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5d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-981000" y="-78120"/>
            <a:ext cx="11515320" cy="5220360"/>
            <a:chOff x="-981000" y="-78120"/>
            <a:chExt cx="11515320" cy="5220360"/>
          </a:xfrm>
        </p:grpSpPr>
        <p:sp>
          <p:nvSpPr>
            <p:cNvPr id="1" name="Google Shape;11;p2"/>
            <p:cNvSpPr/>
            <p:nvPr/>
          </p:nvSpPr>
          <p:spPr>
            <a:xfrm rot="10800000">
              <a:off x="4305240" y="0"/>
              <a:ext cx="2001600" cy="7336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2"/>
            <p:cNvSpPr/>
            <p:nvPr/>
          </p:nvSpPr>
          <p:spPr>
            <a:xfrm rot="10800000">
              <a:off x="6420240" y="0"/>
              <a:ext cx="2001600" cy="7336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>
              <a:off x="2190960" y="0"/>
              <a:ext cx="2001600" cy="7336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>
              <a:off x="1133280" y="4039200"/>
              <a:ext cx="2000160" cy="110304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>
              <a:off x="3247920" y="4039200"/>
              <a:ext cx="2000160" cy="110304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6;p2"/>
            <p:cNvSpPr/>
            <p:nvPr/>
          </p:nvSpPr>
          <p:spPr>
            <a:xfrm>
              <a:off x="7476840" y="4039200"/>
              <a:ext cx="2000160" cy="110304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7632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8;p2"/>
            <p:cNvSpPr/>
            <p:nvPr/>
          </p:nvSpPr>
          <p:spPr>
            <a:xfrm>
              <a:off x="219060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9;p2"/>
            <p:cNvSpPr/>
            <p:nvPr/>
          </p:nvSpPr>
          <p:spPr>
            <a:xfrm>
              <a:off x="641952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20;p2"/>
            <p:cNvSpPr/>
            <p:nvPr/>
          </p:nvSpPr>
          <p:spPr>
            <a:xfrm>
              <a:off x="853416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1;p2"/>
            <p:cNvSpPr/>
            <p:nvPr/>
          </p:nvSpPr>
          <p:spPr>
            <a:xfrm>
              <a:off x="-981000" y="3722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2;p2"/>
            <p:cNvSpPr/>
            <p:nvPr/>
          </p:nvSpPr>
          <p:spPr>
            <a:xfrm>
              <a:off x="3247920" y="3722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3;p2"/>
            <p:cNvSpPr/>
            <p:nvPr/>
          </p:nvSpPr>
          <p:spPr>
            <a:xfrm>
              <a:off x="5362200" y="3722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4;p2"/>
            <p:cNvSpPr/>
            <p:nvPr/>
          </p:nvSpPr>
          <p:spPr>
            <a:xfrm>
              <a:off x="7848720" y="1827000"/>
              <a:ext cx="1370520" cy="1513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5;p2"/>
            <p:cNvSpPr/>
            <p:nvPr/>
          </p:nvSpPr>
          <p:spPr>
            <a:xfrm>
              <a:off x="1448280" y="-78120"/>
              <a:ext cx="1370520" cy="1513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6;p2"/>
            <p:cNvSpPr/>
            <p:nvPr/>
          </p:nvSpPr>
          <p:spPr>
            <a:xfrm>
              <a:off x="-581040" y="3340800"/>
              <a:ext cx="1370520" cy="1513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7;p2"/>
            <p:cNvSpPr/>
            <p:nvPr/>
          </p:nvSpPr>
          <p:spPr>
            <a:xfrm>
              <a:off x="1152360" y="1313640"/>
              <a:ext cx="722520" cy="7974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8;p2"/>
            <p:cNvSpPr/>
            <p:nvPr/>
          </p:nvSpPr>
          <p:spPr>
            <a:xfrm>
              <a:off x="7496280" y="3161520"/>
              <a:ext cx="722520" cy="7974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29;p2"/>
            <p:cNvSpPr/>
            <p:nvPr/>
          </p:nvSpPr>
          <p:spPr>
            <a:xfrm rot="10800000">
              <a:off x="7745400" y="0"/>
              <a:ext cx="1026720" cy="7513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88;p6"/>
          <p:cNvSpPr/>
          <p:nvPr/>
        </p:nvSpPr>
        <p:spPr>
          <a:xfrm>
            <a:off x="-45360" y="689760"/>
            <a:ext cx="622800" cy="6876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" name="Google Shape;89;p6"/>
          <p:cNvGrpSpPr/>
          <p:nvPr/>
        </p:nvGrpSpPr>
        <p:grpSpPr>
          <a:xfrm>
            <a:off x="6320880" y="360"/>
            <a:ext cx="3629880" cy="5142240"/>
            <a:chOff x="6320880" y="360"/>
            <a:chExt cx="3629880" cy="5142240"/>
          </a:xfrm>
        </p:grpSpPr>
        <p:sp>
          <p:nvSpPr>
            <p:cNvPr id="60" name="Google Shape;90;p6"/>
            <p:cNvSpPr/>
            <p:nvPr/>
          </p:nvSpPr>
          <p:spPr>
            <a:xfrm>
              <a:off x="6320880" y="4115880"/>
              <a:ext cx="1402560" cy="10267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Google Shape;91;p6"/>
            <p:cNvSpPr/>
            <p:nvPr/>
          </p:nvSpPr>
          <p:spPr>
            <a:xfrm>
              <a:off x="7806600" y="4115880"/>
              <a:ext cx="1402560" cy="10267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Google Shape;92;p6"/>
            <p:cNvSpPr/>
            <p:nvPr/>
          </p:nvSpPr>
          <p:spPr>
            <a:xfrm>
              <a:off x="8548200" y="26100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Google Shape;93;p6"/>
            <p:cNvSpPr/>
            <p:nvPr/>
          </p:nvSpPr>
          <p:spPr>
            <a:xfrm rot="10800000">
              <a:off x="7807320" y="0"/>
              <a:ext cx="1403640" cy="51444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Google Shape;94;p6"/>
            <p:cNvSpPr/>
            <p:nvPr/>
          </p:nvSpPr>
          <p:spPr>
            <a:xfrm>
              <a:off x="7806600" y="154368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Google Shape;95;p6"/>
            <p:cNvSpPr/>
            <p:nvPr/>
          </p:nvSpPr>
          <p:spPr>
            <a:xfrm>
              <a:off x="7065000" y="26100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Google Shape;96;p6"/>
            <p:cNvSpPr/>
            <p:nvPr/>
          </p:nvSpPr>
          <p:spPr>
            <a:xfrm>
              <a:off x="8745480" y="1335240"/>
              <a:ext cx="834480" cy="92124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Google Shape;97;p6"/>
            <p:cNvSpPr/>
            <p:nvPr/>
          </p:nvSpPr>
          <p:spPr>
            <a:xfrm>
              <a:off x="7133760" y="3941640"/>
              <a:ext cx="506520" cy="559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98;p6"/>
            <p:cNvSpPr/>
            <p:nvPr/>
          </p:nvSpPr>
          <p:spPr>
            <a:xfrm rot="10800000">
              <a:off x="7407720" y="0"/>
              <a:ext cx="719640" cy="52668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Google Shape;99;p6"/>
            <p:cNvSpPr/>
            <p:nvPr/>
          </p:nvSpPr>
          <p:spPr>
            <a:xfrm>
              <a:off x="7331760" y="2181960"/>
              <a:ext cx="960840" cy="10609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Google Shape;100;p6"/>
            <p:cNvSpPr/>
            <p:nvPr/>
          </p:nvSpPr>
          <p:spPr>
            <a:xfrm>
              <a:off x="8548200" y="283320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32;p3"/>
          <p:cNvGrpSpPr/>
          <p:nvPr/>
        </p:nvGrpSpPr>
        <p:grpSpPr>
          <a:xfrm>
            <a:off x="-981000" y="-78120"/>
            <a:ext cx="11515320" cy="5220360"/>
            <a:chOff x="-981000" y="-78120"/>
            <a:chExt cx="11515320" cy="5220360"/>
          </a:xfrm>
        </p:grpSpPr>
        <p:sp>
          <p:nvSpPr>
            <p:cNvPr id="111" name="Google Shape;33;p3"/>
            <p:cNvSpPr/>
            <p:nvPr/>
          </p:nvSpPr>
          <p:spPr>
            <a:xfrm rot="10800000">
              <a:off x="4305240" y="0"/>
              <a:ext cx="2001600" cy="7336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34;p3"/>
            <p:cNvSpPr/>
            <p:nvPr/>
          </p:nvSpPr>
          <p:spPr>
            <a:xfrm rot="10800000">
              <a:off x="6420240" y="0"/>
              <a:ext cx="2001600" cy="7336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Google Shape;35;p3"/>
            <p:cNvSpPr/>
            <p:nvPr/>
          </p:nvSpPr>
          <p:spPr>
            <a:xfrm rot="10800000">
              <a:off x="2190960" y="0"/>
              <a:ext cx="2001600" cy="7336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Google Shape;36;p3"/>
            <p:cNvSpPr/>
            <p:nvPr/>
          </p:nvSpPr>
          <p:spPr>
            <a:xfrm>
              <a:off x="1133280" y="4039200"/>
              <a:ext cx="2000160" cy="110304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37;p3"/>
            <p:cNvSpPr/>
            <p:nvPr/>
          </p:nvSpPr>
          <p:spPr>
            <a:xfrm>
              <a:off x="3247920" y="4039200"/>
              <a:ext cx="2000160" cy="110304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38;p3"/>
            <p:cNvSpPr/>
            <p:nvPr/>
          </p:nvSpPr>
          <p:spPr>
            <a:xfrm>
              <a:off x="7476840" y="4039200"/>
              <a:ext cx="2000160" cy="110304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39;p3"/>
            <p:cNvSpPr/>
            <p:nvPr/>
          </p:nvSpPr>
          <p:spPr>
            <a:xfrm>
              <a:off x="7632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40;p3"/>
            <p:cNvSpPr/>
            <p:nvPr/>
          </p:nvSpPr>
          <p:spPr>
            <a:xfrm>
              <a:off x="219060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Google Shape;41;p3"/>
            <p:cNvSpPr/>
            <p:nvPr/>
          </p:nvSpPr>
          <p:spPr>
            <a:xfrm>
              <a:off x="641952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Google Shape;42;p3"/>
            <p:cNvSpPr/>
            <p:nvPr/>
          </p:nvSpPr>
          <p:spPr>
            <a:xfrm>
              <a:off x="853416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43;p3"/>
            <p:cNvSpPr/>
            <p:nvPr/>
          </p:nvSpPr>
          <p:spPr>
            <a:xfrm>
              <a:off x="-981000" y="3722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44;p3"/>
            <p:cNvSpPr/>
            <p:nvPr/>
          </p:nvSpPr>
          <p:spPr>
            <a:xfrm>
              <a:off x="3247920" y="3722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45;p3"/>
            <p:cNvSpPr/>
            <p:nvPr/>
          </p:nvSpPr>
          <p:spPr>
            <a:xfrm>
              <a:off x="5362200" y="3722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46;p3"/>
            <p:cNvSpPr/>
            <p:nvPr/>
          </p:nvSpPr>
          <p:spPr>
            <a:xfrm>
              <a:off x="7848720" y="1827000"/>
              <a:ext cx="1370520" cy="1513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Google Shape;47;p3"/>
            <p:cNvSpPr/>
            <p:nvPr/>
          </p:nvSpPr>
          <p:spPr>
            <a:xfrm>
              <a:off x="1448280" y="-78120"/>
              <a:ext cx="1370520" cy="1513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Google Shape;48;p3"/>
            <p:cNvSpPr/>
            <p:nvPr/>
          </p:nvSpPr>
          <p:spPr>
            <a:xfrm>
              <a:off x="-581040" y="3340800"/>
              <a:ext cx="1370520" cy="1513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49;p3"/>
            <p:cNvSpPr/>
            <p:nvPr/>
          </p:nvSpPr>
          <p:spPr>
            <a:xfrm>
              <a:off x="1152360" y="1313640"/>
              <a:ext cx="722520" cy="7974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Google Shape;50;p3"/>
            <p:cNvSpPr/>
            <p:nvPr/>
          </p:nvSpPr>
          <p:spPr>
            <a:xfrm>
              <a:off x="7496280" y="3161520"/>
              <a:ext cx="722520" cy="7974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51;p3"/>
            <p:cNvSpPr/>
            <p:nvPr/>
          </p:nvSpPr>
          <p:spPr>
            <a:xfrm rot="10800000">
              <a:off x="7745400" y="0"/>
              <a:ext cx="1026720" cy="7513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71;p5"/>
          <p:cNvSpPr/>
          <p:nvPr/>
        </p:nvSpPr>
        <p:spPr>
          <a:xfrm>
            <a:off x="-45360" y="689760"/>
            <a:ext cx="622800" cy="6876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9" name="Google Shape;72;p5"/>
          <p:cNvGrpSpPr/>
          <p:nvPr/>
        </p:nvGrpSpPr>
        <p:grpSpPr>
          <a:xfrm>
            <a:off x="6320880" y="360"/>
            <a:ext cx="3629880" cy="5142240"/>
            <a:chOff x="6320880" y="360"/>
            <a:chExt cx="3629880" cy="5142240"/>
          </a:xfrm>
        </p:grpSpPr>
        <p:sp>
          <p:nvSpPr>
            <p:cNvPr id="170" name="Google Shape;73;p5"/>
            <p:cNvSpPr/>
            <p:nvPr/>
          </p:nvSpPr>
          <p:spPr>
            <a:xfrm>
              <a:off x="6320880" y="4115880"/>
              <a:ext cx="1402560" cy="10267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74;p5"/>
            <p:cNvSpPr/>
            <p:nvPr/>
          </p:nvSpPr>
          <p:spPr>
            <a:xfrm>
              <a:off x="7806600" y="4115880"/>
              <a:ext cx="1402560" cy="10267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75;p5"/>
            <p:cNvSpPr/>
            <p:nvPr/>
          </p:nvSpPr>
          <p:spPr>
            <a:xfrm>
              <a:off x="8548200" y="26100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76;p5"/>
            <p:cNvSpPr/>
            <p:nvPr/>
          </p:nvSpPr>
          <p:spPr>
            <a:xfrm rot="10800000">
              <a:off x="7807320" y="0"/>
              <a:ext cx="1403640" cy="51444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77;p5"/>
            <p:cNvSpPr/>
            <p:nvPr/>
          </p:nvSpPr>
          <p:spPr>
            <a:xfrm>
              <a:off x="7806600" y="154368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78;p5"/>
            <p:cNvSpPr/>
            <p:nvPr/>
          </p:nvSpPr>
          <p:spPr>
            <a:xfrm>
              <a:off x="7065000" y="26100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79;p5"/>
            <p:cNvSpPr/>
            <p:nvPr/>
          </p:nvSpPr>
          <p:spPr>
            <a:xfrm>
              <a:off x="8745480" y="1335240"/>
              <a:ext cx="834480" cy="92124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80;p5"/>
            <p:cNvSpPr/>
            <p:nvPr/>
          </p:nvSpPr>
          <p:spPr>
            <a:xfrm>
              <a:off x="7133760" y="3941640"/>
              <a:ext cx="506520" cy="559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81;p5"/>
            <p:cNvSpPr/>
            <p:nvPr/>
          </p:nvSpPr>
          <p:spPr>
            <a:xfrm rot="10800000">
              <a:off x="7407720" y="0"/>
              <a:ext cx="719640" cy="52668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82;p5"/>
            <p:cNvSpPr/>
            <p:nvPr/>
          </p:nvSpPr>
          <p:spPr>
            <a:xfrm>
              <a:off x="7331760" y="2181960"/>
              <a:ext cx="960840" cy="10609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83;p5"/>
            <p:cNvSpPr/>
            <p:nvPr/>
          </p:nvSpPr>
          <p:spPr>
            <a:xfrm>
              <a:off x="8548200" y="283320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06;p7"/>
          <p:cNvSpPr/>
          <p:nvPr/>
        </p:nvSpPr>
        <p:spPr>
          <a:xfrm>
            <a:off x="-45360" y="689760"/>
            <a:ext cx="622800" cy="6876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" name="Google Shape;107;p7"/>
          <p:cNvGrpSpPr/>
          <p:nvPr/>
        </p:nvGrpSpPr>
        <p:grpSpPr>
          <a:xfrm>
            <a:off x="6320880" y="360"/>
            <a:ext cx="3629880" cy="5142240"/>
            <a:chOff x="6320880" y="360"/>
            <a:chExt cx="3629880" cy="5142240"/>
          </a:xfrm>
        </p:grpSpPr>
        <p:sp>
          <p:nvSpPr>
            <p:cNvPr id="221" name="Google Shape;108;p7"/>
            <p:cNvSpPr/>
            <p:nvPr/>
          </p:nvSpPr>
          <p:spPr>
            <a:xfrm>
              <a:off x="6320880" y="4115880"/>
              <a:ext cx="1402560" cy="10267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109;p7"/>
            <p:cNvSpPr/>
            <p:nvPr/>
          </p:nvSpPr>
          <p:spPr>
            <a:xfrm>
              <a:off x="7806600" y="4115880"/>
              <a:ext cx="1402560" cy="10267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110;p7"/>
            <p:cNvSpPr/>
            <p:nvPr/>
          </p:nvSpPr>
          <p:spPr>
            <a:xfrm>
              <a:off x="8548200" y="26100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111;p7"/>
            <p:cNvSpPr/>
            <p:nvPr/>
          </p:nvSpPr>
          <p:spPr>
            <a:xfrm rot="10800000">
              <a:off x="7807320" y="0"/>
              <a:ext cx="1403640" cy="51444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112;p7"/>
            <p:cNvSpPr/>
            <p:nvPr/>
          </p:nvSpPr>
          <p:spPr>
            <a:xfrm>
              <a:off x="7806600" y="154368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113;p7"/>
            <p:cNvSpPr/>
            <p:nvPr/>
          </p:nvSpPr>
          <p:spPr>
            <a:xfrm>
              <a:off x="7065000" y="26100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114;p7"/>
            <p:cNvSpPr/>
            <p:nvPr/>
          </p:nvSpPr>
          <p:spPr>
            <a:xfrm>
              <a:off x="8745480" y="1335240"/>
              <a:ext cx="834480" cy="92124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115;p7"/>
            <p:cNvSpPr/>
            <p:nvPr/>
          </p:nvSpPr>
          <p:spPr>
            <a:xfrm>
              <a:off x="7133760" y="3941640"/>
              <a:ext cx="506520" cy="559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116;p7"/>
            <p:cNvSpPr/>
            <p:nvPr/>
          </p:nvSpPr>
          <p:spPr>
            <a:xfrm rot="10800000">
              <a:off x="7407720" y="0"/>
              <a:ext cx="719640" cy="52668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117;p7"/>
            <p:cNvSpPr/>
            <p:nvPr/>
          </p:nvSpPr>
          <p:spPr>
            <a:xfrm>
              <a:off x="7331760" y="2181960"/>
              <a:ext cx="960840" cy="106092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118;p7"/>
            <p:cNvSpPr/>
            <p:nvPr/>
          </p:nvSpPr>
          <p:spPr>
            <a:xfrm>
              <a:off x="8548200" y="2833200"/>
              <a:ext cx="1402560" cy="154836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5d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174;p11"/>
          <p:cNvGrpSpPr/>
          <p:nvPr/>
        </p:nvGrpSpPr>
        <p:grpSpPr>
          <a:xfrm>
            <a:off x="-981000" y="-78120"/>
            <a:ext cx="11515320" cy="5220360"/>
            <a:chOff x="-981000" y="-78120"/>
            <a:chExt cx="11515320" cy="5220360"/>
          </a:xfrm>
        </p:grpSpPr>
        <p:sp>
          <p:nvSpPr>
            <p:cNvPr id="271" name="Google Shape;175;p11"/>
            <p:cNvSpPr/>
            <p:nvPr/>
          </p:nvSpPr>
          <p:spPr>
            <a:xfrm rot="10800000">
              <a:off x="4305240" y="0"/>
              <a:ext cx="2001600" cy="7336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176;p11"/>
            <p:cNvSpPr/>
            <p:nvPr/>
          </p:nvSpPr>
          <p:spPr>
            <a:xfrm rot="10800000">
              <a:off x="6420240" y="0"/>
              <a:ext cx="2001600" cy="7336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177;p11"/>
            <p:cNvSpPr/>
            <p:nvPr/>
          </p:nvSpPr>
          <p:spPr>
            <a:xfrm rot="10800000">
              <a:off x="2190960" y="0"/>
              <a:ext cx="2001600" cy="733680"/>
            </a:xfrm>
            <a:custGeom>
              <a:avLst/>
              <a:gdLst/>
              <a:ah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178;p11"/>
            <p:cNvSpPr/>
            <p:nvPr/>
          </p:nvSpPr>
          <p:spPr>
            <a:xfrm>
              <a:off x="1133280" y="4039200"/>
              <a:ext cx="2000160" cy="110304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179;p11"/>
            <p:cNvSpPr/>
            <p:nvPr/>
          </p:nvSpPr>
          <p:spPr>
            <a:xfrm>
              <a:off x="3247920" y="4039200"/>
              <a:ext cx="2000160" cy="110304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180;p11"/>
            <p:cNvSpPr/>
            <p:nvPr/>
          </p:nvSpPr>
          <p:spPr>
            <a:xfrm>
              <a:off x="7476840" y="4039200"/>
              <a:ext cx="2000160" cy="1103040"/>
            </a:xfrm>
            <a:custGeom>
              <a:avLst/>
              <a:gdLst/>
              <a:ah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181;p11"/>
            <p:cNvSpPr/>
            <p:nvPr/>
          </p:nvSpPr>
          <p:spPr>
            <a:xfrm>
              <a:off x="7632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182;p11"/>
            <p:cNvSpPr/>
            <p:nvPr/>
          </p:nvSpPr>
          <p:spPr>
            <a:xfrm>
              <a:off x="219060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183;p11"/>
            <p:cNvSpPr/>
            <p:nvPr/>
          </p:nvSpPr>
          <p:spPr>
            <a:xfrm>
              <a:off x="641952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184;p11"/>
            <p:cNvSpPr/>
            <p:nvPr/>
          </p:nvSpPr>
          <p:spPr>
            <a:xfrm>
              <a:off x="8534160" y="22010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185;p11"/>
            <p:cNvSpPr/>
            <p:nvPr/>
          </p:nvSpPr>
          <p:spPr>
            <a:xfrm>
              <a:off x="-981000" y="3722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186;p11"/>
            <p:cNvSpPr/>
            <p:nvPr/>
          </p:nvSpPr>
          <p:spPr>
            <a:xfrm>
              <a:off x="3247920" y="3722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187;p11"/>
            <p:cNvSpPr/>
            <p:nvPr/>
          </p:nvSpPr>
          <p:spPr>
            <a:xfrm>
              <a:off x="5362200" y="372240"/>
              <a:ext cx="2000160" cy="22078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188;p11"/>
            <p:cNvSpPr/>
            <p:nvPr/>
          </p:nvSpPr>
          <p:spPr>
            <a:xfrm>
              <a:off x="7848720" y="1827000"/>
              <a:ext cx="1370520" cy="1513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Google Shape;189;p11"/>
            <p:cNvSpPr/>
            <p:nvPr/>
          </p:nvSpPr>
          <p:spPr>
            <a:xfrm>
              <a:off x="1448280" y="-78120"/>
              <a:ext cx="1370520" cy="1513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190;p11"/>
            <p:cNvSpPr/>
            <p:nvPr/>
          </p:nvSpPr>
          <p:spPr>
            <a:xfrm>
              <a:off x="-581040" y="3340800"/>
              <a:ext cx="1370520" cy="151308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191;p11"/>
            <p:cNvSpPr/>
            <p:nvPr/>
          </p:nvSpPr>
          <p:spPr>
            <a:xfrm>
              <a:off x="1152360" y="1313640"/>
              <a:ext cx="722520" cy="7974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192;p11"/>
            <p:cNvSpPr/>
            <p:nvPr/>
          </p:nvSpPr>
          <p:spPr>
            <a:xfrm>
              <a:off x="7496280" y="3161520"/>
              <a:ext cx="722520" cy="797400"/>
            </a:xfrm>
            <a:custGeom>
              <a:avLst/>
              <a:gdLst/>
              <a:ah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Google Shape;193;p11"/>
            <p:cNvSpPr/>
            <p:nvPr/>
          </p:nvSpPr>
          <p:spPr>
            <a:xfrm rot="10800000">
              <a:off x="7745400" y="0"/>
              <a:ext cx="1026720" cy="751320"/>
            </a:xfrm>
            <a:custGeom>
              <a:avLst/>
              <a:gdLst/>
              <a:ah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703080" y="3780000"/>
            <a:ext cx="4336200" cy="62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ABSTRACT DATA TYPES</a:t>
            </a:r>
            <a:br/>
            <a:br/>
            <a:r>
              <a:rPr b="1" lang="en" sz="26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COMPUTER ORGANIZATION</a:t>
            </a:r>
            <a:br/>
            <a:r>
              <a:rPr b="1" lang="en" sz="20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PCC-CS302</a:t>
            </a:r>
            <a:br/>
            <a:br/>
            <a:r>
              <a:rPr b="1" lang="en" sz="15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ARKAPRATIM GHOSH</a:t>
            </a:r>
            <a:br/>
            <a:r>
              <a:rPr b="1" lang="en" sz="15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13000121058</a:t>
            </a:r>
            <a:br/>
            <a:r>
              <a:rPr b="1" lang="en" sz="1500" spc="-1" strike="noStrike">
                <a:solidFill>
                  <a:srgbClr val="ffffff"/>
                </a:solidFill>
                <a:latin typeface="Bookman Old Style"/>
                <a:ea typeface="Catamaran"/>
              </a:rPr>
              <a:t>CSE-A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 rot="23400">
            <a:off x="4874760" y="191880"/>
            <a:ext cx="3786480" cy="465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20000" y="748080"/>
            <a:ext cx="3720240" cy="5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725dcf"/>
                </a:solidFill>
                <a:latin typeface="Catamaran"/>
                <a:ea typeface="Catamaran"/>
              </a:rPr>
              <a:t>CONTENT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900000" y="1260000"/>
            <a:ext cx="359928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210635"/>
                </a:solidFill>
                <a:latin typeface="Bahnschrift SemiBold"/>
                <a:ea typeface="Catamaran Thin"/>
              </a:rPr>
              <a:t>INTRODUCTION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⦿ 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What is a datatype?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⦿ 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User-defined datatype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210635"/>
                </a:solidFill>
                <a:latin typeface="Bahnschrift SemiBold"/>
                <a:ea typeface="Catamaran Thin"/>
              </a:rPr>
              <a:t>ABSTRACT DATA TYPES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⦿ 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DEFINITION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⦿ 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IMPLEMENTATION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⦿ 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ADVANATGES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CC3CF63-063D-4F72-9E96-7EF99AD323FA}" type="slidenum">
              <a:rPr b="0" lang="en" sz="1300" spc="-1" strike="noStrike">
                <a:solidFill>
                  <a:srgbClr val="725dcf"/>
                </a:solidFill>
                <a:latin typeface="Catamaran"/>
                <a:ea typeface="Catamar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grpSp>
        <p:nvGrpSpPr>
          <p:cNvPr id="333" name="Google Shape;209;p13"/>
          <p:cNvGrpSpPr/>
          <p:nvPr/>
        </p:nvGrpSpPr>
        <p:grpSpPr>
          <a:xfrm>
            <a:off x="132840" y="915120"/>
            <a:ext cx="268200" cy="222840"/>
            <a:chOff x="132840" y="915120"/>
            <a:chExt cx="268200" cy="222840"/>
          </a:xfrm>
        </p:grpSpPr>
        <p:sp>
          <p:nvSpPr>
            <p:cNvPr id="334" name="Google Shape;210;p13"/>
            <p:cNvSpPr/>
            <p:nvPr/>
          </p:nvSpPr>
          <p:spPr>
            <a:xfrm>
              <a:off x="132840" y="1105200"/>
              <a:ext cx="129600" cy="3276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211;p13"/>
            <p:cNvSpPr/>
            <p:nvPr/>
          </p:nvSpPr>
          <p:spPr>
            <a:xfrm>
              <a:off x="271440" y="1105200"/>
              <a:ext cx="129600" cy="3276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212;p13"/>
            <p:cNvSpPr/>
            <p:nvPr/>
          </p:nvSpPr>
          <p:spPr>
            <a:xfrm>
              <a:off x="132840" y="915120"/>
              <a:ext cx="129600" cy="20772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213;p13"/>
            <p:cNvSpPr/>
            <p:nvPr/>
          </p:nvSpPr>
          <p:spPr>
            <a:xfrm>
              <a:off x="271440" y="915120"/>
              <a:ext cx="129600" cy="20772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3600000" y="0"/>
            <a:ext cx="5219280" cy="5219280"/>
          </a:xfrm>
          <a:prstGeom prst="rect">
            <a:avLst/>
          </a:prstGeom>
          <a:ln w="0">
            <a:noFill/>
          </a:ln>
        </p:spPr>
      </p:pic>
      <p:sp>
        <p:nvSpPr>
          <p:cNvPr id="34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>
            <a:off x="4500000" y="2790000"/>
            <a:ext cx="360" cy="36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>
            <a:off x="2700000" y="126000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2305080" y="2884320"/>
            <a:ext cx="5810040" cy="47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725dcf"/>
                </a:solidFill>
                <a:latin typeface="Catamaran"/>
                <a:ea typeface="Catamaran"/>
              </a:rPr>
              <a:t>INTRODUCTION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2305080" y="3385440"/>
            <a:ext cx="5810040" cy="40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Let’s start with the basics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5" name="Google Shape;228;p15"/>
          <p:cNvSpPr/>
          <p:nvPr/>
        </p:nvSpPr>
        <p:spPr>
          <a:xfrm>
            <a:off x="77760" y="2160000"/>
            <a:ext cx="2003040" cy="22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ffffff"/>
                </a:solidFill>
                <a:latin typeface="Catamaran"/>
                <a:ea typeface="Catamaran"/>
              </a:rPr>
              <a:t>1</a:t>
            </a:r>
            <a:endParaRPr b="0" lang="en-IN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09480" cy="3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WHAT IS A DATATYPE 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720000" y="1503720"/>
            <a:ext cx="6009480" cy="20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3012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A classification that indicates what a variable or object can hold</a:t>
            </a:r>
            <a:endParaRPr b="0" lang="en-IN" sz="24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Defines a certain </a:t>
            </a:r>
            <a:r>
              <a:rPr b="1" lang="en" sz="2400" spc="-1" strike="noStrike">
                <a:solidFill>
                  <a:srgbClr val="6b5e9b"/>
                </a:solidFill>
                <a:latin typeface="Catamaran Thin"/>
                <a:ea typeface="Catamaran Thin"/>
              </a:rPr>
              <a:t>domain</a:t>
            </a: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of values</a:t>
            </a:r>
            <a:endParaRPr b="0" lang="en-IN" sz="24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Defines </a:t>
            </a:r>
            <a:r>
              <a:rPr b="1" lang="en" sz="2400" spc="-1" strike="noStrike">
                <a:solidFill>
                  <a:srgbClr val="6b5e9b"/>
                </a:solidFill>
                <a:latin typeface="Catamaran Thin"/>
                <a:ea typeface="Catamaran Thin"/>
              </a:rPr>
              <a:t>operations</a:t>
            </a: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 allowed on those values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988E267-026D-43A0-9536-4D44B9E9B33A}" type="slidenum">
              <a:rPr b="0" lang="en" sz="1300" spc="-1" strike="noStrike">
                <a:solidFill>
                  <a:srgbClr val="725dcf"/>
                </a:solidFill>
                <a:latin typeface="Catamaran"/>
                <a:ea typeface="Catamar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-36000" y="825120"/>
            <a:ext cx="611280" cy="492480"/>
          </a:xfrm>
          <a:prstGeom prst="rect">
            <a:avLst/>
          </a:prstGeom>
          <a:ln w="0">
            <a:noFill/>
          </a:ln>
        </p:spPr>
      </p:pic>
      <p:pic>
        <p:nvPicPr>
          <p:cNvPr id="350" name="" descr=""/>
          <p:cNvPicPr/>
          <p:nvPr/>
        </p:nvPicPr>
        <p:blipFill>
          <a:blip r:embed="rId2"/>
          <a:stretch/>
        </p:blipFill>
        <p:spPr>
          <a:xfrm>
            <a:off x="66600" y="3780000"/>
            <a:ext cx="2092680" cy="1105200"/>
          </a:xfrm>
          <a:prstGeom prst="rect">
            <a:avLst/>
          </a:prstGeom>
          <a:ln w="0">
            <a:noFill/>
          </a:ln>
        </p:spPr>
      </p:pic>
      <p:sp>
        <p:nvSpPr>
          <p:cNvPr id="351" name=""/>
          <p:cNvSpPr/>
          <p:nvPr/>
        </p:nvSpPr>
        <p:spPr>
          <a:xfrm>
            <a:off x="2160000" y="3952440"/>
            <a:ext cx="6479280" cy="7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5b277d"/>
                </a:solidFill>
                <a:latin typeface="Comic Sans MS"/>
                <a:ea typeface="DejaVu Sans"/>
              </a:rPr>
              <a:t>int</a:t>
            </a:r>
            <a:r>
              <a:rPr b="0" lang="en-IN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type – Takes integer values. Allows operations like addition, subtraction, multiplication, division etc.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/>
          </p:nvPr>
        </p:nvSpPr>
        <p:spPr>
          <a:xfrm>
            <a:off x="779040" y="1440000"/>
            <a:ext cx="2640240" cy="33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The operations of user defined datatypes are specified by users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5b277d"/>
                </a:solidFill>
                <a:latin typeface="Comic Sans MS"/>
                <a:ea typeface="Catamaran Thin"/>
              </a:rPr>
              <a:t>Examples:</a:t>
            </a: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 </a:t>
            </a:r>
            <a:r>
              <a:rPr b="0" lang="en" sz="22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structure, union, enumerations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09480" cy="3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USER DEFINED DATATYPE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3600000" y="1492200"/>
            <a:ext cx="2807280" cy="300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By using structure we are defing our own datatype by combining other datatypes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struct student{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    </a:t>
            </a: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int class;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    </a:t>
            </a: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int roll;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10635"/>
                </a:solidFill>
                <a:latin typeface="Consolas"/>
                <a:ea typeface="Catamaran Thin"/>
              </a:rPr>
              <a:t>}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436E78A-7598-4224-B2FE-5AAEA827517C}" type="slidenum">
              <a:rPr b="0" lang="en" sz="1300" spc="-1" strike="noStrike">
                <a:solidFill>
                  <a:srgbClr val="725dcf"/>
                </a:solidFill>
                <a:latin typeface="Catamaran"/>
                <a:ea typeface="Catamar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-36000" y="825120"/>
            <a:ext cx="611280" cy="492480"/>
          </a:xfrm>
          <a:prstGeom prst="rect">
            <a:avLst/>
          </a:prstGeom>
          <a:ln w="0">
            <a:noFill/>
          </a:ln>
        </p:spPr>
      </p:pic>
      <p:sp>
        <p:nvSpPr>
          <p:cNvPr id="357" name=""/>
          <p:cNvSpPr/>
          <p:nvPr/>
        </p:nvSpPr>
        <p:spPr>
          <a:xfrm>
            <a:off x="3348000" y="1440000"/>
            <a:ext cx="360" cy="32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58" name="" descr=""/>
          <p:cNvPicPr/>
          <p:nvPr/>
        </p:nvPicPr>
        <p:blipFill>
          <a:blip r:embed="rId2"/>
          <a:stretch/>
        </p:blipFill>
        <p:spPr>
          <a:xfrm>
            <a:off x="5400000" y="1334160"/>
            <a:ext cx="3808800" cy="38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540000" y="2330280"/>
            <a:ext cx="993960" cy="18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9600" spc="-1" strike="noStrike">
                <a:solidFill>
                  <a:srgbClr val="ffffff"/>
                </a:solidFill>
                <a:latin typeface="Catamaran"/>
                <a:ea typeface="Catamaran"/>
              </a:rPr>
              <a:t>2</a:t>
            </a:r>
            <a:endParaRPr b="0" lang="en-IN" sz="9600" spc="-1" strike="noStrike">
              <a:latin typeface="Arial"/>
            </a:endParaRPr>
          </a:p>
        </p:txBody>
      </p:sp>
      <p:sp>
        <p:nvSpPr>
          <p:cNvPr id="360" name="Google Shape;226;p 1"/>
          <p:cNvSpPr/>
          <p:nvPr/>
        </p:nvSpPr>
        <p:spPr>
          <a:xfrm>
            <a:off x="2305440" y="2884680"/>
            <a:ext cx="5973840" cy="47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725dcf"/>
                </a:solidFill>
                <a:latin typeface="Catamaran"/>
                <a:ea typeface="Catamaran"/>
              </a:rPr>
              <a:t>ABSTRACT DATATYPES</a:t>
            </a:r>
            <a:br/>
            <a:r>
              <a:rPr b="1" lang="en" sz="3600" spc="-1" strike="noStrike">
                <a:solidFill>
                  <a:srgbClr val="725dcf"/>
                </a:solidFill>
                <a:latin typeface="Catamaran"/>
                <a:ea typeface="Catamaran"/>
              </a:rPr>
              <a:t>(ADTs)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61" name="Google Shape;227;p 1"/>
          <p:cNvSpPr/>
          <p:nvPr/>
        </p:nvSpPr>
        <p:spPr>
          <a:xfrm>
            <a:off x="2325240" y="3600000"/>
            <a:ext cx="581004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210635"/>
                </a:solidFill>
                <a:latin typeface="Catamaran Thin"/>
                <a:ea typeface="Catamaran Thin"/>
              </a:rPr>
              <a:t>What’s so abstract about it ?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8040240" cy="3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DEFINITION AND IMPLEMENTATION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720000" y="1231920"/>
            <a:ext cx="8099280" cy="32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rgbClr val="6b5e9b"/>
                </a:solidFill>
                <a:latin typeface="Comic Sans MS"/>
                <a:ea typeface="Catamaran Thin"/>
              </a:rPr>
              <a:t>ADTs</a:t>
            </a:r>
            <a:r>
              <a:rPr b="0" lang="en" sz="18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 are like user defined datatypes which defines operations on values using </a:t>
            </a:r>
            <a:r>
              <a:rPr b="1" lang="en" sz="1800" spc="-1" strike="noStrike">
                <a:solidFill>
                  <a:srgbClr val="6b5e9b"/>
                </a:solidFill>
                <a:latin typeface="Comic Sans MS"/>
                <a:ea typeface="Catamaran Thin"/>
              </a:rPr>
              <a:t>functions</a:t>
            </a:r>
            <a:r>
              <a:rPr b="0" lang="en" sz="18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 without specifying what is there inside the functions and how operations are performed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6b5e9b"/>
                </a:solidFill>
                <a:latin typeface="Comic Sans MS"/>
                <a:ea typeface="Catamaran Thin"/>
              </a:rPr>
              <a:t>EXAMPLE:</a:t>
            </a:r>
            <a:r>
              <a:rPr b="0" lang="en" sz="1800" spc="-1" strike="noStrike">
                <a:solidFill>
                  <a:srgbClr val="210635"/>
                </a:solidFill>
                <a:latin typeface="Comic Sans MS"/>
                <a:ea typeface="Catamaran Thin"/>
              </a:rPr>
              <a:t> Stack ADT – consists of elements of same type arranged in                       a sequential order, implemented by using arrays and linkedlists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6b5e9b"/>
                </a:solidFill>
                <a:latin typeface="Comic Sans MS"/>
                <a:ea typeface="Catamaran Thin"/>
              </a:rPr>
              <a:t>Operations:</a:t>
            </a: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initialize()- initialising it to be empty.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                     </a:t>
            </a: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push()- insert an element into the stack.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                     </a:t>
            </a: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pop()- remove an element from the stack.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                     </a:t>
            </a: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isEmpty()- checks if the stack is empty or not.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                     </a:t>
            </a:r>
            <a:r>
              <a:rPr b="0" lang="en" sz="1800" spc="-1" strike="noStrike">
                <a:solidFill>
                  <a:srgbClr val="000000"/>
                </a:solidFill>
                <a:latin typeface="Comic Sans MS"/>
                <a:ea typeface="Catamaran Thin"/>
              </a:rPr>
              <a:t>isFull()- checks if the stack is full or not.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CA0B168-0932-44FC-84E4-7EA4A3D759C4}" type="slidenum">
              <a:rPr b="0" lang="en" sz="1300" spc="-1" strike="noStrike">
                <a:solidFill>
                  <a:srgbClr val="725dcf"/>
                </a:solidFill>
                <a:latin typeface="Catamaran"/>
                <a:ea typeface="Catamar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-36000" y="825120"/>
            <a:ext cx="611280" cy="49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09480" cy="3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rgbClr val="725dcf"/>
                </a:solidFill>
                <a:latin typeface="Catamaran"/>
                <a:ea typeface="Catamaran"/>
              </a:rPr>
              <a:t>ADVANTAGES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79CF065-9F4A-4D22-BD4B-834122AACE0F}" type="slidenum">
              <a:rPr b="0" lang="en" sz="1300" spc="-1" strike="noStrike">
                <a:solidFill>
                  <a:srgbClr val="725dcf"/>
                </a:solidFill>
                <a:latin typeface="Catamaran"/>
                <a:ea typeface="Catamaran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-36000" y="825120"/>
            <a:ext cx="611280" cy="492480"/>
          </a:xfrm>
          <a:prstGeom prst="rect">
            <a:avLst/>
          </a:prstGeom>
          <a:ln w="0">
            <a:noFill/>
          </a:ln>
        </p:spPr>
      </p:pic>
      <p:sp>
        <p:nvSpPr>
          <p:cNvPr id="369" name=""/>
          <p:cNvSpPr/>
          <p:nvPr/>
        </p:nvSpPr>
        <p:spPr>
          <a:xfrm>
            <a:off x="576000" y="1260000"/>
            <a:ext cx="3059280" cy="43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Acts as a black box and interface.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 user’s actions are not affected if the underlying implementation of an ADT is changed as the client program has nothing to do with it.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ADT provides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6b5e9b"/>
                </a:solidFill>
                <a:latin typeface="Comic Sans MS"/>
                <a:ea typeface="DejaVu Sans"/>
              </a:rPr>
              <a:t>ABSTRACTION</a:t>
            </a:r>
            <a:r>
              <a:rPr b="1" lang="en-IN" sz="1800" spc="-1" strike="noStrike">
                <a:solidFill>
                  <a:srgbClr val="000000"/>
                </a:solidFill>
                <a:latin typeface="Comic Sans MS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2"/>
          <a:stretch/>
        </p:blipFill>
        <p:spPr>
          <a:xfrm>
            <a:off x="3420000" y="1260000"/>
            <a:ext cx="572328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2340000" y="256320"/>
            <a:ext cx="4602960" cy="460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2022-07-21T19:34:30Z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