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3" roundtripDataSignature="AMtx7mif/ItfQCgwgTwWJXetfTqWwMl4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D6B329-8488-4D98-AC43-01BC21772A09}">
  <a:tblStyle styleId="{26D6B329-8488-4D98-AC43-01BC21772A0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Oswald-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{26D6B329-8488-4D98-AC43-01BC21772A09}</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 ( PROJ-CS781 )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803"/>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803"/>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803"/>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807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and Ensemble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each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803"/>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803"/>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803"/>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520600" cy="3942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Achieved consistent performance with highest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r>
              <a:rPr b="1" lang="en-GB" sz="1300">
                <a:solidFill>
                  <a:schemeClr val="dk1"/>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K-nearest Neighbours </a:t>
            </a:r>
            <a:r>
              <a:rPr lang="en-GB" sz="1300">
                <a:solidFill>
                  <a:schemeClr val="dk1"/>
                </a:solidFill>
                <a:latin typeface="Courier New"/>
                <a:ea typeface="Courier New"/>
                <a:cs typeface="Courier New"/>
                <a:sym typeface="Courier New"/>
              </a:rPr>
              <a:t>: Performed poorly with the lowest accuracy among all.</a:t>
            </a:r>
            <a:endParaRPr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rotWithShape="1">
          <a:blip r:embed="rId3">
            <a:alphaModFix/>
          </a:blip>
          <a:srcRect b="0" l="0" r="0" t="0"/>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25" y="43193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43193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615975"/>
            <a:ext cx="91440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(LOGISTIC REGRESSION + XGBOOST) HAD THE HIGHEST ACCURACY OF 9</a:t>
            </a:r>
            <a:r>
              <a:rPr lang="en-GB">
                <a:solidFill>
                  <a:schemeClr val="dk1"/>
                </a:solidFill>
                <a:latin typeface="Courier New"/>
                <a:ea typeface="Courier New"/>
                <a:cs typeface="Courier New"/>
                <a:sym typeface="Courier New"/>
              </a:rPr>
              <a:t>6</a:t>
            </a:r>
            <a:r>
              <a:rPr b="0" i="0" lang="en-GB" sz="1400" u="none" cap="none" strike="noStrike">
                <a:solidFill>
                  <a:schemeClr val="dk1"/>
                </a:solidFill>
                <a:latin typeface="Courier New"/>
                <a:ea typeface="Courier New"/>
                <a:cs typeface="Courier New"/>
                <a:sym typeface="Courier New"/>
              </a:rPr>
              <a:t>.</a:t>
            </a:r>
            <a:r>
              <a:rPr lang="en-GB">
                <a:solidFill>
                  <a:schemeClr val="dk1"/>
                </a:solidFill>
                <a:latin typeface="Courier New"/>
                <a:ea typeface="Courier New"/>
                <a:cs typeface="Courier New"/>
                <a:sym typeface="Courier New"/>
              </a:rPr>
              <a:t>09</a:t>
            </a:r>
            <a:r>
              <a:rPr b="0" i="0" lang="en-GB"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392838" y="870250"/>
            <a:ext cx="3978584" cy="3296675"/>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4806146" y="870250"/>
            <a:ext cx="3965652" cy="329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07" name="Google Shape;207;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08" name="Google Shape;208;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09" name="Google Shape;209;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9019"/>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5" name="Google Shape;215;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16" name="Google Shape;216;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17" name="Google Shape;217;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23" name="Google Shape;223;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24" name="Google Shape;224;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0" name="Google Shape;230;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31" name="Google Shape;231;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627"/>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37" name="Google Shape;237;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Lack of a publicly available application</a:t>
            </a:r>
            <a:r>
              <a:rPr lang="en-GB" sz="1400">
                <a:solidFill>
                  <a:schemeClr val="dk1"/>
                </a:solidFill>
                <a:latin typeface="Courier New"/>
                <a:ea typeface="Courier New"/>
                <a:cs typeface="Courier New"/>
                <a:sym typeface="Courier New"/>
              </a:rPr>
              <a:t> which incorporates text, image, video, audio, emotions and situations derived from images/frames for overall mental issue classification and corresponding wellbeing mapping.</a:t>
            </a:r>
            <a:endParaRPr sz="14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are applied for high accuracy. Ensemble Model using the  </a:t>
            </a:r>
            <a:r>
              <a:rPr lang="en-GB" sz="1400">
                <a:solidFill>
                  <a:schemeClr val="dk1"/>
                </a:solidFill>
                <a:latin typeface="Courier New"/>
                <a:ea typeface="Courier New"/>
                <a:cs typeface="Courier New"/>
                <a:sym typeface="Courier New"/>
              </a:rPr>
              <a:t>individual</a:t>
            </a:r>
            <a:r>
              <a:rPr lang="en-GB" sz="1400">
                <a:solidFill>
                  <a:schemeClr val="dk1"/>
                </a:solidFill>
                <a:latin typeface="Courier New"/>
                <a:ea typeface="Courier New"/>
                <a:cs typeface="Courier New"/>
                <a:sym typeface="Courier New"/>
              </a:rPr>
              <a:t> models is created to get higher accuracy and generalization.</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9019"/>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9019"/>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9019"/>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7524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9019"/>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753450"/>
            <a:ext cx="8456400" cy="4063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 Of Words</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 machine learning models including Logistic Regression, Naive Bayes, SVM, Random Forest, XGBoost, KNN, and LSTM. Evaluate their performance using metrics such as accuracy, precision, recall, and F1-score. Apply Hyperparameter Tuning on ML models as needed to improve the accuracy further. Leverage Ensemble Learning with two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