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4" roundtripDataSignature="AMtx7mgUQPFZ6CnlZ0rm9y5tggf/eDPD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B11DDEC-B5A2-4A74-993F-D171FBB5EC65}">
  <a:tblStyle styleId="{4B11DDEC-B5A2-4A74-993F-D171FBB5EC65}"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verage-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swald-bold.fntdata"/><Relationship Id="rId10" Type="http://schemas.openxmlformats.org/officeDocument/2006/relationships/slide" Target="slides/slide4.xml"/><Relationship Id="rId32"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8bb03341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18bb03341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8bb0334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18bb03341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afdb7f1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31afdb7f163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 name="Google Shape;1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33"/>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3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5"/>
          <p:cNvGrpSpPr/>
          <p:nvPr/>
        </p:nvGrpSpPr>
        <p:grpSpPr>
          <a:xfrm>
            <a:off x="4350279" y="2855377"/>
            <a:ext cx="443589" cy="105632"/>
            <a:chOff x="4137525" y="2915950"/>
            <a:chExt cx="869100" cy="207000"/>
          </a:xfrm>
        </p:grpSpPr>
        <p:sp>
          <p:nvSpPr>
            <p:cNvPr id="15" name="Google Shape;15;p25"/>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5"/>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5"/>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25"/>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 name="Google Shape;19;p25"/>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3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3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31"/>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31"/>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3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3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title"/>
          </p:nvPr>
        </p:nvSpPr>
        <p:spPr>
          <a:xfrm>
            <a:off x="311700" y="4046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420">
                <a:solidFill>
                  <a:srgbClr val="FFD966"/>
                </a:solidFill>
              </a:rPr>
              <a:t>GROUP 29</a:t>
            </a:r>
            <a:endParaRPr b="1" sz="3420">
              <a:solidFill>
                <a:srgbClr val="FFD966"/>
              </a:solidFill>
            </a:endParaRPr>
          </a:p>
          <a:p>
            <a:pPr indent="0" lvl="0" marL="0" rtl="0" algn="ctr">
              <a:lnSpc>
                <a:spcPct val="100000"/>
              </a:lnSpc>
              <a:spcBef>
                <a:spcPts val="0"/>
              </a:spcBef>
              <a:spcAft>
                <a:spcPts val="0"/>
              </a:spcAft>
              <a:buSzPts val="990"/>
              <a:buNone/>
            </a:pPr>
            <a:r>
              <a:rPr b="1" lang="en-GB" sz="2720">
                <a:solidFill>
                  <a:schemeClr val="accent6"/>
                </a:solidFill>
              </a:rPr>
              <a:t>Analyzing Social Media Posts for Mental Health Disorder Detection</a:t>
            </a:r>
            <a:endParaRPr b="1" sz="2720">
              <a:solidFill>
                <a:schemeClr val="accent6"/>
              </a:solidFill>
            </a:endParaRPr>
          </a:p>
        </p:txBody>
      </p:sp>
      <p:pic>
        <p:nvPicPr>
          <p:cNvPr id="60" name="Google Shape;60;p1"/>
          <p:cNvPicPr preferRelativeResize="0"/>
          <p:nvPr/>
        </p:nvPicPr>
        <p:blipFill rotWithShape="1">
          <a:blip r:embed="rId3">
            <a:alphaModFix/>
          </a:blip>
          <a:srcRect b="0" l="0" r="0" t="0"/>
          <a:stretch/>
        </p:blipFill>
        <p:spPr>
          <a:xfrm>
            <a:off x="208350" y="2"/>
            <a:ext cx="1109228" cy="1109228"/>
          </a:xfrm>
          <a:prstGeom prst="rect">
            <a:avLst/>
          </a:prstGeom>
          <a:noFill/>
          <a:ln>
            <a:noFill/>
          </a:ln>
        </p:spPr>
      </p:pic>
      <p:graphicFrame>
        <p:nvGraphicFramePr>
          <p:cNvPr id="61" name="Google Shape;61;p1"/>
          <p:cNvGraphicFramePr/>
          <p:nvPr/>
        </p:nvGraphicFramePr>
        <p:xfrm>
          <a:off x="1093400" y="1870475"/>
          <a:ext cx="3000000" cy="3000000"/>
        </p:xfrm>
        <a:graphic>
          <a:graphicData uri="http://schemas.openxmlformats.org/drawingml/2006/table">
            <a:tbl>
              <a:tblPr>
                <a:noFill/>
                <a:tableStyleId>{4B11DDEC-B5A2-4A74-993F-D171FBB5EC65}</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ROLL NUMBER</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NAME</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13000121033</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SOUMYADEEP NANDY</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13000121037</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PRITHWISH SARKAR</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13000121040</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SAGNIK MUKHOPADHYAY</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13000121058</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ARKAPRATIM GHOSH</a:t>
                      </a:r>
                      <a:endParaRPr sz="1800" u="none" cap="none" strike="noStrike">
                        <a:solidFill>
                          <a:schemeClr val="dk1"/>
                        </a:solidFill>
                      </a:endParaRPr>
                    </a:p>
                  </a:txBody>
                  <a:tcPr marT="91425" marB="91425" marR="91425" marL="91425"/>
                </a:tc>
              </a:tr>
            </a:tbl>
          </a:graphicData>
        </a:graphic>
      </p:graphicFrame>
      <p:sp>
        <p:nvSpPr>
          <p:cNvPr id="62" name="Google Shape;62;p1"/>
          <p:cNvSpPr txBox="1"/>
          <p:nvPr/>
        </p:nvSpPr>
        <p:spPr>
          <a:xfrm>
            <a:off x="208350" y="4323875"/>
            <a:ext cx="87273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PROJECT-II ( PROJ-CS781 )</a:t>
            </a:r>
            <a:endParaRPr b="1" i="0" sz="1800" u="none" cap="none" strike="noStrike">
              <a:solidFill>
                <a:schemeClr val="accent5"/>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CSE : </a:t>
            </a:r>
            <a:r>
              <a:rPr b="1" i="0" lang="en-GB" sz="1800" u="none" cap="none" strike="noStrike">
                <a:solidFill>
                  <a:schemeClr val="accent6"/>
                </a:solidFill>
                <a:latin typeface="Courier New"/>
                <a:ea typeface="Courier New"/>
                <a:cs typeface="Courier New"/>
                <a:sym typeface="Courier New"/>
              </a:rPr>
              <a:t>SEMESTER 7</a:t>
            </a:r>
            <a:endParaRPr b="1" i="0" sz="1800" u="none" cap="none" strike="noStrike">
              <a:solidFill>
                <a:schemeClr val="accent6"/>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 (CONTINUED)</a:t>
            </a:r>
            <a:endParaRPr b="1" sz="2900">
              <a:solidFill>
                <a:schemeClr val="accent5"/>
              </a:solidFill>
            </a:endParaRPr>
          </a:p>
        </p:txBody>
      </p:sp>
      <p:sp>
        <p:nvSpPr>
          <p:cNvPr id="130" name="Google Shape;130;p10"/>
          <p:cNvSpPr txBox="1"/>
          <p:nvPr/>
        </p:nvSpPr>
        <p:spPr>
          <a:xfrm>
            <a:off x="1189950" y="4573050"/>
            <a:ext cx="6764100" cy="34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SYSTEM OVERVIEW</a:t>
            </a:r>
            <a:endParaRPr b="0" i="0" sz="1500" u="none" cap="none" strike="noStrike">
              <a:solidFill>
                <a:schemeClr val="dk1"/>
              </a:solidFill>
              <a:latin typeface="Courier New"/>
              <a:ea typeface="Courier New"/>
              <a:cs typeface="Courier New"/>
              <a:sym typeface="Courier New"/>
            </a:endParaRPr>
          </a:p>
        </p:txBody>
      </p:sp>
      <p:pic>
        <p:nvPicPr>
          <p:cNvPr id="131" name="Google Shape;131;p10"/>
          <p:cNvPicPr preferRelativeResize="0"/>
          <p:nvPr/>
        </p:nvPicPr>
        <p:blipFill rotWithShape="1">
          <a:blip r:embed="rId3">
            <a:alphaModFix/>
          </a:blip>
          <a:srcRect b="0" l="0" r="0" t="0"/>
          <a:stretch/>
        </p:blipFill>
        <p:spPr>
          <a:xfrm>
            <a:off x="1603963" y="916400"/>
            <a:ext cx="5936067" cy="3504250"/>
          </a:xfrm>
          <a:prstGeom prst="rect">
            <a:avLst/>
          </a:prstGeom>
          <a:noFill/>
          <a:ln>
            <a:noFill/>
          </a:ln>
          <a:effectLst>
            <a:outerShdw blurRad="557213" rotWithShape="0" algn="bl" dir="8040000" dist="190500">
              <a:srgbClr val="000000">
                <a:alpha val="49411"/>
              </a:srgbClr>
            </a:outerShdw>
          </a:effectLst>
        </p:spPr>
      </p:pic>
      <p:sp>
        <p:nvSpPr>
          <p:cNvPr id="132" name="Google Shape;132;p10"/>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 (CONTINUED)</a:t>
            </a:r>
            <a:endParaRPr b="1" sz="2900">
              <a:solidFill>
                <a:schemeClr val="accent5"/>
              </a:solidFill>
            </a:endParaRPr>
          </a:p>
        </p:txBody>
      </p:sp>
      <p:pic>
        <p:nvPicPr>
          <p:cNvPr id="138" name="Google Shape;138;p11"/>
          <p:cNvPicPr preferRelativeResize="0"/>
          <p:nvPr/>
        </p:nvPicPr>
        <p:blipFill rotWithShape="1">
          <a:blip r:embed="rId3">
            <a:alphaModFix/>
          </a:blip>
          <a:srcRect b="0" l="0" r="0" t="0"/>
          <a:stretch/>
        </p:blipFill>
        <p:spPr>
          <a:xfrm>
            <a:off x="2300475" y="764000"/>
            <a:ext cx="4543055" cy="4074699"/>
          </a:xfrm>
          <a:prstGeom prst="rect">
            <a:avLst/>
          </a:prstGeom>
          <a:noFill/>
          <a:ln>
            <a:noFill/>
          </a:ln>
          <a:effectLst>
            <a:outerShdw blurRad="485775" rotWithShape="0" algn="bl" dir="7800000" dist="209550">
              <a:srgbClr val="000000">
                <a:alpha val="49411"/>
              </a:srgbClr>
            </a:outerShdw>
          </a:effectLst>
        </p:spPr>
      </p:pic>
      <p:sp>
        <p:nvSpPr>
          <p:cNvPr id="139" name="Google Shape;139;p11"/>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idx="1" type="body"/>
          </p:nvPr>
        </p:nvSpPr>
        <p:spPr>
          <a:xfrm>
            <a:off x="311700" y="634950"/>
            <a:ext cx="4176600" cy="39792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Data Collection</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Scraped Reddit posts related to mental health issues and for analysis.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Data Preprocessing</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Cleaned and normalized the text by removing URLs, stop-words, punctuation, and applied tokenization and lemmatization techniques</a:t>
            </a:r>
            <a:r>
              <a:rPr lang="en-GB" sz="1300">
                <a:solidFill>
                  <a:schemeClr val="accent6"/>
                </a:solidFill>
                <a:latin typeface="Courier New"/>
                <a:ea typeface="Courier New"/>
                <a:cs typeface="Courier New"/>
                <a:sym typeface="Courier New"/>
              </a:rPr>
              <a:t>.</a:t>
            </a:r>
            <a:endParaRPr sz="1300">
              <a:solidFill>
                <a:schemeClr val="accent6"/>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Feature Extraction</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Utilized Bag of Words, Term Frequency-Inverse Document Frequency (TF-IDF) to convert text into numerical format for machine learning models.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Splitting the Dataset</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Divided the dataset into training and testing sets to train models and evaluate their performance.</a:t>
            </a:r>
            <a:endParaRPr sz="1300">
              <a:solidFill>
                <a:schemeClr val="dk1"/>
              </a:solidFill>
              <a:latin typeface="Courier New"/>
              <a:ea typeface="Courier New"/>
              <a:cs typeface="Courier New"/>
              <a:sym typeface="Courier New"/>
            </a:endParaRPr>
          </a:p>
        </p:txBody>
      </p:sp>
      <p:sp>
        <p:nvSpPr>
          <p:cNvPr id="145" name="Google Shape;145;p12"/>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IMPLEMENTATION</a:t>
            </a:r>
            <a:endParaRPr b="1" sz="2900">
              <a:solidFill>
                <a:schemeClr val="accent5"/>
              </a:solidFill>
            </a:endParaRPr>
          </a:p>
        </p:txBody>
      </p:sp>
      <p:sp>
        <p:nvSpPr>
          <p:cNvPr id="146" name="Google Shape;146;p12"/>
          <p:cNvSpPr txBox="1"/>
          <p:nvPr/>
        </p:nvSpPr>
        <p:spPr>
          <a:xfrm>
            <a:off x="4558700" y="3997375"/>
            <a:ext cx="4612800" cy="38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FUNCTIONAL REQUIREMENTS</a:t>
            </a:r>
            <a:endParaRPr b="0" i="0" sz="1500" u="none" cap="none" strike="noStrike">
              <a:solidFill>
                <a:schemeClr val="dk1"/>
              </a:solidFill>
              <a:latin typeface="Courier New"/>
              <a:ea typeface="Courier New"/>
              <a:cs typeface="Courier New"/>
              <a:sym typeface="Courier New"/>
            </a:endParaRPr>
          </a:p>
        </p:txBody>
      </p:sp>
      <p:sp>
        <p:nvSpPr>
          <p:cNvPr id="147" name="Google Shape;147;p1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pic>
        <p:nvPicPr>
          <p:cNvPr id="148" name="Google Shape;148;p12"/>
          <p:cNvPicPr preferRelativeResize="0"/>
          <p:nvPr/>
        </p:nvPicPr>
        <p:blipFill rotWithShape="1">
          <a:blip r:embed="rId3">
            <a:alphaModFix/>
          </a:blip>
          <a:srcRect b="0" l="0" r="0" t="0"/>
          <a:stretch/>
        </p:blipFill>
        <p:spPr>
          <a:xfrm>
            <a:off x="4640700" y="916400"/>
            <a:ext cx="4350900" cy="2914859"/>
          </a:xfrm>
          <a:prstGeom prst="rect">
            <a:avLst/>
          </a:prstGeom>
          <a:noFill/>
          <a:ln>
            <a:noFill/>
          </a:ln>
          <a:effectLst>
            <a:outerShdw blurRad="485775" rotWithShape="0" algn="bl" dir="7200000" dist="114300">
              <a:srgbClr val="000000">
                <a:alpha val="49411"/>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idx="1" type="body"/>
          </p:nvPr>
        </p:nvSpPr>
        <p:spPr>
          <a:xfrm>
            <a:off x="159300" y="680775"/>
            <a:ext cx="4470000" cy="4173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 Training</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Trained multiple models: Logistic Regression, k-Nearest Neighbors (k-NN), Support Vector Machine (SVM), Naive Bayes, Random Forest, XGBoost, Long Short Term Memory and Ensemble Model</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Hyperparameter Tuning</a:t>
            </a:r>
            <a:r>
              <a:rPr b="1" lang="en-GB" sz="1400">
                <a:solidFill>
                  <a:schemeClr val="accent6"/>
                </a:solidFill>
                <a:latin typeface="Courier New"/>
                <a:ea typeface="Courier New"/>
                <a:cs typeface="Courier New"/>
                <a:sym typeface="Courier New"/>
              </a:rPr>
              <a:t> :</a:t>
            </a:r>
            <a:r>
              <a:rPr lang="en-GB" sz="1400">
                <a:solidFill>
                  <a:schemeClr val="dk1"/>
                </a:solidFill>
                <a:latin typeface="Courier New"/>
                <a:ea typeface="Courier New"/>
                <a:cs typeface="Courier New"/>
                <a:sym typeface="Courier New"/>
              </a:rPr>
              <a:t> Applied RandomizedSearchCV to optimize the performance of each model.</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 Evaluation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Used metrics like accuracy, precision, recall, F1-score, and confusion matrices to evaluate model effectiveness.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Prediction and Deployment</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Implemented the best-performing model for predicting mental health issues from social media posts and deployed using Google Colab.</a:t>
            </a:r>
            <a:endParaRPr sz="1400">
              <a:solidFill>
                <a:schemeClr val="dk1"/>
              </a:solidFill>
              <a:latin typeface="Courier New"/>
              <a:ea typeface="Courier New"/>
              <a:cs typeface="Courier New"/>
              <a:sym typeface="Courier New"/>
            </a:endParaRPr>
          </a:p>
        </p:txBody>
      </p:sp>
      <p:sp>
        <p:nvSpPr>
          <p:cNvPr id="154" name="Google Shape;154;p13"/>
          <p:cNvSpPr txBox="1"/>
          <p:nvPr>
            <p:ph type="title"/>
          </p:nvPr>
        </p:nvSpPr>
        <p:spPr>
          <a:xfrm>
            <a:off x="311700" y="184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IMPLEMENTATIONS (CONTINUED)</a:t>
            </a:r>
            <a:endParaRPr b="1" sz="2900">
              <a:solidFill>
                <a:schemeClr val="accent5"/>
              </a:solidFill>
            </a:endParaRPr>
          </a:p>
        </p:txBody>
      </p:sp>
      <p:sp>
        <p:nvSpPr>
          <p:cNvPr id="155" name="Google Shape;155;p13"/>
          <p:cNvSpPr txBox="1"/>
          <p:nvPr/>
        </p:nvSpPr>
        <p:spPr>
          <a:xfrm>
            <a:off x="4607875" y="4250250"/>
            <a:ext cx="4563600" cy="43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MODEL WORKFLOW</a:t>
            </a:r>
            <a:endParaRPr b="0" i="0" sz="1500" u="none" cap="none" strike="noStrike">
              <a:solidFill>
                <a:schemeClr val="dk1"/>
              </a:solidFill>
              <a:latin typeface="Courier New"/>
              <a:ea typeface="Courier New"/>
              <a:cs typeface="Courier New"/>
              <a:sym typeface="Courier New"/>
            </a:endParaRPr>
          </a:p>
        </p:txBody>
      </p:sp>
      <p:pic>
        <p:nvPicPr>
          <p:cNvPr id="156" name="Google Shape;156;p13"/>
          <p:cNvPicPr preferRelativeResize="0"/>
          <p:nvPr/>
        </p:nvPicPr>
        <p:blipFill rotWithShape="1">
          <a:blip r:embed="rId3">
            <a:alphaModFix/>
          </a:blip>
          <a:srcRect b="0" l="0" r="0" t="0"/>
          <a:stretch/>
        </p:blipFill>
        <p:spPr>
          <a:xfrm>
            <a:off x="4521600" y="909375"/>
            <a:ext cx="4470001" cy="3170199"/>
          </a:xfrm>
          <a:prstGeom prst="rect">
            <a:avLst/>
          </a:prstGeom>
          <a:noFill/>
          <a:ln>
            <a:noFill/>
          </a:ln>
          <a:effectLst>
            <a:outerShdw blurRad="485775" rotWithShape="0" algn="bl" dir="7800000" dist="114300">
              <a:srgbClr val="000000">
                <a:alpha val="49411"/>
              </a:srgbClr>
            </a:outerShdw>
          </a:effectLst>
        </p:spPr>
      </p:pic>
      <p:sp>
        <p:nvSpPr>
          <p:cNvPr id="157" name="Google Shape;157;p13"/>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4942"/>
              <a:buNone/>
            </a:pPr>
            <a:r>
              <a:rPr b="1" lang="en-GB" sz="2900">
                <a:solidFill>
                  <a:schemeClr val="accent5"/>
                </a:solidFill>
              </a:rPr>
              <a:t>IMPLEMENTATION (CONTINUED)</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163" name="Google Shape;163;p14"/>
          <p:cNvSpPr txBox="1"/>
          <p:nvPr/>
        </p:nvSpPr>
        <p:spPr>
          <a:xfrm>
            <a:off x="2891875" y="4523450"/>
            <a:ext cx="22194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DFD LEVEL 1</a:t>
            </a:r>
            <a:endParaRPr b="0" i="0" sz="1500" u="none" cap="none" strike="noStrike">
              <a:solidFill>
                <a:schemeClr val="dk1"/>
              </a:solidFill>
              <a:latin typeface="Courier New"/>
              <a:ea typeface="Courier New"/>
              <a:cs typeface="Courier New"/>
              <a:sym typeface="Courier New"/>
            </a:endParaRPr>
          </a:p>
        </p:txBody>
      </p:sp>
      <p:sp>
        <p:nvSpPr>
          <p:cNvPr id="164" name="Google Shape;164;p14"/>
          <p:cNvSpPr txBox="1"/>
          <p:nvPr/>
        </p:nvSpPr>
        <p:spPr>
          <a:xfrm>
            <a:off x="311688" y="3380425"/>
            <a:ext cx="22194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DFD LEVEL 0</a:t>
            </a:r>
            <a:endParaRPr b="0" i="0" sz="1500" u="none" cap="none" strike="noStrike">
              <a:solidFill>
                <a:schemeClr val="dk1"/>
              </a:solidFill>
              <a:latin typeface="Courier New"/>
              <a:ea typeface="Courier New"/>
              <a:cs typeface="Courier New"/>
              <a:sym typeface="Courier New"/>
            </a:endParaRPr>
          </a:p>
        </p:txBody>
      </p:sp>
      <p:pic>
        <p:nvPicPr>
          <p:cNvPr id="165" name="Google Shape;165;p14"/>
          <p:cNvPicPr preferRelativeResize="0"/>
          <p:nvPr/>
        </p:nvPicPr>
        <p:blipFill rotWithShape="1">
          <a:blip r:embed="rId3">
            <a:alphaModFix/>
          </a:blip>
          <a:srcRect b="0" l="0" r="0" t="0"/>
          <a:stretch/>
        </p:blipFill>
        <p:spPr>
          <a:xfrm>
            <a:off x="311700" y="771125"/>
            <a:ext cx="4465874" cy="2662475"/>
          </a:xfrm>
          <a:prstGeom prst="rect">
            <a:avLst/>
          </a:prstGeom>
          <a:noFill/>
          <a:ln>
            <a:noFill/>
          </a:ln>
          <a:effectLst>
            <a:outerShdw blurRad="485775" rotWithShape="0" algn="bl" dir="7800000" dist="209550">
              <a:srgbClr val="000000">
                <a:alpha val="49411"/>
              </a:srgbClr>
            </a:outerShdw>
          </a:effectLst>
        </p:spPr>
      </p:pic>
      <p:pic>
        <p:nvPicPr>
          <p:cNvPr id="166" name="Google Shape;166;p14"/>
          <p:cNvPicPr preferRelativeResize="0"/>
          <p:nvPr/>
        </p:nvPicPr>
        <p:blipFill rotWithShape="1">
          <a:blip r:embed="rId4">
            <a:alphaModFix/>
          </a:blip>
          <a:srcRect b="0" l="0" r="0" t="0"/>
          <a:stretch/>
        </p:blipFill>
        <p:spPr>
          <a:xfrm>
            <a:off x="4835125" y="771125"/>
            <a:ext cx="3997175" cy="4029826"/>
          </a:xfrm>
          <a:prstGeom prst="rect">
            <a:avLst/>
          </a:prstGeom>
          <a:noFill/>
          <a:ln>
            <a:noFill/>
          </a:ln>
          <a:effectLst>
            <a:outerShdw blurRad="485775" rotWithShape="0" algn="bl" dir="3600000" dist="114300">
              <a:srgbClr val="000000">
                <a:alpha val="49411"/>
              </a:srgbClr>
            </a:outerShdw>
          </a:effectLst>
        </p:spPr>
      </p:pic>
      <p:sp>
        <p:nvSpPr>
          <p:cNvPr id="167" name="Google Shape;167;p1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a:t>
            </a:r>
            <a:endParaRPr b="1" sz="2900">
              <a:solidFill>
                <a:schemeClr val="accent5"/>
              </a:solidFill>
            </a:endParaRPr>
          </a:p>
        </p:txBody>
      </p:sp>
      <p:sp>
        <p:nvSpPr>
          <p:cNvPr id="173" name="Google Shape;173;p15"/>
          <p:cNvSpPr txBox="1"/>
          <p:nvPr>
            <p:ph idx="1" type="body"/>
          </p:nvPr>
        </p:nvSpPr>
        <p:spPr>
          <a:xfrm>
            <a:off x="311700" y="717850"/>
            <a:ext cx="8520600" cy="39429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Logistic Regression</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Achieved consistent performance with highest accuracy. Precision and recall indicate reliable classification for balanced datasets.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Naive Bayes</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Performed well with text data, especially for independent features. Precision was slightly lower for imbalanced classes but remained effective overall.</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Support Vector Machine (SVM)</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Delivered high accuracy for nonlinear classification tasks. The model showed robustness with complex feature interactions.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Random Forest</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Provided strong classification performance with reduced overfitting. Achieved balanced precision and recall across all mental health classes.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XGBoost</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Delivered the highest accuracy and efficiency. The model demonstrated excellent handling of imbalanced datasets with robust predictions.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LSTM</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Outperformed traditional methods for sequential data. Captured contextual and temporal information effectively, achieving competitive results with complex text patterns.</a:t>
            </a:r>
            <a:endParaRPr b="1" i="1" sz="1300">
              <a:solidFill>
                <a:schemeClr val="dk1"/>
              </a:solidFill>
              <a:latin typeface="Courier New"/>
              <a:ea typeface="Courier New"/>
              <a:cs typeface="Courier New"/>
              <a:sym typeface="Courier New"/>
            </a:endParaRPr>
          </a:p>
        </p:txBody>
      </p:sp>
      <p:sp>
        <p:nvSpPr>
          <p:cNvPr id="174" name="Google Shape;174;p15"/>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80" name="Google Shape;180;p16"/>
          <p:cNvSpPr txBox="1"/>
          <p:nvPr/>
        </p:nvSpPr>
        <p:spPr>
          <a:xfrm>
            <a:off x="832213" y="4526450"/>
            <a:ext cx="74796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RESULT COMPARISON OF DIFFERENT MODELS</a:t>
            </a:r>
            <a:endParaRPr b="0" i="0" sz="1400" u="none" cap="none" strike="noStrike">
              <a:solidFill>
                <a:schemeClr val="dk1"/>
              </a:solidFill>
              <a:latin typeface="Courier New"/>
              <a:ea typeface="Courier New"/>
              <a:cs typeface="Courier New"/>
              <a:sym typeface="Courier New"/>
            </a:endParaRPr>
          </a:p>
        </p:txBody>
      </p:sp>
      <p:sp>
        <p:nvSpPr>
          <p:cNvPr id="181" name="Google Shape;181;p16"/>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pic>
        <p:nvPicPr>
          <p:cNvPr id="182" name="Google Shape;182;p16"/>
          <p:cNvPicPr preferRelativeResize="0"/>
          <p:nvPr/>
        </p:nvPicPr>
        <p:blipFill rotWithShape="1">
          <a:blip r:embed="rId3">
            <a:alphaModFix/>
          </a:blip>
          <a:srcRect b="0" l="0" r="0" t="0"/>
          <a:stretch/>
        </p:blipFill>
        <p:spPr>
          <a:xfrm>
            <a:off x="1440238" y="870250"/>
            <a:ext cx="6263532" cy="3503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18bb03341f_0_4"/>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88" name="Google Shape;188;g318bb03341f_0_4"/>
          <p:cNvSpPr txBox="1"/>
          <p:nvPr/>
        </p:nvSpPr>
        <p:spPr>
          <a:xfrm>
            <a:off x="832200" y="4526450"/>
            <a:ext cx="74796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RESULT COMPARISON OF DIFFERENT MODELS AFTER HYPERPARAMETER TUNING</a:t>
            </a:r>
            <a:endParaRPr b="0" i="0" sz="1400" u="none" cap="none" strike="noStrike">
              <a:solidFill>
                <a:schemeClr val="dk1"/>
              </a:solidFill>
              <a:latin typeface="Courier New"/>
              <a:ea typeface="Courier New"/>
              <a:cs typeface="Courier New"/>
              <a:sym typeface="Courier New"/>
            </a:endParaRPr>
          </a:p>
        </p:txBody>
      </p:sp>
      <p:pic>
        <p:nvPicPr>
          <p:cNvPr id="189" name="Google Shape;189;g318bb03341f_0_4"/>
          <p:cNvPicPr preferRelativeResize="0"/>
          <p:nvPr/>
        </p:nvPicPr>
        <p:blipFill rotWithShape="1">
          <a:blip r:embed="rId3">
            <a:alphaModFix/>
          </a:blip>
          <a:srcRect b="0" l="0" r="0" t="0"/>
          <a:stretch/>
        </p:blipFill>
        <p:spPr>
          <a:xfrm>
            <a:off x="1404650" y="819850"/>
            <a:ext cx="6334710" cy="3503799"/>
          </a:xfrm>
          <a:prstGeom prst="rect">
            <a:avLst/>
          </a:prstGeom>
          <a:noFill/>
          <a:ln>
            <a:noFill/>
          </a:ln>
        </p:spPr>
      </p:pic>
      <p:sp>
        <p:nvSpPr>
          <p:cNvPr id="190" name="Google Shape;190;g318bb03341f_0_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18bb03341f_0_1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96" name="Google Shape;196;g318bb03341f_0_12"/>
          <p:cNvSpPr txBox="1"/>
          <p:nvPr/>
        </p:nvSpPr>
        <p:spPr>
          <a:xfrm>
            <a:off x="1588938" y="4014525"/>
            <a:ext cx="15864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ROC AUC CURVE</a:t>
            </a:r>
            <a:endParaRPr b="0" i="0" sz="1400" u="none" cap="none" strike="noStrike">
              <a:solidFill>
                <a:schemeClr val="dk1"/>
              </a:solidFill>
              <a:latin typeface="Courier New"/>
              <a:ea typeface="Courier New"/>
              <a:cs typeface="Courier New"/>
              <a:sym typeface="Courier New"/>
            </a:endParaRPr>
          </a:p>
        </p:txBody>
      </p:sp>
      <p:sp>
        <p:nvSpPr>
          <p:cNvPr id="197" name="Google Shape;197;g318bb03341f_0_1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
        <p:nvSpPr>
          <p:cNvPr id="198" name="Google Shape;198;g318bb03341f_0_12"/>
          <p:cNvSpPr txBox="1"/>
          <p:nvPr/>
        </p:nvSpPr>
        <p:spPr>
          <a:xfrm>
            <a:off x="5568425" y="4014525"/>
            <a:ext cx="24411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CONFUSION MATRIX</a:t>
            </a:r>
            <a:endParaRPr b="0" i="0" sz="1400" u="none" cap="none" strike="noStrike">
              <a:solidFill>
                <a:schemeClr val="dk1"/>
              </a:solidFill>
              <a:latin typeface="Courier New"/>
              <a:ea typeface="Courier New"/>
              <a:cs typeface="Courier New"/>
              <a:sym typeface="Courier New"/>
            </a:endParaRPr>
          </a:p>
        </p:txBody>
      </p:sp>
      <p:sp>
        <p:nvSpPr>
          <p:cNvPr id="199" name="Google Shape;199;g318bb03341f_0_12"/>
          <p:cNvSpPr txBox="1"/>
          <p:nvPr/>
        </p:nvSpPr>
        <p:spPr>
          <a:xfrm>
            <a:off x="0" y="4311175"/>
            <a:ext cx="9144000" cy="572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ENSEMBLE MODEL (BASE MODELS : LOGISTIC REGRESSION</a:t>
            </a:r>
            <a:r>
              <a:rPr lang="en-GB">
                <a:solidFill>
                  <a:schemeClr val="dk1"/>
                </a:solidFill>
                <a:latin typeface="Courier New"/>
                <a:ea typeface="Courier New"/>
                <a:cs typeface="Courier New"/>
                <a:sym typeface="Courier New"/>
              </a:rPr>
              <a:t>,</a:t>
            </a:r>
            <a:r>
              <a:rPr b="0" i="0" lang="en-GB" sz="1400" u="none" cap="none" strike="noStrike">
                <a:solidFill>
                  <a:schemeClr val="dk1"/>
                </a:solidFill>
                <a:latin typeface="Courier New"/>
                <a:ea typeface="Courier New"/>
                <a:cs typeface="Courier New"/>
                <a:sym typeface="Courier New"/>
              </a:rPr>
              <a:t> NAIVE BAYES</a:t>
            </a:r>
            <a:r>
              <a:rPr lang="en-GB">
                <a:solidFill>
                  <a:schemeClr val="dk1"/>
                </a:solidFill>
                <a:latin typeface="Courier New"/>
                <a:ea typeface="Courier New"/>
                <a:cs typeface="Courier New"/>
                <a:sym typeface="Courier New"/>
              </a:rPr>
              <a:t>,</a:t>
            </a:r>
            <a:r>
              <a:rPr b="0" i="0" lang="en-GB" sz="1400" u="none" cap="none" strike="noStrike">
                <a:solidFill>
                  <a:schemeClr val="dk1"/>
                </a:solidFill>
                <a:latin typeface="Courier New"/>
                <a:ea typeface="Courier New"/>
                <a:cs typeface="Courier New"/>
                <a:sym typeface="Courier New"/>
              </a:rPr>
              <a:t> SVM</a:t>
            </a:r>
            <a:r>
              <a:rPr lang="en-GB">
                <a:solidFill>
                  <a:schemeClr val="dk1"/>
                </a:solidFill>
                <a:latin typeface="Courier New"/>
                <a:ea typeface="Courier New"/>
                <a:cs typeface="Courier New"/>
                <a:sym typeface="Courier New"/>
              </a:rPr>
              <a:t>,</a:t>
            </a:r>
            <a:r>
              <a:rPr b="0" i="0" lang="en-GB" sz="1400" u="none" cap="none" strike="noStrike">
                <a:solidFill>
                  <a:schemeClr val="dk1"/>
                </a:solidFill>
                <a:latin typeface="Courier New"/>
                <a:ea typeface="Courier New"/>
                <a:cs typeface="Courier New"/>
                <a:sym typeface="Courier New"/>
              </a:rPr>
              <a:t> XGBOOST</a:t>
            </a:r>
            <a:r>
              <a:rPr lang="en-GB">
                <a:solidFill>
                  <a:schemeClr val="dk1"/>
                </a:solidFill>
                <a:latin typeface="Courier New"/>
                <a:ea typeface="Courier New"/>
                <a:cs typeface="Courier New"/>
                <a:sym typeface="Courier New"/>
              </a:rPr>
              <a:t>,</a:t>
            </a:r>
            <a:r>
              <a:rPr b="0" i="0" lang="en-GB" sz="1400" u="none" cap="none" strike="noStrike">
                <a:solidFill>
                  <a:schemeClr val="dk1"/>
                </a:solidFill>
                <a:latin typeface="Courier New"/>
                <a:ea typeface="Courier New"/>
                <a:cs typeface="Courier New"/>
                <a:sym typeface="Courier New"/>
              </a:rPr>
              <a:t> LSTM &amp; META </a:t>
            </a:r>
            <a:r>
              <a:rPr lang="en-GB">
                <a:solidFill>
                  <a:schemeClr val="dk1"/>
                </a:solidFill>
                <a:latin typeface="Courier New"/>
                <a:ea typeface="Courier New"/>
                <a:cs typeface="Courier New"/>
                <a:sym typeface="Courier New"/>
              </a:rPr>
              <a:t>LEARNER : RANDOM FOREST</a:t>
            </a:r>
            <a:r>
              <a:rPr b="0" i="0" lang="en-GB" sz="1400" u="none" cap="none" strike="noStrike">
                <a:solidFill>
                  <a:schemeClr val="dk1"/>
                </a:solidFill>
                <a:latin typeface="Courier New"/>
                <a:ea typeface="Courier New"/>
                <a:cs typeface="Courier New"/>
                <a:sym typeface="Courier New"/>
              </a:rPr>
              <a:t>) </a:t>
            </a:r>
            <a:r>
              <a:rPr lang="en-GB">
                <a:solidFill>
                  <a:schemeClr val="dk1"/>
                </a:solidFill>
                <a:latin typeface="Courier New"/>
                <a:ea typeface="Courier New"/>
                <a:cs typeface="Courier New"/>
                <a:sym typeface="Courier New"/>
              </a:rPr>
              <a:t>WITH ACCURACY OF 99.19% WAS USED IN WEB </a:t>
            </a:r>
            <a:r>
              <a:rPr lang="en-GB">
                <a:solidFill>
                  <a:schemeClr val="dk1"/>
                </a:solidFill>
                <a:latin typeface="Courier New"/>
                <a:ea typeface="Courier New"/>
                <a:cs typeface="Courier New"/>
                <a:sym typeface="Courier New"/>
              </a:rPr>
              <a:t>APPLICATION</a:t>
            </a:r>
            <a:endParaRPr b="0" i="0" sz="1400" u="none" cap="none" strike="noStrike">
              <a:solidFill>
                <a:schemeClr val="dk1"/>
              </a:solidFill>
              <a:latin typeface="Courier New"/>
              <a:ea typeface="Courier New"/>
              <a:cs typeface="Courier New"/>
              <a:sym typeface="Courier New"/>
            </a:endParaRPr>
          </a:p>
        </p:txBody>
      </p:sp>
      <p:pic>
        <p:nvPicPr>
          <p:cNvPr id="200" name="Google Shape;200;g318bb03341f_0_12"/>
          <p:cNvPicPr preferRelativeResize="0"/>
          <p:nvPr/>
        </p:nvPicPr>
        <p:blipFill>
          <a:blip r:embed="rId3">
            <a:alphaModFix/>
          </a:blip>
          <a:stretch>
            <a:fillRect/>
          </a:stretch>
        </p:blipFill>
        <p:spPr>
          <a:xfrm>
            <a:off x="511100" y="870250"/>
            <a:ext cx="3742090" cy="2991875"/>
          </a:xfrm>
          <a:prstGeom prst="rect">
            <a:avLst/>
          </a:prstGeom>
          <a:noFill/>
          <a:ln>
            <a:noFill/>
          </a:ln>
        </p:spPr>
      </p:pic>
      <p:pic>
        <p:nvPicPr>
          <p:cNvPr id="201" name="Google Shape;201;g318bb03341f_0_12"/>
          <p:cNvPicPr preferRelativeResize="0"/>
          <p:nvPr/>
        </p:nvPicPr>
        <p:blipFill>
          <a:blip r:embed="rId4">
            <a:alphaModFix/>
          </a:blip>
          <a:stretch>
            <a:fillRect/>
          </a:stretch>
        </p:blipFill>
        <p:spPr>
          <a:xfrm>
            <a:off x="4866628" y="870250"/>
            <a:ext cx="3844678" cy="2991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1afdb7f163_0_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207" name="Google Shape;207;g31afdb7f163_0_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
        <p:nvSpPr>
          <p:cNvPr id="208" name="Google Shape;208;g31afdb7f163_0_2"/>
          <p:cNvSpPr txBox="1"/>
          <p:nvPr/>
        </p:nvSpPr>
        <p:spPr>
          <a:xfrm>
            <a:off x="7136450" y="752550"/>
            <a:ext cx="20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3"/>
              </a:solidFill>
              <a:latin typeface="Courier New"/>
              <a:ea typeface="Courier New"/>
              <a:cs typeface="Courier New"/>
              <a:sym typeface="Courier New"/>
            </a:endParaRPr>
          </a:p>
        </p:txBody>
      </p:sp>
      <p:pic>
        <p:nvPicPr>
          <p:cNvPr id="209" name="Google Shape;209;g31afdb7f163_0_2"/>
          <p:cNvPicPr preferRelativeResize="0"/>
          <p:nvPr/>
        </p:nvPicPr>
        <p:blipFill>
          <a:blip r:embed="rId3">
            <a:alphaModFix/>
          </a:blip>
          <a:stretch>
            <a:fillRect/>
          </a:stretch>
        </p:blipFill>
        <p:spPr>
          <a:xfrm>
            <a:off x="311700" y="717850"/>
            <a:ext cx="5801891" cy="4120852"/>
          </a:xfrm>
          <a:prstGeom prst="rect">
            <a:avLst/>
          </a:prstGeom>
          <a:noFill/>
          <a:ln>
            <a:noFill/>
          </a:ln>
        </p:spPr>
      </p:pic>
      <p:sp>
        <p:nvSpPr>
          <p:cNvPr id="210" name="Google Shape;210;g31afdb7f163_0_2"/>
          <p:cNvSpPr txBox="1"/>
          <p:nvPr/>
        </p:nvSpPr>
        <p:spPr>
          <a:xfrm>
            <a:off x="6113600" y="2470475"/>
            <a:ext cx="29205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latin typeface="Courier New"/>
                <a:ea typeface="Courier New"/>
                <a:cs typeface="Courier New"/>
                <a:sym typeface="Courier New"/>
              </a:rPr>
              <a:t>COMPARISON OF DIFFERENT ENSEMBLE MODELS</a:t>
            </a:r>
            <a:endParaRPr>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311700" y="248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4100">
                <a:solidFill>
                  <a:schemeClr val="accent5"/>
                </a:solidFill>
              </a:rPr>
              <a:t>CONTENT</a:t>
            </a:r>
            <a:endParaRPr b="1" sz="4100">
              <a:solidFill>
                <a:schemeClr val="accent5"/>
              </a:solidFill>
            </a:endParaRPr>
          </a:p>
        </p:txBody>
      </p:sp>
      <p:sp>
        <p:nvSpPr>
          <p:cNvPr id="68" name="Google Shape;68;p2"/>
          <p:cNvSpPr txBox="1"/>
          <p:nvPr>
            <p:ph idx="1" type="body"/>
          </p:nvPr>
        </p:nvSpPr>
        <p:spPr>
          <a:xfrm>
            <a:off x="519050" y="1152475"/>
            <a:ext cx="3804900" cy="3416400"/>
          </a:xfrm>
          <a:prstGeom prst="rect">
            <a:avLst/>
          </a:prstGeom>
          <a:noFill/>
          <a:ln>
            <a:noFill/>
          </a:ln>
        </p:spPr>
        <p:txBody>
          <a:bodyPr anchorCtr="0" anchor="ctr" bIns="91425" lIns="91425" spcFirstLastPara="1" rIns="91425" wrap="square" tIns="91425">
            <a:normAutofit lnSpcReduction="20000"/>
          </a:bodyPr>
          <a:lstStyle/>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Motivation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Introduction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Research Work</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Problem Definition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Proposed Workflow</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Implementation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Results and Analysis</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Prototype</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Conclusion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References</a:t>
            </a:r>
            <a:endParaRPr b="1" sz="1900">
              <a:solidFill>
                <a:schemeClr val="accent6"/>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t/>
            </a:r>
            <a:endParaRPr b="1" sz="1900">
              <a:solidFill>
                <a:schemeClr val="accent6"/>
              </a:solidFill>
              <a:latin typeface="Courier New"/>
              <a:ea typeface="Courier New"/>
              <a:cs typeface="Courier New"/>
              <a:sym typeface="Courier New"/>
            </a:endParaRPr>
          </a:p>
        </p:txBody>
      </p:sp>
      <p:pic>
        <p:nvPicPr>
          <p:cNvPr descr="Free Images : laptop, computer, writing, work, hand, screen ..." id="69" name="Google Shape;69;p2"/>
          <p:cNvPicPr preferRelativeResize="0"/>
          <p:nvPr/>
        </p:nvPicPr>
        <p:blipFill rotWithShape="1">
          <a:blip r:embed="rId3">
            <a:alphaModFix/>
          </a:blip>
          <a:srcRect b="0" l="0" r="0" t="0"/>
          <a:stretch/>
        </p:blipFill>
        <p:spPr>
          <a:xfrm>
            <a:off x="4323950" y="1355963"/>
            <a:ext cx="4515251" cy="3009433"/>
          </a:xfrm>
          <a:prstGeom prst="rect">
            <a:avLst/>
          </a:prstGeom>
          <a:noFill/>
          <a:ln>
            <a:noFill/>
          </a:ln>
          <a:effectLst>
            <a:outerShdw blurRad="485775" rotWithShape="0" algn="bl" dir="7800000" dist="209550">
              <a:srgbClr val="000000">
                <a:alpha val="48627"/>
              </a:srgbClr>
            </a:outerShdw>
          </a:effectLst>
        </p:spPr>
      </p:pic>
      <p:sp>
        <p:nvSpPr>
          <p:cNvPr id="70" name="Google Shape;70;p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34137"/>
              <a:buFont typeface="Arial"/>
              <a:buNone/>
            </a:pPr>
            <a:r>
              <a:rPr b="1" lang="en-GB" sz="2900">
                <a:solidFill>
                  <a:schemeClr val="accent5"/>
                </a:solidFill>
              </a:rPr>
              <a:t>PROTOTYPE</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216" name="Google Shape;216;p18"/>
          <p:cNvSpPr txBox="1"/>
          <p:nvPr>
            <p:ph idx="1" type="body"/>
          </p:nvPr>
        </p:nvSpPr>
        <p:spPr>
          <a:xfrm>
            <a:off x="235500" y="908925"/>
            <a:ext cx="4260300" cy="3992700"/>
          </a:xfrm>
          <a:prstGeom prst="rect">
            <a:avLst/>
          </a:prstGeom>
          <a:noFill/>
          <a:ln>
            <a:noFill/>
          </a:ln>
        </p:spPr>
        <p:txBody>
          <a:bodyPr anchorCtr="0" anchor="t" bIns="91425" lIns="91425" spcFirstLastPara="1" rIns="91425" wrap="square" tIns="91425">
            <a:normAutofit lnSpcReduction="20000"/>
          </a:bodyPr>
          <a:lstStyle/>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A functional prototype was developed to classify mental health concerns from social media posts.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The system allows users to input text, upload images, or submit video for classification.</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Key functionalities include text preprocessing, feature extraction, and prediction using trained machine learning models.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Real-time results display the most probable mental health concern with confidence scores.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Allow user to retrain model.</a:t>
            </a:r>
            <a:endParaRPr sz="1500">
              <a:solidFill>
                <a:schemeClr val="dk1"/>
              </a:solidFill>
              <a:latin typeface="Courier New"/>
              <a:ea typeface="Courier New"/>
              <a:cs typeface="Courier New"/>
              <a:sym typeface="Courier New"/>
            </a:endParaRPr>
          </a:p>
        </p:txBody>
      </p:sp>
      <p:sp>
        <p:nvSpPr>
          <p:cNvPr id="217" name="Google Shape;217;p18"/>
          <p:cNvSpPr txBox="1"/>
          <p:nvPr/>
        </p:nvSpPr>
        <p:spPr>
          <a:xfrm>
            <a:off x="4229875" y="692075"/>
            <a:ext cx="4697100" cy="3992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Text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Users can directly input text for immediate analysis and classification.</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Image-based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Extracts text from uploaded images using OCR (pytesseract), get captions and facial emotions to classify the content.</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Video-based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Processes uploaded video files, extract text from frames, transcribes speech to text, get captions and facial emotions to classify the content.</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Userprofile Analysis</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Enables analysing user profiles based on posts in Reddit and Twitter</a:t>
            </a:r>
            <a:endParaRPr b="0"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ourier New"/>
              <a:ea typeface="Courier New"/>
              <a:cs typeface="Courier New"/>
              <a:sym typeface="Courier New"/>
            </a:endParaRPr>
          </a:p>
        </p:txBody>
      </p:sp>
      <p:sp>
        <p:nvSpPr>
          <p:cNvPr id="218" name="Google Shape;218;p18"/>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4942"/>
              <a:buNone/>
            </a:pPr>
            <a:r>
              <a:rPr b="1" lang="en-GB" sz="2900">
                <a:solidFill>
                  <a:schemeClr val="accent5"/>
                </a:solidFill>
              </a:rPr>
              <a:t>PROTOTYPE (CONTINUED)</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224" name="Google Shape;224;p19"/>
          <p:cNvSpPr txBox="1"/>
          <p:nvPr/>
        </p:nvSpPr>
        <p:spPr>
          <a:xfrm>
            <a:off x="1094450" y="4573050"/>
            <a:ext cx="6611400" cy="2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WEB APPLICATION INTERFACE</a:t>
            </a:r>
            <a:endParaRPr b="0" i="0" sz="1500" u="none" cap="none" strike="noStrike">
              <a:solidFill>
                <a:schemeClr val="dk1"/>
              </a:solidFill>
              <a:latin typeface="Courier New"/>
              <a:ea typeface="Courier New"/>
              <a:cs typeface="Courier New"/>
              <a:sym typeface="Courier New"/>
            </a:endParaRPr>
          </a:p>
        </p:txBody>
      </p:sp>
      <p:pic>
        <p:nvPicPr>
          <p:cNvPr id="225" name="Google Shape;225;p19"/>
          <p:cNvPicPr preferRelativeResize="0"/>
          <p:nvPr/>
        </p:nvPicPr>
        <p:blipFill rotWithShape="1">
          <a:blip r:embed="rId3">
            <a:alphaModFix/>
          </a:blip>
          <a:srcRect b="0" l="0" r="0" t="0"/>
          <a:stretch/>
        </p:blipFill>
        <p:spPr>
          <a:xfrm>
            <a:off x="773875" y="823188"/>
            <a:ext cx="7596244" cy="3497124"/>
          </a:xfrm>
          <a:prstGeom prst="rect">
            <a:avLst/>
          </a:prstGeom>
          <a:noFill/>
          <a:ln>
            <a:noFill/>
          </a:ln>
        </p:spPr>
      </p:pic>
      <p:sp>
        <p:nvSpPr>
          <p:cNvPr id="226" name="Google Shape;226;p19"/>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CONCLUSION</a:t>
            </a:r>
            <a:endParaRPr b="1" sz="2900">
              <a:solidFill>
                <a:schemeClr val="accent5"/>
              </a:solidFill>
            </a:endParaRPr>
          </a:p>
        </p:txBody>
      </p:sp>
      <p:sp>
        <p:nvSpPr>
          <p:cNvPr id="232" name="Google Shape;232;p20"/>
          <p:cNvSpPr txBox="1"/>
          <p:nvPr/>
        </p:nvSpPr>
        <p:spPr>
          <a:xfrm>
            <a:off x="408750" y="717850"/>
            <a:ext cx="8326500" cy="4089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20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Significance of the Project</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Developed a robust system for early detection of mental health disorders through social media analysis.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Effective Use of Machine Learning</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Leveraged various machine learning models, identifying SVM as the most accurate for sentiment classification.</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Impact on Mental Health Awareness</a:t>
            </a:r>
            <a:br>
              <a:rPr b="1" i="0" lang="en-GB" sz="1400" u="none" cap="none" strike="noStrike">
                <a:solidFill>
                  <a:schemeClr val="accent6"/>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Provides valuable insights for mental health professionals and public health organizations, enabling proactive interventions.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Potential for Future Development</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Future enhancements with deep learning and multimodal data can lead to even better accuracy and insights.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Commitment to Ethical Practices</a:t>
            </a:r>
            <a:br>
              <a:rPr b="1" i="0" lang="en-GB" sz="1400" u="none" cap="none" strike="noStrike">
                <a:solidFill>
                  <a:schemeClr val="accent6"/>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Emphasizes the importance of user privacy and ethical considerations in handling sensitive mental health data.</a:t>
            </a:r>
            <a:endParaRPr b="1" i="0" sz="1400" u="none" cap="none" strike="noStrike">
              <a:solidFill>
                <a:schemeClr val="accent6"/>
              </a:solidFill>
              <a:latin typeface="Courier New"/>
              <a:ea typeface="Courier New"/>
              <a:cs typeface="Courier New"/>
              <a:sym typeface="Courier New"/>
            </a:endParaRPr>
          </a:p>
        </p:txBody>
      </p:sp>
      <p:sp>
        <p:nvSpPr>
          <p:cNvPr id="233" name="Google Shape;233;p20"/>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REFERENCES</a:t>
            </a:r>
            <a:endParaRPr b="1" sz="2900">
              <a:solidFill>
                <a:schemeClr val="accent5"/>
              </a:solidFill>
            </a:endParaRPr>
          </a:p>
        </p:txBody>
      </p:sp>
      <p:sp>
        <p:nvSpPr>
          <p:cNvPr id="239" name="Google Shape;239;p21"/>
          <p:cNvSpPr txBox="1"/>
          <p:nvPr/>
        </p:nvSpPr>
        <p:spPr>
          <a:xfrm>
            <a:off x="364025" y="717850"/>
            <a:ext cx="8520600" cy="4136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Choudhury, M. D., De, S., &amp; Counts, S. (2013)</a:t>
            </a:r>
            <a:r>
              <a:rPr b="1" i="0" lang="en-GB" sz="1400" u="none" cap="none" strike="noStrike">
                <a:solidFill>
                  <a:schemeClr val="accent6"/>
                </a:solidFill>
                <a:latin typeface="Courier New"/>
                <a:ea typeface="Courier New"/>
                <a:cs typeface="Courier New"/>
                <a:sym typeface="Courier New"/>
              </a:rPr>
              <a:t>. Predicting Depression via Social Media. </a:t>
            </a:r>
            <a:r>
              <a:rPr b="1" i="1" lang="en-GB" sz="1400" u="none" cap="none" strike="noStrike">
                <a:solidFill>
                  <a:schemeClr val="accent6"/>
                </a:solidFill>
                <a:latin typeface="Courier New"/>
                <a:ea typeface="Courier New"/>
                <a:cs typeface="Courier New"/>
                <a:sym typeface="Courier New"/>
              </a:rPr>
              <a:t>Proceedings of the 7th International Conference on Weblogs and Social Media</a:t>
            </a:r>
            <a:r>
              <a:rPr b="1" i="0" lang="en-GB" sz="1400" u="none" cap="none" strike="noStrike">
                <a:solidFill>
                  <a:schemeClr val="accent6"/>
                </a:solidFill>
                <a:latin typeface="Courier New"/>
                <a:ea typeface="Courier New"/>
                <a:cs typeface="Courier New"/>
                <a:sym typeface="Courier New"/>
              </a:rPr>
              <a:t>.</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Guntuku, S. C., Bollen, J., &amp; Lazer, D. (2017). Detecting Mental Illness in Social Media</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American Journal of Public Health</a:t>
            </a:r>
            <a:r>
              <a:rPr b="1" i="0" lang="en-GB" sz="1400" u="none" cap="none" strike="noStrike">
                <a:solidFill>
                  <a:schemeClr val="accent6"/>
                </a:solidFill>
                <a:latin typeface="Courier New"/>
                <a:ea typeface="Courier New"/>
                <a:cs typeface="Courier New"/>
                <a:sym typeface="Courier New"/>
              </a:rPr>
              <a:t>, 107(8), 1279-1285.</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Mathur, P., Kharat, M., &amp; Patil, S. (2022). Machine Learning Approaches for Mental Health Detection on Social Media</a:t>
            </a:r>
            <a:r>
              <a:rPr b="1" i="0" lang="en-GB" sz="1400" u="none" cap="none" strike="noStrike">
                <a:solidFill>
                  <a:schemeClr val="accent6"/>
                </a:solidFill>
                <a:latin typeface="Courier New"/>
                <a:ea typeface="Courier New"/>
                <a:cs typeface="Courier New"/>
                <a:sym typeface="Courier New"/>
              </a:rPr>
              <a:t>: A Systematic Review. </a:t>
            </a:r>
            <a:r>
              <a:rPr b="1" i="1" lang="en-GB" sz="1400" u="none" cap="none" strike="noStrike">
                <a:solidFill>
                  <a:schemeClr val="accent6"/>
                </a:solidFill>
                <a:latin typeface="Courier New"/>
                <a:ea typeface="Courier New"/>
                <a:cs typeface="Courier New"/>
                <a:sym typeface="Courier New"/>
              </a:rPr>
              <a:t>IEEE Access</a:t>
            </a:r>
            <a:r>
              <a:rPr b="1" i="0" lang="en-GB" sz="1400" u="none" cap="none" strike="noStrike">
                <a:solidFill>
                  <a:schemeClr val="accent6"/>
                </a:solidFill>
                <a:latin typeface="Courier New"/>
                <a:ea typeface="Courier New"/>
                <a:cs typeface="Courier New"/>
                <a:sym typeface="Courier New"/>
              </a:rPr>
              <a:t>, 10, 14376-14388.</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Nadeem, A. (2016). A Study of Depression Identification on Twitter.</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International Journal of Computer Applications</a:t>
            </a:r>
            <a:r>
              <a:rPr b="1" i="0" lang="en-GB" sz="1400" u="none" cap="none" strike="noStrike">
                <a:solidFill>
                  <a:schemeClr val="accent6"/>
                </a:solidFill>
                <a:latin typeface="Courier New"/>
                <a:ea typeface="Courier New"/>
                <a:cs typeface="Courier New"/>
                <a:sym typeface="Courier New"/>
              </a:rPr>
              <a:t>, 141(10), 24-28.</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AlSagri, A., &amp; Ykhlef, M. (2020). A Machine Learning-based Approach for Depression Detection in Social Media.</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Journal of King Saud University - Computer and Information Sciences</a:t>
            </a:r>
            <a:r>
              <a:rPr b="1" i="0" lang="en-GB" sz="1400" u="none" cap="none" strike="noStrike">
                <a:solidFill>
                  <a:schemeClr val="accent6"/>
                </a:solidFill>
                <a:latin typeface="Courier New"/>
                <a:ea typeface="Courier New"/>
                <a:cs typeface="Courier New"/>
                <a:sym typeface="Courier New"/>
              </a:rPr>
              <a:t>, 32(1), 60-66.</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Vaishnavi, A., Rani, A., &amp; Narayan, M. (2022). Application of Machine Learning Algorithms for Mental Health Prediction.</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International Journal of Data Science and Analytics</a:t>
            </a:r>
            <a:r>
              <a:rPr b="1" i="0" lang="en-GB" sz="1400" u="none" cap="none" strike="noStrike">
                <a:solidFill>
                  <a:schemeClr val="accent6"/>
                </a:solidFill>
                <a:latin typeface="Courier New"/>
                <a:ea typeface="Courier New"/>
                <a:cs typeface="Courier New"/>
                <a:sym typeface="Courier New"/>
              </a:rPr>
              <a:t>, 12(2), 175-192.</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Safa, M., Alshahrani, S., &amp; Abunadi, M. (2023). Ethical Considerations in Predicting Mental Health from Social Media</a:t>
            </a:r>
            <a:r>
              <a:rPr b="1" i="0" lang="en-GB" sz="1400" u="none" cap="none" strike="noStrike">
                <a:solidFill>
                  <a:schemeClr val="accent6"/>
                </a:solidFill>
                <a:latin typeface="Courier New"/>
                <a:ea typeface="Courier New"/>
                <a:cs typeface="Courier New"/>
                <a:sym typeface="Courier New"/>
              </a:rPr>
              <a:t>: A Roadmap for Future Research. </a:t>
            </a:r>
            <a:r>
              <a:rPr b="1" i="1" lang="en-GB" sz="1400" u="none" cap="none" strike="noStrike">
                <a:solidFill>
                  <a:schemeClr val="accent6"/>
                </a:solidFill>
                <a:latin typeface="Courier New"/>
                <a:ea typeface="Courier New"/>
                <a:cs typeface="Courier New"/>
                <a:sym typeface="Courier New"/>
              </a:rPr>
              <a:t>Ethics and Information Technology</a:t>
            </a:r>
            <a:r>
              <a:rPr b="1" i="0" lang="en-GB" sz="1400" u="none" cap="none" strike="noStrike">
                <a:solidFill>
                  <a:schemeClr val="accent6"/>
                </a:solidFill>
                <a:latin typeface="Courier New"/>
                <a:ea typeface="Courier New"/>
                <a:cs typeface="Courier New"/>
                <a:sym typeface="Courier New"/>
              </a:rPr>
              <a:t>, 25(1), 15-29.</a:t>
            </a:r>
            <a:endParaRPr b="1" i="0" sz="1400" u="none" cap="none" strike="noStrike">
              <a:solidFill>
                <a:schemeClr val="accent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sp>
        <p:nvSpPr>
          <p:cNvPr id="240" name="Google Shape;240;p21"/>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p:nvPr/>
        </p:nvSpPr>
        <p:spPr>
          <a:xfrm>
            <a:off x="2273700" y="2063850"/>
            <a:ext cx="4596600" cy="10158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48235"/>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GB" sz="3400" u="none" cap="none" strike="noStrike">
                <a:solidFill>
                  <a:srgbClr val="37474F"/>
                </a:solidFill>
                <a:latin typeface="Comic Sans MS"/>
                <a:ea typeface="Comic Sans MS"/>
                <a:cs typeface="Comic Sans MS"/>
                <a:sym typeface="Comic Sans MS"/>
              </a:rPr>
              <a:t>THANK YOU</a:t>
            </a:r>
            <a:endParaRPr b="0" i="0" sz="1400" u="none" cap="none" strike="noStrike">
              <a:solidFill>
                <a:srgbClr val="37474F"/>
              </a:solidFill>
              <a:latin typeface="Average"/>
              <a:ea typeface="Average"/>
              <a:cs typeface="Average"/>
              <a:sym typeface="Average"/>
            </a:endParaRPr>
          </a:p>
        </p:txBody>
      </p:sp>
      <p:sp>
        <p:nvSpPr>
          <p:cNvPr id="246" name="Google Shape;246;p2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MOTIVATION</a:t>
            </a:r>
            <a:endParaRPr b="1" sz="2900">
              <a:solidFill>
                <a:schemeClr val="accent5"/>
              </a:solidFill>
            </a:endParaRPr>
          </a:p>
        </p:txBody>
      </p:sp>
      <p:sp>
        <p:nvSpPr>
          <p:cNvPr id="76" name="Google Shape;76;p3"/>
          <p:cNvSpPr txBox="1"/>
          <p:nvPr>
            <p:ph idx="1" type="body"/>
          </p:nvPr>
        </p:nvSpPr>
        <p:spPr>
          <a:xfrm>
            <a:off x="311700" y="711150"/>
            <a:ext cx="8520600" cy="4049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Rising global concern over mental health disorders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Mental health issues are affecting millions worldwide, requiring urgent attention</a:t>
            </a:r>
            <a:r>
              <a:rPr b="1" lang="en-GB"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Social media is a key outlet for emotional expression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Platforms like </a:t>
            </a:r>
            <a:r>
              <a:rPr i="1" lang="en-GB" sz="1400">
                <a:solidFill>
                  <a:schemeClr val="dk1"/>
                </a:solidFill>
                <a:latin typeface="Courier New"/>
                <a:ea typeface="Courier New"/>
                <a:cs typeface="Courier New"/>
                <a:sym typeface="Courier New"/>
              </a:rPr>
              <a:t>Twitter </a:t>
            </a:r>
            <a:r>
              <a:rPr lang="en-GB" sz="1400">
                <a:solidFill>
                  <a:schemeClr val="dk1"/>
                </a:solidFill>
                <a:latin typeface="Courier New"/>
                <a:ea typeface="Courier New"/>
                <a:cs typeface="Courier New"/>
                <a:sym typeface="Courier New"/>
              </a:rPr>
              <a:t>and </a:t>
            </a:r>
            <a:r>
              <a:rPr i="1" lang="en-GB" sz="1400">
                <a:solidFill>
                  <a:schemeClr val="dk1"/>
                </a:solidFill>
                <a:latin typeface="Courier New"/>
                <a:ea typeface="Courier New"/>
                <a:cs typeface="Courier New"/>
                <a:sym typeface="Courier New"/>
              </a:rPr>
              <a:t>Reddit </a:t>
            </a:r>
            <a:r>
              <a:rPr lang="en-GB" sz="1400">
                <a:solidFill>
                  <a:schemeClr val="dk1"/>
                </a:solidFill>
                <a:latin typeface="Courier New"/>
                <a:ea typeface="Courier New"/>
                <a:cs typeface="Courier New"/>
                <a:sym typeface="Courier New"/>
              </a:rPr>
              <a:t>reveal mental health struggles in real-time.</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Early detection of mental health issues can save lives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Identifying mental health disorders early helps provide timely interventions.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Machine learning can automate detection of mental health disorders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Technology enables efficient analysis of large social media data for early warning signs.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Potential to assist mental health professionals and organizations : </a:t>
            </a:r>
            <a:r>
              <a:rPr lang="en-GB" sz="1400">
                <a:solidFill>
                  <a:schemeClr val="dk1"/>
                </a:solidFill>
                <a:latin typeface="Courier New"/>
                <a:ea typeface="Courier New"/>
                <a:cs typeface="Courier New"/>
                <a:sym typeface="Courier New"/>
              </a:rPr>
              <a:t>Provides valuable insights for mental health monitoring and public health efforts.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Opportunity to improve mental health awareness on social platforms </a:t>
            </a:r>
            <a:r>
              <a:rPr lang="en-GB" sz="1400">
                <a:solidFill>
                  <a:schemeClr val="dk1"/>
                </a:solidFill>
                <a:latin typeface="Courier New"/>
                <a:ea typeface="Courier New"/>
                <a:cs typeface="Courier New"/>
                <a:sym typeface="Courier New"/>
              </a:rPr>
              <a:t>Can support campaigns that foster awareness and reduce stigma online.</a:t>
            </a:r>
            <a:endParaRPr sz="1400">
              <a:solidFill>
                <a:schemeClr val="dk1"/>
              </a:solidFill>
              <a:latin typeface="Courier New"/>
              <a:ea typeface="Courier New"/>
              <a:cs typeface="Courier New"/>
              <a:sym typeface="Courier New"/>
            </a:endParaRPr>
          </a:p>
          <a:p>
            <a:pPr indent="0" lvl="0" marL="457200" rtl="0" algn="l">
              <a:lnSpc>
                <a:spcPct val="100000"/>
              </a:lnSpc>
              <a:spcBef>
                <a:spcPts val="1200"/>
              </a:spcBef>
              <a:spcAft>
                <a:spcPts val="1200"/>
              </a:spcAft>
              <a:buSzPts val="1800"/>
              <a:buNone/>
            </a:pPr>
            <a:r>
              <a:t/>
            </a:r>
            <a:endParaRPr b="1" sz="1400">
              <a:solidFill>
                <a:schemeClr val="accent6"/>
              </a:solidFill>
              <a:latin typeface="Courier New"/>
              <a:ea typeface="Courier New"/>
              <a:cs typeface="Courier New"/>
              <a:sym typeface="Courier New"/>
            </a:endParaRPr>
          </a:p>
        </p:txBody>
      </p:sp>
      <p:sp>
        <p:nvSpPr>
          <p:cNvPr id="77" name="Google Shape;77;p3"/>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idx="1" type="body"/>
          </p:nvPr>
        </p:nvSpPr>
        <p:spPr>
          <a:xfrm>
            <a:off x="311700" y="769825"/>
            <a:ext cx="4937700" cy="4171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Clr>
                <a:schemeClr val="accent5"/>
              </a:buClr>
              <a:buSzPts val="1800"/>
              <a:buFont typeface="Courier New"/>
              <a:buChar char="➔"/>
            </a:pPr>
            <a:r>
              <a:rPr b="1" i="1" lang="en-GB" sz="1500">
                <a:solidFill>
                  <a:schemeClr val="accent5"/>
                </a:solidFill>
                <a:latin typeface="Courier New"/>
                <a:ea typeface="Courier New"/>
                <a:cs typeface="Courier New"/>
                <a:sym typeface="Courier New"/>
              </a:rPr>
              <a:t>Role of social media in mental health expression : </a:t>
            </a:r>
            <a:r>
              <a:rPr lang="en-GB" sz="1400">
                <a:solidFill>
                  <a:schemeClr val="dk1"/>
                </a:solidFill>
                <a:latin typeface="Courier New"/>
                <a:ea typeface="Courier New"/>
                <a:cs typeface="Courier New"/>
                <a:sym typeface="Courier New"/>
              </a:rPr>
              <a:t>People share emotions, struggles, and experiences on platforms like Twitter and Reddit.</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Goal of the project : </a:t>
            </a:r>
            <a:r>
              <a:rPr lang="en-GB" sz="1400">
                <a:solidFill>
                  <a:schemeClr val="dk1"/>
                </a:solidFill>
                <a:latin typeface="Courier New"/>
                <a:ea typeface="Courier New"/>
                <a:cs typeface="Courier New"/>
                <a:sym typeface="Courier New"/>
              </a:rPr>
              <a:t>To detect mental health disorders early through the analysis of social media posts (text and image) or by uploading images, videos, facial expression recognition, generating image captions ,manually inserting text and retrain model in the process.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Leveraging machine learning : </a:t>
            </a:r>
            <a:r>
              <a:rPr lang="en-GB" sz="1400">
                <a:solidFill>
                  <a:schemeClr val="dk1"/>
                </a:solidFill>
                <a:latin typeface="Courier New"/>
                <a:ea typeface="Courier New"/>
                <a:cs typeface="Courier New"/>
                <a:sym typeface="Courier New"/>
              </a:rPr>
              <a:t>Using advanced techniques like NLP and classification models to analyze text normally posted, extracted from image, audio and video.</a:t>
            </a:r>
            <a:endParaRPr sz="1400">
              <a:solidFill>
                <a:schemeClr val="dk1"/>
              </a:solidFill>
              <a:latin typeface="Courier New"/>
              <a:ea typeface="Courier New"/>
              <a:cs typeface="Courier New"/>
              <a:sym typeface="Courier New"/>
            </a:endParaRPr>
          </a:p>
          <a:p>
            <a:pPr indent="0" lvl="0" marL="914400" rtl="0" algn="l">
              <a:lnSpc>
                <a:spcPct val="100000"/>
              </a:lnSpc>
              <a:spcBef>
                <a:spcPts val="1200"/>
              </a:spcBef>
              <a:spcAft>
                <a:spcPts val="1200"/>
              </a:spcAft>
              <a:buSzPts val="1800"/>
              <a:buNone/>
            </a:pPr>
            <a:r>
              <a:t/>
            </a:r>
            <a:endParaRPr b="1" sz="1400">
              <a:solidFill>
                <a:schemeClr val="accent6"/>
              </a:solidFill>
              <a:latin typeface="Courier New"/>
              <a:ea typeface="Courier New"/>
              <a:cs typeface="Courier New"/>
              <a:sym typeface="Courier New"/>
            </a:endParaRPr>
          </a:p>
        </p:txBody>
      </p:sp>
      <p:sp>
        <p:nvSpPr>
          <p:cNvPr id="83" name="Google Shape;83;p4"/>
          <p:cNvSpPr txBox="1"/>
          <p:nvPr>
            <p:ph type="title"/>
          </p:nvPr>
        </p:nvSpPr>
        <p:spPr>
          <a:xfrm>
            <a:off x="311700" y="260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a:t>
            </a:r>
            <a:endParaRPr b="1" sz="2900">
              <a:solidFill>
                <a:schemeClr val="accent5"/>
              </a:solidFill>
            </a:endParaRPr>
          </a:p>
        </p:txBody>
      </p:sp>
      <p:pic>
        <p:nvPicPr>
          <p:cNvPr descr="Mental Health VII Prismatic | Free SVG" id="84" name="Google Shape;84;p4"/>
          <p:cNvPicPr preferRelativeResize="0"/>
          <p:nvPr/>
        </p:nvPicPr>
        <p:blipFill rotWithShape="1">
          <a:blip r:embed="rId3">
            <a:alphaModFix/>
          </a:blip>
          <a:srcRect b="0" l="0" r="0" t="0"/>
          <a:stretch/>
        </p:blipFill>
        <p:spPr>
          <a:xfrm>
            <a:off x="5157300" y="849675"/>
            <a:ext cx="3752100" cy="3752100"/>
          </a:xfrm>
          <a:prstGeom prst="rect">
            <a:avLst/>
          </a:prstGeom>
          <a:noFill/>
          <a:ln>
            <a:noFill/>
          </a:ln>
        </p:spPr>
      </p:pic>
      <p:sp>
        <p:nvSpPr>
          <p:cNvPr id="85" name="Google Shape;85;p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idx="1" type="body"/>
          </p:nvPr>
        </p:nvSpPr>
        <p:spPr>
          <a:xfrm>
            <a:off x="311700" y="846475"/>
            <a:ext cx="4482000" cy="4059600"/>
          </a:xfrm>
          <a:prstGeom prst="rect">
            <a:avLst/>
          </a:prstGeom>
          <a:noFill/>
          <a:ln>
            <a:noFill/>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Focus on text classification for the base model : </a:t>
            </a:r>
            <a:r>
              <a:rPr lang="en-GB" sz="1400">
                <a:solidFill>
                  <a:schemeClr val="dk1"/>
                </a:solidFill>
                <a:latin typeface="Courier New"/>
                <a:ea typeface="Courier New"/>
                <a:cs typeface="Courier New"/>
                <a:sym typeface="Courier New"/>
              </a:rPr>
              <a:t>Analyzing language patterns to classify posts related to mental health issues.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Impact of early detection : </a:t>
            </a:r>
            <a:r>
              <a:rPr lang="en-GB" sz="1400">
                <a:solidFill>
                  <a:schemeClr val="dk1"/>
                </a:solidFill>
                <a:latin typeface="Courier New"/>
                <a:ea typeface="Courier New"/>
                <a:cs typeface="Courier New"/>
                <a:sym typeface="Courier New"/>
              </a:rPr>
              <a:t>Can enable timely intervention and direct users to mental health support services.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Models used in the project : </a:t>
            </a:r>
            <a:r>
              <a:rPr lang="en-GB" sz="1400">
                <a:solidFill>
                  <a:schemeClr val="dk1"/>
                </a:solidFill>
                <a:latin typeface="Courier New"/>
                <a:ea typeface="Courier New"/>
                <a:cs typeface="Courier New"/>
                <a:sym typeface="Courier New"/>
              </a:rPr>
              <a:t>Techniques like Logistic Regression, XGBoost are applied for high accuracy. Ensemble Model using the two former models is created to get higher accuracy</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Broader goal : </a:t>
            </a:r>
            <a:r>
              <a:rPr lang="en-GB" sz="1400">
                <a:solidFill>
                  <a:schemeClr val="dk1"/>
                </a:solidFill>
                <a:latin typeface="Courier New"/>
                <a:ea typeface="Courier New"/>
                <a:cs typeface="Courier New"/>
                <a:sym typeface="Courier New"/>
              </a:rPr>
              <a:t>Use technology to assist mental health professionals and enhance public health awareness.</a:t>
            </a:r>
            <a:endParaRPr sz="1400">
              <a:solidFill>
                <a:schemeClr val="dk1"/>
              </a:solidFill>
              <a:latin typeface="Courier New"/>
              <a:ea typeface="Courier New"/>
              <a:cs typeface="Courier New"/>
              <a:sym typeface="Courier New"/>
            </a:endParaRPr>
          </a:p>
        </p:txBody>
      </p:sp>
      <p:sp>
        <p:nvSpPr>
          <p:cNvPr id="91" name="Google Shape;91;p5"/>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 (CONTINUED)</a:t>
            </a:r>
            <a:endParaRPr b="1" sz="2900">
              <a:solidFill>
                <a:schemeClr val="accent5"/>
              </a:solidFill>
            </a:endParaRPr>
          </a:p>
        </p:txBody>
      </p:sp>
      <p:pic>
        <p:nvPicPr>
          <p:cNvPr descr="File:Artificial Intelligence &amp; AI &amp; Machine Learning - 30212411048 ..." id="92" name="Google Shape;92;p5"/>
          <p:cNvPicPr preferRelativeResize="0"/>
          <p:nvPr/>
        </p:nvPicPr>
        <p:blipFill rotWithShape="1">
          <a:blip r:embed="rId3">
            <a:alphaModFix/>
          </a:blip>
          <a:srcRect b="0" l="0" r="0" t="0"/>
          <a:stretch/>
        </p:blipFill>
        <p:spPr>
          <a:xfrm>
            <a:off x="4899250" y="1169400"/>
            <a:ext cx="4057125" cy="3413752"/>
          </a:xfrm>
          <a:prstGeom prst="rect">
            <a:avLst/>
          </a:prstGeom>
          <a:noFill/>
          <a:ln>
            <a:noFill/>
          </a:ln>
          <a:effectLst>
            <a:outerShdw blurRad="342900" rotWithShape="0" algn="bl" dir="8580000" dist="180975">
              <a:srgbClr val="000000">
                <a:alpha val="48627"/>
              </a:srgbClr>
            </a:outerShdw>
          </a:effectLst>
        </p:spPr>
      </p:pic>
      <p:sp>
        <p:nvSpPr>
          <p:cNvPr id="93" name="Google Shape;93;p5"/>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RESEARCH WORK</a:t>
            </a:r>
            <a:endParaRPr sz="2900">
              <a:solidFill>
                <a:schemeClr val="accent5"/>
              </a:solidFill>
            </a:endParaRPr>
          </a:p>
        </p:txBody>
      </p:sp>
      <p:sp>
        <p:nvSpPr>
          <p:cNvPr id="99" name="Google Shape;99;p6"/>
          <p:cNvSpPr txBox="1"/>
          <p:nvPr>
            <p:ph idx="1" type="body"/>
          </p:nvPr>
        </p:nvSpPr>
        <p:spPr>
          <a:xfrm>
            <a:off x="311700" y="634950"/>
            <a:ext cx="4810800" cy="420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Social media and mental health research</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Explored studies on how social media data can reveal mental health conditions.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Key study by Choudhury et al. (2013)</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Showed the predictive power of Twitter data in identifying depression through linguistic patterns.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Guntuku et al. (2017) review</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Synthesized various approaches to detecting mental illness using sentiment analysis on social platforms.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Mathur et al. (2022) systematic review</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Highlighted the success of machine learning techniques in detecting disorders like depression and anxiety.</a:t>
            </a:r>
            <a:endParaRPr sz="1400">
              <a:solidFill>
                <a:schemeClr val="dk1"/>
              </a:solidFill>
              <a:latin typeface="Courier New"/>
              <a:ea typeface="Courier New"/>
              <a:cs typeface="Courier New"/>
              <a:sym typeface="Courier New"/>
            </a:endParaRPr>
          </a:p>
        </p:txBody>
      </p:sp>
      <p:pic>
        <p:nvPicPr>
          <p:cNvPr descr="File:Network visualisation incorporating sentiment analysis of the ..." id="100" name="Google Shape;100;p6"/>
          <p:cNvPicPr preferRelativeResize="0"/>
          <p:nvPr/>
        </p:nvPicPr>
        <p:blipFill rotWithShape="1">
          <a:blip r:embed="rId3">
            <a:alphaModFix/>
          </a:blip>
          <a:srcRect b="0" l="0" r="0" t="0"/>
          <a:stretch/>
        </p:blipFill>
        <p:spPr>
          <a:xfrm>
            <a:off x="5274900" y="1143425"/>
            <a:ext cx="3716701" cy="2892058"/>
          </a:xfrm>
          <a:prstGeom prst="rect">
            <a:avLst/>
          </a:prstGeom>
          <a:noFill/>
          <a:ln>
            <a:noFill/>
          </a:ln>
          <a:effectLst>
            <a:outerShdw blurRad="485775" rotWithShape="0" algn="bl" dir="7800000" dist="209550">
              <a:srgbClr val="000000">
                <a:alpha val="48627"/>
              </a:srgbClr>
            </a:outerShdw>
          </a:effectLst>
        </p:spPr>
      </p:pic>
      <p:sp>
        <p:nvSpPr>
          <p:cNvPr id="101" name="Google Shape;101;p6"/>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idx="1" type="body"/>
          </p:nvPr>
        </p:nvSpPr>
        <p:spPr>
          <a:xfrm>
            <a:off x="311700" y="656650"/>
            <a:ext cx="4798800" cy="4280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Nadeem (2016) study on Twitter</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Demonstrated the potential of text analysis to identify at-risk individuals based on emotional cues in tweets.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Al Sagri and Ykhlef (2020) approach</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Combined linguistic and behavioral features for more accurate depression detection on Twitter.</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Recent study by Vaishnavi et al. (2022)</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Comparative analysis of algorithms to identify mental health conditions from social media posts.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Ethical considerations by Safa et al. (2023)</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Addressed data privacy challenges in mental health detection research using social media data.</a:t>
            </a:r>
            <a:endParaRPr sz="1400">
              <a:solidFill>
                <a:schemeClr val="dk1"/>
              </a:solidFill>
              <a:latin typeface="Courier New"/>
              <a:ea typeface="Courier New"/>
              <a:cs typeface="Courier New"/>
              <a:sym typeface="Courier New"/>
            </a:endParaRPr>
          </a:p>
        </p:txBody>
      </p:sp>
      <p:sp>
        <p:nvSpPr>
          <p:cNvPr id="107" name="Google Shape;107;p7"/>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RESEARCH WORK (CONTINUED)</a:t>
            </a:r>
            <a:endParaRPr sz="2900">
              <a:solidFill>
                <a:schemeClr val="accent5"/>
              </a:solidFill>
            </a:endParaRPr>
          </a:p>
        </p:txBody>
      </p:sp>
      <p:pic>
        <p:nvPicPr>
          <p:cNvPr descr="Crawdad Network - Reuters coverage, September 11 2001, 11a… | Flickr" id="108" name="Google Shape;108;p7"/>
          <p:cNvPicPr preferRelativeResize="0"/>
          <p:nvPr/>
        </p:nvPicPr>
        <p:blipFill rotWithShape="1">
          <a:blip r:embed="rId3">
            <a:alphaModFix/>
          </a:blip>
          <a:srcRect b="0" l="0" r="0" t="0"/>
          <a:stretch/>
        </p:blipFill>
        <p:spPr>
          <a:xfrm>
            <a:off x="5227675" y="1386213"/>
            <a:ext cx="3728700" cy="2371071"/>
          </a:xfrm>
          <a:prstGeom prst="rect">
            <a:avLst/>
          </a:prstGeom>
          <a:noFill/>
          <a:ln>
            <a:noFill/>
          </a:ln>
          <a:effectLst>
            <a:outerShdw blurRad="485775" rotWithShape="0" algn="bl" dir="7200000" dist="209550">
              <a:srgbClr val="000000">
                <a:alpha val="48627"/>
              </a:srgbClr>
            </a:outerShdw>
          </a:effectLst>
        </p:spPr>
      </p:pic>
      <p:sp>
        <p:nvSpPr>
          <p:cNvPr id="109" name="Google Shape;109;p7"/>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idx="1" type="body"/>
          </p:nvPr>
        </p:nvSpPr>
        <p:spPr>
          <a:xfrm>
            <a:off x="311700" y="600075"/>
            <a:ext cx="4939800" cy="4066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Rising prevalence of mental health disorders</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Increasing cases of depression, anxiety, PTSD, and other mental health issues globally.</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Challenges in early detection : </a:t>
            </a:r>
            <a:r>
              <a:rPr lang="en-GB" sz="1300">
                <a:solidFill>
                  <a:schemeClr val="dk1"/>
                </a:solidFill>
                <a:latin typeface="Courier New"/>
                <a:ea typeface="Courier New"/>
                <a:cs typeface="Courier New"/>
                <a:sym typeface="Courier New"/>
              </a:rPr>
              <a:t>Mental health problems are often undiagnosed until advanced stages, limiting timely intervention.</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Vast amount of unstructured social media data : </a:t>
            </a:r>
            <a:r>
              <a:rPr lang="en-GB" sz="1300">
                <a:solidFill>
                  <a:schemeClr val="dk1"/>
                </a:solidFill>
                <a:latin typeface="Courier New"/>
                <a:ea typeface="Courier New"/>
                <a:cs typeface="Courier New"/>
                <a:sym typeface="Courier New"/>
              </a:rPr>
              <a:t>Social media platforms generate large volumes of text that can indicate mental health struggles.</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Need for efficient detection methods : </a:t>
            </a:r>
            <a:r>
              <a:rPr lang="en-GB" sz="1300">
                <a:solidFill>
                  <a:schemeClr val="dk1"/>
                </a:solidFill>
                <a:latin typeface="Courier New"/>
                <a:ea typeface="Courier New"/>
                <a:cs typeface="Courier New"/>
                <a:sym typeface="Courier New"/>
              </a:rPr>
              <a:t>Manual analysis of social media posts is time-consuming; automation using machine learning is essential.</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Goal : </a:t>
            </a:r>
            <a:r>
              <a:rPr lang="en-GB" sz="1300">
                <a:solidFill>
                  <a:schemeClr val="dk1"/>
                </a:solidFill>
                <a:latin typeface="Courier New"/>
                <a:ea typeface="Courier New"/>
                <a:cs typeface="Courier New"/>
                <a:sym typeface="Courier New"/>
              </a:rPr>
              <a:t>To develop a system that accurately classifies social media posts based on mental health disorders</a:t>
            </a:r>
            <a:r>
              <a:rPr b="1" lang="en-GB" sz="1300">
                <a:solidFill>
                  <a:schemeClr val="dk1"/>
                </a:solidFill>
                <a:latin typeface="Courier New"/>
                <a:ea typeface="Courier New"/>
                <a:cs typeface="Courier New"/>
                <a:sym typeface="Courier New"/>
              </a:rPr>
              <a:t>.</a:t>
            </a:r>
            <a:endParaRPr b="1" sz="1300">
              <a:solidFill>
                <a:schemeClr val="dk1"/>
              </a:solidFill>
              <a:latin typeface="Courier New"/>
              <a:ea typeface="Courier New"/>
              <a:cs typeface="Courier New"/>
              <a:sym typeface="Courier New"/>
            </a:endParaRPr>
          </a:p>
        </p:txBody>
      </p:sp>
      <p:sp>
        <p:nvSpPr>
          <p:cNvPr id="115" name="Google Shape;115;p8"/>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PROBLEM DEFINITION</a:t>
            </a:r>
            <a:endParaRPr sz="2900">
              <a:solidFill>
                <a:schemeClr val="accent5"/>
              </a:solidFill>
            </a:endParaRPr>
          </a:p>
        </p:txBody>
      </p:sp>
      <p:pic>
        <p:nvPicPr>
          <p:cNvPr descr="FORSCOM/USARC host Cyber Security Expo" id="116" name="Google Shape;116;p8"/>
          <p:cNvPicPr preferRelativeResize="0"/>
          <p:nvPr/>
        </p:nvPicPr>
        <p:blipFill rotWithShape="1">
          <a:blip r:embed="rId3">
            <a:alphaModFix/>
          </a:blip>
          <a:srcRect b="0" l="0" r="0" t="0"/>
          <a:stretch/>
        </p:blipFill>
        <p:spPr>
          <a:xfrm>
            <a:off x="5197925" y="1424975"/>
            <a:ext cx="3634376" cy="2416998"/>
          </a:xfrm>
          <a:prstGeom prst="rect">
            <a:avLst/>
          </a:prstGeom>
          <a:noFill/>
          <a:ln>
            <a:noFill/>
          </a:ln>
          <a:effectLst>
            <a:outerShdw blurRad="485775" rotWithShape="0" algn="bl" dir="7800000" dist="209550">
              <a:srgbClr val="000000">
                <a:alpha val="48627"/>
              </a:srgbClr>
            </a:outerShdw>
          </a:effectLst>
        </p:spPr>
      </p:pic>
      <p:sp>
        <p:nvSpPr>
          <p:cNvPr id="117" name="Google Shape;117;p8"/>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idx="1" type="body"/>
          </p:nvPr>
        </p:nvSpPr>
        <p:spPr>
          <a:xfrm>
            <a:off x="486675" y="601050"/>
            <a:ext cx="8345700" cy="4420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Data Collection</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Collect Reddit posts using the PRAW API and extract labeled data for mental health categories like Normal, Anxiety, Depression, PTSD, and Bipolar.</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Data Preprocessing</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Clean the collected data by removing URLs, stopwords, and special characters. Normalize and tokenize the text, followed by converting it into numerical formats (</a:t>
            </a:r>
            <a:r>
              <a:rPr i="1" lang="en-GB" sz="1400">
                <a:solidFill>
                  <a:schemeClr val="dk1"/>
                </a:solidFill>
                <a:latin typeface="Courier New"/>
                <a:ea typeface="Courier New"/>
                <a:cs typeface="Courier New"/>
                <a:sym typeface="Courier New"/>
              </a:rPr>
              <a:t> TF-IDF, BagOfWords</a:t>
            </a:r>
            <a:r>
              <a:rPr lang="en-GB" sz="1400">
                <a:solidFill>
                  <a:schemeClr val="dk1"/>
                </a:solidFill>
                <a:latin typeface="Courier New"/>
                <a:ea typeface="Courier New"/>
                <a:cs typeface="Courier New"/>
                <a:sym typeface="Courier New"/>
              </a:rPr>
              <a:t> ) for analysis.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Model Training and Evaluation</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Train machine learning models including Logistic Regression, Naive Bayes, SVM, Random Forest, XGBoost, KNN, and LSTM. Evaluate their performance using metrics such as accuracy, precision, recall, and F1-score. Apply Hyperparameter Tuning on ML models as needed to improve the accuracy further. Leverage Ensemble Learning with two models to get higher accuracy</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Testing and Deployment</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Test the best-performing models and deploy them on a user-friendly interface using Streamlit. Ensure the system supports real-time classification for various inputs.like text, image, video, audio and user profiles from social media platforms like Reddit and Twitter.</a:t>
            </a:r>
            <a:endParaRPr b="1" i="1" sz="1400">
              <a:solidFill>
                <a:schemeClr val="dk1"/>
              </a:solidFill>
              <a:latin typeface="Courier New"/>
              <a:ea typeface="Courier New"/>
              <a:cs typeface="Courier New"/>
              <a:sym typeface="Courier New"/>
            </a:endParaRPr>
          </a:p>
        </p:txBody>
      </p:sp>
      <p:sp>
        <p:nvSpPr>
          <p:cNvPr id="123" name="Google Shape;123;p9"/>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a:t>
            </a:r>
            <a:endParaRPr b="1" sz="2900">
              <a:solidFill>
                <a:schemeClr val="accent5"/>
              </a:solidFill>
            </a:endParaRPr>
          </a:p>
        </p:txBody>
      </p:sp>
      <p:sp>
        <p:nvSpPr>
          <p:cNvPr id="124" name="Google Shape;124;p9"/>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