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Average"/>
      <p:regular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4" roundtripDataSignature="AMtx7mjkgVtO0B8PnSAoc656hMGMW27Q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C704A50-6C93-4FF9-9BF4-9A8A2F215BE4}">
  <a:tblStyle styleId="{0C704A50-6C93-4FF9-9BF4-9A8A2F215BE4}"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Average-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Oswald-bold.fntdata"/><Relationship Id="rId10" Type="http://schemas.openxmlformats.org/officeDocument/2006/relationships/slide" Target="slides/slide4.xml"/><Relationship Id="rId32" Type="http://schemas.openxmlformats.org/officeDocument/2006/relationships/font" Target="fonts/Oswald-regular.fntdata"/><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18bb03341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318bb03341f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18bb03341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318bb03341f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1afdb7f16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31afdb7f163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 name="Google Shape;11;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 name="Google Shape;12;p2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33"/>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33"/>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3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3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grpSp>
        <p:nvGrpSpPr>
          <p:cNvPr id="14" name="Google Shape;14;p25"/>
          <p:cNvGrpSpPr/>
          <p:nvPr/>
        </p:nvGrpSpPr>
        <p:grpSpPr>
          <a:xfrm>
            <a:off x="4350279" y="2855377"/>
            <a:ext cx="443589" cy="105632"/>
            <a:chOff x="4137525" y="2915950"/>
            <a:chExt cx="869100" cy="207000"/>
          </a:xfrm>
        </p:grpSpPr>
        <p:sp>
          <p:nvSpPr>
            <p:cNvPr id="15" name="Google Shape;15;p25"/>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5"/>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5"/>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 name="Google Shape;18;p25"/>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9" name="Google Shape;19;p25"/>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0" name="Google Shape;20;p2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26"/>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 name="Google Shape;23;p2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2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2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2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2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2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2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2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30"/>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8" name="Google Shape;38;p3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31"/>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3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31"/>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3" name="Google Shape;43;p31"/>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3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5" name="Google Shape;45;p3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3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3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2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title"/>
          </p:nvPr>
        </p:nvSpPr>
        <p:spPr>
          <a:xfrm>
            <a:off x="311700" y="4046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en-GB" sz="3420">
                <a:solidFill>
                  <a:srgbClr val="FFD966"/>
                </a:solidFill>
              </a:rPr>
              <a:t>GROUP 29</a:t>
            </a:r>
            <a:endParaRPr b="1" sz="3420">
              <a:solidFill>
                <a:srgbClr val="FFD966"/>
              </a:solidFill>
            </a:endParaRPr>
          </a:p>
          <a:p>
            <a:pPr indent="0" lvl="0" marL="0" rtl="0" algn="ctr">
              <a:lnSpc>
                <a:spcPct val="100000"/>
              </a:lnSpc>
              <a:spcBef>
                <a:spcPts val="0"/>
              </a:spcBef>
              <a:spcAft>
                <a:spcPts val="0"/>
              </a:spcAft>
              <a:buSzPts val="990"/>
              <a:buNone/>
            </a:pPr>
            <a:r>
              <a:rPr b="1" lang="en-GB" sz="2720">
                <a:solidFill>
                  <a:schemeClr val="accent6"/>
                </a:solidFill>
              </a:rPr>
              <a:t>Analyzing Social Media Posts for Mental Health Disorder Detection</a:t>
            </a:r>
            <a:endParaRPr b="1" sz="2720">
              <a:solidFill>
                <a:schemeClr val="accent6"/>
              </a:solidFill>
            </a:endParaRPr>
          </a:p>
        </p:txBody>
      </p:sp>
      <p:pic>
        <p:nvPicPr>
          <p:cNvPr id="60" name="Google Shape;60;p1"/>
          <p:cNvPicPr preferRelativeResize="0"/>
          <p:nvPr/>
        </p:nvPicPr>
        <p:blipFill rotWithShape="1">
          <a:blip r:embed="rId3">
            <a:alphaModFix/>
          </a:blip>
          <a:srcRect b="0" l="0" r="0" t="0"/>
          <a:stretch/>
        </p:blipFill>
        <p:spPr>
          <a:xfrm>
            <a:off x="208350" y="2"/>
            <a:ext cx="1109228" cy="1109228"/>
          </a:xfrm>
          <a:prstGeom prst="rect">
            <a:avLst/>
          </a:prstGeom>
          <a:noFill/>
          <a:ln>
            <a:noFill/>
          </a:ln>
        </p:spPr>
      </p:pic>
      <p:graphicFrame>
        <p:nvGraphicFramePr>
          <p:cNvPr id="61" name="Google Shape;61;p1"/>
          <p:cNvGraphicFramePr/>
          <p:nvPr/>
        </p:nvGraphicFramePr>
        <p:xfrm>
          <a:off x="1093400" y="1870475"/>
          <a:ext cx="3000000" cy="3000000"/>
        </p:xfrm>
        <a:graphic>
          <a:graphicData uri="http://schemas.openxmlformats.org/drawingml/2006/table">
            <a:tbl>
              <a:tblPr>
                <a:noFill/>
                <a:tableStyleId>{0C704A50-6C93-4FF9-9BF4-9A8A2F215BE4}</a:tableStyleId>
              </a:tblPr>
              <a:tblGrid>
                <a:gridCol w="3619500"/>
                <a:gridCol w="3619500"/>
              </a:tblGrid>
              <a:tr h="381000">
                <a:tc>
                  <a:txBody>
                    <a:bodyPr/>
                    <a:lstStyle/>
                    <a:p>
                      <a:pPr indent="0" lvl="0" marL="0" marR="0" rtl="0" algn="ctr">
                        <a:lnSpc>
                          <a:spcPct val="100000"/>
                        </a:lnSpc>
                        <a:spcBef>
                          <a:spcPts val="0"/>
                        </a:spcBef>
                        <a:spcAft>
                          <a:spcPts val="0"/>
                        </a:spcAft>
                        <a:buClr>
                          <a:srgbClr val="000000"/>
                        </a:buClr>
                        <a:buSzPts val="1900"/>
                        <a:buFont typeface="Arial"/>
                        <a:buNone/>
                      </a:pPr>
                      <a:r>
                        <a:rPr b="1" lang="en-GB" sz="1900" u="none" cap="none" strike="noStrike">
                          <a:solidFill>
                            <a:schemeClr val="lt1"/>
                          </a:solidFill>
                        </a:rPr>
                        <a:t>ROLL NUMBER</a:t>
                      </a:r>
                      <a:endParaRPr b="1" sz="1900" u="none" cap="none" strike="noStrike">
                        <a:solidFill>
                          <a:schemeClr val="lt1"/>
                        </a:solidFill>
                      </a:endParaRPr>
                    </a:p>
                  </a:txBody>
                  <a:tcPr marT="91425" marB="91425" marR="91425" marL="91425">
                    <a:gradFill>
                      <a:gsLst>
                        <a:gs pos="0">
                          <a:srgbClr val="FFE9A8"/>
                        </a:gs>
                        <a:gs pos="100000">
                          <a:srgbClr val="F9C62C"/>
                        </a:gs>
                      </a:gsLst>
                      <a:lin ang="5400012" scaled="0"/>
                    </a:gradFill>
                  </a:tcPr>
                </a:tc>
                <a:tc>
                  <a:txBody>
                    <a:bodyPr/>
                    <a:lstStyle/>
                    <a:p>
                      <a:pPr indent="0" lvl="0" marL="0" marR="0" rtl="0" algn="ctr">
                        <a:lnSpc>
                          <a:spcPct val="100000"/>
                        </a:lnSpc>
                        <a:spcBef>
                          <a:spcPts val="0"/>
                        </a:spcBef>
                        <a:spcAft>
                          <a:spcPts val="0"/>
                        </a:spcAft>
                        <a:buClr>
                          <a:srgbClr val="000000"/>
                        </a:buClr>
                        <a:buSzPts val="1900"/>
                        <a:buFont typeface="Arial"/>
                        <a:buNone/>
                      </a:pPr>
                      <a:r>
                        <a:rPr b="1" lang="en-GB" sz="1900" u="none" cap="none" strike="noStrike">
                          <a:solidFill>
                            <a:schemeClr val="lt1"/>
                          </a:solidFill>
                        </a:rPr>
                        <a:t>NAME</a:t>
                      </a:r>
                      <a:endParaRPr b="1" sz="1900" u="none" cap="none" strike="noStrike">
                        <a:solidFill>
                          <a:schemeClr val="lt1"/>
                        </a:solidFill>
                      </a:endParaRPr>
                    </a:p>
                  </a:txBody>
                  <a:tcPr marT="91425" marB="91425" marR="91425" marL="91425">
                    <a:gradFill>
                      <a:gsLst>
                        <a:gs pos="0">
                          <a:srgbClr val="FFE9A8"/>
                        </a:gs>
                        <a:gs pos="100000">
                          <a:srgbClr val="F9C62C"/>
                        </a:gs>
                      </a:gsLst>
                      <a:lin ang="5400012" scaled="0"/>
                    </a:gradFill>
                  </a:tcPr>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13000121033</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SOUMYADEEP NANDY</a:t>
                      </a:r>
                      <a:endParaRPr sz="18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13000121037</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PRITHWISH SARKAR</a:t>
                      </a:r>
                      <a:endParaRPr sz="18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13000121040</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SAGNIK MUKHOPADHYAY</a:t>
                      </a:r>
                      <a:endParaRPr sz="18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13000121058</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ARKAPRATIM GHOSH</a:t>
                      </a:r>
                      <a:endParaRPr sz="1800" u="none" cap="none" strike="noStrike">
                        <a:solidFill>
                          <a:schemeClr val="dk1"/>
                        </a:solidFill>
                      </a:endParaRPr>
                    </a:p>
                  </a:txBody>
                  <a:tcPr marT="91425" marB="91425" marR="91425" marL="91425"/>
                </a:tc>
              </a:tr>
            </a:tbl>
          </a:graphicData>
        </a:graphic>
      </p:graphicFrame>
      <p:sp>
        <p:nvSpPr>
          <p:cNvPr id="62" name="Google Shape;62;p1"/>
          <p:cNvSpPr txBox="1"/>
          <p:nvPr/>
        </p:nvSpPr>
        <p:spPr>
          <a:xfrm>
            <a:off x="208350" y="4323875"/>
            <a:ext cx="87273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chemeClr val="accent6"/>
                </a:solidFill>
                <a:latin typeface="Courier New"/>
                <a:ea typeface="Courier New"/>
                <a:cs typeface="Courier New"/>
                <a:sym typeface="Courier New"/>
              </a:rPr>
              <a:t>PROJECT-II</a:t>
            </a:r>
            <a:r>
              <a:rPr b="1" lang="en-GB" sz="1800">
                <a:solidFill>
                  <a:schemeClr val="accent6"/>
                </a:solidFill>
                <a:latin typeface="Courier New"/>
                <a:ea typeface="Courier New"/>
                <a:cs typeface="Courier New"/>
                <a:sym typeface="Courier New"/>
              </a:rPr>
              <a:t>I</a:t>
            </a:r>
            <a:r>
              <a:rPr b="1" i="0" lang="en-GB" sz="1800" u="none" cap="none" strike="noStrike">
                <a:solidFill>
                  <a:schemeClr val="accent6"/>
                </a:solidFill>
                <a:latin typeface="Courier New"/>
                <a:ea typeface="Courier New"/>
                <a:cs typeface="Courier New"/>
                <a:sym typeface="Courier New"/>
              </a:rPr>
              <a:t> ( PROJ-CS</a:t>
            </a:r>
            <a:r>
              <a:rPr b="1" lang="en-GB" sz="1800">
                <a:solidFill>
                  <a:schemeClr val="accent6"/>
                </a:solidFill>
                <a:latin typeface="Courier New"/>
                <a:ea typeface="Courier New"/>
                <a:cs typeface="Courier New"/>
                <a:sym typeface="Courier New"/>
              </a:rPr>
              <a:t>8</a:t>
            </a:r>
            <a:r>
              <a:rPr b="1" i="0" lang="en-GB" sz="1800" u="none" cap="none" strike="noStrike">
                <a:solidFill>
                  <a:schemeClr val="accent6"/>
                </a:solidFill>
                <a:latin typeface="Courier New"/>
                <a:ea typeface="Courier New"/>
                <a:cs typeface="Courier New"/>
                <a:sym typeface="Courier New"/>
              </a:rPr>
              <a:t>81 )</a:t>
            </a:r>
            <a:endParaRPr b="1" i="0" sz="1800" u="none" cap="none" strike="noStrike">
              <a:solidFill>
                <a:schemeClr val="accent5"/>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chemeClr val="accent5"/>
                </a:solidFill>
                <a:latin typeface="Courier New"/>
                <a:ea typeface="Courier New"/>
                <a:cs typeface="Courier New"/>
                <a:sym typeface="Courier New"/>
              </a:rPr>
              <a:t>CSE : </a:t>
            </a:r>
            <a:r>
              <a:rPr b="1" i="0" lang="en-GB" sz="1800" u="none" cap="none" strike="noStrike">
                <a:solidFill>
                  <a:schemeClr val="accent6"/>
                </a:solidFill>
                <a:latin typeface="Courier New"/>
                <a:ea typeface="Courier New"/>
                <a:cs typeface="Courier New"/>
                <a:sym typeface="Courier New"/>
              </a:rPr>
              <a:t>SEMESTER </a:t>
            </a:r>
            <a:r>
              <a:rPr b="1" lang="en-GB" sz="1800">
                <a:solidFill>
                  <a:schemeClr val="accent6"/>
                </a:solidFill>
                <a:latin typeface="Courier New"/>
                <a:ea typeface="Courier New"/>
                <a:cs typeface="Courier New"/>
                <a:sym typeface="Courier New"/>
              </a:rPr>
              <a:t>8</a:t>
            </a:r>
            <a:endParaRPr b="1" i="0" sz="1800" u="none" cap="none" strike="noStrike">
              <a:solidFill>
                <a:schemeClr val="accent6"/>
              </a:solidFill>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0"/>
          <p:cNvSpPr txBox="1"/>
          <p:nvPr>
            <p:ph type="title"/>
          </p:nvPr>
        </p:nvSpPr>
        <p:spPr>
          <a:xfrm>
            <a:off x="311700" y="1913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PROPOSED WORKFLOW (CONTINUED)</a:t>
            </a:r>
            <a:endParaRPr b="1" sz="2900">
              <a:solidFill>
                <a:schemeClr val="accent5"/>
              </a:solidFill>
            </a:endParaRPr>
          </a:p>
        </p:txBody>
      </p:sp>
      <p:sp>
        <p:nvSpPr>
          <p:cNvPr id="130" name="Google Shape;130;p10"/>
          <p:cNvSpPr txBox="1"/>
          <p:nvPr/>
        </p:nvSpPr>
        <p:spPr>
          <a:xfrm>
            <a:off x="1189950" y="4573050"/>
            <a:ext cx="6764100" cy="347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SYSTEM OVERVIEW</a:t>
            </a:r>
            <a:endParaRPr b="0" i="0" sz="1500" u="none" cap="none" strike="noStrike">
              <a:solidFill>
                <a:schemeClr val="dk1"/>
              </a:solidFill>
              <a:latin typeface="Courier New"/>
              <a:ea typeface="Courier New"/>
              <a:cs typeface="Courier New"/>
              <a:sym typeface="Courier New"/>
            </a:endParaRPr>
          </a:p>
        </p:txBody>
      </p:sp>
      <p:pic>
        <p:nvPicPr>
          <p:cNvPr id="131" name="Google Shape;131;p10"/>
          <p:cNvPicPr preferRelativeResize="0"/>
          <p:nvPr/>
        </p:nvPicPr>
        <p:blipFill rotWithShape="1">
          <a:blip r:embed="rId3">
            <a:alphaModFix/>
          </a:blip>
          <a:srcRect b="0" l="0" r="0" t="0"/>
          <a:stretch/>
        </p:blipFill>
        <p:spPr>
          <a:xfrm>
            <a:off x="1603963" y="916400"/>
            <a:ext cx="5936067" cy="3504250"/>
          </a:xfrm>
          <a:prstGeom prst="rect">
            <a:avLst/>
          </a:prstGeom>
          <a:noFill/>
          <a:ln>
            <a:noFill/>
          </a:ln>
          <a:effectLst>
            <a:outerShdw blurRad="557213" rotWithShape="0" algn="bl" dir="8040000" dist="190500">
              <a:srgbClr val="000000">
                <a:alpha val="49411"/>
              </a:srgbClr>
            </a:outerShdw>
          </a:effectLst>
        </p:spPr>
      </p:pic>
      <p:sp>
        <p:nvSpPr>
          <p:cNvPr id="132" name="Google Shape;132;p10"/>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1"/>
          <p:cNvSpPr txBox="1"/>
          <p:nvPr>
            <p:ph type="title"/>
          </p:nvPr>
        </p:nvSpPr>
        <p:spPr>
          <a:xfrm>
            <a:off x="311700" y="1913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PROPOSED WORKFLOW (CONTINUED)</a:t>
            </a:r>
            <a:endParaRPr b="1" sz="2900">
              <a:solidFill>
                <a:schemeClr val="accent5"/>
              </a:solidFill>
            </a:endParaRPr>
          </a:p>
        </p:txBody>
      </p:sp>
      <p:pic>
        <p:nvPicPr>
          <p:cNvPr id="138" name="Google Shape;138;p11"/>
          <p:cNvPicPr preferRelativeResize="0"/>
          <p:nvPr/>
        </p:nvPicPr>
        <p:blipFill rotWithShape="1">
          <a:blip r:embed="rId3">
            <a:alphaModFix/>
          </a:blip>
          <a:srcRect b="0" l="0" r="0" t="0"/>
          <a:stretch/>
        </p:blipFill>
        <p:spPr>
          <a:xfrm>
            <a:off x="2300475" y="764000"/>
            <a:ext cx="4543055" cy="4074699"/>
          </a:xfrm>
          <a:prstGeom prst="rect">
            <a:avLst/>
          </a:prstGeom>
          <a:noFill/>
          <a:ln>
            <a:noFill/>
          </a:ln>
          <a:effectLst>
            <a:outerShdw blurRad="485775" rotWithShape="0" algn="bl" dir="7800000" dist="209550">
              <a:srgbClr val="000000">
                <a:alpha val="49411"/>
              </a:srgbClr>
            </a:outerShdw>
          </a:effectLst>
        </p:spPr>
      </p:pic>
      <p:sp>
        <p:nvSpPr>
          <p:cNvPr id="139" name="Google Shape;139;p11"/>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2"/>
          <p:cNvSpPr txBox="1"/>
          <p:nvPr>
            <p:ph idx="1" type="body"/>
          </p:nvPr>
        </p:nvSpPr>
        <p:spPr>
          <a:xfrm>
            <a:off x="311700" y="634950"/>
            <a:ext cx="4176600" cy="39792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Data Collection</a:t>
            </a:r>
            <a:r>
              <a:rPr b="1" lang="en-GB" sz="1300">
                <a:solidFill>
                  <a:schemeClr val="accent6"/>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Scraped Reddit posts related to mental health issues and for analysis.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Data Preprocessing</a:t>
            </a:r>
            <a:r>
              <a:rPr b="1" lang="en-GB" sz="1300">
                <a:solidFill>
                  <a:schemeClr val="accent6"/>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Cleaned and normalized the text by removing URLs, stop-words, punctuation, and applied tokenization and lemmatization techniques</a:t>
            </a:r>
            <a:r>
              <a:rPr lang="en-GB" sz="1300">
                <a:solidFill>
                  <a:schemeClr val="accent6"/>
                </a:solidFill>
                <a:latin typeface="Courier New"/>
                <a:ea typeface="Courier New"/>
                <a:cs typeface="Courier New"/>
                <a:sym typeface="Courier New"/>
              </a:rPr>
              <a:t>.</a:t>
            </a:r>
            <a:endParaRPr sz="1300">
              <a:solidFill>
                <a:schemeClr val="accent6"/>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Feature Extraction</a:t>
            </a:r>
            <a:r>
              <a:rPr b="1" lang="en-GB" sz="1300">
                <a:solidFill>
                  <a:schemeClr val="accent6"/>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Utilized Bag of Words, Term Frequency-Inverse Document Frequency (TF-IDF), Word2Vec, LIWC, N-Gram to convert text into numerical format for machine learning models.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Splitting the Dataset</a:t>
            </a:r>
            <a:r>
              <a:rPr b="1" lang="en-GB" sz="1300">
                <a:solidFill>
                  <a:schemeClr val="accent6"/>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Divided the dataset into training and testing sets to train models and evaluate their performance. Also applied Stratified K-fold Cross Validation</a:t>
            </a:r>
            <a:endParaRPr sz="1300">
              <a:solidFill>
                <a:schemeClr val="dk1"/>
              </a:solidFill>
              <a:latin typeface="Courier New"/>
              <a:ea typeface="Courier New"/>
              <a:cs typeface="Courier New"/>
              <a:sym typeface="Courier New"/>
            </a:endParaRPr>
          </a:p>
        </p:txBody>
      </p:sp>
      <p:sp>
        <p:nvSpPr>
          <p:cNvPr id="145" name="Google Shape;145;p12"/>
          <p:cNvSpPr txBox="1"/>
          <p:nvPr>
            <p:ph type="title"/>
          </p:nvPr>
        </p:nvSpPr>
        <p:spPr>
          <a:xfrm>
            <a:off x="311700" y="1913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IMPLEMENTATION</a:t>
            </a:r>
            <a:endParaRPr b="1" sz="2900">
              <a:solidFill>
                <a:schemeClr val="accent5"/>
              </a:solidFill>
            </a:endParaRPr>
          </a:p>
        </p:txBody>
      </p:sp>
      <p:sp>
        <p:nvSpPr>
          <p:cNvPr id="146" name="Google Shape;146;p12"/>
          <p:cNvSpPr txBox="1"/>
          <p:nvPr/>
        </p:nvSpPr>
        <p:spPr>
          <a:xfrm>
            <a:off x="4558700" y="3997375"/>
            <a:ext cx="4612800" cy="387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FUNCTIONAL REQUIREMENTS</a:t>
            </a:r>
            <a:endParaRPr b="0" i="0" sz="1500" u="none" cap="none" strike="noStrike">
              <a:solidFill>
                <a:schemeClr val="dk1"/>
              </a:solidFill>
              <a:latin typeface="Courier New"/>
              <a:ea typeface="Courier New"/>
              <a:cs typeface="Courier New"/>
              <a:sym typeface="Courier New"/>
            </a:endParaRPr>
          </a:p>
        </p:txBody>
      </p:sp>
      <p:sp>
        <p:nvSpPr>
          <p:cNvPr id="147" name="Google Shape;147;p12"/>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pic>
        <p:nvPicPr>
          <p:cNvPr id="148" name="Google Shape;148;p12"/>
          <p:cNvPicPr preferRelativeResize="0"/>
          <p:nvPr/>
        </p:nvPicPr>
        <p:blipFill rotWithShape="1">
          <a:blip r:embed="rId3">
            <a:alphaModFix/>
          </a:blip>
          <a:srcRect b="0" l="0" r="0" t="0"/>
          <a:stretch/>
        </p:blipFill>
        <p:spPr>
          <a:xfrm>
            <a:off x="4640700" y="916400"/>
            <a:ext cx="4350900" cy="2914859"/>
          </a:xfrm>
          <a:prstGeom prst="rect">
            <a:avLst/>
          </a:prstGeom>
          <a:noFill/>
          <a:ln>
            <a:noFill/>
          </a:ln>
          <a:effectLst>
            <a:outerShdw blurRad="485775" rotWithShape="0" algn="bl" dir="7200000" dist="114300">
              <a:srgbClr val="000000">
                <a:alpha val="49411"/>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3"/>
          <p:cNvSpPr txBox="1"/>
          <p:nvPr>
            <p:ph idx="1" type="body"/>
          </p:nvPr>
        </p:nvSpPr>
        <p:spPr>
          <a:xfrm>
            <a:off x="159300" y="604575"/>
            <a:ext cx="4470000" cy="41739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Model Training</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Trained multiple models: Logistic Regression, k-Nearest Neighbors (k-NN), Support Vector Machine (SVM), Naive Bayes, Random Forest, XGBoost, Long Short Term Memory, Transformer and Ensemble Models.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Hyperparameter Tuning</a:t>
            </a:r>
            <a:r>
              <a:rPr b="1" lang="en-GB" sz="1400">
                <a:solidFill>
                  <a:schemeClr val="accent6"/>
                </a:solidFill>
                <a:latin typeface="Courier New"/>
                <a:ea typeface="Courier New"/>
                <a:cs typeface="Courier New"/>
                <a:sym typeface="Courier New"/>
              </a:rPr>
              <a:t> :</a:t>
            </a:r>
            <a:r>
              <a:rPr lang="en-GB" sz="1400">
                <a:solidFill>
                  <a:schemeClr val="dk1"/>
                </a:solidFill>
                <a:latin typeface="Courier New"/>
                <a:ea typeface="Courier New"/>
                <a:cs typeface="Courier New"/>
                <a:sym typeface="Courier New"/>
              </a:rPr>
              <a:t> Applied RandomizedSearchCV to optimize the performance of some models.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Model Evaluation</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Used metrics like accuracy, precision, recall, F1-score, and confusion matrices to evaluate model effectiveness.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Prediction and Deployment</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Implemented the best-performing model for predicting mental health issues from social media posts and deployed using Google Colab, Pyngrok and Streamlit.</a:t>
            </a:r>
            <a:endParaRPr sz="1400">
              <a:solidFill>
                <a:schemeClr val="dk1"/>
              </a:solidFill>
              <a:latin typeface="Courier New"/>
              <a:ea typeface="Courier New"/>
              <a:cs typeface="Courier New"/>
              <a:sym typeface="Courier New"/>
            </a:endParaRPr>
          </a:p>
        </p:txBody>
      </p:sp>
      <p:sp>
        <p:nvSpPr>
          <p:cNvPr id="154" name="Google Shape;154;p13"/>
          <p:cNvSpPr txBox="1"/>
          <p:nvPr>
            <p:ph type="title"/>
          </p:nvPr>
        </p:nvSpPr>
        <p:spPr>
          <a:xfrm>
            <a:off x="311700" y="1842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IMPLEMENTATIONS (CONTINUED)</a:t>
            </a:r>
            <a:endParaRPr b="1" sz="2900">
              <a:solidFill>
                <a:schemeClr val="accent5"/>
              </a:solidFill>
            </a:endParaRPr>
          </a:p>
        </p:txBody>
      </p:sp>
      <p:sp>
        <p:nvSpPr>
          <p:cNvPr id="155" name="Google Shape;155;p13"/>
          <p:cNvSpPr txBox="1"/>
          <p:nvPr/>
        </p:nvSpPr>
        <p:spPr>
          <a:xfrm>
            <a:off x="4607875" y="4250250"/>
            <a:ext cx="4563600" cy="434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MODEL WORKFLOW</a:t>
            </a:r>
            <a:endParaRPr b="0" i="0" sz="1500" u="none" cap="none" strike="noStrike">
              <a:solidFill>
                <a:schemeClr val="dk1"/>
              </a:solidFill>
              <a:latin typeface="Courier New"/>
              <a:ea typeface="Courier New"/>
              <a:cs typeface="Courier New"/>
              <a:sym typeface="Courier New"/>
            </a:endParaRPr>
          </a:p>
        </p:txBody>
      </p:sp>
      <p:pic>
        <p:nvPicPr>
          <p:cNvPr id="156" name="Google Shape;156;p13"/>
          <p:cNvPicPr preferRelativeResize="0"/>
          <p:nvPr/>
        </p:nvPicPr>
        <p:blipFill rotWithShape="1">
          <a:blip r:embed="rId3">
            <a:alphaModFix/>
          </a:blip>
          <a:srcRect b="0" l="0" r="0" t="0"/>
          <a:stretch/>
        </p:blipFill>
        <p:spPr>
          <a:xfrm>
            <a:off x="4521600" y="909375"/>
            <a:ext cx="4470001" cy="3170199"/>
          </a:xfrm>
          <a:prstGeom prst="rect">
            <a:avLst/>
          </a:prstGeom>
          <a:noFill/>
          <a:ln>
            <a:noFill/>
          </a:ln>
          <a:effectLst>
            <a:outerShdw blurRad="485775" rotWithShape="0" algn="bl" dir="7800000" dist="114300">
              <a:srgbClr val="000000">
                <a:alpha val="49411"/>
              </a:srgbClr>
            </a:outerShdw>
          </a:effectLst>
        </p:spPr>
      </p:pic>
      <p:sp>
        <p:nvSpPr>
          <p:cNvPr id="157" name="Google Shape;157;p13"/>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311700" y="198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4942"/>
              <a:buNone/>
            </a:pPr>
            <a:r>
              <a:rPr b="1" lang="en-GB" sz="2900">
                <a:solidFill>
                  <a:schemeClr val="accent5"/>
                </a:solidFill>
              </a:rPr>
              <a:t>IMPLEMENTATION (CONTINUED)</a:t>
            </a:r>
            <a:endParaRPr b="1" sz="2900">
              <a:solidFill>
                <a:schemeClr val="accent5"/>
              </a:solidFill>
            </a:endParaRPr>
          </a:p>
          <a:p>
            <a:pPr indent="0" lvl="0" marL="0" rtl="0" algn="l">
              <a:lnSpc>
                <a:spcPct val="100000"/>
              </a:lnSpc>
              <a:spcBef>
                <a:spcPts val="0"/>
              </a:spcBef>
              <a:spcAft>
                <a:spcPts val="0"/>
              </a:spcAft>
              <a:buSzPct val="111111"/>
              <a:buNone/>
            </a:pPr>
            <a:r>
              <a:t/>
            </a:r>
            <a:endParaRPr/>
          </a:p>
        </p:txBody>
      </p:sp>
      <p:sp>
        <p:nvSpPr>
          <p:cNvPr id="163" name="Google Shape;163;p14"/>
          <p:cNvSpPr txBox="1"/>
          <p:nvPr/>
        </p:nvSpPr>
        <p:spPr>
          <a:xfrm>
            <a:off x="2891875" y="4523450"/>
            <a:ext cx="2219400" cy="27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DFD LEVEL 1</a:t>
            </a:r>
            <a:endParaRPr b="0" i="0" sz="1500" u="none" cap="none" strike="noStrike">
              <a:solidFill>
                <a:schemeClr val="dk1"/>
              </a:solidFill>
              <a:latin typeface="Courier New"/>
              <a:ea typeface="Courier New"/>
              <a:cs typeface="Courier New"/>
              <a:sym typeface="Courier New"/>
            </a:endParaRPr>
          </a:p>
        </p:txBody>
      </p:sp>
      <p:sp>
        <p:nvSpPr>
          <p:cNvPr id="164" name="Google Shape;164;p14"/>
          <p:cNvSpPr txBox="1"/>
          <p:nvPr/>
        </p:nvSpPr>
        <p:spPr>
          <a:xfrm>
            <a:off x="311688" y="3380425"/>
            <a:ext cx="2219400" cy="27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DFD LEVEL 0</a:t>
            </a:r>
            <a:endParaRPr b="0" i="0" sz="1500" u="none" cap="none" strike="noStrike">
              <a:solidFill>
                <a:schemeClr val="dk1"/>
              </a:solidFill>
              <a:latin typeface="Courier New"/>
              <a:ea typeface="Courier New"/>
              <a:cs typeface="Courier New"/>
              <a:sym typeface="Courier New"/>
            </a:endParaRPr>
          </a:p>
        </p:txBody>
      </p:sp>
      <p:pic>
        <p:nvPicPr>
          <p:cNvPr id="165" name="Google Shape;165;p14"/>
          <p:cNvPicPr preferRelativeResize="0"/>
          <p:nvPr/>
        </p:nvPicPr>
        <p:blipFill rotWithShape="1">
          <a:blip r:embed="rId3">
            <a:alphaModFix/>
          </a:blip>
          <a:srcRect b="0" l="0" r="0" t="0"/>
          <a:stretch/>
        </p:blipFill>
        <p:spPr>
          <a:xfrm>
            <a:off x="311700" y="771125"/>
            <a:ext cx="4465874" cy="2662475"/>
          </a:xfrm>
          <a:prstGeom prst="rect">
            <a:avLst/>
          </a:prstGeom>
          <a:noFill/>
          <a:ln>
            <a:noFill/>
          </a:ln>
          <a:effectLst>
            <a:outerShdw blurRad="485775" rotWithShape="0" algn="bl" dir="7800000" dist="209550">
              <a:srgbClr val="000000">
                <a:alpha val="49411"/>
              </a:srgbClr>
            </a:outerShdw>
          </a:effectLst>
        </p:spPr>
      </p:pic>
      <p:pic>
        <p:nvPicPr>
          <p:cNvPr id="166" name="Google Shape;166;p14"/>
          <p:cNvPicPr preferRelativeResize="0"/>
          <p:nvPr/>
        </p:nvPicPr>
        <p:blipFill rotWithShape="1">
          <a:blip r:embed="rId4">
            <a:alphaModFix/>
          </a:blip>
          <a:srcRect b="0" l="0" r="0" t="0"/>
          <a:stretch/>
        </p:blipFill>
        <p:spPr>
          <a:xfrm>
            <a:off x="4835125" y="771125"/>
            <a:ext cx="3997175" cy="4029826"/>
          </a:xfrm>
          <a:prstGeom prst="rect">
            <a:avLst/>
          </a:prstGeom>
          <a:noFill/>
          <a:ln>
            <a:noFill/>
          </a:ln>
          <a:effectLst>
            <a:outerShdw blurRad="485775" rotWithShape="0" algn="bl" dir="3600000" dist="114300">
              <a:srgbClr val="000000">
                <a:alpha val="49411"/>
              </a:srgbClr>
            </a:outerShdw>
          </a:effectLst>
        </p:spPr>
      </p:pic>
      <p:sp>
        <p:nvSpPr>
          <p:cNvPr id="167" name="Google Shape;167;p14"/>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5"/>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RESULTS AND ANALYSIS</a:t>
            </a:r>
            <a:endParaRPr b="1" sz="2900">
              <a:solidFill>
                <a:schemeClr val="accent5"/>
              </a:solidFill>
            </a:endParaRPr>
          </a:p>
        </p:txBody>
      </p:sp>
      <p:sp>
        <p:nvSpPr>
          <p:cNvPr id="173" name="Google Shape;173;p15"/>
          <p:cNvSpPr txBox="1"/>
          <p:nvPr>
            <p:ph idx="1" type="body"/>
          </p:nvPr>
        </p:nvSpPr>
        <p:spPr>
          <a:xfrm>
            <a:off x="311700" y="717850"/>
            <a:ext cx="8665800" cy="41427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Logistic Regression</a:t>
            </a:r>
            <a:r>
              <a:rPr b="1" lang="en-GB" sz="1300">
                <a:solidFill>
                  <a:schemeClr val="dk1"/>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Achieved consistent performance with high accuracy. Precision and recall indicate reliable classification for balanced datasets.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Naive Bayes</a:t>
            </a:r>
            <a:r>
              <a:rPr b="1" lang="en-GB" sz="1300">
                <a:solidFill>
                  <a:schemeClr val="dk1"/>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Performed well with text data, especially for independent features. Precision was slightly lower for imbalanced classes but remained effective overall. Got better performance after applying hyperparameter tuning.</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Support Vector Machine (SVM)</a:t>
            </a:r>
            <a:r>
              <a:rPr b="1" lang="en-GB" sz="1300">
                <a:solidFill>
                  <a:schemeClr val="dk1"/>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Delivered high accuracy for nonlinear classification tasks. The model showed robustness with complex feature interactions.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Random Forest</a:t>
            </a:r>
            <a:r>
              <a:rPr b="1" lang="en-GB" sz="1300">
                <a:solidFill>
                  <a:schemeClr val="dk1"/>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Provided strong classification performance with reduced overfitting. Achieved balanced precision and recall across all mental health classes.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XGBoost</a:t>
            </a:r>
            <a:r>
              <a:rPr b="1" lang="en-GB" sz="1300">
                <a:solidFill>
                  <a:schemeClr val="dk1"/>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Delivered the highest accuracy and efficiency. The model demonstrated excellent handling of imbalanced datasets with robust predictions.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LSTM</a:t>
            </a:r>
            <a:r>
              <a:rPr b="1" lang="en-GB" sz="1300">
                <a:solidFill>
                  <a:schemeClr val="dk1"/>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Outperformed traditional methods for sequential data. Captured contextual and temporal information effectively, achieving competitive results with complex text patterns.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Transformer </a:t>
            </a:r>
            <a:r>
              <a:rPr lang="en-GB" sz="1300">
                <a:solidFill>
                  <a:schemeClr val="dk1"/>
                </a:solidFill>
                <a:latin typeface="Courier New"/>
                <a:ea typeface="Courier New"/>
                <a:cs typeface="Courier New"/>
                <a:sym typeface="Courier New"/>
              </a:rPr>
              <a:t>: Gave the highest accuracy when implemented </a:t>
            </a:r>
            <a:r>
              <a:rPr lang="en-GB" sz="1300">
                <a:solidFill>
                  <a:schemeClr val="dk1"/>
                </a:solidFill>
                <a:latin typeface="Courier New"/>
                <a:ea typeface="Courier New"/>
                <a:cs typeface="Courier New"/>
                <a:sym typeface="Courier New"/>
              </a:rPr>
              <a:t>separately</a:t>
            </a:r>
            <a:r>
              <a:rPr lang="en-GB" sz="1300">
                <a:solidFill>
                  <a:schemeClr val="dk1"/>
                </a:solidFill>
                <a:latin typeface="Courier New"/>
                <a:ea typeface="Courier New"/>
                <a:cs typeface="Courier New"/>
                <a:sym typeface="Courier New"/>
              </a:rPr>
              <a:t>. Used in Ensemble Learning and </a:t>
            </a:r>
            <a:r>
              <a:rPr lang="en-GB" sz="1300">
                <a:solidFill>
                  <a:schemeClr val="dk1"/>
                </a:solidFill>
                <a:latin typeface="Courier New"/>
                <a:ea typeface="Courier New"/>
                <a:cs typeface="Courier New"/>
                <a:sym typeface="Courier New"/>
              </a:rPr>
              <a:t>improved the overall accuracy of the final model.</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K-nearest Neighbours</a:t>
            </a:r>
            <a:r>
              <a:rPr lang="en-GB" sz="1300">
                <a:solidFill>
                  <a:schemeClr val="dk1"/>
                </a:solidFill>
                <a:latin typeface="Courier New"/>
                <a:ea typeface="Courier New"/>
                <a:cs typeface="Courier New"/>
                <a:sym typeface="Courier New"/>
              </a:rPr>
              <a:t> : Performed poorly and gave the worst accuracies among all.</a:t>
            </a:r>
            <a:endParaRPr sz="1300">
              <a:solidFill>
                <a:schemeClr val="dk1"/>
              </a:solidFill>
              <a:latin typeface="Courier New"/>
              <a:ea typeface="Courier New"/>
              <a:cs typeface="Courier New"/>
              <a:sym typeface="Courier New"/>
            </a:endParaRPr>
          </a:p>
        </p:txBody>
      </p:sp>
      <p:sp>
        <p:nvSpPr>
          <p:cNvPr id="174" name="Google Shape;174;p15"/>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6"/>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RESULTS AND ANALYSIS (CONTINUED)</a:t>
            </a:r>
            <a:endParaRPr b="1" sz="2900">
              <a:solidFill>
                <a:schemeClr val="accent5"/>
              </a:solidFill>
            </a:endParaRPr>
          </a:p>
        </p:txBody>
      </p:sp>
      <p:sp>
        <p:nvSpPr>
          <p:cNvPr id="180" name="Google Shape;180;p16"/>
          <p:cNvSpPr txBox="1"/>
          <p:nvPr/>
        </p:nvSpPr>
        <p:spPr>
          <a:xfrm>
            <a:off x="832213" y="4526450"/>
            <a:ext cx="7479600" cy="45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ourier New"/>
                <a:ea typeface="Courier New"/>
                <a:cs typeface="Courier New"/>
                <a:sym typeface="Courier New"/>
              </a:rPr>
              <a:t>RESULT COMPARISON OF DIFFERENT MODELS</a:t>
            </a:r>
            <a:endParaRPr b="0" i="0" sz="1400" u="none" cap="none" strike="noStrike">
              <a:solidFill>
                <a:schemeClr val="dk1"/>
              </a:solidFill>
              <a:latin typeface="Courier New"/>
              <a:ea typeface="Courier New"/>
              <a:cs typeface="Courier New"/>
              <a:sym typeface="Courier New"/>
            </a:endParaRPr>
          </a:p>
        </p:txBody>
      </p:sp>
      <p:sp>
        <p:nvSpPr>
          <p:cNvPr id="181" name="Google Shape;181;p16"/>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pic>
        <p:nvPicPr>
          <p:cNvPr id="182" name="Google Shape;182;p16"/>
          <p:cNvPicPr preferRelativeResize="0"/>
          <p:nvPr/>
        </p:nvPicPr>
        <p:blipFill>
          <a:blip r:embed="rId3">
            <a:alphaModFix/>
          </a:blip>
          <a:stretch>
            <a:fillRect/>
          </a:stretch>
        </p:blipFill>
        <p:spPr>
          <a:xfrm>
            <a:off x="1440238" y="870250"/>
            <a:ext cx="6263532" cy="35037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318bb03341f_0_4"/>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RESULTS AND ANALYSIS (CONTINUED)</a:t>
            </a:r>
            <a:endParaRPr b="1" sz="2900">
              <a:solidFill>
                <a:schemeClr val="accent5"/>
              </a:solidFill>
            </a:endParaRPr>
          </a:p>
        </p:txBody>
      </p:sp>
      <p:sp>
        <p:nvSpPr>
          <p:cNvPr id="188" name="Google Shape;188;g318bb03341f_0_4"/>
          <p:cNvSpPr txBox="1"/>
          <p:nvPr/>
        </p:nvSpPr>
        <p:spPr>
          <a:xfrm>
            <a:off x="832200" y="4526450"/>
            <a:ext cx="7479600" cy="45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ourier New"/>
                <a:ea typeface="Courier New"/>
                <a:cs typeface="Courier New"/>
                <a:sym typeface="Courier New"/>
              </a:rPr>
              <a:t>RESULT COMPARISON OF DIFFERENT MODELS AFTER HYPERPARAMETER TUNING</a:t>
            </a:r>
            <a:endParaRPr b="0" i="0" sz="1400" u="none" cap="none" strike="noStrike">
              <a:solidFill>
                <a:schemeClr val="dk1"/>
              </a:solidFill>
              <a:latin typeface="Courier New"/>
              <a:ea typeface="Courier New"/>
              <a:cs typeface="Courier New"/>
              <a:sym typeface="Courier New"/>
            </a:endParaRPr>
          </a:p>
        </p:txBody>
      </p:sp>
      <p:pic>
        <p:nvPicPr>
          <p:cNvPr id="189" name="Google Shape;189;g318bb03341f_0_4"/>
          <p:cNvPicPr preferRelativeResize="0"/>
          <p:nvPr/>
        </p:nvPicPr>
        <p:blipFill rotWithShape="1">
          <a:blip r:embed="rId3">
            <a:alphaModFix/>
          </a:blip>
          <a:srcRect b="0" l="0" r="0" t="0"/>
          <a:stretch/>
        </p:blipFill>
        <p:spPr>
          <a:xfrm>
            <a:off x="1404650" y="819850"/>
            <a:ext cx="6334710" cy="3503799"/>
          </a:xfrm>
          <a:prstGeom prst="rect">
            <a:avLst/>
          </a:prstGeom>
          <a:noFill/>
          <a:ln>
            <a:noFill/>
          </a:ln>
        </p:spPr>
      </p:pic>
      <p:sp>
        <p:nvSpPr>
          <p:cNvPr id="190" name="Google Shape;190;g318bb03341f_0_4"/>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318bb03341f_0_12"/>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RESULTS AND ANALYSIS (CONTINUED)</a:t>
            </a:r>
            <a:endParaRPr b="1" sz="2900">
              <a:solidFill>
                <a:schemeClr val="accent5"/>
              </a:solidFill>
            </a:endParaRPr>
          </a:p>
        </p:txBody>
      </p:sp>
      <p:sp>
        <p:nvSpPr>
          <p:cNvPr id="196" name="Google Shape;196;g318bb03341f_0_12"/>
          <p:cNvSpPr txBox="1"/>
          <p:nvPr/>
        </p:nvSpPr>
        <p:spPr>
          <a:xfrm>
            <a:off x="1588938" y="3862125"/>
            <a:ext cx="1586400" cy="29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ourier New"/>
                <a:ea typeface="Courier New"/>
                <a:cs typeface="Courier New"/>
                <a:sym typeface="Courier New"/>
              </a:rPr>
              <a:t>ROC AUC CURVE</a:t>
            </a:r>
            <a:endParaRPr b="0" i="0" sz="1400" u="none" cap="none" strike="noStrike">
              <a:solidFill>
                <a:schemeClr val="dk1"/>
              </a:solidFill>
              <a:latin typeface="Courier New"/>
              <a:ea typeface="Courier New"/>
              <a:cs typeface="Courier New"/>
              <a:sym typeface="Courier New"/>
            </a:endParaRPr>
          </a:p>
        </p:txBody>
      </p:sp>
      <p:sp>
        <p:nvSpPr>
          <p:cNvPr id="197" name="Google Shape;197;g318bb03341f_0_12"/>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
        <p:nvSpPr>
          <p:cNvPr id="198" name="Google Shape;198;g318bb03341f_0_12"/>
          <p:cNvSpPr txBox="1"/>
          <p:nvPr/>
        </p:nvSpPr>
        <p:spPr>
          <a:xfrm>
            <a:off x="5568425" y="3862125"/>
            <a:ext cx="2441100" cy="29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ourier New"/>
                <a:ea typeface="Courier New"/>
                <a:cs typeface="Courier New"/>
                <a:sym typeface="Courier New"/>
              </a:rPr>
              <a:t>CONFUSION MATRIX</a:t>
            </a:r>
            <a:endParaRPr b="0" i="0" sz="1400" u="none" cap="none" strike="noStrike">
              <a:solidFill>
                <a:schemeClr val="dk1"/>
              </a:solidFill>
              <a:latin typeface="Courier New"/>
              <a:ea typeface="Courier New"/>
              <a:cs typeface="Courier New"/>
              <a:sym typeface="Courier New"/>
            </a:endParaRPr>
          </a:p>
        </p:txBody>
      </p:sp>
      <p:sp>
        <p:nvSpPr>
          <p:cNvPr id="199" name="Google Shape;199;g318bb03341f_0_12"/>
          <p:cNvSpPr txBox="1"/>
          <p:nvPr/>
        </p:nvSpPr>
        <p:spPr>
          <a:xfrm>
            <a:off x="0" y="4158775"/>
            <a:ext cx="9144000" cy="779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ourier New"/>
                <a:ea typeface="Courier New"/>
                <a:cs typeface="Courier New"/>
                <a:sym typeface="Courier New"/>
              </a:rPr>
              <a:t>ENSEMBLE MODEL (BASE MODELS : LOGISTIC REGRESSION</a:t>
            </a:r>
            <a:r>
              <a:rPr lang="en-GB">
                <a:solidFill>
                  <a:schemeClr val="dk1"/>
                </a:solidFill>
                <a:latin typeface="Courier New"/>
                <a:ea typeface="Courier New"/>
                <a:cs typeface="Courier New"/>
                <a:sym typeface="Courier New"/>
              </a:rPr>
              <a:t>,</a:t>
            </a:r>
            <a:r>
              <a:rPr b="0" i="0" lang="en-GB" sz="1400" u="none" cap="none" strike="noStrike">
                <a:solidFill>
                  <a:schemeClr val="dk1"/>
                </a:solidFill>
                <a:latin typeface="Courier New"/>
                <a:ea typeface="Courier New"/>
                <a:cs typeface="Courier New"/>
                <a:sym typeface="Courier New"/>
              </a:rPr>
              <a:t> NAIVE BAYES</a:t>
            </a:r>
            <a:r>
              <a:rPr lang="en-GB">
                <a:solidFill>
                  <a:schemeClr val="dk1"/>
                </a:solidFill>
                <a:latin typeface="Courier New"/>
                <a:ea typeface="Courier New"/>
                <a:cs typeface="Courier New"/>
                <a:sym typeface="Courier New"/>
              </a:rPr>
              <a:t>,</a:t>
            </a:r>
            <a:r>
              <a:rPr b="0" i="0" lang="en-GB" sz="1400" u="none" cap="none" strike="noStrike">
                <a:solidFill>
                  <a:schemeClr val="dk1"/>
                </a:solidFill>
                <a:latin typeface="Courier New"/>
                <a:ea typeface="Courier New"/>
                <a:cs typeface="Courier New"/>
                <a:sym typeface="Courier New"/>
              </a:rPr>
              <a:t> SVM</a:t>
            </a:r>
            <a:r>
              <a:rPr lang="en-GB">
                <a:solidFill>
                  <a:schemeClr val="dk1"/>
                </a:solidFill>
                <a:latin typeface="Courier New"/>
                <a:ea typeface="Courier New"/>
                <a:cs typeface="Courier New"/>
                <a:sym typeface="Courier New"/>
              </a:rPr>
              <a:t>,</a:t>
            </a:r>
            <a:r>
              <a:rPr b="0" i="0" lang="en-GB" sz="1400" u="none" cap="none" strike="noStrike">
                <a:solidFill>
                  <a:schemeClr val="dk1"/>
                </a:solidFill>
                <a:latin typeface="Courier New"/>
                <a:ea typeface="Courier New"/>
                <a:cs typeface="Courier New"/>
                <a:sym typeface="Courier New"/>
              </a:rPr>
              <a:t> XGBOOST</a:t>
            </a:r>
            <a:r>
              <a:rPr lang="en-GB">
                <a:solidFill>
                  <a:schemeClr val="dk1"/>
                </a:solidFill>
                <a:latin typeface="Courier New"/>
                <a:ea typeface="Courier New"/>
                <a:cs typeface="Courier New"/>
                <a:sym typeface="Courier New"/>
              </a:rPr>
              <a:t>,</a:t>
            </a:r>
            <a:r>
              <a:rPr b="0" i="0" lang="en-GB" sz="1400" u="none" cap="none" strike="noStrike">
                <a:solidFill>
                  <a:schemeClr val="dk1"/>
                </a:solidFill>
                <a:latin typeface="Courier New"/>
                <a:ea typeface="Courier New"/>
                <a:cs typeface="Courier New"/>
                <a:sym typeface="Courier New"/>
              </a:rPr>
              <a:t> LSTM, TRANSFORMER &amp; META </a:t>
            </a:r>
            <a:r>
              <a:rPr lang="en-GB">
                <a:solidFill>
                  <a:schemeClr val="dk1"/>
                </a:solidFill>
                <a:latin typeface="Courier New"/>
                <a:ea typeface="Courier New"/>
                <a:cs typeface="Courier New"/>
                <a:sym typeface="Courier New"/>
              </a:rPr>
              <a:t>LEARNER : RANDOM FOREST</a:t>
            </a:r>
            <a:r>
              <a:rPr b="0" i="0" lang="en-GB" sz="1400" u="none" cap="none" strike="noStrike">
                <a:solidFill>
                  <a:schemeClr val="dk1"/>
                </a:solidFill>
                <a:latin typeface="Courier New"/>
                <a:ea typeface="Courier New"/>
                <a:cs typeface="Courier New"/>
                <a:sym typeface="Courier New"/>
              </a:rPr>
              <a:t>) </a:t>
            </a:r>
            <a:r>
              <a:rPr lang="en-GB">
                <a:solidFill>
                  <a:schemeClr val="dk1"/>
                </a:solidFill>
                <a:latin typeface="Courier New"/>
                <a:ea typeface="Courier New"/>
                <a:cs typeface="Courier New"/>
                <a:sym typeface="Courier New"/>
              </a:rPr>
              <a:t>WITH ACCURACY OF 98.03% WAS USED IN WEB </a:t>
            </a:r>
            <a:r>
              <a:rPr lang="en-GB">
                <a:solidFill>
                  <a:schemeClr val="dk1"/>
                </a:solidFill>
                <a:latin typeface="Courier New"/>
                <a:ea typeface="Courier New"/>
                <a:cs typeface="Courier New"/>
                <a:sym typeface="Courier New"/>
              </a:rPr>
              <a:t>APPLICATION</a:t>
            </a:r>
            <a:endParaRPr b="0" i="0" sz="1400" u="none" cap="none" strike="noStrike">
              <a:solidFill>
                <a:schemeClr val="dk1"/>
              </a:solidFill>
              <a:latin typeface="Courier New"/>
              <a:ea typeface="Courier New"/>
              <a:cs typeface="Courier New"/>
              <a:sym typeface="Courier New"/>
            </a:endParaRPr>
          </a:p>
        </p:txBody>
      </p:sp>
      <p:pic>
        <p:nvPicPr>
          <p:cNvPr id="200" name="Google Shape;200;g318bb03341f_0_12"/>
          <p:cNvPicPr preferRelativeResize="0"/>
          <p:nvPr/>
        </p:nvPicPr>
        <p:blipFill>
          <a:blip r:embed="rId3">
            <a:alphaModFix/>
          </a:blip>
          <a:stretch>
            <a:fillRect/>
          </a:stretch>
        </p:blipFill>
        <p:spPr>
          <a:xfrm>
            <a:off x="576788" y="870250"/>
            <a:ext cx="3610736" cy="2991875"/>
          </a:xfrm>
          <a:prstGeom prst="rect">
            <a:avLst/>
          </a:prstGeom>
          <a:noFill/>
          <a:ln>
            <a:noFill/>
          </a:ln>
        </p:spPr>
      </p:pic>
      <p:pic>
        <p:nvPicPr>
          <p:cNvPr id="201" name="Google Shape;201;g318bb03341f_0_12"/>
          <p:cNvPicPr preferRelativeResize="0"/>
          <p:nvPr/>
        </p:nvPicPr>
        <p:blipFill>
          <a:blip r:embed="rId4">
            <a:alphaModFix/>
          </a:blip>
          <a:stretch>
            <a:fillRect/>
          </a:stretch>
        </p:blipFill>
        <p:spPr>
          <a:xfrm>
            <a:off x="5101699" y="870250"/>
            <a:ext cx="3374557" cy="2991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31afdb7f163_0_2"/>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RESULTS AND ANALYSIS (CONTINUED)</a:t>
            </a:r>
            <a:endParaRPr b="1" sz="2900">
              <a:solidFill>
                <a:schemeClr val="accent5"/>
              </a:solidFill>
            </a:endParaRPr>
          </a:p>
        </p:txBody>
      </p:sp>
      <p:sp>
        <p:nvSpPr>
          <p:cNvPr id="207" name="Google Shape;207;g31afdb7f163_0_2"/>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
        <p:nvSpPr>
          <p:cNvPr id="208" name="Google Shape;208;g31afdb7f163_0_2"/>
          <p:cNvSpPr txBox="1"/>
          <p:nvPr/>
        </p:nvSpPr>
        <p:spPr>
          <a:xfrm>
            <a:off x="7136450" y="752550"/>
            <a:ext cx="203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accent3"/>
              </a:solidFill>
              <a:latin typeface="Courier New"/>
              <a:ea typeface="Courier New"/>
              <a:cs typeface="Courier New"/>
              <a:sym typeface="Courier New"/>
            </a:endParaRPr>
          </a:p>
        </p:txBody>
      </p:sp>
      <p:sp>
        <p:nvSpPr>
          <p:cNvPr id="209" name="Google Shape;209;g31afdb7f163_0_2"/>
          <p:cNvSpPr txBox="1"/>
          <p:nvPr/>
        </p:nvSpPr>
        <p:spPr>
          <a:xfrm>
            <a:off x="6745225" y="2470475"/>
            <a:ext cx="2289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dk1"/>
                </a:solidFill>
                <a:latin typeface="Courier New"/>
                <a:ea typeface="Courier New"/>
                <a:cs typeface="Courier New"/>
                <a:sym typeface="Courier New"/>
              </a:rPr>
              <a:t>COMPARISON OF DIFFERENT ENSEMBLE MODELS</a:t>
            </a:r>
            <a:endParaRPr>
              <a:solidFill>
                <a:schemeClr val="dk1"/>
              </a:solidFill>
              <a:latin typeface="Courier New"/>
              <a:ea typeface="Courier New"/>
              <a:cs typeface="Courier New"/>
              <a:sym typeface="Courier New"/>
            </a:endParaRPr>
          </a:p>
        </p:txBody>
      </p:sp>
      <p:pic>
        <p:nvPicPr>
          <p:cNvPr id="210" name="Google Shape;210;g31afdb7f163_0_2"/>
          <p:cNvPicPr preferRelativeResize="0"/>
          <p:nvPr/>
        </p:nvPicPr>
        <p:blipFill>
          <a:blip r:embed="rId3">
            <a:alphaModFix/>
          </a:blip>
          <a:stretch>
            <a:fillRect/>
          </a:stretch>
        </p:blipFill>
        <p:spPr>
          <a:xfrm>
            <a:off x="311700" y="717850"/>
            <a:ext cx="6433524" cy="41208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2"/>
          <p:cNvSpPr txBox="1"/>
          <p:nvPr>
            <p:ph type="title"/>
          </p:nvPr>
        </p:nvSpPr>
        <p:spPr>
          <a:xfrm>
            <a:off x="311700" y="2489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4100">
                <a:solidFill>
                  <a:schemeClr val="accent5"/>
                </a:solidFill>
              </a:rPr>
              <a:t>CONTENT</a:t>
            </a:r>
            <a:endParaRPr b="1" sz="4100">
              <a:solidFill>
                <a:schemeClr val="accent5"/>
              </a:solidFill>
            </a:endParaRPr>
          </a:p>
        </p:txBody>
      </p:sp>
      <p:sp>
        <p:nvSpPr>
          <p:cNvPr id="68" name="Google Shape;68;p2"/>
          <p:cNvSpPr txBox="1"/>
          <p:nvPr>
            <p:ph idx="1" type="body"/>
          </p:nvPr>
        </p:nvSpPr>
        <p:spPr>
          <a:xfrm>
            <a:off x="519050" y="1152475"/>
            <a:ext cx="3804900" cy="3416400"/>
          </a:xfrm>
          <a:prstGeom prst="rect">
            <a:avLst/>
          </a:prstGeom>
          <a:noFill/>
          <a:ln>
            <a:noFill/>
          </a:ln>
        </p:spPr>
        <p:txBody>
          <a:bodyPr anchorCtr="0" anchor="ctr" bIns="91425" lIns="91425" spcFirstLastPara="1" rIns="91425" wrap="square" tIns="91425">
            <a:normAutofit lnSpcReduction="20000"/>
          </a:bodyPr>
          <a:lstStyle/>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Motivation</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Introduction</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Research Work</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Problem Definition</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Proposed Workflow</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Implementation</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Results and Analysis</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Prototype</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Conclusion</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References</a:t>
            </a:r>
            <a:endParaRPr b="1" sz="1900">
              <a:solidFill>
                <a:schemeClr val="accent6"/>
              </a:solidFill>
              <a:latin typeface="Courier New"/>
              <a:ea typeface="Courier New"/>
              <a:cs typeface="Courier New"/>
              <a:sym typeface="Courier New"/>
            </a:endParaRPr>
          </a:p>
          <a:p>
            <a:pPr indent="0" lvl="0" marL="457200" rtl="0" algn="l">
              <a:lnSpc>
                <a:spcPct val="115000"/>
              </a:lnSpc>
              <a:spcBef>
                <a:spcPts val="0"/>
              </a:spcBef>
              <a:spcAft>
                <a:spcPts val="0"/>
              </a:spcAft>
              <a:buSzPts val="1800"/>
              <a:buNone/>
            </a:pPr>
            <a:r>
              <a:t/>
            </a:r>
            <a:endParaRPr b="1" sz="1900">
              <a:solidFill>
                <a:schemeClr val="accent6"/>
              </a:solidFill>
              <a:latin typeface="Courier New"/>
              <a:ea typeface="Courier New"/>
              <a:cs typeface="Courier New"/>
              <a:sym typeface="Courier New"/>
            </a:endParaRPr>
          </a:p>
        </p:txBody>
      </p:sp>
      <p:pic>
        <p:nvPicPr>
          <p:cNvPr descr="Free Images : laptop, computer, writing, work, hand, screen ..." id="69" name="Google Shape;69;p2"/>
          <p:cNvPicPr preferRelativeResize="0"/>
          <p:nvPr/>
        </p:nvPicPr>
        <p:blipFill rotWithShape="1">
          <a:blip r:embed="rId3">
            <a:alphaModFix/>
          </a:blip>
          <a:srcRect b="0" l="0" r="0" t="0"/>
          <a:stretch/>
        </p:blipFill>
        <p:spPr>
          <a:xfrm>
            <a:off x="4323950" y="1355963"/>
            <a:ext cx="4515251" cy="3009433"/>
          </a:xfrm>
          <a:prstGeom prst="rect">
            <a:avLst/>
          </a:prstGeom>
          <a:noFill/>
          <a:ln>
            <a:noFill/>
          </a:ln>
          <a:effectLst>
            <a:outerShdw blurRad="485775" rotWithShape="0" algn="bl" dir="7800000" dist="209550">
              <a:srgbClr val="000000">
                <a:alpha val="48627"/>
              </a:srgbClr>
            </a:outerShdw>
          </a:effectLst>
        </p:spPr>
      </p:pic>
      <p:sp>
        <p:nvSpPr>
          <p:cNvPr id="70" name="Google Shape;70;p2"/>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8"/>
          <p:cNvSpPr txBox="1"/>
          <p:nvPr>
            <p:ph type="title"/>
          </p:nvPr>
        </p:nvSpPr>
        <p:spPr>
          <a:xfrm>
            <a:off x="311700" y="198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rgbClr val="000000"/>
              </a:buClr>
              <a:buSzPct val="34137"/>
              <a:buFont typeface="Arial"/>
              <a:buNone/>
            </a:pPr>
            <a:r>
              <a:rPr b="1" lang="en-GB" sz="2900">
                <a:solidFill>
                  <a:schemeClr val="accent5"/>
                </a:solidFill>
              </a:rPr>
              <a:t>PROTOTYPE</a:t>
            </a:r>
            <a:endParaRPr b="1" sz="2900">
              <a:solidFill>
                <a:schemeClr val="accent5"/>
              </a:solidFill>
            </a:endParaRPr>
          </a:p>
          <a:p>
            <a:pPr indent="0" lvl="0" marL="0" rtl="0" algn="l">
              <a:lnSpc>
                <a:spcPct val="100000"/>
              </a:lnSpc>
              <a:spcBef>
                <a:spcPts val="0"/>
              </a:spcBef>
              <a:spcAft>
                <a:spcPts val="0"/>
              </a:spcAft>
              <a:buSzPct val="111111"/>
              <a:buNone/>
            </a:pPr>
            <a:r>
              <a:t/>
            </a:r>
            <a:endParaRPr/>
          </a:p>
        </p:txBody>
      </p:sp>
      <p:sp>
        <p:nvSpPr>
          <p:cNvPr id="216" name="Google Shape;216;p18"/>
          <p:cNvSpPr txBox="1"/>
          <p:nvPr>
            <p:ph idx="1" type="body"/>
          </p:nvPr>
        </p:nvSpPr>
        <p:spPr>
          <a:xfrm>
            <a:off x="235500" y="908925"/>
            <a:ext cx="4260300" cy="3992700"/>
          </a:xfrm>
          <a:prstGeom prst="rect">
            <a:avLst/>
          </a:prstGeom>
          <a:noFill/>
          <a:ln>
            <a:noFill/>
          </a:ln>
        </p:spPr>
        <p:txBody>
          <a:bodyPr anchorCtr="0" anchor="t" bIns="91425" lIns="91425" spcFirstLastPara="1" rIns="91425" wrap="square" tIns="91425">
            <a:normAutofit lnSpcReduction="20000"/>
          </a:bodyPr>
          <a:lstStyle/>
          <a:p>
            <a:pPr indent="-323850" lvl="0" marL="457200" rtl="0" algn="l">
              <a:lnSpc>
                <a:spcPct val="115000"/>
              </a:lnSpc>
              <a:spcBef>
                <a:spcPts val="0"/>
              </a:spcBef>
              <a:spcAft>
                <a:spcPts val="0"/>
              </a:spcAft>
              <a:buClr>
                <a:schemeClr val="accent5"/>
              </a:buClr>
              <a:buSzPts val="1500"/>
              <a:buFont typeface="Courier New"/>
              <a:buChar char="➔"/>
            </a:pPr>
            <a:r>
              <a:rPr lang="en-GB" sz="1500">
                <a:solidFill>
                  <a:schemeClr val="dk1"/>
                </a:solidFill>
                <a:latin typeface="Courier New"/>
                <a:ea typeface="Courier New"/>
                <a:cs typeface="Courier New"/>
                <a:sym typeface="Courier New"/>
              </a:rPr>
              <a:t>A functional prototype was developed to classify mental health concerns from social media posts.</a:t>
            </a:r>
            <a:endParaRPr sz="1500">
              <a:solidFill>
                <a:schemeClr val="dk1"/>
              </a:solidFill>
              <a:latin typeface="Courier New"/>
              <a:ea typeface="Courier New"/>
              <a:cs typeface="Courier New"/>
              <a:sym typeface="Courier New"/>
            </a:endParaRPr>
          </a:p>
          <a:p>
            <a:pPr indent="-323850" lvl="0" marL="457200" rtl="0" algn="l">
              <a:lnSpc>
                <a:spcPct val="115000"/>
              </a:lnSpc>
              <a:spcBef>
                <a:spcPts val="0"/>
              </a:spcBef>
              <a:spcAft>
                <a:spcPts val="0"/>
              </a:spcAft>
              <a:buClr>
                <a:schemeClr val="accent5"/>
              </a:buClr>
              <a:buSzPts val="1500"/>
              <a:buFont typeface="Courier New"/>
              <a:buChar char="➔"/>
            </a:pPr>
            <a:r>
              <a:rPr lang="en-GB" sz="1500">
                <a:solidFill>
                  <a:schemeClr val="dk1"/>
                </a:solidFill>
                <a:latin typeface="Courier New"/>
                <a:ea typeface="Courier New"/>
                <a:cs typeface="Courier New"/>
                <a:sym typeface="Courier New"/>
              </a:rPr>
              <a:t>The system allows users to input text, upload images, or submit video for classification.</a:t>
            </a:r>
            <a:endParaRPr sz="1500">
              <a:solidFill>
                <a:schemeClr val="dk1"/>
              </a:solidFill>
              <a:latin typeface="Courier New"/>
              <a:ea typeface="Courier New"/>
              <a:cs typeface="Courier New"/>
              <a:sym typeface="Courier New"/>
            </a:endParaRPr>
          </a:p>
          <a:p>
            <a:pPr indent="-323850" lvl="0" marL="457200" rtl="0" algn="l">
              <a:lnSpc>
                <a:spcPct val="115000"/>
              </a:lnSpc>
              <a:spcBef>
                <a:spcPts val="0"/>
              </a:spcBef>
              <a:spcAft>
                <a:spcPts val="0"/>
              </a:spcAft>
              <a:buClr>
                <a:schemeClr val="accent5"/>
              </a:buClr>
              <a:buSzPts val="1500"/>
              <a:buFont typeface="Courier New"/>
              <a:buChar char="➔"/>
            </a:pPr>
            <a:r>
              <a:rPr lang="en-GB" sz="1500">
                <a:solidFill>
                  <a:schemeClr val="dk1"/>
                </a:solidFill>
                <a:latin typeface="Courier New"/>
                <a:ea typeface="Courier New"/>
                <a:cs typeface="Courier New"/>
                <a:sym typeface="Courier New"/>
              </a:rPr>
              <a:t>Key functionalities include text preprocessing, feature extraction, and prediction using trained machine learning models.</a:t>
            </a:r>
            <a:endParaRPr sz="1500">
              <a:solidFill>
                <a:schemeClr val="dk1"/>
              </a:solidFill>
              <a:latin typeface="Courier New"/>
              <a:ea typeface="Courier New"/>
              <a:cs typeface="Courier New"/>
              <a:sym typeface="Courier New"/>
            </a:endParaRPr>
          </a:p>
          <a:p>
            <a:pPr indent="-323850" lvl="0" marL="457200" rtl="0" algn="l">
              <a:lnSpc>
                <a:spcPct val="115000"/>
              </a:lnSpc>
              <a:spcBef>
                <a:spcPts val="0"/>
              </a:spcBef>
              <a:spcAft>
                <a:spcPts val="0"/>
              </a:spcAft>
              <a:buClr>
                <a:schemeClr val="accent5"/>
              </a:buClr>
              <a:buSzPts val="1500"/>
              <a:buFont typeface="Courier New"/>
              <a:buChar char="➔"/>
            </a:pPr>
            <a:r>
              <a:rPr lang="en-GB" sz="1500">
                <a:solidFill>
                  <a:schemeClr val="dk1"/>
                </a:solidFill>
                <a:latin typeface="Courier New"/>
                <a:ea typeface="Courier New"/>
                <a:cs typeface="Courier New"/>
                <a:sym typeface="Courier New"/>
              </a:rPr>
              <a:t>Real-time results display the most probable mental health concern with confidence scores.</a:t>
            </a:r>
            <a:endParaRPr sz="1500">
              <a:solidFill>
                <a:schemeClr val="dk1"/>
              </a:solidFill>
              <a:latin typeface="Courier New"/>
              <a:ea typeface="Courier New"/>
              <a:cs typeface="Courier New"/>
              <a:sym typeface="Courier New"/>
            </a:endParaRPr>
          </a:p>
          <a:p>
            <a:pPr indent="-323850" lvl="0" marL="457200" rtl="0" algn="l">
              <a:lnSpc>
                <a:spcPct val="115000"/>
              </a:lnSpc>
              <a:spcBef>
                <a:spcPts val="0"/>
              </a:spcBef>
              <a:spcAft>
                <a:spcPts val="0"/>
              </a:spcAft>
              <a:buClr>
                <a:schemeClr val="accent5"/>
              </a:buClr>
              <a:buSzPts val="1500"/>
              <a:buFont typeface="Courier New"/>
              <a:buChar char="➔"/>
            </a:pPr>
            <a:r>
              <a:rPr lang="en-GB" sz="1500">
                <a:solidFill>
                  <a:schemeClr val="dk1"/>
                </a:solidFill>
                <a:latin typeface="Courier New"/>
                <a:ea typeface="Courier New"/>
                <a:cs typeface="Courier New"/>
                <a:sym typeface="Courier New"/>
              </a:rPr>
              <a:t>Allow user to retrain model.</a:t>
            </a:r>
            <a:endParaRPr sz="1500">
              <a:solidFill>
                <a:schemeClr val="dk1"/>
              </a:solidFill>
              <a:latin typeface="Courier New"/>
              <a:ea typeface="Courier New"/>
              <a:cs typeface="Courier New"/>
              <a:sym typeface="Courier New"/>
            </a:endParaRPr>
          </a:p>
        </p:txBody>
      </p:sp>
      <p:sp>
        <p:nvSpPr>
          <p:cNvPr id="217" name="Google Shape;217;p18"/>
          <p:cNvSpPr txBox="1"/>
          <p:nvPr/>
        </p:nvSpPr>
        <p:spPr>
          <a:xfrm>
            <a:off x="4229875" y="692075"/>
            <a:ext cx="4697100" cy="39927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chemeClr val="accent5"/>
              </a:buClr>
              <a:buSzPts val="1500"/>
              <a:buFont typeface="Courier New"/>
              <a:buChar char="➔"/>
            </a:pPr>
            <a:r>
              <a:rPr b="1" i="0" lang="en-GB" sz="1500" u="none" cap="none" strike="noStrike">
                <a:solidFill>
                  <a:schemeClr val="accent5"/>
                </a:solidFill>
                <a:latin typeface="Courier New"/>
                <a:ea typeface="Courier New"/>
                <a:cs typeface="Courier New"/>
                <a:sym typeface="Courier New"/>
              </a:rPr>
              <a:t>Text Classification</a:t>
            </a:r>
            <a:r>
              <a:rPr b="1" i="0" lang="en-GB" sz="1500" u="none" cap="none" strike="noStrike">
                <a:solidFill>
                  <a:schemeClr val="dk1"/>
                </a:solidFill>
                <a:latin typeface="Courier New"/>
                <a:ea typeface="Courier New"/>
                <a:cs typeface="Courier New"/>
                <a:sym typeface="Courier New"/>
              </a:rPr>
              <a:t> : </a:t>
            </a:r>
            <a:r>
              <a:rPr b="0" i="0" lang="en-GB" sz="1500" u="none" cap="none" strike="noStrike">
                <a:solidFill>
                  <a:schemeClr val="dk1"/>
                </a:solidFill>
                <a:latin typeface="Courier New"/>
                <a:ea typeface="Courier New"/>
                <a:cs typeface="Courier New"/>
                <a:sym typeface="Courier New"/>
              </a:rPr>
              <a:t>Users can directly input text for immediate analysis and classification.</a:t>
            </a:r>
            <a:endParaRPr b="0" i="0" sz="1500" u="none" cap="none" strike="noStrike">
              <a:solidFill>
                <a:schemeClr val="dk1"/>
              </a:solidFill>
              <a:latin typeface="Courier New"/>
              <a:ea typeface="Courier New"/>
              <a:cs typeface="Courier New"/>
              <a:sym typeface="Courier New"/>
            </a:endParaRPr>
          </a:p>
          <a:p>
            <a:pPr indent="-323850" lvl="0" marL="457200" marR="0" rtl="0" algn="l">
              <a:lnSpc>
                <a:spcPct val="100000"/>
              </a:lnSpc>
              <a:spcBef>
                <a:spcPts val="0"/>
              </a:spcBef>
              <a:spcAft>
                <a:spcPts val="0"/>
              </a:spcAft>
              <a:buClr>
                <a:schemeClr val="accent5"/>
              </a:buClr>
              <a:buSzPts val="1500"/>
              <a:buFont typeface="Courier New"/>
              <a:buChar char="➔"/>
            </a:pPr>
            <a:r>
              <a:rPr b="1" i="0" lang="en-GB" sz="1500" u="none" cap="none" strike="noStrike">
                <a:solidFill>
                  <a:schemeClr val="accent5"/>
                </a:solidFill>
                <a:latin typeface="Courier New"/>
                <a:ea typeface="Courier New"/>
                <a:cs typeface="Courier New"/>
                <a:sym typeface="Courier New"/>
              </a:rPr>
              <a:t>Image-based Classification</a:t>
            </a:r>
            <a:r>
              <a:rPr b="1" i="0" lang="en-GB" sz="1500" u="none" cap="none" strike="noStrike">
                <a:solidFill>
                  <a:schemeClr val="dk1"/>
                </a:solidFill>
                <a:latin typeface="Courier New"/>
                <a:ea typeface="Courier New"/>
                <a:cs typeface="Courier New"/>
                <a:sym typeface="Courier New"/>
              </a:rPr>
              <a:t> : </a:t>
            </a:r>
            <a:r>
              <a:rPr b="0" i="0" lang="en-GB" sz="1500" u="none" cap="none" strike="noStrike">
                <a:solidFill>
                  <a:schemeClr val="dk1"/>
                </a:solidFill>
                <a:latin typeface="Courier New"/>
                <a:ea typeface="Courier New"/>
                <a:cs typeface="Courier New"/>
                <a:sym typeface="Courier New"/>
              </a:rPr>
              <a:t>Extracts text from uploaded images using OCR (pytesseract), get captions and facial emotions to classify the content.</a:t>
            </a:r>
            <a:endParaRPr b="0" i="0" sz="1500" u="none" cap="none" strike="noStrike">
              <a:solidFill>
                <a:schemeClr val="dk1"/>
              </a:solidFill>
              <a:latin typeface="Courier New"/>
              <a:ea typeface="Courier New"/>
              <a:cs typeface="Courier New"/>
              <a:sym typeface="Courier New"/>
            </a:endParaRPr>
          </a:p>
          <a:p>
            <a:pPr indent="-323850" lvl="0" marL="457200" marR="0" rtl="0" algn="l">
              <a:lnSpc>
                <a:spcPct val="100000"/>
              </a:lnSpc>
              <a:spcBef>
                <a:spcPts val="0"/>
              </a:spcBef>
              <a:spcAft>
                <a:spcPts val="0"/>
              </a:spcAft>
              <a:buClr>
                <a:schemeClr val="accent5"/>
              </a:buClr>
              <a:buSzPts val="1500"/>
              <a:buFont typeface="Courier New"/>
              <a:buChar char="➔"/>
            </a:pPr>
            <a:r>
              <a:rPr b="1" i="0" lang="en-GB" sz="1500" u="none" cap="none" strike="noStrike">
                <a:solidFill>
                  <a:schemeClr val="accent5"/>
                </a:solidFill>
                <a:latin typeface="Courier New"/>
                <a:ea typeface="Courier New"/>
                <a:cs typeface="Courier New"/>
                <a:sym typeface="Courier New"/>
              </a:rPr>
              <a:t>Video-based Classification</a:t>
            </a:r>
            <a:r>
              <a:rPr b="1" i="0" lang="en-GB" sz="1500" u="none" cap="none" strike="noStrike">
                <a:solidFill>
                  <a:schemeClr val="dk1"/>
                </a:solidFill>
                <a:latin typeface="Courier New"/>
                <a:ea typeface="Courier New"/>
                <a:cs typeface="Courier New"/>
                <a:sym typeface="Courier New"/>
              </a:rPr>
              <a:t> : </a:t>
            </a:r>
            <a:r>
              <a:rPr b="0" i="0" lang="en-GB" sz="1500" u="none" cap="none" strike="noStrike">
                <a:solidFill>
                  <a:schemeClr val="dk1"/>
                </a:solidFill>
                <a:latin typeface="Courier New"/>
                <a:ea typeface="Courier New"/>
                <a:cs typeface="Courier New"/>
                <a:sym typeface="Courier New"/>
              </a:rPr>
              <a:t>Processes uploaded video files, extract text from frames, transcribes speech to text, get captions and facial emotions to classify the content.</a:t>
            </a:r>
            <a:endParaRPr b="0" i="0" sz="1500" u="none" cap="none" strike="noStrike">
              <a:solidFill>
                <a:schemeClr val="dk1"/>
              </a:solidFill>
              <a:latin typeface="Courier New"/>
              <a:ea typeface="Courier New"/>
              <a:cs typeface="Courier New"/>
              <a:sym typeface="Courier New"/>
            </a:endParaRPr>
          </a:p>
          <a:p>
            <a:pPr indent="-323850" lvl="0" marL="457200" marR="0" rtl="0" algn="l">
              <a:lnSpc>
                <a:spcPct val="100000"/>
              </a:lnSpc>
              <a:spcBef>
                <a:spcPts val="0"/>
              </a:spcBef>
              <a:spcAft>
                <a:spcPts val="0"/>
              </a:spcAft>
              <a:buClr>
                <a:schemeClr val="accent5"/>
              </a:buClr>
              <a:buSzPts val="1500"/>
              <a:buFont typeface="Courier New"/>
              <a:buChar char="➔"/>
            </a:pPr>
            <a:r>
              <a:rPr b="1" i="0" lang="en-GB" sz="1500" u="none" cap="none" strike="noStrike">
                <a:solidFill>
                  <a:schemeClr val="accent5"/>
                </a:solidFill>
                <a:latin typeface="Courier New"/>
                <a:ea typeface="Courier New"/>
                <a:cs typeface="Courier New"/>
                <a:sym typeface="Courier New"/>
              </a:rPr>
              <a:t>Userprofile Analysis</a:t>
            </a:r>
            <a:r>
              <a:rPr b="1" i="0" lang="en-GB" sz="1500" u="none" cap="none" strike="noStrike">
                <a:solidFill>
                  <a:schemeClr val="dk1"/>
                </a:solidFill>
                <a:latin typeface="Courier New"/>
                <a:ea typeface="Courier New"/>
                <a:cs typeface="Courier New"/>
                <a:sym typeface="Courier New"/>
              </a:rPr>
              <a:t> : </a:t>
            </a:r>
            <a:r>
              <a:rPr b="0" i="0" lang="en-GB" sz="1500" u="none" cap="none" strike="noStrike">
                <a:solidFill>
                  <a:schemeClr val="dk1"/>
                </a:solidFill>
                <a:latin typeface="Courier New"/>
                <a:ea typeface="Courier New"/>
                <a:cs typeface="Courier New"/>
                <a:sym typeface="Courier New"/>
              </a:rPr>
              <a:t>Enables analysing user profiles based on posts in Reddit and Twitter</a:t>
            </a:r>
            <a:endParaRPr b="0" i="0" sz="1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ourier New"/>
              <a:ea typeface="Courier New"/>
              <a:cs typeface="Courier New"/>
              <a:sym typeface="Courier New"/>
            </a:endParaRPr>
          </a:p>
        </p:txBody>
      </p:sp>
      <p:sp>
        <p:nvSpPr>
          <p:cNvPr id="218" name="Google Shape;218;p18"/>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9"/>
          <p:cNvSpPr txBox="1"/>
          <p:nvPr>
            <p:ph type="title"/>
          </p:nvPr>
        </p:nvSpPr>
        <p:spPr>
          <a:xfrm>
            <a:off x="311700" y="198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4942"/>
              <a:buNone/>
            </a:pPr>
            <a:r>
              <a:rPr b="1" lang="en-GB" sz="2900">
                <a:solidFill>
                  <a:schemeClr val="accent5"/>
                </a:solidFill>
              </a:rPr>
              <a:t>PROTOTYPE (CONTINUED)</a:t>
            </a:r>
            <a:endParaRPr b="1" sz="2900">
              <a:solidFill>
                <a:schemeClr val="accent5"/>
              </a:solidFill>
            </a:endParaRPr>
          </a:p>
          <a:p>
            <a:pPr indent="0" lvl="0" marL="0" rtl="0" algn="l">
              <a:lnSpc>
                <a:spcPct val="100000"/>
              </a:lnSpc>
              <a:spcBef>
                <a:spcPts val="0"/>
              </a:spcBef>
              <a:spcAft>
                <a:spcPts val="0"/>
              </a:spcAft>
              <a:buSzPct val="111111"/>
              <a:buNone/>
            </a:pPr>
            <a:r>
              <a:t/>
            </a:r>
            <a:endParaRPr/>
          </a:p>
        </p:txBody>
      </p:sp>
      <p:sp>
        <p:nvSpPr>
          <p:cNvPr id="224" name="Google Shape;224;p19"/>
          <p:cNvSpPr txBox="1"/>
          <p:nvPr/>
        </p:nvSpPr>
        <p:spPr>
          <a:xfrm>
            <a:off x="1094450" y="4573050"/>
            <a:ext cx="6611400" cy="22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WEB APPLICATION INTERFACE</a:t>
            </a:r>
            <a:endParaRPr b="0" i="0" sz="1500" u="none" cap="none" strike="noStrike">
              <a:solidFill>
                <a:schemeClr val="dk1"/>
              </a:solidFill>
              <a:latin typeface="Courier New"/>
              <a:ea typeface="Courier New"/>
              <a:cs typeface="Courier New"/>
              <a:sym typeface="Courier New"/>
            </a:endParaRPr>
          </a:p>
        </p:txBody>
      </p:sp>
      <p:pic>
        <p:nvPicPr>
          <p:cNvPr id="225" name="Google Shape;225;p19"/>
          <p:cNvPicPr preferRelativeResize="0"/>
          <p:nvPr/>
        </p:nvPicPr>
        <p:blipFill rotWithShape="1">
          <a:blip r:embed="rId3">
            <a:alphaModFix/>
          </a:blip>
          <a:srcRect b="0" l="0" r="0" t="0"/>
          <a:stretch/>
        </p:blipFill>
        <p:spPr>
          <a:xfrm>
            <a:off x="773875" y="823188"/>
            <a:ext cx="7596244" cy="3497124"/>
          </a:xfrm>
          <a:prstGeom prst="rect">
            <a:avLst/>
          </a:prstGeom>
          <a:noFill/>
          <a:ln>
            <a:noFill/>
          </a:ln>
        </p:spPr>
      </p:pic>
      <p:sp>
        <p:nvSpPr>
          <p:cNvPr id="226" name="Google Shape;226;p19"/>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0"/>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CONCLUSION</a:t>
            </a:r>
            <a:endParaRPr b="1" sz="2900">
              <a:solidFill>
                <a:schemeClr val="accent5"/>
              </a:solidFill>
            </a:endParaRPr>
          </a:p>
        </p:txBody>
      </p:sp>
      <p:sp>
        <p:nvSpPr>
          <p:cNvPr id="232" name="Google Shape;232;p20"/>
          <p:cNvSpPr txBox="1"/>
          <p:nvPr/>
        </p:nvSpPr>
        <p:spPr>
          <a:xfrm>
            <a:off x="408750" y="717850"/>
            <a:ext cx="8326500" cy="4089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1200"/>
              </a:spcBef>
              <a:spcAft>
                <a:spcPts val="0"/>
              </a:spcAft>
              <a:buClr>
                <a:schemeClr val="accent5"/>
              </a:buClr>
              <a:buSzPts val="1400"/>
              <a:buFont typeface="Courier New"/>
              <a:buChar char="➔"/>
            </a:pPr>
            <a:r>
              <a:rPr b="1" i="1" lang="en-GB" sz="1500" u="none" cap="none" strike="noStrike">
                <a:solidFill>
                  <a:schemeClr val="accent5"/>
                </a:solidFill>
                <a:latin typeface="Courier New"/>
                <a:ea typeface="Courier New"/>
                <a:cs typeface="Courier New"/>
                <a:sym typeface="Courier New"/>
              </a:rPr>
              <a:t>Significance of the Project</a:t>
            </a:r>
            <a:br>
              <a:rPr b="1" i="1" lang="en-GB" sz="1500" u="none" cap="none" strike="noStrike">
                <a:solidFill>
                  <a:schemeClr val="accent5"/>
                </a:solidFill>
                <a:latin typeface="Courier New"/>
                <a:ea typeface="Courier New"/>
                <a:cs typeface="Courier New"/>
                <a:sym typeface="Courier New"/>
              </a:rPr>
            </a:br>
            <a:r>
              <a:rPr b="1" i="0" lang="en-GB" sz="1400" u="none" cap="none" strike="noStrike">
                <a:solidFill>
                  <a:schemeClr val="accent6"/>
                </a:solidFill>
                <a:latin typeface="Courier New"/>
                <a:ea typeface="Courier New"/>
                <a:cs typeface="Courier New"/>
                <a:sym typeface="Courier New"/>
              </a:rPr>
              <a:t>Developed a robust system for early detection of mental health disorders through social media analysis.</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Char char="➔"/>
            </a:pPr>
            <a:r>
              <a:rPr b="1" i="1" lang="en-GB" sz="1500" u="none" cap="none" strike="noStrike">
                <a:solidFill>
                  <a:schemeClr val="accent5"/>
                </a:solidFill>
                <a:latin typeface="Courier New"/>
                <a:ea typeface="Courier New"/>
                <a:cs typeface="Courier New"/>
                <a:sym typeface="Courier New"/>
              </a:rPr>
              <a:t>Effective Use of Machine Learning</a:t>
            </a:r>
            <a:br>
              <a:rPr b="1" i="1" lang="en-GB" sz="1500" u="none" cap="none" strike="noStrike">
                <a:solidFill>
                  <a:schemeClr val="accent5"/>
                </a:solidFill>
                <a:latin typeface="Courier New"/>
                <a:ea typeface="Courier New"/>
                <a:cs typeface="Courier New"/>
                <a:sym typeface="Courier New"/>
              </a:rPr>
            </a:br>
            <a:r>
              <a:rPr b="1" i="0" lang="en-GB" sz="1400" u="none" cap="none" strike="noStrike">
                <a:solidFill>
                  <a:schemeClr val="accent6"/>
                </a:solidFill>
                <a:latin typeface="Courier New"/>
                <a:ea typeface="Courier New"/>
                <a:cs typeface="Courier New"/>
                <a:sym typeface="Courier New"/>
              </a:rPr>
              <a:t>Leveraged various machine learning models, identifying SVM as the most accurate for sentiment classification.</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Char char="➔"/>
            </a:pPr>
            <a:r>
              <a:rPr b="1" i="1" lang="en-GB" sz="1500" u="none" cap="none" strike="noStrike">
                <a:solidFill>
                  <a:schemeClr val="accent5"/>
                </a:solidFill>
                <a:latin typeface="Courier New"/>
                <a:ea typeface="Courier New"/>
                <a:cs typeface="Courier New"/>
                <a:sym typeface="Courier New"/>
              </a:rPr>
              <a:t>Impact on Mental Health Awareness</a:t>
            </a:r>
            <a:br>
              <a:rPr b="1" i="0" lang="en-GB" sz="1400" u="none" cap="none" strike="noStrike">
                <a:solidFill>
                  <a:schemeClr val="accent6"/>
                </a:solidFill>
                <a:latin typeface="Courier New"/>
                <a:ea typeface="Courier New"/>
                <a:cs typeface="Courier New"/>
                <a:sym typeface="Courier New"/>
              </a:rPr>
            </a:br>
            <a:r>
              <a:rPr b="1" i="0" lang="en-GB" sz="1400" u="none" cap="none" strike="noStrike">
                <a:solidFill>
                  <a:schemeClr val="accent6"/>
                </a:solidFill>
                <a:latin typeface="Courier New"/>
                <a:ea typeface="Courier New"/>
                <a:cs typeface="Courier New"/>
                <a:sym typeface="Courier New"/>
              </a:rPr>
              <a:t>Provides valuable insights for mental health professionals and public health organizations, enabling proactive interventions.</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Char char="➔"/>
            </a:pPr>
            <a:r>
              <a:rPr b="1" i="1" lang="en-GB" sz="1500" u="none" cap="none" strike="noStrike">
                <a:solidFill>
                  <a:schemeClr val="accent5"/>
                </a:solidFill>
                <a:latin typeface="Courier New"/>
                <a:ea typeface="Courier New"/>
                <a:cs typeface="Courier New"/>
                <a:sym typeface="Courier New"/>
              </a:rPr>
              <a:t>Potential for Future Development</a:t>
            </a:r>
            <a:br>
              <a:rPr b="1" i="1" lang="en-GB" sz="1500" u="none" cap="none" strike="noStrike">
                <a:solidFill>
                  <a:schemeClr val="accent5"/>
                </a:solidFill>
                <a:latin typeface="Courier New"/>
                <a:ea typeface="Courier New"/>
                <a:cs typeface="Courier New"/>
                <a:sym typeface="Courier New"/>
              </a:rPr>
            </a:br>
            <a:r>
              <a:rPr b="1" i="0" lang="en-GB" sz="1400" u="none" cap="none" strike="noStrike">
                <a:solidFill>
                  <a:schemeClr val="accent6"/>
                </a:solidFill>
                <a:latin typeface="Courier New"/>
                <a:ea typeface="Courier New"/>
                <a:cs typeface="Courier New"/>
                <a:sym typeface="Courier New"/>
              </a:rPr>
              <a:t>Future enhancements with deep learning and multimodal data can lead to even better accuracy and insights.</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Char char="➔"/>
            </a:pPr>
            <a:r>
              <a:rPr b="1" i="1" lang="en-GB" sz="1500" u="none" cap="none" strike="noStrike">
                <a:solidFill>
                  <a:schemeClr val="accent5"/>
                </a:solidFill>
                <a:latin typeface="Courier New"/>
                <a:ea typeface="Courier New"/>
                <a:cs typeface="Courier New"/>
                <a:sym typeface="Courier New"/>
              </a:rPr>
              <a:t>Commitment to Ethical Practices</a:t>
            </a:r>
            <a:br>
              <a:rPr b="1" i="0" lang="en-GB" sz="1400" u="none" cap="none" strike="noStrike">
                <a:solidFill>
                  <a:schemeClr val="accent6"/>
                </a:solidFill>
                <a:latin typeface="Courier New"/>
                <a:ea typeface="Courier New"/>
                <a:cs typeface="Courier New"/>
                <a:sym typeface="Courier New"/>
              </a:rPr>
            </a:br>
            <a:r>
              <a:rPr b="1" i="0" lang="en-GB" sz="1400" u="none" cap="none" strike="noStrike">
                <a:solidFill>
                  <a:schemeClr val="accent6"/>
                </a:solidFill>
                <a:latin typeface="Courier New"/>
                <a:ea typeface="Courier New"/>
                <a:cs typeface="Courier New"/>
                <a:sym typeface="Courier New"/>
              </a:rPr>
              <a:t>Emphasizes the importance of user privacy and ethical considerations in handling sensitive mental health data.</a:t>
            </a:r>
            <a:endParaRPr b="1" i="0" sz="1400" u="none" cap="none" strike="noStrike">
              <a:solidFill>
                <a:schemeClr val="accent6"/>
              </a:solidFill>
              <a:latin typeface="Courier New"/>
              <a:ea typeface="Courier New"/>
              <a:cs typeface="Courier New"/>
              <a:sym typeface="Courier New"/>
            </a:endParaRPr>
          </a:p>
        </p:txBody>
      </p:sp>
      <p:sp>
        <p:nvSpPr>
          <p:cNvPr id="233" name="Google Shape;233;p20"/>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1"/>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REFERENCES</a:t>
            </a:r>
            <a:endParaRPr b="1" sz="2900">
              <a:solidFill>
                <a:schemeClr val="accent5"/>
              </a:solidFill>
            </a:endParaRPr>
          </a:p>
        </p:txBody>
      </p:sp>
      <p:sp>
        <p:nvSpPr>
          <p:cNvPr id="239" name="Google Shape;239;p21"/>
          <p:cNvSpPr txBox="1"/>
          <p:nvPr/>
        </p:nvSpPr>
        <p:spPr>
          <a:xfrm>
            <a:off x="364025" y="717850"/>
            <a:ext cx="8520600" cy="4136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Choudhury, M. D., De, S., &amp; Counts, S. (2013)</a:t>
            </a:r>
            <a:r>
              <a:rPr b="1" i="0" lang="en-GB" sz="1400" u="none" cap="none" strike="noStrike">
                <a:solidFill>
                  <a:schemeClr val="accent6"/>
                </a:solidFill>
                <a:latin typeface="Courier New"/>
                <a:ea typeface="Courier New"/>
                <a:cs typeface="Courier New"/>
                <a:sym typeface="Courier New"/>
              </a:rPr>
              <a:t>. Predicting Depression via Social Media. </a:t>
            </a:r>
            <a:r>
              <a:rPr b="1" i="1" lang="en-GB" sz="1400" u="none" cap="none" strike="noStrike">
                <a:solidFill>
                  <a:schemeClr val="accent6"/>
                </a:solidFill>
                <a:latin typeface="Courier New"/>
                <a:ea typeface="Courier New"/>
                <a:cs typeface="Courier New"/>
                <a:sym typeface="Courier New"/>
              </a:rPr>
              <a:t>Proceedings of the 7th International Conference on Weblogs and Social Media</a:t>
            </a:r>
            <a:r>
              <a:rPr b="1" i="0" lang="en-GB" sz="1400" u="none" cap="none" strike="noStrike">
                <a:solidFill>
                  <a:schemeClr val="accent6"/>
                </a:solidFill>
                <a:latin typeface="Courier New"/>
                <a:ea typeface="Courier New"/>
                <a:cs typeface="Courier New"/>
                <a:sym typeface="Courier New"/>
              </a:rPr>
              <a:t>.</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Guntuku, S. C., Bollen, J., &amp; Lazer, D. (2017). Detecting Mental Illness in Social Media</a:t>
            </a:r>
            <a:r>
              <a:rPr b="1" i="0" lang="en-GB" sz="1400" u="none" cap="none" strike="noStrike">
                <a:solidFill>
                  <a:schemeClr val="accent6"/>
                </a:solidFill>
                <a:latin typeface="Courier New"/>
                <a:ea typeface="Courier New"/>
                <a:cs typeface="Courier New"/>
                <a:sym typeface="Courier New"/>
              </a:rPr>
              <a:t>. </a:t>
            </a:r>
            <a:r>
              <a:rPr b="1" i="1" lang="en-GB" sz="1400" u="none" cap="none" strike="noStrike">
                <a:solidFill>
                  <a:schemeClr val="accent6"/>
                </a:solidFill>
                <a:latin typeface="Courier New"/>
                <a:ea typeface="Courier New"/>
                <a:cs typeface="Courier New"/>
                <a:sym typeface="Courier New"/>
              </a:rPr>
              <a:t>American Journal of Public Health</a:t>
            </a:r>
            <a:r>
              <a:rPr b="1" i="0" lang="en-GB" sz="1400" u="none" cap="none" strike="noStrike">
                <a:solidFill>
                  <a:schemeClr val="accent6"/>
                </a:solidFill>
                <a:latin typeface="Courier New"/>
                <a:ea typeface="Courier New"/>
                <a:cs typeface="Courier New"/>
                <a:sym typeface="Courier New"/>
              </a:rPr>
              <a:t>, 107(8), 1279-1285.</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Mathur, P., Kharat, M., &amp; Patil, S. (2022). Machine Learning Approaches for Mental Health Detection on Social Media</a:t>
            </a:r>
            <a:r>
              <a:rPr b="1" i="0" lang="en-GB" sz="1400" u="none" cap="none" strike="noStrike">
                <a:solidFill>
                  <a:schemeClr val="accent6"/>
                </a:solidFill>
                <a:latin typeface="Courier New"/>
                <a:ea typeface="Courier New"/>
                <a:cs typeface="Courier New"/>
                <a:sym typeface="Courier New"/>
              </a:rPr>
              <a:t>: A Systematic Review. </a:t>
            </a:r>
            <a:r>
              <a:rPr b="1" i="1" lang="en-GB" sz="1400" u="none" cap="none" strike="noStrike">
                <a:solidFill>
                  <a:schemeClr val="accent6"/>
                </a:solidFill>
                <a:latin typeface="Courier New"/>
                <a:ea typeface="Courier New"/>
                <a:cs typeface="Courier New"/>
                <a:sym typeface="Courier New"/>
              </a:rPr>
              <a:t>IEEE Access</a:t>
            </a:r>
            <a:r>
              <a:rPr b="1" i="0" lang="en-GB" sz="1400" u="none" cap="none" strike="noStrike">
                <a:solidFill>
                  <a:schemeClr val="accent6"/>
                </a:solidFill>
                <a:latin typeface="Courier New"/>
                <a:ea typeface="Courier New"/>
                <a:cs typeface="Courier New"/>
                <a:sym typeface="Courier New"/>
              </a:rPr>
              <a:t>, 10, 14376-14388.</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Nadeem, A. (2016). A Study of Depression Identification on Twitter.</a:t>
            </a:r>
            <a:r>
              <a:rPr b="1" i="0" lang="en-GB" sz="1400" u="none" cap="none" strike="noStrike">
                <a:solidFill>
                  <a:schemeClr val="accent6"/>
                </a:solidFill>
                <a:latin typeface="Courier New"/>
                <a:ea typeface="Courier New"/>
                <a:cs typeface="Courier New"/>
                <a:sym typeface="Courier New"/>
              </a:rPr>
              <a:t> </a:t>
            </a:r>
            <a:r>
              <a:rPr b="1" i="1" lang="en-GB" sz="1400" u="none" cap="none" strike="noStrike">
                <a:solidFill>
                  <a:schemeClr val="accent6"/>
                </a:solidFill>
                <a:latin typeface="Courier New"/>
                <a:ea typeface="Courier New"/>
                <a:cs typeface="Courier New"/>
                <a:sym typeface="Courier New"/>
              </a:rPr>
              <a:t>International Journal of Computer Applications</a:t>
            </a:r>
            <a:r>
              <a:rPr b="1" i="0" lang="en-GB" sz="1400" u="none" cap="none" strike="noStrike">
                <a:solidFill>
                  <a:schemeClr val="accent6"/>
                </a:solidFill>
                <a:latin typeface="Courier New"/>
                <a:ea typeface="Courier New"/>
                <a:cs typeface="Courier New"/>
                <a:sym typeface="Courier New"/>
              </a:rPr>
              <a:t>, 141(10), 24-28.</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AlSagri, A., &amp; Ykhlef, M. (2020). A Machine Learning-based Approach for Depression Detection in Social Media.</a:t>
            </a:r>
            <a:r>
              <a:rPr b="1" i="0" lang="en-GB" sz="1400" u="none" cap="none" strike="noStrike">
                <a:solidFill>
                  <a:schemeClr val="accent6"/>
                </a:solidFill>
                <a:latin typeface="Courier New"/>
                <a:ea typeface="Courier New"/>
                <a:cs typeface="Courier New"/>
                <a:sym typeface="Courier New"/>
              </a:rPr>
              <a:t> </a:t>
            </a:r>
            <a:r>
              <a:rPr b="1" i="1" lang="en-GB" sz="1400" u="none" cap="none" strike="noStrike">
                <a:solidFill>
                  <a:schemeClr val="accent6"/>
                </a:solidFill>
                <a:latin typeface="Courier New"/>
                <a:ea typeface="Courier New"/>
                <a:cs typeface="Courier New"/>
                <a:sym typeface="Courier New"/>
              </a:rPr>
              <a:t>Journal of King Saud University - Computer and Information Sciences</a:t>
            </a:r>
            <a:r>
              <a:rPr b="1" i="0" lang="en-GB" sz="1400" u="none" cap="none" strike="noStrike">
                <a:solidFill>
                  <a:schemeClr val="accent6"/>
                </a:solidFill>
                <a:latin typeface="Courier New"/>
                <a:ea typeface="Courier New"/>
                <a:cs typeface="Courier New"/>
                <a:sym typeface="Courier New"/>
              </a:rPr>
              <a:t>, 32(1), 60-66.</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Vaishnavi, A., Rani, A., &amp; Narayan, M. (2022). Application of Machine Learning Algorithms for Mental Health Prediction.</a:t>
            </a:r>
            <a:r>
              <a:rPr b="1" i="0" lang="en-GB" sz="1400" u="none" cap="none" strike="noStrike">
                <a:solidFill>
                  <a:schemeClr val="accent6"/>
                </a:solidFill>
                <a:latin typeface="Courier New"/>
                <a:ea typeface="Courier New"/>
                <a:cs typeface="Courier New"/>
                <a:sym typeface="Courier New"/>
              </a:rPr>
              <a:t> </a:t>
            </a:r>
            <a:r>
              <a:rPr b="1" i="1" lang="en-GB" sz="1400" u="none" cap="none" strike="noStrike">
                <a:solidFill>
                  <a:schemeClr val="accent6"/>
                </a:solidFill>
                <a:latin typeface="Courier New"/>
                <a:ea typeface="Courier New"/>
                <a:cs typeface="Courier New"/>
                <a:sym typeface="Courier New"/>
              </a:rPr>
              <a:t>International Journal of Data Science and Analytics</a:t>
            </a:r>
            <a:r>
              <a:rPr b="1" i="0" lang="en-GB" sz="1400" u="none" cap="none" strike="noStrike">
                <a:solidFill>
                  <a:schemeClr val="accent6"/>
                </a:solidFill>
                <a:latin typeface="Courier New"/>
                <a:ea typeface="Courier New"/>
                <a:cs typeface="Courier New"/>
                <a:sym typeface="Courier New"/>
              </a:rPr>
              <a:t>, 12(2), 175-192.</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Safa, M., Alshahrani, S., &amp; Abunadi, M. (2023). Ethical Considerations in Predicting Mental Health from Social Media</a:t>
            </a:r>
            <a:r>
              <a:rPr b="1" i="0" lang="en-GB" sz="1400" u="none" cap="none" strike="noStrike">
                <a:solidFill>
                  <a:schemeClr val="accent6"/>
                </a:solidFill>
                <a:latin typeface="Courier New"/>
                <a:ea typeface="Courier New"/>
                <a:cs typeface="Courier New"/>
                <a:sym typeface="Courier New"/>
              </a:rPr>
              <a:t>: A Roadmap for Future Research. </a:t>
            </a:r>
            <a:r>
              <a:rPr b="1" i="1" lang="en-GB" sz="1400" u="none" cap="none" strike="noStrike">
                <a:solidFill>
                  <a:schemeClr val="accent6"/>
                </a:solidFill>
                <a:latin typeface="Courier New"/>
                <a:ea typeface="Courier New"/>
                <a:cs typeface="Courier New"/>
                <a:sym typeface="Courier New"/>
              </a:rPr>
              <a:t>Ethics and Information Technology</a:t>
            </a:r>
            <a:r>
              <a:rPr b="1" i="0" lang="en-GB" sz="1400" u="none" cap="none" strike="noStrike">
                <a:solidFill>
                  <a:schemeClr val="accent6"/>
                </a:solidFill>
                <a:latin typeface="Courier New"/>
                <a:ea typeface="Courier New"/>
                <a:cs typeface="Courier New"/>
                <a:sym typeface="Courier New"/>
              </a:rPr>
              <a:t>, 25(1), 15-29.</a:t>
            </a:r>
            <a:endParaRPr b="1" i="0" sz="1400" u="none" cap="none" strike="noStrike">
              <a:solidFill>
                <a:schemeClr val="accent6"/>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accent6"/>
              </a:solidFill>
              <a:latin typeface="Courier New"/>
              <a:ea typeface="Courier New"/>
              <a:cs typeface="Courier New"/>
              <a:sym typeface="Courier New"/>
            </a:endParaRPr>
          </a:p>
        </p:txBody>
      </p:sp>
      <p:sp>
        <p:nvSpPr>
          <p:cNvPr id="240" name="Google Shape;240;p21"/>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2"/>
          <p:cNvSpPr/>
          <p:nvPr/>
        </p:nvSpPr>
        <p:spPr>
          <a:xfrm>
            <a:off x="2273700" y="2063850"/>
            <a:ext cx="4596600" cy="1015800"/>
          </a:xfrm>
          <a:prstGeom prst="horizontalScroll">
            <a:avLst>
              <a:gd fmla="val 12500" name="adj"/>
            </a:avLst>
          </a:prstGeom>
          <a:gradFill>
            <a:gsLst>
              <a:gs pos="0">
                <a:srgbClr val="FFFFFF"/>
              </a:gs>
              <a:gs pos="100000">
                <a:srgbClr val="BEBEBE"/>
              </a:gs>
            </a:gsLst>
            <a:path path="circle">
              <a:fillToRect b="50%" l="50%" r="50%" t="50%"/>
            </a:path>
            <a:tileRect/>
          </a:gradFill>
          <a:ln cap="flat" cmpd="sng" w="19050">
            <a:solidFill>
              <a:srgbClr val="E0E0E0"/>
            </a:solidFill>
            <a:prstDash val="solid"/>
            <a:round/>
            <a:headEnd len="sm" w="sm" type="none"/>
            <a:tailEnd len="sm" w="sm" type="none"/>
          </a:ln>
          <a:effectLst>
            <a:outerShdw blurRad="142875" rotWithShape="0" algn="bl" dir="2400000" dist="266700">
              <a:srgbClr val="000000">
                <a:alpha val="48235"/>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400"/>
              <a:buFont typeface="Arial"/>
              <a:buNone/>
            </a:pPr>
            <a:r>
              <a:rPr b="1" i="0" lang="en-GB" sz="3400" u="none" cap="none" strike="noStrike">
                <a:solidFill>
                  <a:srgbClr val="37474F"/>
                </a:solidFill>
                <a:latin typeface="Comic Sans MS"/>
                <a:ea typeface="Comic Sans MS"/>
                <a:cs typeface="Comic Sans MS"/>
                <a:sym typeface="Comic Sans MS"/>
              </a:rPr>
              <a:t>THANK YOU</a:t>
            </a:r>
            <a:endParaRPr b="0" i="0" sz="1400" u="none" cap="none" strike="noStrike">
              <a:solidFill>
                <a:srgbClr val="37474F"/>
              </a:solidFill>
              <a:latin typeface="Average"/>
              <a:ea typeface="Average"/>
              <a:cs typeface="Average"/>
              <a:sym typeface="Average"/>
            </a:endParaRPr>
          </a:p>
        </p:txBody>
      </p:sp>
      <p:sp>
        <p:nvSpPr>
          <p:cNvPr id="246" name="Google Shape;246;p22"/>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
          <p:cNvSpPr txBox="1"/>
          <p:nvPr>
            <p:ph type="title"/>
          </p:nvPr>
        </p:nvSpPr>
        <p:spPr>
          <a:xfrm>
            <a:off x="311700" y="179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MOTIVATION</a:t>
            </a:r>
            <a:endParaRPr b="1" sz="2900">
              <a:solidFill>
                <a:schemeClr val="accent5"/>
              </a:solidFill>
            </a:endParaRPr>
          </a:p>
        </p:txBody>
      </p:sp>
      <p:sp>
        <p:nvSpPr>
          <p:cNvPr id="76" name="Google Shape;76;p3"/>
          <p:cNvSpPr txBox="1"/>
          <p:nvPr>
            <p:ph idx="1" type="body"/>
          </p:nvPr>
        </p:nvSpPr>
        <p:spPr>
          <a:xfrm>
            <a:off x="311700" y="711150"/>
            <a:ext cx="8520600" cy="4049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120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Rising global concern over mental health disorders</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Mental health issues are affecting millions worldwide, requiring urgent attention</a:t>
            </a:r>
            <a:r>
              <a:rPr b="1" lang="en-GB" sz="1400">
                <a:solidFill>
                  <a:schemeClr val="dk1"/>
                </a:solidFill>
                <a:latin typeface="Courier New"/>
                <a:ea typeface="Courier New"/>
                <a:cs typeface="Courier New"/>
                <a:sym typeface="Courier New"/>
              </a:rPr>
              <a:t>.</a:t>
            </a:r>
            <a:endParaRPr b="1"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Social media is a key outlet for emotional expression</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Platforms like </a:t>
            </a:r>
            <a:r>
              <a:rPr i="1" lang="en-GB" sz="1400">
                <a:solidFill>
                  <a:schemeClr val="dk1"/>
                </a:solidFill>
                <a:latin typeface="Courier New"/>
                <a:ea typeface="Courier New"/>
                <a:cs typeface="Courier New"/>
                <a:sym typeface="Courier New"/>
              </a:rPr>
              <a:t>Twitter </a:t>
            </a:r>
            <a:r>
              <a:rPr lang="en-GB" sz="1400">
                <a:solidFill>
                  <a:schemeClr val="dk1"/>
                </a:solidFill>
                <a:latin typeface="Courier New"/>
                <a:ea typeface="Courier New"/>
                <a:cs typeface="Courier New"/>
                <a:sym typeface="Courier New"/>
              </a:rPr>
              <a:t>and </a:t>
            </a:r>
            <a:r>
              <a:rPr i="1" lang="en-GB" sz="1400">
                <a:solidFill>
                  <a:schemeClr val="dk1"/>
                </a:solidFill>
                <a:latin typeface="Courier New"/>
                <a:ea typeface="Courier New"/>
                <a:cs typeface="Courier New"/>
                <a:sym typeface="Courier New"/>
              </a:rPr>
              <a:t>Reddit </a:t>
            </a:r>
            <a:r>
              <a:rPr lang="en-GB" sz="1400">
                <a:solidFill>
                  <a:schemeClr val="dk1"/>
                </a:solidFill>
                <a:latin typeface="Courier New"/>
                <a:ea typeface="Courier New"/>
                <a:cs typeface="Courier New"/>
                <a:sym typeface="Courier New"/>
              </a:rPr>
              <a:t>reveal mental health struggles in real-time.</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Early detection of mental health issues can save lives</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Identifying mental health disorders early helps provide timely interventions.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Machine learning can automate detection of mental health disorders</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Technology enables efficient analysis of large social media data for early warning signs.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Potential to assist mental health professionals and organizations : </a:t>
            </a:r>
            <a:r>
              <a:rPr lang="en-GB" sz="1400">
                <a:solidFill>
                  <a:schemeClr val="dk1"/>
                </a:solidFill>
                <a:latin typeface="Courier New"/>
                <a:ea typeface="Courier New"/>
                <a:cs typeface="Courier New"/>
                <a:sym typeface="Courier New"/>
              </a:rPr>
              <a:t>Provides valuable insights for mental health monitoring and public health efforts.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Opportunity to improve mental health awareness on social platforms </a:t>
            </a:r>
            <a:r>
              <a:rPr lang="en-GB" sz="1400">
                <a:solidFill>
                  <a:schemeClr val="dk1"/>
                </a:solidFill>
                <a:latin typeface="Courier New"/>
                <a:ea typeface="Courier New"/>
                <a:cs typeface="Courier New"/>
                <a:sym typeface="Courier New"/>
              </a:rPr>
              <a:t>Can support campaigns that foster awareness and reduce stigma online.</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400">
                <a:solidFill>
                  <a:schemeClr val="accent5"/>
                </a:solidFill>
                <a:latin typeface="Courier New"/>
                <a:ea typeface="Courier New"/>
                <a:cs typeface="Courier New"/>
                <a:sym typeface="Courier New"/>
              </a:rPr>
              <a:t>Lack of a publicly available application</a:t>
            </a:r>
            <a:r>
              <a:rPr lang="en-GB" sz="1400">
                <a:solidFill>
                  <a:schemeClr val="dk1"/>
                </a:solidFill>
                <a:latin typeface="Courier New"/>
                <a:ea typeface="Courier New"/>
                <a:cs typeface="Courier New"/>
                <a:sym typeface="Courier New"/>
              </a:rPr>
              <a:t> which incorporates text, image, video, audio, emotions and situations derived from images/frames for overall mental issue classification and corresponding wellbeing mapping.</a:t>
            </a:r>
            <a:endParaRPr sz="1400">
              <a:solidFill>
                <a:schemeClr val="dk1"/>
              </a:solidFill>
              <a:latin typeface="Courier New"/>
              <a:ea typeface="Courier New"/>
              <a:cs typeface="Courier New"/>
              <a:sym typeface="Courier New"/>
            </a:endParaRPr>
          </a:p>
        </p:txBody>
      </p:sp>
      <p:sp>
        <p:nvSpPr>
          <p:cNvPr id="77" name="Google Shape;77;p3"/>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4"/>
          <p:cNvSpPr txBox="1"/>
          <p:nvPr>
            <p:ph idx="1" type="body"/>
          </p:nvPr>
        </p:nvSpPr>
        <p:spPr>
          <a:xfrm>
            <a:off x="311700" y="769825"/>
            <a:ext cx="4937700" cy="41712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1200"/>
              </a:spcBef>
              <a:spcAft>
                <a:spcPts val="0"/>
              </a:spcAft>
              <a:buClr>
                <a:schemeClr val="accent5"/>
              </a:buClr>
              <a:buSzPts val="1800"/>
              <a:buFont typeface="Courier New"/>
              <a:buChar char="➔"/>
            </a:pPr>
            <a:r>
              <a:rPr b="1" i="1" lang="en-GB" sz="1500">
                <a:solidFill>
                  <a:schemeClr val="accent5"/>
                </a:solidFill>
                <a:latin typeface="Courier New"/>
                <a:ea typeface="Courier New"/>
                <a:cs typeface="Courier New"/>
                <a:sym typeface="Courier New"/>
              </a:rPr>
              <a:t>Role of social media in mental health expression : </a:t>
            </a:r>
            <a:r>
              <a:rPr lang="en-GB" sz="1400">
                <a:solidFill>
                  <a:schemeClr val="dk1"/>
                </a:solidFill>
                <a:latin typeface="Courier New"/>
                <a:ea typeface="Courier New"/>
                <a:cs typeface="Courier New"/>
                <a:sym typeface="Courier New"/>
              </a:rPr>
              <a:t>People share emotions, struggles, and experiences on platforms like Twitter and Reddit.</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Goal of the project : </a:t>
            </a:r>
            <a:r>
              <a:rPr lang="en-GB" sz="1400">
                <a:solidFill>
                  <a:schemeClr val="dk1"/>
                </a:solidFill>
                <a:latin typeface="Courier New"/>
                <a:ea typeface="Courier New"/>
                <a:cs typeface="Courier New"/>
                <a:sym typeface="Courier New"/>
              </a:rPr>
              <a:t>To detect mental health disorders early through the analysis of social media posts (text and image) or by uploading images, videos, facial expression recognition, generating image captions ,manually inserting text and retrain model in the process.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400">
                <a:solidFill>
                  <a:schemeClr val="accent5"/>
                </a:solidFill>
                <a:latin typeface="Courier New"/>
                <a:ea typeface="Courier New"/>
                <a:cs typeface="Courier New"/>
                <a:sym typeface="Courier New"/>
              </a:rPr>
              <a:t>Leveraging machine learning : </a:t>
            </a:r>
            <a:r>
              <a:rPr lang="en-GB" sz="1400">
                <a:solidFill>
                  <a:schemeClr val="dk1"/>
                </a:solidFill>
                <a:latin typeface="Courier New"/>
                <a:ea typeface="Courier New"/>
                <a:cs typeface="Courier New"/>
                <a:sym typeface="Courier New"/>
              </a:rPr>
              <a:t>Using advanced techniques like NLP and classification models to analyze text normally posted, extracted from image, audio and video.</a:t>
            </a:r>
            <a:endParaRPr sz="1400">
              <a:solidFill>
                <a:schemeClr val="dk1"/>
              </a:solidFill>
              <a:latin typeface="Courier New"/>
              <a:ea typeface="Courier New"/>
              <a:cs typeface="Courier New"/>
              <a:sym typeface="Courier New"/>
            </a:endParaRPr>
          </a:p>
          <a:p>
            <a:pPr indent="0" lvl="0" marL="914400" rtl="0" algn="l">
              <a:lnSpc>
                <a:spcPct val="100000"/>
              </a:lnSpc>
              <a:spcBef>
                <a:spcPts val="1200"/>
              </a:spcBef>
              <a:spcAft>
                <a:spcPts val="1200"/>
              </a:spcAft>
              <a:buSzPts val="1800"/>
              <a:buNone/>
            </a:pPr>
            <a:r>
              <a:t/>
            </a:r>
            <a:endParaRPr b="1" sz="1400">
              <a:solidFill>
                <a:schemeClr val="accent6"/>
              </a:solidFill>
              <a:latin typeface="Courier New"/>
              <a:ea typeface="Courier New"/>
              <a:cs typeface="Courier New"/>
              <a:sym typeface="Courier New"/>
            </a:endParaRPr>
          </a:p>
        </p:txBody>
      </p:sp>
      <p:sp>
        <p:nvSpPr>
          <p:cNvPr id="83" name="Google Shape;83;p4"/>
          <p:cNvSpPr txBox="1"/>
          <p:nvPr>
            <p:ph type="title"/>
          </p:nvPr>
        </p:nvSpPr>
        <p:spPr>
          <a:xfrm>
            <a:off x="311700" y="2604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INTRODUCTION</a:t>
            </a:r>
            <a:endParaRPr b="1" sz="2900">
              <a:solidFill>
                <a:schemeClr val="accent5"/>
              </a:solidFill>
            </a:endParaRPr>
          </a:p>
        </p:txBody>
      </p:sp>
      <p:pic>
        <p:nvPicPr>
          <p:cNvPr descr="Mental Health VII Prismatic | Free SVG" id="84" name="Google Shape;84;p4"/>
          <p:cNvPicPr preferRelativeResize="0"/>
          <p:nvPr/>
        </p:nvPicPr>
        <p:blipFill rotWithShape="1">
          <a:blip r:embed="rId3">
            <a:alphaModFix/>
          </a:blip>
          <a:srcRect b="0" l="0" r="0" t="0"/>
          <a:stretch/>
        </p:blipFill>
        <p:spPr>
          <a:xfrm>
            <a:off x="5157300" y="849675"/>
            <a:ext cx="3752100" cy="3752100"/>
          </a:xfrm>
          <a:prstGeom prst="rect">
            <a:avLst/>
          </a:prstGeom>
          <a:noFill/>
          <a:ln>
            <a:noFill/>
          </a:ln>
        </p:spPr>
      </p:pic>
      <p:sp>
        <p:nvSpPr>
          <p:cNvPr id="85" name="Google Shape;85;p4"/>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ph idx="1" type="body"/>
          </p:nvPr>
        </p:nvSpPr>
        <p:spPr>
          <a:xfrm>
            <a:off x="311700" y="846475"/>
            <a:ext cx="4482000" cy="4059600"/>
          </a:xfrm>
          <a:prstGeom prst="rect">
            <a:avLst/>
          </a:prstGeom>
          <a:noFill/>
          <a:ln>
            <a:noFill/>
          </a:ln>
        </p:spPr>
        <p:txBody>
          <a:bodyPr anchorCtr="0" anchor="t" bIns="91425" lIns="91425" spcFirstLastPara="1" rIns="91425" wrap="square" tIns="91425">
            <a:normAutofit lnSpcReduction="10000"/>
          </a:bodyPr>
          <a:lstStyle/>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Focus on text classification for the base model : </a:t>
            </a:r>
            <a:r>
              <a:rPr lang="en-GB" sz="1400">
                <a:solidFill>
                  <a:schemeClr val="dk1"/>
                </a:solidFill>
                <a:latin typeface="Courier New"/>
                <a:ea typeface="Courier New"/>
                <a:cs typeface="Courier New"/>
                <a:sym typeface="Courier New"/>
              </a:rPr>
              <a:t>Analyzing language patterns to classify posts related to mental health issues.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Impact of early detection : </a:t>
            </a:r>
            <a:r>
              <a:rPr lang="en-GB" sz="1400">
                <a:solidFill>
                  <a:schemeClr val="dk1"/>
                </a:solidFill>
                <a:latin typeface="Courier New"/>
                <a:ea typeface="Courier New"/>
                <a:cs typeface="Courier New"/>
                <a:sym typeface="Courier New"/>
              </a:rPr>
              <a:t>Can enable timely intervention and direct users to mental health support services.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Models used in the project : </a:t>
            </a:r>
            <a:r>
              <a:rPr lang="en-GB" sz="1400">
                <a:solidFill>
                  <a:schemeClr val="dk1"/>
                </a:solidFill>
                <a:latin typeface="Courier New"/>
                <a:ea typeface="Courier New"/>
                <a:cs typeface="Courier New"/>
                <a:sym typeface="Courier New"/>
              </a:rPr>
              <a:t>Techniques like Logistic Regression, XGBoost, Transformers are applied for high accuracy. </a:t>
            </a:r>
            <a:r>
              <a:rPr lang="en-GB" sz="1400">
                <a:solidFill>
                  <a:schemeClr val="dk1"/>
                </a:solidFill>
                <a:latin typeface="Courier New"/>
                <a:ea typeface="Courier New"/>
                <a:cs typeface="Courier New"/>
                <a:sym typeface="Courier New"/>
              </a:rPr>
              <a:t>Ensemble Model using the  individual models is created to get higher accuracy and generalization.</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Broader goal : </a:t>
            </a:r>
            <a:r>
              <a:rPr lang="en-GB" sz="1400">
                <a:solidFill>
                  <a:schemeClr val="dk1"/>
                </a:solidFill>
                <a:latin typeface="Courier New"/>
                <a:ea typeface="Courier New"/>
                <a:cs typeface="Courier New"/>
                <a:sym typeface="Courier New"/>
              </a:rPr>
              <a:t>Use technology to assist mental health professionals and enhance public health awareness.</a:t>
            </a:r>
            <a:endParaRPr sz="1400">
              <a:solidFill>
                <a:schemeClr val="dk1"/>
              </a:solidFill>
              <a:latin typeface="Courier New"/>
              <a:ea typeface="Courier New"/>
              <a:cs typeface="Courier New"/>
              <a:sym typeface="Courier New"/>
            </a:endParaRPr>
          </a:p>
        </p:txBody>
      </p:sp>
      <p:sp>
        <p:nvSpPr>
          <p:cNvPr id="91" name="Google Shape;91;p5"/>
          <p:cNvSpPr txBox="1"/>
          <p:nvPr>
            <p:ph type="title"/>
          </p:nvPr>
        </p:nvSpPr>
        <p:spPr>
          <a:xfrm>
            <a:off x="311700" y="179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INTRODUCTION (CONTINUED)</a:t>
            </a:r>
            <a:endParaRPr b="1" sz="2900">
              <a:solidFill>
                <a:schemeClr val="accent5"/>
              </a:solidFill>
            </a:endParaRPr>
          </a:p>
        </p:txBody>
      </p:sp>
      <p:pic>
        <p:nvPicPr>
          <p:cNvPr descr="File:Artificial Intelligence &amp; AI &amp; Machine Learning - 30212411048 ..." id="92" name="Google Shape;92;p5"/>
          <p:cNvPicPr preferRelativeResize="0"/>
          <p:nvPr/>
        </p:nvPicPr>
        <p:blipFill rotWithShape="1">
          <a:blip r:embed="rId3">
            <a:alphaModFix/>
          </a:blip>
          <a:srcRect b="0" l="0" r="0" t="0"/>
          <a:stretch/>
        </p:blipFill>
        <p:spPr>
          <a:xfrm>
            <a:off x="4899250" y="1169400"/>
            <a:ext cx="4057125" cy="3413752"/>
          </a:xfrm>
          <a:prstGeom prst="rect">
            <a:avLst/>
          </a:prstGeom>
          <a:noFill/>
          <a:ln>
            <a:noFill/>
          </a:ln>
          <a:effectLst>
            <a:outerShdw blurRad="342900" rotWithShape="0" algn="bl" dir="8580000" dist="180975">
              <a:srgbClr val="000000">
                <a:alpha val="48627"/>
              </a:srgbClr>
            </a:outerShdw>
          </a:effectLst>
        </p:spPr>
      </p:pic>
      <p:sp>
        <p:nvSpPr>
          <p:cNvPr id="93" name="Google Shape;93;p5"/>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6"/>
          <p:cNvSpPr txBox="1"/>
          <p:nvPr>
            <p:ph type="title"/>
          </p:nvPr>
        </p:nvSpPr>
        <p:spPr>
          <a:xfrm>
            <a:off x="311700" y="179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990"/>
              <a:buFont typeface="Arial"/>
              <a:buNone/>
            </a:pPr>
            <a:r>
              <a:rPr b="1" lang="en-GB" sz="2900">
                <a:solidFill>
                  <a:schemeClr val="accent5"/>
                </a:solidFill>
              </a:rPr>
              <a:t>RESEARCH WORK</a:t>
            </a:r>
            <a:endParaRPr sz="2900">
              <a:solidFill>
                <a:schemeClr val="accent5"/>
              </a:solidFill>
            </a:endParaRPr>
          </a:p>
        </p:txBody>
      </p:sp>
      <p:sp>
        <p:nvSpPr>
          <p:cNvPr id="99" name="Google Shape;99;p6"/>
          <p:cNvSpPr txBox="1"/>
          <p:nvPr>
            <p:ph idx="1" type="body"/>
          </p:nvPr>
        </p:nvSpPr>
        <p:spPr>
          <a:xfrm>
            <a:off x="311700" y="634950"/>
            <a:ext cx="4810800" cy="4202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120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Social media and mental health research</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Explored studies on how social media data can reveal mental health conditions.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Key study by Choudhury et al. (2013)</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Showed the predictive power of Twitter data in identifying depression through linguistic patterns.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Guntuku et al. (2017) review</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Synthesized various approaches to detecting mental illness using sentiment analysis on social platforms.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Mathur et al. (2022) systematic review</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Highlighted the success of machine learning techniques in detecting disorders like depression and anxiety.</a:t>
            </a:r>
            <a:endParaRPr sz="1400">
              <a:solidFill>
                <a:schemeClr val="dk1"/>
              </a:solidFill>
              <a:latin typeface="Courier New"/>
              <a:ea typeface="Courier New"/>
              <a:cs typeface="Courier New"/>
              <a:sym typeface="Courier New"/>
            </a:endParaRPr>
          </a:p>
        </p:txBody>
      </p:sp>
      <p:pic>
        <p:nvPicPr>
          <p:cNvPr descr="File:Network visualisation incorporating sentiment analysis of the ..." id="100" name="Google Shape;100;p6"/>
          <p:cNvPicPr preferRelativeResize="0"/>
          <p:nvPr/>
        </p:nvPicPr>
        <p:blipFill rotWithShape="1">
          <a:blip r:embed="rId3">
            <a:alphaModFix/>
          </a:blip>
          <a:srcRect b="0" l="0" r="0" t="0"/>
          <a:stretch/>
        </p:blipFill>
        <p:spPr>
          <a:xfrm>
            <a:off x="5274900" y="1143425"/>
            <a:ext cx="3716701" cy="2892058"/>
          </a:xfrm>
          <a:prstGeom prst="rect">
            <a:avLst/>
          </a:prstGeom>
          <a:noFill/>
          <a:ln>
            <a:noFill/>
          </a:ln>
          <a:effectLst>
            <a:outerShdw blurRad="485775" rotWithShape="0" algn="bl" dir="7800000" dist="209550">
              <a:srgbClr val="000000">
                <a:alpha val="48627"/>
              </a:srgbClr>
            </a:outerShdw>
          </a:effectLst>
        </p:spPr>
      </p:pic>
      <p:sp>
        <p:nvSpPr>
          <p:cNvPr id="101" name="Google Shape;101;p6"/>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7"/>
          <p:cNvSpPr txBox="1"/>
          <p:nvPr>
            <p:ph idx="1" type="body"/>
          </p:nvPr>
        </p:nvSpPr>
        <p:spPr>
          <a:xfrm>
            <a:off x="311700" y="656650"/>
            <a:ext cx="4798800" cy="42801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Nadeem (2016) study on Twitter</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Demonstrated the potential of text analysis to identify at-risk individuals based on emotional cues in tweets.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Al Sagri and Ykhlef (2020) approach</a:t>
            </a:r>
            <a:br>
              <a:rPr b="1" lang="en-GB" sz="1400">
                <a:solidFill>
                  <a:schemeClr val="accent6"/>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Combined linguistic and behavioral features for more accurate depression detection on Twitter.</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Recent study by Vaishnavi et al. (2022)</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Comparative analysis of algorithms to identify mental health conditions from social media posts.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Ethical considerations by Safa et al. (2023)</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Addressed data privacy challenges in mental health detection research using social media data.</a:t>
            </a:r>
            <a:endParaRPr sz="1400">
              <a:solidFill>
                <a:schemeClr val="dk1"/>
              </a:solidFill>
              <a:latin typeface="Courier New"/>
              <a:ea typeface="Courier New"/>
              <a:cs typeface="Courier New"/>
              <a:sym typeface="Courier New"/>
            </a:endParaRPr>
          </a:p>
        </p:txBody>
      </p:sp>
      <p:sp>
        <p:nvSpPr>
          <p:cNvPr id="107" name="Google Shape;107;p7"/>
          <p:cNvSpPr txBox="1"/>
          <p:nvPr>
            <p:ph type="title"/>
          </p:nvPr>
        </p:nvSpPr>
        <p:spPr>
          <a:xfrm>
            <a:off x="311700" y="179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990"/>
              <a:buFont typeface="Arial"/>
              <a:buNone/>
            </a:pPr>
            <a:r>
              <a:rPr b="1" lang="en-GB" sz="2900">
                <a:solidFill>
                  <a:schemeClr val="accent5"/>
                </a:solidFill>
              </a:rPr>
              <a:t>RESEARCH WORK (CONTINUED)</a:t>
            </a:r>
            <a:endParaRPr sz="2900">
              <a:solidFill>
                <a:schemeClr val="accent5"/>
              </a:solidFill>
            </a:endParaRPr>
          </a:p>
        </p:txBody>
      </p:sp>
      <p:pic>
        <p:nvPicPr>
          <p:cNvPr descr="Crawdad Network - Reuters coverage, September 11 2001, 11a… | Flickr" id="108" name="Google Shape;108;p7"/>
          <p:cNvPicPr preferRelativeResize="0"/>
          <p:nvPr/>
        </p:nvPicPr>
        <p:blipFill rotWithShape="1">
          <a:blip r:embed="rId3">
            <a:alphaModFix/>
          </a:blip>
          <a:srcRect b="0" l="0" r="0" t="0"/>
          <a:stretch/>
        </p:blipFill>
        <p:spPr>
          <a:xfrm>
            <a:off x="5227675" y="1386213"/>
            <a:ext cx="3728700" cy="2371071"/>
          </a:xfrm>
          <a:prstGeom prst="rect">
            <a:avLst/>
          </a:prstGeom>
          <a:noFill/>
          <a:ln>
            <a:noFill/>
          </a:ln>
          <a:effectLst>
            <a:outerShdw blurRad="485775" rotWithShape="0" algn="bl" dir="7200000" dist="209550">
              <a:srgbClr val="000000">
                <a:alpha val="48627"/>
              </a:srgbClr>
            </a:outerShdw>
          </a:effectLst>
        </p:spPr>
      </p:pic>
      <p:sp>
        <p:nvSpPr>
          <p:cNvPr id="109" name="Google Shape;109;p7"/>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8"/>
          <p:cNvSpPr txBox="1"/>
          <p:nvPr>
            <p:ph idx="1" type="body"/>
          </p:nvPr>
        </p:nvSpPr>
        <p:spPr>
          <a:xfrm>
            <a:off x="311700" y="600075"/>
            <a:ext cx="4939800" cy="40668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Rising prevalence of mental health disorders</a:t>
            </a:r>
            <a:r>
              <a:rPr b="1" lang="en-GB" sz="1300">
                <a:solidFill>
                  <a:schemeClr val="accent6"/>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Increasing cases of depression, anxiety, PTSD, and other mental health issues globally.</a:t>
            </a:r>
            <a:endParaRPr b="1"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Challenges in early detection : </a:t>
            </a:r>
            <a:r>
              <a:rPr lang="en-GB" sz="1300">
                <a:solidFill>
                  <a:schemeClr val="dk1"/>
                </a:solidFill>
                <a:latin typeface="Courier New"/>
                <a:ea typeface="Courier New"/>
                <a:cs typeface="Courier New"/>
                <a:sym typeface="Courier New"/>
              </a:rPr>
              <a:t>Mental health problems are often undiagnosed until advanced stages, limiting timely intervention.</a:t>
            </a:r>
            <a:endParaRPr b="1"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Vast amount of unstructured social media data : </a:t>
            </a:r>
            <a:r>
              <a:rPr lang="en-GB" sz="1300">
                <a:solidFill>
                  <a:schemeClr val="dk1"/>
                </a:solidFill>
                <a:latin typeface="Courier New"/>
                <a:ea typeface="Courier New"/>
                <a:cs typeface="Courier New"/>
                <a:sym typeface="Courier New"/>
              </a:rPr>
              <a:t>Social media platforms generate large volumes of text that can indicate mental health struggles.</a:t>
            </a:r>
            <a:endParaRPr b="1"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Need for efficient detection methods : </a:t>
            </a:r>
            <a:r>
              <a:rPr lang="en-GB" sz="1300">
                <a:solidFill>
                  <a:schemeClr val="dk1"/>
                </a:solidFill>
                <a:latin typeface="Courier New"/>
                <a:ea typeface="Courier New"/>
                <a:cs typeface="Courier New"/>
                <a:sym typeface="Courier New"/>
              </a:rPr>
              <a:t>Manual analysis of social media posts is time-consuming; automation using machine learning is essential.</a:t>
            </a:r>
            <a:endParaRPr b="1"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Goal : </a:t>
            </a:r>
            <a:r>
              <a:rPr lang="en-GB" sz="1300">
                <a:solidFill>
                  <a:schemeClr val="dk1"/>
                </a:solidFill>
                <a:latin typeface="Courier New"/>
                <a:ea typeface="Courier New"/>
                <a:cs typeface="Courier New"/>
                <a:sym typeface="Courier New"/>
              </a:rPr>
              <a:t>To develop a system that accurately classifies social media posts based on mental health disorders</a:t>
            </a:r>
            <a:r>
              <a:rPr b="1" lang="en-GB" sz="1300">
                <a:solidFill>
                  <a:schemeClr val="dk1"/>
                </a:solidFill>
                <a:latin typeface="Courier New"/>
                <a:ea typeface="Courier New"/>
                <a:cs typeface="Courier New"/>
                <a:sym typeface="Courier New"/>
              </a:rPr>
              <a:t>.</a:t>
            </a:r>
            <a:endParaRPr b="1" sz="1300">
              <a:solidFill>
                <a:schemeClr val="dk1"/>
              </a:solidFill>
              <a:latin typeface="Courier New"/>
              <a:ea typeface="Courier New"/>
              <a:cs typeface="Courier New"/>
              <a:sym typeface="Courier New"/>
            </a:endParaRPr>
          </a:p>
        </p:txBody>
      </p:sp>
      <p:sp>
        <p:nvSpPr>
          <p:cNvPr id="115" name="Google Shape;115;p8"/>
          <p:cNvSpPr txBox="1"/>
          <p:nvPr>
            <p:ph type="title"/>
          </p:nvPr>
        </p:nvSpPr>
        <p:spPr>
          <a:xfrm>
            <a:off x="311700" y="179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990"/>
              <a:buFont typeface="Arial"/>
              <a:buNone/>
            </a:pPr>
            <a:r>
              <a:rPr b="1" lang="en-GB" sz="2900">
                <a:solidFill>
                  <a:schemeClr val="accent5"/>
                </a:solidFill>
              </a:rPr>
              <a:t>PROBLEM DEFINITION</a:t>
            </a:r>
            <a:endParaRPr sz="2900">
              <a:solidFill>
                <a:schemeClr val="accent5"/>
              </a:solidFill>
            </a:endParaRPr>
          </a:p>
        </p:txBody>
      </p:sp>
      <p:pic>
        <p:nvPicPr>
          <p:cNvPr descr="FORSCOM/USARC host Cyber Security Expo" id="116" name="Google Shape;116;p8"/>
          <p:cNvPicPr preferRelativeResize="0"/>
          <p:nvPr/>
        </p:nvPicPr>
        <p:blipFill rotWithShape="1">
          <a:blip r:embed="rId3">
            <a:alphaModFix/>
          </a:blip>
          <a:srcRect b="0" l="0" r="0" t="0"/>
          <a:stretch/>
        </p:blipFill>
        <p:spPr>
          <a:xfrm>
            <a:off x="5197925" y="1424975"/>
            <a:ext cx="3634376" cy="2416998"/>
          </a:xfrm>
          <a:prstGeom prst="rect">
            <a:avLst/>
          </a:prstGeom>
          <a:noFill/>
          <a:ln>
            <a:noFill/>
          </a:ln>
          <a:effectLst>
            <a:outerShdw blurRad="485775" rotWithShape="0" algn="bl" dir="7800000" dist="209550">
              <a:srgbClr val="000000">
                <a:alpha val="48627"/>
              </a:srgbClr>
            </a:outerShdw>
          </a:effectLst>
        </p:spPr>
      </p:pic>
      <p:sp>
        <p:nvSpPr>
          <p:cNvPr id="117" name="Google Shape;117;p8"/>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9"/>
          <p:cNvSpPr txBox="1"/>
          <p:nvPr>
            <p:ph idx="1" type="body"/>
          </p:nvPr>
        </p:nvSpPr>
        <p:spPr>
          <a:xfrm>
            <a:off x="486675" y="753450"/>
            <a:ext cx="8345700" cy="40752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1200"/>
              </a:spcBef>
              <a:spcAft>
                <a:spcPts val="0"/>
              </a:spcAft>
              <a:buClr>
                <a:schemeClr val="accent5"/>
              </a:buClr>
              <a:buSzPts val="1400"/>
              <a:buFont typeface="Courier New"/>
              <a:buChar char="➔"/>
            </a:pPr>
            <a:r>
              <a:rPr b="1" lang="en-GB" sz="1400">
                <a:solidFill>
                  <a:schemeClr val="accent5"/>
                </a:solidFill>
                <a:latin typeface="Courier New"/>
                <a:ea typeface="Courier New"/>
                <a:cs typeface="Courier New"/>
                <a:sym typeface="Courier New"/>
              </a:rPr>
              <a:t>Data Collection</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Collect Reddit posts using the PRAW API and extract labeled data for mental health categories like Normal, Anxiety, Depression, PTSD, and Bipolar.</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lang="en-GB" sz="1400">
                <a:solidFill>
                  <a:schemeClr val="accent5"/>
                </a:solidFill>
                <a:latin typeface="Courier New"/>
                <a:ea typeface="Courier New"/>
                <a:cs typeface="Courier New"/>
                <a:sym typeface="Courier New"/>
              </a:rPr>
              <a:t>Data Preprocessing</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Clean the collected data by removing URLs, stopwords, and special characters. Normalize and tokenize the text, followed by converting it into numerical formats (</a:t>
            </a:r>
            <a:r>
              <a:rPr i="1" lang="en-GB" sz="1400">
                <a:solidFill>
                  <a:schemeClr val="dk1"/>
                </a:solidFill>
                <a:latin typeface="Courier New"/>
                <a:ea typeface="Courier New"/>
                <a:cs typeface="Courier New"/>
                <a:sym typeface="Courier New"/>
              </a:rPr>
              <a:t> TF-IDF, Bag Of Words, Word2Vec, LIWC, N-Gram</a:t>
            </a:r>
            <a:r>
              <a:rPr lang="en-GB" sz="1400">
                <a:solidFill>
                  <a:schemeClr val="dk1"/>
                </a:solidFill>
                <a:latin typeface="Courier New"/>
                <a:ea typeface="Courier New"/>
                <a:cs typeface="Courier New"/>
                <a:sym typeface="Courier New"/>
              </a:rPr>
              <a:t> ) for analysis.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lang="en-GB" sz="1400">
                <a:solidFill>
                  <a:schemeClr val="accent5"/>
                </a:solidFill>
                <a:latin typeface="Courier New"/>
                <a:ea typeface="Courier New"/>
                <a:cs typeface="Courier New"/>
                <a:sym typeface="Courier New"/>
              </a:rPr>
              <a:t>Model Training and Evaluation</a:t>
            </a:r>
            <a:r>
              <a:rPr b="1" lang="en-GB" sz="1400">
                <a:solidFill>
                  <a:schemeClr val="accent6"/>
                </a:solidFill>
                <a:latin typeface="Courier New"/>
                <a:ea typeface="Courier New"/>
                <a:cs typeface="Courier New"/>
                <a:sym typeface="Courier New"/>
              </a:rPr>
              <a:t> :</a:t>
            </a:r>
            <a:r>
              <a:rPr lang="en-GB" sz="1400">
                <a:solidFill>
                  <a:schemeClr val="dk1"/>
                </a:solidFill>
                <a:latin typeface="Courier New"/>
                <a:ea typeface="Courier New"/>
                <a:cs typeface="Courier New"/>
                <a:sym typeface="Courier New"/>
              </a:rPr>
              <a:t>Train machine learning models including Logistic Regression, Naive Bayes, SVM, Random Forest, XGBoost, KNN, LSTM and Transformers. Evaluate their performance using metrics such as accuracy, precision, recall, and F1-score. Apply Hyperparameter Tuning on ML models as needed to improve the accuracy further. Leverage Ensemble Learning with multiple models to get higher accuracy.</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lang="en-GB" sz="1400">
                <a:solidFill>
                  <a:schemeClr val="accent5"/>
                </a:solidFill>
                <a:latin typeface="Courier New"/>
                <a:ea typeface="Courier New"/>
                <a:cs typeface="Courier New"/>
                <a:sym typeface="Courier New"/>
              </a:rPr>
              <a:t>Testing and Deployment</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Test the best-performing models and deploy them on a user-friendly interface using Streamlit. Ensure the system supports real-time classification for various inputs.like text, image, video, audio and user profiles from social media platforms like Reddit and Twitter.</a:t>
            </a:r>
            <a:endParaRPr b="1" i="1" sz="1400">
              <a:solidFill>
                <a:schemeClr val="dk1"/>
              </a:solidFill>
              <a:latin typeface="Courier New"/>
              <a:ea typeface="Courier New"/>
              <a:cs typeface="Courier New"/>
              <a:sym typeface="Courier New"/>
            </a:endParaRPr>
          </a:p>
        </p:txBody>
      </p:sp>
      <p:sp>
        <p:nvSpPr>
          <p:cNvPr id="123" name="Google Shape;123;p9"/>
          <p:cNvSpPr txBox="1"/>
          <p:nvPr>
            <p:ph type="title"/>
          </p:nvPr>
        </p:nvSpPr>
        <p:spPr>
          <a:xfrm>
            <a:off x="311700" y="1913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PROPOSED WORKFLOW</a:t>
            </a:r>
            <a:endParaRPr b="1" sz="2900">
              <a:solidFill>
                <a:schemeClr val="accent5"/>
              </a:solidFill>
            </a:endParaRPr>
          </a:p>
        </p:txBody>
      </p:sp>
      <p:sp>
        <p:nvSpPr>
          <p:cNvPr id="124" name="Google Shape;124;p9"/>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