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3918DA-93D3-4BDA-B5AE-23CDF099CF56}">
  <a:tblStyle styleId="{9E3918DA-93D3-4BDA-B5AE-23CDF099CF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Average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7f2dad3f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7f2dad3f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7f2dad3f5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7f2dad3f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7f2dad3f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7f2dad3f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7f2dad3f5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7f2dad3f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980f91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980f9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7f2dad3f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7f2dad3f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214600"/>
            <a:ext cx="7801500" cy="25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NAME : </a:t>
            </a:r>
            <a:r>
              <a:rPr lang="en" sz="30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ARKAPRATIM GHOSH</a:t>
            </a:r>
            <a:endParaRPr sz="30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ROLL No. : </a:t>
            </a:r>
            <a:r>
              <a:rPr lang="en" sz="30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13000121058</a:t>
            </a:r>
            <a:endParaRPr sz="30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REG. No. : </a:t>
            </a:r>
            <a:r>
              <a:rPr lang="en" sz="30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211300100110045</a:t>
            </a:r>
            <a:endParaRPr sz="30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D.O.B. : </a:t>
            </a:r>
            <a:r>
              <a:rPr lang="en" sz="30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21/10/2002</a:t>
            </a:r>
            <a:endParaRPr sz="30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MOB. No. : </a:t>
            </a:r>
            <a:r>
              <a:rPr lang="en" sz="30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9330450430</a:t>
            </a:r>
            <a:endParaRPr sz="30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Paper Name: Operating System</a:t>
            </a:r>
            <a:endParaRPr b="1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Paper Code: PCC CS 502</a:t>
            </a:r>
            <a:endParaRPr b="1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CSE, 5th Sem (2021-2025), CA-1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8200" y="214610"/>
            <a:ext cx="1382043" cy="1382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91125"/>
            <a:ext cx="8520600" cy="43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Times New Roman"/>
              <a:buChar char="➔"/>
            </a:pPr>
            <a:r>
              <a:rPr b="1" lang="en" sz="16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the GANTT chart is obtained ? (continued)</a:t>
            </a:r>
            <a:endParaRPr sz="15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10 unit time : </a:t>
            </a:r>
            <a:endParaRPr sz="15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Waiting time for P1 = 10 - 0 - 8 = 2 units of time.</a:t>
            </a:r>
            <a:endParaRPr b="1" sz="15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Waiting time for P2 = 10 - 5 - 2 = 3 units of time. (highest waiting time)</a:t>
            </a:r>
            <a:endParaRPr b="1" sz="15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Waiting time for P3 = 10 - 8 - 0 = 2 units of time</a:t>
            </a:r>
            <a:endParaRPr b="1" sz="15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 </a:t>
            </a:r>
            <a:r>
              <a:rPr b="1"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</a:t>
            </a:r>
            <a:r>
              <a:rPr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gets the CPU from </a:t>
            </a:r>
            <a:r>
              <a:rPr b="1"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unit time to 12 unit time</a:t>
            </a:r>
            <a:r>
              <a:rPr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 </a:t>
            </a:r>
            <a:r>
              <a:rPr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completes at </a:t>
            </a:r>
            <a:r>
              <a:rPr b="1"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 unit time.</a:t>
            </a:r>
            <a:endParaRPr b="1" sz="15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11 unit time :</a:t>
            </a:r>
            <a:endParaRPr sz="15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 </a:t>
            </a:r>
            <a:r>
              <a:rPr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completes </a:t>
            </a:r>
            <a:r>
              <a:rPr b="1"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12 unit time </a:t>
            </a:r>
            <a:r>
              <a:rPr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FCFS (First Come First Serve) Scheduling </a:t>
            </a:r>
            <a:r>
              <a:rPr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followed for giving the CPU to the next process. Since </a:t>
            </a:r>
            <a:r>
              <a:rPr b="1"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 arrived before P3</a:t>
            </a:r>
            <a:r>
              <a:rPr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</a:t>
            </a:r>
            <a:r>
              <a:rPr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gets the CPU from </a:t>
            </a:r>
            <a:r>
              <a:rPr b="1"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 unit time to 12 unit time</a:t>
            </a:r>
            <a:r>
              <a:rPr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1"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 completes at 12 unit time.</a:t>
            </a:r>
            <a:endParaRPr b="1" sz="15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12 unit time :</a:t>
            </a:r>
            <a:endParaRPr sz="15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As </a:t>
            </a:r>
            <a:r>
              <a:rPr b="1"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</a:t>
            </a:r>
            <a:r>
              <a:rPr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only remaining, P3 gets the CPU and completes at </a:t>
            </a:r>
            <a:r>
              <a:rPr b="1"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unit time.</a:t>
            </a:r>
            <a:endParaRPr b="1" sz="15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71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Times New Roman"/>
                <a:ea typeface="Times New Roman"/>
                <a:cs typeface="Times New Roman"/>
                <a:sym typeface="Times New Roman"/>
              </a:rPr>
              <a:t>Calculations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444675" y="562400"/>
            <a:ext cx="8387700" cy="41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verage"/>
              <a:buChar char="➔"/>
            </a:pPr>
            <a:r>
              <a:rPr b="1" lang="en" sz="16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Waiting time for each of the process:</a:t>
            </a:r>
            <a:endParaRPr b="1" sz="16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Waiting time (W.T.) = Completion Time - Arrival Time - Burst Time</a:t>
            </a:r>
            <a:endParaRPr sz="15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Therefore,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W.T. for P1 = </a:t>
            </a:r>
            <a:r>
              <a:rPr b="1"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12</a:t>
            </a:r>
            <a:r>
              <a:rPr b="1"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 - 0 - 9 = 3</a:t>
            </a: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 units of time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W.T. for P2 = </a:t>
            </a:r>
            <a:r>
              <a:rPr b="1"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11</a:t>
            </a:r>
            <a:r>
              <a:rPr b="1"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 - 5 - 3 = 3</a:t>
            </a: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 units of  time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W.T. for P3 = </a:t>
            </a:r>
            <a:r>
              <a:rPr b="1"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15</a:t>
            </a:r>
            <a:r>
              <a:rPr b="1"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 - 8 - 3 = 4 </a:t>
            </a: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units of  time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		</a:t>
            </a:r>
            <a:r>
              <a:rPr b="1" lang="en" sz="15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Average Waiting Time (A.W.T.) = [ (W.T. of P1) + (W.T. of P2) + (W.T. of P3) ] / 3 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Therefore A.W.T = ( 3 + 3 + 4 ) / 3 = 3.33 units of time</a:t>
            </a:r>
            <a:endParaRPr b="1" sz="15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verage"/>
              <a:buChar char="➔"/>
            </a:pPr>
            <a:r>
              <a:rPr b="1" lang="en" sz="16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Turnaround time of each of the process</a:t>
            </a:r>
            <a:endParaRPr b="1" sz="16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Turnaround Time (T.A.T.)=  Completion Time - Arrival Time</a:t>
            </a:r>
            <a:endParaRPr sz="15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T.A.T. for P1 = </a:t>
            </a:r>
            <a:r>
              <a:rPr b="1"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12 </a:t>
            </a:r>
            <a:r>
              <a:rPr b="1"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- 0 = 12</a:t>
            </a: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 units of time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T.A.T. for P2 = </a:t>
            </a:r>
            <a:r>
              <a:rPr b="1"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11</a:t>
            </a:r>
            <a:r>
              <a:rPr b="1"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 - 5 = 6</a:t>
            </a: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 units of time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T.A.T. for P3 = </a:t>
            </a:r>
            <a:r>
              <a:rPr b="1"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15</a:t>
            </a:r>
            <a:r>
              <a:rPr b="1"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 - 8 = 7</a:t>
            </a: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 units of time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		</a:t>
            </a:r>
            <a:r>
              <a:rPr b="1" lang="en" sz="15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Average Turnaround Time (A.T.A.T) = [ (TAT of P1) + (TAT of P2) + (TAT of P3) ] / 3</a:t>
            </a:r>
            <a:endParaRPr b="1" sz="15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Therefore ATAT = ( 12 + 6 + 7 ) / 3 = 8.33 units of time</a:t>
            </a:r>
            <a:endParaRPr b="1" sz="15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verage"/>
              <a:buChar char="➔"/>
            </a:pPr>
            <a:r>
              <a:rPr b="1" lang="en" sz="16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Percentage of time CPU remains idle is 0 %</a:t>
            </a:r>
            <a:endParaRPr b="1" sz="16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42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48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91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1</a:t>
            </a:r>
            <a:endParaRPr b="1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663750"/>
            <a:ext cx="8520600" cy="3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Consider a uniprocessor system, where three processes (</a:t>
            </a:r>
            <a:r>
              <a:rPr lang="en">
                <a:solidFill>
                  <a:schemeClr val="accent6"/>
                </a:solidFill>
              </a:rPr>
              <a:t>Process ID</a:t>
            </a:r>
            <a:r>
              <a:rPr lang="en">
                <a:solidFill>
                  <a:schemeClr val="accent6"/>
                </a:solidFill>
              </a:rPr>
              <a:t> 1, 2, 3 respectively) are there. Arrival time of the three processes are last 3 digits of your registration number (i.e. if your registration number is 201300100110019, arrival time of P1=0, P2=1, P3=9). Burst time of process 1 is the addition of date (dd, i.e. if 21/07/2003 is Date of Birth, then it is 2+1 = 3), process 2 is addition of month (mm, if July then 0+7, i.e. 7), and process 3 is addition of last two digit of the year (yy, if 2003 then 0+3, i.e. 3, if it is 2000 then take first 2 digit). Assume that CPU is using Shortest remaining time first algorithm. </a:t>
            </a:r>
            <a:endParaRPr>
              <a:solidFill>
                <a:schemeClr val="accent6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i. Calculate Waiting time of each of the process. </a:t>
            </a:r>
            <a:endParaRPr>
              <a:solidFill>
                <a:schemeClr val="accent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ii. Calculate turnaround time of each of the process. </a:t>
            </a:r>
            <a:endParaRPr>
              <a:solidFill>
                <a:schemeClr val="accent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iii. Calculate the percentage of time CPU remains idle. 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13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75" name="Google Shape;75;p15"/>
          <p:cNvGraphicFramePr/>
          <p:nvPr/>
        </p:nvGraphicFramePr>
        <p:xfrm>
          <a:off x="952500" y="77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{9E3918DA-93D3-4BDA-B5AE-23CDF099CF56}</a:tableStyleId>
              </a:tblPr>
              <a:tblGrid>
                <a:gridCol w="2413000"/>
                <a:gridCol w="2413000"/>
                <a:gridCol w="2413000"/>
              </a:tblGrid>
              <a:tr h="4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accent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Process</a:t>
                      </a:r>
                      <a:endParaRPr b="1" sz="1900">
                        <a:solidFill>
                          <a:schemeClr val="accent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accent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Arrival Time</a:t>
                      </a:r>
                      <a:endParaRPr b="1" sz="1900">
                        <a:solidFill>
                          <a:schemeClr val="accent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accent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Burst Time</a:t>
                      </a:r>
                      <a:endParaRPr b="1" sz="1900">
                        <a:solidFill>
                          <a:schemeClr val="accent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5"/>
                          </a:solidFill>
                        </a:rPr>
                        <a:t>P1</a:t>
                      </a:r>
                      <a:endParaRPr sz="16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5"/>
                          </a:solidFill>
                        </a:rPr>
                        <a:t>0</a:t>
                      </a:r>
                      <a:endParaRPr sz="16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5"/>
                          </a:solidFill>
                        </a:rPr>
                        <a:t>3</a:t>
                      </a:r>
                      <a:endParaRPr sz="16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5"/>
                          </a:solidFill>
                        </a:rPr>
                        <a:t>P2</a:t>
                      </a:r>
                      <a:endParaRPr sz="16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5"/>
                          </a:solidFill>
                        </a:rPr>
                        <a:t>4</a:t>
                      </a:r>
                      <a:endParaRPr sz="16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5"/>
                          </a:solidFill>
                        </a:rPr>
                        <a:t>1</a:t>
                      </a:r>
                      <a:endParaRPr sz="16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5"/>
                          </a:solidFill>
                        </a:rPr>
                        <a:t>P3</a:t>
                      </a:r>
                      <a:endParaRPr sz="16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5"/>
                          </a:solidFill>
                        </a:rPr>
                        <a:t>5</a:t>
                      </a:r>
                      <a:endParaRPr sz="16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5"/>
                          </a:solidFill>
                        </a:rPr>
                        <a:t>2</a:t>
                      </a:r>
                      <a:endParaRPr sz="16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6" name="Google Shape;76;p15"/>
          <p:cNvSpPr txBox="1"/>
          <p:nvPr/>
        </p:nvSpPr>
        <p:spPr>
          <a:xfrm>
            <a:off x="952500" y="2503275"/>
            <a:ext cx="7239000" cy="22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Times New Roman"/>
              <a:buChar char="➔"/>
            </a:pPr>
            <a:r>
              <a:rPr b="1" lang="en" sz="16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Arrival Time for processes are obtained ?</a:t>
            </a:r>
            <a:endParaRPr b="1" sz="16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registration number is </a:t>
            </a:r>
            <a:r>
              <a:rPr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211300100110045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last three digits of it are 0, 4, 5. Therefore, the arrival time for P1 is 0 , P2 is 4 and P3 is 5.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Times New Roman"/>
              <a:buChar char="➔"/>
            </a:pPr>
            <a:r>
              <a:rPr b="1" lang="en" sz="16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Burst time for processes are obtained ?</a:t>
            </a:r>
            <a:endParaRPr b="1" sz="16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birth date is 21/10/2002. Therefore,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burst time for P1 is 3 (sum of digits in dd i.e. 2+1=3).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burst time for P2 is 1 (sum of digits in mm i.e 1+0=1).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burst time for P3 is 2 (sum of last 2 digits in yyyy i.e 0+2=2)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46650" y="214575"/>
            <a:ext cx="84507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Algorithm </a:t>
            </a:r>
            <a:r>
              <a:rPr b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for scheduling : Shortest remaining time first algorithm</a:t>
            </a:r>
            <a:endParaRPr b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22550" y="701275"/>
            <a:ext cx="83748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GANTT Chart for the problem :</a:t>
            </a:r>
            <a:endParaRPr b="1" sz="1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85" name="Google Shape;85;p16"/>
          <p:cNvGraphicFramePr/>
          <p:nvPr/>
        </p:nvGraphicFramePr>
        <p:xfrm>
          <a:off x="952500" y="113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{9E3918DA-93D3-4BDA-B5AE-23CDF099CF56}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9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5"/>
                          </a:solidFill>
                        </a:rPr>
                        <a:t>P1</a:t>
                      </a:r>
                      <a:endParaRPr b="1" sz="15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IDLE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5"/>
                          </a:solidFill>
                        </a:rPr>
                        <a:t>P2</a:t>
                      </a:r>
                      <a:endParaRPr b="1" sz="15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5"/>
                          </a:solidFill>
                        </a:rPr>
                        <a:t>P3</a:t>
                      </a:r>
                      <a:endParaRPr b="1" sz="15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" name="Google Shape;86;p16"/>
          <p:cNvSpPr txBox="1"/>
          <p:nvPr/>
        </p:nvSpPr>
        <p:spPr>
          <a:xfrm>
            <a:off x="588475" y="1844625"/>
            <a:ext cx="8262900" cy="29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verage"/>
              <a:buChar char="➔"/>
            </a:pPr>
            <a:r>
              <a:rPr b="1" lang="en" sz="1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How the Gantt Chart is obtained ?</a:t>
            </a:r>
            <a:endParaRPr b="1" sz="1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P1 arrives at 0. Since the </a:t>
            </a:r>
            <a:r>
              <a:rPr b="1"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Burst time for P1 is 3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and </a:t>
            </a:r>
            <a:r>
              <a:rPr b="1"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Arrival Time for P2 is 4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, P1 operates till </a:t>
            </a:r>
            <a:r>
              <a:rPr b="1"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3 unit time.</a:t>
            </a:r>
            <a:endParaRPr b="1"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CPU remains </a:t>
            </a:r>
            <a:r>
              <a:rPr b="1" i="1"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idle 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for 1 unit time from 3 to 4 unit time.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process P2 arrives at 4. Since the </a:t>
            </a:r>
            <a:r>
              <a:rPr b="1"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Burst time for P2 is 1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the process completes at </a:t>
            </a:r>
            <a:r>
              <a:rPr b="1"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5 unit time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rage"/>
              <a:buChar char="●"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process P3 arrives at 5. Since the </a:t>
            </a:r>
            <a:r>
              <a:rPr b="1"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Burst time for P3 is 2 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, the process completes at </a:t>
            </a:r>
            <a:r>
              <a:rPr b="1"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7 unit time.</a:t>
            </a:r>
            <a:endParaRPr b="1"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882300" y="1527225"/>
            <a:ext cx="745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0                                    3                                       4                                      5                                     7</a:t>
            </a:r>
            <a:endParaRPr b="1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22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Times New Roman"/>
                <a:ea typeface="Times New Roman"/>
                <a:cs typeface="Times New Roman"/>
                <a:sym typeface="Times New Roman"/>
              </a:rPr>
              <a:t>Calculations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444675" y="867200"/>
            <a:ext cx="8387700" cy="3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verage"/>
              <a:buChar char="➔"/>
            </a:pPr>
            <a:r>
              <a:rPr b="1" lang="en" sz="16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Waiting time for each of the process:</a:t>
            </a:r>
            <a:endParaRPr b="1" sz="16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Waiting time (W.T.) = Completion Time - Arrival Time - Burst Time</a:t>
            </a:r>
            <a:endParaRPr sz="15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Therefore,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W.T. for P1 = </a:t>
            </a:r>
            <a:r>
              <a:rPr b="1"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3 - 0 - 3 = 0</a:t>
            </a: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 units of time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W.T. for P2 = </a:t>
            </a:r>
            <a:r>
              <a:rPr b="1"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5 - 4 - 1 = 0</a:t>
            </a: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 units of  time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W.T. for P3 = </a:t>
            </a:r>
            <a:r>
              <a:rPr b="1"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7 - 5 - 2 = 0 </a:t>
            </a: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units of  time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verage"/>
              <a:buChar char="➔"/>
            </a:pPr>
            <a:r>
              <a:rPr b="1" lang="en" sz="16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Turnaround time of each of the process</a:t>
            </a:r>
            <a:endParaRPr b="1" sz="16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Turnaround Time (T.A.T.)=  Completion Time - Arrival Time</a:t>
            </a:r>
            <a:endParaRPr sz="15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T.A.T. for P1 = </a:t>
            </a:r>
            <a:r>
              <a:rPr b="1"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3 - 0 = 3</a:t>
            </a: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 units of time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T.A.T. for P2 = </a:t>
            </a:r>
            <a:r>
              <a:rPr b="1"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5 - 4 = 1</a:t>
            </a: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 units of time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T.A.T. for P3 = </a:t>
            </a:r>
            <a:r>
              <a:rPr b="1"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7 - 5 = 2</a:t>
            </a: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 units of time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verage"/>
              <a:buChar char="➔"/>
            </a:pPr>
            <a:r>
              <a:rPr b="1" lang="en" sz="16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Percentage of time CPU remains idle. </a:t>
            </a:r>
            <a:endParaRPr b="1" sz="16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CPU remains idle for 1 unit of time. Therefore, percentage of time CPU remains idle </a:t>
            </a:r>
            <a:endParaRPr b="1" sz="15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= [ (Idle time units) / (Total time units for completion of all processes) ] * 100 %</a:t>
            </a:r>
            <a:endParaRPr sz="15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= [ ( 1 / 7 ) * 100 %] = </a:t>
            </a:r>
            <a:r>
              <a:rPr b="1" lang="en" sz="15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14.29 %</a:t>
            </a:r>
            <a:endParaRPr b="1" sz="15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4294967295"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2</a:t>
            </a:r>
            <a:endParaRPr b="1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389350" y="701275"/>
            <a:ext cx="8520600" cy="4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 uniprocessor system, where there exist three processes (Process ID 1, 2, 3 respectively). CPU assigns priority of the processes based on highest waiting time of the processes present at that time after every 2-unit time. In any process terminates before the interval time then the default situation will be FCFS scheduling. Each of the process will arrive based on the last 3 digits of your university roll number. (If Roll No. is 13000118137, arrival time of P0 =1, P1=3, P2=7). CPU Burst time will be first three digits of your mobile number (i.e. if your mobile number is 8756540439, CPU burst time of P1=8, P2=7, P3=5, if any number is 0, then take next non zero value from your mobile number like 7000312867, CPU burst time of P1=7, P2=3, P3=1). 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 Calculate Average Waiting Time. 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ii. Calculate Average Turnaround Time. 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iii. Calculate the percentage of time CPU remains idle. 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13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7" name="Google Shape;107;p19"/>
          <p:cNvGraphicFramePr/>
          <p:nvPr/>
        </p:nvGraphicFramePr>
        <p:xfrm>
          <a:off x="952500" y="70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{9E3918DA-93D3-4BDA-B5AE-23CDF099CF56}</a:tableStyleId>
              </a:tblPr>
              <a:tblGrid>
                <a:gridCol w="2413000"/>
                <a:gridCol w="2413000"/>
                <a:gridCol w="2413000"/>
              </a:tblGrid>
              <a:tr h="4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accent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Process</a:t>
                      </a:r>
                      <a:endParaRPr b="1" sz="1900">
                        <a:solidFill>
                          <a:schemeClr val="accent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accent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Arrival Time</a:t>
                      </a:r>
                      <a:endParaRPr b="1" sz="1900">
                        <a:solidFill>
                          <a:schemeClr val="accent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accent5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Burst Time</a:t>
                      </a:r>
                      <a:endParaRPr b="1" sz="1900">
                        <a:solidFill>
                          <a:schemeClr val="accent5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5"/>
                          </a:solidFill>
                        </a:rPr>
                        <a:t>P1</a:t>
                      </a:r>
                      <a:endParaRPr sz="16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5"/>
                          </a:solidFill>
                        </a:rPr>
                        <a:t>0</a:t>
                      </a:r>
                      <a:endParaRPr sz="16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5"/>
                          </a:solidFill>
                        </a:rPr>
                        <a:t>9</a:t>
                      </a:r>
                      <a:endParaRPr sz="16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5"/>
                          </a:solidFill>
                        </a:rPr>
                        <a:t>P2</a:t>
                      </a:r>
                      <a:endParaRPr sz="16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5"/>
                          </a:solidFill>
                        </a:rPr>
                        <a:t>5</a:t>
                      </a:r>
                      <a:endParaRPr sz="16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5"/>
                          </a:solidFill>
                        </a:rPr>
                        <a:t>3</a:t>
                      </a:r>
                      <a:endParaRPr sz="16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5"/>
                          </a:solidFill>
                        </a:rPr>
                        <a:t>P3</a:t>
                      </a:r>
                      <a:endParaRPr sz="16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5"/>
                          </a:solidFill>
                        </a:rPr>
                        <a:t>8</a:t>
                      </a:r>
                      <a:endParaRPr sz="16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5"/>
                          </a:solidFill>
                        </a:rPr>
                        <a:t>3</a:t>
                      </a:r>
                      <a:endParaRPr sz="16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8" name="Google Shape;108;p19"/>
          <p:cNvSpPr txBox="1"/>
          <p:nvPr/>
        </p:nvSpPr>
        <p:spPr>
          <a:xfrm>
            <a:off x="952500" y="2427075"/>
            <a:ext cx="72390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Times New Roman"/>
              <a:buChar char="➔"/>
            </a:pPr>
            <a:r>
              <a:rPr b="1" lang="en" sz="16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Arrival Time for processes are obtained ?</a:t>
            </a:r>
            <a:endParaRPr b="1" sz="16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university roll number is </a:t>
            </a:r>
            <a:r>
              <a:rPr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13000121058</a:t>
            </a:r>
            <a:r>
              <a:rPr i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last three digits of it are 0, 5, 8. Therefore, the arrival time for P1 is 0 , P2 is 5 and P3 is 8.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Times New Roman"/>
              <a:buChar char="➔"/>
            </a:pPr>
            <a:r>
              <a:rPr b="1" lang="en" sz="16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Burst time for processes are obtained ?</a:t>
            </a:r>
            <a:endParaRPr b="1" sz="16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mobile number is 9330450430 and the first three digits are 9, 3, 3.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burst time for P1 is 9.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burst time for P2 is 3.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➔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burst time for P3 is 3.</a:t>
            </a:r>
            <a:endParaRPr sz="15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Times New Roman"/>
              <a:buChar char="➔"/>
            </a:pPr>
            <a:r>
              <a:rPr b="1" lang="en" sz="16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quantum (T.Q.) is 2 units of time</a:t>
            </a:r>
            <a:endParaRPr b="1" sz="16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278750" y="258825"/>
            <a:ext cx="8605800" cy="17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Algorithm : </a:t>
            </a:r>
            <a:endParaRPr b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Average"/>
              <a:buChar char="➔"/>
            </a:pPr>
            <a:r>
              <a:rPr b="1" lang="en" sz="17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Priority of processes based on highest waiting time of the processes present at that time after every 2-unit time.</a:t>
            </a:r>
            <a:endParaRPr b="1" sz="17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Average"/>
              <a:buChar char="➔"/>
            </a:pPr>
            <a:r>
              <a:rPr b="1" lang="en" sz="1700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FCFS (First Come First Serve) Scheduling if any process ends before the interval of 2 unit time</a:t>
            </a:r>
            <a:endParaRPr b="1" sz="1700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13150" y="1984400"/>
            <a:ext cx="37830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GANTT Chart for the problem</a:t>
            </a:r>
            <a:endParaRPr b="1" sz="17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16" name="Google Shape;116;p20"/>
          <p:cNvGraphicFramePr/>
          <p:nvPr/>
        </p:nvGraphicFramePr>
        <p:xfrm>
          <a:off x="952525" y="245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{9E3918DA-93D3-4BDA-B5AE-23CDF099CF56}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5"/>
                          </a:solidFill>
                        </a:rPr>
                        <a:t>P1</a:t>
                      </a:r>
                      <a:endParaRPr b="1" sz="15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5"/>
                          </a:solidFill>
                        </a:rPr>
                        <a:t>P1</a:t>
                      </a:r>
                      <a:endParaRPr b="1" sz="15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5"/>
                          </a:solidFill>
                        </a:rPr>
                        <a:t>P1</a:t>
                      </a:r>
                      <a:endParaRPr b="1" sz="15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5"/>
                          </a:solidFill>
                        </a:rPr>
                        <a:t>P2</a:t>
                      </a:r>
                      <a:endParaRPr b="1" sz="15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5"/>
                          </a:solidFill>
                        </a:rPr>
                        <a:t>P1</a:t>
                      </a:r>
                      <a:endParaRPr b="1" sz="15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5"/>
                          </a:solidFill>
                        </a:rPr>
                        <a:t>P2</a:t>
                      </a:r>
                      <a:endParaRPr b="1" sz="15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5"/>
                          </a:solidFill>
                        </a:rPr>
                        <a:t>P1</a:t>
                      </a:r>
                      <a:endParaRPr b="1" sz="15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5"/>
                          </a:solidFill>
                        </a:rPr>
                        <a:t>P3</a:t>
                      </a:r>
                      <a:endParaRPr b="1" sz="15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5"/>
                          </a:solidFill>
                        </a:rPr>
                        <a:t>P3</a:t>
                      </a:r>
                      <a:endParaRPr b="1" sz="15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" name="Google Shape;117;p20"/>
          <p:cNvSpPr txBox="1"/>
          <p:nvPr/>
        </p:nvSpPr>
        <p:spPr>
          <a:xfrm>
            <a:off x="877275" y="2880350"/>
            <a:ext cx="76767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0             2                 4                6                8               10              11               12              14               15</a:t>
            </a:r>
            <a:endParaRPr b="1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846550" y="31795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5"/>
                </a:solidFill>
              </a:rPr>
              <a:t>Resultant GANTT chart</a:t>
            </a:r>
            <a:endParaRPr b="1" sz="1500">
              <a:solidFill>
                <a:schemeClr val="accent5"/>
              </a:solidFill>
            </a:endParaRPr>
          </a:p>
        </p:txBody>
      </p:sp>
      <p:graphicFrame>
        <p:nvGraphicFramePr>
          <p:cNvPr id="119" name="Google Shape;119;p20"/>
          <p:cNvGraphicFramePr/>
          <p:nvPr/>
        </p:nvGraphicFramePr>
        <p:xfrm>
          <a:off x="952500" y="367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{9E3918DA-93D3-4BDA-B5AE-23CDF099CF56}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5"/>
                          </a:solidFill>
                        </a:rPr>
                        <a:t>P1</a:t>
                      </a:r>
                      <a:endParaRPr b="1" sz="15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5"/>
                          </a:solidFill>
                        </a:rPr>
                        <a:t>P2</a:t>
                      </a:r>
                      <a:endParaRPr b="1" sz="15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5"/>
                          </a:solidFill>
                        </a:rPr>
                        <a:t>P1</a:t>
                      </a:r>
                      <a:endParaRPr b="1" sz="15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5"/>
                          </a:solidFill>
                        </a:rPr>
                        <a:t>P2</a:t>
                      </a:r>
                      <a:endParaRPr b="1" sz="15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5"/>
                          </a:solidFill>
                        </a:rPr>
                        <a:t>P1</a:t>
                      </a:r>
                      <a:endParaRPr b="1" sz="15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5"/>
                          </a:solidFill>
                        </a:rPr>
                        <a:t>P3</a:t>
                      </a:r>
                      <a:endParaRPr b="1" sz="15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0" name="Google Shape;120;p20"/>
          <p:cNvSpPr txBox="1"/>
          <p:nvPr/>
        </p:nvSpPr>
        <p:spPr>
          <a:xfrm>
            <a:off x="812150" y="4108175"/>
            <a:ext cx="75648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0                        6                          8                        10                        11                        12                       15</a:t>
            </a:r>
            <a:endParaRPr b="1"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258825"/>
            <a:ext cx="8520600" cy="44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Times New Roman"/>
              <a:buChar char="➔"/>
            </a:pPr>
            <a:r>
              <a:rPr b="1" lang="en" sz="16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the GANTT chart is obtained ?</a:t>
            </a:r>
            <a:endParaRPr b="1" sz="16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0 unit time , process P1 arrives.</a:t>
            </a:r>
            <a:endParaRPr sz="15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2 unit time , process P1 continues as no other process arrive.</a:t>
            </a:r>
            <a:endParaRPr sz="15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4 unit time , process P1 continues as no other process arrive.</a:t>
            </a:r>
            <a:endParaRPr sz="15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6 unit time : </a:t>
            </a:r>
            <a:endParaRPr sz="15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Waiting time for P1 = 6 - 0 - 6 = 0 unit of time.</a:t>
            </a:r>
            <a:endParaRPr b="1" sz="15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Waiting time for P2 = 6 - 5 - 0 = 1 unit of time. (highest waiting time)</a:t>
            </a:r>
            <a:endParaRPr b="1" sz="15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</a:t>
            </a:r>
            <a:r>
              <a:rPr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</a:t>
            </a:r>
            <a:r>
              <a:rPr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gets the CPU from </a:t>
            </a:r>
            <a:r>
              <a:rPr b="1"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unit time to 8 unit time</a:t>
            </a:r>
            <a:r>
              <a:rPr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8 unit time : </a:t>
            </a:r>
            <a:endParaRPr sz="15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P3 arrives.</a:t>
            </a:r>
            <a:endParaRPr sz="15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Waiting time for P1 = 8 - 0 - 6 = 2 units of time. (highest waiting time)</a:t>
            </a:r>
            <a:endParaRPr b="1" sz="15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Waiting time for P2 = 8 - 5 - 2 = 1 unit of time.</a:t>
            </a:r>
            <a:endParaRPr b="1" sz="15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Waiting time for P3 = 8 - 8 - 0 = 0 unit of time</a:t>
            </a:r>
            <a:endParaRPr b="1" sz="15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 </a:t>
            </a:r>
            <a:r>
              <a:rPr b="1"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</a:t>
            </a:r>
            <a:r>
              <a:rPr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gets the CPU from </a:t>
            </a:r>
            <a:r>
              <a:rPr b="1"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unit time to 10 unit time</a:t>
            </a:r>
            <a:r>
              <a:rPr lang="en" sz="15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557250" y="1441325"/>
            <a:ext cx="8275200" cy="3936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Waiting time for process Px after n unit time = n - (arrival time of Px) - (Time units Px was executed)                                                         </a:t>
            </a:r>
            <a:endParaRPr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