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9.xml"/><Relationship Id="rId35" Type="http://schemas.openxmlformats.org/officeDocument/2006/relationships/font" Target="fonts/Average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Oswald-bold.fntdata"/><Relationship Id="rId14" Type="http://schemas.openxmlformats.org/officeDocument/2006/relationships/slide" Target="slides/slide10.xml"/><Relationship Id="rId36" Type="http://schemas.openxmlformats.org/officeDocument/2006/relationships/font" Target="fonts/Oswal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f0a370e7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f0a370e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f0a370e7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f0a370e7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f0a370e7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f0a370e7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35e8639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35e8639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35e86399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35e86399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35e86399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35e86399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f0a370e7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f0a370e7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0a370e7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0a370e7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0a370e7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f0a370e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f0a370e7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f0a370e7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f0a370e7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f0a370e7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214600"/>
            <a:ext cx="8520600" cy="29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TOPIC: </a:t>
            </a:r>
            <a:r>
              <a:rPr b="1" lang="en" sz="3800">
                <a:solidFill>
                  <a:schemeClr val="accent5"/>
                </a:solidFill>
              </a:rPr>
              <a:t>Digital Transmission</a:t>
            </a:r>
            <a:endParaRPr b="1" sz="38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NAME : </a:t>
            </a:r>
            <a:r>
              <a:rPr b="1" lang="en" sz="2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Arkapratim Ghosh</a:t>
            </a:r>
            <a:endParaRPr b="1" sz="2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Roll No. : </a:t>
            </a:r>
            <a:r>
              <a:rPr b="1" lang="en" sz="2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13000121058</a:t>
            </a:r>
            <a:endParaRPr b="1" sz="2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Registration No. : </a:t>
            </a:r>
            <a:r>
              <a:rPr b="1" lang="en" sz="2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211300100110045</a:t>
            </a:r>
            <a:endParaRPr b="1" sz="2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9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Paper Name: </a:t>
            </a:r>
            <a:r>
              <a:rPr b="1" lang="en" sz="1597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Computer Networks</a:t>
            </a:r>
            <a:endParaRPr sz="1597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9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Paper Code: </a:t>
            </a:r>
            <a:r>
              <a:rPr b="1" lang="en" sz="1597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PCC-CS602</a:t>
            </a:r>
            <a:endParaRPr b="1" sz="1597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9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CSE, Sec-A, 6th Sem (2021-2025), CA-1</a:t>
            </a:r>
            <a:endParaRPr b="1" sz="1597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8200" y="214610"/>
            <a:ext cx="1382043" cy="138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645900" y="732875"/>
            <a:ext cx="77280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to digital transmission converts continuous analog signals into discrete digital data.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involves sampling, quantization, and encoding to represent analog information in digital form.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is crucial for efficient and reliable communication in digital systems.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resulting digital signal can be easily processed, transmitted, and reconstructed at the receiving end.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645900" y="162075"/>
            <a:ext cx="7852200" cy="6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TO DIGITAL TRANSMISSION</a:t>
            </a:r>
            <a:endParaRPr b="1" sz="3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645900" y="1562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PULSE CODE MODULATION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325075" y="934575"/>
            <a:ext cx="42195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Times New Roman"/>
              <a:buChar char="➔"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Pulse Code Modulation (PCM) is a method for digitally encoding analog signals.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Times New Roman"/>
              <a:buChar char="➔"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involves three main steps: sampling, quantization, and encoding.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Times New Roman"/>
              <a:buChar char="➔"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sampling, the analog signal is measured at regular intervals.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Times New Roman"/>
              <a:buChar char="➔"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 assigns discrete amplitude values to the sampled points.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Times New Roman"/>
              <a:buChar char="➔"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then represents these quantized values as digital code.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Times New Roman"/>
              <a:buChar char="➔"/>
            </a:pPr>
            <a:r>
              <a:rPr b="1"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PCM is widely used in telecommunications and audio processing for high-quality signal representation.</a:t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300" y="1195700"/>
            <a:ext cx="4219501" cy="28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645900" y="1562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</a:t>
            </a: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MODULATION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741825" y="934575"/>
            <a:ext cx="78522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Delta Modulation (DM) is a simple form of analog-to-digital signal encoding.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quantized</a:t>
            </a: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difference (delta) between the current sample and the previous one.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 simplifies encoding by transmitting only the sign and size of the change in signal amplitude.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type of differential pulse code modulation, providing a basic method for analog signal digitization.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simple, DM may exhibit slope overload and granular noise issues in certain applications.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800" y="3060200"/>
            <a:ext cx="4382249" cy="16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645900" y="1562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MODES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180350" y="934575"/>
            <a:ext cx="45957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</a:pPr>
            <a:r>
              <a:rPr b="1"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Parallel Mode:</a:t>
            </a:r>
            <a:endParaRPr b="1"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Multiple bits transmitted simultaneously.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Faster data transfer.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Commonly used in short-distance</a:t>
            </a: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c</a:t>
            </a: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ommunication.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</a:pPr>
            <a:r>
              <a:rPr b="1"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Serial Mode:</a:t>
            </a:r>
            <a:endParaRPr b="1"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Bits transmitted sequentially.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Efficient for long-distance communication.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Examples: Asynchronous, Synchronous, Isochronous.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</a:pPr>
            <a:r>
              <a:rPr b="1"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Serial Transmission:</a:t>
            </a:r>
            <a:endParaRPr b="1"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None/>
            </a:pPr>
            <a:r>
              <a:rPr b="1"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Variable time intervals between characters.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Start and stop bits used for synchronization.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Common in low-speed applications.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500" y="934575"/>
            <a:ext cx="3864350" cy="16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4299600" y="2595800"/>
            <a:ext cx="4677600" cy="27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None/>
            </a:pPr>
            <a:r>
              <a:rPr b="1"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Synchronous</a:t>
            </a: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Continuous stream of data without start-stop bits.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Requires a clock signal for synchronization.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Efficient for high-speed data transfer.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None/>
            </a:pPr>
            <a:r>
              <a:rPr b="1"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Isochronous</a:t>
            </a: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Constant, fixed-rate data transmission.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Commonly used in real-time applications.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Guarantees timely delivery of data.</a:t>
            </a:r>
            <a:endParaRPr sz="13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645900" y="281100"/>
            <a:ext cx="7852200" cy="5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764250" y="747600"/>
            <a:ext cx="78522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None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Boost: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transmission enhances reliability and efficiency in computer networks.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None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Modes: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Simplex, Half-Duplex, and Full-Duplex cater to diverse network communication needs.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None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Strategic Balance: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between parallel and serial transmission optimizes speed and simplicity for network performance.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645900" y="3078050"/>
            <a:ext cx="7852200" cy="5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 sz="3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764250" y="356797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Data-Communications-and-Network-5e by Forouzan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438700" y="3928825"/>
            <a:ext cx="4266600" cy="8277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2667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37474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56525" y="2209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3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844925"/>
            <a:ext cx="8520600" cy="39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 to Digital Conversion</a:t>
            </a:r>
            <a:endParaRPr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Line Coding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Block Coding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Scrambling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 to Digital Conversion</a:t>
            </a:r>
            <a:endParaRPr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Pulse Code Modulation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Delta Modulation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Transmission Modes</a:t>
            </a:r>
            <a:endParaRPr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Parallel Transmission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❏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Serial Transmission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Reference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450" y="0"/>
            <a:ext cx="641355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40700" y="855700"/>
            <a:ext cx="83916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computer network is designed to send information from one point to another. This information needs to be converted to either a digital signal or an analog signal for transmission</a:t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There are two schemes -</a:t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Montserrat SemiBold"/>
              <a:buChar char="❏"/>
            </a:pPr>
            <a:r>
              <a:rPr i="1" lang="en" sz="21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Digital-to-Digital conversion techniques</a:t>
            </a:r>
            <a:r>
              <a:rPr lang="en" sz="2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: methods which convert digital data to digital signals.</a:t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Montserrat SemiBold"/>
              <a:buChar char="❏"/>
            </a:pPr>
            <a:r>
              <a:rPr i="1" lang="en" sz="21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Analog-to-digital conversion techniques</a:t>
            </a:r>
            <a:r>
              <a:rPr lang="en" sz="2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: methods which change an analog signal to a digital signal</a:t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45900" y="263875"/>
            <a:ext cx="7852200" cy="5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TO DIGITAL CONVERSION</a:t>
            </a:r>
            <a:endParaRPr b="1" sz="3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72150" y="907125"/>
            <a:ext cx="78522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SemiBold"/>
              <a:buChar char="❏"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can be either digital or analog.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SemiBold"/>
              <a:buChar char="❏"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Signals that represent data can also be digital or analog. 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SemiBold"/>
              <a:buChar char="❏"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 can represent digital data by using digital signals. 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SemiBold"/>
              <a:buChar char="❏"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conversion involves three techniques: </a:t>
            </a:r>
            <a:r>
              <a:rPr lang="en" sz="20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line coding, block coding, and scrambling</a:t>
            </a: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SemiBold"/>
              <a:buChar char="❏"/>
            </a:pPr>
            <a:r>
              <a:rPr lang="en" sz="200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Line coding</a:t>
            </a: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is always needed; block coding and scrambling may or may not be needed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45900" y="341025"/>
            <a:ext cx="8281500" cy="5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</a:t>
            </a:r>
            <a:endParaRPr b="1" sz="3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20725" y="1035725"/>
            <a:ext cx="8203800" cy="3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converts a sequence of bits to a digital signal. At the sender, digital data are encoded into a digital signal; at the receiver, the digital data are recreated by decoding the digital signal.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element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smallest entity that can represent a piece of information: this is the bit.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element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shortest unit (timewise) of a digital signal.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21" y="2026259"/>
            <a:ext cx="5033950" cy="14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45900" y="289600"/>
            <a:ext cx="7852200" cy="7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(CONTINUED)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71" y="920696"/>
            <a:ext cx="4209299" cy="31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876800" y="1147475"/>
            <a:ext cx="39333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Rate Versus Signal Rate 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</a:t>
            </a:r>
            <a:r>
              <a:rPr b="1" i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data rate (N)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defines the number of data elements (bits) sent in 1s. The unit is bits per second (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bps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). 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data rate is sometimes called the 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bit rate.</a:t>
            </a:r>
            <a:endParaRPr sz="16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</a:t>
            </a:r>
            <a:r>
              <a:rPr b="1" i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signal rate (S)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is the number of signal elements sent in 1s. The unit is the 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baud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.; the signal rate is sometimes called the 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pulse rate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the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modulation rate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or the </a:t>
            </a: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baud rate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 = N / r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is the number of data elements carried by each signal element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6243925" y="3859300"/>
            <a:ext cx="1154100" cy="396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17975" y="4255300"/>
            <a:ext cx="4209300" cy="707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baseline="-25000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ave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= c * N * (1/r) baud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is the case factor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645900" y="60500"/>
            <a:ext cx="7852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(CONTINUED)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00" y="990600"/>
            <a:ext cx="7919150" cy="34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741825" y="65442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 Schemes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01075" y="112300"/>
            <a:ext cx="7852200" cy="6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CODING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02400" y="688050"/>
            <a:ext cx="81750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Block coding changes a block of m bits into a block of n bits, where n is larger than m. Block coding is referred to as an mB/nB encoding technique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00" y="1357575"/>
            <a:ext cx="38862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975" y="1357575"/>
            <a:ext cx="3984500" cy="13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847975" y="2745975"/>
            <a:ext cx="3984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4B/5B CODING SCHEME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975" y="3069275"/>
            <a:ext cx="3984500" cy="1292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4876900" y="4361550"/>
            <a:ext cx="40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8B/10B CODING SCHEME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702400" y="4043625"/>
            <a:ext cx="38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BLOCK CODING CONCEPT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01075" y="120200"/>
            <a:ext cx="7852200" cy="6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SCRAMBLING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45900" y="654400"/>
            <a:ext cx="7852200" cy="4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Biphase schemes are suitable for LANs but not for long-distance communication due to wide bandwidth requirements.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coding combined with NRZ line coding is not suitable for long-distance encoding due to the DC component.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Bipolar AMI encoding is narrow-bandwidth and lacks a DC component but faces synchronization issues with long 0 sequences.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b="1" i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Scrambling </a:t>
            </a: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technique to avoid long 0 sequences in bipolar AMI encoding for long-distance communication.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Times New Roman"/>
              <a:buChar char="➔"/>
            </a:pP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B8ZS and HDB3 are common scrambling techniques used for this purpose.</a:t>
            </a:r>
            <a:endParaRPr sz="16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349" y="3283624"/>
            <a:ext cx="4672575" cy="1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6042225" y="3672550"/>
            <a:ext cx="155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AMI used with scrambling</a:t>
            </a:r>
            <a:endParaRPr b="1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