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Montserrat Medium"/>
      <p:regular r:id="rId22"/>
      <p:bold r:id="rId23"/>
      <p:italic r:id="rId24"/>
      <p:boldItalic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23617A-9BA1-49D6-8E01-374EA89C1F39}">
  <a:tblStyle styleId="{5E23617A-9BA1-49D6-8E01-374EA89C1F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Medium-regular.fntdata"/><Relationship Id="rId21" Type="http://schemas.openxmlformats.org/officeDocument/2006/relationships/font" Target="fonts/Montserrat-boldItalic.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font" Target="fonts/MontserratMedium-bold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9ea2f648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9ea2f64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9ea2f648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9ea2f648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ea2f648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ea2f648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3c99d74a1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3c99d74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3c99d74a1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3c99d74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3c99d74a1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3c99d74a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ea2f648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ea2f648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9ea2f648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9ea2f648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14600"/>
            <a:ext cx="8520600" cy="296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TOPIC: </a:t>
            </a:r>
            <a:r>
              <a:rPr b="1" lang="en" sz="3800">
                <a:solidFill>
                  <a:schemeClr val="accent5"/>
                </a:solidFill>
              </a:rPr>
              <a:t>QUESTION 19</a:t>
            </a:r>
            <a:endParaRPr b="1" sz="3800">
              <a:solidFill>
                <a:schemeClr val="accent5"/>
              </a:solidFill>
            </a:endParaRPr>
          </a:p>
          <a:p>
            <a:pPr indent="0" lvl="0" marL="0" rtl="0" algn="ctr">
              <a:spcBef>
                <a:spcPts val="0"/>
              </a:spcBef>
              <a:spcAft>
                <a:spcPts val="0"/>
              </a:spcAft>
              <a:buNone/>
            </a:pPr>
            <a:r>
              <a:t/>
            </a:r>
            <a:endParaRPr b="1" sz="3800"/>
          </a:p>
          <a:p>
            <a:pPr indent="0" lvl="0" marL="0" rtl="0" algn="l">
              <a:spcBef>
                <a:spcPts val="0"/>
              </a:spcBef>
              <a:spcAft>
                <a:spcPts val="0"/>
              </a:spcAft>
              <a:buNone/>
            </a:pPr>
            <a:r>
              <a:rPr b="1" lang="en" sz="2800">
                <a:latin typeface="Times New Roman"/>
                <a:ea typeface="Times New Roman"/>
                <a:cs typeface="Times New Roman"/>
                <a:sym typeface="Times New Roman"/>
              </a:rPr>
              <a:t>NAME : </a:t>
            </a:r>
            <a:r>
              <a:rPr b="1" lang="en" sz="2800">
                <a:solidFill>
                  <a:schemeClr val="accent5"/>
                </a:solidFill>
                <a:latin typeface="Times New Roman"/>
                <a:ea typeface="Times New Roman"/>
                <a:cs typeface="Times New Roman"/>
                <a:sym typeface="Times New Roman"/>
              </a:rPr>
              <a:t>Arkapratim Ghosh</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Roll No. : </a:t>
            </a:r>
            <a:r>
              <a:rPr b="1" lang="en" sz="2800">
                <a:solidFill>
                  <a:schemeClr val="accent5"/>
                </a:solidFill>
                <a:latin typeface="Times New Roman"/>
                <a:ea typeface="Times New Roman"/>
                <a:cs typeface="Times New Roman"/>
                <a:sym typeface="Times New Roman"/>
              </a:rPr>
              <a:t>13000121058</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Registration No. : </a:t>
            </a:r>
            <a:r>
              <a:rPr b="1" lang="en" sz="2800">
                <a:solidFill>
                  <a:schemeClr val="accent5"/>
                </a:solidFill>
                <a:latin typeface="Times New Roman"/>
                <a:ea typeface="Times New Roman"/>
                <a:cs typeface="Times New Roman"/>
                <a:sym typeface="Times New Roman"/>
              </a:rPr>
              <a:t>211300100110045</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p:txBody>
      </p:sp>
      <p:sp>
        <p:nvSpPr>
          <p:cNvPr id="60" name="Google Shape;60;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Paper Name: </a:t>
            </a:r>
            <a:r>
              <a:rPr b="1" lang="en" sz="1597">
                <a:solidFill>
                  <a:schemeClr val="lt2"/>
                </a:solidFill>
                <a:latin typeface="Montserrat"/>
                <a:ea typeface="Montserrat"/>
                <a:cs typeface="Montserrat"/>
                <a:sym typeface="Montserrat"/>
              </a:rPr>
              <a:t>Database Management Systems</a:t>
            </a:r>
            <a:endParaRPr sz="1597">
              <a:solidFill>
                <a:schemeClr val="lt2"/>
              </a:solidFill>
              <a:latin typeface="Montserrat Medium"/>
              <a:ea typeface="Montserrat Medium"/>
              <a:cs typeface="Montserrat Medium"/>
              <a:sym typeface="Montserrat Medium"/>
            </a:endParaRPr>
          </a:p>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Paper Code: </a:t>
            </a:r>
            <a:r>
              <a:rPr b="1" lang="en" sz="1597">
                <a:solidFill>
                  <a:schemeClr val="lt2"/>
                </a:solidFill>
                <a:latin typeface="Montserrat"/>
                <a:ea typeface="Montserrat"/>
                <a:cs typeface="Montserrat"/>
                <a:sym typeface="Montserrat"/>
              </a:rPr>
              <a:t>PCC-CS601</a:t>
            </a:r>
            <a:endParaRPr b="1" sz="1597">
              <a:solidFill>
                <a:schemeClr val="lt2"/>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CSE, Sec-A, 6th Sem (2021-2025), CA-1</a:t>
            </a:r>
            <a:endParaRPr b="1" sz="1597">
              <a:solidFill>
                <a:schemeClr val="dk1"/>
              </a:solidFill>
              <a:latin typeface="Montserrat"/>
              <a:ea typeface="Montserrat"/>
              <a:cs typeface="Montserrat"/>
              <a:sym typeface="Montserrat"/>
            </a:endParaRPr>
          </a:p>
          <a:p>
            <a:pPr indent="0" lvl="0" marL="0" rtl="0" algn="ctr">
              <a:lnSpc>
                <a:spcPct val="90000"/>
              </a:lnSpc>
              <a:spcBef>
                <a:spcPts val="0"/>
              </a:spcBef>
              <a:spcAft>
                <a:spcPts val="0"/>
              </a:spcAft>
              <a:buSzPts val="523"/>
              <a:buNone/>
            </a:pPr>
            <a:r>
              <a:t/>
            </a:r>
            <a:endParaRPr sz="1330"/>
          </a:p>
        </p:txBody>
      </p:sp>
      <p:pic>
        <p:nvPicPr>
          <p:cNvPr id="61" name="Google Shape;61;p13"/>
          <p:cNvPicPr preferRelativeResize="0"/>
          <p:nvPr/>
        </p:nvPicPr>
        <p:blipFill rotWithShape="1">
          <a:blip r:embed="rId3">
            <a:alphaModFix/>
          </a:blip>
          <a:srcRect b="0" l="0" r="0" t="0"/>
          <a:stretch/>
        </p:blipFill>
        <p:spPr>
          <a:xfrm>
            <a:off x="7108200" y="214610"/>
            <a:ext cx="1382043" cy="13820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5"/>
                </a:solidFill>
                <a:latin typeface="Times New Roman"/>
                <a:ea typeface="Times New Roman"/>
                <a:cs typeface="Times New Roman"/>
                <a:sym typeface="Times New Roman"/>
              </a:rPr>
              <a:t>ASSUMPTIONS</a:t>
            </a:r>
            <a:endParaRPr b="1">
              <a:solidFill>
                <a:schemeClr val="accent5"/>
              </a:solidFill>
              <a:latin typeface="Times New Roman"/>
              <a:ea typeface="Times New Roman"/>
              <a:cs typeface="Times New Roman"/>
              <a:sym typeface="Times New Roman"/>
            </a:endParaRPr>
          </a:p>
        </p:txBody>
      </p:sp>
      <p:sp>
        <p:nvSpPr>
          <p:cNvPr id="183" name="Google Shape;183;p22"/>
          <p:cNvSpPr txBox="1"/>
          <p:nvPr/>
        </p:nvSpPr>
        <p:spPr>
          <a:xfrm>
            <a:off x="450475" y="1013000"/>
            <a:ext cx="8381700" cy="38481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An instructor can teach zero or more classes. According to the question the maximum number of class can be 2.</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can be taught by one instructor at a time.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An instructor can have zero or more trainee. According to the question the maximum number of trainee can be 60 as one instructor can teach maximum 2 classes. A class can have maximum 30 trainee.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be taught by one instructor in a class.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enroll in multiple classes. The maximum number of classes is 2 in a year.</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be male or female.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has unique trainee. A class can have minimum 10 and maximum 30 trainees.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course can be given to multiple classes.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can be given for one course at a time.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course can be optional or mandatory depending on the prerequisites.</a:t>
            </a:r>
            <a:endParaRPr sz="1700">
              <a:solidFill>
                <a:schemeClr val="accent6"/>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REFERENCES</a:t>
            </a:r>
            <a:endParaRPr b="1">
              <a:solidFill>
                <a:schemeClr val="accent5"/>
              </a:solidFill>
              <a:latin typeface="Times New Roman"/>
              <a:ea typeface="Times New Roman"/>
              <a:cs typeface="Times New Roman"/>
              <a:sym typeface="Times New Roman"/>
            </a:endParaRPr>
          </a:p>
        </p:txBody>
      </p:sp>
      <p:sp>
        <p:nvSpPr>
          <p:cNvPr id="189" name="Google Shape;189;p23"/>
          <p:cNvSpPr txBox="1"/>
          <p:nvPr/>
        </p:nvSpPr>
        <p:spPr>
          <a:xfrm>
            <a:off x="414975" y="1100000"/>
            <a:ext cx="8255400" cy="943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Database System Concepts by Abraham Silberschatz Henry F. Korth S. Sudarshan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90" name="Google Shape;190;p23"/>
          <p:cNvSpPr/>
          <p:nvPr/>
        </p:nvSpPr>
        <p:spPr>
          <a:xfrm>
            <a:off x="2438700" y="3928825"/>
            <a:ext cx="4266600" cy="8277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37474F"/>
                </a:solidFill>
                <a:latin typeface="Comic Sans MS"/>
                <a:ea typeface="Comic Sans MS"/>
                <a:cs typeface="Comic Sans MS"/>
                <a:sym typeface="Comic Sans MS"/>
              </a:rPr>
              <a:t>THANK YOU</a:t>
            </a:r>
            <a:endParaRPr>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QUESTION 19</a:t>
            </a:r>
            <a:endParaRPr b="1">
              <a:solidFill>
                <a:schemeClr val="accent5"/>
              </a:solidFill>
              <a:latin typeface="Times New Roman"/>
              <a:ea typeface="Times New Roman"/>
              <a:cs typeface="Times New Roman"/>
              <a:sym typeface="Times New Roman"/>
            </a:endParaRPr>
          </a:p>
        </p:txBody>
      </p:sp>
      <p:sp>
        <p:nvSpPr>
          <p:cNvPr id="67" name="Google Shape;67;p14"/>
          <p:cNvSpPr txBox="1"/>
          <p:nvPr/>
        </p:nvSpPr>
        <p:spPr>
          <a:xfrm>
            <a:off x="414600" y="712925"/>
            <a:ext cx="8314800" cy="400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accent6"/>
                </a:solidFill>
                <a:latin typeface="Times New Roman"/>
                <a:ea typeface="Times New Roman"/>
                <a:cs typeface="Times New Roman"/>
                <a:sym typeface="Times New Roman"/>
              </a:rPr>
              <a:t>The Hudson Engineering Group (HEG) has contacted you to create a conceptual model whose application will meet the expected database requirements for the company’s training program. The HEG administrator gives you the description (see below) of the training group’s operating environment. The HEG has 12 instructors and can handle up to 30 trainees per class. HEG offers five “advanced technology” courses, each of which may generate several classes. If a class has fewer than 10 trainees, it will be cancelled. Therefore, it is possible for a course not to generate any classes. Each class is taught by one instructor. Each instructor may teach up to two classes or may be assigned to do research only. Each trainee may take up to two classes per year.</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Construct an ER diagram.</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List your assumptions and clearly indicate the cardinality mappings as well as any role indicators in your ER diagram.</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Map the ERD in the relational model corresponding to the described application.</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Also make sure to have the primary keys and foreign keys clearly</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75900" y="2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ER DIAGRAM</a:t>
            </a:r>
            <a:endParaRPr b="1">
              <a:solidFill>
                <a:schemeClr val="accent5"/>
              </a:solidFill>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1733750" y="776675"/>
            <a:ext cx="5676492" cy="4062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79" name="Google Shape;79;p16"/>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80" name="Google Shape;80;p16"/>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81" name="Google Shape;81;p16"/>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ASSIGNED_TO</a:t>
            </a:r>
            <a:endParaRPr b="1">
              <a:solidFill>
                <a:schemeClr val="dk1"/>
              </a:solidFill>
              <a:latin typeface="Courier New"/>
              <a:ea typeface="Courier New"/>
              <a:cs typeface="Courier New"/>
              <a:sym typeface="Courier New"/>
            </a:endParaRPr>
          </a:p>
        </p:txBody>
      </p:sp>
      <p:sp>
        <p:nvSpPr>
          <p:cNvPr id="82" name="Google Shape;82;p16"/>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83" name="Google Shape;83;p16"/>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84" name="Google Shape;84;p16"/>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ASSIGNED_TO</a:t>
            </a:r>
            <a:endParaRPr b="1">
              <a:solidFill>
                <a:schemeClr val="dk1"/>
              </a:solidFill>
              <a:latin typeface="Courier New"/>
              <a:ea typeface="Courier New"/>
              <a:cs typeface="Courier New"/>
              <a:sym typeface="Courier New"/>
            </a:endParaRPr>
          </a:p>
        </p:txBody>
      </p:sp>
      <p:cxnSp>
        <p:nvCxnSpPr>
          <p:cNvPr id="85" name="Google Shape;85;p16"/>
          <p:cNvCxnSpPr>
            <a:stCxn id="79" idx="3"/>
            <a:endCxn id="81"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86" name="Google Shape;86;p16"/>
          <p:cNvCxnSpPr>
            <a:stCxn id="81" idx="3"/>
            <a:endCxn id="80"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87" name="Google Shape;87;p16"/>
          <p:cNvCxnSpPr>
            <a:stCxn id="82" idx="3"/>
            <a:endCxn id="84"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88" name="Google Shape;88;p16"/>
          <p:cNvCxnSpPr>
            <a:stCxn id="84" idx="3"/>
            <a:endCxn id="83"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89" name="Google Shape;89;p16"/>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0..2</a:t>
            </a:r>
            <a:endParaRPr b="1">
              <a:solidFill>
                <a:schemeClr val="accent6"/>
              </a:solidFill>
              <a:latin typeface="Courier New"/>
              <a:ea typeface="Courier New"/>
              <a:cs typeface="Courier New"/>
              <a:sym typeface="Courier New"/>
            </a:endParaRPr>
          </a:p>
        </p:txBody>
      </p:sp>
      <p:sp>
        <p:nvSpPr>
          <p:cNvPr id="90" name="Google Shape;90;p16"/>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91" name="Google Shape;91;p16"/>
          <p:cNvSpPr txBox="1"/>
          <p:nvPr/>
        </p:nvSpPr>
        <p:spPr>
          <a:xfrm>
            <a:off x="776625" y="22692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An instructor can take 2 classes or none. A class can be taken by one instructor.</a:t>
            </a:r>
            <a:endParaRPr b="1" sz="1200">
              <a:solidFill>
                <a:schemeClr val="accent6"/>
              </a:solidFill>
              <a:latin typeface="Courier New"/>
              <a:ea typeface="Courier New"/>
              <a:cs typeface="Courier New"/>
              <a:sym typeface="Courier New"/>
            </a:endParaRPr>
          </a:p>
        </p:txBody>
      </p:sp>
      <p:sp>
        <p:nvSpPr>
          <p:cNvPr id="92" name="Google Shape;92;p16"/>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93" name="Google Shape;93;p16"/>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94" name="Google Shape;94;p16"/>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One to many relationship</a:t>
            </a:r>
            <a:endParaRPr b="1" sz="1200">
              <a:solidFill>
                <a:schemeClr val="accent6"/>
              </a:solidFill>
              <a:latin typeface="Courier New"/>
              <a:ea typeface="Courier New"/>
              <a:cs typeface="Courier New"/>
              <a:sym typeface="Courier New"/>
            </a:endParaRPr>
          </a:p>
        </p:txBody>
      </p:sp>
      <p:sp>
        <p:nvSpPr>
          <p:cNvPr id="95" name="Google Shape;95;p16"/>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96" name="Google Shape;96;p16"/>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102" name="Google Shape;102;p17"/>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103" name="Google Shape;103;p17"/>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04" name="Google Shape;104;p17"/>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HAS</a:t>
            </a:r>
            <a:endParaRPr b="1">
              <a:solidFill>
                <a:schemeClr val="dk1"/>
              </a:solidFill>
              <a:latin typeface="Courier New"/>
              <a:ea typeface="Courier New"/>
              <a:cs typeface="Courier New"/>
              <a:sym typeface="Courier New"/>
            </a:endParaRPr>
          </a:p>
        </p:txBody>
      </p:sp>
      <p:sp>
        <p:nvSpPr>
          <p:cNvPr id="105" name="Google Shape;105;p17"/>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106" name="Google Shape;106;p17"/>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07" name="Google Shape;107;p17"/>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HAS</a:t>
            </a:r>
            <a:endParaRPr b="1">
              <a:solidFill>
                <a:schemeClr val="dk1"/>
              </a:solidFill>
              <a:latin typeface="Courier New"/>
              <a:ea typeface="Courier New"/>
              <a:cs typeface="Courier New"/>
              <a:sym typeface="Courier New"/>
            </a:endParaRPr>
          </a:p>
        </p:txBody>
      </p:sp>
      <p:cxnSp>
        <p:nvCxnSpPr>
          <p:cNvPr id="108" name="Google Shape;108;p17"/>
          <p:cNvCxnSpPr>
            <a:stCxn id="102" idx="3"/>
            <a:endCxn id="104"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09" name="Google Shape;109;p17"/>
          <p:cNvCxnSpPr>
            <a:stCxn id="104" idx="3"/>
            <a:endCxn id="103"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0" name="Google Shape;110;p17"/>
          <p:cNvCxnSpPr>
            <a:stCxn id="105" idx="3"/>
            <a:endCxn id="107"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1" name="Google Shape;111;p17"/>
          <p:cNvCxnSpPr>
            <a:stCxn id="107" idx="3"/>
            <a:endCxn id="106"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12" name="Google Shape;112;p17"/>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0..60</a:t>
            </a:r>
            <a:endParaRPr b="1">
              <a:solidFill>
                <a:schemeClr val="accent6"/>
              </a:solidFill>
              <a:latin typeface="Courier New"/>
              <a:ea typeface="Courier New"/>
              <a:cs typeface="Courier New"/>
              <a:sym typeface="Courier New"/>
            </a:endParaRPr>
          </a:p>
        </p:txBody>
      </p:sp>
      <p:sp>
        <p:nvSpPr>
          <p:cNvPr id="113" name="Google Shape;113;p17"/>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2..12</a:t>
            </a:r>
            <a:endParaRPr b="1">
              <a:solidFill>
                <a:schemeClr val="accent6"/>
              </a:solidFill>
              <a:latin typeface="Courier New"/>
              <a:ea typeface="Courier New"/>
              <a:cs typeface="Courier New"/>
              <a:sym typeface="Courier New"/>
            </a:endParaRPr>
          </a:p>
        </p:txBody>
      </p:sp>
      <p:sp>
        <p:nvSpPr>
          <p:cNvPr id="114" name="Google Shape;114;p17"/>
          <p:cNvSpPr txBox="1"/>
          <p:nvPr/>
        </p:nvSpPr>
        <p:spPr>
          <a:xfrm>
            <a:off x="776625" y="2269200"/>
            <a:ext cx="77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An instructor has maximum 60 students. A trainee can have minimum 2 and maximum 12 instructors</a:t>
            </a:r>
            <a:endParaRPr b="1" sz="1200">
              <a:solidFill>
                <a:schemeClr val="accent6"/>
              </a:solidFill>
              <a:latin typeface="Courier New"/>
              <a:ea typeface="Courier New"/>
              <a:cs typeface="Courier New"/>
              <a:sym typeface="Courier New"/>
            </a:endParaRPr>
          </a:p>
        </p:txBody>
      </p:sp>
      <p:sp>
        <p:nvSpPr>
          <p:cNvPr id="115" name="Google Shape;115;p17"/>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M</a:t>
            </a:r>
            <a:endParaRPr b="1">
              <a:solidFill>
                <a:schemeClr val="accent6"/>
              </a:solidFill>
              <a:latin typeface="Courier New"/>
              <a:ea typeface="Courier New"/>
              <a:cs typeface="Courier New"/>
              <a:sym typeface="Courier New"/>
            </a:endParaRPr>
          </a:p>
        </p:txBody>
      </p:sp>
      <p:sp>
        <p:nvSpPr>
          <p:cNvPr id="116" name="Google Shape;116;p17"/>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17" name="Google Shape;117;p17"/>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many relationship</a:t>
            </a:r>
            <a:endParaRPr b="1" sz="1200">
              <a:solidFill>
                <a:schemeClr val="accent6"/>
              </a:solidFill>
              <a:latin typeface="Courier New"/>
              <a:ea typeface="Courier New"/>
              <a:cs typeface="Courier New"/>
              <a:sym typeface="Courier New"/>
            </a:endParaRPr>
          </a:p>
        </p:txBody>
      </p:sp>
      <p:sp>
        <p:nvSpPr>
          <p:cNvPr id="118" name="Google Shape;118;p17"/>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19" name="Google Shape;119;p17"/>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125" name="Google Shape;125;p18"/>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26" name="Google Shape;126;p18"/>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27" name="Google Shape;127;p18"/>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ENROLL</a:t>
            </a:r>
            <a:endParaRPr b="1">
              <a:solidFill>
                <a:schemeClr val="dk1"/>
              </a:solidFill>
              <a:latin typeface="Courier New"/>
              <a:ea typeface="Courier New"/>
              <a:cs typeface="Courier New"/>
              <a:sym typeface="Courier New"/>
            </a:endParaRPr>
          </a:p>
        </p:txBody>
      </p:sp>
      <p:sp>
        <p:nvSpPr>
          <p:cNvPr id="128" name="Google Shape;128;p18"/>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29" name="Google Shape;129;p18"/>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30" name="Google Shape;130;p18"/>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ENROLL</a:t>
            </a:r>
            <a:endParaRPr b="1">
              <a:solidFill>
                <a:schemeClr val="dk1"/>
              </a:solidFill>
              <a:latin typeface="Courier New"/>
              <a:ea typeface="Courier New"/>
              <a:cs typeface="Courier New"/>
              <a:sym typeface="Courier New"/>
            </a:endParaRPr>
          </a:p>
        </p:txBody>
      </p:sp>
      <p:cxnSp>
        <p:nvCxnSpPr>
          <p:cNvPr id="131" name="Google Shape;131;p18"/>
          <p:cNvCxnSpPr>
            <a:stCxn id="125" idx="3"/>
            <a:endCxn id="127"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2" name="Google Shape;132;p18"/>
          <p:cNvCxnSpPr>
            <a:stCxn id="127" idx="3"/>
            <a:endCxn id="126"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3" name="Google Shape;133;p18"/>
          <p:cNvCxnSpPr>
            <a:stCxn id="128" idx="3"/>
            <a:endCxn id="130"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4" name="Google Shape;134;p18"/>
          <p:cNvCxnSpPr>
            <a:stCxn id="130" idx="3"/>
            <a:endCxn id="129"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35" name="Google Shape;135;p18"/>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0..2</a:t>
            </a:r>
            <a:endParaRPr b="1">
              <a:solidFill>
                <a:schemeClr val="accent6"/>
              </a:solidFill>
              <a:latin typeface="Courier New"/>
              <a:ea typeface="Courier New"/>
              <a:cs typeface="Courier New"/>
              <a:sym typeface="Courier New"/>
            </a:endParaRPr>
          </a:p>
        </p:txBody>
      </p:sp>
      <p:sp>
        <p:nvSpPr>
          <p:cNvPr id="136" name="Google Shape;136;p18"/>
          <p:cNvSpPr txBox="1"/>
          <p:nvPr/>
        </p:nvSpPr>
        <p:spPr>
          <a:xfrm>
            <a:off x="5952575" y="1077050"/>
            <a:ext cx="9207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10..30</a:t>
            </a:r>
            <a:endParaRPr b="1">
              <a:solidFill>
                <a:schemeClr val="accent6"/>
              </a:solidFill>
              <a:latin typeface="Courier New"/>
              <a:ea typeface="Courier New"/>
              <a:cs typeface="Courier New"/>
              <a:sym typeface="Courier New"/>
            </a:endParaRPr>
          </a:p>
        </p:txBody>
      </p:sp>
      <p:sp>
        <p:nvSpPr>
          <p:cNvPr id="137" name="Google Shape;137;p18"/>
          <p:cNvSpPr txBox="1"/>
          <p:nvPr/>
        </p:nvSpPr>
        <p:spPr>
          <a:xfrm>
            <a:off x="776625" y="2269200"/>
            <a:ext cx="77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 trainee can take maximum 2 classes in a year. A class should have all unique trainee</a:t>
            </a:r>
            <a:endParaRPr b="1" sz="1200">
              <a:solidFill>
                <a:schemeClr val="accent6"/>
              </a:solidFill>
              <a:latin typeface="Courier New"/>
              <a:ea typeface="Courier New"/>
              <a:cs typeface="Courier New"/>
              <a:sym typeface="Courier New"/>
            </a:endParaRPr>
          </a:p>
        </p:txBody>
      </p:sp>
      <p:sp>
        <p:nvSpPr>
          <p:cNvPr id="138" name="Google Shape;138;p18"/>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M</a:t>
            </a:r>
            <a:endParaRPr b="1">
              <a:solidFill>
                <a:schemeClr val="accent6"/>
              </a:solidFill>
              <a:latin typeface="Courier New"/>
              <a:ea typeface="Courier New"/>
              <a:cs typeface="Courier New"/>
              <a:sym typeface="Courier New"/>
            </a:endParaRPr>
          </a:p>
        </p:txBody>
      </p:sp>
      <p:sp>
        <p:nvSpPr>
          <p:cNvPr id="139" name="Google Shape;139;p18"/>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40" name="Google Shape;140;p18"/>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many relationship</a:t>
            </a:r>
            <a:endParaRPr b="1" sz="1200">
              <a:solidFill>
                <a:schemeClr val="accent6"/>
              </a:solidFill>
              <a:latin typeface="Courier New"/>
              <a:ea typeface="Courier New"/>
              <a:cs typeface="Courier New"/>
              <a:sym typeface="Courier New"/>
            </a:endParaRPr>
          </a:p>
        </p:txBody>
      </p:sp>
      <p:sp>
        <p:nvSpPr>
          <p:cNvPr id="141" name="Google Shape;141;p18"/>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42" name="Google Shape;142;p18"/>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148" name="Google Shape;148;p19"/>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49" name="Google Shape;149;p19"/>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COURSE</a:t>
            </a:r>
            <a:endParaRPr b="1">
              <a:solidFill>
                <a:schemeClr val="accent5"/>
              </a:solidFill>
              <a:latin typeface="Courier New"/>
              <a:ea typeface="Courier New"/>
              <a:cs typeface="Courier New"/>
              <a:sym typeface="Courier New"/>
            </a:endParaRPr>
          </a:p>
        </p:txBody>
      </p:sp>
      <p:sp>
        <p:nvSpPr>
          <p:cNvPr id="150" name="Google Shape;150;p19"/>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GIVEN_TO</a:t>
            </a:r>
            <a:endParaRPr b="1">
              <a:solidFill>
                <a:schemeClr val="dk1"/>
              </a:solidFill>
              <a:latin typeface="Courier New"/>
              <a:ea typeface="Courier New"/>
              <a:cs typeface="Courier New"/>
              <a:sym typeface="Courier New"/>
            </a:endParaRPr>
          </a:p>
        </p:txBody>
      </p:sp>
      <p:sp>
        <p:nvSpPr>
          <p:cNvPr id="151" name="Google Shape;151;p19"/>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52" name="Google Shape;152;p19"/>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COURSE</a:t>
            </a:r>
            <a:endParaRPr b="1">
              <a:solidFill>
                <a:schemeClr val="accent5"/>
              </a:solidFill>
              <a:latin typeface="Courier New"/>
              <a:ea typeface="Courier New"/>
              <a:cs typeface="Courier New"/>
              <a:sym typeface="Courier New"/>
            </a:endParaRPr>
          </a:p>
        </p:txBody>
      </p:sp>
      <p:sp>
        <p:nvSpPr>
          <p:cNvPr id="153" name="Google Shape;153;p19"/>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GIVEN_TO</a:t>
            </a:r>
            <a:endParaRPr b="1">
              <a:solidFill>
                <a:schemeClr val="dk1"/>
              </a:solidFill>
              <a:latin typeface="Courier New"/>
              <a:ea typeface="Courier New"/>
              <a:cs typeface="Courier New"/>
              <a:sym typeface="Courier New"/>
            </a:endParaRPr>
          </a:p>
        </p:txBody>
      </p:sp>
      <p:cxnSp>
        <p:nvCxnSpPr>
          <p:cNvPr id="154" name="Google Shape;154;p19"/>
          <p:cNvCxnSpPr>
            <a:stCxn id="148" idx="3"/>
            <a:endCxn id="150"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55" name="Google Shape;155;p19"/>
          <p:cNvCxnSpPr>
            <a:stCxn id="150" idx="3"/>
            <a:endCxn id="149"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56" name="Google Shape;156;p19"/>
          <p:cNvCxnSpPr>
            <a:stCxn id="151" idx="3"/>
            <a:endCxn id="153"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57" name="Google Shape;157;p19"/>
          <p:cNvCxnSpPr>
            <a:stCxn id="153" idx="3"/>
            <a:endCxn id="152"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58" name="Google Shape;158;p19"/>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1..1</a:t>
            </a:r>
            <a:endParaRPr b="1">
              <a:solidFill>
                <a:schemeClr val="accent6"/>
              </a:solidFill>
              <a:latin typeface="Courier New"/>
              <a:ea typeface="Courier New"/>
              <a:cs typeface="Courier New"/>
              <a:sym typeface="Courier New"/>
            </a:endParaRPr>
          </a:p>
        </p:txBody>
      </p:sp>
      <p:sp>
        <p:nvSpPr>
          <p:cNvPr id="159" name="Google Shape;159;p19"/>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a:t>
            </a:r>
            <a:endParaRPr b="1">
              <a:solidFill>
                <a:schemeClr val="accent6"/>
              </a:solidFill>
              <a:latin typeface="Courier New"/>
              <a:ea typeface="Courier New"/>
              <a:cs typeface="Courier New"/>
              <a:sym typeface="Courier New"/>
            </a:endParaRPr>
          </a:p>
        </p:txBody>
      </p:sp>
      <p:sp>
        <p:nvSpPr>
          <p:cNvPr id="160" name="Google Shape;160;p19"/>
          <p:cNvSpPr txBox="1"/>
          <p:nvPr/>
        </p:nvSpPr>
        <p:spPr>
          <a:xfrm>
            <a:off x="776625" y="22692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 course can generate any number of classes. A class can be given for one course</a:t>
            </a:r>
            <a:endParaRPr b="1" sz="1200">
              <a:solidFill>
                <a:schemeClr val="accent6"/>
              </a:solidFill>
              <a:latin typeface="Courier New"/>
              <a:ea typeface="Courier New"/>
              <a:cs typeface="Courier New"/>
              <a:sym typeface="Courier New"/>
            </a:endParaRPr>
          </a:p>
        </p:txBody>
      </p:sp>
      <p:sp>
        <p:nvSpPr>
          <p:cNvPr id="161" name="Google Shape;161;p19"/>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62" name="Google Shape;162;p19"/>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163" name="Google Shape;163;p19"/>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one relationship</a:t>
            </a:r>
            <a:endParaRPr b="1" sz="1200">
              <a:solidFill>
                <a:schemeClr val="accent6"/>
              </a:solidFill>
              <a:latin typeface="Courier New"/>
              <a:ea typeface="Courier New"/>
              <a:cs typeface="Courier New"/>
              <a:sym typeface="Courier New"/>
            </a:endParaRPr>
          </a:p>
        </p:txBody>
      </p:sp>
      <p:sp>
        <p:nvSpPr>
          <p:cNvPr id="164" name="Google Shape;164;p19"/>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65" name="Google Shape;165;p19"/>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30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RELATIONAL MODEL</a:t>
            </a:r>
            <a:endParaRPr b="1">
              <a:solidFill>
                <a:schemeClr val="accent5"/>
              </a:solidFill>
              <a:latin typeface="Times New Roman"/>
              <a:ea typeface="Times New Roman"/>
              <a:cs typeface="Times New Roman"/>
              <a:sym typeface="Times New Roman"/>
            </a:endParaRPr>
          </a:p>
        </p:txBody>
      </p:sp>
      <p:pic>
        <p:nvPicPr>
          <p:cNvPr id="171" name="Google Shape;171;p20"/>
          <p:cNvPicPr preferRelativeResize="0"/>
          <p:nvPr/>
        </p:nvPicPr>
        <p:blipFill>
          <a:blip r:embed="rId3">
            <a:alphaModFix/>
          </a:blip>
          <a:stretch>
            <a:fillRect/>
          </a:stretch>
        </p:blipFill>
        <p:spPr>
          <a:xfrm>
            <a:off x="725150" y="876275"/>
            <a:ext cx="7693709" cy="396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316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KEYS</a:t>
            </a:r>
            <a:endParaRPr b="1">
              <a:solidFill>
                <a:schemeClr val="accent5"/>
              </a:solidFill>
              <a:latin typeface="Times New Roman"/>
              <a:ea typeface="Times New Roman"/>
              <a:cs typeface="Times New Roman"/>
              <a:sym typeface="Times New Roman"/>
            </a:endParaRPr>
          </a:p>
        </p:txBody>
      </p:sp>
      <p:graphicFrame>
        <p:nvGraphicFramePr>
          <p:cNvPr id="177" name="Google Shape;177;p21"/>
          <p:cNvGraphicFramePr/>
          <p:nvPr/>
        </p:nvGraphicFramePr>
        <p:xfrm>
          <a:off x="311700" y="1002925"/>
          <a:ext cx="3000000" cy="3000000"/>
        </p:xfrm>
        <a:graphic>
          <a:graphicData uri="http://schemas.openxmlformats.org/drawingml/2006/table">
            <a:tbl>
              <a:tblPr>
                <a:noFill/>
                <a:tableStyleId>{5E23617A-9BA1-49D6-8E01-374EA89C1F39}</a:tableStyleId>
              </a:tblPr>
              <a:tblGrid>
                <a:gridCol w="2840200"/>
                <a:gridCol w="2840200"/>
                <a:gridCol w="2840200"/>
              </a:tblGrid>
              <a:tr h="381000">
                <a:tc>
                  <a:txBody>
                    <a:bodyPr/>
                    <a:lstStyle/>
                    <a:p>
                      <a:pPr indent="0" lvl="0" marL="0" rtl="0" algn="ctr">
                        <a:spcBef>
                          <a:spcPts val="0"/>
                        </a:spcBef>
                        <a:spcAft>
                          <a:spcPts val="0"/>
                        </a:spcAft>
                        <a:buNone/>
                      </a:pPr>
                      <a:r>
                        <a:rPr b="1" lang="en">
                          <a:solidFill>
                            <a:schemeClr val="lt1"/>
                          </a:solidFill>
                        </a:rPr>
                        <a:t>PRIMARY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rPr>
                        <a:t>FOREIGN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rPr>
                        <a:t>COMPOSITE PRIMARY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r>
              <a:tr h="381000">
                <a:tc>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 in table </a:t>
                      </a:r>
                      <a:r>
                        <a:rPr b="1" lang="en">
                          <a:solidFill>
                            <a:schemeClr val="accent6"/>
                          </a:solidFill>
                        </a:rPr>
                        <a:t>INSTRUCTOR</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in table </a:t>
                      </a:r>
                      <a:r>
                        <a:rPr b="1" lang="en">
                          <a:solidFill>
                            <a:schemeClr val="accent6"/>
                          </a:solidFill>
                        </a:rPr>
                        <a:t>CLASS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rowSpan="2">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 </a:t>
                      </a:r>
                      <a:r>
                        <a:rPr b="1" lang="en">
                          <a:solidFill>
                            <a:schemeClr val="accent6"/>
                          </a:solidFill>
                        </a:rPr>
                        <a:t>T_ID </a:t>
                      </a:r>
                      <a:r>
                        <a:rPr lang="en">
                          <a:solidFill>
                            <a:schemeClr val="accent6"/>
                          </a:solidFill>
                        </a:rPr>
                        <a:t>in table </a:t>
                      </a:r>
                      <a:r>
                        <a:rPr b="1" lang="en">
                          <a:solidFill>
                            <a:schemeClr val="accent6"/>
                          </a:solidFill>
                        </a:rPr>
                        <a:t>HAS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T_ID </a:t>
                      </a:r>
                      <a:r>
                        <a:rPr lang="en">
                          <a:solidFill>
                            <a:schemeClr val="accent6"/>
                          </a:solidFill>
                        </a:rPr>
                        <a:t>in table </a:t>
                      </a:r>
                      <a:r>
                        <a:rPr b="1" lang="en">
                          <a:solidFill>
                            <a:schemeClr val="accent6"/>
                          </a:solidFill>
                        </a:rPr>
                        <a:t>TRAINEE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T_ID </a:t>
                      </a:r>
                      <a:r>
                        <a:rPr lang="en">
                          <a:solidFill>
                            <a:schemeClr val="accent6"/>
                          </a:solidFill>
                        </a:rPr>
                        <a:t>in table </a:t>
                      </a:r>
                      <a:r>
                        <a:rPr b="1" lang="en">
                          <a:solidFill>
                            <a:schemeClr val="accent6"/>
                          </a:solidFill>
                        </a:rPr>
                        <a:t>F_TRAINEE </a:t>
                      </a:r>
                      <a:r>
                        <a:rPr lang="en">
                          <a:solidFill>
                            <a:schemeClr val="accent6"/>
                          </a:solidFill>
                        </a:rPr>
                        <a:t>, </a:t>
                      </a:r>
                      <a:r>
                        <a:rPr b="1" lang="en">
                          <a:solidFill>
                            <a:schemeClr val="accent6"/>
                          </a:solidFill>
                        </a:rPr>
                        <a:t>M_TRAINEE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vMerge="1"/>
              </a:tr>
              <a:tr h="381000">
                <a:tc>
                  <a:txBody>
                    <a:bodyPr/>
                    <a:lstStyle/>
                    <a:p>
                      <a:pPr indent="0" lvl="0" marL="0" rtl="0" algn="l">
                        <a:spcBef>
                          <a:spcPts val="0"/>
                        </a:spcBef>
                        <a:spcAft>
                          <a:spcPts val="0"/>
                        </a:spcAft>
                        <a:buNone/>
                      </a:pPr>
                      <a:r>
                        <a:rPr b="1" lang="en">
                          <a:solidFill>
                            <a:schemeClr val="accent6"/>
                          </a:solidFill>
                        </a:rPr>
                        <a:t>CLS_ID </a:t>
                      </a:r>
                      <a:r>
                        <a:rPr lang="en">
                          <a:solidFill>
                            <a:schemeClr val="accent6"/>
                          </a:solidFill>
                        </a:rPr>
                        <a:t>in table </a:t>
                      </a:r>
                      <a:r>
                        <a:rPr b="1" lang="en">
                          <a:solidFill>
                            <a:schemeClr val="accent6"/>
                          </a:solidFill>
                        </a:rPr>
                        <a:t>CLASS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rowSpan="2">
                  <a:txBody>
                    <a:bodyPr/>
                    <a:lstStyle/>
                    <a:p>
                      <a:pPr indent="0" lvl="0" marL="0" rtl="0" algn="l">
                        <a:spcBef>
                          <a:spcPts val="0"/>
                        </a:spcBef>
                        <a:spcAft>
                          <a:spcPts val="0"/>
                        </a:spcAft>
                        <a:buNone/>
                      </a:pPr>
                      <a:r>
                        <a:rPr b="1" lang="en">
                          <a:solidFill>
                            <a:schemeClr val="accent6"/>
                          </a:solidFill>
                        </a:rPr>
                        <a:t>CLS_ID </a:t>
                      </a:r>
                      <a:r>
                        <a:rPr lang="en">
                          <a:solidFill>
                            <a:schemeClr val="accent6"/>
                          </a:solidFill>
                        </a:rPr>
                        <a:t>, </a:t>
                      </a:r>
                      <a:r>
                        <a:rPr b="1" lang="en">
                          <a:solidFill>
                            <a:schemeClr val="accent6"/>
                          </a:solidFill>
                        </a:rPr>
                        <a:t>T_ID </a:t>
                      </a:r>
                      <a:r>
                        <a:rPr lang="en">
                          <a:solidFill>
                            <a:schemeClr val="accent6"/>
                          </a:solidFill>
                        </a:rPr>
                        <a:t>in table </a:t>
                      </a:r>
                      <a:r>
                        <a:rPr b="1" lang="en">
                          <a:solidFill>
                            <a:schemeClr val="accent6"/>
                          </a:solidFill>
                        </a:rPr>
                        <a:t>ENROLL</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C_CODE </a:t>
                      </a:r>
                      <a:r>
                        <a:rPr lang="en">
                          <a:solidFill>
                            <a:schemeClr val="accent6"/>
                          </a:solidFill>
                        </a:rPr>
                        <a:t>in table </a:t>
                      </a:r>
                      <a:r>
                        <a:rPr b="1" lang="en">
                          <a:solidFill>
                            <a:schemeClr val="accent6"/>
                          </a:solidFill>
                        </a:rPr>
                        <a:t>COURSE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C_CODE </a:t>
                      </a:r>
                      <a:r>
                        <a:rPr lang="en">
                          <a:solidFill>
                            <a:schemeClr val="accent6"/>
                          </a:solidFill>
                        </a:rPr>
                        <a:t>in table </a:t>
                      </a:r>
                      <a:r>
                        <a:rPr b="1" lang="en">
                          <a:solidFill>
                            <a:schemeClr val="accent6"/>
                          </a:solidFill>
                        </a:rPr>
                        <a:t>CLASS </a:t>
                      </a:r>
                      <a:r>
                        <a:rPr lang="en">
                          <a:solidFill>
                            <a:schemeClr val="accent6"/>
                          </a:solidFill>
                        </a:rPr>
                        <a:t>, </a:t>
                      </a:r>
                      <a:r>
                        <a:rPr b="1" lang="en">
                          <a:solidFill>
                            <a:schemeClr val="accent6"/>
                          </a:solidFill>
                        </a:rPr>
                        <a:t>MAND_COURSE </a:t>
                      </a:r>
                      <a:r>
                        <a:rPr lang="en">
                          <a:solidFill>
                            <a:schemeClr val="accent6"/>
                          </a:solidFill>
                        </a:rPr>
                        <a:t>, </a:t>
                      </a:r>
                      <a:r>
                        <a:rPr b="1" lang="en">
                          <a:solidFill>
                            <a:schemeClr val="accent6"/>
                          </a:solidFill>
                        </a:rPr>
                        <a:t>OP_COURSE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v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