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Average"/>
      <p:regular r:id="rId16"/>
    </p:embeddedFont>
    <p:embeddedFont>
      <p:font typeface="Oswald"/>
      <p:regular r:id="rId17"/>
      <p:bold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Oswald-regular.fntdata"/><Relationship Id="rId16" Type="http://schemas.openxmlformats.org/officeDocument/2006/relationships/font" Target="fonts/Average-regular.fntdata"/><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font" Target="fonts/Oswald-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25ded8fe4d0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25ded8fe4d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2b4b7d0eaed_1_1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2b4b7d0eaed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c6f980f91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c6f980f9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c6f980f91_0_1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c6f980f91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c6f980f91_0_3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c6f980f91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25ded8fe4d0_0_6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25ded8fe4d0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25ded8fe4d0_0_8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25ded8fe4d0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5ded8fe4d0_0_8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5ded8fe4d0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b4b7d0eaed_1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b4b7d0eaed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b4b7d0eaed_1_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2b4b7d0eaed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1600"/>
              </a:spcBef>
              <a:spcAft>
                <a:spcPts val="160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671250" y="214600"/>
            <a:ext cx="7801500" cy="250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000">
                <a:latin typeface="Times New Roman"/>
                <a:ea typeface="Times New Roman"/>
                <a:cs typeface="Times New Roman"/>
                <a:sym typeface="Times New Roman"/>
              </a:rPr>
              <a:t>NAME : </a:t>
            </a:r>
            <a:r>
              <a:rPr lang="en" sz="3000">
                <a:solidFill>
                  <a:schemeClr val="accent5"/>
                </a:solidFill>
                <a:latin typeface="Times New Roman"/>
                <a:ea typeface="Times New Roman"/>
                <a:cs typeface="Times New Roman"/>
                <a:sym typeface="Times New Roman"/>
              </a:rPr>
              <a:t>ARKAPRATIM GHOSH</a:t>
            </a:r>
            <a:endParaRPr sz="3000">
              <a:solidFill>
                <a:schemeClr val="accent5"/>
              </a:solidFill>
              <a:latin typeface="Times New Roman"/>
              <a:ea typeface="Times New Roman"/>
              <a:cs typeface="Times New Roman"/>
              <a:sym typeface="Times New Roman"/>
            </a:endParaRPr>
          </a:p>
          <a:p>
            <a:pPr indent="0" lvl="0" marL="0" rtl="0" algn="l">
              <a:spcBef>
                <a:spcPts val="0"/>
              </a:spcBef>
              <a:spcAft>
                <a:spcPts val="0"/>
              </a:spcAft>
              <a:buNone/>
            </a:pPr>
            <a:r>
              <a:rPr b="1" lang="en" sz="3000">
                <a:latin typeface="Times New Roman"/>
                <a:ea typeface="Times New Roman"/>
                <a:cs typeface="Times New Roman"/>
                <a:sym typeface="Times New Roman"/>
              </a:rPr>
              <a:t>ROLL No. : </a:t>
            </a:r>
            <a:r>
              <a:rPr lang="en" sz="3000">
                <a:solidFill>
                  <a:schemeClr val="accent5"/>
                </a:solidFill>
                <a:latin typeface="Times New Roman"/>
                <a:ea typeface="Times New Roman"/>
                <a:cs typeface="Times New Roman"/>
                <a:sym typeface="Times New Roman"/>
              </a:rPr>
              <a:t>13000121058</a:t>
            </a:r>
            <a:endParaRPr sz="3000">
              <a:solidFill>
                <a:schemeClr val="accent5"/>
              </a:solidFill>
              <a:latin typeface="Times New Roman"/>
              <a:ea typeface="Times New Roman"/>
              <a:cs typeface="Times New Roman"/>
              <a:sym typeface="Times New Roman"/>
            </a:endParaRPr>
          </a:p>
          <a:p>
            <a:pPr indent="0" lvl="0" marL="0" rtl="0" algn="l">
              <a:spcBef>
                <a:spcPts val="0"/>
              </a:spcBef>
              <a:spcAft>
                <a:spcPts val="0"/>
              </a:spcAft>
              <a:buNone/>
            </a:pPr>
            <a:r>
              <a:rPr b="1" lang="en" sz="3000">
                <a:latin typeface="Times New Roman"/>
                <a:ea typeface="Times New Roman"/>
                <a:cs typeface="Times New Roman"/>
                <a:sym typeface="Times New Roman"/>
              </a:rPr>
              <a:t>REG. No. : </a:t>
            </a:r>
            <a:r>
              <a:rPr lang="en" sz="3000">
                <a:solidFill>
                  <a:schemeClr val="accent5"/>
                </a:solidFill>
                <a:latin typeface="Times New Roman"/>
                <a:ea typeface="Times New Roman"/>
                <a:cs typeface="Times New Roman"/>
                <a:sym typeface="Times New Roman"/>
              </a:rPr>
              <a:t>211300100110045</a:t>
            </a:r>
            <a:endParaRPr sz="3000">
              <a:solidFill>
                <a:schemeClr val="accent5"/>
              </a:solidFill>
              <a:latin typeface="Times New Roman"/>
              <a:ea typeface="Times New Roman"/>
              <a:cs typeface="Times New Roman"/>
              <a:sym typeface="Times New Roman"/>
            </a:endParaRPr>
          </a:p>
          <a:p>
            <a:pPr indent="0" lvl="0" marL="0" rtl="0" algn="l">
              <a:spcBef>
                <a:spcPts val="0"/>
              </a:spcBef>
              <a:spcAft>
                <a:spcPts val="0"/>
              </a:spcAft>
              <a:buNone/>
            </a:pPr>
            <a:r>
              <a:t/>
            </a:r>
            <a:endParaRPr sz="3000">
              <a:solidFill>
                <a:schemeClr val="accent5"/>
              </a:solidFill>
              <a:latin typeface="Times New Roman"/>
              <a:ea typeface="Times New Roman"/>
              <a:cs typeface="Times New Roman"/>
              <a:sym typeface="Times New Roman"/>
            </a:endParaRPr>
          </a:p>
          <a:p>
            <a:pPr indent="0" lvl="0" marL="0" rtl="0" algn="l">
              <a:spcBef>
                <a:spcPts val="0"/>
              </a:spcBef>
              <a:spcAft>
                <a:spcPts val="0"/>
              </a:spcAft>
              <a:buNone/>
            </a:pPr>
            <a:r>
              <a:rPr b="1" lang="en" sz="3000">
                <a:latin typeface="Times New Roman"/>
                <a:ea typeface="Times New Roman"/>
                <a:cs typeface="Times New Roman"/>
                <a:sym typeface="Times New Roman"/>
              </a:rPr>
              <a:t>TOPIC:</a:t>
            </a:r>
            <a:r>
              <a:rPr lang="en" sz="3000">
                <a:solidFill>
                  <a:schemeClr val="accent5"/>
                </a:solidFill>
                <a:latin typeface="Times New Roman"/>
                <a:ea typeface="Times New Roman"/>
                <a:cs typeface="Times New Roman"/>
                <a:sym typeface="Times New Roman"/>
              </a:rPr>
              <a:t> </a:t>
            </a:r>
            <a:r>
              <a:rPr lang="en" sz="2900">
                <a:solidFill>
                  <a:schemeClr val="accent5"/>
                </a:solidFill>
                <a:latin typeface="Times New Roman"/>
                <a:ea typeface="Times New Roman"/>
                <a:cs typeface="Times New Roman"/>
                <a:sym typeface="Times New Roman"/>
              </a:rPr>
              <a:t>Regula-Falsi Method</a:t>
            </a:r>
            <a:endParaRPr sz="4700">
              <a:solidFill>
                <a:schemeClr val="accent5"/>
              </a:solidFill>
              <a:latin typeface="Times New Roman"/>
              <a:ea typeface="Times New Roman"/>
              <a:cs typeface="Times New Roman"/>
              <a:sym typeface="Times New Roman"/>
            </a:endParaRPr>
          </a:p>
          <a:p>
            <a:pPr indent="0" lvl="0" marL="0" rtl="0" algn="l">
              <a:spcBef>
                <a:spcPts val="0"/>
              </a:spcBef>
              <a:spcAft>
                <a:spcPts val="0"/>
              </a:spcAft>
              <a:buNone/>
            </a:pPr>
            <a:r>
              <a:t/>
            </a:r>
            <a:endParaRPr sz="3000">
              <a:solidFill>
                <a:schemeClr val="accent5"/>
              </a:solidFill>
              <a:latin typeface="Times New Roman"/>
              <a:ea typeface="Times New Roman"/>
              <a:cs typeface="Times New Roman"/>
              <a:sym typeface="Times New Roman"/>
            </a:endParaRPr>
          </a:p>
        </p:txBody>
      </p:sp>
      <p:sp>
        <p:nvSpPr>
          <p:cNvPr id="60" name="Google Shape;60;p13"/>
          <p:cNvSpPr txBox="1"/>
          <p:nvPr>
            <p:ph idx="1" type="subTitle"/>
          </p:nvPr>
        </p:nvSpPr>
        <p:spPr>
          <a:xfrm>
            <a:off x="671250" y="3174875"/>
            <a:ext cx="7801500" cy="1165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chemeClr val="lt2"/>
                </a:solidFill>
              </a:rPr>
              <a:t>Paper Name: </a:t>
            </a:r>
            <a:r>
              <a:rPr b="1" lang="en" sz="1950">
                <a:solidFill>
                  <a:schemeClr val="accent6"/>
                </a:solidFill>
                <a:latin typeface="Times New Roman"/>
                <a:ea typeface="Times New Roman"/>
                <a:cs typeface="Times New Roman"/>
                <a:sym typeface="Times New Roman"/>
              </a:rPr>
              <a:t>Numerical Methods</a:t>
            </a:r>
            <a:endParaRPr b="1" sz="3000">
              <a:solidFill>
                <a:schemeClr val="accent6"/>
              </a:solidFill>
              <a:latin typeface="Times New Roman"/>
              <a:ea typeface="Times New Roman"/>
              <a:cs typeface="Times New Roman"/>
              <a:sym typeface="Times New Roman"/>
            </a:endParaRPr>
          </a:p>
          <a:p>
            <a:pPr indent="0" lvl="0" marL="0" rtl="0" algn="ctr">
              <a:spcBef>
                <a:spcPts val="0"/>
              </a:spcBef>
              <a:spcAft>
                <a:spcPts val="0"/>
              </a:spcAft>
              <a:buNone/>
            </a:pPr>
            <a:r>
              <a:rPr b="1" lang="en">
                <a:solidFill>
                  <a:schemeClr val="lt2"/>
                </a:solidFill>
              </a:rPr>
              <a:t>Paper Code: </a:t>
            </a:r>
            <a:r>
              <a:rPr b="1" lang="en" sz="2050">
                <a:solidFill>
                  <a:schemeClr val="accent6"/>
                </a:solidFill>
                <a:latin typeface="Times New Roman"/>
                <a:ea typeface="Times New Roman"/>
                <a:cs typeface="Times New Roman"/>
                <a:sym typeface="Times New Roman"/>
              </a:rPr>
              <a:t>OEC-IT601A</a:t>
            </a:r>
            <a:endParaRPr b="1" sz="3100">
              <a:solidFill>
                <a:schemeClr val="accent6"/>
              </a:solidFill>
              <a:latin typeface="Times New Roman"/>
              <a:ea typeface="Times New Roman"/>
              <a:cs typeface="Times New Roman"/>
              <a:sym typeface="Times New Roman"/>
            </a:endParaRPr>
          </a:p>
          <a:p>
            <a:pPr indent="0" lvl="0" marL="0" rtl="0" algn="ctr">
              <a:spcBef>
                <a:spcPts val="0"/>
              </a:spcBef>
              <a:spcAft>
                <a:spcPts val="0"/>
              </a:spcAft>
              <a:buNone/>
            </a:pPr>
            <a:r>
              <a:rPr b="1" lang="en">
                <a:solidFill>
                  <a:schemeClr val="lt2"/>
                </a:solidFill>
              </a:rPr>
              <a:t>CSE, 6th Sem (2021-2025), CA-1</a:t>
            </a:r>
            <a:endParaRPr b="1">
              <a:solidFill>
                <a:schemeClr val="lt2"/>
              </a:solidFill>
            </a:endParaRPr>
          </a:p>
        </p:txBody>
      </p:sp>
      <p:sp>
        <p:nvSpPr>
          <p:cNvPr id="61" name="Google Shape;61;p13"/>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62" name="Google Shape;62;p13"/>
          <p:cNvPicPr preferRelativeResize="0"/>
          <p:nvPr/>
        </p:nvPicPr>
        <p:blipFill rotWithShape="1">
          <a:blip r:embed="rId3">
            <a:alphaModFix/>
          </a:blip>
          <a:srcRect b="0" l="0" r="0" t="0"/>
          <a:stretch/>
        </p:blipFill>
        <p:spPr>
          <a:xfrm>
            <a:off x="7108200" y="214610"/>
            <a:ext cx="1382043" cy="1382043"/>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2"/>
          <p:cNvSpPr txBox="1"/>
          <p:nvPr>
            <p:ph type="title"/>
          </p:nvPr>
        </p:nvSpPr>
        <p:spPr>
          <a:xfrm>
            <a:off x="645900" y="276725"/>
            <a:ext cx="7852200" cy="617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3200">
                <a:solidFill>
                  <a:schemeClr val="accent5"/>
                </a:solidFill>
                <a:latin typeface="Times New Roman"/>
                <a:ea typeface="Times New Roman"/>
                <a:cs typeface="Times New Roman"/>
                <a:sym typeface="Times New Roman"/>
              </a:rPr>
              <a:t>REFERENCE</a:t>
            </a:r>
            <a:endParaRPr b="1" sz="3200">
              <a:solidFill>
                <a:schemeClr val="accent5"/>
              </a:solidFill>
              <a:latin typeface="Times New Roman"/>
              <a:ea typeface="Times New Roman"/>
              <a:cs typeface="Times New Roman"/>
              <a:sym typeface="Times New Roman"/>
            </a:endParaRPr>
          </a:p>
        </p:txBody>
      </p:sp>
      <p:sp>
        <p:nvSpPr>
          <p:cNvPr id="125" name="Google Shape;125;p2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26" name="Google Shape;126;p22"/>
          <p:cNvSpPr txBox="1"/>
          <p:nvPr/>
        </p:nvSpPr>
        <p:spPr>
          <a:xfrm>
            <a:off x="645900" y="950275"/>
            <a:ext cx="7579200" cy="461700"/>
          </a:xfrm>
          <a:prstGeom prst="rect">
            <a:avLst/>
          </a:prstGeom>
          <a:noFill/>
          <a:ln>
            <a:noFill/>
          </a:ln>
        </p:spPr>
        <p:txBody>
          <a:bodyPr anchorCtr="0" anchor="ctr" bIns="91425" lIns="91425" spcFirstLastPara="1" rIns="91425" wrap="square" tIns="91425">
            <a:spAutoFit/>
          </a:bodyPr>
          <a:lstStyle/>
          <a:p>
            <a:pPr indent="-342900" lvl="0" marL="457200" rtl="0" algn="l">
              <a:spcBef>
                <a:spcPts val="0"/>
              </a:spcBef>
              <a:spcAft>
                <a:spcPts val="0"/>
              </a:spcAft>
              <a:buClr>
                <a:schemeClr val="accent6"/>
              </a:buClr>
              <a:buSzPts val="1800"/>
              <a:buFont typeface="Average"/>
              <a:buChar char="➔"/>
            </a:pPr>
            <a:r>
              <a:rPr b="1" i="1" lang="en" sz="1800">
                <a:solidFill>
                  <a:schemeClr val="accent6"/>
                </a:solidFill>
                <a:latin typeface="Average"/>
                <a:ea typeface="Average"/>
                <a:cs typeface="Average"/>
                <a:sym typeface="Average"/>
              </a:rPr>
              <a:t>NUMERICAL METHODS Theoretical and Practical  by K.Das</a:t>
            </a:r>
            <a:endParaRPr b="1" i="1" sz="1800">
              <a:solidFill>
                <a:schemeClr val="accent6"/>
              </a:solidFill>
              <a:latin typeface="Average"/>
              <a:ea typeface="Average"/>
              <a:cs typeface="Average"/>
              <a:sym typeface="Average"/>
            </a:endParaRPr>
          </a:p>
        </p:txBody>
      </p:sp>
      <p:sp>
        <p:nvSpPr>
          <p:cNvPr id="127" name="Google Shape;127;p22"/>
          <p:cNvSpPr/>
          <p:nvPr/>
        </p:nvSpPr>
        <p:spPr>
          <a:xfrm>
            <a:off x="2438700" y="3271475"/>
            <a:ext cx="4266600" cy="827700"/>
          </a:xfrm>
          <a:prstGeom prst="horizontalScroll">
            <a:avLst>
              <a:gd fmla="val 12500" name="adj"/>
            </a:avLst>
          </a:prstGeom>
          <a:gradFill>
            <a:gsLst>
              <a:gs pos="0">
                <a:srgbClr val="FFFFFF"/>
              </a:gs>
              <a:gs pos="100000">
                <a:srgbClr val="BEBEBE"/>
              </a:gs>
            </a:gsLst>
            <a:path path="circle">
              <a:fillToRect b="50%" l="50%" r="50%" t="50%"/>
            </a:path>
            <a:tileRect/>
          </a:gradFill>
          <a:ln cap="flat" cmpd="sng" w="19050">
            <a:solidFill>
              <a:srgbClr val="E0E0E0"/>
            </a:solidFill>
            <a:prstDash val="solid"/>
            <a:round/>
            <a:headEnd len="sm" w="sm" type="none"/>
            <a:tailEnd len="sm" w="sm" type="none"/>
          </a:ln>
          <a:effectLst>
            <a:outerShdw blurRad="142875" rotWithShape="0" algn="bl" dir="2400000" dist="26670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en" sz="3400">
                <a:solidFill>
                  <a:srgbClr val="37474F"/>
                </a:solidFill>
                <a:latin typeface="Comic Sans MS"/>
                <a:ea typeface="Comic Sans MS"/>
                <a:cs typeface="Comic Sans MS"/>
                <a:sym typeface="Comic Sans MS"/>
              </a:rPr>
              <a:t>THANK YOU</a:t>
            </a:r>
            <a:endParaRPr>
              <a:solidFill>
                <a:srgbClr val="37474F"/>
              </a:solidFill>
              <a:latin typeface="Average"/>
              <a:ea typeface="Average"/>
              <a:cs typeface="Average"/>
              <a:sym typeface="Average"/>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200">
                <a:solidFill>
                  <a:schemeClr val="accent5"/>
                </a:solidFill>
                <a:latin typeface="Times New Roman"/>
                <a:ea typeface="Times New Roman"/>
                <a:cs typeface="Times New Roman"/>
                <a:sym typeface="Times New Roman"/>
              </a:rPr>
              <a:t>CONTENT</a:t>
            </a:r>
            <a:endParaRPr b="1" sz="3200">
              <a:solidFill>
                <a:schemeClr val="accent5"/>
              </a:solidFill>
              <a:latin typeface="Times New Roman"/>
              <a:ea typeface="Times New Roman"/>
              <a:cs typeface="Times New Roman"/>
              <a:sym typeface="Times New Roman"/>
            </a:endParaRPr>
          </a:p>
        </p:txBody>
      </p:sp>
      <p:sp>
        <p:nvSpPr>
          <p:cNvPr id="68" name="Google Shape;68;p1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69" name="Google Shape;69;p14"/>
          <p:cNvSpPr txBox="1"/>
          <p:nvPr/>
        </p:nvSpPr>
        <p:spPr>
          <a:xfrm>
            <a:off x="1856100" y="1192300"/>
            <a:ext cx="5431800" cy="3488700"/>
          </a:xfrm>
          <a:prstGeom prst="rect">
            <a:avLst/>
          </a:prstGeom>
          <a:noFill/>
          <a:ln>
            <a:noFill/>
          </a:ln>
        </p:spPr>
        <p:txBody>
          <a:bodyPr anchorCtr="0" anchor="t" bIns="91425" lIns="91425" spcFirstLastPara="1" rIns="91425" wrap="square" tIns="91425">
            <a:noAutofit/>
          </a:bodyPr>
          <a:lstStyle/>
          <a:p>
            <a:pPr indent="-406400" lvl="0" marL="457200" rtl="0" algn="l">
              <a:spcBef>
                <a:spcPts val="0"/>
              </a:spcBef>
              <a:spcAft>
                <a:spcPts val="0"/>
              </a:spcAft>
              <a:buClr>
                <a:schemeClr val="dk1"/>
              </a:buClr>
              <a:buSzPts val="2800"/>
              <a:buFont typeface="Times New Roman"/>
              <a:buAutoNum type="arabicPeriod"/>
            </a:pPr>
            <a:r>
              <a:rPr lang="en" sz="2800">
                <a:solidFill>
                  <a:schemeClr val="dk1"/>
                </a:solidFill>
                <a:latin typeface="Times New Roman"/>
                <a:ea typeface="Times New Roman"/>
                <a:cs typeface="Times New Roman"/>
                <a:sym typeface="Times New Roman"/>
              </a:rPr>
              <a:t>Prerequisites</a:t>
            </a:r>
            <a:endParaRPr sz="2800">
              <a:solidFill>
                <a:schemeClr val="dk1"/>
              </a:solidFill>
              <a:latin typeface="Times New Roman"/>
              <a:ea typeface="Times New Roman"/>
              <a:cs typeface="Times New Roman"/>
              <a:sym typeface="Times New Roman"/>
            </a:endParaRPr>
          </a:p>
          <a:p>
            <a:pPr indent="-406400" lvl="0" marL="457200" rtl="0" algn="l">
              <a:spcBef>
                <a:spcPts val="0"/>
              </a:spcBef>
              <a:spcAft>
                <a:spcPts val="0"/>
              </a:spcAft>
              <a:buClr>
                <a:schemeClr val="dk1"/>
              </a:buClr>
              <a:buSzPts val="2800"/>
              <a:buFont typeface="Times New Roman"/>
              <a:buAutoNum type="arabicPeriod"/>
            </a:pPr>
            <a:r>
              <a:rPr lang="en" sz="2800">
                <a:solidFill>
                  <a:schemeClr val="dk1"/>
                </a:solidFill>
                <a:latin typeface="Times New Roman"/>
                <a:ea typeface="Times New Roman"/>
                <a:cs typeface="Times New Roman"/>
                <a:sym typeface="Times New Roman"/>
              </a:rPr>
              <a:t>Main Algorithm</a:t>
            </a:r>
            <a:endParaRPr sz="2800">
              <a:solidFill>
                <a:schemeClr val="dk1"/>
              </a:solidFill>
              <a:latin typeface="Times New Roman"/>
              <a:ea typeface="Times New Roman"/>
              <a:cs typeface="Times New Roman"/>
              <a:sym typeface="Times New Roman"/>
            </a:endParaRPr>
          </a:p>
          <a:p>
            <a:pPr indent="-406400" lvl="0" marL="457200" rtl="0" algn="l">
              <a:spcBef>
                <a:spcPts val="0"/>
              </a:spcBef>
              <a:spcAft>
                <a:spcPts val="0"/>
              </a:spcAft>
              <a:buClr>
                <a:schemeClr val="dk1"/>
              </a:buClr>
              <a:buSzPts val="2800"/>
              <a:buFont typeface="Times New Roman"/>
              <a:buAutoNum type="arabicPeriod"/>
            </a:pPr>
            <a:r>
              <a:rPr lang="en" sz="2800">
                <a:solidFill>
                  <a:schemeClr val="dk1"/>
                </a:solidFill>
                <a:latin typeface="Times New Roman"/>
                <a:ea typeface="Times New Roman"/>
                <a:cs typeface="Times New Roman"/>
                <a:sym typeface="Times New Roman"/>
              </a:rPr>
              <a:t>Computer Program and Example</a:t>
            </a:r>
            <a:endParaRPr sz="2800">
              <a:solidFill>
                <a:schemeClr val="dk1"/>
              </a:solidFill>
              <a:latin typeface="Times New Roman"/>
              <a:ea typeface="Times New Roman"/>
              <a:cs typeface="Times New Roman"/>
              <a:sym typeface="Times New Roman"/>
            </a:endParaRPr>
          </a:p>
          <a:p>
            <a:pPr indent="-406400" lvl="0" marL="457200" rtl="0" algn="l">
              <a:spcBef>
                <a:spcPts val="0"/>
              </a:spcBef>
              <a:spcAft>
                <a:spcPts val="0"/>
              </a:spcAft>
              <a:buClr>
                <a:schemeClr val="dk1"/>
              </a:buClr>
              <a:buSzPts val="2800"/>
              <a:buFont typeface="Times New Roman"/>
              <a:buAutoNum type="arabicPeriod"/>
            </a:pPr>
            <a:r>
              <a:rPr lang="en" sz="2800">
                <a:solidFill>
                  <a:schemeClr val="dk1"/>
                </a:solidFill>
                <a:latin typeface="Times New Roman"/>
                <a:ea typeface="Times New Roman"/>
                <a:cs typeface="Times New Roman"/>
                <a:sym typeface="Times New Roman"/>
              </a:rPr>
              <a:t>Advantages</a:t>
            </a:r>
            <a:endParaRPr sz="2800">
              <a:solidFill>
                <a:schemeClr val="dk1"/>
              </a:solidFill>
              <a:latin typeface="Times New Roman"/>
              <a:ea typeface="Times New Roman"/>
              <a:cs typeface="Times New Roman"/>
              <a:sym typeface="Times New Roman"/>
            </a:endParaRPr>
          </a:p>
          <a:p>
            <a:pPr indent="-406400" lvl="0" marL="457200" rtl="0" algn="l">
              <a:spcBef>
                <a:spcPts val="0"/>
              </a:spcBef>
              <a:spcAft>
                <a:spcPts val="0"/>
              </a:spcAft>
              <a:buClr>
                <a:schemeClr val="dk1"/>
              </a:buClr>
              <a:buSzPts val="2800"/>
              <a:buFont typeface="Times New Roman"/>
              <a:buAutoNum type="arabicPeriod"/>
            </a:pPr>
            <a:r>
              <a:rPr lang="en" sz="2800">
                <a:solidFill>
                  <a:schemeClr val="dk1"/>
                </a:solidFill>
                <a:latin typeface="Times New Roman"/>
                <a:ea typeface="Times New Roman"/>
                <a:cs typeface="Times New Roman"/>
                <a:sym typeface="Times New Roman"/>
              </a:rPr>
              <a:t>Limitations</a:t>
            </a:r>
            <a:endParaRPr sz="2800">
              <a:solidFill>
                <a:schemeClr val="dk1"/>
              </a:solidFill>
              <a:latin typeface="Times New Roman"/>
              <a:ea typeface="Times New Roman"/>
              <a:cs typeface="Times New Roman"/>
              <a:sym typeface="Times New Roman"/>
            </a:endParaRPr>
          </a:p>
          <a:p>
            <a:pPr indent="-406400" lvl="0" marL="457200" rtl="0" algn="l">
              <a:spcBef>
                <a:spcPts val="0"/>
              </a:spcBef>
              <a:spcAft>
                <a:spcPts val="0"/>
              </a:spcAft>
              <a:buClr>
                <a:schemeClr val="dk1"/>
              </a:buClr>
              <a:buSzPts val="2800"/>
              <a:buFont typeface="Times New Roman"/>
              <a:buAutoNum type="arabicPeriod"/>
            </a:pPr>
            <a:r>
              <a:rPr lang="en" sz="2800">
                <a:solidFill>
                  <a:schemeClr val="dk1"/>
                </a:solidFill>
                <a:latin typeface="Times New Roman"/>
                <a:ea typeface="Times New Roman"/>
                <a:cs typeface="Times New Roman"/>
                <a:sym typeface="Times New Roman"/>
              </a:rPr>
              <a:t>Conclusion</a:t>
            </a:r>
            <a:endParaRPr sz="2800">
              <a:solidFill>
                <a:schemeClr val="dk1"/>
              </a:solidFill>
              <a:latin typeface="Times New Roman"/>
              <a:ea typeface="Times New Roman"/>
              <a:cs typeface="Times New Roman"/>
              <a:sym typeface="Times New Roman"/>
            </a:endParaRPr>
          </a:p>
          <a:p>
            <a:pPr indent="-406400" lvl="0" marL="457200" rtl="0" algn="l">
              <a:spcBef>
                <a:spcPts val="0"/>
              </a:spcBef>
              <a:spcAft>
                <a:spcPts val="0"/>
              </a:spcAft>
              <a:buClr>
                <a:schemeClr val="dk1"/>
              </a:buClr>
              <a:buSzPts val="2800"/>
              <a:buFont typeface="Times New Roman"/>
              <a:buAutoNum type="arabicPeriod"/>
            </a:pPr>
            <a:r>
              <a:rPr lang="en" sz="2800">
                <a:solidFill>
                  <a:schemeClr val="dk1"/>
                </a:solidFill>
                <a:latin typeface="Times New Roman"/>
                <a:ea typeface="Times New Roman"/>
                <a:cs typeface="Times New Roman"/>
                <a:sym typeface="Times New Roman"/>
              </a:rPr>
              <a:t>Reference</a:t>
            </a: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5"/>
          <p:cNvSpPr txBox="1"/>
          <p:nvPr>
            <p:ph type="title"/>
          </p:nvPr>
        </p:nvSpPr>
        <p:spPr>
          <a:xfrm>
            <a:off x="311700" y="2164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200">
                <a:solidFill>
                  <a:schemeClr val="accent5"/>
                </a:solidFill>
                <a:latin typeface="Times New Roman"/>
                <a:ea typeface="Times New Roman"/>
                <a:cs typeface="Times New Roman"/>
                <a:sym typeface="Times New Roman"/>
              </a:rPr>
              <a:t>PREREQUISITES</a:t>
            </a:r>
            <a:endParaRPr b="1" sz="3200">
              <a:solidFill>
                <a:schemeClr val="accent5"/>
              </a:solidFill>
              <a:latin typeface="Times New Roman"/>
              <a:ea typeface="Times New Roman"/>
              <a:cs typeface="Times New Roman"/>
              <a:sym typeface="Times New Roman"/>
            </a:endParaRPr>
          </a:p>
        </p:txBody>
      </p:sp>
      <p:sp>
        <p:nvSpPr>
          <p:cNvPr id="75" name="Google Shape;75;p1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76" name="Google Shape;76;p15"/>
          <p:cNvSpPr txBox="1"/>
          <p:nvPr/>
        </p:nvSpPr>
        <p:spPr>
          <a:xfrm>
            <a:off x="405950" y="846475"/>
            <a:ext cx="8303400" cy="38346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
                <a:solidFill>
                  <a:schemeClr val="accent6"/>
                </a:solidFill>
                <a:latin typeface="Times New Roman"/>
                <a:ea typeface="Times New Roman"/>
                <a:cs typeface="Times New Roman"/>
                <a:sym typeface="Times New Roman"/>
              </a:rPr>
              <a:t>The </a:t>
            </a:r>
            <a:r>
              <a:rPr b="1" i="1" lang="en">
                <a:solidFill>
                  <a:schemeClr val="accent5"/>
                </a:solidFill>
                <a:latin typeface="Times New Roman"/>
                <a:ea typeface="Times New Roman"/>
                <a:cs typeface="Times New Roman"/>
                <a:sym typeface="Times New Roman"/>
              </a:rPr>
              <a:t>Regula Falsi method</a:t>
            </a:r>
            <a:r>
              <a:rPr lang="en">
                <a:solidFill>
                  <a:schemeClr val="accent6"/>
                </a:solidFill>
                <a:latin typeface="Times New Roman"/>
                <a:ea typeface="Times New Roman"/>
                <a:cs typeface="Times New Roman"/>
                <a:sym typeface="Times New Roman"/>
              </a:rPr>
              <a:t>, also known as the false position method, is a numerical method for finding the roots of a real-valued function. Before using this method, there are certain prerequisites and conditions that should be considered:</a:t>
            </a:r>
            <a:endParaRPr>
              <a:solidFill>
                <a:schemeClr val="accent6"/>
              </a:solidFill>
              <a:latin typeface="Times New Roman"/>
              <a:ea typeface="Times New Roman"/>
              <a:cs typeface="Times New Roman"/>
              <a:sym typeface="Times New Roman"/>
            </a:endParaRPr>
          </a:p>
          <a:p>
            <a:pPr indent="0" lvl="0" marL="457200" rtl="0" algn="just">
              <a:spcBef>
                <a:spcPts val="0"/>
              </a:spcBef>
              <a:spcAft>
                <a:spcPts val="0"/>
              </a:spcAft>
              <a:buNone/>
            </a:pPr>
            <a:r>
              <a:t/>
            </a:r>
            <a:endParaRPr>
              <a:solidFill>
                <a:schemeClr val="accent6"/>
              </a:solidFill>
              <a:latin typeface="Times New Roman"/>
              <a:ea typeface="Times New Roman"/>
              <a:cs typeface="Times New Roman"/>
              <a:sym typeface="Times New Roman"/>
            </a:endParaRPr>
          </a:p>
          <a:p>
            <a:pPr indent="-317500" lvl="0" marL="457200" rtl="0" algn="just">
              <a:lnSpc>
                <a:spcPct val="115000"/>
              </a:lnSpc>
              <a:spcBef>
                <a:spcPts val="0"/>
              </a:spcBef>
              <a:spcAft>
                <a:spcPts val="0"/>
              </a:spcAft>
              <a:buClr>
                <a:schemeClr val="accent6"/>
              </a:buClr>
              <a:buSzPts val="1400"/>
              <a:buFont typeface="Times New Roman"/>
              <a:buChar char="❏"/>
            </a:pPr>
            <a:r>
              <a:rPr b="1" i="1" lang="en">
                <a:solidFill>
                  <a:schemeClr val="accent5"/>
                </a:solidFill>
                <a:latin typeface="Times New Roman"/>
                <a:ea typeface="Times New Roman"/>
                <a:cs typeface="Times New Roman"/>
                <a:sym typeface="Times New Roman"/>
              </a:rPr>
              <a:t>Continuous Function</a:t>
            </a:r>
            <a:r>
              <a:rPr lang="en">
                <a:solidFill>
                  <a:schemeClr val="accent6"/>
                </a:solidFill>
                <a:latin typeface="Times New Roman"/>
                <a:ea typeface="Times New Roman"/>
                <a:cs typeface="Times New Roman"/>
                <a:sym typeface="Times New Roman"/>
              </a:rPr>
              <a:t>: The function </a:t>
            </a:r>
            <a:r>
              <a:rPr i="1" lang="en">
                <a:solidFill>
                  <a:schemeClr val="accent6"/>
                </a:solidFill>
                <a:latin typeface="Times New Roman"/>
                <a:ea typeface="Times New Roman"/>
                <a:cs typeface="Times New Roman"/>
                <a:sym typeface="Times New Roman"/>
              </a:rPr>
              <a:t>f</a:t>
            </a:r>
            <a:r>
              <a:rPr lang="en">
                <a:solidFill>
                  <a:schemeClr val="accent6"/>
                </a:solidFill>
                <a:latin typeface="Times New Roman"/>
                <a:ea typeface="Times New Roman"/>
                <a:cs typeface="Times New Roman"/>
                <a:sym typeface="Times New Roman"/>
              </a:rPr>
              <a:t>(</a:t>
            </a:r>
            <a:r>
              <a:rPr i="1" lang="en">
                <a:solidFill>
                  <a:schemeClr val="accent6"/>
                </a:solidFill>
                <a:latin typeface="Times New Roman"/>
                <a:ea typeface="Times New Roman"/>
                <a:cs typeface="Times New Roman"/>
                <a:sym typeface="Times New Roman"/>
              </a:rPr>
              <a:t>x</a:t>
            </a:r>
            <a:r>
              <a:rPr lang="en">
                <a:solidFill>
                  <a:schemeClr val="accent6"/>
                </a:solidFill>
                <a:latin typeface="Times New Roman"/>
                <a:ea typeface="Times New Roman"/>
                <a:cs typeface="Times New Roman"/>
                <a:sym typeface="Times New Roman"/>
              </a:rPr>
              <a:t>) must be continuous on the interval [</a:t>
            </a:r>
            <a:r>
              <a:rPr i="1" lang="en">
                <a:solidFill>
                  <a:schemeClr val="accent6"/>
                </a:solidFill>
                <a:latin typeface="Times New Roman"/>
                <a:ea typeface="Times New Roman"/>
                <a:cs typeface="Times New Roman"/>
                <a:sym typeface="Times New Roman"/>
              </a:rPr>
              <a:t>a</a:t>
            </a:r>
            <a:r>
              <a:rPr lang="en">
                <a:solidFill>
                  <a:schemeClr val="accent6"/>
                </a:solidFill>
                <a:latin typeface="Times New Roman"/>
                <a:ea typeface="Times New Roman"/>
                <a:cs typeface="Times New Roman"/>
                <a:sym typeface="Times New Roman"/>
              </a:rPr>
              <a:t>,</a:t>
            </a:r>
            <a:r>
              <a:rPr i="1" lang="en">
                <a:solidFill>
                  <a:schemeClr val="accent6"/>
                </a:solidFill>
                <a:latin typeface="Times New Roman"/>
                <a:ea typeface="Times New Roman"/>
                <a:cs typeface="Times New Roman"/>
                <a:sym typeface="Times New Roman"/>
              </a:rPr>
              <a:t>b</a:t>
            </a:r>
            <a:r>
              <a:rPr lang="en">
                <a:solidFill>
                  <a:schemeClr val="accent6"/>
                </a:solidFill>
                <a:latin typeface="Times New Roman"/>
                <a:ea typeface="Times New Roman"/>
                <a:cs typeface="Times New Roman"/>
                <a:sym typeface="Times New Roman"/>
              </a:rPr>
              <a:t>] where the root is expected.</a:t>
            </a:r>
            <a:endParaRPr>
              <a:solidFill>
                <a:schemeClr val="accent6"/>
              </a:solidFill>
              <a:latin typeface="Times New Roman"/>
              <a:ea typeface="Times New Roman"/>
              <a:cs typeface="Times New Roman"/>
              <a:sym typeface="Times New Roman"/>
            </a:endParaRPr>
          </a:p>
          <a:p>
            <a:pPr indent="-317500" lvl="0" marL="457200" rtl="0" algn="just">
              <a:lnSpc>
                <a:spcPct val="115000"/>
              </a:lnSpc>
              <a:spcBef>
                <a:spcPts val="0"/>
              </a:spcBef>
              <a:spcAft>
                <a:spcPts val="0"/>
              </a:spcAft>
              <a:buClr>
                <a:schemeClr val="accent6"/>
              </a:buClr>
              <a:buSzPts val="1400"/>
              <a:buFont typeface="Times New Roman"/>
              <a:buChar char="❏"/>
            </a:pPr>
            <a:r>
              <a:rPr b="1" i="1" lang="en">
                <a:solidFill>
                  <a:schemeClr val="accent5"/>
                </a:solidFill>
                <a:latin typeface="Times New Roman"/>
                <a:ea typeface="Times New Roman"/>
                <a:cs typeface="Times New Roman"/>
                <a:sym typeface="Times New Roman"/>
              </a:rPr>
              <a:t>Change of Sign:</a:t>
            </a:r>
            <a:r>
              <a:rPr lang="en">
                <a:solidFill>
                  <a:schemeClr val="accent6"/>
                </a:solidFill>
                <a:latin typeface="Times New Roman"/>
                <a:ea typeface="Times New Roman"/>
                <a:cs typeface="Times New Roman"/>
                <a:sym typeface="Times New Roman"/>
              </a:rPr>
              <a:t> The method requires that the function </a:t>
            </a:r>
            <a:r>
              <a:rPr i="1" lang="en">
                <a:solidFill>
                  <a:schemeClr val="accent6"/>
                </a:solidFill>
                <a:latin typeface="Times New Roman"/>
                <a:ea typeface="Times New Roman"/>
                <a:cs typeface="Times New Roman"/>
                <a:sym typeface="Times New Roman"/>
              </a:rPr>
              <a:t>f</a:t>
            </a:r>
            <a:r>
              <a:rPr lang="en">
                <a:solidFill>
                  <a:schemeClr val="accent6"/>
                </a:solidFill>
                <a:latin typeface="Times New Roman"/>
                <a:ea typeface="Times New Roman"/>
                <a:cs typeface="Times New Roman"/>
                <a:sym typeface="Times New Roman"/>
              </a:rPr>
              <a:t>(</a:t>
            </a:r>
            <a:r>
              <a:rPr i="1" lang="en">
                <a:solidFill>
                  <a:schemeClr val="accent6"/>
                </a:solidFill>
                <a:latin typeface="Times New Roman"/>
                <a:ea typeface="Times New Roman"/>
                <a:cs typeface="Times New Roman"/>
                <a:sym typeface="Times New Roman"/>
              </a:rPr>
              <a:t>x</a:t>
            </a:r>
            <a:r>
              <a:rPr lang="en">
                <a:solidFill>
                  <a:schemeClr val="accent6"/>
                </a:solidFill>
                <a:latin typeface="Times New Roman"/>
                <a:ea typeface="Times New Roman"/>
                <a:cs typeface="Times New Roman"/>
                <a:sym typeface="Times New Roman"/>
              </a:rPr>
              <a:t>) has opposite signs at the endpoints of the interval [</a:t>
            </a:r>
            <a:r>
              <a:rPr i="1" lang="en">
                <a:solidFill>
                  <a:schemeClr val="accent6"/>
                </a:solidFill>
                <a:latin typeface="Times New Roman"/>
                <a:ea typeface="Times New Roman"/>
                <a:cs typeface="Times New Roman"/>
                <a:sym typeface="Times New Roman"/>
              </a:rPr>
              <a:t>a</a:t>
            </a:r>
            <a:r>
              <a:rPr lang="en">
                <a:solidFill>
                  <a:schemeClr val="accent6"/>
                </a:solidFill>
                <a:latin typeface="Times New Roman"/>
                <a:ea typeface="Times New Roman"/>
                <a:cs typeface="Times New Roman"/>
                <a:sym typeface="Times New Roman"/>
              </a:rPr>
              <a:t>,</a:t>
            </a:r>
            <a:r>
              <a:rPr i="1" lang="en">
                <a:solidFill>
                  <a:schemeClr val="accent6"/>
                </a:solidFill>
                <a:latin typeface="Times New Roman"/>
                <a:ea typeface="Times New Roman"/>
                <a:cs typeface="Times New Roman"/>
                <a:sym typeface="Times New Roman"/>
              </a:rPr>
              <a:t>b</a:t>
            </a:r>
            <a:r>
              <a:rPr lang="en">
                <a:solidFill>
                  <a:schemeClr val="accent6"/>
                </a:solidFill>
                <a:latin typeface="Times New Roman"/>
                <a:ea typeface="Times New Roman"/>
                <a:cs typeface="Times New Roman"/>
                <a:sym typeface="Times New Roman"/>
              </a:rPr>
              <a:t>]. In other words,  </a:t>
            </a:r>
            <a:r>
              <a:rPr i="1" lang="en">
                <a:solidFill>
                  <a:schemeClr val="accent6"/>
                </a:solidFill>
                <a:latin typeface="Times New Roman"/>
                <a:ea typeface="Times New Roman"/>
                <a:cs typeface="Times New Roman"/>
                <a:sym typeface="Times New Roman"/>
              </a:rPr>
              <a:t>f</a:t>
            </a:r>
            <a:r>
              <a:rPr lang="en">
                <a:solidFill>
                  <a:schemeClr val="accent6"/>
                </a:solidFill>
                <a:latin typeface="Times New Roman"/>
                <a:ea typeface="Times New Roman"/>
                <a:cs typeface="Times New Roman"/>
                <a:sym typeface="Times New Roman"/>
              </a:rPr>
              <a:t>(</a:t>
            </a:r>
            <a:r>
              <a:rPr i="1" lang="en">
                <a:solidFill>
                  <a:schemeClr val="accent6"/>
                </a:solidFill>
                <a:latin typeface="Times New Roman"/>
                <a:ea typeface="Times New Roman"/>
                <a:cs typeface="Times New Roman"/>
                <a:sym typeface="Times New Roman"/>
              </a:rPr>
              <a:t>a</a:t>
            </a:r>
            <a:r>
              <a:rPr lang="en">
                <a:solidFill>
                  <a:schemeClr val="accent6"/>
                </a:solidFill>
                <a:latin typeface="Times New Roman"/>
                <a:ea typeface="Times New Roman"/>
                <a:cs typeface="Times New Roman"/>
                <a:sym typeface="Times New Roman"/>
              </a:rPr>
              <a:t>)⋅</a:t>
            </a:r>
            <a:r>
              <a:rPr i="1" lang="en">
                <a:solidFill>
                  <a:schemeClr val="accent6"/>
                </a:solidFill>
                <a:latin typeface="Times New Roman"/>
                <a:ea typeface="Times New Roman"/>
                <a:cs typeface="Times New Roman"/>
                <a:sym typeface="Times New Roman"/>
              </a:rPr>
              <a:t>f</a:t>
            </a:r>
            <a:r>
              <a:rPr lang="en">
                <a:solidFill>
                  <a:schemeClr val="accent6"/>
                </a:solidFill>
                <a:latin typeface="Times New Roman"/>
                <a:ea typeface="Times New Roman"/>
                <a:cs typeface="Times New Roman"/>
                <a:sym typeface="Times New Roman"/>
              </a:rPr>
              <a:t>(</a:t>
            </a:r>
            <a:r>
              <a:rPr i="1" lang="en">
                <a:solidFill>
                  <a:schemeClr val="accent6"/>
                </a:solidFill>
                <a:latin typeface="Times New Roman"/>
                <a:ea typeface="Times New Roman"/>
                <a:cs typeface="Times New Roman"/>
                <a:sym typeface="Times New Roman"/>
              </a:rPr>
              <a:t>b</a:t>
            </a:r>
            <a:r>
              <a:rPr lang="en">
                <a:solidFill>
                  <a:schemeClr val="accent6"/>
                </a:solidFill>
                <a:latin typeface="Times New Roman"/>
                <a:ea typeface="Times New Roman"/>
                <a:cs typeface="Times New Roman"/>
                <a:sym typeface="Times New Roman"/>
              </a:rPr>
              <a:t>)&lt;0. This ensures that there is at least one root within the interval.</a:t>
            </a:r>
            <a:endParaRPr>
              <a:solidFill>
                <a:schemeClr val="accent6"/>
              </a:solidFill>
              <a:latin typeface="Times New Roman"/>
              <a:ea typeface="Times New Roman"/>
              <a:cs typeface="Times New Roman"/>
              <a:sym typeface="Times New Roman"/>
            </a:endParaRPr>
          </a:p>
          <a:p>
            <a:pPr indent="-317500" lvl="0" marL="457200" rtl="0" algn="just">
              <a:lnSpc>
                <a:spcPct val="115000"/>
              </a:lnSpc>
              <a:spcBef>
                <a:spcPts val="0"/>
              </a:spcBef>
              <a:spcAft>
                <a:spcPts val="0"/>
              </a:spcAft>
              <a:buClr>
                <a:schemeClr val="accent6"/>
              </a:buClr>
              <a:buSzPts val="1400"/>
              <a:buFont typeface="Times New Roman"/>
              <a:buChar char="❏"/>
            </a:pPr>
            <a:r>
              <a:rPr b="1" i="1" lang="en">
                <a:solidFill>
                  <a:schemeClr val="accent5"/>
                </a:solidFill>
                <a:latin typeface="Times New Roman"/>
                <a:ea typeface="Times New Roman"/>
                <a:cs typeface="Times New Roman"/>
                <a:sym typeface="Times New Roman"/>
              </a:rPr>
              <a:t>Differentiability:</a:t>
            </a:r>
            <a:r>
              <a:rPr lang="en">
                <a:solidFill>
                  <a:schemeClr val="accent6"/>
                </a:solidFill>
                <a:latin typeface="Times New Roman"/>
                <a:ea typeface="Times New Roman"/>
                <a:cs typeface="Times New Roman"/>
                <a:sym typeface="Times New Roman"/>
              </a:rPr>
              <a:t> It's preferable that </a:t>
            </a:r>
            <a:r>
              <a:rPr i="1" lang="en">
                <a:solidFill>
                  <a:schemeClr val="accent6"/>
                </a:solidFill>
                <a:latin typeface="Times New Roman"/>
                <a:ea typeface="Times New Roman"/>
                <a:cs typeface="Times New Roman"/>
                <a:sym typeface="Times New Roman"/>
              </a:rPr>
              <a:t>f</a:t>
            </a:r>
            <a:r>
              <a:rPr lang="en">
                <a:solidFill>
                  <a:schemeClr val="accent6"/>
                </a:solidFill>
                <a:latin typeface="Times New Roman"/>
                <a:ea typeface="Times New Roman"/>
                <a:cs typeface="Times New Roman"/>
                <a:sym typeface="Times New Roman"/>
              </a:rPr>
              <a:t>(</a:t>
            </a:r>
            <a:r>
              <a:rPr i="1" lang="en">
                <a:solidFill>
                  <a:schemeClr val="accent6"/>
                </a:solidFill>
                <a:latin typeface="Times New Roman"/>
                <a:ea typeface="Times New Roman"/>
                <a:cs typeface="Times New Roman"/>
                <a:sym typeface="Times New Roman"/>
              </a:rPr>
              <a:t>x</a:t>
            </a:r>
            <a:r>
              <a:rPr lang="en">
                <a:solidFill>
                  <a:schemeClr val="accent6"/>
                </a:solidFill>
                <a:latin typeface="Times New Roman"/>
                <a:ea typeface="Times New Roman"/>
                <a:cs typeface="Times New Roman"/>
                <a:sym typeface="Times New Roman"/>
              </a:rPr>
              <a:t>) is differentiable on the interval, as the method involves finding the slope of the secant line to estimate the root.</a:t>
            </a:r>
            <a:endParaRPr>
              <a:solidFill>
                <a:schemeClr val="accent6"/>
              </a:solidFill>
              <a:latin typeface="Times New Roman"/>
              <a:ea typeface="Times New Roman"/>
              <a:cs typeface="Times New Roman"/>
              <a:sym typeface="Times New Roman"/>
            </a:endParaRPr>
          </a:p>
          <a:p>
            <a:pPr indent="-317500" lvl="0" marL="457200" rtl="0" algn="just">
              <a:lnSpc>
                <a:spcPct val="115000"/>
              </a:lnSpc>
              <a:spcBef>
                <a:spcPts val="0"/>
              </a:spcBef>
              <a:spcAft>
                <a:spcPts val="0"/>
              </a:spcAft>
              <a:buClr>
                <a:schemeClr val="accent6"/>
              </a:buClr>
              <a:buSzPts val="1400"/>
              <a:buFont typeface="Times New Roman"/>
              <a:buChar char="❏"/>
            </a:pPr>
            <a:r>
              <a:rPr b="1" i="1" lang="en">
                <a:solidFill>
                  <a:schemeClr val="accent5"/>
                </a:solidFill>
                <a:latin typeface="Times New Roman"/>
                <a:ea typeface="Times New Roman"/>
                <a:cs typeface="Times New Roman"/>
                <a:sym typeface="Times New Roman"/>
              </a:rPr>
              <a:t>Convergence Criteria:</a:t>
            </a:r>
            <a:r>
              <a:rPr lang="en">
                <a:solidFill>
                  <a:schemeClr val="accent6"/>
                </a:solidFill>
                <a:latin typeface="Times New Roman"/>
                <a:ea typeface="Times New Roman"/>
                <a:cs typeface="Times New Roman"/>
                <a:sym typeface="Times New Roman"/>
              </a:rPr>
              <a:t> The method may not converge in some cases, especially if the function has flat regions or multiple roots. It's important to set a convergence criteria to stop the iterations when the solution is sufficiently accurate.</a:t>
            </a:r>
            <a:endParaRPr>
              <a:solidFill>
                <a:schemeClr val="accent6"/>
              </a:solidFill>
              <a:latin typeface="Times New Roman"/>
              <a:ea typeface="Times New Roman"/>
              <a:cs typeface="Times New Roman"/>
              <a:sym typeface="Times New Roman"/>
            </a:endParaRPr>
          </a:p>
          <a:p>
            <a:pPr indent="-317500" lvl="0" marL="457200" rtl="0" algn="just">
              <a:lnSpc>
                <a:spcPct val="115000"/>
              </a:lnSpc>
              <a:spcBef>
                <a:spcPts val="0"/>
              </a:spcBef>
              <a:spcAft>
                <a:spcPts val="0"/>
              </a:spcAft>
              <a:buClr>
                <a:schemeClr val="accent6"/>
              </a:buClr>
              <a:buSzPts val="1400"/>
              <a:buFont typeface="Times New Roman"/>
              <a:buChar char="❏"/>
            </a:pPr>
            <a:r>
              <a:rPr b="1" i="1" lang="en">
                <a:solidFill>
                  <a:schemeClr val="accent5"/>
                </a:solidFill>
                <a:latin typeface="Times New Roman"/>
                <a:ea typeface="Times New Roman"/>
                <a:cs typeface="Times New Roman"/>
                <a:sym typeface="Times New Roman"/>
              </a:rPr>
              <a:t>Monotonicity or Convexity:</a:t>
            </a:r>
            <a:r>
              <a:rPr lang="en">
                <a:solidFill>
                  <a:schemeClr val="accent6"/>
                </a:solidFill>
                <a:latin typeface="Times New Roman"/>
                <a:ea typeface="Times New Roman"/>
                <a:cs typeface="Times New Roman"/>
                <a:sym typeface="Times New Roman"/>
              </a:rPr>
              <a:t> While not a strict requirement, the method may converge faster if the function is monotonic or convex on the interval. In cases where the function changes rapidly, convergence may be slower.</a:t>
            </a:r>
            <a:endParaRPr>
              <a:solidFill>
                <a:schemeClr val="accent6"/>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6"/>
          <p:cNvSpPr txBox="1"/>
          <p:nvPr>
            <p:ph type="title"/>
          </p:nvPr>
        </p:nvSpPr>
        <p:spPr>
          <a:xfrm>
            <a:off x="645900" y="276725"/>
            <a:ext cx="7852200" cy="617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3200">
                <a:solidFill>
                  <a:schemeClr val="accent5"/>
                </a:solidFill>
                <a:latin typeface="Times New Roman"/>
                <a:ea typeface="Times New Roman"/>
                <a:cs typeface="Times New Roman"/>
                <a:sym typeface="Times New Roman"/>
              </a:rPr>
              <a:t>MAIN ALGORITHM</a:t>
            </a:r>
            <a:endParaRPr b="1" sz="3200">
              <a:solidFill>
                <a:schemeClr val="accent5"/>
              </a:solidFill>
              <a:latin typeface="Times New Roman"/>
              <a:ea typeface="Times New Roman"/>
              <a:cs typeface="Times New Roman"/>
              <a:sym typeface="Times New Roman"/>
            </a:endParaRPr>
          </a:p>
        </p:txBody>
      </p:sp>
      <p:sp>
        <p:nvSpPr>
          <p:cNvPr id="82" name="Google Shape;82;p16"/>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83" name="Google Shape;83;p16"/>
          <p:cNvSpPr txBox="1"/>
          <p:nvPr/>
        </p:nvSpPr>
        <p:spPr>
          <a:xfrm>
            <a:off x="602000" y="950275"/>
            <a:ext cx="8199600" cy="3730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1500"/>
              </a:spcBef>
              <a:spcAft>
                <a:spcPts val="0"/>
              </a:spcAft>
              <a:buNone/>
            </a:pPr>
            <a:r>
              <a:rPr lang="en" sz="1500">
                <a:solidFill>
                  <a:schemeClr val="accent6"/>
                </a:solidFill>
                <a:latin typeface="Times New Roman"/>
                <a:ea typeface="Times New Roman"/>
                <a:cs typeface="Times New Roman"/>
                <a:sym typeface="Times New Roman"/>
              </a:rPr>
              <a:t>Given a continuous function </a:t>
            </a:r>
            <a:r>
              <a:rPr i="1" lang="en" sz="1500">
                <a:solidFill>
                  <a:schemeClr val="accent6"/>
                </a:solidFill>
                <a:latin typeface="Times New Roman"/>
                <a:ea typeface="Times New Roman"/>
                <a:cs typeface="Times New Roman"/>
                <a:sym typeface="Times New Roman"/>
              </a:rPr>
              <a:t>f</a:t>
            </a:r>
            <a:r>
              <a:rPr lang="en" sz="1500">
                <a:solidFill>
                  <a:schemeClr val="accent6"/>
                </a:solidFill>
                <a:latin typeface="Times New Roman"/>
                <a:ea typeface="Times New Roman"/>
                <a:cs typeface="Times New Roman"/>
                <a:sym typeface="Times New Roman"/>
              </a:rPr>
              <a:t>(</a:t>
            </a:r>
            <a:r>
              <a:rPr i="1" lang="en" sz="1500">
                <a:solidFill>
                  <a:schemeClr val="accent6"/>
                </a:solidFill>
                <a:latin typeface="Times New Roman"/>
                <a:ea typeface="Times New Roman"/>
                <a:cs typeface="Times New Roman"/>
                <a:sym typeface="Times New Roman"/>
              </a:rPr>
              <a:t>x</a:t>
            </a:r>
            <a:r>
              <a:rPr lang="en" sz="1500">
                <a:solidFill>
                  <a:schemeClr val="accent6"/>
                </a:solidFill>
                <a:latin typeface="Times New Roman"/>
                <a:ea typeface="Times New Roman"/>
                <a:cs typeface="Times New Roman"/>
                <a:sym typeface="Times New Roman"/>
              </a:rPr>
              <a:t>) on the interval [</a:t>
            </a:r>
            <a:r>
              <a:rPr i="1" lang="en" sz="1500">
                <a:solidFill>
                  <a:schemeClr val="accent6"/>
                </a:solidFill>
                <a:latin typeface="Times New Roman"/>
                <a:ea typeface="Times New Roman"/>
                <a:cs typeface="Times New Roman"/>
                <a:sym typeface="Times New Roman"/>
              </a:rPr>
              <a:t>a</a:t>
            </a:r>
            <a:r>
              <a:rPr lang="en" sz="1500">
                <a:solidFill>
                  <a:schemeClr val="accent6"/>
                </a:solidFill>
                <a:latin typeface="Times New Roman"/>
                <a:ea typeface="Times New Roman"/>
                <a:cs typeface="Times New Roman"/>
                <a:sym typeface="Times New Roman"/>
              </a:rPr>
              <a:t>,</a:t>
            </a:r>
            <a:r>
              <a:rPr i="1" lang="en" sz="1500">
                <a:solidFill>
                  <a:schemeClr val="accent6"/>
                </a:solidFill>
                <a:latin typeface="Times New Roman"/>
                <a:ea typeface="Times New Roman"/>
                <a:cs typeface="Times New Roman"/>
                <a:sym typeface="Times New Roman"/>
              </a:rPr>
              <a:t>b</a:t>
            </a:r>
            <a:r>
              <a:rPr lang="en" sz="1500">
                <a:solidFill>
                  <a:schemeClr val="accent6"/>
                </a:solidFill>
                <a:latin typeface="Times New Roman"/>
                <a:ea typeface="Times New Roman"/>
                <a:cs typeface="Times New Roman"/>
                <a:sym typeface="Times New Roman"/>
              </a:rPr>
              <a:t>] such that </a:t>
            </a:r>
            <a:r>
              <a:rPr i="1" lang="en" sz="1500">
                <a:solidFill>
                  <a:schemeClr val="accent6"/>
                </a:solidFill>
                <a:latin typeface="Times New Roman"/>
                <a:ea typeface="Times New Roman"/>
                <a:cs typeface="Times New Roman"/>
                <a:sym typeface="Times New Roman"/>
              </a:rPr>
              <a:t>f</a:t>
            </a:r>
            <a:r>
              <a:rPr lang="en" sz="1500">
                <a:solidFill>
                  <a:schemeClr val="accent6"/>
                </a:solidFill>
                <a:latin typeface="Times New Roman"/>
                <a:ea typeface="Times New Roman"/>
                <a:cs typeface="Times New Roman"/>
                <a:sym typeface="Times New Roman"/>
              </a:rPr>
              <a:t>(</a:t>
            </a:r>
            <a:r>
              <a:rPr i="1" lang="en" sz="1500">
                <a:solidFill>
                  <a:schemeClr val="accent6"/>
                </a:solidFill>
                <a:latin typeface="Times New Roman"/>
                <a:ea typeface="Times New Roman"/>
                <a:cs typeface="Times New Roman"/>
                <a:sym typeface="Times New Roman"/>
              </a:rPr>
              <a:t>a</a:t>
            </a:r>
            <a:r>
              <a:rPr lang="en" sz="1500">
                <a:solidFill>
                  <a:schemeClr val="accent6"/>
                </a:solidFill>
                <a:latin typeface="Times New Roman"/>
                <a:ea typeface="Times New Roman"/>
                <a:cs typeface="Times New Roman"/>
                <a:sym typeface="Times New Roman"/>
              </a:rPr>
              <a:t>)⋅</a:t>
            </a:r>
            <a:r>
              <a:rPr i="1" lang="en" sz="1500">
                <a:solidFill>
                  <a:schemeClr val="accent6"/>
                </a:solidFill>
                <a:latin typeface="Times New Roman"/>
                <a:ea typeface="Times New Roman"/>
                <a:cs typeface="Times New Roman"/>
                <a:sym typeface="Times New Roman"/>
              </a:rPr>
              <a:t>f</a:t>
            </a:r>
            <a:r>
              <a:rPr lang="en" sz="1500">
                <a:solidFill>
                  <a:schemeClr val="accent6"/>
                </a:solidFill>
                <a:latin typeface="Times New Roman"/>
                <a:ea typeface="Times New Roman"/>
                <a:cs typeface="Times New Roman"/>
                <a:sym typeface="Times New Roman"/>
              </a:rPr>
              <a:t>(</a:t>
            </a:r>
            <a:r>
              <a:rPr i="1" lang="en" sz="1500">
                <a:solidFill>
                  <a:schemeClr val="accent6"/>
                </a:solidFill>
                <a:latin typeface="Times New Roman"/>
                <a:ea typeface="Times New Roman"/>
                <a:cs typeface="Times New Roman"/>
                <a:sym typeface="Times New Roman"/>
              </a:rPr>
              <a:t>b</a:t>
            </a:r>
            <a:r>
              <a:rPr lang="en" sz="1500">
                <a:solidFill>
                  <a:schemeClr val="accent6"/>
                </a:solidFill>
                <a:latin typeface="Times New Roman"/>
                <a:ea typeface="Times New Roman"/>
                <a:cs typeface="Times New Roman"/>
                <a:sym typeface="Times New Roman"/>
              </a:rPr>
              <a:t>)&lt;0, indicating a change of sign:</a:t>
            </a:r>
            <a:endParaRPr sz="1500">
              <a:solidFill>
                <a:schemeClr val="accent6"/>
              </a:solidFill>
              <a:latin typeface="Times New Roman"/>
              <a:ea typeface="Times New Roman"/>
              <a:cs typeface="Times New Roman"/>
              <a:sym typeface="Times New Roman"/>
            </a:endParaRPr>
          </a:p>
          <a:p>
            <a:pPr indent="0" lvl="0" marL="0" rtl="0" algn="l">
              <a:lnSpc>
                <a:spcPct val="100000"/>
              </a:lnSpc>
              <a:spcBef>
                <a:spcPts val="1500"/>
              </a:spcBef>
              <a:spcAft>
                <a:spcPts val="0"/>
              </a:spcAft>
              <a:buNone/>
            </a:pPr>
            <a:r>
              <a:rPr b="1" i="1" lang="en" sz="1500">
                <a:solidFill>
                  <a:schemeClr val="accent5"/>
                </a:solidFill>
                <a:latin typeface="Times New Roman"/>
                <a:ea typeface="Times New Roman"/>
                <a:cs typeface="Times New Roman"/>
                <a:sym typeface="Times New Roman"/>
              </a:rPr>
              <a:t>Initialization</a:t>
            </a:r>
            <a:r>
              <a:rPr lang="en" sz="1500">
                <a:solidFill>
                  <a:schemeClr val="accent6"/>
                </a:solidFill>
                <a:latin typeface="Times New Roman"/>
                <a:ea typeface="Times New Roman"/>
                <a:cs typeface="Times New Roman"/>
                <a:sym typeface="Times New Roman"/>
              </a:rPr>
              <a:t>: </a:t>
            </a:r>
            <a:r>
              <a:rPr lang="en" sz="1500">
                <a:solidFill>
                  <a:schemeClr val="accent6"/>
                </a:solidFill>
                <a:latin typeface="Times New Roman"/>
                <a:ea typeface="Times New Roman"/>
                <a:cs typeface="Times New Roman"/>
                <a:sym typeface="Times New Roman"/>
              </a:rPr>
              <a:t>Choo</a:t>
            </a:r>
            <a:r>
              <a:rPr lang="en" sz="1500">
                <a:solidFill>
                  <a:schemeClr val="accent6"/>
                </a:solidFill>
                <a:latin typeface="Times New Roman"/>
                <a:ea typeface="Times New Roman"/>
                <a:cs typeface="Times New Roman"/>
                <a:sym typeface="Times New Roman"/>
              </a:rPr>
              <a:t>se initial guesses </a:t>
            </a:r>
            <a:r>
              <a:rPr i="1" lang="en" sz="1500">
                <a:solidFill>
                  <a:schemeClr val="accent6"/>
                </a:solidFill>
                <a:latin typeface="Times New Roman"/>
                <a:ea typeface="Times New Roman"/>
                <a:cs typeface="Times New Roman"/>
                <a:sym typeface="Times New Roman"/>
              </a:rPr>
              <a:t>x</a:t>
            </a:r>
            <a:r>
              <a:rPr baseline="-25000" i="1" lang="en" sz="1500">
                <a:solidFill>
                  <a:schemeClr val="accent6"/>
                </a:solidFill>
                <a:latin typeface="Times New Roman"/>
                <a:ea typeface="Times New Roman"/>
                <a:cs typeface="Times New Roman"/>
                <a:sym typeface="Times New Roman"/>
              </a:rPr>
              <a:t>0</a:t>
            </a:r>
            <a:r>
              <a:rPr i="1" lang="en" sz="1500">
                <a:solidFill>
                  <a:schemeClr val="accent6"/>
                </a:solidFill>
                <a:latin typeface="Times New Roman"/>
                <a:ea typeface="Times New Roman"/>
                <a:cs typeface="Times New Roman"/>
                <a:sym typeface="Times New Roman"/>
              </a:rPr>
              <a:t> </a:t>
            </a:r>
            <a:r>
              <a:rPr lang="en" sz="1500">
                <a:solidFill>
                  <a:schemeClr val="accent6"/>
                </a:solidFill>
                <a:latin typeface="Times New Roman"/>
                <a:ea typeface="Times New Roman"/>
                <a:cs typeface="Times New Roman"/>
                <a:sym typeface="Times New Roman"/>
              </a:rPr>
              <a:t>and </a:t>
            </a:r>
            <a:r>
              <a:rPr i="1" lang="en" sz="1500">
                <a:solidFill>
                  <a:schemeClr val="accent6"/>
                </a:solidFill>
                <a:latin typeface="Times New Roman"/>
                <a:ea typeface="Times New Roman"/>
                <a:cs typeface="Times New Roman"/>
                <a:sym typeface="Times New Roman"/>
              </a:rPr>
              <a:t>x</a:t>
            </a:r>
            <a:r>
              <a:rPr baseline="-25000" lang="en" sz="1500">
                <a:solidFill>
                  <a:schemeClr val="accent6"/>
                </a:solidFill>
                <a:latin typeface="Times New Roman"/>
                <a:ea typeface="Times New Roman"/>
                <a:cs typeface="Times New Roman"/>
                <a:sym typeface="Times New Roman"/>
              </a:rPr>
              <a:t>1</a:t>
            </a:r>
            <a:r>
              <a:rPr lang="en" sz="1500">
                <a:solidFill>
                  <a:schemeClr val="accent6"/>
                </a:solidFill>
                <a:latin typeface="Times New Roman"/>
                <a:ea typeface="Times New Roman"/>
                <a:cs typeface="Times New Roman"/>
                <a:sym typeface="Times New Roman"/>
              </a:rPr>
              <a:t> such that </a:t>
            </a:r>
            <a:r>
              <a:rPr i="1" lang="en" sz="1500">
                <a:solidFill>
                  <a:schemeClr val="accent6"/>
                </a:solidFill>
                <a:latin typeface="Times New Roman"/>
                <a:ea typeface="Times New Roman"/>
                <a:cs typeface="Times New Roman"/>
                <a:sym typeface="Times New Roman"/>
              </a:rPr>
              <a:t>f</a:t>
            </a:r>
            <a:r>
              <a:rPr lang="en" sz="1500">
                <a:solidFill>
                  <a:schemeClr val="accent6"/>
                </a:solidFill>
                <a:latin typeface="Times New Roman"/>
                <a:ea typeface="Times New Roman"/>
                <a:cs typeface="Times New Roman"/>
                <a:sym typeface="Times New Roman"/>
              </a:rPr>
              <a:t>(</a:t>
            </a:r>
            <a:r>
              <a:rPr i="1" lang="en" sz="1500">
                <a:solidFill>
                  <a:schemeClr val="accent6"/>
                </a:solidFill>
                <a:latin typeface="Times New Roman"/>
                <a:ea typeface="Times New Roman"/>
                <a:cs typeface="Times New Roman"/>
                <a:sym typeface="Times New Roman"/>
              </a:rPr>
              <a:t>x</a:t>
            </a:r>
            <a:r>
              <a:rPr baseline="-25000" lang="en" sz="1500">
                <a:solidFill>
                  <a:schemeClr val="accent6"/>
                </a:solidFill>
                <a:latin typeface="Times New Roman"/>
                <a:ea typeface="Times New Roman"/>
                <a:cs typeface="Times New Roman"/>
                <a:sym typeface="Times New Roman"/>
              </a:rPr>
              <a:t>0</a:t>
            </a:r>
            <a:r>
              <a:rPr lang="en" sz="1500">
                <a:solidFill>
                  <a:schemeClr val="accent6"/>
                </a:solidFill>
                <a:latin typeface="Times New Roman"/>
                <a:ea typeface="Times New Roman"/>
                <a:cs typeface="Times New Roman"/>
                <a:sym typeface="Times New Roman"/>
              </a:rPr>
              <a:t>)⋅</a:t>
            </a:r>
            <a:r>
              <a:rPr i="1" lang="en" sz="1500">
                <a:solidFill>
                  <a:schemeClr val="accent6"/>
                </a:solidFill>
                <a:latin typeface="Times New Roman"/>
                <a:ea typeface="Times New Roman"/>
                <a:cs typeface="Times New Roman"/>
                <a:sym typeface="Times New Roman"/>
              </a:rPr>
              <a:t>f</a:t>
            </a:r>
            <a:r>
              <a:rPr lang="en" sz="1500">
                <a:solidFill>
                  <a:schemeClr val="accent6"/>
                </a:solidFill>
                <a:latin typeface="Times New Roman"/>
                <a:ea typeface="Times New Roman"/>
                <a:cs typeface="Times New Roman"/>
                <a:sym typeface="Times New Roman"/>
              </a:rPr>
              <a:t>(</a:t>
            </a:r>
            <a:r>
              <a:rPr i="1" lang="en" sz="1500">
                <a:solidFill>
                  <a:schemeClr val="accent6"/>
                </a:solidFill>
                <a:latin typeface="Times New Roman"/>
                <a:ea typeface="Times New Roman"/>
                <a:cs typeface="Times New Roman"/>
                <a:sym typeface="Times New Roman"/>
              </a:rPr>
              <a:t>x</a:t>
            </a:r>
            <a:r>
              <a:rPr baseline="-25000" lang="en" sz="1500">
                <a:solidFill>
                  <a:schemeClr val="accent6"/>
                </a:solidFill>
                <a:latin typeface="Times New Roman"/>
                <a:ea typeface="Times New Roman"/>
                <a:cs typeface="Times New Roman"/>
                <a:sym typeface="Times New Roman"/>
              </a:rPr>
              <a:t>1</a:t>
            </a:r>
            <a:r>
              <a:rPr lang="en" sz="1500">
                <a:solidFill>
                  <a:schemeClr val="accent6"/>
                </a:solidFill>
                <a:latin typeface="Times New Roman"/>
                <a:ea typeface="Times New Roman"/>
                <a:cs typeface="Times New Roman"/>
                <a:sym typeface="Times New Roman"/>
              </a:rPr>
              <a:t>)&lt;0. Set the iteration counter </a:t>
            </a:r>
            <a:r>
              <a:rPr i="1" lang="en" sz="1500">
                <a:solidFill>
                  <a:schemeClr val="accent6"/>
                </a:solidFill>
                <a:latin typeface="Times New Roman"/>
                <a:ea typeface="Times New Roman"/>
                <a:cs typeface="Times New Roman"/>
                <a:sym typeface="Times New Roman"/>
              </a:rPr>
              <a:t>i</a:t>
            </a:r>
            <a:r>
              <a:rPr lang="en" sz="1500">
                <a:solidFill>
                  <a:schemeClr val="accent6"/>
                </a:solidFill>
                <a:latin typeface="Times New Roman"/>
                <a:ea typeface="Times New Roman"/>
                <a:cs typeface="Times New Roman"/>
                <a:sym typeface="Times New Roman"/>
              </a:rPr>
              <a:t>=0.</a:t>
            </a:r>
            <a:endParaRPr sz="1500">
              <a:solidFill>
                <a:schemeClr val="accent6"/>
              </a:solidFill>
              <a:latin typeface="Times New Roman"/>
              <a:ea typeface="Times New Roman"/>
              <a:cs typeface="Times New Roman"/>
              <a:sym typeface="Times New Roman"/>
            </a:endParaRPr>
          </a:p>
          <a:p>
            <a:pPr indent="0" lvl="0" marL="0" rtl="0" algn="l">
              <a:lnSpc>
                <a:spcPct val="100000"/>
              </a:lnSpc>
              <a:spcBef>
                <a:spcPts val="1500"/>
              </a:spcBef>
              <a:spcAft>
                <a:spcPts val="0"/>
              </a:spcAft>
              <a:buNone/>
            </a:pPr>
            <a:r>
              <a:rPr b="1" i="1" lang="en" sz="1500">
                <a:solidFill>
                  <a:schemeClr val="accent5"/>
                </a:solidFill>
                <a:latin typeface="Times New Roman"/>
                <a:ea typeface="Times New Roman"/>
                <a:cs typeface="Times New Roman"/>
                <a:sym typeface="Times New Roman"/>
              </a:rPr>
              <a:t>Iteration</a:t>
            </a:r>
            <a:r>
              <a:rPr lang="en" sz="1500">
                <a:solidFill>
                  <a:schemeClr val="accent6"/>
                </a:solidFill>
                <a:latin typeface="Times New Roman"/>
                <a:ea typeface="Times New Roman"/>
                <a:cs typeface="Times New Roman"/>
                <a:sym typeface="Times New Roman"/>
              </a:rPr>
              <a:t>: Calculate the next approximation </a:t>
            </a:r>
            <a:r>
              <a:rPr i="1" lang="en" sz="1500">
                <a:solidFill>
                  <a:schemeClr val="accent6"/>
                </a:solidFill>
                <a:latin typeface="Times New Roman"/>
                <a:ea typeface="Times New Roman"/>
                <a:cs typeface="Times New Roman"/>
                <a:sym typeface="Times New Roman"/>
              </a:rPr>
              <a:t>x</a:t>
            </a:r>
            <a:r>
              <a:rPr baseline="-25000" i="1" lang="en" sz="1500">
                <a:solidFill>
                  <a:schemeClr val="accent6"/>
                </a:solidFill>
                <a:latin typeface="Times New Roman"/>
                <a:ea typeface="Times New Roman"/>
                <a:cs typeface="Times New Roman"/>
                <a:sym typeface="Times New Roman"/>
              </a:rPr>
              <a:t>i</a:t>
            </a:r>
            <a:r>
              <a:rPr lang="en" sz="1500">
                <a:solidFill>
                  <a:schemeClr val="accent6"/>
                </a:solidFill>
                <a:latin typeface="Times New Roman"/>
                <a:ea typeface="Times New Roman"/>
                <a:cs typeface="Times New Roman"/>
                <a:sym typeface="Times New Roman"/>
              </a:rPr>
              <a:t>+1 using the formula: </a:t>
            </a:r>
            <a:r>
              <a:rPr i="1" lang="en" sz="1500">
                <a:solidFill>
                  <a:schemeClr val="accent6"/>
                </a:solidFill>
                <a:latin typeface="Times New Roman"/>
                <a:ea typeface="Times New Roman"/>
                <a:cs typeface="Times New Roman"/>
                <a:sym typeface="Times New Roman"/>
              </a:rPr>
              <a:t>x</a:t>
            </a:r>
            <a:r>
              <a:rPr baseline="-25000" i="1" lang="en" sz="1500">
                <a:solidFill>
                  <a:schemeClr val="accent6"/>
                </a:solidFill>
                <a:latin typeface="Times New Roman"/>
                <a:ea typeface="Times New Roman"/>
                <a:cs typeface="Times New Roman"/>
                <a:sym typeface="Times New Roman"/>
              </a:rPr>
              <a:t>i</a:t>
            </a:r>
            <a:r>
              <a:rPr baseline="-25000" lang="en" sz="1500">
                <a:solidFill>
                  <a:schemeClr val="accent6"/>
                </a:solidFill>
                <a:latin typeface="Times New Roman"/>
                <a:ea typeface="Times New Roman"/>
                <a:cs typeface="Times New Roman"/>
                <a:sym typeface="Times New Roman"/>
              </a:rPr>
              <a:t>+1 </a:t>
            </a:r>
            <a:r>
              <a:rPr lang="en" sz="1500">
                <a:solidFill>
                  <a:schemeClr val="accent6"/>
                </a:solidFill>
                <a:latin typeface="Times New Roman"/>
                <a:ea typeface="Times New Roman"/>
                <a:cs typeface="Times New Roman"/>
                <a:sym typeface="Times New Roman"/>
              </a:rPr>
              <a:t>= </a:t>
            </a:r>
            <a:r>
              <a:rPr i="1" lang="en" sz="1500">
                <a:solidFill>
                  <a:schemeClr val="accent6"/>
                </a:solidFill>
                <a:latin typeface="Times New Roman"/>
                <a:ea typeface="Times New Roman"/>
                <a:cs typeface="Times New Roman"/>
                <a:sym typeface="Times New Roman"/>
              </a:rPr>
              <a:t>f</a:t>
            </a:r>
            <a:r>
              <a:rPr lang="en" sz="1500">
                <a:solidFill>
                  <a:schemeClr val="accent6"/>
                </a:solidFill>
                <a:latin typeface="Times New Roman"/>
                <a:ea typeface="Times New Roman"/>
                <a:cs typeface="Times New Roman"/>
                <a:sym typeface="Times New Roman"/>
              </a:rPr>
              <a:t>(</a:t>
            </a:r>
            <a:r>
              <a:rPr i="1" lang="en" sz="1500">
                <a:solidFill>
                  <a:schemeClr val="accent6"/>
                </a:solidFill>
                <a:latin typeface="Times New Roman"/>
                <a:ea typeface="Times New Roman"/>
                <a:cs typeface="Times New Roman"/>
                <a:sym typeface="Times New Roman"/>
              </a:rPr>
              <a:t>x</a:t>
            </a:r>
            <a:r>
              <a:rPr lang="en" sz="1500">
                <a:solidFill>
                  <a:schemeClr val="accent6"/>
                </a:solidFill>
                <a:latin typeface="Times New Roman"/>
                <a:ea typeface="Times New Roman"/>
                <a:cs typeface="Times New Roman"/>
                <a:sym typeface="Times New Roman"/>
              </a:rPr>
              <a:t>)−</a:t>
            </a:r>
            <a:r>
              <a:rPr i="1" lang="en" sz="1500">
                <a:solidFill>
                  <a:schemeClr val="accent6"/>
                </a:solidFill>
                <a:latin typeface="Times New Roman"/>
                <a:ea typeface="Times New Roman"/>
                <a:cs typeface="Times New Roman"/>
                <a:sym typeface="Times New Roman"/>
              </a:rPr>
              <a:t>f</a:t>
            </a:r>
            <a:r>
              <a:rPr lang="en" sz="1500">
                <a:solidFill>
                  <a:schemeClr val="accent6"/>
                </a:solidFill>
                <a:latin typeface="Times New Roman"/>
                <a:ea typeface="Times New Roman"/>
                <a:cs typeface="Times New Roman"/>
                <a:sym typeface="Times New Roman"/>
              </a:rPr>
              <a:t>(</a:t>
            </a:r>
            <a:r>
              <a:rPr i="1" lang="en" sz="1500">
                <a:solidFill>
                  <a:schemeClr val="accent6"/>
                </a:solidFill>
                <a:latin typeface="Times New Roman"/>
                <a:ea typeface="Times New Roman"/>
                <a:cs typeface="Times New Roman"/>
                <a:sym typeface="Times New Roman"/>
              </a:rPr>
              <a:t>x</a:t>
            </a:r>
            <a:r>
              <a:rPr baseline="-25000" i="1" lang="en" sz="1500">
                <a:solidFill>
                  <a:schemeClr val="accent6"/>
                </a:solidFill>
                <a:latin typeface="Times New Roman"/>
                <a:ea typeface="Times New Roman"/>
                <a:cs typeface="Times New Roman"/>
                <a:sym typeface="Times New Roman"/>
              </a:rPr>
              <a:t>i</a:t>
            </a:r>
            <a:r>
              <a:rPr baseline="-25000" lang="en" sz="1500">
                <a:solidFill>
                  <a:schemeClr val="accent6"/>
                </a:solidFill>
                <a:latin typeface="Times New Roman"/>
                <a:ea typeface="Times New Roman"/>
                <a:cs typeface="Times New Roman"/>
                <a:sym typeface="Times New Roman"/>
              </a:rPr>
              <a:t>+1</a:t>
            </a:r>
            <a:r>
              <a:rPr lang="en" sz="1500">
                <a:solidFill>
                  <a:schemeClr val="accent6"/>
                </a:solidFill>
                <a:latin typeface="Times New Roman"/>
                <a:ea typeface="Times New Roman"/>
                <a:cs typeface="Times New Roman"/>
                <a:sym typeface="Times New Roman"/>
              </a:rPr>
              <a:t>)</a:t>
            </a:r>
            <a:r>
              <a:rPr i="1" lang="en" sz="1500">
                <a:solidFill>
                  <a:schemeClr val="accent6"/>
                </a:solidFill>
                <a:latin typeface="Times New Roman"/>
                <a:ea typeface="Times New Roman"/>
                <a:cs typeface="Times New Roman"/>
                <a:sym typeface="Times New Roman"/>
              </a:rPr>
              <a:t>f</a:t>
            </a:r>
            <a:r>
              <a:rPr lang="en" sz="1500">
                <a:solidFill>
                  <a:schemeClr val="accent6"/>
                </a:solidFill>
                <a:latin typeface="Times New Roman"/>
                <a:ea typeface="Times New Roman"/>
                <a:cs typeface="Times New Roman"/>
                <a:sym typeface="Times New Roman"/>
              </a:rPr>
              <a:t>(</a:t>
            </a:r>
            <a:r>
              <a:rPr i="1" lang="en" sz="1500">
                <a:solidFill>
                  <a:schemeClr val="accent6"/>
                </a:solidFill>
                <a:latin typeface="Times New Roman"/>
                <a:ea typeface="Times New Roman"/>
                <a:cs typeface="Times New Roman"/>
                <a:sym typeface="Times New Roman"/>
              </a:rPr>
              <a:t>x</a:t>
            </a:r>
            <a:r>
              <a:rPr lang="en" sz="1500">
                <a:solidFill>
                  <a:schemeClr val="accent6"/>
                </a:solidFill>
                <a:latin typeface="Times New Roman"/>
                <a:ea typeface="Times New Roman"/>
                <a:cs typeface="Times New Roman"/>
                <a:sym typeface="Times New Roman"/>
              </a:rPr>
              <a:t>)⋅</a:t>
            </a:r>
            <a:r>
              <a:rPr i="1" lang="en" sz="1500">
                <a:solidFill>
                  <a:schemeClr val="accent6"/>
                </a:solidFill>
                <a:latin typeface="Times New Roman"/>
                <a:ea typeface="Times New Roman"/>
                <a:cs typeface="Times New Roman"/>
                <a:sym typeface="Times New Roman"/>
              </a:rPr>
              <a:t>a</a:t>
            </a:r>
            <a:r>
              <a:rPr lang="en" sz="1500">
                <a:solidFill>
                  <a:schemeClr val="accent6"/>
                </a:solidFill>
                <a:latin typeface="Times New Roman"/>
                <a:ea typeface="Times New Roman"/>
                <a:cs typeface="Times New Roman"/>
                <a:sym typeface="Times New Roman"/>
              </a:rPr>
              <a:t>−</a:t>
            </a:r>
            <a:r>
              <a:rPr i="1" lang="en" sz="1500">
                <a:solidFill>
                  <a:schemeClr val="accent6"/>
                </a:solidFill>
                <a:latin typeface="Times New Roman"/>
                <a:ea typeface="Times New Roman"/>
                <a:cs typeface="Times New Roman"/>
                <a:sym typeface="Times New Roman"/>
              </a:rPr>
              <a:t>f</a:t>
            </a:r>
            <a:r>
              <a:rPr lang="en" sz="1500">
                <a:solidFill>
                  <a:schemeClr val="accent6"/>
                </a:solidFill>
                <a:latin typeface="Times New Roman"/>
                <a:ea typeface="Times New Roman"/>
                <a:cs typeface="Times New Roman"/>
                <a:sym typeface="Times New Roman"/>
              </a:rPr>
              <a:t>(</a:t>
            </a:r>
            <a:r>
              <a:rPr i="1" lang="en" sz="1500">
                <a:solidFill>
                  <a:schemeClr val="accent6"/>
                </a:solidFill>
                <a:latin typeface="Times New Roman"/>
                <a:ea typeface="Times New Roman"/>
                <a:cs typeface="Times New Roman"/>
                <a:sym typeface="Times New Roman"/>
              </a:rPr>
              <a:t>x</a:t>
            </a:r>
            <a:r>
              <a:rPr baseline="-25000" i="1" lang="en" sz="1500">
                <a:solidFill>
                  <a:schemeClr val="accent6"/>
                </a:solidFill>
                <a:latin typeface="Times New Roman"/>
                <a:ea typeface="Times New Roman"/>
                <a:cs typeface="Times New Roman"/>
                <a:sym typeface="Times New Roman"/>
              </a:rPr>
              <a:t>i</a:t>
            </a:r>
            <a:r>
              <a:rPr baseline="-25000" lang="en" sz="1500">
                <a:solidFill>
                  <a:schemeClr val="accent6"/>
                </a:solidFill>
                <a:latin typeface="Times New Roman"/>
                <a:ea typeface="Times New Roman"/>
                <a:cs typeface="Times New Roman"/>
                <a:sym typeface="Times New Roman"/>
              </a:rPr>
              <a:t>+1</a:t>
            </a:r>
            <a:r>
              <a:rPr lang="en" sz="1500">
                <a:solidFill>
                  <a:schemeClr val="accent6"/>
                </a:solidFill>
                <a:latin typeface="Times New Roman"/>
                <a:ea typeface="Times New Roman"/>
                <a:cs typeface="Times New Roman"/>
                <a:sym typeface="Times New Roman"/>
              </a:rPr>
              <a:t>)⋅</a:t>
            </a:r>
            <a:r>
              <a:rPr i="1" lang="en" sz="1500">
                <a:solidFill>
                  <a:schemeClr val="accent6"/>
                </a:solidFill>
                <a:latin typeface="Times New Roman"/>
                <a:ea typeface="Times New Roman"/>
                <a:cs typeface="Times New Roman"/>
                <a:sym typeface="Times New Roman"/>
              </a:rPr>
              <a:t>b</a:t>
            </a:r>
            <a:endParaRPr sz="1500">
              <a:solidFill>
                <a:schemeClr val="accent6"/>
              </a:solidFill>
              <a:latin typeface="Times New Roman"/>
              <a:ea typeface="Times New Roman"/>
              <a:cs typeface="Times New Roman"/>
              <a:sym typeface="Times New Roman"/>
            </a:endParaRPr>
          </a:p>
          <a:p>
            <a:pPr indent="0" lvl="0" marL="0" rtl="0" algn="l">
              <a:lnSpc>
                <a:spcPct val="100000"/>
              </a:lnSpc>
              <a:spcBef>
                <a:spcPts val="1500"/>
              </a:spcBef>
              <a:spcAft>
                <a:spcPts val="0"/>
              </a:spcAft>
              <a:buNone/>
            </a:pPr>
            <a:r>
              <a:rPr b="1" i="1" lang="en" sz="1500">
                <a:solidFill>
                  <a:schemeClr val="accent5"/>
                </a:solidFill>
                <a:latin typeface="Times New Roman"/>
                <a:ea typeface="Times New Roman"/>
                <a:cs typeface="Times New Roman"/>
                <a:sym typeface="Times New Roman"/>
              </a:rPr>
              <a:t>Convergence Check</a:t>
            </a:r>
            <a:r>
              <a:rPr lang="en" sz="1500">
                <a:solidFill>
                  <a:schemeClr val="accent6"/>
                </a:solidFill>
                <a:latin typeface="Times New Roman"/>
                <a:ea typeface="Times New Roman"/>
                <a:cs typeface="Times New Roman"/>
                <a:sym typeface="Times New Roman"/>
              </a:rPr>
              <a:t>: Check if </a:t>
            </a:r>
            <a:r>
              <a:rPr lang="en" sz="1500">
                <a:solidFill>
                  <a:schemeClr val="accent6"/>
                </a:solidFill>
                <a:latin typeface="Times New Roman"/>
                <a:ea typeface="Times New Roman"/>
                <a:cs typeface="Times New Roman"/>
                <a:sym typeface="Times New Roman"/>
              </a:rPr>
              <a:t>∣</a:t>
            </a:r>
            <a:r>
              <a:rPr i="1" lang="en" sz="1500">
                <a:solidFill>
                  <a:schemeClr val="accent6"/>
                </a:solidFill>
                <a:latin typeface="Times New Roman"/>
                <a:ea typeface="Times New Roman"/>
                <a:cs typeface="Times New Roman"/>
                <a:sym typeface="Times New Roman"/>
              </a:rPr>
              <a:t>f</a:t>
            </a:r>
            <a:r>
              <a:rPr lang="en" sz="1500">
                <a:solidFill>
                  <a:schemeClr val="accent6"/>
                </a:solidFill>
                <a:latin typeface="Times New Roman"/>
                <a:ea typeface="Times New Roman"/>
                <a:cs typeface="Times New Roman"/>
                <a:sym typeface="Times New Roman"/>
              </a:rPr>
              <a:t>(</a:t>
            </a:r>
            <a:r>
              <a:rPr i="1" lang="en" sz="1500">
                <a:solidFill>
                  <a:schemeClr val="accent6"/>
                </a:solidFill>
                <a:latin typeface="Times New Roman"/>
                <a:ea typeface="Times New Roman"/>
                <a:cs typeface="Times New Roman"/>
                <a:sym typeface="Times New Roman"/>
              </a:rPr>
              <a:t>x</a:t>
            </a:r>
            <a:r>
              <a:rPr baseline="-25000" i="1" lang="en" sz="1500">
                <a:solidFill>
                  <a:schemeClr val="accent6"/>
                </a:solidFill>
                <a:latin typeface="Times New Roman"/>
                <a:ea typeface="Times New Roman"/>
                <a:cs typeface="Times New Roman"/>
                <a:sym typeface="Times New Roman"/>
              </a:rPr>
              <a:t>i</a:t>
            </a:r>
            <a:r>
              <a:rPr baseline="-25000" lang="en" sz="1500">
                <a:solidFill>
                  <a:schemeClr val="accent6"/>
                </a:solidFill>
                <a:latin typeface="Times New Roman"/>
                <a:ea typeface="Times New Roman"/>
                <a:cs typeface="Times New Roman"/>
                <a:sym typeface="Times New Roman"/>
              </a:rPr>
              <a:t>+1</a:t>
            </a:r>
            <a:r>
              <a:rPr lang="en" sz="1500">
                <a:solidFill>
                  <a:schemeClr val="accent6"/>
                </a:solidFill>
                <a:latin typeface="Times New Roman"/>
                <a:ea typeface="Times New Roman"/>
                <a:cs typeface="Times New Roman"/>
                <a:sym typeface="Times New Roman"/>
              </a:rPr>
              <a:t>)∣ is less than a predefined tolerance or if the number of iterations has reached a specified limit. If the convergence criteria are met, the iteration is stopped, and </a:t>
            </a:r>
            <a:r>
              <a:rPr i="1" lang="en" sz="1500">
                <a:solidFill>
                  <a:schemeClr val="accent6"/>
                </a:solidFill>
                <a:latin typeface="Times New Roman"/>
                <a:ea typeface="Times New Roman"/>
                <a:cs typeface="Times New Roman"/>
                <a:sym typeface="Times New Roman"/>
              </a:rPr>
              <a:t>x</a:t>
            </a:r>
            <a:r>
              <a:rPr baseline="-25000" i="1" lang="en" sz="1500">
                <a:solidFill>
                  <a:schemeClr val="accent6"/>
                </a:solidFill>
                <a:latin typeface="Times New Roman"/>
                <a:ea typeface="Times New Roman"/>
                <a:cs typeface="Times New Roman"/>
                <a:sym typeface="Times New Roman"/>
              </a:rPr>
              <a:t>i</a:t>
            </a:r>
            <a:r>
              <a:rPr baseline="-25000" lang="en" sz="1500">
                <a:solidFill>
                  <a:schemeClr val="accent6"/>
                </a:solidFill>
                <a:latin typeface="Times New Roman"/>
                <a:ea typeface="Times New Roman"/>
                <a:cs typeface="Times New Roman"/>
                <a:sym typeface="Times New Roman"/>
              </a:rPr>
              <a:t>+1</a:t>
            </a:r>
            <a:r>
              <a:rPr lang="en" sz="1500">
                <a:solidFill>
                  <a:schemeClr val="accent6"/>
                </a:solidFill>
                <a:latin typeface="Times New Roman"/>
                <a:ea typeface="Times New Roman"/>
                <a:cs typeface="Times New Roman"/>
                <a:sym typeface="Times New Roman"/>
              </a:rPr>
              <a:t> is considered the root.</a:t>
            </a:r>
            <a:endParaRPr sz="1500">
              <a:solidFill>
                <a:schemeClr val="accent6"/>
              </a:solidFill>
              <a:latin typeface="Times New Roman"/>
              <a:ea typeface="Times New Roman"/>
              <a:cs typeface="Times New Roman"/>
              <a:sym typeface="Times New Roman"/>
            </a:endParaRPr>
          </a:p>
          <a:p>
            <a:pPr indent="0" lvl="0" marL="0" rtl="0" algn="l">
              <a:lnSpc>
                <a:spcPct val="100000"/>
              </a:lnSpc>
              <a:spcBef>
                <a:spcPts val="1500"/>
              </a:spcBef>
              <a:spcAft>
                <a:spcPts val="0"/>
              </a:spcAft>
              <a:buNone/>
            </a:pPr>
            <a:r>
              <a:rPr b="1" i="1" lang="en" sz="1500">
                <a:solidFill>
                  <a:schemeClr val="accent5"/>
                </a:solidFill>
                <a:latin typeface="Times New Roman"/>
                <a:ea typeface="Times New Roman"/>
                <a:cs typeface="Times New Roman"/>
                <a:sym typeface="Times New Roman"/>
              </a:rPr>
              <a:t>Update Interval:</a:t>
            </a:r>
            <a:r>
              <a:rPr lang="en" sz="1500">
                <a:solidFill>
                  <a:schemeClr val="accent6"/>
                </a:solidFill>
                <a:latin typeface="Times New Roman"/>
                <a:ea typeface="Times New Roman"/>
                <a:cs typeface="Times New Roman"/>
                <a:sym typeface="Times New Roman"/>
              </a:rPr>
              <a:t> Update the interval [</a:t>
            </a:r>
            <a:r>
              <a:rPr i="1" lang="en" sz="1500">
                <a:solidFill>
                  <a:schemeClr val="accent6"/>
                </a:solidFill>
                <a:latin typeface="Times New Roman"/>
                <a:ea typeface="Times New Roman"/>
                <a:cs typeface="Times New Roman"/>
                <a:sym typeface="Times New Roman"/>
              </a:rPr>
              <a:t>a</a:t>
            </a:r>
            <a:r>
              <a:rPr lang="en" sz="1500">
                <a:solidFill>
                  <a:schemeClr val="accent6"/>
                </a:solidFill>
                <a:latin typeface="Times New Roman"/>
                <a:ea typeface="Times New Roman"/>
                <a:cs typeface="Times New Roman"/>
                <a:sym typeface="Times New Roman"/>
              </a:rPr>
              <a:t>,</a:t>
            </a:r>
            <a:r>
              <a:rPr i="1" lang="en" sz="1500">
                <a:solidFill>
                  <a:schemeClr val="accent6"/>
                </a:solidFill>
                <a:latin typeface="Times New Roman"/>
                <a:ea typeface="Times New Roman"/>
                <a:cs typeface="Times New Roman"/>
                <a:sym typeface="Times New Roman"/>
              </a:rPr>
              <a:t>b</a:t>
            </a:r>
            <a:r>
              <a:rPr lang="en" sz="1500">
                <a:solidFill>
                  <a:schemeClr val="accent6"/>
                </a:solidFill>
                <a:latin typeface="Times New Roman"/>
                <a:ea typeface="Times New Roman"/>
                <a:cs typeface="Times New Roman"/>
                <a:sym typeface="Times New Roman"/>
              </a:rPr>
              <a:t>] based on the signs of </a:t>
            </a:r>
            <a:r>
              <a:rPr i="1" lang="en" sz="1500">
                <a:solidFill>
                  <a:schemeClr val="accent6"/>
                </a:solidFill>
                <a:latin typeface="Times New Roman"/>
                <a:ea typeface="Times New Roman"/>
                <a:cs typeface="Times New Roman"/>
                <a:sym typeface="Times New Roman"/>
              </a:rPr>
              <a:t>f</a:t>
            </a:r>
            <a:r>
              <a:rPr lang="en" sz="1500">
                <a:solidFill>
                  <a:schemeClr val="accent6"/>
                </a:solidFill>
                <a:latin typeface="Times New Roman"/>
                <a:ea typeface="Times New Roman"/>
                <a:cs typeface="Times New Roman"/>
                <a:sym typeface="Times New Roman"/>
              </a:rPr>
              <a:t>(</a:t>
            </a:r>
            <a:r>
              <a:rPr i="1" lang="en" sz="1500">
                <a:solidFill>
                  <a:schemeClr val="accent6"/>
                </a:solidFill>
                <a:latin typeface="Times New Roman"/>
                <a:ea typeface="Times New Roman"/>
                <a:cs typeface="Times New Roman"/>
                <a:sym typeface="Times New Roman"/>
              </a:rPr>
              <a:t>x</a:t>
            </a:r>
            <a:r>
              <a:rPr lang="en" sz="1500">
                <a:solidFill>
                  <a:schemeClr val="accent6"/>
                </a:solidFill>
                <a:latin typeface="Times New Roman"/>
                <a:ea typeface="Times New Roman"/>
                <a:cs typeface="Times New Roman"/>
                <a:sym typeface="Times New Roman"/>
              </a:rPr>
              <a:t>0) and </a:t>
            </a:r>
            <a:r>
              <a:rPr i="1" lang="en" sz="1500">
                <a:solidFill>
                  <a:schemeClr val="accent6"/>
                </a:solidFill>
                <a:latin typeface="Times New Roman"/>
                <a:ea typeface="Times New Roman"/>
                <a:cs typeface="Times New Roman"/>
                <a:sym typeface="Times New Roman"/>
              </a:rPr>
              <a:t>f</a:t>
            </a:r>
            <a:r>
              <a:rPr lang="en" sz="1500">
                <a:solidFill>
                  <a:schemeClr val="accent6"/>
                </a:solidFill>
                <a:latin typeface="Times New Roman"/>
                <a:ea typeface="Times New Roman"/>
                <a:cs typeface="Times New Roman"/>
                <a:sym typeface="Times New Roman"/>
              </a:rPr>
              <a:t>(</a:t>
            </a:r>
            <a:r>
              <a:rPr i="1" lang="en" sz="1500">
                <a:solidFill>
                  <a:schemeClr val="accent6"/>
                </a:solidFill>
                <a:latin typeface="Times New Roman"/>
                <a:ea typeface="Times New Roman"/>
                <a:cs typeface="Times New Roman"/>
                <a:sym typeface="Times New Roman"/>
              </a:rPr>
              <a:t>xi</a:t>
            </a:r>
            <a:r>
              <a:rPr lang="en" sz="1500">
                <a:solidFill>
                  <a:schemeClr val="accent6"/>
                </a:solidFill>
                <a:latin typeface="Times New Roman"/>
                <a:ea typeface="Times New Roman"/>
                <a:cs typeface="Times New Roman"/>
                <a:sym typeface="Times New Roman"/>
              </a:rPr>
              <a:t>+1): If </a:t>
            </a:r>
            <a:r>
              <a:rPr i="1" lang="en" sz="1500">
                <a:solidFill>
                  <a:schemeClr val="accent6"/>
                </a:solidFill>
                <a:latin typeface="Times New Roman"/>
                <a:ea typeface="Times New Roman"/>
                <a:cs typeface="Times New Roman"/>
                <a:sym typeface="Times New Roman"/>
              </a:rPr>
              <a:t>f</a:t>
            </a:r>
            <a:r>
              <a:rPr lang="en" sz="1500">
                <a:solidFill>
                  <a:schemeClr val="accent6"/>
                </a:solidFill>
                <a:latin typeface="Times New Roman"/>
                <a:ea typeface="Times New Roman"/>
                <a:cs typeface="Times New Roman"/>
                <a:sym typeface="Times New Roman"/>
              </a:rPr>
              <a:t>(</a:t>
            </a:r>
            <a:r>
              <a:rPr i="1" lang="en" sz="1500">
                <a:solidFill>
                  <a:schemeClr val="accent6"/>
                </a:solidFill>
                <a:latin typeface="Times New Roman"/>
                <a:ea typeface="Times New Roman"/>
                <a:cs typeface="Times New Roman"/>
                <a:sym typeface="Times New Roman"/>
              </a:rPr>
              <a:t>x</a:t>
            </a:r>
            <a:r>
              <a:rPr lang="en" sz="1500">
                <a:solidFill>
                  <a:schemeClr val="accent6"/>
                </a:solidFill>
                <a:latin typeface="Times New Roman"/>
                <a:ea typeface="Times New Roman"/>
                <a:cs typeface="Times New Roman"/>
                <a:sym typeface="Times New Roman"/>
              </a:rPr>
              <a:t>0)⋅</a:t>
            </a:r>
            <a:r>
              <a:rPr i="1" lang="en" sz="1500">
                <a:solidFill>
                  <a:schemeClr val="accent6"/>
                </a:solidFill>
                <a:latin typeface="Times New Roman"/>
                <a:ea typeface="Times New Roman"/>
                <a:cs typeface="Times New Roman"/>
                <a:sym typeface="Times New Roman"/>
              </a:rPr>
              <a:t>f</a:t>
            </a:r>
            <a:r>
              <a:rPr lang="en" sz="1500">
                <a:solidFill>
                  <a:schemeClr val="accent6"/>
                </a:solidFill>
                <a:latin typeface="Times New Roman"/>
                <a:ea typeface="Times New Roman"/>
                <a:cs typeface="Times New Roman"/>
                <a:sym typeface="Times New Roman"/>
              </a:rPr>
              <a:t>(</a:t>
            </a:r>
            <a:r>
              <a:rPr i="1" lang="en" sz="1500">
                <a:solidFill>
                  <a:schemeClr val="accent6"/>
                </a:solidFill>
                <a:latin typeface="Times New Roman"/>
                <a:ea typeface="Times New Roman"/>
                <a:cs typeface="Times New Roman"/>
                <a:sym typeface="Times New Roman"/>
              </a:rPr>
              <a:t>xi</a:t>
            </a:r>
            <a:r>
              <a:rPr lang="en" sz="1500">
                <a:solidFill>
                  <a:schemeClr val="accent6"/>
                </a:solidFill>
                <a:latin typeface="Times New Roman"/>
                <a:ea typeface="Times New Roman"/>
                <a:cs typeface="Times New Roman"/>
                <a:sym typeface="Times New Roman"/>
              </a:rPr>
              <a:t>+1)&lt;0, set </a:t>
            </a:r>
            <a:r>
              <a:rPr i="1" lang="en" sz="1500">
                <a:solidFill>
                  <a:schemeClr val="accent6"/>
                </a:solidFill>
                <a:latin typeface="Times New Roman"/>
                <a:ea typeface="Times New Roman"/>
                <a:cs typeface="Times New Roman"/>
                <a:sym typeface="Times New Roman"/>
              </a:rPr>
              <a:t>a</a:t>
            </a:r>
            <a:r>
              <a:rPr lang="en" sz="1500">
                <a:solidFill>
                  <a:schemeClr val="accent6"/>
                </a:solidFill>
                <a:latin typeface="Times New Roman"/>
                <a:ea typeface="Times New Roman"/>
                <a:cs typeface="Times New Roman"/>
                <a:sym typeface="Times New Roman"/>
              </a:rPr>
              <a:t>=</a:t>
            </a:r>
            <a:r>
              <a:rPr i="1" lang="en" sz="1500">
                <a:solidFill>
                  <a:schemeClr val="accent6"/>
                </a:solidFill>
                <a:latin typeface="Times New Roman"/>
                <a:ea typeface="Times New Roman"/>
                <a:cs typeface="Times New Roman"/>
                <a:sym typeface="Times New Roman"/>
              </a:rPr>
              <a:t>x </a:t>
            </a:r>
            <a:r>
              <a:rPr lang="en" sz="1500">
                <a:solidFill>
                  <a:schemeClr val="accent6"/>
                </a:solidFill>
                <a:latin typeface="Times New Roman"/>
                <a:ea typeface="Times New Roman"/>
                <a:cs typeface="Times New Roman"/>
                <a:sym typeface="Times New Roman"/>
              </a:rPr>
              <a:t>and </a:t>
            </a:r>
            <a:r>
              <a:rPr i="1" lang="en" sz="1500">
                <a:solidFill>
                  <a:schemeClr val="accent6"/>
                </a:solidFill>
                <a:latin typeface="Times New Roman"/>
                <a:ea typeface="Times New Roman"/>
                <a:cs typeface="Times New Roman"/>
                <a:sym typeface="Times New Roman"/>
              </a:rPr>
              <a:t>b</a:t>
            </a:r>
            <a:r>
              <a:rPr lang="en" sz="1500">
                <a:solidFill>
                  <a:schemeClr val="accent6"/>
                </a:solidFill>
                <a:latin typeface="Times New Roman"/>
                <a:ea typeface="Times New Roman"/>
                <a:cs typeface="Times New Roman"/>
                <a:sym typeface="Times New Roman"/>
              </a:rPr>
              <a:t>=</a:t>
            </a:r>
            <a:r>
              <a:rPr i="1" lang="en" sz="1500">
                <a:solidFill>
                  <a:schemeClr val="accent6"/>
                </a:solidFill>
                <a:latin typeface="Times New Roman"/>
                <a:ea typeface="Times New Roman"/>
                <a:cs typeface="Times New Roman"/>
                <a:sym typeface="Times New Roman"/>
              </a:rPr>
              <a:t>xi</a:t>
            </a:r>
            <a:r>
              <a:rPr lang="en" sz="1500">
                <a:solidFill>
                  <a:schemeClr val="accent6"/>
                </a:solidFill>
                <a:latin typeface="Times New Roman"/>
                <a:ea typeface="Times New Roman"/>
                <a:cs typeface="Times New Roman"/>
                <a:sym typeface="Times New Roman"/>
              </a:rPr>
              <a:t>+1 If </a:t>
            </a:r>
            <a:r>
              <a:rPr i="1" lang="en" sz="1500">
                <a:solidFill>
                  <a:schemeClr val="accent6"/>
                </a:solidFill>
                <a:latin typeface="Times New Roman"/>
                <a:ea typeface="Times New Roman"/>
                <a:cs typeface="Times New Roman"/>
                <a:sym typeface="Times New Roman"/>
              </a:rPr>
              <a:t>f</a:t>
            </a:r>
            <a:r>
              <a:rPr lang="en" sz="1500">
                <a:solidFill>
                  <a:schemeClr val="accent6"/>
                </a:solidFill>
                <a:latin typeface="Times New Roman"/>
                <a:ea typeface="Times New Roman"/>
                <a:cs typeface="Times New Roman"/>
                <a:sym typeface="Times New Roman"/>
              </a:rPr>
              <a:t>(</a:t>
            </a:r>
            <a:r>
              <a:rPr i="1" lang="en" sz="1500">
                <a:solidFill>
                  <a:schemeClr val="accent6"/>
                </a:solidFill>
                <a:latin typeface="Times New Roman"/>
                <a:ea typeface="Times New Roman"/>
                <a:cs typeface="Times New Roman"/>
                <a:sym typeface="Times New Roman"/>
              </a:rPr>
              <a:t>x</a:t>
            </a:r>
            <a:r>
              <a:rPr lang="en" sz="1500">
                <a:solidFill>
                  <a:schemeClr val="accent6"/>
                </a:solidFill>
                <a:latin typeface="Times New Roman"/>
                <a:ea typeface="Times New Roman"/>
                <a:cs typeface="Times New Roman"/>
                <a:sym typeface="Times New Roman"/>
              </a:rPr>
              <a:t>)⋅</a:t>
            </a:r>
            <a:r>
              <a:rPr i="1" lang="en" sz="1500">
                <a:solidFill>
                  <a:schemeClr val="accent6"/>
                </a:solidFill>
                <a:latin typeface="Times New Roman"/>
                <a:ea typeface="Times New Roman"/>
                <a:cs typeface="Times New Roman"/>
                <a:sym typeface="Times New Roman"/>
              </a:rPr>
              <a:t>f</a:t>
            </a:r>
            <a:r>
              <a:rPr lang="en" sz="1500">
                <a:solidFill>
                  <a:schemeClr val="accent6"/>
                </a:solidFill>
                <a:latin typeface="Times New Roman"/>
                <a:ea typeface="Times New Roman"/>
                <a:cs typeface="Times New Roman"/>
                <a:sym typeface="Times New Roman"/>
              </a:rPr>
              <a:t>(</a:t>
            </a:r>
            <a:r>
              <a:rPr i="1" lang="en" sz="1500">
                <a:solidFill>
                  <a:schemeClr val="accent6"/>
                </a:solidFill>
                <a:latin typeface="Times New Roman"/>
                <a:ea typeface="Times New Roman"/>
                <a:cs typeface="Times New Roman"/>
                <a:sym typeface="Times New Roman"/>
              </a:rPr>
              <a:t>xi</a:t>
            </a:r>
            <a:r>
              <a:rPr lang="en" sz="1500">
                <a:solidFill>
                  <a:schemeClr val="accent6"/>
                </a:solidFill>
                <a:latin typeface="Times New Roman"/>
                <a:ea typeface="Times New Roman"/>
                <a:cs typeface="Times New Roman"/>
                <a:sym typeface="Times New Roman"/>
              </a:rPr>
              <a:t>+1)&gt;0, set </a:t>
            </a:r>
            <a:r>
              <a:rPr i="1" lang="en" sz="1500">
                <a:solidFill>
                  <a:schemeClr val="accent6"/>
                </a:solidFill>
                <a:latin typeface="Times New Roman"/>
                <a:ea typeface="Times New Roman"/>
                <a:cs typeface="Times New Roman"/>
                <a:sym typeface="Times New Roman"/>
              </a:rPr>
              <a:t>a</a:t>
            </a:r>
            <a:r>
              <a:rPr lang="en" sz="1500">
                <a:solidFill>
                  <a:schemeClr val="accent6"/>
                </a:solidFill>
                <a:latin typeface="Times New Roman"/>
                <a:ea typeface="Times New Roman"/>
                <a:cs typeface="Times New Roman"/>
                <a:sym typeface="Times New Roman"/>
              </a:rPr>
              <a:t>=</a:t>
            </a:r>
            <a:r>
              <a:rPr i="1" lang="en" sz="1500">
                <a:solidFill>
                  <a:schemeClr val="accent6"/>
                </a:solidFill>
                <a:latin typeface="Times New Roman"/>
                <a:ea typeface="Times New Roman"/>
                <a:cs typeface="Times New Roman"/>
                <a:sym typeface="Times New Roman"/>
              </a:rPr>
              <a:t>xi</a:t>
            </a:r>
            <a:r>
              <a:rPr lang="en" sz="1500">
                <a:solidFill>
                  <a:schemeClr val="accent6"/>
                </a:solidFill>
                <a:latin typeface="Times New Roman"/>
                <a:ea typeface="Times New Roman"/>
                <a:cs typeface="Times New Roman"/>
                <a:sym typeface="Times New Roman"/>
              </a:rPr>
              <a:t>+1 and </a:t>
            </a:r>
            <a:r>
              <a:rPr i="1" lang="en" sz="1500">
                <a:solidFill>
                  <a:schemeClr val="accent6"/>
                </a:solidFill>
                <a:latin typeface="Times New Roman"/>
                <a:ea typeface="Times New Roman"/>
                <a:cs typeface="Times New Roman"/>
                <a:sym typeface="Times New Roman"/>
              </a:rPr>
              <a:t>b</a:t>
            </a:r>
            <a:r>
              <a:rPr lang="en" sz="1500">
                <a:solidFill>
                  <a:schemeClr val="accent6"/>
                </a:solidFill>
                <a:latin typeface="Times New Roman"/>
                <a:ea typeface="Times New Roman"/>
                <a:cs typeface="Times New Roman"/>
                <a:sym typeface="Times New Roman"/>
              </a:rPr>
              <a:t>=</a:t>
            </a:r>
            <a:r>
              <a:rPr i="1" lang="en" sz="1500">
                <a:solidFill>
                  <a:schemeClr val="accent6"/>
                </a:solidFill>
                <a:latin typeface="Times New Roman"/>
                <a:ea typeface="Times New Roman"/>
                <a:cs typeface="Times New Roman"/>
                <a:sym typeface="Times New Roman"/>
              </a:rPr>
              <a:t>x</a:t>
            </a:r>
            <a:r>
              <a:rPr lang="en" sz="1500">
                <a:solidFill>
                  <a:schemeClr val="accent6"/>
                </a:solidFill>
                <a:latin typeface="Times New Roman"/>
                <a:ea typeface="Times New Roman"/>
                <a:cs typeface="Times New Roman"/>
                <a:sym typeface="Times New Roman"/>
              </a:rPr>
              <a:t>1 </a:t>
            </a:r>
            <a:endParaRPr sz="1500">
              <a:solidFill>
                <a:schemeClr val="accent6"/>
              </a:solidFill>
              <a:latin typeface="Times New Roman"/>
              <a:ea typeface="Times New Roman"/>
              <a:cs typeface="Times New Roman"/>
              <a:sym typeface="Times New Roman"/>
            </a:endParaRPr>
          </a:p>
          <a:p>
            <a:pPr indent="0" lvl="0" marL="0" rtl="0" algn="l">
              <a:lnSpc>
                <a:spcPct val="100000"/>
              </a:lnSpc>
              <a:spcBef>
                <a:spcPts val="1500"/>
              </a:spcBef>
              <a:spcAft>
                <a:spcPts val="0"/>
              </a:spcAft>
              <a:buNone/>
            </a:pPr>
            <a:r>
              <a:rPr b="1" i="1" lang="en" sz="1500">
                <a:solidFill>
                  <a:schemeClr val="accent5"/>
                </a:solidFill>
                <a:latin typeface="Times New Roman"/>
                <a:ea typeface="Times New Roman"/>
                <a:cs typeface="Times New Roman"/>
                <a:sym typeface="Times New Roman"/>
              </a:rPr>
              <a:t>Iteration Increment</a:t>
            </a:r>
            <a:r>
              <a:rPr lang="en" sz="1500">
                <a:solidFill>
                  <a:schemeClr val="accent6"/>
                </a:solidFill>
                <a:latin typeface="Times New Roman"/>
                <a:ea typeface="Times New Roman"/>
                <a:cs typeface="Times New Roman"/>
                <a:sym typeface="Times New Roman"/>
              </a:rPr>
              <a:t>: Increment the iteration counter </a:t>
            </a:r>
            <a:r>
              <a:rPr i="1" lang="en" sz="1500">
                <a:solidFill>
                  <a:schemeClr val="accent6"/>
                </a:solidFill>
                <a:latin typeface="Times New Roman"/>
                <a:ea typeface="Times New Roman"/>
                <a:cs typeface="Times New Roman"/>
                <a:sym typeface="Times New Roman"/>
              </a:rPr>
              <a:t>i</a:t>
            </a:r>
            <a:r>
              <a:rPr lang="en" sz="1500">
                <a:solidFill>
                  <a:schemeClr val="accent6"/>
                </a:solidFill>
                <a:latin typeface="Times New Roman"/>
                <a:ea typeface="Times New Roman"/>
                <a:cs typeface="Times New Roman"/>
                <a:sym typeface="Times New Roman"/>
              </a:rPr>
              <a:t>=</a:t>
            </a:r>
            <a:r>
              <a:rPr i="1" lang="en" sz="1500">
                <a:solidFill>
                  <a:schemeClr val="accent6"/>
                </a:solidFill>
                <a:latin typeface="Times New Roman"/>
                <a:ea typeface="Times New Roman"/>
                <a:cs typeface="Times New Roman"/>
                <a:sym typeface="Times New Roman"/>
              </a:rPr>
              <a:t>i</a:t>
            </a:r>
            <a:r>
              <a:rPr lang="en" sz="1500">
                <a:solidFill>
                  <a:schemeClr val="accent6"/>
                </a:solidFill>
                <a:latin typeface="Times New Roman"/>
                <a:ea typeface="Times New Roman"/>
                <a:cs typeface="Times New Roman"/>
                <a:sym typeface="Times New Roman"/>
              </a:rPr>
              <a:t>+1. </a:t>
            </a:r>
            <a:endParaRPr sz="1500">
              <a:solidFill>
                <a:schemeClr val="accent6"/>
              </a:solidFill>
              <a:latin typeface="Times New Roman"/>
              <a:ea typeface="Times New Roman"/>
              <a:cs typeface="Times New Roman"/>
              <a:sym typeface="Times New Roman"/>
            </a:endParaRPr>
          </a:p>
          <a:p>
            <a:pPr indent="0" lvl="0" marL="0" rtl="0" algn="l">
              <a:lnSpc>
                <a:spcPct val="100000"/>
              </a:lnSpc>
              <a:spcBef>
                <a:spcPts val="1500"/>
              </a:spcBef>
              <a:spcAft>
                <a:spcPts val="0"/>
              </a:spcAft>
              <a:buNone/>
            </a:pPr>
            <a:r>
              <a:rPr b="1" i="1" lang="en" sz="1500">
                <a:solidFill>
                  <a:schemeClr val="accent5"/>
                </a:solidFill>
                <a:latin typeface="Times New Roman"/>
                <a:ea typeface="Times New Roman"/>
                <a:cs typeface="Times New Roman"/>
                <a:sym typeface="Times New Roman"/>
              </a:rPr>
              <a:t>Repeat</a:t>
            </a:r>
            <a:r>
              <a:rPr lang="en" sz="1500">
                <a:solidFill>
                  <a:schemeClr val="accent6"/>
                </a:solidFill>
                <a:latin typeface="Times New Roman"/>
                <a:ea typeface="Times New Roman"/>
                <a:cs typeface="Times New Roman"/>
                <a:sym typeface="Times New Roman"/>
              </a:rPr>
              <a:t>: Go back to </a:t>
            </a:r>
            <a:r>
              <a:rPr b="1" i="1" lang="en" sz="1500">
                <a:solidFill>
                  <a:schemeClr val="accent5"/>
                </a:solidFill>
                <a:latin typeface="Times New Roman"/>
                <a:ea typeface="Times New Roman"/>
                <a:cs typeface="Times New Roman"/>
                <a:sym typeface="Times New Roman"/>
              </a:rPr>
              <a:t>step 2</a:t>
            </a:r>
            <a:r>
              <a:rPr lang="en" sz="1500">
                <a:solidFill>
                  <a:schemeClr val="accent6"/>
                </a:solidFill>
                <a:latin typeface="Times New Roman"/>
                <a:ea typeface="Times New Roman"/>
                <a:cs typeface="Times New Roman"/>
                <a:sym typeface="Times New Roman"/>
              </a:rPr>
              <a:t> and repeat the process until the convergence criteria are met.</a:t>
            </a:r>
            <a:endParaRPr sz="1500">
              <a:solidFill>
                <a:schemeClr val="accent6"/>
              </a:solidFill>
              <a:latin typeface="Times New Roman"/>
              <a:ea typeface="Times New Roman"/>
              <a:cs typeface="Times New Roman"/>
              <a:sym typeface="Times New Roman"/>
            </a:endParaRPr>
          </a:p>
          <a:p>
            <a:pPr indent="0" lvl="0" marL="0" rtl="0" algn="l">
              <a:lnSpc>
                <a:spcPct val="100000"/>
              </a:lnSpc>
              <a:spcBef>
                <a:spcPts val="1500"/>
              </a:spcBef>
              <a:spcAft>
                <a:spcPts val="0"/>
              </a:spcAft>
              <a:buNone/>
            </a:pPr>
            <a:r>
              <a:t/>
            </a:r>
            <a:endParaRPr sz="1500">
              <a:solidFill>
                <a:schemeClr val="accent6"/>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7"/>
          <p:cNvSpPr txBox="1"/>
          <p:nvPr>
            <p:ph type="title"/>
          </p:nvPr>
        </p:nvSpPr>
        <p:spPr>
          <a:xfrm>
            <a:off x="645900" y="57600"/>
            <a:ext cx="7852200" cy="617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3100">
                <a:solidFill>
                  <a:schemeClr val="accent5"/>
                </a:solidFill>
                <a:latin typeface="Times New Roman"/>
                <a:ea typeface="Times New Roman"/>
                <a:cs typeface="Times New Roman"/>
                <a:sym typeface="Times New Roman"/>
              </a:rPr>
              <a:t>COMPUTER PROGRAM AND EXAMPLE</a:t>
            </a:r>
            <a:endParaRPr b="1" sz="3100">
              <a:solidFill>
                <a:schemeClr val="accent5"/>
              </a:solidFill>
              <a:latin typeface="Times New Roman"/>
              <a:ea typeface="Times New Roman"/>
              <a:cs typeface="Times New Roman"/>
              <a:sym typeface="Times New Roman"/>
            </a:endParaRPr>
          </a:p>
        </p:txBody>
      </p:sp>
      <p:sp>
        <p:nvSpPr>
          <p:cNvPr id="89" name="Google Shape;89;p17"/>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90" name="Google Shape;90;p17"/>
          <p:cNvPicPr preferRelativeResize="0"/>
          <p:nvPr/>
        </p:nvPicPr>
        <p:blipFill>
          <a:blip r:embed="rId3">
            <a:alphaModFix/>
          </a:blip>
          <a:stretch>
            <a:fillRect/>
          </a:stretch>
        </p:blipFill>
        <p:spPr>
          <a:xfrm>
            <a:off x="881587" y="675300"/>
            <a:ext cx="7380825" cy="4115300"/>
          </a:xfrm>
          <a:prstGeom prst="rect">
            <a:avLst/>
          </a:prstGeom>
          <a:noFill/>
          <a:ln>
            <a:noFill/>
          </a:ln>
          <a:effectLst>
            <a:outerShdw blurRad="57150" rotWithShape="0" algn="bl" dir="8460000" dist="200025">
              <a:srgbClr val="000000">
                <a:alpha val="33000"/>
              </a:srgbClr>
            </a:outerShdw>
          </a:effectLst>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8"/>
          <p:cNvSpPr txBox="1"/>
          <p:nvPr>
            <p:ph type="title"/>
          </p:nvPr>
        </p:nvSpPr>
        <p:spPr>
          <a:xfrm>
            <a:off x="645900" y="276725"/>
            <a:ext cx="7852200" cy="617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3100">
                <a:solidFill>
                  <a:schemeClr val="accent5"/>
                </a:solidFill>
                <a:latin typeface="Times New Roman"/>
                <a:ea typeface="Times New Roman"/>
                <a:cs typeface="Times New Roman"/>
                <a:sym typeface="Times New Roman"/>
              </a:rPr>
              <a:t>COMPUTER PROGRAM AND EXAMPLE</a:t>
            </a:r>
            <a:endParaRPr b="1" sz="3100">
              <a:solidFill>
                <a:schemeClr val="accent5"/>
              </a:solidFill>
              <a:latin typeface="Times New Roman"/>
              <a:ea typeface="Times New Roman"/>
              <a:cs typeface="Times New Roman"/>
              <a:sym typeface="Times New Roman"/>
            </a:endParaRPr>
          </a:p>
        </p:txBody>
      </p:sp>
      <p:sp>
        <p:nvSpPr>
          <p:cNvPr id="96" name="Google Shape;96;p1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97" name="Google Shape;97;p18"/>
          <p:cNvSpPr txBox="1"/>
          <p:nvPr/>
        </p:nvSpPr>
        <p:spPr>
          <a:xfrm>
            <a:off x="740375" y="915675"/>
            <a:ext cx="66426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solidFill>
                  <a:schemeClr val="accent6"/>
                </a:solidFill>
                <a:latin typeface="Courier New"/>
                <a:ea typeface="Courier New"/>
                <a:cs typeface="Courier New"/>
                <a:sym typeface="Courier New"/>
              </a:rPr>
              <a:t>For function </a:t>
            </a:r>
            <a:r>
              <a:rPr i="1" lang="en" sz="1450">
                <a:solidFill>
                  <a:schemeClr val="accent6"/>
                </a:solidFill>
                <a:latin typeface="Times New Roman"/>
                <a:ea typeface="Times New Roman"/>
                <a:cs typeface="Times New Roman"/>
                <a:sym typeface="Times New Roman"/>
              </a:rPr>
              <a:t> f</a:t>
            </a:r>
            <a:r>
              <a:rPr b="1" lang="en" sz="1700">
                <a:solidFill>
                  <a:schemeClr val="accent6"/>
                </a:solidFill>
                <a:latin typeface="Courier New"/>
                <a:ea typeface="Courier New"/>
                <a:cs typeface="Courier New"/>
                <a:sym typeface="Courier New"/>
              </a:rPr>
              <a:t>(</a:t>
            </a:r>
            <a:r>
              <a:rPr b="1" i="1" lang="en" sz="1700">
                <a:solidFill>
                  <a:schemeClr val="accent6"/>
                </a:solidFill>
                <a:latin typeface="Courier New"/>
                <a:ea typeface="Courier New"/>
                <a:cs typeface="Courier New"/>
                <a:sym typeface="Courier New"/>
              </a:rPr>
              <a:t>x</a:t>
            </a:r>
            <a:r>
              <a:rPr b="1" lang="en" sz="1700">
                <a:solidFill>
                  <a:schemeClr val="accent6"/>
                </a:solidFill>
                <a:latin typeface="Courier New"/>
                <a:ea typeface="Courier New"/>
                <a:cs typeface="Courier New"/>
                <a:sym typeface="Courier New"/>
              </a:rPr>
              <a:t>)=</a:t>
            </a:r>
            <a:r>
              <a:rPr b="1" i="1" lang="en" sz="1700">
                <a:solidFill>
                  <a:schemeClr val="accent6"/>
                </a:solidFill>
                <a:latin typeface="Courier New"/>
                <a:ea typeface="Courier New"/>
                <a:cs typeface="Courier New"/>
                <a:sym typeface="Courier New"/>
              </a:rPr>
              <a:t>x</a:t>
            </a:r>
            <a:r>
              <a:rPr b="1" baseline="30000" lang="en" sz="1700">
                <a:solidFill>
                  <a:schemeClr val="accent6"/>
                </a:solidFill>
                <a:latin typeface="Courier New"/>
                <a:ea typeface="Courier New"/>
                <a:cs typeface="Courier New"/>
                <a:sym typeface="Courier New"/>
              </a:rPr>
              <a:t>3</a:t>
            </a:r>
            <a:r>
              <a:rPr b="1" lang="en" sz="1700">
                <a:solidFill>
                  <a:schemeClr val="accent6"/>
                </a:solidFill>
                <a:latin typeface="Courier New"/>
                <a:ea typeface="Courier New"/>
                <a:cs typeface="Courier New"/>
                <a:sym typeface="Courier New"/>
              </a:rPr>
              <a:t>−5</a:t>
            </a:r>
            <a:r>
              <a:rPr b="1" i="1" lang="en" sz="1700">
                <a:solidFill>
                  <a:schemeClr val="accent6"/>
                </a:solidFill>
                <a:latin typeface="Courier New"/>
                <a:ea typeface="Courier New"/>
                <a:cs typeface="Courier New"/>
                <a:sym typeface="Courier New"/>
              </a:rPr>
              <a:t>x</a:t>
            </a:r>
            <a:r>
              <a:rPr b="1" lang="en" sz="1700">
                <a:solidFill>
                  <a:schemeClr val="accent6"/>
                </a:solidFill>
                <a:latin typeface="Courier New"/>
                <a:ea typeface="Courier New"/>
                <a:cs typeface="Courier New"/>
                <a:sym typeface="Courier New"/>
              </a:rPr>
              <a:t>+1</a:t>
            </a:r>
            <a:endParaRPr b="1" sz="1700">
              <a:solidFill>
                <a:schemeClr val="accent6"/>
              </a:solidFill>
              <a:latin typeface="Courier New"/>
              <a:ea typeface="Courier New"/>
              <a:cs typeface="Courier New"/>
              <a:sym typeface="Courier New"/>
            </a:endParaRPr>
          </a:p>
        </p:txBody>
      </p:sp>
      <p:pic>
        <p:nvPicPr>
          <p:cNvPr id="98" name="Google Shape;98;p18"/>
          <p:cNvPicPr preferRelativeResize="0"/>
          <p:nvPr/>
        </p:nvPicPr>
        <p:blipFill rotWithShape="1">
          <a:blip r:embed="rId3">
            <a:alphaModFix/>
          </a:blip>
          <a:srcRect b="0" l="0" r="36984" t="8424"/>
          <a:stretch/>
        </p:blipFill>
        <p:spPr>
          <a:xfrm>
            <a:off x="875350" y="1526900"/>
            <a:ext cx="7393326" cy="3010000"/>
          </a:xfrm>
          <a:prstGeom prst="rect">
            <a:avLst/>
          </a:prstGeom>
          <a:noFill/>
          <a:ln>
            <a:noFill/>
          </a:ln>
          <a:effectLst>
            <a:outerShdw blurRad="57150" rotWithShape="0" algn="bl" dir="7800000" dist="209550">
              <a:srgbClr val="000000">
                <a:alpha val="30000"/>
              </a:srgbClr>
            </a:outerShdw>
          </a:effectLst>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9"/>
          <p:cNvSpPr txBox="1"/>
          <p:nvPr>
            <p:ph type="title"/>
          </p:nvPr>
        </p:nvSpPr>
        <p:spPr>
          <a:xfrm>
            <a:off x="645900" y="276725"/>
            <a:ext cx="7852200" cy="617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3200">
                <a:solidFill>
                  <a:schemeClr val="accent5"/>
                </a:solidFill>
                <a:latin typeface="Times New Roman"/>
                <a:ea typeface="Times New Roman"/>
                <a:cs typeface="Times New Roman"/>
                <a:sym typeface="Times New Roman"/>
              </a:rPr>
              <a:t>ADVANTAGES</a:t>
            </a:r>
            <a:endParaRPr b="1" sz="3200">
              <a:solidFill>
                <a:schemeClr val="accent5"/>
              </a:solidFill>
              <a:latin typeface="Times New Roman"/>
              <a:ea typeface="Times New Roman"/>
              <a:cs typeface="Times New Roman"/>
              <a:sym typeface="Times New Roman"/>
            </a:endParaRPr>
          </a:p>
        </p:txBody>
      </p:sp>
      <p:sp>
        <p:nvSpPr>
          <p:cNvPr id="104" name="Google Shape;104;p19"/>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05" name="Google Shape;105;p19"/>
          <p:cNvSpPr txBox="1"/>
          <p:nvPr/>
        </p:nvSpPr>
        <p:spPr>
          <a:xfrm>
            <a:off x="751925" y="927225"/>
            <a:ext cx="7852200" cy="3852000"/>
          </a:xfrm>
          <a:prstGeom prst="rect">
            <a:avLst/>
          </a:prstGeom>
          <a:noFill/>
          <a:ln>
            <a:noFill/>
          </a:ln>
        </p:spPr>
        <p:txBody>
          <a:bodyPr anchorCtr="0" anchor="t" bIns="91425" lIns="91425" spcFirstLastPara="1" rIns="91425" wrap="square" tIns="91425">
            <a:noAutofit/>
          </a:bodyPr>
          <a:lstStyle/>
          <a:p>
            <a:pPr indent="-349250" lvl="0" marL="457200" rtl="0" algn="just">
              <a:lnSpc>
                <a:spcPct val="115000"/>
              </a:lnSpc>
              <a:spcBef>
                <a:spcPts val="0"/>
              </a:spcBef>
              <a:spcAft>
                <a:spcPts val="0"/>
              </a:spcAft>
              <a:buClr>
                <a:schemeClr val="accent5"/>
              </a:buClr>
              <a:buSzPts val="1900"/>
              <a:buFont typeface="Times New Roman"/>
              <a:buChar char="❏"/>
            </a:pPr>
            <a:r>
              <a:rPr b="1" i="1" lang="en" sz="1900">
                <a:solidFill>
                  <a:schemeClr val="accent5"/>
                </a:solidFill>
                <a:latin typeface="Times New Roman"/>
                <a:ea typeface="Times New Roman"/>
                <a:cs typeface="Times New Roman"/>
                <a:sym typeface="Times New Roman"/>
              </a:rPr>
              <a:t>Faster Convergence</a:t>
            </a:r>
            <a:r>
              <a:rPr lang="en" sz="1900">
                <a:solidFill>
                  <a:schemeClr val="accent6"/>
                </a:solidFill>
                <a:latin typeface="Times New Roman"/>
                <a:ea typeface="Times New Roman"/>
                <a:cs typeface="Times New Roman"/>
                <a:sym typeface="Times New Roman"/>
              </a:rPr>
              <a:t>: The Regula Falsi method often converges faster than the Bisection method due to its use of a linear approximation (secant line) to the function.</a:t>
            </a:r>
            <a:endParaRPr sz="1900">
              <a:solidFill>
                <a:schemeClr val="accent6"/>
              </a:solidFill>
              <a:latin typeface="Times New Roman"/>
              <a:ea typeface="Times New Roman"/>
              <a:cs typeface="Times New Roman"/>
              <a:sym typeface="Times New Roman"/>
            </a:endParaRPr>
          </a:p>
          <a:p>
            <a:pPr indent="-349250" lvl="0" marL="457200" rtl="0" algn="just">
              <a:lnSpc>
                <a:spcPct val="115000"/>
              </a:lnSpc>
              <a:spcBef>
                <a:spcPts val="0"/>
              </a:spcBef>
              <a:spcAft>
                <a:spcPts val="0"/>
              </a:spcAft>
              <a:buClr>
                <a:schemeClr val="accent5"/>
              </a:buClr>
              <a:buSzPts val="1900"/>
              <a:buFont typeface="Times New Roman"/>
              <a:buChar char="❏"/>
            </a:pPr>
            <a:r>
              <a:rPr b="1" i="1" lang="en" sz="1900">
                <a:solidFill>
                  <a:schemeClr val="accent5"/>
                </a:solidFill>
                <a:latin typeface="Times New Roman"/>
                <a:ea typeface="Times New Roman"/>
                <a:cs typeface="Times New Roman"/>
                <a:sym typeface="Times New Roman"/>
              </a:rPr>
              <a:t>Open Method:</a:t>
            </a:r>
            <a:r>
              <a:rPr lang="en" sz="1900">
                <a:solidFill>
                  <a:schemeClr val="accent6"/>
                </a:solidFill>
                <a:latin typeface="Times New Roman"/>
                <a:ea typeface="Times New Roman"/>
                <a:cs typeface="Times New Roman"/>
                <a:sym typeface="Times New Roman"/>
              </a:rPr>
              <a:t> It doesn't require the initial interval to bracket the root, making it applicable when an approximate location of the root is known.</a:t>
            </a:r>
            <a:endParaRPr sz="1900">
              <a:solidFill>
                <a:schemeClr val="accent6"/>
              </a:solidFill>
              <a:latin typeface="Times New Roman"/>
              <a:ea typeface="Times New Roman"/>
              <a:cs typeface="Times New Roman"/>
              <a:sym typeface="Times New Roman"/>
            </a:endParaRPr>
          </a:p>
          <a:p>
            <a:pPr indent="-349250" lvl="0" marL="457200" rtl="0" algn="just">
              <a:lnSpc>
                <a:spcPct val="115000"/>
              </a:lnSpc>
              <a:spcBef>
                <a:spcPts val="0"/>
              </a:spcBef>
              <a:spcAft>
                <a:spcPts val="0"/>
              </a:spcAft>
              <a:buClr>
                <a:schemeClr val="accent5"/>
              </a:buClr>
              <a:buSzPts val="1900"/>
              <a:buFont typeface="Times New Roman"/>
              <a:buChar char="❏"/>
            </a:pPr>
            <a:r>
              <a:rPr b="1" i="1" lang="en" sz="1900">
                <a:solidFill>
                  <a:schemeClr val="accent5"/>
                </a:solidFill>
                <a:latin typeface="Times New Roman"/>
                <a:ea typeface="Times New Roman"/>
                <a:cs typeface="Times New Roman"/>
                <a:sym typeface="Times New Roman"/>
              </a:rPr>
              <a:t>Continuous Function:</a:t>
            </a:r>
            <a:r>
              <a:rPr lang="en" sz="1900">
                <a:solidFill>
                  <a:schemeClr val="accent6"/>
                </a:solidFill>
                <a:latin typeface="Times New Roman"/>
                <a:ea typeface="Times New Roman"/>
                <a:cs typeface="Times New Roman"/>
                <a:sym typeface="Times New Roman"/>
              </a:rPr>
              <a:t> Works well for continuous functions, as it relies on linear interpolation between function values.</a:t>
            </a:r>
            <a:endParaRPr sz="1900">
              <a:solidFill>
                <a:schemeClr val="accent6"/>
              </a:solidFill>
              <a:latin typeface="Times New Roman"/>
              <a:ea typeface="Times New Roman"/>
              <a:cs typeface="Times New Roman"/>
              <a:sym typeface="Times New Roman"/>
            </a:endParaRPr>
          </a:p>
          <a:p>
            <a:pPr indent="-349250" lvl="0" marL="457200" rtl="0" algn="just">
              <a:lnSpc>
                <a:spcPct val="115000"/>
              </a:lnSpc>
              <a:spcBef>
                <a:spcPts val="0"/>
              </a:spcBef>
              <a:spcAft>
                <a:spcPts val="0"/>
              </a:spcAft>
              <a:buClr>
                <a:schemeClr val="accent5"/>
              </a:buClr>
              <a:buSzPts val="1900"/>
              <a:buFont typeface="Times New Roman"/>
              <a:buChar char="❏"/>
            </a:pPr>
            <a:r>
              <a:rPr b="1" i="1" lang="en" sz="1900">
                <a:solidFill>
                  <a:schemeClr val="accent5"/>
                </a:solidFill>
                <a:latin typeface="Times New Roman"/>
                <a:ea typeface="Times New Roman"/>
                <a:cs typeface="Times New Roman"/>
                <a:sym typeface="Times New Roman"/>
              </a:rPr>
              <a:t>No Fixed Point Required:</a:t>
            </a:r>
            <a:r>
              <a:rPr lang="en" sz="1900">
                <a:solidFill>
                  <a:schemeClr val="accent6"/>
                </a:solidFill>
                <a:latin typeface="Times New Roman"/>
                <a:ea typeface="Times New Roman"/>
                <a:cs typeface="Times New Roman"/>
                <a:sym typeface="Times New Roman"/>
              </a:rPr>
              <a:t> Unlike the Fixed-Point Iteration method, it doesn't require finding a fixed point, making it applicable to a broader range of functions.</a:t>
            </a:r>
            <a:endParaRPr sz="1900">
              <a:solidFill>
                <a:schemeClr val="accent6"/>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0"/>
          <p:cNvSpPr txBox="1"/>
          <p:nvPr>
            <p:ph type="title"/>
          </p:nvPr>
        </p:nvSpPr>
        <p:spPr>
          <a:xfrm>
            <a:off x="645900" y="80675"/>
            <a:ext cx="7852200" cy="617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3200">
                <a:solidFill>
                  <a:schemeClr val="accent5"/>
                </a:solidFill>
                <a:latin typeface="Times New Roman"/>
                <a:ea typeface="Times New Roman"/>
                <a:cs typeface="Times New Roman"/>
                <a:sym typeface="Times New Roman"/>
              </a:rPr>
              <a:t>LIMITATIONS</a:t>
            </a:r>
            <a:endParaRPr b="1" sz="3200">
              <a:solidFill>
                <a:schemeClr val="accent5"/>
              </a:solidFill>
              <a:latin typeface="Times New Roman"/>
              <a:ea typeface="Times New Roman"/>
              <a:cs typeface="Times New Roman"/>
              <a:sym typeface="Times New Roman"/>
            </a:endParaRPr>
          </a:p>
        </p:txBody>
      </p:sp>
      <p:sp>
        <p:nvSpPr>
          <p:cNvPr id="111" name="Google Shape;111;p20"/>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12" name="Google Shape;112;p20"/>
          <p:cNvSpPr txBox="1"/>
          <p:nvPr/>
        </p:nvSpPr>
        <p:spPr>
          <a:xfrm>
            <a:off x="359825" y="645750"/>
            <a:ext cx="8244300" cy="3852000"/>
          </a:xfrm>
          <a:prstGeom prst="rect">
            <a:avLst/>
          </a:prstGeom>
          <a:noFill/>
          <a:ln>
            <a:noFill/>
          </a:ln>
        </p:spPr>
        <p:txBody>
          <a:bodyPr anchorCtr="0" anchor="t" bIns="91425" lIns="91425" spcFirstLastPara="1" rIns="91425" wrap="square" tIns="91425">
            <a:noAutofit/>
          </a:bodyPr>
          <a:lstStyle/>
          <a:p>
            <a:pPr indent="-317500" lvl="0" marL="457200" rtl="0" algn="just">
              <a:lnSpc>
                <a:spcPct val="115000"/>
              </a:lnSpc>
              <a:spcBef>
                <a:spcPts val="0"/>
              </a:spcBef>
              <a:spcAft>
                <a:spcPts val="0"/>
              </a:spcAft>
              <a:buClr>
                <a:schemeClr val="accent5"/>
              </a:buClr>
              <a:buSzPts val="1400"/>
              <a:buFont typeface="Times New Roman"/>
              <a:buChar char="❏"/>
            </a:pPr>
            <a:r>
              <a:rPr b="1" i="1" lang="en">
                <a:solidFill>
                  <a:schemeClr val="accent5"/>
                </a:solidFill>
                <a:latin typeface="Times New Roman"/>
                <a:ea typeface="Times New Roman"/>
                <a:cs typeface="Times New Roman"/>
                <a:sym typeface="Times New Roman"/>
              </a:rPr>
              <a:t>Slow Convergence in Flat Regions:</a:t>
            </a:r>
            <a:r>
              <a:rPr lang="en">
                <a:solidFill>
                  <a:schemeClr val="accent6"/>
                </a:solidFill>
                <a:latin typeface="Times New Roman"/>
                <a:ea typeface="Times New Roman"/>
                <a:cs typeface="Times New Roman"/>
                <a:sym typeface="Times New Roman"/>
              </a:rPr>
              <a:t> The Regula Falsi method may converge slowly or even fail to converge in flat regions of the function where the slope approaches zero. It relies on linear interpolation, and if the function is nearly horizontal, progress can be sluggish.</a:t>
            </a:r>
            <a:endParaRPr>
              <a:solidFill>
                <a:schemeClr val="accent6"/>
              </a:solidFill>
              <a:latin typeface="Times New Roman"/>
              <a:ea typeface="Times New Roman"/>
              <a:cs typeface="Times New Roman"/>
              <a:sym typeface="Times New Roman"/>
            </a:endParaRPr>
          </a:p>
          <a:p>
            <a:pPr indent="-317500" lvl="0" marL="457200" rtl="0" algn="just">
              <a:lnSpc>
                <a:spcPct val="115000"/>
              </a:lnSpc>
              <a:spcBef>
                <a:spcPts val="0"/>
              </a:spcBef>
              <a:spcAft>
                <a:spcPts val="0"/>
              </a:spcAft>
              <a:buClr>
                <a:schemeClr val="accent5"/>
              </a:buClr>
              <a:buSzPts val="1400"/>
              <a:buFont typeface="Times New Roman"/>
              <a:buChar char="❏"/>
            </a:pPr>
            <a:r>
              <a:rPr b="1" i="1" lang="en">
                <a:solidFill>
                  <a:schemeClr val="accent5"/>
                </a:solidFill>
                <a:latin typeface="Times New Roman"/>
                <a:ea typeface="Times New Roman"/>
                <a:cs typeface="Times New Roman"/>
                <a:sym typeface="Times New Roman"/>
              </a:rPr>
              <a:t>Potential for Oscillation: </a:t>
            </a:r>
            <a:r>
              <a:rPr lang="en">
                <a:solidFill>
                  <a:schemeClr val="accent6"/>
                </a:solidFill>
                <a:latin typeface="Times New Roman"/>
                <a:ea typeface="Times New Roman"/>
                <a:cs typeface="Times New Roman"/>
                <a:sym typeface="Times New Roman"/>
              </a:rPr>
              <a:t>Oscillation between two points may occur in certain situations, leading to slower convergence or failure to converge. This behavior can be problematic, especially when the method alternates between two points without getting closer to the root.</a:t>
            </a:r>
            <a:endParaRPr>
              <a:solidFill>
                <a:schemeClr val="accent6"/>
              </a:solidFill>
              <a:latin typeface="Times New Roman"/>
              <a:ea typeface="Times New Roman"/>
              <a:cs typeface="Times New Roman"/>
              <a:sym typeface="Times New Roman"/>
            </a:endParaRPr>
          </a:p>
          <a:p>
            <a:pPr indent="-317500" lvl="0" marL="457200" rtl="0" algn="just">
              <a:lnSpc>
                <a:spcPct val="115000"/>
              </a:lnSpc>
              <a:spcBef>
                <a:spcPts val="0"/>
              </a:spcBef>
              <a:spcAft>
                <a:spcPts val="0"/>
              </a:spcAft>
              <a:buClr>
                <a:schemeClr val="accent5"/>
              </a:buClr>
              <a:buSzPts val="1400"/>
              <a:buFont typeface="Times New Roman"/>
              <a:buChar char="❏"/>
            </a:pPr>
            <a:r>
              <a:rPr b="1" i="1" lang="en">
                <a:solidFill>
                  <a:schemeClr val="accent5"/>
                </a:solidFill>
                <a:latin typeface="Times New Roman"/>
                <a:ea typeface="Times New Roman"/>
                <a:cs typeface="Times New Roman"/>
                <a:sym typeface="Times New Roman"/>
              </a:rPr>
              <a:t>Sensitive to Initial Guesses:</a:t>
            </a:r>
            <a:r>
              <a:rPr lang="en">
                <a:solidFill>
                  <a:schemeClr val="accent6"/>
                </a:solidFill>
                <a:latin typeface="Times New Roman"/>
                <a:ea typeface="Times New Roman"/>
                <a:cs typeface="Times New Roman"/>
                <a:sym typeface="Times New Roman"/>
              </a:rPr>
              <a:t> The method's performance can be sensitive to the choice of initial guesses. Poorly chosen initial points may lead to slow convergence or divergence.</a:t>
            </a:r>
            <a:endParaRPr>
              <a:solidFill>
                <a:schemeClr val="accent6"/>
              </a:solidFill>
              <a:latin typeface="Times New Roman"/>
              <a:ea typeface="Times New Roman"/>
              <a:cs typeface="Times New Roman"/>
              <a:sym typeface="Times New Roman"/>
            </a:endParaRPr>
          </a:p>
          <a:p>
            <a:pPr indent="-317500" lvl="0" marL="457200" rtl="0" algn="just">
              <a:lnSpc>
                <a:spcPct val="115000"/>
              </a:lnSpc>
              <a:spcBef>
                <a:spcPts val="0"/>
              </a:spcBef>
              <a:spcAft>
                <a:spcPts val="0"/>
              </a:spcAft>
              <a:buClr>
                <a:schemeClr val="accent5"/>
              </a:buClr>
              <a:buSzPts val="1400"/>
              <a:buFont typeface="Times New Roman"/>
              <a:buChar char="❏"/>
            </a:pPr>
            <a:r>
              <a:rPr b="1" i="1" lang="en">
                <a:solidFill>
                  <a:schemeClr val="accent5"/>
                </a:solidFill>
                <a:latin typeface="Times New Roman"/>
                <a:ea typeface="Times New Roman"/>
                <a:cs typeface="Times New Roman"/>
                <a:sym typeface="Times New Roman"/>
              </a:rPr>
              <a:t>Difficulty with Multiple Roots: </a:t>
            </a:r>
            <a:r>
              <a:rPr lang="en">
                <a:solidFill>
                  <a:schemeClr val="accent6"/>
                </a:solidFill>
                <a:latin typeface="Times New Roman"/>
                <a:ea typeface="Times New Roman"/>
                <a:cs typeface="Times New Roman"/>
                <a:sym typeface="Times New Roman"/>
              </a:rPr>
              <a:t>Regula Falsi may encounter difficulties when dealing with functions having multiple roots within the same interval. It may converge to a different root or struggle to converge when there are multiple solutions.</a:t>
            </a:r>
            <a:endParaRPr>
              <a:solidFill>
                <a:schemeClr val="accent6"/>
              </a:solidFill>
              <a:latin typeface="Times New Roman"/>
              <a:ea typeface="Times New Roman"/>
              <a:cs typeface="Times New Roman"/>
              <a:sym typeface="Times New Roman"/>
            </a:endParaRPr>
          </a:p>
          <a:p>
            <a:pPr indent="-317500" lvl="0" marL="457200" rtl="0" algn="just">
              <a:lnSpc>
                <a:spcPct val="115000"/>
              </a:lnSpc>
              <a:spcBef>
                <a:spcPts val="0"/>
              </a:spcBef>
              <a:spcAft>
                <a:spcPts val="0"/>
              </a:spcAft>
              <a:buClr>
                <a:schemeClr val="accent5"/>
              </a:buClr>
              <a:buSzPts val="1400"/>
              <a:buFont typeface="Times New Roman"/>
              <a:buChar char="❏"/>
            </a:pPr>
            <a:r>
              <a:rPr b="1" i="1" lang="en">
                <a:solidFill>
                  <a:schemeClr val="accent5"/>
                </a:solidFill>
                <a:latin typeface="Times New Roman"/>
                <a:ea typeface="Times New Roman"/>
                <a:cs typeface="Times New Roman"/>
                <a:sym typeface="Times New Roman"/>
              </a:rPr>
              <a:t>Not Guaranteed Convergence: </a:t>
            </a:r>
            <a:r>
              <a:rPr lang="en">
                <a:solidFill>
                  <a:schemeClr val="accent6"/>
                </a:solidFill>
                <a:latin typeface="Times New Roman"/>
                <a:ea typeface="Times New Roman"/>
                <a:cs typeface="Times New Roman"/>
                <a:sym typeface="Times New Roman"/>
              </a:rPr>
              <a:t>The method is not guaranteed to converge for all functions and initial intervals. Certain functions or poorly chosen intervals may cause the method to fail to find a root.</a:t>
            </a:r>
            <a:endParaRPr>
              <a:solidFill>
                <a:schemeClr val="accent6"/>
              </a:solidFill>
              <a:latin typeface="Times New Roman"/>
              <a:ea typeface="Times New Roman"/>
              <a:cs typeface="Times New Roman"/>
              <a:sym typeface="Times New Roman"/>
            </a:endParaRPr>
          </a:p>
          <a:p>
            <a:pPr indent="-317500" lvl="0" marL="457200" rtl="0" algn="just">
              <a:lnSpc>
                <a:spcPct val="115000"/>
              </a:lnSpc>
              <a:spcBef>
                <a:spcPts val="0"/>
              </a:spcBef>
              <a:spcAft>
                <a:spcPts val="0"/>
              </a:spcAft>
              <a:buClr>
                <a:schemeClr val="accent5"/>
              </a:buClr>
              <a:buSzPts val="1400"/>
              <a:buFont typeface="Times New Roman"/>
              <a:buChar char="❏"/>
            </a:pPr>
            <a:r>
              <a:rPr b="1" i="1" lang="en">
                <a:solidFill>
                  <a:schemeClr val="accent5"/>
                </a:solidFill>
                <a:latin typeface="Times New Roman"/>
                <a:ea typeface="Times New Roman"/>
                <a:cs typeface="Times New Roman"/>
                <a:sym typeface="Times New Roman"/>
              </a:rPr>
              <a:t>Convergence Criteria: </a:t>
            </a:r>
            <a:r>
              <a:rPr lang="en">
                <a:solidFill>
                  <a:schemeClr val="accent6"/>
                </a:solidFill>
                <a:latin typeface="Times New Roman"/>
                <a:ea typeface="Times New Roman"/>
                <a:cs typeface="Times New Roman"/>
                <a:sym typeface="Times New Roman"/>
              </a:rPr>
              <a:t>Determining an appropriate convergence criterion is crucial. If not chosen carefully, it might lead to premature termination or unnecessary iterations, affecting the efficiency of the method.</a:t>
            </a:r>
            <a:endParaRPr>
              <a:solidFill>
                <a:schemeClr val="accent6"/>
              </a:solidFill>
              <a:latin typeface="Times New Roman"/>
              <a:ea typeface="Times New Roman"/>
              <a:cs typeface="Times New Roman"/>
              <a:sym typeface="Times New Roman"/>
            </a:endParaRPr>
          </a:p>
          <a:p>
            <a:pPr indent="0" lvl="0" marL="457200" rtl="0" algn="just">
              <a:lnSpc>
                <a:spcPct val="115000"/>
              </a:lnSpc>
              <a:spcBef>
                <a:spcPts val="1500"/>
              </a:spcBef>
              <a:spcAft>
                <a:spcPts val="0"/>
              </a:spcAft>
              <a:buNone/>
            </a:pPr>
            <a:r>
              <a:t/>
            </a:r>
            <a:endParaRPr b="1" i="1" sz="2100">
              <a:solidFill>
                <a:schemeClr val="accent6"/>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1"/>
          <p:cNvSpPr txBox="1"/>
          <p:nvPr>
            <p:ph type="title"/>
          </p:nvPr>
        </p:nvSpPr>
        <p:spPr>
          <a:xfrm>
            <a:off x="645900" y="276725"/>
            <a:ext cx="7852200" cy="617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3200">
                <a:solidFill>
                  <a:schemeClr val="accent5"/>
                </a:solidFill>
                <a:latin typeface="Times New Roman"/>
                <a:ea typeface="Times New Roman"/>
                <a:cs typeface="Times New Roman"/>
                <a:sym typeface="Times New Roman"/>
              </a:rPr>
              <a:t>CONCLUSION</a:t>
            </a:r>
            <a:endParaRPr b="1" sz="3200">
              <a:solidFill>
                <a:schemeClr val="accent5"/>
              </a:solidFill>
              <a:latin typeface="Times New Roman"/>
              <a:ea typeface="Times New Roman"/>
              <a:cs typeface="Times New Roman"/>
              <a:sym typeface="Times New Roman"/>
            </a:endParaRPr>
          </a:p>
        </p:txBody>
      </p:sp>
      <p:sp>
        <p:nvSpPr>
          <p:cNvPr id="118" name="Google Shape;118;p21"/>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19" name="Google Shape;119;p21"/>
          <p:cNvSpPr txBox="1"/>
          <p:nvPr/>
        </p:nvSpPr>
        <p:spPr>
          <a:xfrm>
            <a:off x="256025" y="927225"/>
            <a:ext cx="8545500" cy="4147500"/>
          </a:xfrm>
          <a:prstGeom prst="rect">
            <a:avLst/>
          </a:prstGeom>
          <a:noFill/>
          <a:ln>
            <a:noFill/>
          </a:ln>
        </p:spPr>
        <p:txBody>
          <a:bodyPr anchorCtr="0" anchor="t" bIns="91425" lIns="91425" spcFirstLastPara="1" rIns="91425" wrap="square" tIns="91425">
            <a:noAutofit/>
          </a:bodyPr>
          <a:lstStyle/>
          <a:p>
            <a:pPr indent="0" lvl="0" marL="457200" rtl="0" algn="just">
              <a:lnSpc>
                <a:spcPct val="115000"/>
              </a:lnSpc>
              <a:spcBef>
                <a:spcPts val="0"/>
              </a:spcBef>
              <a:spcAft>
                <a:spcPts val="0"/>
              </a:spcAft>
              <a:buNone/>
            </a:pPr>
            <a:r>
              <a:rPr lang="en" sz="1600">
                <a:solidFill>
                  <a:schemeClr val="accent6"/>
                </a:solidFill>
                <a:latin typeface="Times New Roman"/>
                <a:ea typeface="Times New Roman"/>
                <a:cs typeface="Times New Roman"/>
                <a:sym typeface="Times New Roman"/>
              </a:rPr>
              <a:t>In conclusion, the Regula Falsi method, or false position method, is a numerical technique for finding roots of a real-valued function. While it offers advantages such as faster convergence compared to the Bisection method and applicability as an open method, it comes with certain limitations.</a:t>
            </a:r>
            <a:endParaRPr sz="1600">
              <a:solidFill>
                <a:schemeClr val="accent6"/>
              </a:solidFill>
              <a:latin typeface="Times New Roman"/>
              <a:ea typeface="Times New Roman"/>
              <a:cs typeface="Times New Roman"/>
              <a:sym typeface="Times New Roman"/>
            </a:endParaRPr>
          </a:p>
          <a:p>
            <a:pPr indent="0" lvl="0" marL="457200" rtl="0" algn="just">
              <a:lnSpc>
                <a:spcPct val="115000"/>
              </a:lnSpc>
              <a:spcBef>
                <a:spcPts val="0"/>
              </a:spcBef>
              <a:spcAft>
                <a:spcPts val="0"/>
              </a:spcAft>
              <a:buNone/>
            </a:pPr>
            <a:r>
              <a:rPr lang="en" sz="1600">
                <a:solidFill>
                  <a:schemeClr val="accent6"/>
                </a:solidFill>
                <a:latin typeface="Times New Roman"/>
                <a:ea typeface="Times New Roman"/>
                <a:cs typeface="Times New Roman"/>
                <a:sym typeface="Times New Roman"/>
              </a:rPr>
              <a:t>The method may face challenges in flat regions of the function, exhibit sensitivity to initial guesses, and encounter difficulties with multiple roots. Oscillations between points and the absence of guaranteed convergence for all functions and intervals are important considerations. Additionally, the Regula Falsi method assumes the continuity of the function within the chosen interval, limiting its applicability to functions with discontinuities.</a:t>
            </a:r>
            <a:endParaRPr sz="1600">
              <a:solidFill>
                <a:schemeClr val="accent6"/>
              </a:solidFill>
              <a:latin typeface="Times New Roman"/>
              <a:ea typeface="Times New Roman"/>
              <a:cs typeface="Times New Roman"/>
              <a:sym typeface="Times New Roman"/>
            </a:endParaRPr>
          </a:p>
          <a:p>
            <a:pPr indent="0" lvl="0" marL="457200" rtl="0" algn="just">
              <a:lnSpc>
                <a:spcPct val="115000"/>
              </a:lnSpc>
              <a:spcBef>
                <a:spcPts val="0"/>
              </a:spcBef>
              <a:spcAft>
                <a:spcPts val="0"/>
              </a:spcAft>
              <a:buNone/>
            </a:pPr>
            <a:r>
              <a:rPr lang="en" sz="1600">
                <a:solidFill>
                  <a:schemeClr val="accent6"/>
                </a:solidFill>
                <a:latin typeface="Times New Roman"/>
                <a:ea typeface="Times New Roman"/>
                <a:cs typeface="Times New Roman"/>
                <a:sym typeface="Times New Roman"/>
              </a:rPr>
              <a:t>Users should carefully choose initial guesses, set appropriate convergence criteria, and consider alternative methods based on the characteristics of the problem. Despite its limitations, the Regula Falsi method remains a valuable tool for root-finding in situations where its strengths align with the nature of the function and the problem at hand.</a:t>
            </a:r>
            <a:endParaRPr sz="1600">
              <a:solidFill>
                <a:schemeClr val="accent6"/>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