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Montserrat Medium"/>
      <p:regular r:id="rId20"/>
      <p:bold r:id="rId21"/>
      <p:italic r:id="rId22"/>
      <p:boldItalic r:id="rId23"/>
    </p:embeddedFont>
    <p:embeddedFont>
      <p:font typeface="Average"/>
      <p:regular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7" roundtripDataSignature="AMtx7mj1pk1pK4BLm7oxGoVtIhmpKW5X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Medium-regular.fntdata"/><Relationship Id="rId22" Type="http://schemas.openxmlformats.org/officeDocument/2006/relationships/font" Target="fonts/MontserratMedium-italic.fntdata"/><Relationship Id="rId21" Type="http://schemas.openxmlformats.org/officeDocument/2006/relationships/font" Target="fonts/MontserratMedium-bold.fntdata"/><Relationship Id="rId24" Type="http://schemas.openxmlformats.org/officeDocument/2006/relationships/font" Target="fonts/Average-regular.fntdata"/><Relationship Id="rId23" Type="http://schemas.openxmlformats.org/officeDocument/2006/relationships/font" Target="fonts/Montserrat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511c2bab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2b511c2bab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4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1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311700" y="214600"/>
            <a:ext cx="85206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" sz="3800"/>
              <a:t>TOPIC: </a:t>
            </a:r>
            <a:r>
              <a:rPr b="1" lang="en" sz="3800">
                <a:solidFill>
                  <a:schemeClr val="accent5"/>
                </a:solidFill>
              </a:rPr>
              <a:t>Basics of Image Pre-Processing</a:t>
            </a:r>
            <a:endParaRPr b="1" sz="3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b="1" sz="3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NAME : </a:t>
            </a:r>
            <a:r>
              <a:rPr b="1" lang="en" sz="28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Arkapratim Ghosh</a:t>
            </a:r>
            <a:endParaRPr b="1" sz="28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Roll No. : </a:t>
            </a:r>
            <a:r>
              <a:rPr b="1" lang="en" sz="28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13000121058</a:t>
            </a:r>
            <a:endParaRPr b="1" sz="28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Registration No. : </a:t>
            </a:r>
            <a:r>
              <a:rPr b="1" lang="en" sz="28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211300100110045</a:t>
            </a:r>
            <a:endParaRPr b="1" sz="28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311700" y="3215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597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Paper Name: </a:t>
            </a:r>
            <a:r>
              <a:rPr b="1" lang="en" sz="1597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Pattern Recognition</a:t>
            </a:r>
            <a:endParaRPr sz="1597">
              <a:solidFill>
                <a:schemeClr val="l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597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Paper Code: </a:t>
            </a:r>
            <a:r>
              <a:rPr b="1" lang="en" sz="1597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PEC-IT602D</a:t>
            </a:r>
            <a:endParaRPr b="1" sz="1597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597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CSE, Sec-A, 6th Sem (2021-2025), CA-1</a:t>
            </a:r>
            <a:endParaRPr b="1" sz="1597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330"/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0250" y="1189710"/>
            <a:ext cx="1382042" cy="1382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511c2bab1_0_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g2b511c2bab1_0_20"/>
          <p:cNvSpPr txBox="1"/>
          <p:nvPr/>
        </p:nvSpPr>
        <p:spPr>
          <a:xfrm>
            <a:off x="452075" y="1134800"/>
            <a:ext cx="816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Image Processing BY Rafael C. Gonzalez AND Richard E. Woods</a:t>
            </a:r>
            <a:endParaRPr b="1" i="1" sz="20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g2b511c2bab1_0_20"/>
          <p:cNvSpPr/>
          <p:nvPr/>
        </p:nvSpPr>
        <p:spPr>
          <a:xfrm>
            <a:off x="2438700" y="3271475"/>
            <a:ext cx="4266600" cy="827700"/>
          </a:xfrm>
          <a:prstGeom prst="horizontalScroll">
            <a:avLst>
              <a:gd fmla="val 12500" name="adj"/>
            </a:avLst>
          </a:pr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2667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37474F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 YOU</a:t>
            </a:r>
            <a:endParaRPr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 b="1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2"/>
          <p:cNvSpPr txBox="1"/>
          <p:nvPr>
            <p:ph idx="1" type="body"/>
          </p:nvPr>
        </p:nvSpPr>
        <p:spPr>
          <a:xfrm>
            <a:off x="1422600" y="712925"/>
            <a:ext cx="6298800" cy="3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AutoNum type="arabicPeriod"/>
            </a:pPr>
            <a:r>
              <a:rPr b="1" lang="en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AutoNum type="arabicPeriod"/>
            </a:pPr>
            <a:r>
              <a:rPr b="1" lang="en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 of Image Pre-processing</a:t>
            </a:r>
            <a:endParaRPr b="1"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AutoNum type="arabicPeriod"/>
            </a:pPr>
            <a:r>
              <a:rPr b="1" lang="en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challenges in Images</a:t>
            </a:r>
            <a:endParaRPr b="1"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AutoNum type="arabicPeriod"/>
            </a:pPr>
            <a:r>
              <a:rPr b="1" lang="en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Steps in Image Pre-processing</a:t>
            </a:r>
            <a:endParaRPr b="1"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AutoNum type="arabicPeriod"/>
            </a:pPr>
            <a:r>
              <a:rPr b="1" lang="en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 of Image Pre-processing</a:t>
            </a:r>
            <a:endParaRPr b="1"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AutoNum type="arabicPeriod"/>
            </a:pPr>
            <a:r>
              <a:rPr b="1" lang="en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 and Considerations</a:t>
            </a:r>
            <a:endParaRPr b="1"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AutoNum type="arabicPeriod"/>
            </a:pPr>
            <a:r>
              <a:rPr b="1" lang="en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AutoNum type="arabicPeriod"/>
            </a:pPr>
            <a:r>
              <a:rPr b="1" lang="en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>
            <p:ph type="title"/>
          </p:nvPr>
        </p:nvSpPr>
        <p:spPr>
          <a:xfrm>
            <a:off x="311700" y="87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394400" y="708100"/>
            <a:ext cx="8437800" cy="4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pre-processing</a:t>
            </a:r>
            <a:r>
              <a:rPr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refers to the application of various techniques to enhance, clean, or transform digital images before they are analyzed or utilized in computer vision tasks.</a:t>
            </a:r>
            <a:endParaRPr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pre-processing is crucial in computer vision and image analysis for several reasons:</a:t>
            </a:r>
            <a:endParaRPr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Times New Roman"/>
              <a:buChar char="❏"/>
            </a:pPr>
            <a:r>
              <a:rPr b="1" i="1" lang="en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Enhancement of Features:</a:t>
            </a:r>
            <a:r>
              <a:rPr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Pre-processing helps in improving the visibility of relevant features in an image, making it easier for algorithms to detect and analyze them accurately.</a:t>
            </a:r>
            <a:endParaRPr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Times New Roman"/>
              <a:buChar char="❏"/>
            </a:pPr>
            <a:r>
              <a:rPr b="1" i="1" lang="en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Noise Reduction: </a:t>
            </a:r>
            <a:r>
              <a:rPr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helps in reducing noise and artifacts in images, which can negatively impact the performance of computer vision algorithms.</a:t>
            </a:r>
            <a:endParaRPr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Times New Roman"/>
              <a:buChar char="❏"/>
            </a:pPr>
            <a:r>
              <a:rPr b="1" i="1" lang="en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Standardization:</a:t>
            </a:r>
            <a:r>
              <a:rPr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Pre-processing ensures that images are standardized and consistent, making it easier to compare and analyze them uniformly.</a:t>
            </a:r>
            <a:endParaRPr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Times New Roman"/>
              <a:buChar char="❏"/>
            </a:pPr>
            <a:r>
              <a:rPr b="1" i="1" lang="en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Normalization:</a:t>
            </a:r>
            <a:r>
              <a:rPr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involves scaling pixel values to a standard range, facilitating the convergence of machine learning algorithms during training.</a:t>
            </a:r>
            <a:endParaRPr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Times New Roman"/>
              <a:buChar char="❏"/>
            </a:pPr>
            <a:r>
              <a:rPr b="1" i="1" lang="en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Segmentation:</a:t>
            </a:r>
            <a:r>
              <a:rPr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Pre-processing techniques play a vital role in image segmentation, where the goal is to partition an image into meaningful regions for analysis.</a:t>
            </a:r>
            <a:endParaRPr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Times New Roman"/>
              <a:buChar char="❏"/>
            </a:pPr>
            <a:r>
              <a:rPr b="1" i="1" lang="en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 Model Performance:</a:t>
            </a:r>
            <a:r>
              <a:rPr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Clean and well-preprocessed images contribute to better model performance by providing more relevant information and reducing unnecessary variations.</a:t>
            </a:r>
            <a:endParaRPr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type="title"/>
          </p:nvPr>
        </p:nvSpPr>
        <p:spPr>
          <a:xfrm>
            <a:off x="645900" y="497175"/>
            <a:ext cx="78522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31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 OF IMAGE PRE-PROCESSING</a:t>
            </a:r>
            <a:endParaRPr b="1" sz="31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440550" y="788825"/>
            <a:ext cx="8384100" cy="38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SzPts val="1900"/>
              <a:buFont typeface="Times New Roman"/>
              <a:buChar char="❏"/>
            </a:pPr>
            <a:r>
              <a:rPr b="1" i="1" lang="en" sz="19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Enhancement</a:t>
            </a:r>
            <a:r>
              <a:rPr lang="en" sz="19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Improves visibility of relevant features in images.</a:t>
            </a:r>
            <a:endParaRPr sz="19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Font typeface="Times New Roman"/>
              <a:buChar char="❏"/>
            </a:pPr>
            <a:r>
              <a:rPr b="1" i="1" lang="en" sz="19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Noise Reduction: </a:t>
            </a:r>
            <a:r>
              <a:rPr lang="en" sz="19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Reduces artifacts and unwanted elements.</a:t>
            </a:r>
            <a:endParaRPr sz="19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Font typeface="Times New Roman"/>
              <a:buChar char="❏"/>
            </a:pPr>
            <a:r>
              <a:rPr b="1" i="1" lang="en" sz="19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Standardization</a:t>
            </a:r>
            <a:r>
              <a:rPr lang="en" sz="19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Ensures consistency for uniform analysis.</a:t>
            </a:r>
            <a:endParaRPr sz="19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Font typeface="Times New Roman"/>
              <a:buChar char="❏"/>
            </a:pPr>
            <a:r>
              <a:rPr b="1" i="1" lang="en" sz="19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Normalization: </a:t>
            </a:r>
            <a:r>
              <a:rPr lang="en" sz="19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Scales pixel values for algorithm convergence.</a:t>
            </a:r>
            <a:endParaRPr sz="19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Font typeface="Times New Roman"/>
              <a:buChar char="❏"/>
            </a:pPr>
            <a:r>
              <a:rPr b="1" i="1" lang="en" sz="19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Segmentation</a:t>
            </a:r>
            <a:r>
              <a:rPr lang="en" sz="19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Facilitates the partitioning of images into meaningful regions.</a:t>
            </a:r>
            <a:endParaRPr sz="19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Font typeface="Times New Roman"/>
              <a:buChar char="❏"/>
            </a:pPr>
            <a:r>
              <a:rPr b="1" i="1" lang="en" sz="19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Improved Performance:</a:t>
            </a:r>
            <a:r>
              <a:rPr lang="en" sz="19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Contributes to better accuracy and efficiency in computer vision tasks.</a:t>
            </a:r>
            <a:endParaRPr sz="19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/>
        </p:nvSpPr>
        <p:spPr>
          <a:xfrm>
            <a:off x="389275" y="264200"/>
            <a:ext cx="83067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" sz="30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CHALLENGES IN IMAGES</a:t>
            </a:r>
            <a:endParaRPr b="1" i="0" sz="3000" u="none" cap="none" strike="noStrike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359825" y="811900"/>
            <a:ext cx="8407200" cy="3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Times New Roman"/>
              <a:buChar char="❖"/>
            </a:pPr>
            <a:r>
              <a:rPr b="1" i="1" lang="en" sz="17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Noise</a:t>
            </a:r>
            <a:r>
              <a:rPr lang="en" sz="17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7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Times New Roman"/>
              <a:buChar char="➢"/>
            </a:pPr>
            <a:r>
              <a:rPr b="1" i="1" lang="en" sz="17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</a:t>
            </a:r>
            <a:r>
              <a:rPr lang="en" sz="17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Presence of unwanted artifacts or random variations.</a:t>
            </a:r>
            <a:endParaRPr sz="17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Times New Roman"/>
              <a:buChar char="➢"/>
            </a:pPr>
            <a:r>
              <a:rPr b="1" i="1" lang="en" sz="17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Impacts</a:t>
            </a:r>
            <a:r>
              <a:rPr lang="en" sz="17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Degradation of image quality and accuracy in analysis.</a:t>
            </a:r>
            <a:endParaRPr sz="17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Times New Roman"/>
              <a:buChar char="❖"/>
            </a:pPr>
            <a:r>
              <a:rPr b="1" i="1" lang="en" sz="17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Blur</a:t>
            </a:r>
            <a:r>
              <a:rPr lang="en" sz="17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7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Times New Roman"/>
              <a:buChar char="➢"/>
            </a:pPr>
            <a:r>
              <a:rPr b="1" i="1" lang="en" sz="17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</a:t>
            </a:r>
            <a:r>
              <a:rPr lang="en" sz="17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Lack of sharpness or focus in images.</a:t>
            </a:r>
            <a:endParaRPr sz="17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Times New Roman"/>
              <a:buChar char="➢"/>
            </a:pPr>
            <a:r>
              <a:rPr b="1" i="1" lang="en" sz="17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Impacts</a:t>
            </a:r>
            <a:r>
              <a:rPr lang="en" sz="17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Difficulty in feature detection and pattern recognition</a:t>
            </a:r>
            <a:r>
              <a:rPr lang="en" sz="170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7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Times New Roman"/>
              <a:buChar char="❖"/>
            </a:pPr>
            <a:r>
              <a:rPr b="1" i="1" lang="en" sz="17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Illumination Variations:</a:t>
            </a:r>
            <a:endParaRPr b="1" i="1" sz="17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Times New Roman"/>
              <a:buChar char="➢"/>
            </a:pPr>
            <a:r>
              <a:rPr b="1" i="1" lang="en" sz="17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</a:t>
            </a:r>
            <a:r>
              <a:rPr lang="en" sz="17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Uneven lighting conditions across images.</a:t>
            </a:r>
            <a:endParaRPr sz="17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Times New Roman"/>
              <a:buChar char="➢"/>
            </a:pPr>
            <a:r>
              <a:rPr b="1" i="1" lang="en" sz="17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Impacts</a:t>
            </a:r>
            <a:r>
              <a:rPr lang="en" sz="17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Alters pixel intensities, affecting analysis and interpretation.</a:t>
            </a:r>
            <a:endParaRPr sz="17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Times New Roman"/>
              <a:buChar char="❖"/>
            </a:pPr>
            <a:r>
              <a:rPr b="1" i="1" lang="en" sz="17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Contrast Issues:</a:t>
            </a:r>
            <a:endParaRPr b="1" i="1" sz="17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Times New Roman"/>
              <a:buChar char="➢"/>
            </a:pPr>
            <a:r>
              <a:rPr b="1" i="1" lang="en" sz="17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</a:t>
            </a:r>
            <a:r>
              <a:rPr lang="en" sz="17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Inconsistent contrast levels in different regions.</a:t>
            </a:r>
            <a:endParaRPr sz="17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Times New Roman"/>
              <a:buChar char="➢"/>
            </a:pPr>
            <a:r>
              <a:rPr b="1" i="1" lang="en" sz="17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Impacts</a:t>
            </a:r>
            <a:r>
              <a:rPr lang="en" sz="17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Hinders visibility of details and complicates segmentation.</a:t>
            </a:r>
            <a:endParaRPr sz="17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Times New Roman"/>
              <a:buChar char="❖"/>
            </a:pPr>
            <a:r>
              <a:rPr b="1" i="1" lang="en" sz="17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Resolution Disparities:</a:t>
            </a:r>
            <a:endParaRPr b="1" i="1" sz="17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Times New Roman"/>
              <a:buChar char="➢"/>
            </a:pPr>
            <a:r>
              <a:rPr b="1" i="1" lang="en" sz="17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</a:t>
            </a:r>
            <a:r>
              <a:rPr lang="en" sz="17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Variation in image resolutions within a dataset.</a:t>
            </a:r>
            <a:endParaRPr sz="17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Times New Roman"/>
              <a:buChar char="➢"/>
            </a:pPr>
            <a:r>
              <a:rPr b="1" i="1" lang="en" sz="17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Impacts</a:t>
            </a:r>
            <a:r>
              <a:rPr lang="en" sz="17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Incompatibility for certain algorithms and analysis methods.</a:t>
            </a:r>
            <a:endParaRPr sz="17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>
            <p:ph type="title"/>
          </p:nvPr>
        </p:nvSpPr>
        <p:spPr>
          <a:xfrm>
            <a:off x="311700" y="74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STEPS IN IMAGE PRE-PROCESSING</a:t>
            </a:r>
            <a:endParaRPr b="1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6"/>
          <p:cNvSpPr txBox="1"/>
          <p:nvPr/>
        </p:nvSpPr>
        <p:spPr>
          <a:xfrm>
            <a:off x="405950" y="742700"/>
            <a:ext cx="8314800" cy="39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Times New Roman"/>
              <a:buChar char="❏"/>
            </a:pPr>
            <a:r>
              <a:rPr b="1" i="1" lang="en" sz="22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Image:</a:t>
            </a:r>
            <a:r>
              <a:rPr lang="en" sz="2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Obtain the digital image for analysis.</a:t>
            </a:r>
            <a:endParaRPr sz="22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Times New Roman"/>
              <a:buChar char="❏"/>
            </a:pPr>
            <a:r>
              <a:rPr b="1" i="1" lang="en" sz="22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Noise Reduction:</a:t>
            </a:r>
            <a:r>
              <a:rPr lang="en" sz="2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Apply filters to remove unwanted artifacts.</a:t>
            </a:r>
            <a:endParaRPr sz="22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Times New Roman"/>
              <a:buChar char="❏"/>
            </a:pPr>
            <a:r>
              <a:rPr b="1" i="1" lang="en" sz="22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Contrast Enhancement</a:t>
            </a:r>
            <a:r>
              <a:rPr lang="en" sz="2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Adjust pixel intensities for better visibility.</a:t>
            </a:r>
            <a:endParaRPr sz="22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Times New Roman"/>
              <a:buChar char="❏"/>
            </a:pPr>
            <a:r>
              <a:rPr b="1" i="1" lang="en" sz="22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Normalization</a:t>
            </a:r>
            <a:r>
              <a:rPr lang="en" sz="2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Scale pixel values to a standard range.</a:t>
            </a:r>
            <a:endParaRPr sz="22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Times New Roman"/>
              <a:buChar char="❏"/>
            </a:pPr>
            <a:r>
              <a:rPr b="1" i="1" lang="en" sz="22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Resizing: </a:t>
            </a:r>
            <a:r>
              <a:rPr lang="en" sz="2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Adjust image dimensions for consistency.</a:t>
            </a:r>
            <a:endParaRPr sz="22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Times New Roman"/>
              <a:buChar char="❏"/>
            </a:pPr>
            <a:r>
              <a:rPr b="1" i="1" lang="en" sz="22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Color Standardization:</a:t>
            </a:r>
            <a:r>
              <a:rPr lang="en" sz="2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Ensure uniform color representation.</a:t>
            </a:r>
            <a:endParaRPr sz="22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Times New Roman"/>
              <a:buChar char="❏"/>
            </a:pPr>
            <a:r>
              <a:rPr b="1" i="1" lang="en" sz="22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Edge Detection</a:t>
            </a:r>
            <a:r>
              <a:rPr lang="en" sz="2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Highlight boundaries for feature extraction.</a:t>
            </a:r>
            <a:endParaRPr sz="22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Times New Roman"/>
              <a:buChar char="❏"/>
            </a:pPr>
            <a:r>
              <a:rPr b="1" i="1" lang="en" sz="22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Segmentation: </a:t>
            </a:r>
            <a:r>
              <a:rPr lang="en" sz="2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 image into meaningful regions.</a:t>
            </a:r>
            <a:endParaRPr sz="22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Times New Roman"/>
              <a:buChar char="❏"/>
            </a:pPr>
            <a:r>
              <a:rPr b="1" i="1" lang="en" sz="22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Augmentation</a:t>
            </a:r>
            <a:r>
              <a:rPr lang="en" sz="2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Introduce variations to expand the dataset.</a:t>
            </a:r>
            <a:endParaRPr sz="22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Times New Roman"/>
              <a:buChar char="❏"/>
            </a:pPr>
            <a:r>
              <a:rPr b="1" i="1" lang="en" sz="22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Quality Check:</a:t>
            </a:r>
            <a:r>
              <a:rPr lang="en" sz="22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Verify pre-processed image quality for analysis.</a:t>
            </a:r>
            <a:endParaRPr sz="22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29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 OF IMAGE PRE-PROCESSING</a:t>
            </a:r>
            <a:endParaRPr b="1" sz="29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7"/>
          <p:cNvSpPr txBox="1"/>
          <p:nvPr/>
        </p:nvSpPr>
        <p:spPr>
          <a:xfrm>
            <a:off x="359825" y="708100"/>
            <a:ext cx="8395800" cy="4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Times New Roman"/>
              <a:buChar char="❏"/>
            </a:pPr>
            <a:r>
              <a:rPr b="1" i="1" lang="en" sz="18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Recognition:</a:t>
            </a:r>
            <a:r>
              <a:rPr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Enhances features for accurate object detection.</a:t>
            </a:r>
            <a:endParaRPr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Times New Roman"/>
              <a:buChar char="❏"/>
            </a:pPr>
            <a:r>
              <a:rPr b="1" i="1" lang="en" sz="18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Medical Imaging:</a:t>
            </a:r>
            <a:r>
              <a:rPr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Improves visibility and clarity in medical scans.</a:t>
            </a:r>
            <a:endParaRPr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Times New Roman"/>
              <a:buChar char="❏"/>
            </a:pPr>
            <a:r>
              <a:rPr b="1" i="1" lang="en" sz="18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Facial Recognition:</a:t>
            </a:r>
            <a:r>
              <a:rPr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Cleans and standardizes facial images for analysis.</a:t>
            </a:r>
            <a:endParaRPr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Times New Roman"/>
              <a:buChar char="❏"/>
            </a:pPr>
            <a:r>
              <a:rPr b="1" i="1" lang="en" sz="18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Satellite Image Analysis:</a:t>
            </a:r>
            <a:r>
              <a:rPr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Mitigates noise and enhances details for precise mapping.</a:t>
            </a:r>
            <a:endParaRPr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Times New Roman"/>
              <a:buChar char="❏"/>
            </a:pPr>
            <a:r>
              <a:rPr b="1" i="1" lang="en" sz="18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Automated Driving:</a:t>
            </a:r>
            <a:r>
              <a:rPr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Enhances image quality for reliable obstacle detection.</a:t>
            </a:r>
            <a:endParaRPr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Times New Roman"/>
              <a:buChar char="❏"/>
            </a:pPr>
            <a:r>
              <a:rPr b="1" i="1" lang="en" sz="18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Quality Control:</a:t>
            </a:r>
            <a:r>
              <a:rPr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Standardizes images for consistent product inspection.</a:t>
            </a:r>
            <a:endParaRPr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Times New Roman"/>
              <a:buChar char="❏"/>
            </a:pPr>
            <a:r>
              <a:rPr b="1" i="1" lang="en" sz="18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Augmented Reality:</a:t>
            </a:r>
            <a:r>
              <a:rPr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Optimizes images for seamless integration with real-world scenes.</a:t>
            </a:r>
            <a:endParaRPr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Times New Roman"/>
              <a:buChar char="❏"/>
            </a:pPr>
            <a:r>
              <a:rPr b="1" i="1" lang="en" sz="18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Biometric Authentication:</a:t>
            </a:r>
            <a:r>
              <a:rPr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Cleans and enhances biometric data for accurate identification.</a:t>
            </a:r>
            <a:endParaRPr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Times New Roman"/>
              <a:buChar char="❏"/>
            </a:pPr>
            <a:r>
              <a:rPr b="1" i="1" lang="en" sz="18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Remote Sensing:</a:t>
            </a:r>
            <a:r>
              <a:rPr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Pre-processes satellite images for environmental monitoring.</a:t>
            </a:r>
            <a:endParaRPr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Times New Roman"/>
              <a:buChar char="❏"/>
            </a:pPr>
            <a:r>
              <a:rPr b="1" i="1" lang="en" sz="18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 Analysis:</a:t>
            </a:r>
            <a:r>
              <a:rPr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Improves text extraction and character recognition accuracy.</a:t>
            </a:r>
            <a:endParaRPr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311700" y="303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 AND CONSIDERATIONS</a:t>
            </a:r>
            <a:endParaRPr b="1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8"/>
          <p:cNvSpPr txBox="1"/>
          <p:nvPr/>
        </p:nvSpPr>
        <p:spPr>
          <a:xfrm>
            <a:off x="405950" y="892625"/>
            <a:ext cx="8426400" cy="3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Times New Roman"/>
              <a:buChar char="❏"/>
            </a:pPr>
            <a:r>
              <a:rPr b="1" i="1" lang="en" sz="20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Over-Processing Risks</a:t>
            </a:r>
            <a:r>
              <a:rPr lang="en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Risk of losing important details with excessive manipulation. Balance needed to avoid distortion or misinterpretation.</a:t>
            </a:r>
            <a:endParaRPr sz="20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Times New Roman"/>
              <a:buChar char="❏"/>
            </a:pPr>
            <a:r>
              <a:rPr b="1" i="1" lang="en" sz="20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Computational Cost:</a:t>
            </a:r>
            <a:r>
              <a:rPr lang="en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Intensive processing may demand significant computing resources. Consider efficiency trade-offs for real-time applications.</a:t>
            </a:r>
            <a:endParaRPr sz="20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Times New Roman"/>
              <a:buChar char="❏"/>
            </a:pPr>
            <a:r>
              <a:rPr b="1" i="1" lang="en" sz="20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Adaptability to Different Domains:</a:t>
            </a:r>
            <a:r>
              <a:rPr lang="en" sz="2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Techniques should be flexible for diverse datasets and tasks. Customization crucial for optimal performance across domains.</a:t>
            </a:r>
            <a:endParaRPr sz="20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1"/>
          <p:cNvSpPr txBox="1"/>
          <p:nvPr/>
        </p:nvSpPr>
        <p:spPr>
          <a:xfrm>
            <a:off x="429000" y="1157875"/>
            <a:ext cx="8234100" cy="3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Times New Roman"/>
              <a:buChar char="❏"/>
            </a:pPr>
            <a:r>
              <a:rPr b="1" i="1" lang="en" sz="18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Crucial Role:</a:t>
            </a:r>
            <a:endParaRPr b="1" i="1" sz="18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pre-processing plays a vital role in optimizing data for analysis.</a:t>
            </a:r>
            <a:endParaRPr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Times New Roman"/>
              <a:buChar char="❏"/>
            </a:pPr>
            <a:r>
              <a:rPr b="1" i="1" lang="en" sz="18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Enhanced Accuracy:</a:t>
            </a:r>
            <a:endParaRPr b="1" i="1" sz="18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Improves accuracy and reliability of computer vision algorithms.</a:t>
            </a:r>
            <a:endParaRPr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Times New Roman"/>
              <a:buChar char="❏"/>
            </a:pPr>
            <a:r>
              <a:rPr b="1" i="1" lang="en" sz="18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Balancing Act:</a:t>
            </a:r>
            <a:endParaRPr b="1" i="1" sz="18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Careful consideration needed to balance processing depth and efficiency.</a:t>
            </a:r>
            <a:endParaRPr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Times New Roman"/>
              <a:buChar char="❏"/>
            </a:pPr>
            <a:r>
              <a:rPr b="1" i="1" lang="en" sz="18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Versatility Matters:</a:t>
            </a:r>
            <a:endParaRPr b="1" i="1" sz="18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Techniques must adapt to varied domains and applications.</a:t>
            </a:r>
            <a:endParaRPr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Times New Roman"/>
              <a:buChar char="❏"/>
            </a:pPr>
            <a:r>
              <a:rPr b="1" i="1" lang="en" sz="18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Continuous Evolution:</a:t>
            </a:r>
            <a:endParaRPr b="1" i="1" sz="18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Ongoing advancements in pre-processing techniques drive progress.</a:t>
            </a:r>
            <a:endParaRPr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Times New Roman"/>
              <a:buChar char="❏"/>
            </a:pPr>
            <a:r>
              <a:rPr b="1" i="1" lang="en" sz="18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Foundation for Success:</a:t>
            </a:r>
            <a:endParaRPr b="1" i="1" sz="18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Strong pre-processing forms the foundation for robust image analysis.</a:t>
            </a:r>
            <a:endParaRPr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