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ontserrat"/>
      <p:regular r:id="rId19"/>
      <p:bold r:id="rId20"/>
      <p:italic r:id="rId21"/>
      <p:boldItalic r:id="rId22"/>
    </p:embeddedFont>
    <p:embeddedFont>
      <p:font typeface="Montserrat Medium"/>
      <p:regular r:id="rId23"/>
      <p:bold r:id="rId24"/>
      <p:italic r:id="rId25"/>
      <p:boldItalic r:id="rId26"/>
    </p:embeddedFon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7EA564-2183-44A7-97E6-A9DEA43B7512}">
  <a:tblStyle styleId="{497EA564-2183-44A7-97E6-A9DEA43B75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MontserratMedium-bold.fntdata"/><Relationship Id="rId23" Type="http://schemas.openxmlformats.org/officeDocument/2006/relationships/font" Target="fonts/Montserrat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Medium-boldItalic.fntdata"/><Relationship Id="rId25" Type="http://schemas.openxmlformats.org/officeDocument/2006/relationships/font" Target="fonts/MontserratMedium-italic.fntdata"/><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39ea2f648b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39ea2f648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9ea2f648b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9ea2f648b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9ea2f648b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9ea2f648b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9ea2f648b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9ea2f648b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3ceb6e426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3ceb6e4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3c99d74a1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3c99d74a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3c99d74a1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3c99d74a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3c99d74a1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3c99d74a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9ea2f648b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9ea2f648b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214600"/>
            <a:ext cx="8520600" cy="296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800"/>
              <a:t>TOPIC: </a:t>
            </a:r>
            <a:r>
              <a:rPr b="1" lang="en" sz="3800">
                <a:solidFill>
                  <a:schemeClr val="accent5"/>
                </a:solidFill>
              </a:rPr>
              <a:t>QUESTION 19</a:t>
            </a:r>
            <a:endParaRPr b="1" sz="3800">
              <a:solidFill>
                <a:schemeClr val="accent5"/>
              </a:solidFill>
            </a:endParaRPr>
          </a:p>
          <a:p>
            <a:pPr indent="0" lvl="0" marL="0" rtl="0" algn="ctr">
              <a:spcBef>
                <a:spcPts val="0"/>
              </a:spcBef>
              <a:spcAft>
                <a:spcPts val="0"/>
              </a:spcAft>
              <a:buNone/>
            </a:pPr>
            <a:r>
              <a:t/>
            </a:r>
            <a:endParaRPr b="1" sz="3800"/>
          </a:p>
          <a:p>
            <a:pPr indent="0" lvl="0" marL="0" rtl="0" algn="l">
              <a:spcBef>
                <a:spcPts val="0"/>
              </a:spcBef>
              <a:spcAft>
                <a:spcPts val="0"/>
              </a:spcAft>
              <a:buNone/>
            </a:pPr>
            <a:r>
              <a:rPr b="1" lang="en" sz="2800">
                <a:latin typeface="Times New Roman"/>
                <a:ea typeface="Times New Roman"/>
                <a:cs typeface="Times New Roman"/>
                <a:sym typeface="Times New Roman"/>
              </a:rPr>
              <a:t>NAME : </a:t>
            </a:r>
            <a:r>
              <a:rPr b="1" lang="en" sz="2800">
                <a:solidFill>
                  <a:schemeClr val="accent5"/>
                </a:solidFill>
                <a:latin typeface="Times New Roman"/>
                <a:ea typeface="Times New Roman"/>
                <a:cs typeface="Times New Roman"/>
                <a:sym typeface="Times New Roman"/>
              </a:rPr>
              <a:t>Arkapratim Ghosh</a:t>
            </a:r>
            <a:endParaRPr b="1" sz="2800">
              <a:solidFill>
                <a:schemeClr val="accent5"/>
              </a:solidFill>
              <a:latin typeface="Times New Roman"/>
              <a:ea typeface="Times New Roman"/>
              <a:cs typeface="Times New Roman"/>
              <a:sym typeface="Times New Roman"/>
            </a:endParaRPr>
          </a:p>
          <a:p>
            <a:pPr indent="0" lvl="0" marL="0" rtl="0" algn="l">
              <a:spcBef>
                <a:spcPts val="0"/>
              </a:spcBef>
              <a:spcAft>
                <a:spcPts val="0"/>
              </a:spcAft>
              <a:buNone/>
            </a:pPr>
            <a:r>
              <a:rPr b="1" lang="en" sz="2800">
                <a:latin typeface="Times New Roman"/>
                <a:ea typeface="Times New Roman"/>
                <a:cs typeface="Times New Roman"/>
                <a:sym typeface="Times New Roman"/>
              </a:rPr>
              <a:t>Roll No. : </a:t>
            </a:r>
            <a:r>
              <a:rPr b="1" lang="en" sz="2800">
                <a:solidFill>
                  <a:schemeClr val="accent5"/>
                </a:solidFill>
                <a:latin typeface="Times New Roman"/>
                <a:ea typeface="Times New Roman"/>
                <a:cs typeface="Times New Roman"/>
                <a:sym typeface="Times New Roman"/>
              </a:rPr>
              <a:t>13000121058</a:t>
            </a:r>
            <a:endParaRPr b="1" sz="2800">
              <a:solidFill>
                <a:schemeClr val="accent5"/>
              </a:solidFill>
              <a:latin typeface="Times New Roman"/>
              <a:ea typeface="Times New Roman"/>
              <a:cs typeface="Times New Roman"/>
              <a:sym typeface="Times New Roman"/>
            </a:endParaRPr>
          </a:p>
          <a:p>
            <a:pPr indent="0" lvl="0" marL="0" rtl="0" algn="l">
              <a:spcBef>
                <a:spcPts val="0"/>
              </a:spcBef>
              <a:spcAft>
                <a:spcPts val="0"/>
              </a:spcAft>
              <a:buNone/>
            </a:pPr>
            <a:r>
              <a:rPr b="1" lang="en" sz="2800">
                <a:latin typeface="Times New Roman"/>
                <a:ea typeface="Times New Roman"/>
                <a:cs typeface="Times New Roman"/>
                <a:sym typeface="Times New Roman"/>
              </a:rPr>
              <a:t>Registration No. : </a:t>
            </a:r>
            <a:r>
              <a:rPr b="1" lang="en" sz="2800">
                <a:solidFill>
                  <a:schemeClr val="accent5"/>
                </a:solidFill>
                <a:latin typeface="Times New Roman"/>
                <a:ea typeface="Times New Roman"/>
                <a:cs typeface="Times New Roman"/>
                <a:sym typeface="Times New Roman"/>
              </a:rPr>
              <a:t>211300100110045</a:t>
            </a:r>
            <a:endParaRPr b="1" sz="2800">
              <a:solidFill>
                <a:schemeClr val="accent5"/>
              </a:solidFill>
              <a:latin typeface="Times New Roman"/>
              <a:ea typeface="Times New Roman"/>
              <a:cs typeface="Times New Roman"/>
              <a:sym typeface="Times New Roman"/>
            </a:endParaRPr>
          </a:p>
          <a:p>
            <a:pPr indent="0" lvl="0" marL="0" rtl="0" algn="l">
              <a:spcBef>
                <a:spcPts val="0"/>
              </a:spcBef>
              <a:spcAft>
                <a:spcPts val="0"/>
              </a:spcAft>
              <a:buNone/>
            </a:pPr>
            <a:r>
              <a:t/>
            </a:r>
            <a:endParaRPr b="1" sz="2800">
              <a:latin typeface="Times New Roman"/>
              <a:ea typeface="Times New Roman"/>
              <a:cs typeface="Times New Roman"/>
              <a:sym typeface="Times New Roman"/>
            </a:endParaRPr>
          </a:p>
        </p:txBody>
      </p:sp>
      <p:sp>
        <p:nvSpPr>
          <p:cNvPr id="60" name="Google Shape;60;p13"/>
          <p:cNvSpPr txBox="1"/>
          <p:nvPr>
            <p:ph idx="1" type="subTitle"/>
          </p:nvPr>
        </p:nvSpPr>
        <p:spPr>
          <a:xfrm>
            <a:off x="311700" y="3215125"/>
            <a:ext cx="8520600" cy="7926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523"/>
              <a:buFont typeface="Arial"/>
              <a:buNone/>
            </a:pPr>
            <a:r>
              <a:rPr b="1" lang="en" sz="1597">
                <a:solidFill>
                  <a:schemeClr val="dk1"/>
                </a:solidFill>
                <a:latin typeface="Montserrat"/>
                <a:ea typeface="Montserrat"/>
                <a:cs typeface="Montserrat"/>
                <a:sym typeface="Montserrat"/>
              </a:rPr>
              <a:t>Paper Name: </a:t>
            </a:r>
            <a:r>
              <a:rPr b="1" lang="en" sz="1597">
                <a:solidFill>
                  <a:schemeClr val="lt2"/>
                </a:solidFill>
                <a:latin typeface="Montserrat"/>
                <a:ea typeface="Montserrat"/>
                <a:cs typeface="Montserrat"/>
                <a:sym typeface="Montserrat"/>
              </a:rPr>
              <a:t>Database Management Systems</a:t>
            </a:r>
            <a:endParaRPr sz="1597">
              <a:solidFill>
                <a:schemeClr val="lt2"/>
              </a:solidFill>
              <a:latin typeface="Montserrat Medium"/>
              <a:ea typeface="Montserrat Medium"/>
              <a:cs typeface="Montserrat Medium"/>
              <a:sym typeface="Montserrat Medium"/>
            </a:endParaRPr>
          </a:p>
          <a:p>
            <a:pPr indent="0" lvl="0" marL="0" rtl="0" algn="ctr">
              <a:lnSpc>
                <a:spcPct val="90000"/>
              </a:lnSpc>
              <a:spcBef>
                <a:spcPts val="0"/>
              </a:spcBef>
              <a:spcAft>
                <a:spcPts val="0"/>
              </a:spcAft>
              <a:buClr>
                <a:schemeClr val="dk1"/>
              </a:buClr>
              <a:buSzPts val="523"/>
              <a:buFont typeface="Arial"/>
              <a:buNone/>
            </a:pPr>
            <a:r>
              <a:rPr b="1" lang="en" sz="1597">
                <a:solidFill>
                  <a:schemeClr val="dk1"/>
                </a:solidFill>
                <a:latin typeface="Montserrat"/>
                <a:ea typeface="Montserrat"/>
                <a:cs typeface="Montserrat"/>
                <a:sym typeface="Montserrat"/>
              </a:rPr>
              <a:t>Paper Code: </a:t>
            </a:r>
            <a:r>
              <a:rPr b="1" lang="en" sz="1597">
                <a:solidFill>
                  <a:schemeClr val="lt2"/>
                </a:solidFill>
                <a:latin typeface="Montserrat"/>
                <a:ea typeface="Montserrat"/>
                <a:cs typeface="Montserrat"/>
                <a:sym typeface="Montserrat"/>
              </a:rPr>
              <a:t>PCC-CS601</a:t>
            </a:r>
            <a:endParaRPr b="1" sz="1597">
              <a:solidFill>
                <a:schemeClr val="lt2"/>
              </a:solidFill>
              <a:latin typeface="Montserrat"/>
              <a:ea typeface="Montserrat"/>
              <a:cs typeface="Montserrat"/>
              <a:sym typeface="Montserrat"/>
            </a:endParaRPr>
          </a:p>
          <a:p>
            <a:pPr indent="0" lvl="0" marL="0" rtl="0" algn="ctr">
              <a:lnSpc>
                <a:spcPct val="90000"/>
              </a:lnSpc>
              <a:spcBef>
                <a:spcPts val="0"/>
              </a:spcBef>
              <a:spcAft>
                <a:spcPts val="0"/>
              </a:spcAft>
              <a:buClr>
                <a:schemeClr val="dk1"/>
              </a:buClr>
              <a:buSzPts val="523"/>
              <a:buFont typeface="Arial"/>
              <a:buNone/>
            </a:pPr>
            <a:r>
              <a:rPr b="1" lang="en" sz="1597">
                <a:solidFill>
                  <a:schemeClr val="dk1"/>
                </a:solidFill>
                <a:latin typeface="Montserrat"/>
                <a:ea typeface="Montserrat"/>
                <a:cs typeface="Montserrat"/>
                <a:sym typeface="Montserrat"/>
              </a:rPr>
              <a:t>CSE, Sec-A, 6th Sem (2021-2025), CA-1</a:t>
            </a:r>
            <a:endParaRPr b="1" sz="1597">
              <a:solidFill>
                <a:schemeClr val="dk1"/>
              </a:solidFill>
              <a:latin typeface="Montserrat"/>
              <a:ea typeface="Montserrat"/>
              <a:cs typeface="Montserrat"/>
              <a:sym typeface="Montserrat"/>
            </a:endParaRPr>
          </a:p>
          <a:p>
            <a:pPr indent="0" lvl="0" marL="0" rtl="0" algn="ctr">
              <a:lnSpc>
                <a:spcPct val="90000"/>
              </a:lnSpc>
              <a:spcBef>
                <a:spcPts val="0"/>
              </a:spcBef>
              <a:spcAft>
                <a:spcPts val="0"/>
              </a:spcAft>
              <a:buSzPts val="523"/>
              <a:buNone/>
            </a:pPr>
            <a:r>
              <a:t/>
            </a:r>
            <a:endParaRPr sz="1330"/>
          </a:p>
        </p:txBody>
      </p:sp>
      <p:pic>
        <p:nvPicPr>
          <p:cNvPr id="61" name="Google Shape;61;p13"/>
          <p:cNvPicPr preferRelativeResize="0"/>
          <p:nvPr/>
        </p:nvPicPr>
        <p:blipFill rotWithShape="1">
          <a:blip r:embed="rId3">
            <a:alphaModFix/>
          </a:blip>
          <a:srcRect b="0" l="0" r="0" t="0"/>
          <a:stretch/>
        </p:blipFill>
        <p:spPr>
          <a:xfrm>
            <a:off x="7108200" y="214610"/>
            <a:ext cx="1382043" cy="138204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311700" y="3164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Times New Roman"/>
                <a:ea typeface="Times New Roman"/>
                <a:cs typeface="Times New Roman"/>
                <a:sym typeface="Times New Roman"/>
              </a:rPr>
              <a:t>KEYS</a:t>
            </a:r>
            <a:endParaRPr b="1">
              <a:solidFill>
                <a:schemeClr val="accent5"/>
              </a:solidFill>
              <a:latin typeface="Times New Roman"/>
              <a:ea typeface="Times New Roman"/>
              <a:cs typeface="Times New Roman"/>
              <a:sym typeface="Times New Roman"/>
            </a:endParaRPr>
          </a:p>
        </p:txBody>
      </p:sp>
      <p:graphicFrame>
        <p:nvGraphicFramePr>
          <p:cNvPr id="183" name="Google Shape;183;p22"/>
          <p:cNvGraphicFramePr/>
          <p:nvPr/>
        </p:nvGraphicFramePr>
        <p:xfrm>
          <a:off x="311700" y="1002925"/>
          <a:ext cx="3000000" cy="3000000"/>
        </p:xfrm>
        <a:graphic>
          <a:graphicData uri="http://schemas.openxmlformats.org/drawingml/2006/table">
            <a:tbl>
              <a:tblPr>
                <a:noFill/>
                <a:tableStyleId>{497EA564-2183-44A7-97E6-A9DEA43B7512}</a:tableStyleId>
              </a:tblPr>
              <a:tblGrid>
                <a:gridCol w="2840200"/>
                <a:gridCol w="2840200"/>
                <a:gridCol w="2840200"/>
              </a:tblGrid>
              <a:tr h="381000">
                <a:tc>
                  <a:txBody>
                    <a:bodyPr/>
                    <a:lstStyle/>
                    <a:p>
                      <a:pPr indent="0" lvl="0" marL="0" rtl="0" algn="ctr">
                        <a:spcBef>
                          <a:spcPts val="0"/>
                        </a:spcBef>
                        <a:spcAft>
                          <a:spcPts val="0"/>
                        </a:spcAft>
                        <a:buNone/>
                      </a:pPr>
                      <a:r>
                        <a:rPr b="1" lang="en">
                          <a:solidFill>
                            <a:schemeClr val="lt1"/>
                          </a:solidFill>
                        </a:rPr>
                        <a:t>PRIMARY KEYS</a:t>
                      </a:r>
                      <a:endParaRPr b="1">
                        <a:solidFill>
                          <a:schemeClr val="lt1"/>
                        </a:solidFill>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a:solidFill>
                            <a:schemeClr val="lt1"/>
                          </a:solidFill>
                        </a:rPr>
                        <a:t>FOREIGN KEYS</a:t>
                      </a:r>
                      <a:endParaRPr b="1">
                        <a:solidFill>
                          <a:schemeClr val="lt1"/>
                        </a:solidFill>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a:solidFill>
                            <a:schemeClr val="lt1"/>
                          </a:solidFill>
                        </a:rPr>
                        <a:t>COMPOSITE PRIMARY KEYS</a:t>
                      </a:r>
                      <a:endParaRPr b="1">
                        <a:solidFill>
                          <a:schemeClr val="lt1"/>
                        </a:solidFill>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accent5"/>
                    </a:solidFill>
                  </a:tcPr>
                </a:tc>
              </a:tr>
              <a:tr h="381000">
                <a:tc>
                  <a:txBody>
                    <a:bodyPr/>
                    <a:lstStyle/>
                    <a:p>
                      <a:pPr indent="0" lvl="0" marL="0" rtl="0" algn="l">
                        <a:spcBef>
                          <a:spcPts val="0"/>
                        </a:spcBef>
                        <a:spcAft>
                          <a:spcPts val="0"/>
                        </a:spcAft>
                        <a:buNone/>
                      </a:pPr>
                      <a:r>
                        <a:rPr b="1" lang="en">
                          <a:solidFill>
                            <a:schemeClr val="accent6"/>
                          </a:solidFill>
                        </a:rPr>
                        <a:t>INS_ID </a:t>
                      </a:r>
                      <a:r>
                        <a:rPr lang="en">
                          <a:solidFill>
                            <a:schemeClr val="accent6"/>
                          </a:solidFill>
                        </a:rPr>
                        <a:t> in table </a:t>
                      </a:r>
                      <a:r>
                        <a:rPr b="1" lang="en">
                          <a:solidFill>
                            <a:schemeClr val="accent6"/>
                          </a:solidFill>
                        </a:rPr>
                        <a:t>INSTRUCTOR</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6"/>
                          </a:solidFill>
                        </a:rPr>
                        <a:t>INS_ID </a:t>
                      </a:r>
                      <a:r>
                        <a:rPr lang="en">
                          <a:solidFill>
                            <a:schemeClr val="accent6"/>
                          </a:solidFill>
                        </a:rPr>
                        <a:t>in table </a:t>
                      </a:r>
                      <a:r>
                        <a:rPr b="1" lang="en">
                          <a:solidFill>
                            <a:schemeClr val="accent6"/>
                          </a:solidFill>
                        </a:rPr>
                        <a:t>CLASS</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rowSpan="2">
                  <a:txBody>
                    <a:bodyPr/>
                    <a:lstStyle/>
                    <a:p>
                      <a:pPr indent="0" lvl="0" marL="0" rtl="0" algn="l">
                        <a:spcBef>
                          <a:spcPts val="0"/>
                        </a:spcBef>
                        <a:spcAft>
                          <a:spcPts val="0"/>
                        </a:spcAft>
                        <a:buNone/>
                      </a:pPr>
                      <a:r>
                        <a:rPr b="1" lang="en">
                          <a:solidFill>
                            <a:schemeClr val="accent6"/>
                          </a:solidFill>
                        </a:rPr>
                        <a:t>INS_ID </a:t>
                      </a:r>
                      <a:r>
                        <a:rPr lang="en">
                          <a:solidFill>
                            <a:schemeClr val="accent6"/>
                          </a:solidFill>
                        </a:rPr>
                        <a:t>, </a:t>
                      </a:r>
                      <a:r>
                        <a:rPr b="1" lang="en">
                          <a:solidFill>
                            <a:schemeClr val="accent6"/>
                          </a:solidFill>
                        </a:rPr>
                        <a:t>T_ID </a:t>
                      </a:r>
                      <a:r>
                        <a:rPr lang="en">
                          <a:solidFill>
                            <a:schemeClr val="accent6"/>
                          </a:solidFill>
                        </a:rPr>
                        <a:t>in table </a:t>
                      </a:r>
                      <a:r>
                        <a:rPr b="1" lang="en">
                          <a:solidFill>
                            <a:schemeClr val="accent6"/>
                          </a:solidFill>
                        </a:rPr>
                        <a:t>HAS</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chemeClr val="accent6"/>
                          </a:solidFill>
                        </a:rPr>
                        <a:t>T_ID </a:t>
                      </a:r>
                      <a:r>
                        <a:rPr lang="en">
                          <a:solidFill>
                            <a:schemeClr val="accent6"/>
                          </a:solidFill>
                        </a:rPr>
                        <a:t>in table </a:t>
                      </a:r>
                      <a:r>
                        <a:rPr b="1" lang="en">
                          <a:solidFill>
                            <a:schemeClr val="accent6"/>
                          </a:solidFill>
                        </a:rPr>
                        <a:t>TRAINEE</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6"/>
                          </a:solidFill>
                        </a:rPr>
                        <a:t>T_ID </a:t>
                      </a:r>
                      <a:r>
                        <a:rPr lang="en">
                          <a:solidFill>
                            <a:schemeClr val="accent6"/>
                          </a:solidFill>
                        </a:rPr>
                        <a:t>in table </a:t>
                      </a:r>
                      <a:r>
                        <a:rPr b="1" lang="en">
                          <a:solidFill>
                            <a:schemeClr val="accent6"/>
                          </a:solidFill>
                        </a:rPr>
                        <a:t>F_TRAINEE </a:t>
                      </a:r>
                      <a:r>
                        <a:rPr lang="en">
                          <a:solidFill>
                            <a:schemeClr val="accent6"/>
                          </a:solidFill>
                        </a:rPr>
                        <a:t>, </a:t>
                      </a:r>
                      <a:r>
                        <a:rPr b="1" lang="en">
                          <a:solidFill>
                            <a:schemeClr val="accent6"/>
                          </a:solidFill>
                        </a:rPr>
                        <a:t>M_TRAINEE</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vMerge="1"/>
              </a:tr>
              <a:tr h="381000">
                <a:tc>
                  <a:txBody>
                    <a:bodyPr/>
                    <a:lstStyle/>
                    <a:p>
                      <a:pPr indent="0" lvl="0" marL="0" rtl="0" algn="l">
                        <a:spcBef>
                          <a:spcPts val="0"/>
                        </a:spcBef>
                        <a:spcAft>
                          <a:spcPts val="0"/>
                        </a:spcAft>
                        <a:buNone/>
                      </a:pPr>
                      <a:r>
                        <a:rPr b="1" lang="en">
                          <a:solidFill>
                            <a:schemeClr val="accent6"/>
                          </a:solidFill>
                        </a:rPr>
                        <a:t>CLS_ID </a:t>
                      </a:r>
                      <a:r>
                        <a:rPr lang="en">
                          <a:solidFill>
                            <a:schemeClr val="accent6"/>
                          </a:solidFill>
                        </a:rPr>
                        <a:t>in table </a:t>
                      </a:r>
                      <a:r>
                        <a:rPr b="1" lang="en">
                          <a:solidFill>
                            <a:schemeClr val="accent6"/>
                          </a:solidFill>
                        </a:rPr>
                        <a:t>CLASS</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rowSpan="2">
                  <a:txBody>
                    <a:bodyPr/>
                    <a:lstStyle/>
                    <a:p>
                      <a:pPr indent="0" lvl="0" marL="0" rtl="0" algn="l">
                        <a:spcBef>
                          <a:spcPts val="0"/>
                        </a:spcBef>
                        <a:spcAft>
                          <a:spcPts val="0"/>
                        </a:spcAft>
                        <a:buNone/>
                      </a:pPr>
                      <a:r>
                        <a:rPr b="1" lang="en">
                          <a:solidFill>
                            <a:schemeClr val="accent6"/>
                          </a:solidFill>
                        </a:rPr>
                        <a:t>CLS_ID </a:t>
                      </a:r>
                      <a:r>
                        <a:rPr lang="en">
                          <a:solidFill>
                            <a:schemeClr val="accent6"/>
                          </a:solidFill>
                        </a:rPr>
                        <a:t>, </a:t>
                      </a:r>
                      <a:r>
                        <a:rPr b="1" lang="en">
                          <a:solidFill>
                            <a:schemeClr val="accent6"/>
                          </a:solidFill>
                        </a:rPr>
                        <a:t>T_ID </a:t>
                      </a:r>
                      <a:r>
                        <a:rPr lang="en">
                          <a:solidFill>
                            <a:schemeClr val="accent6"/>
                          </a:solidFill>
                        </a:rPr>
                        <a:t>in table </a:t>
                      </a:r>
                      <a:r>
                        <a:rPr b="1" lang="en">
                          <a:solidFill>
                            <a:schemeClr val="accent6"/>
                          </a:solidFill>
                        </a:rPr>
                        <a:t>ENROLL</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chemeClr val="accent6"/>
                          </a:solidFill>
                        </a:rPr>
                        <a:t>C_CODE </a:t>
                      </a:r>
                      <a:r>
                        <a:rPr lang="en">
                          <a:solidFill>
                            <a:schemeClr val="accent6"/>
                          </a:solidFill>
                        </a:rPr>
                        <a:t>in table </a:t>
                      </a:r>
                      <a:r>
                        <a:rPr b="1" lang="en">
                          <a:solidFill>
                            <a:schemeClr val="accent6"/>
                          </a:solidFill>
                        </a:rPr>
                        <a:t>COURSE</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6"/>
                          </a:solidFill>
                        </a:rPr>
                        <a:t>C_CODE </a:t>
                      </a:r>
                      <a:r>
                        <a:rPr lang="en">
                          <a:solidFill>
                            <a:schemeClr val="accent6"/>
                          </a:solidFill>
                        </a:rPr>
                        <a:t>in table </a:t>
                      </a:r>
                      <a:r>
                        <a:rPr b="1" lang="en">
                          <a:solidFill>
                            <a:schemeClr val="accent6"/>
                          </a:solidFill>
                        </a:rPr>
                        <a:t>CLASS </a:t>
                      </a:r>
                      <a:r>
                        <a:rPr lang="en">
                          <a:solidFill>
                            <a:schemeClr val="accent6"/>
                          </a:solidFill>
                        </a:rPr>
                        <a:t>, </a:t>
                      </a:r>
                      <a:r>
                        <a:rPr b="1" lang="en">
                          <a:solidFill>
                            <a:schemeClr val="accent6"/>
                          </a:solidFill>
                        </a:rPr>
                        <a:t>MAND_COURSE </a:t>
                      </a:r>
                      <a:r>
                        <a:rPr lang="en">
                          <a:solidFill>
                            <a:schemeClr val="accent6"/>
                          </a:solidFill>
                        </a:rPr>
                        <a:t>, </a:t>
                      </a:r>
                      <a:r>
                        <a:rPr b="1" lang="en">
                          <a:solidFill>
                            <a:schemeClr val="accent6"/>
                          </a:solidFill>
                        </a:rPr>
                        <a:t>OP_COURSE</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vMerge="1"/>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311700" y="216425"/>
            <a:ext cx="8520600" cy="572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1" lang="en">
                <a:solidFill>
                  <a:schemeClr val="accent5"/>
                </a:solidFill>
                <a:latin typeface="Times New Roman"/>
                <a:ea typeface="Times New Roman"/>
                <a:cs typeface="Times New Roman"/>
                <a:sym typeface="Times New Roman"/>
              </a:rPr>
              <a:t>ASSUMPTIONS</a:t>
            </a:r>
            <a:endParaRPr b="1">
              <a:solidFill>
                <a:schemeClr val="accent5"/>
              </a:solidFill>
              <a:latin typeface="Times New Roman"/>
              <a:ea typeface="Times New Roman"/>
              <a:cs typeface="Times New Roman"/>
              <a:sym typeface="Times New Roman"/>
            </a:endParaRPr>
          </a:p>
        </p:txBody>
      </p:sp>
      <p:sp>
        <p:nvSpPr>
          <p:cNvPr id="189" name="Google Shape;189;p23"/>
          <p:cNvSpPr txBox="1"/>
          <p:nvPr/>
        </p:nvSpPr>
        <p:spPr>
          <a:xfrm>
            <a:off x="450475" y="1013000"/>
            <a:ext cx="8381700" cy="38481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An instructor can teach zero or more classes. According to the question the maximum number of class can be 2.</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 class can be taught by one instructor at a time.</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An instructor can have zero or more trainee. According to the question the maximum number of trainee can be 60 as one instructor can teach maximum 2 classes. A class can have maximum 30 trainee.</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 trainee can be taught by one instructor in a class.</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 trainee can enroll in multiple classes. The maximum number of classes is 2 in a year.</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 trainee can be male or female.</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 class has unique trainee. A class can have minimum 10 and maximum 30 trainees.</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 course can be given to multiple classes.</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 class can be given for one course at a time.</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 course can be optional or mandatory depending on the prerequisites.</a:t>
            </a:r>
            <a:endParaRPr sz="1700">
              <a:solidFill>
                <a:schemeClr val="accent6"/>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700">
              <a:solidFill>
                <a:schemeClr val="accent6"/>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Times New Roman"/>
                <a:ea typeface="Times New Roman"/>
                <a:cs typeface="Times New Roman"/>
                <a:sym typeface="Times New Roman"/>
              </a:rPr>
              <a:t>REFERENCES</a:t>
            </a:r>
            <a:endParaRPr b="1">
              <a:solidFill>
                <a:schemeClr val="accent5"/>
              </a:solidFill>
              <a:latin typeface="Times New Roman"/>
              <a:ea typeface="Times New Roman"/>
              <a:cs typeface="Times New Roman"/>
              <a:sym typeface="Times New Roman"/>
            </a:endParaRPr>
          </a:p>
        </p:txBody>
      </p:sp>
      <p:sp>
        <p:nvSpPr>
          <p:cNvPr id="195" name="Google Shape;195;p24"/>
          <p:cNvSpPr txBox="1"/>
          <p:nvPr/>
        </p:nvSpPr>
        <p:spPr>
          <a:xfrm>
            <a:off x="414975" y="1100000"/>
            <a:ext cx="8255400" cy="9438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Database System Concepts by Abraham Silberschatz Henry F. Korth S. Sudarshan </a:t>
            </a:r>
            <a:endParaRPr sz="22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196" name="Google Shape;196;p24"/>
          <p:cNvSpPr/>
          <p:nvPr/>
        </p:nvSpPr>
        <p:spPr>
          <a:xfrm>
            <a:off x="2438700" y="3928825"/>
            <a:ext cx="4266600" cy="827700"/>
          </a:xfrm>
          <a:prstGeom prst="horizontalScroll">
            <a:avLst>
              <a:gd fmla="val 12500" name="adj"/>
            </a:avLst>
          </a:prstGeom>
          <a:gradFill>
            <a:gsLst>
              <a:gs pos="0">
                <a:srgbClr val="FFFFFF"/>
              </a:gs>
              <a:gs pos="100000">
                <a:srgbClr val="BEBEBE"/>
              </a:gs>
            </a:gsLst>
            <a:path path="circle">
              <a:fillToRect b="50%" l="50%" r="50%" t="50%"/>
            </a:path>
            <a:tileRect/>
          </a:gradFill>
          <a:ln cap="flat" cmpd="sng" w="19050">
            <a:solidFill>
              <a:srgbClr val="E0E0E0"/>
            </a:solidFill>
            <a:prstDash val="solid"/>
            <a:round/>
            <a:headEnd len="sm" w="sm" type="none"/>
            <a:tailEnd len="sm" w="sm" type="none"/>
          </a:ln>
          <a:effectLst>
            <a:outerShdw blurRad="142875" rotWithShape="0" algn="bl" dir="2400000" dist="2667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400">
                <a:solidFill>
                  <a:srgbClr val="37474F"/>
                </a:solidFill>
                <a:latin typeface="Comic Sans MS"/>
                <a:ea typeface="Comic Sans MS"/>
                <a:cs typeface="Comic Sans MS"/>
                <a:sym typeface="Comic Sans MS"/>
              </a:rPr>
              <a:t>THANK YOU</a:t>
            </a:r>
            <a:endParaRPr>
              <a:solidFill>
                <a:srgbClr val="37474F"/>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Times New Roman"/>
                <a:ea typeface="Times New Roman"/>
                <a:cs typeface="Times New Roman"/>
                <a:sym typeface="Times New Roman"/>
              </a:rPr>
              <a:t>QUESTION 19</a:t>
            </a:r>
            <a:endParaRPr b="1">
              <a:solidFill>
                <a:schemeClr val="accent5"/>
              </a:solidFill>
              <a:latin typeface="Times New Roman"/>
              <a:ea typeface="Times New Roman"/>
              <a:cs typeface="Times New Roman"/>
              <a:sym typeface="Times New Roman"/>
            </a:endParaRPr>
          </a:p>
        </p:txBody>
      </p:sp>
      <p:sp>
        <p:nvSpPr>
          <p:cNvPr id="67" name="Google Shape;67;p14"/>
          <p:cNvSpPr txBox="1"/>
          <p:nvPr/>
        </p:nvSpPr>
        <p:spPr>
          <a:xfrm>
            <a:off x="414600" y="712925"/>
            <a:ext cx="8314800" cy="400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chemeClr val="accent6"/>
                </a:solidFill>
                <a:latin typeface="Times New Roman"/>
                <a:ea typeface="Times New Roman"/>
                <a:cs typeface="Times New Roman"/>
                <a:sym typeface="Times New Roman"/>
              </a:rPr>
              <a:t>The Hudson Engineering Group (HEG) has contacted you to create a conceptual model whose application will meet the expected database requirements for the company’s training program. The HEG administrator gives you the description (see below) of the training group’s operating environment. The HEG has 12 instructors and can handle up to 30 trainees per class. HEG offers five “advanced technology” courses, each of which may generate several classes. If a class has fewer than 10 trainees, it will be cancelled. Therefore, it is possible for a course not to generate any classes. Each class is taught by one instructor. Each instructor may teach up to two classes or may be assigned to do research only. Each trainee may take up to two classes per year.</a:t>
            </a:r>
            <a:endParaRPr sz="1700">
              <a:solidFill>
                <a:schemeClr val="accent6"/>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5"/>
              </a:buClr>
              <a:buSzPts val="1700"/>
              <a:buFont typeface="Times New Roman"/>
              <a:buChar char="❏"/>
            </a:pPr>
            <a:r>
              <a:rPr lang="en" sz="1700">
                <a:solidFill>
                  <a:schemeClr val="accent6"/>
                </a:solidFill>
                <a:latin typeface="Times New Roman"/>
                <a:ea typeface="Times New Roman"/>
                <a:cs typeface="Times New Roman"/>
                <a:sym typeface="Times New Roman"/>
              </a:rPr>
              <a:t>Construct an ER diagram.</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5"/>
              </a:buClr>
              <a:buSzPts val="1700"/>
              <a:buFont typeface="Times New Roman"/>
              <a:buChar char="❏"/>
            </a:pPr>
            <a:r>
              <a:rPr lang="en" sz="1700">
                <a:solidFill>
                  <a:schemeClr val="accent6"/>
                </a:solidFill>
                <a:latin typeface="Times New Roman"/>
                <a:ea typeface="Times New Roman"/>
                <a:cs typeface="Times New Roman"/>
                <a:sym typeface="Times New Roman"/>
              </a:rPr>
              <a:t>List your assumptions and clearly indicate the cardinality mappings as well as any role indicators in your ER diagram.</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5"/>
              </a:buClr>
              <a:buSzPts val="1700"/>
              <a:buFont typeface="Times New Roman"/>
              <a:buChar char="❏"/>
            </a:pPr>
            <a:r>
              <a:rPr lang="en" sz="1700">
                <a:solidFill>
                  <a:schemeClr val="accent6"/>
                </a:solidFill>
                <a:latin typeface="Times New Roman"/>
                <a:ea typeface="Times New Roman"/>
                <a:cs typeface="Times New Roman"/>
                <a:sym typeface="Times New Roman"/>
              </a:rPr>
              <a:t>Map the ERD in the relational model corresponding to the described application.</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5"/>
              </a:buClr>
              <a:buSzPts val="1700"/>
              <a:buFont typeface="Times New Roman"/>
              <a:buChar char="❏"/>
            </a:pPr>
            <a:r>
              <a:rPr lang="en" sz="1700">
                <a:solidFill>
                  <a:schemeClr val="accent6"/>
                </a:solidFill>
                <a:latin typeface="Times New Roman"/>
                <a:ea typeface="Times New Roman"/>
                <a:cs typeface="Times New Roman"/>
                <a:sym typeface="Times New Roman"/>
              </a:rPr>
              <a:t>Also make sure to have the primary keys and foreign keys clearly</a:t>
            </a:r>
            <a:endParaRPr sz="1700">
              <a:solidFill>
                <a:schemeClr val="accent6"/>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accent6"/>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accent6"/>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accent6"/>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75900" y="203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Times New Roman"/>
                <a:ea typeface="Times New Roman"/>
                <a:cs typeface="Times New Roman"/>
                <a:sym typeface="Times New Roman"/>
              </a:rPr>
              <a:t>ER DIAGRAM</a:t>
            </a:r>
            <a:endParaRPr b="1">
              <a:solidFill>
                <a:schemeClr val="accent5"/>
              </a:solidFill>
              <a:latin typeface="Times New Roman"/>
              <a:ea typeface="Times New Roman"/>
              <a:cs typeface="Times New Roman"/>
              <a:sym typeface="Times New Roman"/>
            </a:endParaRPr>
          </a:p>
        </p:txBody>
      </p:sp>
      <p:pic>
        <p:nvPicPr>
          <p:cNvPr id="73" name="Google Shape;73;p15"/>
          <p:cNvPicPr preferRelativeResize="0"/>
          <p:nvPr/>
        </p:nvPicPr>
        <p:blipFill>
          <a:blip r:embed="rId3">
            <a:alphaModFix/>
          </a:blip>
          <a:stretch>
            <a:fillRect/>
          </a:stretch>
        </p:blipFill>
        <p:spPr>
          <a:xfrm>
            <a:off x="1733750" y="776675"/>
            <a:ext cx="5676492" cy="4062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573750" y="744075"/>
            <a:ext cx="7944900" cy="3888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accent5"/>
              </a:buClr>
              <a:buSzPts val="1500"/>
              <a:buFont typeface="Courier New"/>
              <a:buChar char="❏"/>
            </a:pPr>
            <a:r>
              <a:rPr b="1" lang="en" sz="1500">
                <a:solidFill>
                  <a:schemeClr val="accent3"/>
                </a:solidFill>
                <a:latin typeface="Courier New"/>
                <a:ea typeface="Courier New"/>
                <a:cs typeface="Courier New"/>
                <a:sym typeface="Courier New"/>
              </a:rPr>
              <a:t>INSTRUCTOR { </a:t>
            </a:r>
            <a:r>
              <a:rPr b="1" lang="en" sz="1500" u="sng">
                <a:solidFill>
                  <a:schemeClr val="accent3"/>
                </a:solidFill>
                <a:latin typeface="Courier New"/>
                <a:ea typeface="Courier New"/>
                <a:cs typeface="Courier New"/>
                <a:sym typeface="Courier New"/>
              </a:rPr>
              <a:t>INS_ID</a:t>
            </a:r>
            <a:r>
              <a:rPr b="1" lang="en" sz="1500">
                <a:solidFill>
                  <a:schemeClr val="accent3"/>
                </a:solidFill>
                <a:latin typeface="Courier New"/>
                <a:ea typeface="Courier New"/>
                <a:cs typeface="Courier New"/>
                <a:sym typeface="Courier New"/>
              </a:rPr>
              <a:t>, INS_MOB, INS_FNAME, INS_MNAME, INS_LNAME, INS_SPECIALIZATION }</a:t>
            </a:r>
            <a:endParaRPr b="1" sz="1500">
              <a:solidFill>
                <a:schemeClr val="accent3"/>
              </a:solidFill>
              <a:latin typeface="Courier New"/>
              <a:ea typeface="Courier New"/>
              <a:cs typeface="Courier New"/>
              <a:sym typeface="Courier New"/>
            </a:endParaRPr>
          </a:p>
          <a:p>
            <a:pPr indent="0" lvl="0" marL="457200" rtl="0" algn="l">
              <a:spcBef>
                <a:spcPts val="0"/>
              </a:spcBef>
              <a:spcAft>
                <a:spcPts val="0"/>
              </a:spcAft>
              <a:buNone/>
            </a:pPr>
            <a:r>
              <a:t/>
            </a:r>
            <a:endParaRPr b="1" sz="1500">
              <a:solidFill>
                <a:schemeClr val="accent3"/>
              </a:solidFill>
              <a:latin typeface="Courier New"/>
              <a:ea typeface="Courier New"/>
              <a:cs typeface="Courier New"/>
              <a:sym typeface="Courier New"/>
            </a:endParaRPr>
          </a:p>
          <a:p>
            <a:pPr indent="-323850" lvl="0" marL="457200" rtl="0" algn="l">
              <a:spcBef>
                <a:spcPts val="0"/>
              </a:spcBef>
              <a:spcAft>
                <a:spcPts val="0"/>
              </a:spcAft>
              <a:buClr>
                <a:schemeClr val="accent5"/>
              </a:buClr>
              <a:buSzPts val="1500"/>
              <a:buFont typeface="Courier New"/>
              <a:buChar char="❏"/>
            </a:pPr>
            <a:r>
              <a:rPr b="1" lang="en" sz="1500">
                <a:solidFill>
                  <a:schemeClr val="accent3"/>
                </a:solidFill>
                <a:latin typeface="Courier New"/>
                <a:ea typeface="Courier New"/>
                <a:cs typeface="Courier New"/>
                <a:sym typeface="Courier New"/>
              </a:rPr>
              <a:t>TRAINEE</a:t>
            </a:r>
            <a:r>
              <a:rPr b="1" lang="en" sz="1500">
                <a:solidFill>
                  <a:schemeClr val="accent3"/>
                </a:solidFill>
                <a:latin typeface="Courier New"/>
                <a:ea typeface="Courier New"/>
                <a:cs typeface="Courier New"/>
                <a:sym typeface="Courier New"/>
              </a:rPr>
              <a:t> { </a:t>
            </a:r>
            <a:r>
              <a:rPr b="1" lang="en" sz="1500" u="sng">
                <a:solidFill>
                  <a:schemeClr val="accent3"/>
                </a:solidFill>
                <a:latin typeface="Courier New"/>
                <a:ea typeface="Courier New"/>
                <a:cs typeface="Courier New"/>
                <a:sym typeface="Courier New"/>
              </a:rPr>
              <a:t>T_ID</a:t>
            </a:r>
            <a:r>
              <a:rPr b="1" lang="en" sz="1500">
                <a:solidFill>
                  <a:schemeClr val="accent3"/>
                </a:solidFill>
                <a:latin typeface="Courier New"/>
                <a:ea typeface="Courier New"/>
                <a:cs typeface="Courier New"/>
                <a:sym typeface="Courier New"/>
              </a:rPr>
              <a:t>, T_MOB, T_FNAME, T_MNAME, T_LNAME, T_SPECIALIZATION }</a:t>
            </a:r>
            <a:endParaRPr b="1" sz="1500">
              <a:solidFill>
                <a:schemeClr val="accent3"/>
              </a:solidFill>
              <a:latin typeface="Courier New"/>
              <a:ea typeface="Courier New"/>
              <a:cs typeface="Courier New"/>
              <a:sym typeface="Courier New"/>
            </a:endParaRPr>
          </a:p>
          <a:p>
            <a:pPr indent="0" lvl="0" marL="457200" rtl="0" algn="l">
              <a:spcBef>
                <a:spcPts val="0"/>
              </a:spcBef>
              <a:spcAft>
                <a:spcPts val="0"/>
              </a:spcAft>
              <a:buNone/>
            </a:pPr>
            <a:r>
              <a:t/>
            </a:r>
            <a:endParaRPr b="1" sz="1500">
              <a:solidFill>
                <a:schemeClr val="accent3"/>
              </a:solidFill>
              <a:latin typeface="Courier New"/>
              <a:ea typeface="Courier New"/>
              <a:cs typeface="Courier New"/>
              <a:sym typeface="Courier New"/>
            </a:endParaRPr>
          </a:p>
          <a:p>
            <a:pPr indent="-323850" lvl="0" marL="457200" rtl="0" algn="l">
              <a:spcBef>
                <a:spcPts val="0"/>
              </a:spcBef>
              <a:spcAft>
                <a:spcPts val="0"/>
              </a:spcAft>
              <a:buClr>
                <a:schemeClr val="accent5"/>
              </a:buClr>
              <a:buSzPts val="1500"/>
              <a:buFont typeface="Courier New"/>
              <a:buChar char="❏"/>
            </a:pPr>
            <a:r>
              <a:rPr b="1" lang="en" sz="1500">
                <a:solidFill>
                  <a:schemeClr val="accent3"/>
                </a:solidFill>
                <a:latin typeface="Courier New"/>
                <a:ea typeface="Courier New"/>
                <a:cs typeface="Courier New"/>
                <a:sym typeface="Courier New"/>
              </a:rPr>
              <a:t>M_TRAINEE { M_AGE }</a:t>
            </a:r>
            <a:endParaRPr b="1" sz="1500">
              <a:solidFill>
                <a:schemeClr val="accent3"/>
              </a:solidFill>
              <a:latin typeface="Courier New"/>
              <a:ea typeface="Courier New"/>
              <a:cs typeface="Courier New"/>
              <a:sym typeface="Courier New"/>
            </a:endParaRPr>
          </a:p>
          <a:p>
            <a:pPr indent="0" lvl="0" marL="457200" rtl="0" algn="l">
              <a:spcBef>
                <a:spcPts val="0"/>
              </a:spcBef>
              <a:spcAft>
                <a:spcPts val="0"/>
              </a:spcAft>
              <a:buNone/>
            </a:pPr>
            <a:r>
              <a:t/>
            </a:r>
            <a:endParaRPr b="1" sz="1500">
              <a:solidFill>
                <a:schemeClr val="accent3"/>
              </a:solidFill>
              <a:latin typeface="Courier New"/>
              <a:ea typeface="Courier New"/>
              <a:cs typeface="Courier New"/>
              <a:sym typeface="Courier New"/>
            </a:endParaRPr>
          </a:p>
          <a:p>
            <a:pPr indent="-323850" lvl="0" marL="457200" rtl="0" algn="l">
              <a:spcBef>
                <a:spcPts val="0"/>
              </a:spcBef>
              <a:spcAft>
                <a:spcPts val="0"/>
              </a:spcAft>
              <a:buClr>
                <a:schemeClr val="accent5"/>
              </a:buClr>
              <a:buSzPts val="1500"/>
              <a:buFont typeface="Courier New"/>
              <a:buChar char="❏"/>
            </a:pPr>
            <a:r>
              <a:rPr b="1" lang="en" sz="1500">
                <a:solidFill>
                  <a:schemeClr val="accent3"/>
                </a:solidFill>
                <a:latin typeface="Courier New"/>
                <a:ea typeface="Courier New"/>
                <a:cs typeface="Courier New"/>
                <a:sym typeface="Courier New"/>
              </a:rPr>
              <a:t>F_TRAINEE { F_AGE }</a:t>
            </a:r>
            <a:endParaRPr b="1" sz="1500">
              <a:solidFill>
                <a:schemeClr val="accent3"/>
              </a:solidFill>
              <a:latin typeface="Courier New"/>
              <a:ea typeface="Courier New"/>
              <a:cs typeface="Courier New"/>
              <a:sym typeface="Courier New"/>
            </a:endParaRPr>
          </a:p>
          <a:p>
            <a:pPr indent="0" lvl="0" marL="457200" rtl="0" algn="l">
              <a:spcBef>
                <a:spcPts val="0"/>
              </a:spcBef>
              <a:spcAft>
                <a:spcPts val="0"/>
              </a:spcAft>
              <a:buNone/>
            </a:pPr>
            <a:r>
              <a:t/>
            </a:r>
            <a:endParaRPr b="1" sz="1500">
              <a:solidFill>
                <a:schemeClr val="accent3"/>
              </a:solidFill>
              <a:latin typeface="Courier New"/>
              <a:ea typeface="Courier New"/>
              <a:cs typeface="Courier New"/>
              <a:sym typeface="Courier New"/>
            </a:endParaRPr>
          </a:p>
          <a:p>
            <a:pPr indent="-323850" lvl="0" marL="457200" rtl="0" algn="l">
              <a:spcBef>
                <a:spcPts val="0"/>
              </a:spcBef>
              <a:spcAft>
                <a:spcPts val="0"/>
              </a:spcAft>
              <a:buClr>
                <a:schemeClr val="accent5"/>
              </a:buClr>
              <a:buSzPts val="1500"/>
              <a:buFont typeface="Courier New"/>
              <a:buChar char="❏"/>
            </a:pPr>
            <a:r>
              <a:rPr b="1" lang="en" sz="1500">
                <a:solidFill>
                  <a:schemeClr val="accent3"/>
                </a:solidFill>
                <a:latin typeface="Courier New"/>
                <a:ea typeface="Courier New"/>
                <a:cs typeface="Courier New"/>
                <a:sym typeface="Courier New"/>
              </a:rPr>
              <a:t>CLASS { </a:t>
            </a:r>
            <a:r>
              <a:rPr b="1" lang="en" sz="1500" u="sng">
                <a:solidFill>
                  <a:schemeClr val="accent3"/>
                </a:solidFill>
                <a:latin typeface="Courier New"/>
                <a:ea typeface="Courier New"/>
                <a:cs typeface="Courier New"/>
                <a:sym typeface="Courier New"/>
              </a:rPr>
              <a:t>CLS_ID</a:t>
            </a:r>
            <a:r>
              <a:rPr b="1" lang="en" sz="1500">
                <a:solidFill>
                  <a:schemeClr val="accent3"/>
                </a:solidFill>
                <a:latin typeface="Courier New"/>
                <a:ea typeface="Courier New"/>
                <a:cs typeface="Courier New"/>
                <a:sym typeface="Courier New"/>
              </a:rPr>
              <a:t>, CLS_TIME, CLS_NAME }</a:t>
            </a:r>
            <a:endParaRPr b="1" sz="1500">
              <a:solidFill>
                <a:schemeClr val="accent3"/>
              </a:solidFill>
              <a:latin typeface="Courier New"/>
              <a:ea typeface="Courier New"/>
              <a:cs typeface="Courier New"/>
              <a:sym typeface="Courier New"/>
            </a:endParaRPr>
          </a:p>
          <a:p>
            <a:pPr indent="0" lvl="0" marL="457200" rtl="0" algn="l">
              <a:spcBef>
                <a:spcPts val="0"/>
              </a:spcBef>
              <a:spcAft>
                <a:spcPts val="0"/>
              </a:spcAft>
              <a:buNone/>
            </a:pPr>
            <a:r>
              <a:t/>
            </a:r>
            <a:endParaRPr b="1" sz="1500">
              <a:solidFill>
                <a:schemeClr val="accent3"/>
              </a:solidFill>
              <a:latin typeface="Courier New"/>
              <a:ea typeface="Courier New"/>
              <a:cs typeface="Courier New"/>
              <a:sym typeface="Courier New"/>
            </a:endParaRPr>
          </a:p>
          <a:p>
            <a:pPr indent="-323850" lvl="0" marL="457200" rtl="0" algn="l">
              <a:spcBef>
                <a:spcPts val="0"/>
              </a:spcBef>
              <a:spcAft>
                <a:spcPts val="0"/>
              </a:spcAft>
              <a:buClr>
                <a:schemeClr val="accent5"/>
              </a:buClr>
              <a:buSzPts val="1500"/>
              <a:buFont typeface="Courier New"/>
              <a:buChar char="❏"/>
            </a:pPr>
            <a:r>
              <a:rPr b="1" lang="en" sz="1500">
                <a:solidFill>
                  <a:schemeClr val="accent3"/>
                </a:solidFill>
                <a:latin typeface="Courier New"/>
                <a:ea typeface="Courier New"/>
                <a:cs typeface="Courier New"/>
                <a:sym typeface="Courier New"/>
              </a:rPr>
              <a:t>COURSE { </a:t>
            </a:r>
            <a:r>
              <a:rPr b="1" lang="en" sz="1500" u="sng">
                <a:solidFill>
                  <a:schemeClr val="accent3"/>
                </a:solidFill>
                <a:latin typeface="Courier New"/>
                <a:ea typeface="Courier New"/>
                <a:cs typeface="Courier New"/>
                <a:sym typeface="Courier New"/>
              </a:rPr>
              <a:t>C_CODE</a:t>
            </a:r>
            <a:r>
              <a:rPr b="1" lang="en" sz="1500">
                <a:solidFill>
                  <a:schemeClr val="accent3"/>
                </a:solidFill>
                <a:latin typeface="Courier New"/>
                <a:ea typeface="Courier New"/>
                <a:cs typeface="Courier New"/>
                <a:sym typeface="Courier New"/>
              </a:rPr>
              <a:t>, C_NAME, C_DESC, C_CREDIT, C_DUR </a:t>
            </a:r>
            <a:r>
              <a:rPr b="1" lang="en" sz="1500">
                <a:solidFill>
                  <a:schemeClr val="accent3"/>
                </a:solidFill>
                <a:latin typeface="Courier New"/>
                <a:ea typeface="Courier New"/>
                <a:cs typeface="Courier New"/>
                <a:sym typeface="Courier New"/>
              </a:rPr>
              <a:t>}</a:t>
            </a:r>
            <a:endParaRPr b="1" sz="1500">
              <a:solidFill>
                <a:schemeClr val="accent3"/>
              </a:solidFill>
              <a:latin typeface="Courier New"/>
              <a:ea typeface="Courier New"/>
              <a:cs typeface="Courier New"/>
              <a:sym typeface="Courier New"/>
            </a:endParaRPr>
          </a:p>
          <a:p>
            <a:pPr indent="0" lvl="0" marL="457200" rtl="0" algn="l">
              <a:spcBef>
                <a:spcPts val="0"/>
              </a:spcBef>
              <a:spcAft>
                <a:spcPts val="0"/>
              </a:spcAft>
              <a:buNone/>
            </a:pPr>
            <a:r>
              <a:t/>
            </a:r>
            <a:endParaRPr b="1" sz="1500">
              <a:solidFill>
                <a:schemeClr val="accent3"/>
              </a:solidFill>
              <a:latin typeface="Courier New"/>
              <a:ea typeface="Courier New"/>
              <a:cs typeface="Courier New"/>
              <a:sym typeface="Courier New"/>
            </a:endParaRPr>
          </a:p>
          <a:p>
            <a:pPr indent="-323850" lvl="0" marL="457200" rtl="0" algn="l">
              <a:spcBef>
                <a:spcPts val="0"/>
              </a:spcBef>
              <a:spcAft>
                <a:spcPts val="0"/>
              </a:spcAft>
              <a:buClr>
                <a:schemeClr val="accent5"/>
              </a:buClr>
              <a:buSzPts val="1500"/>
              <a:buFont typeface="Courier New"/>
              <a:buChar char="❏"/>
            </a:pPr>
            <a:r>
              <a:rPr b="1" lang="en" sz="1500">
                <a:solidFill>
                  <a:schemeClr val="accent3"/>
                </a:solidFill>
                <a:latin typeface="Courier New"/>
                <a:ea typeface="Courier New"/>
                <a:cs typeface="Courier New"/>
                <a:sym typeface="Courier New"/>
              </a:rPr>
              <a:t>OP_COURSE { OP_PREQ }</a:t>
            </a:r>
            <a:endParaRPr b="1" sz="1500">
              <a:solidFill>
                <a:schemeClr val="accent3"/>
              </a:solidFill>
              <a:latin typeface="Courier New"/>
              <a:ea typeface="Courier New"/>
              <a:cs typeface="Courier New"/>
              <a:sym typeface="Courier New"/>
            </a:endParaRPr>
          </a:p>
          <a:p>
            <a:pPr indent="0" lvl="0" marL="457200" rtl="0" algn="l">
              <a:spcBef>
                <a:spcPts val="0"/>
              </a:spcBef>
              <a:spcAft>
                <a:spcPts val="0"/>
              </a:spcAft>
              <a:buNone/>
            </a:pPr>
            <a:r>
              <a:t/>
            </a:r>
            <a:endParaRPr b="1" sz="1500">
              <a:solidFill>
                <a:schemeClr val="accent3"/>
              </a:solidFill>
              <a:latin typeface="Courier New"/>
              <a:ea typeface="Courier New"/>
              <a:cs typeface="Courier New"/>
              <a:sym typeface="Courier New"/>
            </a:endParaRPr>
          </a:p>
          <a:p>
            <a:pPr indent="-323850" lvl="0" marL="457200" rtl="0" algn="l">
              <a:spcBef>
                <a:spcPts val="0"/>
              </a:spcBef>
              <a:spcAft>
                <a:spcPts val="0"/>
              </a:spcAft>
              <a:buClr>
                <a:schemeClr val="accent5"/>
              </a:buClr>
              <a:buSzPts val="1500"/>
              <a:buFont typeface="Courier New"/>
              <a:buChar char="❏"/>
            </a:pPr>
            <a:r>
              <a:rPr b="1" lang="en" sz="1500">
                <a:solidFill>
                  <a:schemeClr val="accent3"/>
                </a:solidFill>
                <a:latin typeface="Courier New"/>
                <a:ea typeface="Courier New"/>
                <a:cs typeface="Courier New"/>
                <a:sym typeface="Courier New"/>
              </a:rPr>
              <a:t>MAND_COURSE { MAND_PREQ }</a:t>
            </a:r>
            <a:endParaRPr b="1" sz="1500">
              <a:solidFill>
                <a:schemeClr val="accent3"/>
              </a:solidFill>
              <a:latin typeface="Courier New"/>
              <a:ea typeface="Courier New"/>
              <a:cs typeface="Courier New"/>
              <a:sym typeface="Courier New"/>
            </a:endParaRPr>
          </a:p>
        </p:txBody>
      </p:sp>
      <p:sp>
        <p:nvSpPr>
          <p:cNvPr id="79" name="Google Shape;79;p16"/>
          <p:cNvSpPr txBox="1"/>
          <p:nvPr>
            <p:ph type="title"/>
          </p:nvPr>
        </p:nvSpPr>
        <p:spPr>
          <a:xfrm>
            <a:off x="721875" y="65500"/>
            <a:ext cx="7852200" cy="61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chemeClr val="accent5"/>
                </a:solidFill>
                <a:latin typeface="Times New Roman"/>
                <a:ea typeface="Times New Roman"/>
                <a:cs typeface="Times New Roman"/>
                <a:sym typeface="Times New Roman"/>
              </a:rPr>
              <a:t>ENTITY AND THEIR ATTRIBUTES</a:t>
            </a:r>
            <a:endParaRPr b="1" sz="3500">
              <a:solidFill>
                <a:schemeClr val="accent5"/>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721875" y="65500"/>
            <a:ext cx="7852200" cy="61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chemeClr val="accent5"/>
                </a:solidFill>
                <a:latin typeface="Times New Roman"/>
                <a:ea typeface="Times New Roman"/>
                <a:cs typeface="Times New Roman"/>
                <a:sym typeface="Times New Roman"/>
              </a:rPr>
              <a:t>ENTITIES AND RELATIONSHIPS</a:t>
            </a:r>
            <a:endParaRPr b="1" sz="3500">
              <a:solidFill>
                <a:schemeClr val="accent5"/>
              </a:solidFill>
              <a:latin typeface="Times New Roman"/>
              <a:ea typeface="Times New Roman"/>
              <a:cs typeface="Times New Roman"/>
              <a:sym typeface="Times New Roman"/>
            </a:endParaRPr>
          </a:p>
        </p:txBody>
      </p:sp>
      <p:sp>
        <p:nvSpPr>
          <p:cNvPr id="85" name="Google Shape;85;p17"/>
          <p:cNvSpPr/>
          <p:nvPr/>
        </p:nvSpPr>
        <p:spPr>
          <a:xfrm>
            <a:off x="797850" y="13392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INSTRUCTOR</a:t>
            </a:r>
            <a:endParaRPr b="1">
              <a:solidFill>
                <a:schemeClr val="accent5"/>
              </a:solidFill>
              <a:latin typeface="Courier New"/>
              <a:ea typeface="Courier New"/>
              <a:cs typeface="Courier New"/>
              <a:sym typeface="Courier New"/>
            </a:endParaRPr>
          </a:p>
        </p:txBody>
      </p:sp>
      <p:sp>
        <p:nvSpPr>
          <p:cNvPr id="86" name="Google Shape;86;p17"/>
          <p:cNvSpPr/>
          <p:nvPr/>
        </p:nvSpPr>
        <p:spPr>
          <a:xfrm>
            <a:off x="6918000" y="13392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CLASS</a:t>
            </a:r>
            <a:endParaRPr b="1">
              <a:solidFill>
                <a:schemeClr val="accent5"/>
              </a:solidFill>
              <a:latin typeface="Courier New"/>
              <a:ea typeface="Courier New"/>
              <a:cs typeface="Courier New"/>
              <a:sym typeface="Courier New"/>
            </a:endParaRPr>
          </a:p>
        </p:txBody>
      </p:sp>
      <p:sp>
        <p:nvSpPr>
          <p:cNvPr id="87" name="Google Shape;87;p17"/>
          <p:cNvSpPr/>
          <p:nvPr/>
        </p:nvSpPr>
        <p:spPr>
          <a:xfrm>
            <a:off x="3216825" y="834900"/>
            <a:ext cx="2862300" cy="1434300"/>
          </a:xfrm>
          <a:prstGeom prst="diamond">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ASSIGNED_TO</a:t>
            </a:r>
            <a:endParaRPr b="1">
              <a:solidFill>
                <a:schemeClr val="dk1"/>
              </a:solidFill>
              <a:latin typeface="Courier New"/>
              <a:ea typeface="Courier New"/>
              <a:cs typeface="Courier New"/>
              <a:sym typeface="Courier New"/>
            </a:endParaRPr>
          </a:p>
        </p:txBody>
      </p:sp>
      <p:sp>
        <p:nvSpPr>
          <p:cNvPr id="88" name="Google Shape;88;p17"/>
          <p:cNvSpPr/>
          <p:nvPr/>
        </p:nvSpPr>
        <p:spPr>
          <a:xfrm>
            <a:off x="797850" y="35306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INSTRUCTOR</a:t>
            </a:r>
            <a:endParaRPr b="1">
              <a:solidFill>
                <a:schemeClr val="accent5"/>
              </a:solidFill>
              <a:latin typeface="Courier New"/>
              <a:ea typeface="Courier New"/>
              <a:cs typeface="Courier New"/>
              <a:sym typeface="Courier New"/>
            </a:endParaRPr>
          </a:p>
        </p:txBody>
      </p:sp>
      <p:sp>
        <p:nvSpPr>
          <p:cNvPr id="89" name="Google Shape;89;p17"/>
          <p:cNvSpPr/>
          <p:nvPr/>
        </p:nvSpPr>
        <p:spPr>
          <a:xfrm>
            <a:off x="6918000" y="35306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CLASS</a:t>
            </a:r>
            <a:endParaRPr b="1">
              <a:solidFill>
                <a:schemeClr val="accent5"/>
              </a:solidFill>
              <a:latin typeface="Courier New"/>
              <a:ea typeface="Courier New"/>
              <a:cs typeface="Courier New"/>
              <a:sym typeface="Courier New"/>
            </a:endParaRPr>
          </a:p>
        </p:txBody>
      </p:sp>
      <p:sp>
        <p:nvSpPr>
          <p:cNvPr id="90" name="Google Shape;90;p17"/>
          <p:cNvSpPr/>
          <p:nvPr/>
        </p:nvSpPr>
        <p:spPr>
          <a:xfrm>
            <a:off x="3216825" y="3026300"/>
            <a:ext cx="2862300" cy="1434300"/>
          </a:xfrm>
          <a:prstGeom prst="diamond">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ASSIGNED_TO</a:t>
            </a:r>
            <a:endParaRPr b="1">
              <a:solidFill>
                <a:schemeClr val="dk1"/>
              </a:solidFill>
              <a:latin typeface="Courier New"/>
              <a:ea typeface="Courier New"/>
              <a:cs typeface="Courier New"/>
              <a:sym typeface="Courier New"/>
            </a:endParaRPr>
          </a:p>
        </p:txBody>
      </p:sp>
      <p:cxnSp>
        <p:nvCxnSpPr>
          <p:cNvPr id="91" name="Google Shape;91;p17"/>
          <p:cNvCxnSpPr>
            <a:stCxn id="85" idx="3"/>
            <a:endCxn id="87" idx="1"/>
          </p:cNvCxnSpPr>
          <p:nvPr/>
        </p:nvCxnSpPr>
        <p:spPr>
          <a:xfrm>
            <a:off x="2377950" y="15520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92" name="Google Shape;92;p17"/>
          <p:cNvCxnSpPr>
            <a:stCxn id="87" idx="3"/>
            <a:endCxn id="86" idx="1"/>
          </p:cNvCxnSpPr>
          <p:nvPr/>
        </p:nvCxnSpPr>
        <p:spPr>
          <a:xfrm>
            <a:off x="6079125" y="15520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93" name="Google Shape;93;p17"/>
          <p:cNvCxnSpPr>
            <a:stCxn id="88" idx="3"/>
            <a:endCxn id="90" idx="1"/>
          </p:cNvCxnSpPr>
          <p:nvPr/>
        </p:nvCxnSpPr>
        <p:spPr>
          <a:xfrm>
            <a:off x="2377950" y="37434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94" name="Google Shape;94;p17"/>
          <p:cNvCxnSpPr>
            <a:stCxn id="90" idx="3"/>
            <a:endCxn id="89" idx="1"/>
          </p:cNvCxnSpPr>
          <p:nvPr/>
        </p:nvCxnSpPr>
        <p:spPr>
          <a:xfrm>
            <a:off x="6079125" y="3743450"/>
            <a:ext cx="838800" cy="0"/>
          </a:xfrm>
          <a:prstGeom prst="straightConnector1">
            <a:avLst/>
          </a:prstGeom>
          <a:noFill/>
          <a:ln cap="flat" cmpd="sng" w="19050">
            <a:solidFill>
              <a:schemeClr val="accent5"/>
            </a:solidFill>
            <a:prstDash val="solid"/>
            <a:round/>
            <a:headEnd len="med" w="med" type="none"/>
            <a:tailEnd len="med" w="med" type="none"/>
          </a:ln>
        </p:spPr>
      </p:cxnSp>
      <p:sp>
        <p:nvSpPr>
          <p:cNvPr id="95" name="Google Shape;95;p17"/>
          <p:cNvSpPr txBox="1"/>
          <p:nvPr/>
        </p:nvSpPr>
        <p:spPr>
          <a:xfrm>
            <a:off x="2422675" y="107705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0..2</a:t>
            </a:r>
            <a:endParaRPr b="1">
              <a:solidFill>
                <a:schemeClr val="accent6"/>
              </a:solidFill>
              <a:latin typeface="Courier New"/>
              <a:ea typeface="Courier New"/>
              <a:cs typeface="Courier New"/>
              <a:sym typeface="Courier New"/>
            </a:endParaRPr>
          </a:p>
        </p:txBody>
      </p:sp>
      <p:sp>
        <p:nvSpPr>
          <p:cNvPr id="96" name="Google Shape;96;p17"/>
          <p:cNvSpPr txBox="1"/>
          <p:nvPr/>
        </p:nvSpPr>
        <p:spPr>
          <a:xfrm>
            <a:off x="6123850" y="107705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1</a:t>
            </a:r>
            <a:r>
              <a:rPr b="1" lang="en">
                <a:solidFill>
                  <a:schemeClr val="accent6"/>
                </a:solidFill>
                <a:latin typeface="Courier New"/>
                <a:ea typeface="Courier New"/>
                <a:cs typeface="Courier New"/>
                <a:sym typeface="Courier New"/>
              </a:rPr>
              <a:t>..1</a:t>
            </a:r>
            <a:endParaRPr b="1">
              <a:solidFill>
                <a:schemeClr val="accent6"/>
              </a:solidFill>
              <a:latin typeface="Courier New"/>
              <a:ea typeface="Courier New"/>
              <a:cs typeface="Courier New"/>
              <a:sym typeface="Courier New"/>
            </a:endParaRPr>
          </a:p>
        </p:txBody>
      </p:sp>
      <p:sp>
        <p:nvSpPr>
          <p:cNvPr id="97" name="Google Shape;97;p17"/>
          <p:cNvSpPr txBox="1"/>
          <p:nvPr/>
        </p:nvSpPr>
        <p:spPr>
          <a:xfrm>
            <a:off x="776625" y="2269200"/>
            <a:ext cx="774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6"/>
                </a:solidFill>
                <a:latin typeface="Courier New"/>
                <a:ea typeface="Courier New"/>
                <a:cs typeface="Courier New"/>
                <a:sym typeface="Courier New"/>
              </a:rPr>
              <a:t>An instructor can take 2 classes or none. A class can be taken by one instructor.</a:t>
            </a:r>
            <a:endParaRPr b="1" sz="1200">
              <a:solidFill>
                <a:schemeClr val="accent6"/>
              </a:solidFill>
              <a:latin typeface="Courier New"/>
              <a:ea typeface="Courier New"/>
              <a:cs typeface="Courier New"/>
              <a:sym typeface="Courier New"/>
            </a:endParaRPr>
          </a:p>
        </p:txBody>
      </p:sp>
      <p:sp>
        <p:nvSpPr>
          <p:cNvPr id="98" name="Google Shape;98;p17"/>
          <p:cNvSpPr txBox="1"/>
          <p:nvPr/>
        </p:nvSpPr>
        <p:spPr>
          <a:xfrm>
            <a:off x="2422688" y="323530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1</a:t>
            </a:r>
            <a:endParaRPr b="1">
              <a:solidFill>
                <a:schemeClr val="accent6"/>
              </a:solidFill>
              <a:latin typeface="Courier New"/>
              <a:ea typeface="Courier New"/>
              <a:cs typeface="Courier New"/>
              <a:sym typeface="Courier New"/>
            </a:endParaRPr>
          </a:p>
        </p:txBody>
      </p:sp>
      <p:sp>
        <p:nvSpPr>
          <p:cNvPr id="99" name="Google Shape;99;p17"/>
          <p:cNvSpPr txBox="1"/>
          <p:nvPr/>
        </p:nvSpPr>
        <p:spPr>
          <a:xfrm>
            <a:off x="6123863" y="323530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N</a:t>
            </a:r>
            <a:endParaRPr b="1">
              <a:solidFill>
                <a:schemeClr val="accent6"/>
              </a:solidFill>
              <a:latin typeface="Courier New"/>
              <a:ea typeface="Courier New"/>
              <a:cs typeface="Courier New"/>
              <a:sym typeface="Courier New"/>
            </a:endParaRPr>
          </a:p>
        </p:txBody>
      </p:sp>
      <p:sp>
        <p:nvSpPr>
          <p:cNvPr id="100" name="Google Shape;100;p17"/>
          <p:cNvSpPr txBox="1"/>
          <p:nvPr/>
        </p:nvSpPr>
        <p:spPr>
          <a:xfrm>
            <a:off x="776625" y="4460600"/>
            <a:ext cx="774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6"/>
                </a:solidFill>
                <a:latin typeface="Courier New"/>
                <a:ea typeface="Courier New"/>
                <a:cs typeface="Courier New"/>
                <a:sym typeface="Courier New"/>
              </a:rPr>
              <a:t>One to many relationship</a:t>
            </a:r>
            <a:endParaRPr b="1" sz="1200">
              <a:solidFill>
                <a:schemeClr val="accent6"/>
              </a:solidFill>
              <a:latin typeface="Courier New"/>
              <a:ea typeface="Courier New"/>
              <a:cs typeface="Courier New"/>
              <a:sym typeface="Courier New"/>
            </a:endParaRPr>
          </a:p>
        </p:txBody>
      </p:sp>
      <p:sp>
        <p:nvSpPr>
          <p:cNvPr id="101" name="Google Shape;101;p17"/>
          <p:cNvSpPr txBox="1"/>
          <p:nvPr/>
        </p:nvSpPr>
        <p:spPr>
          <a:xfrm>
            <a:off x="786650" y="755275"/>
            <a:ext cx="64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6"/>
                </a:solidFill>
                <a:latin typeface="Courier New"/>
                <a:ea typeface="Courier New"/>
                <a:cs typeface="Courier New"/>
                <a:sym typeface="Courier New"/>
              </a:rPr>
              <a:t>Cardinality with limits</a:t>
            </a:r>
            <a:endParaRPr b="1">
              <a:solidFill>
                <a:schemeClr val="accent6"/>
              </a:solidFill>
              <a:latin typeface="Courier New"/>
              <a:ea typeface="Courier New"/>
              <a:cs typeface="Courier New"/>
              <a:sym typeface="Courier New"/>
            </a:endParaRPr>
          </a:p>
        </p:txBody>
      </p:sp>
      <p:sp>
        <p:nvSpPr>
          <p:cNvPr id="102" name="Google Shape;102;p17"/>
          <p:cNvSpPr/>
          <p:nvPr/>
        </p:nvSpPr>
        <p:spPr>
          <a:xfrm>
            <a:off x="573750" y="2009050"/>
            <a:ext cx="224100" cy="1277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721875" y="65500"/>
            <a:ext cx="7852200" cy="61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chemeClr val="accent5"/>
                </a:solidFill>
                <a:latin typeface="Times New Roman"/>
                <a:ea typeface="Times New Roman"/>
                <a:cs typeface="Times New Roman"/>
                <a:sym typeface="Times New Roman"/>
              </a:rPr>
              <a:t>ENTITY AND RELATIONSHIPS</a:t>
            </a:r>
            <a:endParaRPr b="1" sz="3500">
              <a:solidFill>
                <a:schemeClr val="accent5"/>
              </a:solidFill>
              <a:latin typeface="Times New Roman"/>
              <a:ea typeface="Times New Roman"/>
              <a:cs typeface="Times New Roman"/>
              <a:sym typeface="Times New Roman"/>
            </a:endParaRPr>
          </a:p>
        </p:txBody>
      </p:sp>
      <p:sp>
        <p:nvSpPr>
          <p:cNvPr id="108" name="Google Shape;108;p18"/>
          <p:cNvSpPr/>
          <p:nvPr/>
        </p:nvSpPr>
        <p:spPr>
          <a:xfrm>
            <a:off x="797850" y="13392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INSTRUCTOR</a:t>
            </a:r>
            <a:endParaRPr b="1">
              <a:solidFill>
                <a:schemeClr val="accent5"/>
              </a:solidFill>
              <a:latin typeface="Courier New"/>
              <a:ea typeface="Courier New"/>
              <a:cs typeface="Courier New"/>
              <a:sym typeface="Courier New"/>
            </a:endParaRPr>
          </a:p>
        </p:txBody>
      </p:sp>
      <p:sp>
        <p:nvSpPr>
          <p:cNvPr id="109" name="Google Shape;109;p18"/>
          <p:cNvSpPr/>
          <p:nvPr/>
        </p:nvSpPr>
        <p:spPr>
          <a:xfrm>
            <a:off x="6918000" y="13392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TRAINEE</a:t>
            </a:r>
            <a:endParaRPr b="1">
              <a:solidFill>
                <a:schemeClr val="accent5"/>
              </a:solidFill>
              <a:latin typeface="Courier New"/>
              <a:ea typeface="Courier New"/>
              <a:cs typeface="Courier New"/>
              <a:sym typeface="Courier New"/>
            </a:endParaRPr>
          </a:p>
        </p:txBody>
      </p:sp>
      <p:sp>
        <p:nvSpPr>
          <p:cNvPr id="110" name="Google Shape;110;p18"/>
          <p:cNvSpPr/>
          <p:nvPr/>
        </p:nvSpPr>
        <p:spPr>
          <a:xfrm>
            <a:off x="3216825" y="834900"/>
            <a:ext cx="2862300" cy="1434300"/>
          </a:xfrm>
          <a:prstGeom prst="diamond">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HAS</a:t>
            </a:r>
            <a:endParaRPr b="1">
              <a:solidFill>
                <a:schemeClr val="dk1"/>
              </a:solidFill>
              <a:latin typeface="Courier New"/>
              <a:ea typeface="Courier New"/>
              <a:cs typeface="Courier New"/>
              <a:sym typeface="Courier New"/>
            </a:endParaRPr>
          </a:p>
        </p:txBody>
      </p:sp>
      <p:sp>
        <p:nvSpPr>
          <p:cNvPr id="111" name="Google Shape;111;p18"/>
          <p:cNvSpPr/>
          <p:nvPr/>
        </p:nvSpPr>
        <p:spPr>
          <a:xfrm>
            <a:off x="797850" y="35306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INSTRUCTOR</a:t>
            </a:r>
            <a:endParaRPr b="1">
              <a:solidFill>
                <a:schemeClr val="accent5"/>
              </a:solidFill>
              <a:latin typeface="Courier New"/>
              <a:ea typeface="Courier New"/>
              <a:cs typeface="Courier New"/>
              <a:sym typeface="Courier New"/>
            </a:endParaRPr>
          </a:p>
        </p:txBody>
      </p:sp>
      <p:sp>
        <p:nvSpPr>
          <p:cNvPr id="112" name="Google Shape;112;p18"/>
          <p:cNvSpPr/>
          <p:nvPr/>
        </p:nvSpPr>
        <p:spPr>
          <a:xfrm>
            <a:off x="6918000" y="35306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TRAINEE</a:t>
            </a:r>
            <a:endParaRPr b="1">
              <a:solidFill>
                <a:schemeClr val="accent5"/>
              </a:solidFill>
              <a:latin typeface="Courier New"/>
              <a:ea typeface="Courier New"/>
              <a:cs typeface="Courier New"/>
              <a:sym typeface="Courier New"/>
            </a:endParaRPr>
          </a:p>
        </p:txBody>
      </p:sp>
      <p:sp>
        <p:nvSpPr>
          <p:cNvPr id="113" name="Google Shape;113;p18"/>
          <p:cNvSpPr/>
          <p:nvPr/>
        </p:nvSpPr>
        <p:spPr>
          <a:xfrm>
            <a:off x="3216825" y="3026300"/>
            <a:ext cx="2862300" cy="1434300"/>
          </a:xfrm>
          <a:prstGeom prst="diamond">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HAS</a:t>
            </a:r>
            <a:endParaRPr b="1">
              <a:solidFill>
                <a:schemeClr val="dk1"/>
              </a:solidFill>
              <a:latin typeface="Courier New"/>
              <a:ea typeface="Courier New"/>
              <a:cs typeface="Courier New"/>
              <a:sym typeface="Courier New"/>
            </a:endParaRPr>
          </a:p>
        </p:txBody>
      </p:sp>
      <p:cxnSp>
        <p:nvCxnSpPr>
          <p:cNvPr id="114" name="Google Shape;114;p18"/>
          <p:cNvCxnSpPr>
            <a:stCxn id="108" idx="3"/>
            <a:endCxn id="110" idx="1"/>
          </p:cNvCxnSpPr>
          <p:nvPr/>
        </p:nvCxnSpPr>
        <p:spPr>
          <a:xfrm>
            <a:off x="2377950" y="15520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15" name="Google Shape;115;p18"/>
          <p:cNvCxnSpPr>
            <a:stCxn id="110" idx="3"/>
            <a:endCxn id="109" idx="1"/>
          </p:cNvCxnSpPr>
          <p:nvPr/>
        </p:nvCxnSpPr>
        <p:spPr>
          <a:xfrm>
            <a:off x="6079125" y="15520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16" name="Google Shape;116;p18"/>
          <p:cNvCxnSpPr>
            <a:stCxn id="111" idx="3"/>
            <a:endCxn id="113" idx="1"/>
          </p:cNvCxnSpPr>
          <p:nvPr/>
        </p:nvCxnSpPr>
        <p:spPr>
          <a:xfrm>
            <a:off x="2377950" y="37434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17" name="Google Shape;117;p18"/>
          <p:cNvCxnSpPr>
            <a:stCxn id="113" idx="3"/>
            <a:endCxn id="112" idx="1"/>
          </p:cNvCxnSpPr>
          <p:nvPr/>
        </p:nvCxnSpPr>
        <p:spPr>
          <a:xfrm>
            <a:off x="6079125" y="3743450"/>
            <a:ext cx="838800" cy="0"/>
          </a:xfrm>
          <a:prstGeom prst="straightConnector1">
            <a:avLst/>
          </a:prstGeom>
          <a:noFill/>
          <a:ln cap="flat" cmpd="sng" w="19050">
            <a:solidFill>
              <a:schemeClr val="accent5"/>
            </a:solidFill>
            <a:prstDash val="solid"/>
            <a:round/>
            <a:headEnd len="med" w="med" type="none"/>
            <a:tailEnd len="med" w="med" type="none"/>
          </a:ln>
        </p:spPr>
      </p:cxnSp>
      <p:sp>
        <p:nvSpPr>
          <p:cNvPr id="118" name="Google Shape;118;p18"/>
          <p:cNvSpPr txBox="1"/>
          <p:nvPr/>
        </p:nvSpPr>
        <p:spPr>
          <a:xfrm>
            <a:off x="2422675" y="107705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0..60</a:t>
            </a:r>
            <a:endParaRPr b="1">
              <a:solidFill>
                <a:schemeClr val="accent6"/>
              </a:solidFill>
              <a:latin typeface="Courier New"/>
              <a:ea typeface="Courier New"/>
              <a:cs typeface="Courier New"/>
              <a:sym typeface="Courier New"/>
            </a:endParaRPr>
          </a:p>
        </p:txBody>
      </p:sp>
      <p:sp>
        <p:nvSpPr>
          <p:cNvPr id="119" name="Google Shape;119;p18"/>
          <p:cNvSpPr txBox="1"/>
          <p:nvPr/>
        </p:nvSpPr>
        <p:spPr>
          <a:xfrm>
            <a:off x="6123850" y="107705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2..12</a:t>
            </a:r>
            <a:endParaRPr b="1">
              <a:solidFill>
                <a:schemeClr val="accent6"/>
              </a:solidFill>
              <a:latin typeface="Courier New"/>
              <a:ea typeface="Courier New"/>
              <a:cs typeface="Courier New"/>
              <a:sym typeface="Courier New"/>
            </a:endParaRPr>
          </a:p>
        </p:txBody>
      </p:sp>
      <p:sp>
        <p:nvSpPr>
          <p:cNvPr id="120" name="Google Shape;120;p18"/>
          <p:cNvSpPr txBox="1"/>
          <p:nvPr/>
        </p:nvSpPr>
        <p:spPr>
          <a:xfrm>
            <a:off x="776625" y="2269200"/>
            <a:ext cx="7742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6"/>
                </a:solidFill>
                <a:latin typeface="Courier New"/>
                <a:ea typeface="Courier New"/>
                <a:cs typeface="Courier New"/>
                <a:sym typeface="Courier New"/>
              </a:rPr>
              <a:t>An instructor has maximum 60 students. A trainee can have minimum 2 and maximum 12 instructors</a:t>
            </a:r>
            <a:endParaRPr b="1" sz="1200">
              <a:solidFill>
                <a:schemeClr val="accent6"/>
              </a:solidFill>
              <a:latin typeface="Courier New"/>
              <a:ea typeface="Courier New"/>
              <a:cs typeface="Courier New"/>
              <a:sym typeface="Courier New"/>
            </a:endParaRPr>
          </a:p>
        </p:txBody>
      </p:sp>
      <p:sp>
        <p:nvSpPr>
          <p:cNvPr id="121" name="Google Shape;121;p18"/>
          <p:cNvSpPr txBox="1"/>
          <p:nvPr/>
        </p:nvSpPr>
        <p:spPr>
          <a:xfrm>
            <a:off x="2422688" y="323530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M</a:t>
            </a:r>
            <a:endParaRPr b="1">
              <a:solidFill>
                <a:schemeClr val="accent6"/>
              </a:solidFill>
              <a:latin typeface="Courier New"/>
              <a:ea typeface="Courier New"/>
              <a:cs typeface="Courier New"/>
              <a:sym typeface="Courier New"/>
            </a:endParaRPr>
          </a:p>
        </p:txBody>
      </p:sp>
      <p:sp>
        <p:nvSpPr>
          <p:cNvPr id="122" name="Google Shape;122;p18"/>
          <p:cNvSpPr txBox="1"/>
          <p:nvPr/>
        </p:nvSpPr>
        <p:spPr>
          <a:xfrm>
            <a:off x="6123863" y="323530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N</a:t>
            </a:r>
            <a:endParaRPr b="1">
              <a:solidFill>
                <a:schemeClr val="accent6"/>
              </a:solidFill>
              <a:latin typeface="Courier New"/>
              <a:ea typeface="Courier New"/>
              <a:cs typeface="Courier New"/>
              <a:sym typeface="Courier New"/>
            </a:endParaRPr>
          </a:p>
        </p:txBody>
      </p:sp>
      <p:sp>
        <p:nvSpPr>
          <p:cNvPr id="123" name="Google Shape;123;p18"/>
          <p:cNvSpPr txBox="1"/>
          <p:nvPr/>
        </p:nvSpPr>
        <p:spPr>
          <a:xfrm>
            <a:off x="776625" y="4460600"/>
            <a:ext cx="774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6"/>
                </a:solidFill>
                <a:latin typeface="Courier New"/>
                <a:ea typeface="Courier New"/>
                <a:cs typeface="Courier New"/>
                <a:sym typeface="Courier New"/>
              </a:rPr>
              <a:t>Many</a:t>
            </a:r>
            <a:r>
              <a:rPr b="1" lang="en" sz="1200">
                <a:solidFill>
                  <a:schemeClr val="accent6"/>
                </a:solidFill>
                <a:latin typeface="Courier New"/>
                <a:ea typeface="Courier New"/>
                <a:cs typeface="Courier New"/>
                <a:sym typeface="Courier New"/>
              </a:rPr>
              <a:t> to many relationship</a:t>
            </a:r>
            <a:endParaRPr b="1" sz="1200">
              <a:solidFill>
                <a:schemeClr val="accent6"/>
              </a:solidFill>
              <a:latin typeface="Courier New"/>
              <a:ea typeface="Courier New"/>
              <a:cs typeface="Courier New"/>
              <a:sym typeface="Courier New"/>
            </a:endParaRPr>
          </a:p>
        </p:txBody>
      </p:sp>
      <p:sp>
        <p:nvSpPr>
          <p:cNvPr id="124" name="Google Shape;124;p18"/>
          <p:cNvSpPr txBox="1"/>
          <p:nvPr/>
        </p:nvSpPr>
        <p:spPr>
          <a:xfrm>
            <a:off x="786650" y="755275"/>
            <a:ext cx="64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6"/>
                </a:solidFill>
                <a:latin typeface="Courier New"/>
                <a:ea typeface="Courier New"/>
                <a:cs typeface="Courier New"/>
                <a:sym typeface="Courier New"/>
              </a:rPr>
              <a:t>Cardinality with limits</a:t>
            </a:r>
            <a:endParaRPr b="1">
              <a:solidFill>
                <a:schemeClr val="accent6"/>
              </a:solidFill>
              <a:latin typeface="Courier New"/>
              <a:ea typeface="Courier New"/>
              <a:cs typeface="Courier New"/>
              <a:sym typeface="Courier New"/>
            </a:endParaRPr>
          </a:p>
        </p:txBody>
      </p:sp>
      <p:sp>
        <p:nvSpPr>
          <p:cNvPr id="125" name="Google Shape;125;p18"/>
          <p:cNvSpPr/>
          <p:nvPr/>
        </p:nvSpPr>
        <p:spPr>
          <a:xfrm>
            <a:off x="573750" y="2009050"/>
            <a:ext cx="224100" cy="1277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1875" y="65500"/>
            <a:ext cx="7852200" cy="61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chemeClr val="accent5"/>
                </a:solidFill>
                <a:latin typeface="Times New Roman"/>
                <a:ea typeface="Times New Roman"/>
                <a:cs typeface="Times New Roman"/>
                <a:sym typeface="Times New Roman"/>
              </a:rPr>
              <a:t>ENTITY AND RELATIONSHIPS</a:t>
            </a:r>
            <a:endParaRPr b="1" sz="3500">
              <a:solidFill>
                <a:schemeClr val="accent5"/>
              </a:solidFill>
              <a:latin typeface="Times New Roman"/>
              <a:ea typeface="Times New Roman"/>
              <a:cs typeface="Times New Roman"/>
              <a:sym typeface="Times New Roman"/>
            </a:endParaRPr>
          </a:p>
        </p:txBody>
      </p:sp>
      <p:sp>
        <p:nvSpPr>
          <p:cNvPr id="131" name="Google Shape;131;p19"/>
          <p:cNvSpPr/>
          <p:nvPr/>
        </p:nvSpPr>
        <p:spPr>
          <a:xfrm>
            <a:off x="797850" y="13392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TRAINEE</a:t>
            </a:r>
            <a:endParaRPr b="1">
              <a:solidFill>
                <a:schemeClr val="accent5"/>
              </a:solidFill>
              <a:latin typeface="Courier New"/>
              <a:ea typeface="Courier New"/>
              <a:cs typeface="Courier New"/>
              <a:sym typeface="Courier New"/>
            </a:endParaRPr>
          </a:p>
        </p:txBody>
      </p:sp>
      <p:sp>
        <p:nvSpPr>
          <p:cNvPr id="132" name="Google Shape;132;p19"/>
          <p:cNvSpPr/>
          <p:nvPr/>
        </p:nvSpPr>
        <p:spPr>
          <a:xfrm>
            <a:off x="6918000" y="13392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CLASS</a:t>
            </a:r>
            <a:endParaRPr b="1">
              <a:solidFill>
                <a:schemeClr val="accent5"/>
              </a:solidFill>
              <a:latin typeface="Courier New"/>
              <a:ea typeface="Courier New"/>
              <a:cs typeface="Courier New"/>
              <a:sym typeface="Courier New"/>
            </a:endParaRPr>
          </a:p>
        </p:txBody>
      </p:sp>
      <p:sp>
        <p:nvSpPr>
          <p:cNvPr id="133" name="Google Shape;133;p19"/>
          <p:cNvSpPr/>
          <p:nvPr/>
        </p:nvSpPr>
        <p:spPr>
          <a:xfrm>
            <a:off x="3216825" y="834900"/>
            <a:ext cx="2862300" cy="1434300"/>
          </a:xfrm>
          <a:prstGeom prst="diamond">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ENROLL</a:t>
            </a:r>
            <a:endParaRPr b="1">
              <a:solidFill>
                <a:schemeClr val="dk1"/>
              </a:solidFill>
              <a:latin typeface="Courier New"/>
              <a:ea typeface="Courier New"/>
              <a:cs typeface="Courier New"/>
              <a:sym typeface="Courier New"/>
            </a:endParaRPr>
          </a:p>
        </p:txBody>
      </p:sp>
      <p:sp>
        <p:nvSpPr>
          <p:cNvPr id="134" name="Google Shape;134;p19"/>
          <p:cNvSpPr/>
          <p:nvPr/>
        </p:nvSpPr>
        <p:spPr>
          <a:xfrm>
            <a:off x="797850" y="35306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TRAINEE</a:t>
            </a:r>
            <a:endParaRPr b="1">
              <a:solidFill>
                <a:schemeClr val="accent5"/>
              </a:solidFill>
              <a:latin typeface="Courier New"/>
              <a:ea typeface="Courier New"/>
              <a:cs typeface="Courier New"/>
              <a:sym typeface="Courier New"/>
            </a:endParaRPr>
          </a:p>
        </p:txBody>
      </p:sp>
      <p:sp>
        <p:nvSpPr>
          <p:cNvPr id="135" name="Google Shape;135;p19"/>
          <p:cNvSpPr/>
          <p:nvPr/>
        </p:nvSpPr>
        <p:spPr>
          <a:xfrm>
            <a:off x="6918000" y="35306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CLASS</a:t>
            </a:r>
            <a:endParaRPr b="1">
              <a:solidFill>
                <a:schemeClr val="accent5"/>
              </a:solidFill>
              <a:latin typeface="Courier New"/>
              <a:ea typeface="Courier New"/>
              <a:cs typeface="Courier New"/>
              <a:sym typeface="Courier New"/>
            </a:endParaRPr>
          </a:p>
        </p:txBody>
      </p:sp>
      <p:sp>
        <p:nvSpPr>
          <p:cNvPr id="136" name="Google Shape;136;p19"/>
          <p:cNvSpPr/>
          <p:nvPr/>
        </p:nvSpPr>
        <p:spPr>
          <a:xfrm>
            <a:off x="3216825" y="3026300"/>
            <a:ext cx="2862300" cy="1434300"/>
          </a:xfrm>
          <a:prstGeom prst="diamond">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ENROLL</a:t>
            </a:r>
            <a:endParaRPr b="1">
              <a:solidFill>
                <a:schemeClr val="dk1"/>
              </a:solidFill>
              <a:latin typeface="Courier New"/>
              <a:ea typeface="Courier New"/>
              <a:cs typeface="Courier New"/>
              <a:sym typeface="Courier New"/>
            </a:endParaRPr>
          </a:p>
        </p:txBody>
      </p:sp>
      <p:cxnSp>
        <p:nvCxnSpPr>
          <p:cNvPr id="137" name="Google Shape;137;p19"/>
          <p:cNvCxnSpPr>
            <a:stCxn id="131" idx="3"/>
            <a:endCxn id="133" idx="1"/>
          </p:cNvCxnSpPr>
          <p:nvPr/>
        </p:nvCxnSpPr>
        <p:spPr>
          <a:xfrm>
            <a:off x="2377950" y="15520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38" name="Google Shape;138;p19"/>
          <p:cNvCxnSpPr>
            <a:stCxn id="133" idx="3"/>
            <a:endCxn id="132" idx="1"/>
          </p:cNvCxnSpPr>
          <p:nvPr/>
        </p:nvCxnSpPr>
        <p:spPr>
          <a:xfrm>
            <a:off x="6079125" y="15520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39" name="Google Shape;139;p19"/>
          <p:cNvCxnSpPr>
            <a:stCxn id="134" idx="3"/>
            <a:endCxn id="136" idx="1"/>
          </p:cNvCxnSpPr>
          <p:nvPr/>
        </p:nvCxnSpPr>
        <p:spPr>
          <a:xfrm>
            <a:off x="2377950" y="37434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40" name="Google Shape;140;p19"/>
          <p:cNvCxnSpPr>
            <a:stCxn id="136" idx="3"/>
            <a:endCxn id="135" idx="1"/>
          </p:cNvCxnSpPr>
          <p:nvPr/>
        </p:nvCxnSpPr>
        <p:spPr>
          <a:xfrm>
            <a:off x="6079125" y="3743450"/>
            <a:ext cx="838800" cy="0"/>
          </a:xfrm>
          <a:prstGeom prst="straightConnector1">
            <a:avLst/>
          </a:prstGeom>
          <a:noFill/>
          <a:ln cap="flat" cmpd="sng" w="19050">
            <a:solidFill>
              <a:schemeClr val="accent5"/>
            </a:solidFill>
            <a:prstDash val="solid"/>
            <a:round/>
            <a:headEnd len="med" w="med" type="none"/>
            <a:tailEnd len="med" w="med" type="none"/>
          </a:ln>
        </p:spPr>
      </p:cxnSp>
      <p:sp>
        <p:nvSpPr>
          <p:cNvPr id="141" name="Google Shape;141;p19"/>
          <p:cNvSpPr txBox="1"/>
          <p:nvPr/>
        </p:nvSpPr>
        <p:spPr>
          <a:xfrm>
            <a:off x="2422675" y="107705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0..2</a:t>
            </a:r>
            <a:endParaRPr b="1">
              <a:solidFill>
                <a:schemeClr val="accent6"/>
              </a:solidFill>
              <a:latin typeface="Courier New"/>
              <a:ea typeface="Courier New"/>
              <a:cs typeface="Courier New"/>
              <a:sym typeface="Courier New"/>
            </a:endParaRPr>
          </a:p>
        </p:txBody>
      </p:sp>
      <p:sp>
        <p:nvSpPr>
          <p:cNvPr id="142" name="Google Shape;142;p19"/>
          <p:cNvSpPr txBox="1"/>
          <p:nvPr/>
        </p:nvSpPr>
        <p:spPr>
          <a:xfrm>
            <a:off x="5952575" y="1077050"/>
            <a:ext cx="9207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10..30</a:t>
            </a:r>
            <a:endParaRPr b="1">
              <a:solidFill>
                <a:schemeClr val="accent6"/>
              </a:solidFill>
              <a:latin typeface="Courier New"/>
              <a:ea typeface="Courier New"/>
              <a:cs typeface="Courier New"/>
              <a:sym typeface="Courier New"/>
            </a:endParaRPr>
          </a:p>
        </p:txBody>
      </p:sp>
      <p:sp>
        <p:nvSpPr>
          <p:cNvPr id="143" name="Google Shape;143;p19"/>
          <p:cNvSpPr txBox="1"/>
          <p:nvPr/>
        </p:nvSpPr>
        <p:spPr>
          <a:xfrm>
            <a:off x="776625" y="2269200"/>
            <a:ext cx="7742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6"/>
                </a:solidFill>
                <a:latin typeface="Courier New"/>
                <a:ea typeface="Courier New"/>
                <a:cs typeface="Courier New"/>
                <a:sym typeface="Courier New"/>
              </a:rPr>
              <a:t>A trainee can take maximum 2 classes in a year. A class should have all unique trainee</a:t>
            </a:r>
            <a:endParaRPr b="1" sz="1200">
              <a:solidFill>
                <a:schemeClr val="accent6"/>
              </a:solidFill>
              <a:latin typeface="Courier New"/>
              <a:ea typeface="Courier New"/>
              <a:cs typeface="Courier New"/>
              <a:sym typeface="Courier New"/>
            </a:endParaRPr>
          </a:p>
        </p:txBody>
      </p:sp>
      <p:sp>
        <p:nvSpPr>
          <p:cNvPr id="144" name="Google Shape;144;p19"/>
          <p:cNvSpPr txBox="1"/>
          <p:nvPr/>
        </p:nvSpPr>
        <p:spPr>
          <a:xfrm>
            <a:off x="2422688" y="323530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M</a:t>
            </a:r>
            <a:endParaRPr b="1">
              <a:solidFill>
                <a:schemeClr val="accent6"/>
              </a:solidFill>
              <a:latin typeface="Courier New"/>
              <a:ea typeface="Courier New"/>
              <a:cs typeface="Courier New"/>
              <a:sym typeface="Courier New"/>
            </a:endParaRPr>
          </a:p>
        </p:txBody>
      </p:sp>
      <p:sp>
        <p:nvSpPr>
          <p:cNvPr id="145" name="Google Shape;145;p19"/>
          <p:cNvSpPr txBox="1"/>
          <p:nvPr/>
        </p:nvSpPr>
        <p:spPr>
          <a:xfrm>
            <a:off x="6123863" y="323530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N</a:t>
            </a:r>
            <a:endParaRPr b="1">
              <a:solidFill>
                <a:schemeClr val="accent6"/>
              </a:solidFill>
              <a:latin typeface="Courier New"/>
              <a:ea typeface="Courier New"/>
              <a:cs typeface="Courier New"/>
              <a:sym typeface="Courier New"/>
            </a:endParaRPr>
          </a:p>
        </p:txBody>
      </p:sp>
      <p:sp>
        <p:nvSpPr>
          <p:cNvPr id="146" name="Google Shape;146;p19"/>
          <p:cNvSpPr txBox="1"/>
          <p:nvPr/>
        </p:nvSpPr>
        <p:spPr>
          <a:xfrm>
            <a:off x="776625" y="4460600"/>
            <a:ext cx="774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6"/>
                </a:solidFill>
                <a:latin typeface="Courier New"/>
                <a:ea typeface="Courier New"/>
                <a:cs typeface="Courier New"/>
                <a:sym typeface="Courier New"/>
              </a:rPr>
              <a:t>Many</a:t>
            </a:r>
            <a:r>
              <a:rPr b="1" lang="en" sz="1200">
                <a:solidFill>
                  <a:schemeClr val="accent6"/>
                </a:solidFill>
                <a:latin typeface="Courier New"/>
                <a:ea typeface="Courier New"/>
                <a:cs typeface="Courier New"/>
                <a:sym typeface="Courier New"/>
              </a:rPr>
              <a:t> to many relationship</a:t>
            </a:r>
            <a:endParaRPr b="1" sz="1200">
              <a:solidFill>
                <a:schemeClr val="accent6"/>
              </a:solidFill>
              <a:latin typeface="Courier New"/>
              <a:ea typeface="Courier New"/>
              <a:cs typeface="Courier New"/>
              <a:sym typeface="Courier New"/>
            </a:endParaRPr>
          </a:p>
        </p:txBody>
      </p:sp>
      <p:sp>
        <p:nvSpPr>
          <p:cNvPr id="147" name="Google Shape;147;p19"/>
          <p:cNvSpPr txBox="1"/>
          <p:nvPr/>
        </p:nvSpPr>
        <p:spPr>
          <a:xfrm>
            <a:off x="786650" y="755275"/>
            <a:ext cx="64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6"/>
                </a:solidFill>
                <a:latin typeface="Courier New"/>
                <a:ea typeface="Courier New"/>
                <a:cs typeface="Courier New"/>
                <a:sym typeface="Courier New"/>
              </a:rPr>
              <a:t>Cardinality with limits</a:t>
            </a:r>
            <a:endParaRPr b="1">
              <a:solidFill>
                <a:schemeClr val="accent6"/>
              </a:solidFill>
              <a:latin typeface="Courier New"/>
              <a:ea typeface="Courier New"/>
              <a:cs typeface="Courier New"/>
              <a:sym typeface="Courier New"/>
            </a:endParaRPr>
          </a:p>
        </p:txBody>
      </p:sp>
      <p:sp>
        <p:nvSpPr>
          <p:cNvPr id="148" name="Google Shape;148;p19"/>
          <p:cNvSpPr/>
          <p:nvPr/>
        </p:nvSpPr>
        <p:spPr>
          <a:xfrm>
            <a:off x="573750" y="2009050"/>
            <a:ext cx="224100" cy="1277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721875" y="65500"/>
            <a:ext cx="7852200" cy="61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chemeClr val="accent5"/>
                </a:solidFill>
                <a:latin typeface="Times New Roman"/>
                <a:ea typeface="Times New Roman"/>
                <a:cs typeface="Times New Roman"/>
                <a:sym typeface="Times New Roman"/>
              </a:rPr>
              <a:t>ENTITY AND RELATIONSHIPS</a:t>
            </a:r>
            <a:endParaRPr b="1" sz="3500">
              <a:solidFill>
                <a:schemeClr val="accent5"/>
              </a:solidFill>
              <a:latin typeface="Times New Roman"/>
              <a:ea typeface="Times New Roman"/>
              <a:cs typeface="Times New Roman"/>
              <a:sym typeface="Times New Roman"/>
            </a:endParaRPr>
          </a:p>
        </p:txBody>
      </p:sp>
      <p:sp>
        <p:nvSpPr>
          <p:cNvPr id="154" name="Google Shape;154;p20"/>
          <p:cNvSpPr/>
          <p:nvPr/>
        </p:nvSpPr>
        <p:spPr>
          <a:xfrm>
            <a:off x="797850" y="13392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CLASS</a:t>
            </a:r>
            <a:endParaRPr b="1">
              <a:solidFill>
                <a:schemeClr val="accent5"/>
              </a:solidFill>
              <a:latin typeface="Courier New"/>
              <a:ea typeface="Courier New"/>
              <a:cs typeface="Courier New"/>
              <a:sym typeface="Courier New"/>
            </a:endParaRPr>
          </a:p>
        </p:txBody>
      </p:sp>
      <p:sp>
        <p:nvSpPr>
          <p:cNvPr id="155" name="Google Shape;155;p20"/>
          <p:cNvSpPr/>
          <p:nvPr/>
        </p:nvSpPr>
        <p:spPr>
          <a:xfrm>
            <a:off x="6918000" y="13392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COURSE</a:t>
            </a:r>
            <a:endParaRPr b="1">
              <a:solidFill>
                <a:schemeClr val="accent5"/>
              </a:solidFill>
              <a:latin typeface="Courier New"/>
              <a:ea typeface="Courier New"/>
              <a:cs typeface="Courier New"/>
              <a:sym typeface="Courier New"/>
            </a:endParaRPr>
          </a:p>
        </p:txBody>
      </p:sp>
      <p:sp>
        <p:nvSpPr>
          <p:cNvPr id="156" name="Google Shape;156;p20"/>
          <p:cNvSpPr/>
          <p:nvPr/>
        </p:nvSpPr>
        <p:spPr>
          <a:xfrm>
            <a:off x="3216825" y="834900"/>
            <a:ext cx="2862300" cy="1434300"/>
          </a:xfrm>
          <a:prstGeom prst="diamond">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GIVEN_TO</a:t>
            </a:r>
            <a:endParaRPr b="1">
              <a:solidFill>
                <a:schemeClr val="dk1"/>
              </a:solidFill>
              <a:latin typeface="Courier New"/>
              <a:ea typeface="Courier New"/>
              <a:cs typeface="Courier New"/>
              <a:sym typeface="Courier New"/>
            </a:endParaRPr>
          </a:p>
        </p:txBody>
      </p:sp>
      <p:sp>
        <p:nvSpPr>
          <p:cNvPr id="157" name="Google Shape;157;p20"/>
          <p:cNvSpPr/>
          <p:nvPr/>
        </p:nvSpPr>
        <p:spPr>
          <a:xfrm>
            <a:off x="797850" y="35306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CLASS</a:t>
            </a:r>
            <a:endParaRPr b="1">
              <a:solidFill>
                <a:schemeClr val="accent5"/>
              </a:solidFill>
              <a:latin typeface="Courier New"/>
              <a:ea typeface="Courier New"/>
              <a:cs typeface="Courier New"/>
              <a:sym typeface="Courier New"/>
            </a:endParaRPr>
          </a:p>
        </p:txBody>
      </p:sp>
      <p:sp>
        <p:nvSpPr>
          <p:cNvPr id="158" name="Google Shape;158;p20"/>
          <p:cNvSpPr/>
          <p:nvPr/>
        </p:nvSpPr>
        <p:spPr>
          <a:xfrm>
            <a:off x="6918000" y="35306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COURSE</a:t>
            </a:r>
            <a:endParaRPr b="1">
              <a:solidFill>
                <a:schemeClr val="accent5"/>
              </a:solidFill>
              <a:latin typeface="Courier New"/>
              <a:ea typeface="Courier New"/>
              <a:cs typeface="Courier New"/>
              <a:sym typeface="Courier New"/>
            </a:endParaRPr>
          </a:p>
        </p:txBody>
      </p:sp>
      <p:sp>
        <p:nvSpPr>
          <p:cNvPr id="159" name="Google Shape;159;p20"/>
          <p:cNvSpPr/>
          <p:nvPr/>
        </p:nvSpPr>
        <p:spPr>
          <a:xfrm>
            <a:off x="3216825" y="3026300"/>
            <a:ext cx="2862300" cy="1434300"/>
          </a:xfrm>
          <a:prstGeom prst="diamond">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GIVEN_TO</a:t>
            </a:r>
            <a:endParaRPr b="1">
              <a:solidFill>
                <a:schemeClr val="dk1"/>
              </a:solidFill>
              <a:latin typeface="Courier New"/>
              <a:ea typeface="Courier New"/>
              <a:cs typeface="Courier New"/>
              <a:sym typeface="Courier New"/>
            </a:endParaRPr>
          </a:p>
        </p:txBody>
      </p:sp>
      <p:cxnSp>
        <p:nvCxnSpPr>
          <p:cNvPr id="160" name="Google Shape;160;p20"/>
          <p:cNvCxnSpPr>
            <a:stCxn id="154" idx="3"/>
            <a:endCxn id="156" idx="1"/>
          </p:cNvCxnSpPr>
          <p:nvPr/>
        </p:nvCxnSpPr>
        <p:spPr>
          <a:xfrm>
            <a:off x="2377950" y="15520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61" name="Google Shape;161;p20"/>
          <p:cNvCxnSpPr>
            <a:stCxn id="156" idx="3"/>
            <a:endCxn id="155" idx="1"/>
          </p:cNvCxnSpPr>
          <p:nvPr/>
        </p:nvCxnSpPr>
        <p:spPr>
          <a:xfrm>
            <a:off x="6079125" y="15520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62" name="Google Shape;162;p20"/>
          <p:cNvCxnSpPr>
            <a:stCxn id="157" idx="3"/>
            <a:endCxn id="159" idx="1"/>
          </p:cNvCxnSpPr>
          <p:nvPr/>
        </p:nvCxnSpPr>
        <p:spPr>
          <a:xfrm>
            <a:off x="2377950" y="37434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63" name="Google Shape;163;p20"/>
          <p:cNvCxnSpPr>
            <a:stCxn id="159" idx="3"/>
            <a:endCxn id="158" idx="1"/>
          </p:cNvCxnSpPr>
          <p:nvPr/>
        </p:nvCxnSpPr>
        <p:spPr>
          <a:xfrm>
            <a:off x="6079125" y="3743450"/>
            <a:ext cx="838800" cy="0"/>
          </a:xfrm>
          <a:prstGeom prst="straightConnector1">
            <a:avLst/>
          </a:prstGeom>
          <a:noFill/>
          <a:ln cap="flat" cmpd="sng" w="19050">
            <a:solidFill>
              <a:schemeClr val="accent5"/>
            </a:solidFill>
            <a:prstDash val="solid"/>
            <a:round/>
            <a:headEnd len="med" w="med" type="none"/>
            <a:tailEnd len="med" w="med" type="none"/>
          </a:ln>
        </p:spPr>
      </p:cxnSp>
      <p:sp>
        <p:nvSpPr>
          <p:cNvPr id="164" name="Google Shape;164;p20"/>
          <p:cNvSpPr txBox="1"/>
          <p:nvPr/>
        </p:nvSpPr>
        <p:spPr>
          <a:xfrm>
            <a:off x="2422675" y="107705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1..1</a:t>
            </a:r>
            <a:endParaRPr b="1">
              <a:solidFill>
                <a:schemeClr val="accent6"/>
              </a:solidFill>
              <a:latin typeface="Courier New"/>
              <a:ea typeface="Courier New"/>
              <a:cs typeface="Courier New"/>
              <a:sym typeface="Courier New"/>
            </a:endParaRPr>
          </a:p>
        </p:txBody>
      </p:sp>
      <p:sp>
        <p:nvSpPr>
          <p:cNvPr id="165" name="Google Shape;165;p20"/>
          <p:cNvSpPr txBox="1"/>
          <p:nvPr/>
        </p:nvSpPr>
        <p:spPr>
          <a:xfrm>
            <a:off x="6123850" y="107705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0..*</a:t>
            </a:r>
            <a:endParaRPr b="1">
              <a:solidFill>
                <a:schemeClr val="accent6"/>
              </a:solidFill>
              <a:latin typeface="Courier New"/>
              <a:ea typeface="Courier New"/>
              <a:cs typeface="Courier New"/>
              <a:sym typeface="Courier New"/>
            </a:endParaRPr>
          </a:p>
        </p:txBody>
      </p:sp>
      <p:sp>
        <p:nvSpPr>
          <p:cNvPr id="166" name="Google Shape;166;p20"/>
          <p:cNvSpPr txBox="1"/>
          <p:nvPr/>
        </p:nvSpPr>
        <p:spPr>
          <a:xfrm>
            <a:off x="776625" y="2269200"/>
            <a:ext cx="774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6"/>
                </a:solidFill>
                <a:latin typeface="Courier New"/>
                <a:ea typeface="Courier New"/>
                <a:cs typeface="Courier New"/>
                <a:sym typeface="Courier New"/>
              </a:rPr>
              <a:t>A course can generate any number of classes. A class can be given for one course</a:t>
            </a:r>
            <a:endParaRPr b="1" sz="1200">
              <a:solidFill>
                <a:schemeClr val="accent6"/>
              </a:solidFill>
              <a:latin typeface="Courier New"/>
              <a:ea typeface="Courier New"/>
              <a:cs typeface="Courier New"/>
              <a:sym typeface="Courier New"/>
            </a:endParaRPr>
          </a:p>
        </p:txBody>
      </p:sp>
      <p:sp>
        <p:nvSpPr>
          <p:cNvPr id="167" name="Google Shape;167;p20"/>
          <p:cNvSpPr txBox="1"/>
          <p:nvPr/>
        </p:nvSpPr>
        <p:spPr>
          <a:xfrm>
            <a:off x="2422688" y="323530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N</a:t>
            </a:r>
            <a:endParaRPr b="1">
              <a:solidFill>
                <a:schemeClr val="accent6"/>
              </a:solidFill>
              <a:latin typeface="Courier New"/>
              <a:ea typeface="Courier New"/>
              <a:cs typeface="Courier New"/>
              <a:sym typeface="Courier New"/>
            </a:endParaRPr>
          </a:p>
        </p:txBody>
      </p:sp>
      <p:sp>
        <p:nvSpPr>
          <p:cNvPr id="168" name="Google Shape;168;p20"/>
          <p:cNvSpPr txBox="1"/>
          <p:nvPr/>
        </p:nvSpPr>
        <p:spPr>
          <a:xfrm>
            <a:off x="6123863" y="323530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1</a:t>
            </a:r>
            <a:endParaRPr b="1">
              <a:solidFill>
                <a:schemeClr val="accent6"/>
              </a:solidFill>
              <a:latin typeface="Courier New"/>
              <a:ea typeface="Courier New"/>
              <a:cs typeface="Courier New"/>
              <a:sym typeface="Courier New"/>
            </a:endParaRPr>
          </a:p>
        </p:txBody>
      </p:sp>
      <p:sp>
        <p:nvSpPr>
          <p:cNvPr id="169" name="Google Shape;169;p20"/>
          <p:cNvSpPr txBox="1"/>
          <p:nvPr/>
        </p:nvSpPr>
        <p:spPr>
          <a:xfrm>
            <a:off x="776625" y="4460600"/>
            <a:ext cx="774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6"/>
                </a:solidFill>
                <a:latin typeface="Courier New"/>
                <a:ea typeface="Courier New"/>
                <a:cs typeface="Courier New"/>
                <a:sym typeface="Courier New"/>
              </a:rPr>
              <a:t>Many</a:t>
            </a:r>
            <a:r>
              <a:rPr b="1" lang="en" sz="1200">
                <a:solidFill>
                  <a:schemeClr val="accent6"/>
                </a:solidFill>
                <a:latin typeface="Courier New"/>
                <a:ea typeface="Courier New"/>
                <a:cs typeface="Courier New"/>
                <a:sym typeface="Courier New"/>
              </a:rPr>
              <a:t> to one relationship</a:t>
            </a:r>
            <a:endParaRPr b="1" sz="1200">
              <a:solidFill>
                <a:schemeClr val="accent6"/>
              </a:solidFill>
              <a:latin typeface="Courier New"/>
              <a:ea typeface="Courier New"/>
              <a:cs typeface="Courier New"/>
              <a:sym typeface="Courier New"/>
            </a:endParaRPr>
          </a:p>
        </p:txBody>
      </p:sp>
      <p:sp>
        <p:nvSpPr>
          <p:cNvPr id="170" name="Google Shape;170;p20"/>
          <p:cNvSpPr txBox="1"/>
          <p:nvPr/>
        </p:nvSpPr>
        <p:spPr>
          <a:xfrm>
            <a:off x="786650" y="755275"/>
            <a:ext cx="64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6"/>
                </a:solidFill>
                <a:latin typeface="Courier New"/>
                <a:ea typeface="Courier New"/>
                <a:cs typeface="Courier New"/>
                <a:sym typeface="Courier New"/>
              </a:rPr>
              <a:t>Cardinality with limits</a:t>
            </a:r>
            <a:endParaRPr b="1">
              <a:solidFill>
                <a:schemeClr val="accent6"/>
              </a:solidFill>
              <a:latin typeface="Courier New"/>
              <a:ea typeface="Courier New"/>
              <a:cs typeface="Courier New"/>
              <a:sym typeface="Courier New"/>
            </a:endParaRPr>
          </a:p>
        </p:txBody>
      </p:sp>
      <p:sp>
        <p:nvSpPr>
          <p:cNvPr id="171" name="Google Shape;171;p20"/>
          <p:cNvSpPr/>
          <p:nvPr/>
        </p:nvSpPr>
        <p:spPr>
          <a:xfrm>
            <a:off x="573750" y="2009050"/>
            <a:ext cx="224100" cy="1277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311700" y="303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Times New Roman"/>
                <a:ea typeface="Times New Roman"/>
                <a:cs typeface="Times New Roman"/>
                <a:sym typeface="Times New Roman"/>
              </a:rPr>
              <a:t>RELATIONAL MODEL</a:t>
            </a:r>
            <a:endParaRPr b="1">
              <a:solidFill>
                <a:schemeClr val="accent5"/>
              </a:solidFill>
              <a:latin typeface="Times New Roman"/>
              <a:ea typeface="Times New Roman"/>
              <a:cs typeface="Times New Roman"/>
              <a:sym typeface="Times New Roman"/>
            </a:endParaRPr>
          </a:p>
        </p:txBody>
      </p:sp>
      <p:pic>
        <p:nvPicPr>
          <p:cNvPr id="177" name="Google Shape;177;p21"/>
          <p:cNvPicPr preferRelativeResize="0"/>
          <p:nvPr/>
        </p:nvPicPr>
        <p:blipFill>
          <a:blip r:embed="rId3">
            <a:alphaModFix/>
          </a:blip>
          <a:stretch>
            <a:fillRect/>
          </a:stretch>
        </p:blipFill>
        <p:spPr>
          <a:xfrm>
            <a:off x="725150" y="876275"/>
            <a:ext cx="7693709" cy="3962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