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hPHDaa699PP+c8NKUZ6Cp6raDe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2a6fb361_1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b32a6fb361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2a6fb36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2a6fb36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32a6fb361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b32a6fb361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2a6fb361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b32a6fb361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0"/>
          <p:cNvGrpSpPr/>
          <p:nvPr/>
        </p:nvGrpSpPr>
        <p:grpSpPr>
          <a:xfrm>
            <a:off x="4350279" y="2855377"/>
            <a:ext cx="443589" cy="105632"/>
            <a:chOff x="4137525" y="2915950"/>
            <a:chExt cx="869100" cy="207000"/>
          </a:xfrm>
        </p:grpSpPr>
        <p:sp>
          <p:nvSpPr>
            <p:cNvPr id="11" name="Google Shape;11;p10"/>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0"/>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0"/>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9"/>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9"/>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6"/>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7"/>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17"/>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7"/>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0" y="214600"/>
            <a:ext cx="7801500" cy="250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latin typeface="Times New Roman"/>
                <a:ea typeface="Times New Roman"/>
                <a:cs typeface="Times New Roman"/>
                <a:sym typeface="Times New Roman"/>
              </a:rPr>
              <a:t>NAME : </a:t>
            </a:r>
            <a:r>
              <a:rPr lang="en" sz="3000">
                <a:solidFill>
                  <a:schemeClr val="accent5"/>
                </a:solidFill>
                <a:latin typeface="Times New Roman"/>
                <a:ea typeface="Times New Roman"/>
                <a:cs typeface="Times New Roman"/>
                <a:sym typeface="Times New Roman"/>
              </a:rPr>
              <a:t>ARKAPRATIM GHOSH</a:t>
            </a:r>
            <a:endParaRPr sz="30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rPr b="1" lang="en" sz="3000">
                <a:latin typeface="Times New Roman"/>
                <a:ea typeface="Times New Roman"/>
                <a:cs typeface="Times New Roman"/>
                <a:sym typeface="Times New Roman"/>
              </a:rPr>
              <a:t>ROLL No. : </a:t>
            </a:r>
            <a:r>
              <a:rPr lang="en" sz="3000">
                <a:solidFill>
                  <a:schemeClr val="accent5"/>
                </a:solidFill>
                <a:latin typeface="Times New Roman"/>
                <a:ea typeface="Times New Roman"/>
                <a:cs typeface="Times New Roman"/>
                <a:sym typeface="Times New Roman"/>
              </a:rPr>
              <a:t>13000121058</a:t>
            </a:r>
            <a:endParaRPr sz="30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rPr b="1" lang="en" sz="3000">
                <a:latin typeface="Times New Roman"/>
                <a:ea typeface="Times New Roman"/>
                <a:cs typeface="Times New Roman"/>
                <a:sym typeface="Times New Roman"/>
              </a:rPr>
              <a:t>REG. No. : </a:t>
            </a:r>
            <a:r>
              <a:rPr lang="en" sz="3000">
                <a:solidFill>
                  <a:schemeClr val="accent5"/>
                </a:solidFill>
                <a:latin typeface="Times New Roman"/>
                <a:ea typeface="Times New Roman"/>
                <a:cs typeface="Times New Roman"/>
                <a:sym typeface="Times New Roman"/>
              </a:rPr>
              <a:t>211300100110045</a:t>
            </a:r>
            <a:endParaRPr sz="30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t/>
            </a:r>
            <a:endParaRPr sz="30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rPr b="1" lang="en" sz="3000">
                <a:latin typeface="Times New Roman"/>
                <a:ea typeface="Times New Roman"/>
                <a:cs typeface="Times New Roman"/>
                <a:sym typeface="Times New Roman"/>
              </a:rPr>
              <a:t>TOPIC:</a:t>
            </a:r>
            <a:r>
              <a:rPr lang="en" sz="3000">
                <a:solidFill>
                  <a:schemeClr val="accent5"/>
                </a:solidFill>
                <a:latin typeface="Times New Roman"/>
                <a:ea typeface="Times New Roman"/>
                <a:cs typeface="Times New Roman"/>
                <a:sym typeface="Times New Roman"/>
              </a:rPr>
              <a:t> </a:t>
            </a:r>
            <a:r>
              <a:rPr lang="en" sz="2900">
                <a:solidFill>
                  <a:schemeClr val="accent5"/>
                </a:solidFill>
                <a:latin typeface="Times New Roman"/>
                <a:ea typeface="Times New Roman"/>
                <a:cs typeface="Times New Roman"/>
                <a:sym typeface="Times New Roman"/>
              </a:rPr>
              <a:t>SDD-1 Algorithm</a:t>
            </a:r>
            <a:endParaRPr sz="47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t/>
            </a:r>
            <a:endParaRPr sz="3000">
              <a:solidFill>
                <a:schemeClr val="accent5"/>
              </a:solidFill>
              <a:latin typeface="Times New Roman"/>
              <a:ea typeface="Times New Roman"/>
              <a:cs typeface="Times New Roman"/>
              <a:sym typeface="Times New Roman"/>
            </a:endParaRPr>
          </a:p>
        </p:txBody>
      </p:sp>
      <p:sp>
        <p:nvSpPr>
          <p:cNvPr id="60" name="Google Shape;60;p1"/>
          <p:cNvSpPr txBox="1"/>
          <p:nvPr>
            <p:ph idx="1" type="subTitle"/>
          </p:nvPr>
        </p:nvSpPr>
        <p:spPr>
          <a:xfrm>
            <a:off x="671250" y="3174875"/>
            <a:ext cx="7801500" cy="116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b="1" lang="en">
                <a:solidFill>
                  <a:schemeClr val="lt2"/>
                </a:solidFill>
              </a:rPr>
              <a:t>Paper Name: </a:t>
            </a:r>
            <a:r>
              <a:rPr b="1" lang="en" sz="1950">
                <a:solidFill>
                  <a:schemeClr val="accent6"/>
                </a:solidFill>
                <a:latin typeface="Times New Roman"/>
                <a:ea typeface="Times New Roman"/>
                <a:cs typeface="Times New Roman"/>
                <a:sym typeface="Times New Roman"/>
              </a:rPr>
              <a:t>Distributed Systems</a:t>
            </a:r>
            <a:endParaRPr b="1" sz="3000">
              <a:solidFill>
                <a:schemeClr val="accent6"/>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b="1" lang="en">
                <a:solidFill>
                  <a:schemeClr val="lt2"/>
                </a:solidFill>
              </a:rPr>
              <a:t>Paper Code: PEC-IT601B</a:t>
            </a:r>
            <a:endParaRPr b="1" sz="3100">
              <a:solidFill>
                <a:schemeClr val="accent6"/>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b="1" lang="en">
                <a:solidFill>
                  <a:schemeClr val="lt2"/>
                </a:solidFill>
              </a:rPr>
              <a:t>CSE, 6th Sem (2021-2025), CA-1</a:t>
            </a:r>
            <a:endParaRPr b="1">
              <a:solidFill>
                <a:schemeClr val="lt2"/>
              </a:solidFill>
            </a:endParaRPr>
          </a:p>
        </p:txBody>
      </p:sp>
      <p:sp>
        <p:nvSpPr>
          <p:cNvPr id="61" name="Google Shape;61;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2" name="Google Shape;62;p1"/>
          <p:cNvPicPr preferRelativeResize="0"/>
          <p:nvPr/>
        </p:nvPicPr>
        <p:blipFill rotWithShape="1">
          <a:blip r:embed="rId3">
            <a:alphaModFix/>
          </a:blip>
          <a:srcRect b="0" l="0" r="0" t="0"/>
          <a:stretch/>
        </p:blipFill>
        <p:spPr>
          <a:xfrm>
            <a:off x="7108200" y="214610"/>
            <a:ext cx="1382043" cy="13820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b32a6fb361_1_55"/>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SDD-1 Algorithm (Continued)</a:t>
            </a:r>
            <a:endParaRPr b="1" sz="3200">
              <a:solidFill>
                <a:schemeClr val="accent5"/>
              </a:solidFill>
              <a:latin typeface="Times New Roman"/>
              <a:ea typeface="Times New Roman"/>
              <a:cs typeface="Times New Roman"/>
              <a:sym typeface="Times New Roman"/>
            </a:endParaRPr>
          </a:p>
        </p:txBody>
      </p:sp>
      <p:sp>
        <p:nvSpPr>
          <p:cNvPr id="135" name="Google Shape;135;g2b32a6fb361_1_5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6" name="Google Shape;136;g2b32a6fb361_1_55"/>
          <p:cNvSpPr txBox="1"/>
          <p:nvPr/>
        </p:nvSpPr>
        <p:spPr>
          <a:xfrm>
            <a:off x="705800" y="984875"/>
            <a:ext cx="7852200" cy="36960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Clr>
                <a:schemeClr val="accent5"/>
              </a:buClr>
              <a:buSzPts val="1700"/>
              <a:buFont typeface="Times New Roman"/>
              <a:buNone/>
            </a:pPr>
            <a:r>
              <a:rPr b="1" lang="en" sz="1700">
                <a:solidFill>
                  <a:schemeClr val="accent5"/>
                </a:solidFill>
                <a:latin typeface="Times New Roman"/>
                <a:ea typeface="Times New Roman"/>
                <a:cs typeface="Times New Roman"/>
                <a:sym typeface="Times New Roman"/>
              </a:rPr>
              <a:t>After Reduction:</a:t>
            </a:r>
            <a:endParaRPr b="1" sz="1700">
              <a:solidFill>
                <a:schemeClr val="accent5"/>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Data stored: 360 at site 1, 360 at site 2, and 2000 at site 3.</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Site 3 chosen as the assembly site for final result computation.</a:t>
            </a:r>
            <a:endParaRPr sz="1700">
              <a:solidFill>
                <a:schemeClr val="dk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Post-optimization retains all </a:t>
            </a:r>
            <a:r>
              <a:rPr lang="en" sz="1700">
                <a:solidFill>
                  <a:schemeClr val="dk1"/>
                </a:solidFill>
                <a:latin typeface="Times New Roman"/>
                <a:ea typeface="Times New Roman"/>
                <a:cs typeface="Times New Roman"/>
                <a:sym typeface="Times New Roman"/>
              </a:rPr>
              <a:t>semi joins</a:t>
            </a:r>
            <a:r>
              <a:rPr lang="en" sz="1700">
                <a:solidFill>
                  <a:schemeClr val="dk1"/>
                </a:solidFill>
                <a:latin typeface="Times New Roman"/>
                <a:ea typeface="Times New Roman"/>
                <a:cs typeface="Times New Roman"/>
                <a:sym typeface="Times New Roman"/>
              </a:rPr>
              <a:t> as they remain beneficial.</a:t>
            </a:r>
            <a:endParaRPr sz="1700">
              <a:solidFill>
                <a:schemeClr val="dk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chemeClr val="accent5"/>
              </a:buClr>
              <a:buSzPts val="1700"/>
              <a:buFont typeface="Times New Roman"/>
              <a:buNone/>
            </a:pPr>
            <a:r>
              <a:rPr b="1" lang="en" sz="1700">
                <a:solidFill>
                  <a:schemeClr val="accent5"/>
                </a:solidFill>
                <a:latin typeface="Times New Roman"/>
                <a:ea typeface="Times New Roman"/>
                <a:cs typeface="Times New Roman"/>
                <a:sym typeface="Times New Roman"/>
              </a:rPr>
              <a:t>Selected Strategy:</a:t>
            </a:r>
            <a:endParaRPr b="1" sz="1700">
              <a:solidFill>
                <a:schemeClr val="accent5"/>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Send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  </a:t>
            </a:r>
            <a:r>
              <a:rPr lang="en" sz="1700">
                <a:solidFill>
                  <a:schemeClr val="dk1"/>
                </a:solidFill>
                <a:latin typeface="Times New Roman"/>
                <a:ea typeface="Times New Roman"/>
                <a:cs typeface="Times New Roman"/>
                <a:sym typeface="Times New Roman"/>
              </a:rPr>
              <a:t>R</a:t>
            </a:r>
            <a:r>
              <a:rPr baseline="-25000" lang="en" sz="1700">
                <a:solidFill>
                  <a:schemeClr val="dk1"/>
                </a:solidFill>
                <a:latin typeface="Times New Roman"/>
                <a:ea typeface="Times New Roman"/>
                <a:cs typeface="Times New Roman"/>
                <a:sym typeface="Times New Roman"/>
              </a:rPr>
              <a:t>1</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3</a:t>
            </a:r>
            <a:r>
              <a:rPr lang="en" sz="1700">
                <a:solidFill>
                  <a:schemeClr val="dk1"/>
                </a:solidFill>
                <a:latin typeface="Times New Roman"/>
                <a:ea typeface="Times New Roman"/>
                <a:cs typeface="Times New Roman"/>
                <a:sym typeface="Times New Roman"/>
              </a:rPr>
              <a:t> and R</a:t>
            </a:r>
            <a:r>
              <a:rPr baseline="-25000" lang="en" sz="1700">
                <a:solidFill>
                  <a:schemeClr val="dk1"/>
                </a:solidFill>
                <a:latin typeface="Times New Roman"/>
                <a:ea typeface="Times New Roman"/>
                <a:cs typeface="Times New Roman"/>
                <a:sym typeface="Times New Roman"/>
              </a:rPr>
              <a:t>1</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to site 3 for final result computation.</a:t>
            </a:r>
            <a:endParaRPr sz="1700">
              <a:solidFill>
                <a:schemeClr val="dk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chemeClr val="dk1"/>
              </a:buClr>
              <a:buSzPts val="1700"/>
              <a:buFont typeface="Times New Roman"/>
              <a:buNone/>
            </a:pPr>
            <a:r>
              <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32a6fb361_1_62"/>
          <p:cNvSpPr txBox="1"/>
          <p:nvPr>
            <p:ph type="title"/>
          </p:nvPr>
        </p:nvSpPr>
        <p:spPr>
          <a:xfrm>
            <a:off x="645900" y="2499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solidFill>
                  <a:schemeClr val="accent5"/>
                </a:solidFill>
                <a:latin typeface="Times New Roman"/>
                <a:ea typeface="Times New Roman"/>
                <a:cs typeface="Times New Roman"/>
                <a:sym typeface="Times New Roman"/>
              </a:rPr>
              <a:t>Conclusion</a:t>
            </a:r>
            <a:endParaRPr b="1" sz="3400">
              <a:solidFill>
                <a:schemeClr val="accent5"/>
              </a:solidFill>
              <a:latin typeface="Times New Roman"/>
              <a:ea typeface="Times New Roman"/>
              <a:cs typeface="Times New Roman"/>
              <a:sym typeface="Times New Roman"/>
            </a:endParaRPr>
          </a:p>
        </p:txBody>
      </p:sp>
      <p:sp>
        <p:nvSpPr>
          <p:cNvPr id="142" name="Google Shape;142;g2b32a6fb361_1_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3" name="Google Shape;143;g2b32a6fb361_1_62"/>
          <p:cNvSpPr txBox="1"/>
          <p:nvPr/>
        </p:nvSpPr>
        <p:spPr>
          <a:xfrm>
            <a:off x="751925" y="1065600"/>
            <a:ext cx="7738200" cy="150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Like its predecessor hill-climbing algorithm, the semijoin-based algorithm selects locally optimal strategies. Therefore, it ignores the higher-cost semi joins which would result in increasing the benefits and decreasing the costs of other semi joins. Thus this algorithm may not be able to select the global minimum cost solution.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accent3"/>
              </a:solidFill>
              <a:latin typeface="Average"/>
              <a:ea typeface="Average"/>
              <a:cs typeface="Average"/>
              <a:sym typeface="Average"/>
            </a:endParaRPr>
          </a:p>
        </p:txBody>
      </p:sp>
      <p:sp>
        <p:nvSpPr>
          <p:cNvPr id="144" name="Google Shape;144;g2b32a6fb361_1_62"/>
          <p:cNvSpPr txBox="1"/>
          <p:nvPr>
            <p:ph type="title"/>
          </p:nvPr>
        </p:nvSpPr>
        <p:spPr>
          <a:xfrm>
            <a:off x="645900" y="2575875"/>
            <a:ext cx="79581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solidFill>
                  <a:schemeClr val="accent5"/>
                </a:solidFill>
                <a:latin typeface="Times New Roman"/>
                <a:ea typeface="Times New Roman"/>
                <a:cs typeface="Times New Roman"/>
                <a:sym typeface="Times New Roman"/>
              </a:rPr>
              <a:t>References</a:t>
            </a:r>
            <a:endParaRPr b="1" sz="3400">
              <a:solidFill>
                <a:schemeClr val="accent5"/>
              </a:solidFill>
              <a:latin typeface="Times New Roman"/>
              <a:ea typeface="Times New Roman"/>
              <a:cs typeface="Times New Roman"/>
              <a:sym typeface="Times New Roman"/>
            </a:endParaRPr>
          </a:p>
        </p:txBody>
      </p:sp>
      <p:sp>
        <p:nvSpPr>
          <p:cNvPr id="145" name="Google Shape;145;g2b32a6fb361_1_62"/>
          <p:cNvSpPr txBox="1"/>
          <p:nvPr/>
        </p:nvSpPr>
        <p:spPr>
          <a:xfrm>
            <a:off x="755850" y="3248041"/>
            <a:ext cx="7738200" cy="393600"/>
          </a:xfrm>
          <a:prstGeom prst="rect">
            <a:avLst/>
          </a:prstGeom>
          <a:noFill/>
          <a:ln>
            <a:noFill/>
          </a:ln>
        </p:spPr>
        <p:txBody>
          <a:bodyPr anchorCtr="0" anchor="t" bIns="91425" lIns="91425" spcFirstLastPara="1" rIns="91425" wrap="square" tIns="91425">
            <a:noAutofit/>
          </a:bodyPr>
          <a:lstStyle/>
          <a:p>
            <a:pPr indent="0" lvl="0" marL="0" marR="152400" rtl="0" algn="l">
              <a:lnSpc>
                <a:spcPct val="128571"/>
              </a:lnSpc>
              <a:spcBef>
                <a:spcPts val="0"/>
              </a:spcBef>
              <a:spcAft>
                <a:spcPts val="0"/>
              </a:spcAft>
              <a:buNone/>
            </a:pPr>
            <a:r>
              <a:rPr lang="en" sz="1600">
                <a:solidFill>
                  <a:schemeClr val="dk1"/>
                </a:solidFill>
                <a:latin typeface="Times New Roman"/>
                <a:ea typeface="Times New Roman"/>
                <a:cs typeface="Times New Roman"/>
                <a:sym typeface="Times New Roman"/>
              </a:rPr>
              <a:t>Principles of Distributed Database Systems by M. Tamer Özsu</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46" name="Google Shape;146;g2b32a6fb361_1_62"/>
          <p:cNvSpPr/>
          <p:nvPr/>
        </p:nvSpPr>
        <p:spPr>
          <a:xfrm>
            <a:off x="2273700" y="3752425"/>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200">
                <a:solidFill>
                  <a:schemeClr val="accent5"/>
                </a:solidFill>
                <a:latin typeface="Times New Roman"/>
                <a:ea typeface="Times New Roman"/>
                <a:cs typeface="Times New Roman"/>
                <a:sym typeface="Times New Roman"/>
              </a:rPr>
              <a:t>CONTENT</a:t>
            </a:r>
            <a:endParaRPr b="1" sz="3200">
              <a:solidFill>
                <a:schemeClr val="accent5"/>
              </a:solidFill>
              <a:latin typeface="Times New Roman"/>
              <a:ea typeface="Times New Roman"/>
              <a:cs typeface="Times New Roman"/>
              <a:sym typeface="Times New Roman"/>
            </a:endParaRPr>
          </a:p>
        </p:txBody>
      </p:sp>
      <p:sp>
        <p:nvSpPr>
          <p:cNvPr id="68" name="Google Shape;68;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Introduction</a:t>
            </a:r>
            <a:endParaRPr b="1" sz="2500">
              <a:solidFill>
                <a:schemeClr val="accent6"/>
              </a:solidFill>
              <a:latin typeface="Times New Roman"/>
              <a:ea typeface="Times New Roman"/>
              <a:cs typeface="Times New Roman"/>
              <a:sym typeface="Times New Roman"/>
            </a:endParaRPr>
          </a:p>
          <a:p>
            <a:pPr indent="-387350" lvl="1" marL="9144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Distributed Query Optimisation</a:t>
            </a:r>
            <a:endParaRPr b="1" sz="2500">
              <a:solidFill>
                <a:schemeClr val="accent6"/>
              </a:solidFill>
              <a:latin typeface="Times New Roman"/>
              <a:ea typeface="Times New Roman"/>
              <a:cs typeface="Times New Roman"/>
              <a:sym typeface="Times New Roman"/>
            </a:endParaRPr>
          </a:p>
          <a:p>
            <a:pPr indent="-387350" lvl="1" marL="9144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Semijoin Based Approach</a:t>
            </a:r>
            <a:endParaRPr b="1" sz="2500">
              <a:solidFill>
                <a:schemeClr val="accent6"/>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Hill Climbing Algorithm</a:t>
            </a:r>
            <a:endParaRPr b="1" sz="2500">
              <a:solidFill>
                <a:schemeClr val="accent6"/>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SDD-1 Algorithm</a:t>
            </a:r>
            <a:endParaRPr b="1" sz="2500">
              <a:solidFill>
                <a:schemeClr val="accent6"/>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Conclusion</a:t>
            </a:r>
            <a:endParaRPr b="1" sz="2500">
              <a:solidFill>
                <a:schemeClr val="accent6"/>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accent6"/>
              </a:buClr>
              <a:buSzPts val="2500"/>
              <a:buFont typeface="Times New Roman"/>
              <a:buChar char="➔"/>
            </a:pPr>
            <a:r>
              <a:rPr b="1" lang="en" sz="2500">
                <a:solidFill>
                  <a:schemeClr val="accent6"/>
                </a:solidFill>
                <a:latin typeface="Times New Roman"/>
                <a:ea typeface="Times New Roman"/>
                <a:cs typeface="Times New Roman"/>
                <a:sym typeface="Times New Roman"/>
              </a:rPr>
              <a:t>References</a:t>
            </a:r>
            <a:endParaRPr b="1" sz="25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500">
              <a:solidFill>
                <a:schemeClr val="accent6"/>
              </a:solidFill>
              <a:latin typeface="Times New Roman"/>
              <a:ea typeface="Times New Roman"/>
              <a:cs typeface="Times New Roman"/>
              <a:sym typeface="Times New Roman"/>
            </a:endParaRPr>
          </a:p>
        </p:txBody>
      </p:sp>
      <p:sp>
        <p:nvSpPr>
          <p:cNvPr id="69" name="Google Shape;69;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2164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b="1" lang="en" sz="3200">
                <a:solidFill>
                  <a:schemeClr val="accent5"/>
                </a:solidFill>
                <a:latin typeface="Times New Roman"/>
                <a:ea typeface="Times New Roman"/>
                <a:cs typeface="Times New Roman"/>
                <a:sym typeface="Times New Roman"/>
              </a:rPr>
              <a:t>Introduction</a:t>
            </a:r>
            <a:endParaRPr b="1" sz="3200">
              <a:solidFill>
                <a:schemeClr val="accent5"/>
              </a:solidFill>
              <a:latin typeface="Times New Roman"/>
              <a:ea typeface="Times New Roman"/>
              <a:cs typeface="Times New Roman"/>
              <a:sym typeface="Times New Roman"/>
            </a:endParaRPr>
          </a:p>
        </p:txBody>
      </p:sp>
      <p:sp>
        <p:nvSpPr>
          <p:cNvPr id="75" name="Google Shape;75;p3"/>
          <p:cNvSpPr txBox="1"/>
          <p:nvPr/>
        </p:nvSpPr>
        <p:spPr>
          <a:xfrm>
            <a:off x="389275" y="868550"/>
            <a:ext cx="8049600" cy="3896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900">
                <a:solidFill>
                  <a:schemeClr val="dk1"/>
                </a:solidFill>
                <a:latin typeface="Times New Roman"/>
                <a:ea typeface="Times New Roman"/>
                <a:cs typeface="Times New Roman"/>
                <a:sym typeface="Times New Roman"/>
              </a:rPr>
              <a:t>Distributed Query Optimization:</a:t>
            </a:r>
            <a:endParaRPr b="1" sz="1900">
              <a:solidFill>
                <a:schemeClr val="dk1"/>
              </a:solidFill>
              <a:latin typeface="Times New Roman"/>
              <a:ea typeface="Times New Roman"/>
              <a:cs typeface="Times New Roman"/>
              <a:sym typeface="Times New Roman"/>
            </a:endParaRPr>
          </a:p>
          <a:p>
            <a:pPr indent="-323850" lvl="0" marL="457200" rtl="0" algn="just">
              <a:lnSpc>
                <a:spcPct val="115000"/>
              </a:lnSpc>
              <a:spcBef>
                <a:spcPts val="1500"/>
              </a:spcBef>
              <a:spcAft>
                <a:spcPts val="0"/>
              </a:spcAft>
              <a:buClr>
                <a:srgbClr val="D1D5DB"/>
              </a:buClr>
              <a:buSzPts val="1500"/>
              <a:buFont typeface="Times New Roman"/>
              <a:buChar char="➔"/>
            </a:pPr>
            <a:r>
              <a:rPr b="1" lang="en" sz="1500">
                <a:solidFill>
                  <a:schemeClr val="accent5"/>
                </a:solidFill>
                <a:latin typeface="Times New Roman"/>
                <a:ea typeface="Times New Roman"/>
                <a:cs typeface="Times New Roman"/>
                <a:sym typeface="Times New Roman"/>
              </a:rPr>
              <a:t>Definition</a:t>
            </a:r>
            <a:r>
              <a:rPr b="1" lang="en" sz="1500">
                <a:solidFill>
                  <a:srgbClr val="D1D5DB"/>
                </a:solidFill>
                <a:latin typeface="Times New Roman"/>
                <a:ea typeface="Times New Roman"/>
                <a:cs typeface="Times New Roman"/>
                <a:sym typeface="Times New Roman"/>
              </a:rPr>
              <a:t>: Distributed query optimization involves enhancing the performance of queries in a distributed database system by minimizing the overall execution time and resource usage.</a:t>
            </a:r>
            <a:endParaRPr b="1" sz="1500">
              <a:solidFill>
                <a:srgbClr val="D1D5DB"/>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D1D5DB"/>
              </a:buClr>
              <a:buSzPts val="1500"/>
              <a:buFont typeface="Times New Roman"/>
              <a:buChar char="➔"/>
            </a:pPr>
            <a:r>
              <a:rPr b="1" lang="en" sz="1500">
                <a:solidFill>
                  <a:schemeClr val="accent5"/>
                </a:solidFill>
                <a:latin typeface="Times New Roman"/>
                <a:ea typeface="Times New Roman"/>
                <a:cs typeface="Times New Roman"/>
                <a:sym typeface="Times New Roman"/>
              </a:rPr>
              <a:t>Challenges</a:t>
            </a:r>
            <a:r>
              <a:rPr b="1" lang="en" sz="1500">
                <a:solidFill>
                  <a:srgbClr val="D1D5DB"/>
                </a:solidFill>
                <a:latin typeface="Times New Roman"/>
                <a:ea typeface="Times New Roman"/>
                <a:cs typeface="Times New Roman"/>
                <a:sym typeface="Times New Roman"/>
              </a:rPr>
              <a:t>: Distributed environments pose challenges like network latency, data distribution, and heterogeneous hardware, making optimization crucial for efficient query processing.</a:t>
            </a:r>
            <a:endParaRPr b="1" sz="1500">
              <a:solidFill>
                <a:srgbClr val="D1D5DB"/>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D1D5DB"/>
              </a:buClr>
              <a:buSzPts val="1500"/>
              <a:buFont typeface="Times New Roman"/>
              <a:buChar char="➔"/>
            </a:pPr>
            <a:r>
              <a:rPr b="1" lang="en" sz="1500">
                <a:solidFill>
                  <a:schemeClr val="accent5"/>
                </a:solidFill>
                <a:latin typeface="Times New Roman"/>
                <a:ea typeface="Times New Roman"/>
                <a:cs typeface="Times New Roman"/>
                <a:sym typeface="Times New Roman"/>
              </a:rPr>
              <a:t>Goals</a:t>
            </a:r>
            <a:r>
              <a:rPr b="1" lang="en" sz="1500">
                <a:solidFill>
                  <a:srgbClr val="D1D5DB"/>
                </a:solidFill>
                <a:latin typeface="Times New Roman"/>
                <a:ea typeface="Times New Roman"/>
                <a:cs typeface="Times New Roman"/>
                <a:sym typeface="Times New Roman"/>
              </a:rPr>
              <a:t>: The primary goals include reducing data transfer across the network, minimizing query execution time, and optimizing resource utilization across distributed nodes.</a:t>
            </a:r>
            <a:endParaRPr b="1" sz="1500">
              <a:solidFill>
                <a:srgbClr val="D1D5DB"/>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D1D5DB"/>
              </a:buClr>
              <a:buSzPts val="1500"/>
              <a:buFont typeface="Times New Roman"/>
              <a:buChar char="➔"/>
            </a:pPr>
            <a:r>
              <a:rPr b="1" lang="en" sz="1500">
                <a:solidFill>
                  <a:schemeClr val="accent5"/>
                </a:solidFill>
                <a:latin typeface="Times New Roman"/>
                <a:ea typeface="Times New Roman"/>
                <a:cs typeface="Times New Roman"/>
                <a:sym typeface="Times New Roman"/>
              </a:rPr>
              <a:t>Techniques</a:t>
            </a:r>
            <a:r>
              <a:rPr b="1" lang="en" sz="1500">
                <a:solidFill>
                  <a:srgbClr val="D1D5DB"/>
                </a:solidFill>
                <a:latin typeface="Times New Roman"/>
                <a:ea typeface="Times New Roman"/>
                <a:cs typeface="Times New Roman"/>
                <a:sym typeface="Times New Roman"/>
              </a:rPr>
              <a:t>: Various techniques are employed, such as parallel query processing, data partitioning, and optimization algorithms to enhance the overall efficiency of distributed queries.</a:t>
            </a:r>
            <a:endParaRPr b="1" sz="1500">
              <a:solidFill>
                <a:srgbClr val="D1D5DB"/>
              </a:solidFill>
              <a:latin typeface="Times New Roman"/>
              <a:ea typeface="Times New Roman"/>
              <a:cs typeface="Times New Roman"/>
              <a:sym typeface="Times New Roman"/>
            </a:endParaRPr>
          </a:p>
          <a:p>
            <a:pPr indent="0" lvl="0" marL="457200" marR="0" rtl="0" algn="just">
              <a:lnSpc>
                <a:spcPct val="100000"/>
              </a:lnSpc>
              <a:spcBef>
                <a:spcPts val="1500"/>
              </a:spcBef>
              <a:spcAft>
                <a:spcPts val="0"/>
              </a:spcAft>
              <a:buNone/>
            </a:pPr>
            <a:r>
              <a:t/>
            </a:r>
            <a:endParaRPr b="1" sz="2400">
              <a:solidFill>
                <a:schemeClr val="accent6"/>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1" i="0" sz="1500" u="none" cap="none" strike="noStrike">
              <a:solidFill>
                <a:srgbClr val="374151"/>
              </a:solidFill>
              <a:latin typeface="Times New Roman"/>
              <a:ea typeface="Times New Roman"/>
              <a:cs typeface="Times New Roman"/>
              <a:sym typeface="Times New Roman"/>
            </a:endParaRPr>
          </a:p>
        </p:txBody>
      </p:sp>
      <p:sp>
        <p:nvSpPr>
          <p:cNvPr id="76" name="Google Shape;76;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b="1" lang="en" sz="3200">
                <a:solidFill>
                  <a:schemeClr val="accent5"/>
                </a:solidFill>
                <a:latin typeface="Times New Roman"/>
                <a:ea typeface="Times New Roman"/>
                <a:cs typeface="Times New Roman"/>
                <a:sym typeface="Times New Roman"/>
              </a:rPr>
              <a:t>Introduction (Continued)</a:t>
            </a:r>
            <a:endParaRPr b="1" sz="3200">
              <a:solidFill>
                <a:schemeClr val="accent5"/>
              </a:solidFill>
              <a:latin typeface="Times New Roman"/>
              <a:ea typeface="Times New Roman"/>
              <a:cs typeface="Times New Roman"/>
              <a:sym typeface="Times New Roman"/>
            </a:endParaRPr>
          </a:p>
        </p:txBody>
      </p:sp>
      <p:sp>
        <p:nvSpPr>
          <p:cNvPr id="82" name="Google Shape;82;p4"/>
          <p:cNvSpPr txBox="1"/>
          <p:nvPr/>
        </p:nvSpPr>
        <p:spPr>
          <a:xfrm>
            <a:off x="684750" y="1111525"/>
            <a:ext cx="7774500" cy="3626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500"/>
              </a:spcBef>
              <a:spcAft>
                <a:spcPts val="0"/>
              </a:spcAft>
              <a:buNone/>
            </a:pPr>
            <a:r>
              <a:rPr b="1" lang="en" sz="1800">
                <a:solidFill>
                  <a:schemeClr val="dk1"/>
                </a:solidFill>
                <a:latin typeface="Times New Roman"/>
                <a:ea typeface="Times New Roman"/>
                <a:cs typeface="Times New Roman"/>
                <a:sym typeface="Times New Roman"/>
              </a:rPr>
              <a:t>Semijoin Based Approach:</a:t>
            </a:r>
            <a:endParaRPr b="1" sz="1800">
              <a:solidFill>
                <a:schemeClr val="dk1"/>
              </a:solidFill>
              <a:latin typeface="Times New Roman"/>
              <a:ea typeface="Times New Roman"/>
              <a:cs typeface="Times New Roman"/>
              <a:sym typeface="Times New Roman"/>
            </a:endParaRPr>
          </a:p>
          <a:p>
            <a:pPr indent="-317500" lvl="0" marL="457200" rtl="0" algn="just">
              <a:lnSpc>
                <a:spcPct val="115000"/>
              </a:lnSpc>
              <a:spcBef>
                <a:spcPts val="1500"/>
              </a:spcBef>
              <a:spcAft>
                <a:spcPts val="0"/>
              </a:spcAft>
              <a:buClr>
                <a:srgbClr val="D1D5DB"/>
              </a:buClr>
              <a:buSzPts val="1400"/>
              <a:buFont typeface="Times New Roman"/>
              <a:buChar char="➔"/>
            </a:pPr>
            <a:r>
              <a:rPr b="1" lang="en">
                <a:solidFill>
                  <a:schemeClr val="accent5"/>
                </a:solidFill>
                <a:latin typeface="Times New Roman"/>
                <a:ea typeface="Times New Roman"/>
                <a:cs typeface="Times New Roman"/>
                <a:sym typeface="Times New Roman"/>
              </a:rPr>
              <a:t>Semijoin Definition</a:t>
            </a:r>
            <a:r>
              <a:rPr b="1" lang="en">
                <a:solidFill>
                  <a:srgbClr val="D1D5DB"/>
                </a:solidFill>
                <a:latin typeface="Times New Roman"/>
                <a:ea typeface="Times New Roman"/>
                <a:cs typeface="Times New Roman"/>
                <a:sym typeface="Times New Roman"/>
              </a:rPr>
              <a:t>: Semijoin is an operation that computes the intersection of two relations, retaining only the common tuples, which helps reduce data transfer in distributed query processing.</a:t>
            </a:r>
            <a:endParaRPr b="1">
              <a:solidFill>
                <a:srgbClr val="D1D5DB"/>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D1D5DB"/>
              </a:buClr>
              <a:buSzPts val="1400"/>
              <a:buFont typeface="Times New Roman"/>
              <a:buChar char="➔"/>
            </a:pPr>
            <a:r>
              <a:rPr b="1" lang="en">
                <a:solidFill>
                  <a:schemeClr val="accent5"/>
                </a:solidFill>
                <a:latin typeface="Times New Roman"/>
                <a:ea typeface="Times New Roman"/>
                <a:cs typeface="Times New Roman"/>
                <a:sym typeface="Times New Roman"/>
              </a:rPr>
              <a:t>Advantages</a:t>
            </a:r>
            <a:r>
              <a:rPr b="1" lang="en">
                <a:solidFill>
                  <a:srgbClr val="D1D5DB"/>
                </a:solidFill>
                <a:latin typeface="Times New Roman"/>
                <a:ea typeface="Times New Roman"/>
                <a:cs typeface="Times New Roman"/>
                <a:sym typeface="Times New Roman"/>
              </a:rPr>
              <a:t>: Semijoin-based approaches are efficient in distributed systems as they help minimize the amount of data exchanged between nodes, reducing network overhead.</a:t>
            </a:r>
            <a:endParaRPr b="1">
              <a:solidFill>
                <a:srgbClr val="D1D5DB"/>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D1D5DB"/>
              </a:buClr>
              <a:buSzPts val="1400"/>
              <a:buFont typeface="Times New Roman"/>
              <a:buChar char="➔"/>
            </a:pPr>
            <a:r>
              <a:rPr b="1" lang="en">
                <a:solidFill>
                  <a:schemeClr val="accent5"/>
                </a:solidFill>
                <a:latin typeface="Times New Roman"/>
                <a:ea typeface="Times New Roman"/>
                <a:cs typeface="Times New Roman"/>
                <a:sym typeface="Times New Roman"/>
              </a:rPr>
              <a:t>Process</a:t>
            </a:r>
            <a:r>
              <a:rPr b="1" lang="en">
                <a:solidFill>
                  <a:srgbClr val="D1D5DB"/>
                </a:solidFill>
                <a:latin typeface="Times New Roman"/>
                <a:ea typeface="Times New Roman"/>
                <a:cs typeface="Times New Roman"/>
                <a:sym typeface="Times New Roman"/>
              </a:rPr>
              <a:t>: In a semijoin-based approach, only the necessary information to satisfy the query conditions is sent between nodes, optimizing resource usage and query performance.</a:t>
            </a:r>
            <a:endParaRPr b="1">
              <a:solidFill>
                <a:srgbClr val="D1D5DB"/>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D1D5DB"/>
              </a:buClr>
              <a:buSzPts val="1400"/>
              <a:buFont typeface="Times New Roman"/>
              <a:buChar char="➔"/>
            </a:pPr>
            <a:r>
              <a:rPr b="1" lang="en">
                <a:solidFill>
                  <a:schemeClr val="accent5"/>
                </a:solidFill>
                <a:latin typeface="Times New Roman"/>
                <a:ea typeface="Times New Roman"/>
                <a:cs typeface="Times New Roman"/>
                <a:sym typeface="Times New Roman"/>
              </a:rPr>
              <a:t>Applications</a:t>
            </a:r>
            <a:r>
              <a:rPr b="1" lang="en">
                <a:solidFill>
                  <a:srgbClr val="D1D5DB"/>
                </a:solidFill>
                <a:latin typeface="Times New Roman"/>
                <a:ea typeface="Times New Roman"/>
                <a:cs typeface="Times New Roman"/>
                <a:sym typeface="Times New Roman"/>
              </a:rPr>
              <a:t>: Commonly used in distributed databases, semijoin operations are employed to enhance the efficiency of query processing in scenarios where minimizing data transfer is critical.</a:t>
            </a:r>
            <a:endParaRPr b="1">
              <a:solidFill>
                <a:srgbClr val="D1D5DB"/>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D1D5DB"/>
              </a:buClr>
              <a:buSzPts val="1400"/>
              <a:buFont typeface="Times New Roman"/>
              <a:buChar char="➔"/>
            </a:pPr>
            <a:r>
              <a:rPr b="1" lang="en">
                <a:solidFill>
                  <a:schemeClr val="accent5"/>
                </a:solidFill>
                <a:latin typeface="Times New Roman"/>
                <a:ea typeface="Times New Roman"/>
                <a:cs typeface="Times New Roman"/>
                <a:sym typeface="Times New Roman"/>
              </a:rPr>
              <a:t>Example</a:t>
            </a:r>
            <a:r>
              <a:rPr b="1" lang="en">
                <a:solidFill>
                  <a:srgbClr val="D1D5DB"/>
                </a:solidFill>
                <a:latin typeface="Times New Roman"/>
                <a:ea typeface="Times New Roman"/>
                <a:cs typeface="Times New Roman"/>
                <a:sym typeface="Times New Roman"/>
              </a:rPr>
              <a:t>: If two nodes need to perform a join operation, instead of sending the entire relations to each other, they exchange only the semijoin results, reducing the amount of data transmitted over the network.</a:t>
            </a:r>
            <a:endParaRPr b="1">
              <a:solidFill>
                <a:srgbClr val="D1D5DB"/>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1" sz="1900">
              <a:solidFill>
                <a:schemeClr val="accent6"/>
              </a:solidFill>
              <a:latin typeface="Times New Roman"/>
              <a:ea typeface="Times New Roman"/>
              <a:cs typeface="Times New Roman"/>
              <a:sym typeface="Times New Roman"/>
            </a:endParaRPr>
          </a:p>
        </p:txBody>
      </p:sp>
      <p:sp>
        <p:nvSpPr>
          <p:cNvPr id="83" name="Google Shape;8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645900" y="1383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Hill Climbing Algorithm</a:t>
            </a:r>
            <a:endParaRPr b="1" sz="3200">
              <a:solidFill>
                <a:schemeClr val="accent5"/>
              </a:solidFill>
              <a:latin typeface="Times New Roman"/>
              <a:ea typeface="Times New Roman"/>
              <a:cs typeface="Times New Roman"/>
              <a:sym typeface="Times New Roman"/>
            </a:endParaRPr>
          </a:p>
        </p:txBody>
      </p:sp>
      <p:sp>
        <p:nvSpPr>
          <p:cNvPr id="89" name="Google Shape;89;p5"/>
          <p:cNvSpPr txBox="1"/>
          <p:nvPr/>
        </p:nvSpPr>
        <p:spPr>
          <a:xfrm>
            <a:off x="746675" y="756025"/>
            <a:ext cx="7997400" cy="40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6"/>
                </a:solidFill>
                <a:latin typeface="Times New Roman"/>
                <a:ea typeface="Times New Roman"/>
                <a:cs typeface="Times New Roman"/>
                <a:sym typeface="Times New Roman"/>
              </a:rPr>
              <a:t>The hill-climbing algorithm is in the class of greedy algorithms, which start</a:t>
            </a:r>
            <a:endParaRPr b="1" sz="17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chemeClr val="accent6"/>
                </a:solidFill>
                <a:latin typeface="Times New Roman"/>
                <a:ea typeface="Times New Roman"/>
                <a:cs typeface="Times New Roman"/>
                <a:sym typeface="Times New Roman"/>
              </a:rPr>
              <a:t>with an initial feasible solution and iteratively improve it.</a:t>
            </a:r>
            <a:endParaRPr b="1" sz="1700">
              <a:solidFill>
                <a:schemeClr val="accent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700">
              <a:solidFill>
                <a:schemeClr val="accent6"/>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accent6"/>
              </a:buClr>
              <a:buSzPts val="1800"/>
              <a:buFont typeface="Times New Roman"/>
              <a:buAutoNum type="arabicPeriod"/>
            </a:pPr>
            <a:r>
              <a:rPr lang="en" sz="1800">
                <a:solidFill>
                  <a:schemeClr val="accent6"/>
                </a:solidFill>
                <a:latin typeface="Times New Roman"/>
                <a:ea typeface="Times New Roman"/>
                <a:cs typeface="Times New Roman"/>
                <a:sym typeface="Times New Roman"/>
              </a:rPr>
              <a:t>Do initial Processing</a:t>
            </a:r>
            <a:endParaRPr sz="1800">
              <a:solidFill>
                <a:schemeClr val="accent6"/>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accent6"/>
              </a:buClr>
              <a:buSzPts val="1800"/>
              <a:buFont typeface="Times New Roman"/>
              <a:buAutoNum type="arabicPeriod"/>
            </a:pPr>
            <a:r>
              <a:rPr lang="en" sz="1800">
                <a:solidFill>
                  <a:schemeClr val="accent6"/>
                </a:solidFill>
                <a:latin typeface="Times New Roman"/>
                <a:ea typeface="Times New Roman"/>
                <a:cs typeface="Times New Roman"/>
                <a:sym typeface="Times New Roman"/>
              </a:rPr>
              <a:t>Select the </a:t>
            </a:r>
            <a:r>
              <a:rPr lang="en" sz="1800">
                <a:solidFill>
                  <a:schemeClr val="accent5"/>
                </a:solidFill>
                <a:latin typeface="Times New Roman"/>
                <a:ea typeface="Times New Roman"/>
                <a:cs typeface="Times New Roman"/>
                <a:sym typeface="Times New Roman"/>
              </a:rPr>
              <a:t>initial feasible solution (ES</a:t>
            </a:r>
            <a:r>
              <a:rPr baseline="-25000" lang="en" sz="1800">
                <a:solidFill>
                  <a:schemeClr val="accent5"/>
                </a:solidFill>
                <a:latin typeface="Times New Roman"/>
                <a:ea typeface="Times New Roman"/>
                <a:cs typeface="Times New Roman"/>
                <a:sym typeface="Times New Roman"/>
              </a:rPr>
              <a:t>0</a:t>
            </a:r>
            <a:r>
              <a:rPr lang="en" sz="1800">
                <a:solidFill>
                  <a:schemeClr val="accent5"/>
                </a:solidFill>
                <a:latin typeface="Times New Roman"/>
                <a:ea typeface="Times New Roman"/>
                <a:cs typeface="Times New Roman"/>
                <a:sym typeface="Times New Roman"/>
              </a:rPr>
              <a:t>)</a:t>
            </a:r>
            <a:endParaRPr sz="1800">
              <a:solidFill>
                <a:schemeClr val="accent5"/>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Determine the candidate result site</a:t>
            </a:r>
            <a:endParaRPr sz="1700">
              <a:solidFill>
                <a:schemeClr val="accent6"/>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Compute the cost of transferring all the referenced sites to each candidate site</a:t>
            </a:r>
            <a:endParaRPr sz="1700">
              <a:solidFill>
                <a:schemeClr val="accent6"/>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ES</a:t>
            </a:r>
            <a:r>
              <a:rPr baseline="-25000" lang="en" sz="1700">
                <a:solidFill>
                  <a:schemeClr val="accent6"/>
                </a:solidFill>
                <a:latin typeface="Times New Roman"/>
                <a:ea typeface="Times New Roman"/>
                <a:cs typeface="Times New Roman"/>
                <a:sym typeface="Times New Roman"/>
              </a:rPr>
              <a:t>0 </a:t>
            </a:r>
            <a:r>
              <a:rPr lang="en" sz="1700">
                <a:solidFill>
                  <a:schemeClr val="accent6"/>
                </a:solidFill>
                <a:latin typeface="Times New Roman"/>
                <a:ea typeface="Times New Roman"/>
                <a:cs typeface="Times New Roman"/>
                <a:sym typeface="Times New Roman"/>
              </a:rPr>
              <a:t>= Candidate site with the minimum cost</a:t>
            </a:r>
            <a:endParaRPr sz="1700">
              <a:solidFill>
                <a:schemeClr val="accent6"/>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accent6"/>
              </a:buClr>
              <a:buSzPts val="1800"/>
              <a:buFont typeface="Times New Roman"/>
              <a:buAutoNum type="arabicPeriod"/>
            </a:pPr>
            <a:r>
              <a:rPr lang="en" sz="1800">
                <a:solidFill>
                  <a:schemeClr val="accent6"/>
                </a:solidFill>
                <a:latin typeface="Times New Roman"/>
                <a:ea typeface="Times New Roman"/>
                <a:cs typeface="Times New Roman"/>
                <a:sym typeface="Times New Roman"/>
              </a:rPr>
              <a:t>Determine the </a:t>
            </a:r>
            <a:r>
              <a:rPr lang="en" sz="1800">
                <a:solidFill>
                  <a:schemeClr val="accent5"/>
                </a:solidFill>
                <a:latin typeface="Times New Roman"/>
                <a:ea typeface="Times New Roman"/>
                <a:cs typeface="Times New Roman"/>
                <a:sym typeface="Times New Roman"/>
              </a:rPr>
              <a:t>candidate split of ES0</a:t>
            </a:r>
            <a:r>
              <a:rPr lang="en" sz="1800">
                <a:solidFill>
                  <a:schemeClr val="accent6"/>
                </a:solidFill>
                <a:latin typeface="Times New Roman"/>
                <a:ea typeface="Times New Roman"/>
                <a:cs typeface="Times New Roman"/>
                <a:sym typeface="Times New Roman"/>
              </a:rPr>
              <a:t> into { ES</a:t>
            </a:r>
            <a:r>
              <a:rPr baseline="-25000" lang="en" sz="1800">
                <a:solidFill>
                  <a:schemeClr val="accent6"/>
                </a:solidFill>
                <a:latin typeface="Times New Roman"/>
                <a:ea typeface="Times New Roman"/>
                <a:cs typeface="Times New Roman"/>
                <a:sym typeface="Times New Roman"/>
              </a:rPr>
              <a:t>1</a:t>
            </a:r>
            <a:r>
              <a:rPr lang="en" sz="1800">
                <a:solidFill>
                  <a:schemeClr val="accent6"/>
                </a:solidFill>
                <a:latin typeface="Times New Roman"/>
                <a:ea typeface="Times New Roman"/>
                <a:cs typeface="Times New Roman"/>
                <a:sym typeface="Times New Roman"/>
              </a:rPr>
              <a:t> , ES</a:t>
            </a:r>
            <a:r>
              <a:rPr baseline="-25000" lang="en" sz="1800">
                <a:solidFill>
                  <a:schemeClr val="accent6"/>
                </a:solidFill>
                <a:latin typeface="Times New Roman"/>
                <a:ea typeface="Times New Roman"/>
                <a:cs typeface="Times New Roman"/>
                <a:sym typeface="Times New Roman"/>
              </a:rPr>
              <a:t>2</a:t>
            </a:r>
            <a:r>
              <a:rPr lang="en" sz="1800">
                <a:solidFill>
                  <a:schemeClr val="accent6"/>
                </a:solidFill>
                <a:latin typeface="Times New Roman"/>
                <a:ea typeface="Times New Roman"/>
                <a:cs typeface="Times New Roman"/>
                <a:sym typeface="Times New Roman"/>
              </a:rPr>
              <a:t> }</a:t>
            </a:r>
            <a:endParaRPr sz="1800">
              <a:solidFill>
                <a:schemeClr val="accent6"/>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ES</a:t>
            </a:r>
            <a:r>
              <a:rPr baseline="-25000" lang="en" sz="1700">
                <a:solidFill>
                  <a:schemeClr val="accent6"/>
                </a:solidFill>
                <a:latin typeface="Times New Roman"/>
                <a:ea typeface="Times New Roman"/>
                <a:cs typeface="Times New Roman"/>
                <a:sym typeface="Times New Roman"/>
              </a:rPr>
              <a:t>1</a:t>
            </a:r>
            <a:r>
              <a:rPr lang="en" sz="1700">
                <a:solidFill>
                  <a:schemeClr val="accent6"/>
                </a:solidFill>
                <a:latin typeface="Times New Roman"/>
                <a:ea typeface="Times New Roman"/>
                <a:cs typeface="Times New Roman"/>
                <a:sym typeface="Times New Roman"/>
              </a:rPr>
              <a:t> contains cost of sending one of the relations to another site</a:t>
            </a:r>
            <a:endParaRPr sz="1700">
              <a:solidFill>
                <a:schemeClr val="accent6"/>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ES</a:t>
            </a:r>
            <a:r>
              <a:rPr baseline="-25000" lang="en" sz="1700">
                <a:solidFill>
                  <a:schemeClr val="accent6"/>
                </a:solidFill>
                <a:latin typeface="Times New Roman"/>
                <a:ea typeface="Times New Roman"/>
                <a:cs typeface="Times New Roman"/>
                <a:sym typeface="Times New Roman"/>
              </a:rPr>
              <a:t>2</a:t>
            </a:r>
            <a:r>
              <a:rPr lang="en" sz="1700">
                <a:solidFill>
                  <a:schemeClr val="accent6"/>
                </a:solidFill>
                <a:latin typeface="Times New Roman"/>
                <a:ea typeface="Times New Roman"/>
                <a:cs typeface="Times New Roman"/>
                <a:sym typeface="Times New Roman"/>
              </a:rPr>
              <a:t> contains cost of sending join of relation to the final result site</a:t>
            </a:r>
            <a:endParaRPr sz="1700">
              <a:solidFill>
                <a:schemeClr val="accent6"/>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accent6"/>
              </a:buClr>
              <a:buSzPts val="1800"/>
              <a:buFont typeface="Times New Roman"/>
              <a:buAutoNum type="arabicPeriod"/>
            </a:pPr>
            <a:r>
              <a:rPr lang="en" sz="1800">
                <a:solidFill>
                  <a:schemeClr val="accent6"/>
                </a:solidFill>
                <a:latin typeface="Times New Roman"/>
                <a:ea typeface="Times New Roman"/>
                <a:cs typeface="Times New Roman"/>
                <a:sym typeface="Times New Roman"/>
              </a:rPr>
              <a:t>Replace ES</a:t>
            </a:r>
            <a:r>
              <a:rPr baseline="-25000" lang="en" sz="1800">
                <a:solidFill>
                  <a:schemeClr val="accent6"/>
                </a:solidFill>
                <a:latin typeface="Times New Roman"/>
                <a:ea typeface="Times New Roman"/>
                <a:cs typeface="Times New Roman"/>
                <a:sym typeface="Times New Roman"/>
              </a:rPr>
              <a:t>0</a:t>
            </a:r>
            <a:r>
              <a:rPr lang="en" sz="1800">
                <a:solidFill>
                  <a:schemeClr val="accent6"/>
                </a:solidFill>
                <a:latin typeface="Times New Roman"/>
                <a:ea typeface="Times New Roman"/>
                <a:cs typeface="Times New Roman"/>
                <a:sym typeface="Times New Roman"/>
              </a:rPr>
              <a:t> with split schedule which gives :</a:t>
            </a:r>
            <a:endParaRPr sz="1800">
              <a:solidFill>
                <a:schemeClr val="accent6"/>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 sz="1800">
                <a:solidFill>
                  <a:schemeClr val="accent6"/>
                </a:solidFill>
                <a:latin typeface="Times New Roman"/>
                <a:ea typeface="Times New Roman"/>
                <a:cs typeface="Times New Roman"/>
                <a:sym typeface="Times New Roman"/>
              </a:rPr>
              <a:t>cost(ES</a:t>
            </a:r>
            <a:r>
              <a:rPr baseline="-25000" lang="en" sz="1800">
                <a:solidFill>
                  <a:schemeClr val="accent6"/>
                </a:solidFill>
                <a:latin typeface="Times New Roman"/>
                <a:ea typeface="Times New Roman"/>
                <a:cs typeface="Times New Roman"/>
                <a:sym typeface="Times New Roman"/>
              </a:rPr>
              <a:t>1</a:t>
            </a:r>
            <a:r>
              <a:rPr lang="en" sz="1800">
                <a:solidFill>
                  <a:schemeClr val="accent6"/>
                </a:solidFill>
                <a:latin typeface="Times New Roman"/>
                <a:ea typeface="Times New Roman"/>
                <a:cs typeface="Times New Roman"/>
                <a:sym typeface="Times New Roman"/>
              </a:rPr>
              <a:t>) + cost(local join) + cost(ES</a:t>
            </a:r>
            <a:r>
              <a:rPr baseline="-25000" lang="en" sz="1800">
                <a:solidFill>
                  <a:schemeClr val="accent6"/>
                </a:solidFill>
                <a:latin typeface="Times New Roman"/>
                <a:ea typeface="Times New Roman"/>
                <a:cs typeface="Times New Roman"/>
                <a:sym typeface="Times New Roman"/>
              </a:rPr>
              <a:t>2</a:t>
            </a:r>
            <a:r>
              <a:rPr lang="en" sz="1800">
                <a:solidFill>
                  <a:schemeClr val="accent6"/>
                </a:solidFill>
                <a:latin typeface="Times New Roman"/>
                <a:ea typeface="Times New Roman"/>
                <a:cs typeface="Times New Roman"/>
                <a:sym typeface="Times New Roman"/>
              </a:rPr>
              <a:t>) &lt; cost(ES</a:t>
            </a:r>
            <a:r>
              <a:rPr baseline="-25000" lang="en" sz="1800">
                <a:solidFill>
                  <a:schemeClr val="accent6"/>
                </a:solidFill>
                <a:latin typeface="Times New Roman"/>
                <a:ea typeface="Times New Roman"/>
                <a:cs typeface="Times New Roman"/>
                <a:sym typeface="Times New Roman"/>
              </a:rPr>
              <a:t>0</a:t>
            </a:r>
            <a:r>
              <a:rPr lang="en" sz="1800">
                <a:solidFill>
                  <a:schemeClr val="accent6"/>
                </a:solidFill>
                <a:latin typeface="Times New Roman"/>
                <a:ea typeface="Times New Roman"/>
                <a:cs typeface="Times New Roman"/>
                <a:sym typeface="Times New Roman"/>
              </a:rPr>
              <a:t>)</a:t>
            </a:r>
            <a:endParaRPr sz="1800">
              <a:solidFill>
                <a:schemeClr val="accent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700">
                <a:solidFill>
                  <a:schemeClr val="accent6"/>
                </a:solidFill>
                <a:latin typeface="Times New Roman"/>
                <a:ea typeface="Times New Roman"/>
                <a:cs typeface="Times New Roman"/>
                <a:sym typeface="Times New Roman"/>
              </a:rPr>
              <a:t>Applying Steps 3-4 recursively on ES1 and ES2 until no more plans exist and then removing the redundant transmissions</a:t>
            </a:r>
            <a:endParaRPr b="1" sz="1700">
              <a:solidFill>
                <a:schemeClr val="accent6"/>
              </a:solidFill>
              <a:latin typeface="Times New Roman"/>
              <a:ea typeface="Times New Roman"/>
              <a:cs typeface="Times New Roman"/>
              <a:sym typeface="Times New Roman"/>
            </a:endParaRPr>
          </a:p>
        </p:txBody>
      </p:sp>
      <p:sp>
        <p:nvSpPr>
          <p:cNvPr id="90" name="Google Shape;90;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1" name="Google Shape;91;p5"/>
          <p:cNvSpPr/>
          <p:nvPr/>
        </p:nvSpPr>
        <p:spPr>
          <a:xfrm flipH="1" rot="10800000">
            <a:off x="348250" y="3014600"/>
            <a:ext cx="461400" cy="1107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5"/>
          <p:cNvSpPr/>
          <p:nvPr/>
        </p:nvSpPr>
        <p:spPr>
          <a:xfrm rot="10800000">
            <a:off x="7244725" y="3014600"/>
            <a:ext cx="369000" cy="1107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SDD-1 Algorithm</a:t>
            </a:r>
            <a:endParaRPr b="1" sz="3200">
              <a:solidFill>
                <a:schemeClr val="accent5"/>
              </a:solidFill>
              <a:latin typeface="Times New Roman"/>
              <a:ea typeface="Times New Roman"/>
              <a:cs typeface="Times New Roman"/>
              <a:sym typeface="Times New Roman"/>
            </a:endParaRPr>
          </a:p>
        </p:txBody>
      </p:sp>
      <p:sp>
        <p:nvSpPr>
          <p:cNvPr id="98" name="Google Shape;98;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9" name="Google Shape;99;p6"/>
          <p:cNvSpPr txBox="1"/>
          <p:nvPr/>
        </p:nvSpPr>
        <p:spPr>
          <a:xfrm>
            <a:off x="723600" y="1100000"/>
            <a:ext cx="7774500" cy="3626100"/>
          </a:xfrm>
          <a:prstGeom prst="rect">
            <a:avLst/>
          </a:prstGeom>
          <a:noFill/>
          <a:ln>
            <a:noFill/>
          </a:ln>
        </p:spPr>
        <p:txBody>
          <a:bodyPr anchorCtr="0" anchor="t" bIns="91425" lIns="91425" spcFirstLastPara="1" rIns="91425" wrap="square" tIns="91425">
            <a:noAutofit/>
          </a:bodyPr>
          <a:lstStyle/>
          <a:p>
            <a:pPr indent="-336550" lvl="0" marL="457200" marR="0" rtl="0" algn="just">
              <a:lnSpc>
                <a:spcPct val="115000"/>
              </a:lnSpc>
              <a:spcBef>
                <a:spcPts val="0"/>
              </a:spcBef>
              <a:spcAft>
                <a:spcPts val="0"/>
              </a:spcAft>
              <a:buClr>
                <a:schemeClr val="accent6"/>
              </a:buClr>
              <a:buSzPts val="1700"/>
              <a:buFont typeface="Times New Roman"/>
              <a:buChar char="➔"/>
            </a:pPr>
            <a:r>
              <a:rPr b="1" lang="en" sz="1700">
                <a:solidFill>
                  <a:schemeClr val="accent6"/>
                </a:solidFill>
                <a:latin typeface="Times New Roman"/>
                <a:ea typeface="Times New Roman"/>
                <a:cs typeface="Times New Roman"/>
                <a:sym typeface="Times New Roman"/>
              </a:rPr>
              <a:t>It improves the Hill Climbing Algorithm by using </a:t>
            </a:r>
            <a:r>
              <a:rPr b="1" lang="en" sz="1700">
                <a:solidFill>
                  <a:schemeClr val="accent6"/>
                </a:solidFill>
                <a:latin typeface="Times New Roman"/>
                <a:ea typeface="Times New Roman"/>
                <a:cs typeface="Times New Roman"/>
                <a:sym typeface="Times New Roman"/>
              </a:rPr>
              <a:t>semi joins</a:t>
            </a:r>
            <a:r>
              <a:rPr b="1" lang="en" sz="1700">
                <a:solidFill>
                  <a:schemeClr val="accent6"/>
                </a:solidFill>
                <a:latin typeface="Times New Roman"/>
                <a:ea typeface="Times New Roman"/>
                <a:cs typeface="Times New Roman"/>
                <a:sym typeface="Times New Roman"/>
              </a:rPr>
              <a:t>.</a:t>
            </a:r>
            <a:endParaRPr b="1" sz="1700">
              <a:solidFill>
                <a:schemeClr val="accent6"/>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6"/>
              </a:buClr>
              <a:buSzPts val="1700"/>
              <a:buFont typeface="Times New Roman"/>
              <a:buChar char="➔"/>
            </a:pPr>
            <a:r>
              <a:rPr b="1" lang="en" sz="1700">
                <a:solidFill>
                  <a:schemeClr val="accent6"/>
                </a:solidFill>
                <a:latin typeface="Times New Roman"/>
                <a:ea typeface="Times New Roman"/>
                <a:cs typeface="Times New Roman"/>
                <a:sym typeface="Times New Roman"/>
              </a:rPr>
              <a:t>Objective function is expressed in terms of total communication time.</a:t>
            </a:r>
            <a:endParaRPr b="1" sz="1700">
              <a:solidFill>
                <a:schemeClr val="accent6"/>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6"/>
              </a:buClr>
              <a:buSzPts val="1700"/>
              <a:buFont typeface="Times New Roman"/>
              <a:buChar char="➔"/>
            </a:pPr>
            <a:r>
              <a:rPr b="1" lang="en" sz="1700">
                <a:solidFill>
                  <a:schemeClr val="accent6"/>
                </a:solidFill>
                <a:latin typeface="Times New Roman"/>
                <a:ea typeface="Times New Roman"/>
                <a:cs typeface="Times New Roman"/>
                <a:sym typeface="Times New Roman"/>
              </a:rPr>
              <a:t>Database statistics is used</a:t>
            </a:r>
            <a:endParaRPr b="1" sz="1700">
              <a:solidFill>
                <a:schemeClr val="accent6"/>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b="1" lang="en" sz="1700">
                <a:solidFill>
                  <a:schemeClr val="accent6"/>
                </a:solidFill>
                <a:latin typeface="Times New Roman"/>
                <a:ea typeface="Times New Roman"/>
                <a:cs typeface="Times New Roman"/>
                <a:sym typeface="Times New Roman"/>
              </a:rPr>
              <a:t>The main step of SDD-1 ALgorithm consists of determining and ordering beneficial </a:t>
            </a:r>
            <a:r>
              <a:rPr b="1" lang="en" sz="1700">
                <a:solidFill>
                  <a:schemeClr val="accent6"/>
                </a:solidFill>
                <a:latin typeface="Times New Roman"/>
                <a:ea typeface="Times New Roman"/>
                <a:cs typeface="Times New Roman"/>
                <a:sym typeface="Times New Roman"/>
              </a:rPr>
              <a:t>semi joins</a:t>
            </a:r>
            <a:r>
              <a:rPr b="1" lang="en" sz="1700">
                <a:solidFill>
                  <a:schemeClr val="accent6"/>
                </a:solidFill>
                <a:latin typeface="Times New Roman"/>
                <a:ea typeface="Times New Roman"/>
                <a:cs typeface="Times New Roman"/>
                <a:sym typeface="Times New Roman"/>
              </a:rPr>
              <a:t> i.e. </a:t>
            </a:r>
            <a:r>
              <a:rPr b="1" lang="en" sz="1700">
                <a:solidFill>
                  <a:schemeClr val="accent5"/>
                </a:solidFill>
                <a:latin typeface="Times New Roman"/>
                <a:ea typeface="Times New Roman"/>
                <a:cs typeface="Times New Roman"/>
                <a:sym typeface="Times New Roman"/>
              </a:rPr>
              <a:t>semijoin whose cost is less than their benefit</a:t>
            </a:r>
            <a:r>
              <a:rPr b="1" lang="en" sz="1700">
                <a:solidFill>
                  <a:schemeClr val="accent6"/>
                </a:solidFill>
                <a:latin typeface="Times New Roman"/>
                <a:ea typeface="Times New Roman"/>
                <a:cs typeface="Times New Roman"/>
                <a:sym typeface="Times New Roman"/>
              </a:rPr>
              <a:t>.</a:t>
            </a:r>
            <a:endParaRPr b="1" sz="1700">
              <a:solidFill>
                <a:schemeClr val="accent6"/>
              </a:solidFill>
              <a:latin typeface="Times New Roman"/>
              <a:ea typeface="Times New Roman"/>
              <a:cs typeface="Times New Roman"/>
              <a:sym typeface="Times New Roman"/>
            </a:endParaRPr>
          </a:p>
          <a:p>
            <a:pPr indent="-330200" lvl="0" marL="914400" marR="0" rtl="0" algn="just">
              <a:lnSpc>
                <a:spcPct val="115000"/>
              </a:lnSpc>
              <a:spcBef>
                <a:spcPts val="0"/>
              </a:spcBef>
              <a:spcAft>
                <a:spcPts val="0"/>
              </a:spcAft>
              <a:buClr>
                <a:schemeClr val="accent5"/>
              </a:buClr>
              <a:buSzPts val="1600"/>
              <a:buFont typeface="Times New Roman"/>
              <a:buChar char="❏"/>
            </a:pPr>
            <a:r>
              <a:rPr lang="en" sz="1600">
                <a:solidFill>
                  <a:schemeClr val="accent6"/>
                </a:solidFill>
                <a:latin typeface="Times New Roman"/>
                <a:ea typeface="Times New Roman"/>
                <a:cs typeface="Times New Roman"/>
                <a:sym typeface="Times New Roman"/>
              </a:rPr>
              <a:t>Cost(R </a:t>
            </a:r>
            <a:r>
              <a:rPr lang="en">
                <a:solidFill>
                  <a:schemeClr val="accent6"/>
                </a:solidFill>
                <a:latin typeface="Times New Roman"/>
                <a:ea typeface="Times New Roman"/>
                <a:cs typeface="Times New Roman"/>
                <a:sym typeface="Times New Roman"/>
              </a:rPr>
              <a:t>SJ</a:t>
            </a:r>
            <a:r>
              <a:rPr lang="en" sz="1600">
                <a:solidFill>
                  <a:schemeClr val="accent6"/>
                </a:solidFill>
                <a:latin typeface="Times New Roman"/>
                <a:ea typeface="Times New Roman"/>
                <a:cs typeface="Times New Roman"/>
                <a:sym typeface="Times New Roman"/>
              </a:rPr>
              <a:t> S) = T</a:t>
            </a:r>
            <a:r>
              <a:rPr baseline="-25000" lang="en" sz="1600">
                <a:solidFill>
                  <a:schemeClr val="accent6"/>
                </a:solidFill>
                <a:latin typeface="Times New Roman"/>
                <a:ea typeface="Times New Roman"/>
                <a:cs typeface="Times New Roman"/>
                <a:sym typeface="Times New Roman"/>
              </a:rPr>
              <a:t>MSG</a:t>
            </a:r>
            <a:r>
              <a:rPr lang="en" sz="1600">
                <a:solidFill>
                  <a:schemeClr val="accent6"/>
                </a:solidFill>
                <a:latin typeface="Times New Roman"/>
                <a:ea typeface="Times New Roman"/>
                <a:cs typeface="Times New Roman"/>
                <a:sym typeface="Times New Roman"/>
              </a:rPr>
              <a:t> +T</a:t>
            </a:r>
            <a:r>
              <a:rPr baseline="-25000" lang="en" sz="1600">
                <a:solidFill>
                  <a:schemeClr val="accent6"/>
                </a:solidFill>
                <a:latin typeface="Times New Roman"/>
                <a:ea typeface="Times New Roman"/>
                <a:cs typeface="Times New Roman"/>
                <a:sym typeface="Times New Roman"/>
              </a:rPr>
              <a:t>TR</a:t>
            </a:r>
            <a:r>
              <a:rPr lang="en" sz="1600">
                <a:solidFill>
                  <a:schemeClr val="accent6"/>
                </a:solidFill>
                <a:latin typeface="Times New Roman"/>
                <a:ea typeface="Times New Roman"/>
                <a:cs typeface="Times New Roman"/>
                <a:sym typeface="Times New Roman"/>
              </a:rPr>
              <a:t> ∗ size(ΠA(S))</a:t>
            </a:r>
            <a:endParaRPr sz="1600">
              <a:solidFill>
                <a:schemeClr val="accent6"/>
              </a:solidFill>
              <a:latin typeface="Times New Roman"/>
              <a:ea typeface="Times New Roman"/>
              <a:cs typeface="Times New Roman"/>
              <a:sym typeface="Times New Roman"/>
            </a:endParaRPr>
          </a:p>
          <a:p>
            <a:pPr indent="-330200" lvl="0" marL="914400" marR="0" rtl="0" algn="just">
              <a:lnSpc>
                <a:spcPct val="115000"/>
              </a:lnSpc>
              <a:spcBef>
                <a:spcPts val="0"/>
              </a:spcBef>
              <a:spcAft>
                <a:spcPts val="0"/>
              </a:spcAft>
              <a:buClr>
                <a:schemeClr val="accent5"/>
              </a:buClr>
              <a:buSzPts val="1600"/>
              <a:buFont typeface="Times New Roman"/>
              <a:buChar char="❏"/>
            </a:pPr>
            <a:r>
              <a:rPr lang="en" sz="1600">
                <a:solidFill>
                  <a:schemeClr val="accent6"/>
                </a:solidFill>
                <a:latin typeface="Times New Roman"/>
                <a:ea typeface="Times New Roman"/>
                <a:cs typeface="Times New Roman"/>
                <a:sym typeface="Times New Roman"/>
              </a:rPr>
              <a:t>Benefit(R </a:t>
            </a:r>
            <a:r>
              <a:rPr lang="en" sz="1300">
                <a:solidFill>
                  <a:schemeClr val="accent6"/>
                </a:solidFill>
                <a:latin typeface="Times New Roman"/>
                <a:ea typeface="Times New Roman"/>
                <a:cs typeface="Times New Roman"/>
                <a:sym typeface="Times New Roman"/>
              </a:rPr>
              <a:t>SJ</a:t>
            </a:r>
            <a:r>
              <a:rPr lang="en" sz="1600">
                <a:solidFill>
                  <a:schemeClr val="accent6"/>
                </a:solidFill>
                <a:latin typeface="Times New Roman"/>
                <a:ea typeface="Times New Roman"/>
                <a:cs typeface="Times New Roman"/>
                <a:sym typeface="Times New Roman"/>
              </a:rPr>
              <a:t> S) = (1−SF</a:t>
            </a:r>
            <a:r>
              <a:rPr baseline="-25000" lang="en" sz="1600">
                <a:solidFill>
                  <a:schemeClr val="accent6"/>
                </a:solidFill>
                <a:latin typeface="Times New Roman"/>
                <a:ea typeface="Times New Roman"/>
                <a:cs typeface="Times New Roman"/>
                <a:sym typeface="Times New Roman"/>
              </a:rPr>
              <a:t>SJ</a:t>
            </a:r>
            <a:r>
              <a:rPr lang="en" sz="1600">
                <a:solidFill>
                  <a:schemeClr val="accent6"/>
                </a:solidFill>
                <a:latin typeface="Times New Roman"/>
                <a:ea typeface="Times New Roman"/>
                <a:cs typeface="Times New Roman"/>
                <a:sym typeface="Times New Roman"/>
              </a:rPr>
              <a:t>(S.A)) ∗ size(R) ∗ T</a:t>
            </a:r>
            <a:r>
              <a:rPr baseline="-25000" lang="en" sz="1600">
                <a:solidFill>
                  <a:schemeClr val="accent6"/>
                </a:solidFill>
                <a:latin typeface="Times New Roman"/>
                <a:ea typeface="Times New Roman"/>
                <a:cs typeface="Times New Roman"/>
                <a:sym typeface="Times New Roman"/>
              </a:rPr>
              <a:t>TR</a:t>
            </a:r>
            <a:endParaRPr baseline="-25000" sz="1600">
              <a:solidFill>
                <a:schemeClr val="accent6"/>
              </a:solidFill>
              <a:latin typeface="Times New Roman"/>
              <a:ea typeface="Times New Roman"/>
              <a:cs typeface="Times New Roman"/>
              <a:sym typeface="Times New Roman"/>
            </a:endParaRPr>
          </a:p>
          <a:p>
            <a:pPr indent="0" lvl="0" marL="914400" marR="0" rtl="0" algn="just">
              <a:lnSpc>
                <a:spcPct val="115000"/>
              </a:lnSpc>
              <a:spcBef>
                <a:spcPts val="0"/>
              </a:spcBef>
              <a:spcAft>
                <a:spcPts val="0"/>
              </a:spcAft>
              <a:buNone/>
            </a:pPr>
            <a:r>
              <a:t/>
            </a:r>
            <a:endParaRPr sz="1600">
              <a:solidFill>
                <a:schemeClr val="accent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i="1" lang="en" sz="1700">
                <a:solidFill>
                  <a:schemeClr val="accent6"/>
                </a:solidFill>
                <a:latin typeface="Times New Roman"/>
                <a:ea typeface="Times New Roman"/>
                <a:cs typeface="Times New Roman"/>
                <a:sym typeface="Times New Roman"/>
              </a:rPr>
              <a:t>The semijoin-based algorithm proceeds in four phases: </a:t>
            </a:r>
            <a:r>
              <a:rPr b="1" i="1" lang="en" sz="1700">
                <a:solidFill>
                  <a:schemeClr val="accent5"/>
                </a:solidFill>
                <a:latin typeface="Times New Roman"/>
                <a:ea typeface="Times New Roman"/>
                <a:cs typeface="Times New Roman"/>
                <a:sym typeface="Times New Roman"/>
              </a:rPr>
              <a:t>initialization</a:t>
            </a:r>
            <a:r>
              <a:rPr b="1" i="1" lang="en" sz="1700">
                <a:solidFill>
                  <a:schemeClr val="accent6"/>
                </a:solidFill>
                <a:latin typeface="Times New Roman"/>
                <a:ea typeface="Times New Roman"/>
                <a:cs typeface="Times New Roman"/>
                <a:sym typeface="Times New Roman"/>
              </a:rPr>
              <a:t>, </a:t>
            </a:r>
            <a:r>
              <a:rPr b="1" i="1" lang="en" sz="1700">
                <a:solidFill>
                  <a:schemeClr val="accent5"/>
                </a:solidFill>
                <a:latin typeface="Times New Roman"/>
                <a:ea typeface="Times New Roman"/>
                <a:cs typeface="Times New Roman"/>
                <a:sym typeface="Times New Roman"/>
              </a:rPr>
              <a:t>selection of</a:t>
            </a:r>
            <a:endParaRPr b="1" i="1" sz="1700">
              <a:solidFill>
                <a:schemeClr val="accent5"/>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i="1" lang="en" sz="1700">
                <a:solidFill>
                  <a:schemeClr val="accent5"/>
                </a:solidFill>
                <a:latin typeface="Times New Roman"/>
                <a:ea typeface="Times New Roman"/>
                <a:cs typeface="Times New Roman"/>
                <a:sym typeface="Times New Roman"/>
              </a:rPr>
              <a:t>beneficial </a:t>
            </a:r>
            <a:r>
              <a:rPr b="1" i="1" lang="en" sz="1700">
                <a:solidFill>
                  <a:schemeClr val="accent5"/>
                </a:solidFill>
                <a:latin typeface="Times New Roman"/>
                <a:ea typeface="Times New Roman"/>
                <a:cs typeface="Times New Roman"/>
                <a:sym typeface="Times New Roman"/>
              </a:rPr>
              <a:t>semi joins</a:t>
            </a:r>
            <a:r>
              <a:rPr b="1" i="1" lang="en" sz="1700">
                <a:solidFill>
                  <a:schemeClr val="accent5"/>
                </a:solidFill>
                <a:latin typeface="Times New Roman"/>
                <a:ea typeface="Times New Roman"/>
                <a:cs typeface="Times New Roman"/>
                <a:sym typeface="Times New Roman"/>
              </a:rPr>
              <a:t>, assembly site selection, and </a:t>
            </a:r>
            <a:r>
              <a:rPr b="1" i="1" lang="en" sz="1700">
                <a:solidFill>
                  <a:schemeClr val="accent5"/>
                </a:solidFill>
                <a:latin typeface="Times New Roman"/>
                <a:ea typeface="Times New Roman"/>
                <a:cs typeface="Times New Roman"/>
                <a:sym typeface="Times New Roman"/>
              </a:rPr>
              <a:t>post optimization</a:t>
            </a:r>
            <a:r>
              <a:rPr i="1" lang="en" sz="1700">
                <a:solidFill>
                  <a:schemeClr val="accent6"/>
                </a:solidFill>
                <a:latin typeface="Times New Roman"/>
                <a:ea typeface="Times New Roman"/>
                <a:cs typeface="Times New Roman"/>
                <a:sym typeface="Times New Roman"/>
              </a:rPr>
              <a:t>. The output of the</a:t>
            </a:r>
            <a:endParaRPr i="1" sz="1700">
              <a:solidFill>
                <a:schemeClr val="accent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i="1" lang="en" sz="1700">
                <a:solidFill>
                  <a:schemeClr val="accent6"/>
                </a:solidFill>
                <a:latin typeface="Times New Roman"/>
                <a:ea typeface="Times New Roman"/>
                <a:cs typeface="Times New Roman"/>
                <a:sym typeface="Times New Roman"/>
              </a:rPr>
              <a:t>algorithm is a global strategy for executing the query</a:t>
            </a:r>
            <a:endParaRPr i="1" sz="1700">
              <a:solidFill>
                <a:schemeClr val="accent6"/>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b="1" sz="1800">
              <a:solidFill>
                <a:schemeClr val="accent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nvSpPr>
        <p:spPr>
          <a:xfrm>
            <a:off x="723600" y="894425"/>
            <a:ext cx="7774500" cy="3831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 sz="1700">
                <a:solidFill>
                  <a:schemeClr val="accent5"/>
                </a:solidFill>
                <a:latin typeface="Times New Roman"/>
                <a:ea typeface="Times New Roman"/>
                <a:cs typeface="Times New Roman"/>
                <a:sym typeface="Times New Roman"/>
              </a:rPr>
              <a:t>Initialization</a:t>
            </a:r>
            <a:endParaRPr b="1" sz="1700">
              <a:solidFill>
                <a:schemeClr val="accent5"/>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6"/>
              </a:buClr>
              <a:buSzPts val="1700"/>
              <a:buFont typeface="Times New Roman"/>
              <a:buAutoNum type="arabicPeriod"/>
            </a:pPr>
            <a:r>
              <a:rPr b="1" lang="en" sz="1700">
                <a:solidFill>
                  <a:schemeClr val="accent6"/>
                </a:solidFill>
                <a:latin typeface="Times New Roman"/>
                <a:ea typeface="Times New Roman"/>
                <a:cs typeface="Times New Roman"/>
                <a:sym typeface="Times New Roman"/>
              </a:rPr>
              <a:t>In the execution strategy include all the </a:t>
            </a:r>
            <a:r>
              <a:rPr b="1" lang="en" sz="1700">
                <a:solidFill>
                  <a:schemeClr val="accent6"/>
                </a:solidFill>
                <a:latin typeface="Times New Roman"/>
                <a:ea typeface="Times New Roman"/>
                <a:cs typeface="Times New Roman"/>
                <a:sym typeface="Times New Roman"/>
              </a:rPr>
              <a:t>local processing.</a:t>
            </a:r>
            <a:endParaRPr b="1" sz="1700">
              <a:solidFill>
                <a:schemeClr val="accent6"/>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6"/>
              </a:buClr>
              <a:buSzPts val="1700"/>
              <a:buFont typeface="Times New Roman"/>
              <a:buAutoNum type="arabicPeriod"/>
            </a:pPr>
            <a:r>
              <a:rPr b="1" lang="en" sz="1700">
                <a:solidFill>
                  <a:schemeClr val="accent6"/>
                </a:solidFill>
                <a:latin typeface="Times New Roman"/>
                <a:ea typeface="Times New Roman"/>
                <a:cs typeface="Times New Roman"/>
                <a:sym typeface="Times New Roman"/>
              </a:rPr>
              <a:t>Reflect the effects of local processing on the database profile</a:t>
            </a:r>
            <a:endParaRPr b="1" sz="1700">
              <a:solidFill>
                <a:schemeClr val="accent6"/>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6"/>
              </a:buClr>
              <a:buSzPts val="1700"/>
              <a:buFont typeface="Times New Roman"/>
              <a:buAutoNum type="arabicPeriod"/>
            </a:pPr>
            <a:r>
              <a:rPr b="1" lang="en" sz="1700">
                <a:solidFill>
                  <a:schemeClr val="accent6"/>
                </a:solidFill>
                <a:latin typeface="Times New Roman"/>
                <a:ea typeface="Times New Roman"/>
                <a:cs typeface="Times New Roman"/>
                <a:sym typeface="Times New Roman"/>
              </a:rPr>
              <a:t>Construct a set of beneficial semi join operations (BS) as follows :</a:t>
            </a:r>
            <a:endParaRPr b="1" sz="1700">
              <a:solidFill>
                <a:schemeClr val="accent6"/>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b="1" lang="en" sz="1700">
                <a:solidFill>
                  <a:schemeClr val="accent5"/>
                </a:solidFill>
                <a:latin typeface="Times New Roman"/>
                <a:ea typeface="Times New Roman"/>
                <a:cs typeface="Times New Roman"/>
                <a:sym typeface="Times New Roman"/>
              </a:rPr>
              <a:t>BS = </a:t>
            </a:r>
            <a:r>
              <a:rPr lang="en" sz="1700">
                <a:solidFill>
                  <a:schemeClr val="accent5"/>
                </a:solidFill>
              </a:rPr>
              <a:t>Φ</a:t>
            </a:r>
            <a:endParaRPr sz="1700">
              <a:solidFill>
                <a:schemeClr val="accent5"/>
              </a:solidFill>
            </a:endParaRPr>
          </a:p>
          <a:p>
            <a:pPr indent="0" lvl="0" marL="457200" marR="0" rtl="0" algn="just">
              <a:lnSpc>
                <a:spcPct val="115000"/>
              </a:lnSpc>
              <a:spcBef>
                <a:spcPts val="0"/>
              </a:spcBef>
              <a:spcAft>
                <a:spcPts val="0"/>
              </a:spcAft>
              <a:buNone/>
            </a:pPr>
            <a:r>
              <a:rPr lang="en" sz="1700">
                <a:solidFill>
                  <a:schemeClr val="dk1"/>
                </a:solidFill>
              </a:rPr>
              <a:t>For each semi join SJ</a:t>
            </a:r>
            <a:r>
              <a:rPr baseline="-25000" lang="en" sz="1700">
                <a:solidFill>
                  <a:schemeClr val="dk1"/>
                </a:solidFill>
              </a:rPr>
              <a:t>i </a:t>
            </a:r>
            <a:r>
              <a:rPr lang="en" sz="1700">
                <a:solidFill>
                  <a:schemeClr val="dk1"/>
                </a:solidFill>
              </a:rPr>
              <a:t> </a:t>
            </a:r>
            <a:endParaRPr sz="1700">
              <a:solidFill>
                <a:schemeClr val="dk1"/>
              </a:solidFill>
            </a:endParaRPr>
          </a:p>
          <a:p>
            <a:pPr indent="0" lvl="0" marL="457200" marR="0" rtl="0" algn="just">
              <a:lnSpc>
                <a:spcPct val="115000"/>
              </a:lnSpc>
              <a:spcBef>
                <a:spcPts val="0"/>
              </a:spcBef>
              <a:spcAft>
                <a:spcPts val="0"/>
              </a:spcAft>
              <a:buNone/>
            </a:pPr>
            <a:r>
              <a:rPr lang="en" sz="1700">
                <a:solidFill>
                  <a:schemeClr val="accent5"/>
                </a:solidFill>
              </a:rPr>
              <a:t>BS ← BS u SJ</a:t>
            </a:r>
            <a:r>
              <a:rPr baseline="-25000" lang="en" sz="1700">
                <a:solidFill>
                  <a:schemeClr val="accent5"/>
                </a:solidFill>
              </a:rPr>
              <a:t>i </a:t>
            </a:r>
            <a:r>
              <a:rPr lang="en" sz="1700">
                <a:solidFill>
                  <a:schemeClr val="accent5"/>
                </a:solidFill>
              </a:rPr>
              <a:t> if cost(SJ</a:t>
            </a:r>
            <a:r>
              <a:rPr baseline="-25000" lang="en" sz="1700">
                <a:solidFill>
                  <a:schemeClr val="accent5"/>
                </a:solidFill>
              </a:rPr>
              <a:t>i</a:t>
            </a:r>
            <a:r>
              <a:rPr lang="en" sz="1700">
                <a:solidFill>
                  <a:schemeClr val="accent5"/>
                </a:solidFill>
              </a:rPr>
              <a:t>) &lt; Benefit(SJ</a:t>
            </a:r>
            <a:r>
              <a:rPr baseline="-25000" lang="en" sz="1700">
                <a:solidFill>
                  <a:schemeClr val="accent5"/>
                </a:solidFill>
              </a:rPr>
              <a:t>i</a:t>
            </a:r>
            <a:r>
              <a:rPr lang="en" sz="1700">
                <a:solidFill>
                  <a:schemeClr val="accent5"/>
                </a:solidFill>
              </a:rPr>
              <a:t>)</a:t>
            </a:r>
            <a:endParaRPr sz="1700">
              <a:solidFill>
                <a:schemeClr val="accent5"/>
              </a:solidFill>
            </a:endParaRPr>
          </a:p>
          <a:p>
            <a:pPr indent="0" lvl="0" marL="457200" marR="0" rtl="0" algn="just">
              <a:lnSpc>
                <a:spcPct val="115000"/>
              </a:lnSpc>
              <a:spcBef>
                <a:spcPts val="0"/>
              </a:spcBef>
              <a:spcAft>
                <a:spcPts val="0"/>
              </a:spcAft>
              <a:buNone/>
            </a:pPr>
            <a:r>
              <a:t/>
            </a:r>
            <a:endParaRPr sz="1700">
              <a:solidFill>
                <a:schemeClr val="dk1"/>
              </a:solidFill>
            </a:endParaRPr>
          </a:p>
          <a:p>
            <a:pPr indent="0" lvl="0" marL="0" rtl="0" algn="just">
              <a:lnSpc>
                <a:spcPct val="115000"/>
              </a:lnSpc>
              <a:spcBef>
                <a:spcPts val="0"/>
              </a:spcBef>
              <a:spcAft>
                <a:spcPts val="0"/>
              </a:spcAft>
              <a:buNone/>
            </a:pPr>
            <a:r>
              <a:rPr lang="en" sz="1700">
                <a:solidFill>
                  <a:schemeClr val="dk1"/>
                </a:solidFill>
              </a:rPr>
              <a:t>Let us consider the following query:</a:t>
            </a:r>
            <a:endParaRPr sz="1700">
              <a:solidFill>
                <a:schemeClr val="dk1"/>
              </a:solidFill>
            </a:endParaRPr>
          </a:p>
          <a:p>
            <a:pPr indent="0" lvl="0" marL="0" rtl="0" algn="just">
              <a:lnSpc>
                <a:spcPct val="115000"/>
              </a:lnSpc>
              <a:spcBef>
                <a:spcPts val="0"/>
              </a:spcBef>
              <a:spcAft>
                <a:spcPts val="0"/>
              </a:spcAft>
              <a:buNone/>
            </a:pPr>
            <a:r>
              <a:rPr lang="en" sz="1700">
                <a:solidFill>
                  <a:schemeClr val="dk1"/>
                </a:solidFill>
              </a:rPr>
              <a:t>SELECT R3.C</a:t>
            </a:r>
            <a:endParaRPr sz="1700">
              <a:solidFill>
                <a:schemeClr val="dk1"/>
              </a:solidFill>
            </a:endParaRPr>
          </a:p>
          <a:p>
            <a:pPr indent="0" lvl="0" marL="0" rtl="0" algn="just">
              <a:lnSpc>
                <a:spcPct val="115000"/>
              </a:lnSpc>
              <a:spcBef>
                <a:spcPts val="0"/>
              </a:spcBef>
              <a:spcAft>
                <a:spcPts val="0"/>
              </a:spcAft>
              <a:buNone/>
            </a:pPr>
            <a:r>
              <a:rPr lang="en" sz="1700">
                <a:solidFill>
                  <a:schemeClr val="dk1"/>
                </a:solidFill>
              </a:rPr>
              <a:t>FROM R1,R2,R3</a:t>
            </a:r>
            <a:endParaRPr sz="1700">
              <a:solidFill>
                <a:schemeClr val="dk1"/>
              </a:solidFill>
            </a:endParaRPr>
          </a:p>
          <a:p>
            <a:pPr indent="0" lvl="0" marL="0" rtl="0" algn="just">
              <a:lnSpc>
                <a:spcPct val="115000"/>
              </a:lnSpc>
              <a:spcBef>
                <a:spcPts val="0"/>
              </a:spcBef>
              <a:spcAft>
                <a:spcPts val="0"/>
              </a:spcAft>
              <a:buNone/>
            </a:pPr>
            <a:r>
              <a:rPr lang="en" sz="1700">
                <a:solidFill>
                  <a:schemeClr val="dk1"/>
                </a:solidFill>
              </a:rPr>
              <a:t>WHERE R1.A = R2.A</a:t>
            </a:r>
            <a:endParaRPr sz="1700">
              <a:solidFill>
                <a:schemeClr val="dk1"/>
              </a:solidFill>
            </a:endParaRPr>
          </a:p>
          <a:p>
            <a:pPr indent="0" lvl="0" marL="0" rtl="0" algn="just">
              <a:lnSpc>
                <a:spcPct val="115000"/>
              </a:lnSpc>
              <a:spcBef>
                <a:spcPts val="0"/>
              </a:spcBef>
              <a:spcAft>
                <a:spcPts val="0"/>
              </a:spcAft>
              <a:buNone/>
            </a:pPr>
            <a:r>
              <a:rPr lang="en" sz="1700">
                <a:solidFill>
                  <a:schemeClr val="dk1"/>
                </a:solidFill>
              </a:rPr>
              <a:t>AND R2.B = R3.B</a:t>
            </a:r>
            <a:endParaRPr sz="1700">
              <a:solidFill>
                <a:schemeClr val="dk1"/>
              </a:solidFill>
            </a:endParaRPr>
          </a:p>
          <a:p>
            <a:pPr indent="0" lvl="0" marL="457200" marR="0" rtl="0" algn="just">
              <a:lnSpc>
                <a:spcPct val="115000"/>
              </a:lnSpc>
              <a:spcBef>
                <a:spcPts val="0"/>
              </a:spcBef>
              <a:spcAft>
                <a:spcPts val="0"/>
              </a:spcAft>
              <a:buNone/>
            </a:pPr>
            <a:r>
              <a:t/>
            </a:r>
            <a:endParaRPr sz="1700">
              <a:solidFill>
                <a:schemeClr val="dk1"/>
              </a:solidFill>
            </a:endParaRPr>
          </a:p>
        </p:txBody>
      </p:sp>
      <p:sp>
        <p:nvSpPr>
          <p:cNvPr id="105" name="Google Shape;105;p7"/>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SDD-1 Algorithm (Continued)</a:t>
            </a:r>
            <a:endParaRPr b="1" sz="3200">
              <a:solidFill>
                <a:schemeClr val="accent5"/>
              </a:solidFill>
              <a:latin typeface="Times New Roman"/>
              <a:ea typeface="Times New Roman"/>
              <a:cs typeface="Times New Roman"/>
              <a:sym typeface="Times New Roman"/>
            </a:endParaRPr>
          </a:p>
        </p:txBody>
      </p:sp>
      <p:sp>
        <p:nvSpPr>
          <p:cNvPr id="106" name="Google Shape;106;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7" name="Google Shape;107;p7"/>
          <p:cNvSpPr/>
          <p:nvPr/>
        </p:nvSpPr>
        <p:spPr>
          <a:xfrm>
            <a:off x="3104550" y="3775775"/>
            <a:ext cx="1107000" cy="1107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5"/>
                </a:solidFill>
                <a:latin typeface="Average"/>
                <a:ea typeface="Average"/>
                <a:cs typeface="Average"/>
                <a:sym typeface="Average"/>
              </a:rPr>
              <a:t>R</a:t>
            </a:r>
            <a:r>
              <a:rPr baseline="-25000" lang="en" sz="1500">
                <a:solidFill>
                  <a:schemeClr val="accent5"/>
                </a:solidFill>
                <a:latin typeface="Average"/>
                <a:ea typeface="Average"/>
                <a:cs typeface="Average"/>
                <a:sym typeface="Average"/>
              </a:rPr>
              <a:t>1</a:t>
            </a:r>
            <a:endParaRPr baseline="-25000" sz="1500">
              <a:solidFill>
                <a:schemeClr val="accent5"/>
              </a:solidFill>
              <a:latin typeface="Average"/>
              <a:ea typeface="Average"/>
              <a:cs typeface="Average"/>
              <a:sym typeface="Average"/>
            </a:endParaRPr>
          </a:p>
        </p:txBody>
      </p:sp>
      <p:sp>
        <p:nvSpPr>
          <p:cNvPr id="108" name="Google Shape;108;p7"/>
          <p:cNvSpPr/>
          <p:nvPr/>
        </p:nvSpPr>
        <p:spPr>
          <a:xfrm>
            <a:off x="5243900" y="3775775"/>
            <a:ext cx="1107000" cy="1107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Average"/>
                <a:ea typeface="Average"/>
                <a:cs typeface="Average"/>
                <a:sym typeface="Average"/>
              </a:rPr>
              <a:t>R</a:t>
            </a:r>
            <a:r>
              <a:rPr baseline="-25000" lang="en">
                <a:solidFill>
                  <a:schemeClr val="accent5"/>
                </a:solidFill>
                <a:latin typeface="Average"/>
                <a:ea typeface="Average"/>
                <a:cs typeface="Average"/>
                <a:sym typeface="Average"/>
              </a:rPr>
              <a:t>2</a:t>
            </a:r>
            <a:endParaRPr baseline="-25000">
              <a:solidFill>
                <a:schemeClr val="accent5"/>
              </a:solidFill>
              <a:latin typeface="Average"/>
              <a:ea typeface="Average"/>
              <a:cs typeface="Average"/>
              <a:sym typeface="Average"/>
            </a:endParaRPr>
          </a:p>
        </p:txBody>
      </p:sp>
      <p:sp>
        <p:nvSpPr>
          <p:cNvPr id="109" name="Google Shape;109;p7"/>
          <p:cNvSpPr/>
          <p:nvPr/>
        </p:nvSpPr>
        <p:spPr>
          <a:xfrm>
            <a:off x="7383250" y="3775775"/>
            <a:ext cx="1107000" cy="1107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Average"/>
                <a:ea typeface="Average"/>
                <a:cs typeface="Average"/>
                <a:sym typeface="Average"/>
              </a:rPr>
              <a:t>R</a:t>
            </a:r>
            <a:r>
              <a:rPr baseline="-25000" lang="en">
                <a:solidFill>
                  <a:schemeClr val="accent5"/>
                </a:solidFill>
                <a:latin typeface="Average"/>
                <a:ea typeface="Average"/>
                <a:cs typeface="Average"/>
                <a:sym typeface="Average"/>
              </a:rPr>
              <a:t>3</a:t>
            </a:r>
            <a:endParaRPr baseline="-25000">
              <a:solidFill>
                <a:schemeClr val="accent5"/>
              </a:solidFill>
              <a:latin typeface="Average"/>
              <a:ea typeface="Average"/>
              <a:cs typeface="Average"/>
              <a:sym typeface="Average"/>
            </a:endParaRPr>
          </a:p>
        </p:txBody>
      </p:sp>
      <p:cxnSp>
        <p:nvCxnSpPr>
          <p:cNvPr id="110" name="Google Shape;110;p7"/>
          <p:cNvCxnSpPr>
            <a:stCxn id="107" idx="6"/>
            <a:endCxn id="108" idx="2"/>
          </p:cNvCxnSpPr>
          <p:nvPr/>
        </p:nvCxnSpPr>
        <p:spPr>
          <a:xfrm>
            <a:off x="4211550" y="4329275"/>
            <a:ext cx="1032300" cy="0"/>
          </a:xfrm>
          <a:prstGeom prst="straightConnector1">
            <a:avLst/>
          </a:prstGeom>
          <a:noFill/>
          <a:ln cap="flat" cmpd="sng" w="19050">
            <a:solidFill>
              <a:schemeClr val="accent5"/>
            </a:solidFill>
            <a:prstDash val="solid"/>
            <a:round/>
            <a:headEnd len="med" w="med" type="none"/>
            <a:tailEnd len="med" w="med" type="none"/>
          </a:ln>
        </p:spPr>
      </p:cxnSp>
      <p:cxnSp>
        <p:nvCxnSpPr>
          <p:cNvPr id="111" name="Google Shape;111;p7"/>
          <p:cNvCxnSpPr>
            <a:stCxn id="108" idx="6"/>
            <a:endCxn id="109" idx="2"/>
          </p:cNvCxnSpPr>
          <p:nvPr/>
        </p:nvCxnSpPr>
        <p:spPr>
          <a:xfrm>
            <a:off x="6350900" y="4329275"/>
            <a:ext cx="1032300" cy="0"/>
          </a:xfrm>
          <a:prstGeom prst="straightConnector1">
            <a:avLst/>
          </a:prstGeom>
          <a:noFill/>
          <a:ln cap="flat" cmpd="sng" w="19050">
            <a:solidFill>
              <a:schemeClr val="accent5"/>
            </a:solidFill>
            <a:prstDash val="solid"/>
            <a:round/>
            <a:headEnd len="med" w="med" type="none"/>
            <a:tailEnd len="med" w="med" type="none"/>
          </a:ln>
        </p:spPr>
      </p:cxnSp>
      <p:sp>
        <p:nvSpPr>
          <p:cNvPr id="112" name="Google Shape;112;p7"/>
          <p:cNvSpPr txBox="1"/>
          <p:nvPr/>
        </p:nvSpPr>
        <p:spPr>
          <a:xfrm>
            <a:off x="4233300" y="3625825"/>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Courier New"/>
                <a:ea typeface="Courier New"/>
                <a:cs typeface="Courier New"/>
                <a:sym typeface="Courier New"/>
              </a:rPr>
              <a:t>SITE 1</a:t>
            </a:r>
            <a:endParaRPr>
              <a:solidFill>
                <a:schemeClr val="accent3"/>
              </a:solidFill>
              <a:latin typeface="Courier New"/>
              <a:ea typeface="Courier New"/>
              <a:cs typeface="Courier New"/>
              <a:sym typeface="Courier New"/>
            </a:endParaRPr>
          </a:p>
        </p:txBody>
      </p:sp>
      <p:sp>
        <p:nvSpPr>
          <p:cNvPr id="113" name="Google Shape;113;p7"/>
          <p:cNvSpPr txBox="1"/>
          <p:nvPr/>
        </p:nvSpPr>
        <p:spPr>
          <a:xfrm>
            <a:off x="5322050" y="3225625"/>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Courier New"/>
                <a:ea typeface="Courier New"/>
                <a:cs typeface="Courier New"/>
                <a:sym typeface="Courier New"/>
              </a:rPr>
              <a:t>SITE 2</a:t>
            </a:r>
            <a:endParaRPr>
              <a:solidFill>
                <a:schemeClr val="accent3"/>
              </a:solidFill>
              <a:latin typeface="Courier New"/>
              <a:ea typeface="Courier New"/>
              <a:cs typeface="Courier New"/>
              <a:sym typeface="Courier New"/>
            </a:endParaRPr>
          </a:p>
        </p:txBody>
      </p:sp>
      <p:sp>
        <p:nvSpPr>
          <p:cNvPr id="114" name="Google Shape;114;p7"/>
          <p:cNvSpPr txBox="1"/>
          <p:nvPr/>
        </p:nvSpPr>
        <p:spPr>
          <a:xfrm>
            <a:off x="7461400" y="3225625"/>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Courier New"/>
                <a:ea typeface="Courier New"/>
                <a:cs typeface="Courier New"/>
                <a:sym typeface="Courier New"/>
              </a:rPr>
              <a:t>SITE 3</a:t>
            </a:r>
            <a:endParaRPr>
              <a:solidFill>
                <a:schemeClr val="accent3"/>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b32a6fb361_1_21"/>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SDD-1 Algorithm (Continued)</a:t>
            </a:r>
            <a:endParaRPr b="1" sz="3200">
              <a:solidFill>
                <a:schemeClr val="accent5"/>
              </a:solidFill>
              <a:latin typeface="Times New Roman"/>
              <a:ea typeface="Times New Roman"/>
              <a:cs typeface="Times New Roman"/>
              <a:sym typeface="Times New Roman"/>
            </a:endParaRPr>
          </a:p>
        </p:txBody>
      </p:sp>
      <p:sp>
        <p:nvSpPr>
          <p:cNvPr id="120" name="Google Shape;120;g2b32a6fb361_1_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1" name="Google Shape;121;g2b32a6fb361_1_21"/>
          <p:cNvPicPr preferRelativeResize="0"/>
          <p:nvPr/>
        </p:nvPicPr>
        <p:blipFill>
          <a:blip r:embed="rId3">
            <a:alphaModFix/>
          </a:blip>
          <a:stretch>
            <a:fillRect/>
          </a:stretch>
        </p:blipFill>
        <p:spPr>
          <a:xfrm>
            <a:off x="645900" y="995363"/>
            <a:ext cx="3438525" cy="3152775"/>
          </a:xfrm>
          <a:prstGeom prst="rect">
            <a:avLst/>
          </a:prstGeom>
          <a:noFill/>
          <a:ln>
            <a:noFill/>
          </a:ln>
        </p:spPr>
      </p:pic>
      <p:sp>
        <p:nvSpPr>
          <p:cNvPr id="122" name="Google Shape;122;g2b32a6fb361_1_21"/>
          <p:cNvSpPr txBox="1"/>
          <p:nvPr/>
        </p:nvSpPr>
        <p:spPr>
          <a:xfrm>
            <a:off x="4257800" y="894425"/>
            <a:ext cx="4240200" cy="38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Times New Roman"/>
                <a:ea typeface="Times New Roman"/>
                <a:cs typeface="Times New Roman"/>
                <a:sym typeface="Times New Roman"/>
              </a:rPr>
              <a:t>Beneficial semi joins</a:t>
            </a:r>
            <a:endParaRPr b="1" sz="1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SJ1</a:t>
            </a:r>
            <a:r>
              <a:rPr lang="en" sz="1600">
                <a:solidFill>
                  <a:schemeClr val="dk1"/>
                </a:solidFill>
                <a:latin typeface="Times New Roman"/>
                <a:ea typeface="Times New Roman"/>
                <a:cs typeface="Times New Roman"/>
                <a:sym typeface="Times New Roman"/>
              </a:rPr>
              <a:t>: R2 </a:t>
            </a:r>
            <a:r>
              <a:rPr baseline="-25000" lang="en" sz="1600">
                <a:solidFill>
                  <a:schemeClr val="dk1"/>
                </a:solidFill>
                <a:latin typeface="Times New Roman"/>
                <a:ea typeface="Times New Roman"/>
                <a:cs typeface="Times New Roman"/>
                <a:sym typeface="Times New Roman"/>
              </a:rPr>
              <a:t>SJ</a:t>
            </a:r>
            <a:r>
              <a:rPr lang="en" sz="1600">
                <a:solidFill>
                  <a:schemeClr val="dk1"/>
                </a:solidFill>
                <a:latin typeface="Times New Roman"/>
                <a:ea typeface="Times New Roman"/>
                <a:cs typeface="Times New Roman"/>
                <a:sym typeface="Times New Roman"/>
              </a:rPr>
              <a:t> R1, whose benefit is 2100 = (1−0.3) ∗                     3000 and cost is 36</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SJ2</a:t>
            </a:r>
            <a:r>
              <a:rPr lang="en" sz="1600">
                <a:solidFill>
                  <a:schemeClr val="dk1"/>
                </a:solidFill>
                <a:latin typeface="Times New Roman"/>
                <a:ea typeface="Times New Roman"/>
                <a:cs typeface="Times New Roman"/>
                <a:sym typeface="Times New Roman"/>
              </a:rPr>
              <a:t>: R2 </a:t>
            </a:r>
            <a:r>
              <a:rPr baseline="-25000" lang="en" sz="1600">
                <a:solidFill>
                  <a:schemeClr val="dk1"/>
                </a:solidFill>
                <a:latin typeface="Times New Roman"/>
                <a:ea typeface="Times New Roman"/>
                <a:cs typeface="Times New Roman"/>
                <a:sym typeface="Times New Roman"/>
              </a:rPr>
              <a:t>SJ</a:t>
            </a:r>
            <a:r>
              <a:rPr lang="en" sz="1600">
                <a:solidFill>
                  <a:schemeClr val="dk1"/>
                </a:solidFill>
                <a:latin typeface="Times New Roman"/>
                <a:ea typeface="Times New Roman"/>
                <a:cs typeface="Times New Roman"/>
                <a:sym typeface="Times New Roman"/>
              </a:rPr>
              <a:t> R3, whose benefit is 1800 = (1−0.4) ∗ 3000 and cost is 80</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b="1" lang="en" sz="1800">
                <a:solidFill>
                  <a:schemeClr val="accent5"/>
                </a:solidFill>
                <a:latin typeface="Average"/>
                <a:ea typeface="Average"/>
                <a:cs typeface="Average"/>
                <a:sym typeface="Average"/>
              </a:rPr>
              <a:t>Non-beneficial semi joins</a:t>
            </a:r>
            <a:endParaRPr b="1" sz="1800">
              <a:solidFill>
                <a:schemeClr val="accent5"/>
              </a:solidFill>
              <a:latin typeface="Average"/>
              <a:ea typeface="Average"/>
              <a:cs typeface="Average"/>
              <a:sym typeface="Average"/>
            </a:endParaRPr>
          </a:p>
          <a:p>
            <a:pPr indent="0" lvl="0" marL="0" rtl="0" algn="l">
              <a:spcBef>
                <a:spcPts val="0"/>
              </a:spcBef>
              <a:spcAft>
                <a:spcPts val="0"/>
              </a:spcAft>
              <a:buNone/>
            </a:pPr>
            <a:r>
              <a:rPr b="1" lang="en" sz="1600">
                <a:solidFill>
                  <a:schemeClr val="dk1"/>
                </a:solidFill>
                <a:latin typeface="Average"/>
                <a:ea typeface="Average"/>
                <a:cs typeface="Average"/>
                <a:sym typeface="Average"/>
              </a:rPr>
              <a:t>SJ3</a:t>
            </a:r>
            <a:r>
              <a:rPr lang="en" sz="1600">
                <a:solidFill>
                  <a:schemeClr val="dk1"/>
                </a:solidFill>
                <a:latin typeface="Average"/>
                <a:ea typeface="Average"/>
                <a:cs typeface="Average"/>
                <a:sym typeface="Average"/>
              </a:rPr>
              <a:t>: R1 </a:t>
            </a:r>
            <a:r>
              <a:rPr baseline="-25000" lang="en" sz="1600">
                <a:solidFill>
                  <a:schemeClr val="dk1"/>
                </a:solidFill>
                <a:latin typeface="Average"/>
                <a:ea typeface="Average"/>
                <a:cs typeface="Average"/>
                <a:sym typeface="Average"/>
              </a:rPr>
              <a:t>SJ</a:t>
            </a:r>
            <a:r>
              <a:rPr lang="en" sz="1600">
                <a:solidFill>
                  <a:schemeClr val="dk1"/>
                </a:solidFill>
                <a:latin typeface="Average"/>
                <a:ea typeface="Average"/>
                <a:cs typeface="Average"/>
                <a:sym typeface="Average"/>
              </a:rPr>
              <a:t> R2, whose benefit is 300 = (1−0.8) ∗ 1500 and cost is 320</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b="1" lang="en" sz="1600">
                <a:solidFill>
                  <a:schemeClr val="dk1"/>
                </a:solidFill>
                <a:latin typeface="Average"/>
                <a:ea typeface="Average"/>
                <a:cs typeface="Average"/>
                <a:sym typeface="Average"/>
              </a:rPr>
              <a:t>SJ4</a:t>
            </a:r>
            <a:r>
              <a:rPr lang="en" sz="1600">
                <a:solidFill>
                  <a:schemeClr val="dk1"/>
                </a:solidFill>
                <a:latin typeface="Average"/>
                <a:ea typeface="Average"/>
                <a:cs typeface="Average"/>
                <a:sym typeface="Average"/>
              </a:rPr>
              <a:t>: R3 </a:t>
            </a:r>
            <a:r>
              <a:rPr baseline="-25000" lang="en" sz="1600">
                <a:solidFill>
                  <a:schemeClr val="dk1"/>
                </a:solidFill>
                <a:latin typeface="Average"/>
                <a:ea typeface="Average"/>
                <a:cs typeface="Average"/>
                <a:sym typeface="Average"/>
              </a:rPr>
              <a:t>SJ</a:t>
            </a:r>
            <a:r>
              <a:rPr lang="en" sz="1600">
                <a:solidFill>
                  <a:schemeClr val="dk1"/>
                </a:solidFill>
                <a:latin typeface="Average"/>
                <a:ea typeface="Average"/>
                <a:cs typeface="Average"/>
                <a:sym typeface="Average"/>
              </a:rPr>
              <a:t> R2, whose benefit is 0 and cost is 400.</a:t>
            </a:r>
            <a:endParaRPr sz="16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b32a6fb361_1_39"/>
          <p:cNvSpPr txBox="1"/>
          <p:nvPr>
            <p:ph type="title"/>
          </p:nvPr>
        </p:nvSpPr>
        <p:spPr>
          <a:xfrm>
            <a:off x="645900" y="276725"/>
            <a:ext cx="7852200" cy="6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200">
                <a:solidFill>
                  <a:schemeClr val="accent5"/>
                </a:solidFill>
                <a:latin typeface="Times New Roman"/>
                <a:ea typeface="Times New Roman"/>
                <a:cs typeface="Times New Roman"/>
                <a:sym typeface="Times New Roman"/>
              </a:rPr>
              <a:t>SDD-1 Algorithm (Continued)</a:t>
            </a:r>
            <a:endParaRPr b="1" sz="3200">
              <a:solidFill>
                <a:schemeClr val="accent5"/>
              </a:solidFill>
              <a:latin typeface="Times New Roman"/>
              <a:ea typeface="Times New Roman"/>
              <a:cs typeface="Times New Roman"/>
              <a:sym typeface="Times New Roman"/>
            </a:endParaRPr>
          </a:p>
        </p:txBody>
      </p:sp>
      <p:sp>
        <p:nvSpPr>
          <p:cNvPr id="128" name="Google Shape;128;g2b32a6fb361_1_3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g2b32a6fb361_1_39"/>
          <p:cNvSpPr txBox="1"/>
          <p:nvPr/>
        </p:nvSpPr>
        <p:spPr>
          <a:xfrm>
            <a:off x="705800" y="984875"/>
            <a:ext cx="7852200" cy="369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accent5"/>
              </a:buClr>
              <a:buSzPts val="1700"/>
              <a:buFont typeface="Times New Roman"/>
              <a:buNone/>
            </a:pPr>
            <a:r>
              <a:rPr b="1" lang="en" sz="1700">
                <a:solidFill>
                  <a:schemeClr val="accent5"/>
                </a:solidFill>
                <a:latin typeface="Times New Roman"/>
                <a:ea typeface="Times New Roman"/>
                <a:cs typeface="Times New Roman"/>
                <a:sym typeface="Times New Roman"/>
              </a:rPr>
              <a:t>First Iteration:</a:t>
            </a:r>
            <a:endParaRPr b="1" sz="1700">
              <a:solidFill>
                <a:schemeClr val="accent5"/>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SJ</a:t>
            </a:r>
            <a:r>
              <a:rPr baseline="-25000" lang="en" sz="1700">
                <a:solidFill>
                  <a:schemeClr val="dk1"/>
                </a:solidFill>
                <a:latin typeface="Times New Roman"/>
                <a:ea typeface="Times New Roman"/>
                <a:cs typeface="Times New Roman"/>
                <a:sym typeface="Times New Roman"/>
              </a:rPr>
              <a:t>1</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appended to ES.</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Changes in statistics: Size of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becomes 900 (3000 * 0.3).</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Semijoin selectivity factor for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.A reduced to 0.24.</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Size of ΠR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.A reduced to 96 (320 * 0.3).</a:t>
            </a:r>
            <a:endParaRPr sz="17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accent5"/>
              </a:buClr>
              <a:buSzPts val="1700"/>
              <a:buFont typeface="Times New Roman"/>
              <a:buNone/>
            </a:pPr>
            <a:r>
              <a:rPr b="1" lang="en" sz="1700">
                <a:solidFill>
                  <a:schemeClr val="accent5"/>
                </a:solidFill>
                <a:latin typeface="Times New Roman"/>
                <a:ea typeface="Times New Roman"/>
                <a:cs typeface="Times New Roman"/>
                <a:sym typeface="Times New Roman"/>
              </a:rPr>
              <a:t>Second Iteration:</a:t>
            </a:r>
            <a:endParaRPr b="1" sz="1700">
              <a:solidFill>
                <a:schemeClr val="accent5"/>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Beneficial semi joins: SJ</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 </a:t>
            </a:r>
            <a:r>
              <a:rPr lang="en" sz="1700">
                <a:solidFill>
                  <a:schemeClr val="dk1"/>
                </a:solidFill>
                <a:latin typeface="Times New Roman"/>
                <a:ea typeface="Times New Roman"/>
                <a:cs typeface="Times New Roman"/>
                <a:sym typeface="Times New Roman"/>
              </a:rPr>
              <a:t>R</a:t>
            </a:r>
            <a:r>
              <a:rPr baseline="-25000" lang="en" sz="1700">
                <a:solidFill>
                  <a:schemeClr val="dk1"/>
                </a:solidFill>
                <a:latin typeface="Times New Roman"/>
                <a:ea typeface="Times New Roman"/>
                <a:cs typeface="Times New Roman"/>
                <a:sym typeface="Times New Roman"/>
              </a:rPr>
              <a:t>3</a:t>
            </a:r>
            <a:r>
              <a:rPr lang="en" sz="1700">
                <a:solidFill>
                  <a:schemeClr val="dk1"/>
                </a:solidFill>
                <a:latin typeface="Times New Roman"/>
                <a:ea typeface="Times New Roman"/>
                <a:cs typeface="Times New Roman"/>
                <a:sym typeface="Times New Roman"/>
              </a:rPr>
              <a:t>) and SJ</a:t>
            </a:r>
            <a:r>
              <a:rPr baseline="-25000" lang="en" sz="1700">
                <a:solidFill>
                  <a:schemeClr val="dk1"/>
                </a:solidFill>
                <a:latin typeface="Times New Roman"/>
                <a:ea typeface="Times New Roman"/>
                <a:cs typeface="Times New Roman"/>
                <a:sym typeface="Times New Roman"/>
              </a:rPr>
              <a:t>3</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1</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 </a:t>
            </a:r>
            <a:r>
              <a:rPr lang="en" sz="1700">
                <a:solidFill>
                  <a:schemeClr val="dk1"/>
                </a:solidFill>
                <a:latin typeface="Times New Roman"/>
                <a:ea typeface="Times New Roman"/>
                <a:cs typeface="Times New Roman"/>
                <a:sym typeface="Times New Roman"/>
              </a:rPr>
              <a:t>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SJ</a:t>
            </a:r>
            <a:r>
              <a:rPr baseline="-25000" lang="en" sz="1700">
                <a:solidFill>
                  <a:schemeClr val="dk1"/>
                </a:solidFill>
                <a:latin typeface="Times New Roman"/>
                <a:ea typeface="Times New Roman"/>
                <a:cs typeface="Times New Roman"/>
                <a:sym typeface="Times New Roman"/>
              </a:rPr>
              <a:t>3</a:t>
            </a:r>
            <a:r>
              <a:rPr lang="en" sz="1700">
                <a:solidFill>
                  <a:schemeClr val="dk1"/>
                </a:solidFill>
                <a:latin typeface="Times New Roman"/>
                <a:ea typeface="Times New Roman"/>
                <a:cs typeface="Times New Roman"/>
                <a:sym typeface="Times New Roman"/>
              </a:rPr>
              <a:t> selected due to higher benefit (1140) and lower cost (96).</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Effects on statistics: Size of R</a:t>
            </a:r>
            <a:r>
              <a:rPr baseline="-25000" lang="en" sz="1700">
                <a:solidFill>
                  <a:schemeClr val="dk1"/>
                </a:solidFill>
                <a:latin typeface="Times New Roman"/>
                <a:ea typeface="Times New Roman"/>
                <a:cs typeface="Times New Roman"/>
                <a:sym typeface="Times New Roman"/>
              </a:rPr>
              <a:t>1</a:t>
            </a:r>
            <a:r>
              <a:rPr lang="en" sz="1700">
                <a:solidFill>
                  <a:schemeClr val="dk1"/>
                </a:solidFill>
                <a:latin typeface="Times New Roman"/>
                <a:ea typeface="Times New Roman"/>
                <a:cs typeface="Times New Roman"/>
                <a:sym typeface="Times New Roman"/>
              </a:rPr>
              <a:t> becomes 360 (1500 * 0.24).</a:t>
            </a:r>
            <a:endParaRPr sz="17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accent5"/>
              </a:buClr>
              <a:buSzPts val="1700"/>
              <a:buFont typeface="Times New Roman"/>
              <a:buNone/>
            </a:pPr>
            <a:r>
              <a:rPr b="1" lang="en" sz="1700">
                <a:solidFill>
                  <a:schemeClr val="accent5"/>
                </a:solidFill>
                <a:latin typeface="Times New Roman"/>
                <a:ea typeface="Times New Roman"/>
                <a:cs typeface="Times New Roman"/>
                <a:sym typeface="Times New Roman"/>
              </a:rPr>
              <a:t>Third Iteration:</a:t>
            </a:r>
            <a:endParaRPr b="1" sz="1700">
              <a:solidFill>
                <a:schemeClr val="accent5"/>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Remaining beneficial semijoin SJ</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a:t>
            </a:r>
            <a:r>
              <a:rPr baseline="-25000" lang="en" sz="1700">
                <a:solidFill>
                  <a:schemeClr val="dk1"/>
                </a:solidFill>
                <a:latin typeface="Times New Roman"/>
                <a:ea typeface="Times New Roman"/>
                <a:cs typeface="Times New Roman"/>
                <a:sym typeface="Times New Roman"/>
              </a:rPr>
              <a:t>SJ</a:t>
            </a:r>
            <a:r>
              <a:rPr lang="en" sz="1700">
                <a:solidFill>
                  <a:schemeClr val="dk1"/>
                </a:solidFill>
                <a:latin typeface="Times New Roman"/>
                <a:ea typeface="Times New Roman"/>
                <a:cs typeface="Times New Roman"/>
                <a:sym typeface="Times New Roman"/>
              </a:rPr>
              <a:t> R</a:t>
            </a:r>
            <a:r>
              <a:rPr baseline="-25000" lang="en" sz="1700">
                <a:solidFill>
                  <a:schemeClr val="dk1"/>
                </a:solidFill>
                <a:latin typeface="Times New Roman"/>
                <a:ea typeface="Times New Roman"/>
                <a:cs typeface="Times New Roman"/>
                <a:sym typeface="Times New Roman"/>
              </a:rPr>
              <a:t>3</a:t>
            </a:r>
            <a:r>
              <a:rPr lang="en" sz="1700">
                <a:solidFill>
                  <a:schemeClr val="dk1"/>
                </a:solidFill>
                <a:latin typeface="Times New Roman"/>
                <a:ea typeface="Times New Roman"/>
                <a:cs typeface="Times New Roman"/>
                <a:sym typeface="Times New Roman"/>
              </a:rPr>
              <a:t>) appended to ES.</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Reduces the size of R</a:t>
            </a:r>
            <a:r>
              <a:rPr baseline="-25000" lang="en" sz="1700">
                <a:solidFill>
                  <a:schemeClr val="dk1"/>
                </a:solidFill>
                <a:latin typeface="Times New Roman"/>
                <a:ea typeface="Times New Roman"/>
                <a:cs typeface="Times New Roman"/>
                <a:sym typeface="Times New Roman"/>
              </a:rPr>
              <a:t>2</a:t>
            </a:r>
            <a:r>
              <a:rPr lang="en" sz="1700">
                <a:solidFill>
                  <a:schemeClr val="dk1"/>
                </a:solidFill>
                <a:latin typeface="Times New Roman"/>
                <a:ea typeface="Times New Roman"/>
                <a:cs typeface="Times New Roman"/>
                <a:sym typeface="Times New Roman"/>
              </a:rPr>
              <a:t> to 360 (900 * 0.4).</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