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9D3E98-16C2-40A9-B743-74E1E95D902D}">
  <a:tblStyle styleId="{239D3E98-16C2-40A9-B743-74E1E95D902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3"/>
          <p:cNvGrpSpPr/>
          <p:nvPr/>
        </p:nvGrpSpPr>
        <p:grpSpPr>
          <a:xfrm>
            <a:off x="4350279" y="2855377"/>
            <a:ext cx="443589" cy="105632"/>
            <a:chOff x="4137525" y="2915950"/>
            <a:chExt cx="869100" cy="207000"/>
          </a:xfrm>
        </p:grpSpPr>
        <p:sp>
          <p:nvSpPr>
            <p:cNvPr id="15" name="Google Shape;15;p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3"/>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scikit-learn.org/stable/modules/tree.html#tree" TargetMode="Externa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investopedia.com/ask/answers/012615/whats-difference-between-rsquared-and-adjusted-rsquared.asp" TargetMode="External"/><Relationship Id="rId4" Type="http://schemas.openxmlformats.org/officeDocument/2006/relationships/hyperlink" Target="https://www.investopedia.com/terms/g/goodness-of-fit.asp" TargetMode="External"/><Relationship Id="rId5"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datacamp.com/blog/classification-machine-learning" TargetMode="External"/><Relationship Id="rId4" Type="http://schemas.openxmlformats.org/officeDocument/2006/relationships/hyperlink" Target="https://www.geeksforgeeks.org/ml-classification-vs-regression/" TargetMode="External"/><Relationship Id="rId5" Type="http://schemas.openxmlformats.org/officeDocument/2006/relationships/hyperlink" Target="https://www.javatpoint.com/regression-vs-classification-in-machine-learning" TargetMode="External"/><Relationship Id="rId6" Type="http://schemas.openxmlformats.org/officeDocument/2006/relationships/hyperlink" Target="https://www.investopedia.com/terms/r/r-squared.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CLASSIFICATION AND REGRESSION</a:t>
            </a:r>
            <a:endParaRPr b="1" sz="2620">
              <a:solidFill>
                <a:schemeClr val="accent6"/>
              </a:solidFill>
            </a:endParaRPr>
          </a:p>
        </p:txBody>
      </p:sp>
      <p:pic>
        <p:nvPicPr>
          <p:cNvPr id="60" name="Google Shape;60;p13"/>
          <p:cNvPicPr preferRelativeResize="0"/>
          <p:nvPr/>
        </p:nvPicPr>
        <p:blipFill rotWithShape="1">
          <a:blip r:embed="rId3">
            <a:alphaModFix/>
          </a:blip>
          <a:srcRect b="0" l="0" r="0" t="0"/>
          <a:stretch/>
        </p:blipFill>
        <p:spPr>
          <a:xfrm>
            <a:off x="161450" y="10"/>
            <a:ext cx="1382042" cy="1382042"/>
          </a:xfrm>
          <a:prstGeom prst="rect">
            <a:avLst/>
          </a:prstGeom>
          <a:noFill/>
          <a:ln>
            <a:noFill/>
          </a:ln>
        </p:spPr>
      </p:pic>
      <p:graphicFrame>
        <p:nvGraphicFramePr>
          <p:cNvPr id="61" name="Google Shape;61;p13"/>
          <p:cNvGraphicFramePr/>
          <p:nvPr/>
        </p:nvGraphicFramePr>
        <p:xfrm>
          <a:off x="952500" y="1514250"/>
          <a:ext cx="3000000" cy="3000000"/>
        </p:xfrm>
        <a:graphic>
          <a:graphicData uri="http://schemas.openxmlformats.org/drawingml/2006/table">
            <a:tbl>
              <a:tblPr>
                <a:noFill/>
                <a:tableStyleId>{239D3E98-16C2-40A9-B743-74E1E95D902D}</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3"/>
          <p:cNvSpPr txBox="1"/>
          <p:nvPr/>
        </p:nvSpPr>
        <p:spPr>
          <a:xfrm>
            <a:off x="208350" y="281312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CA 1 : </a:t>
            </a:r>
            <a:r>
              <a:rPr b="1" lang="en-GB" sz="1800">
                <a:solidFill>
                  <a:schemeClr val="accent6"/>
                </a:solidFill>
                <a:latin typeface="Courier New"/>
                <a:ea typeface="Courier New"/>
                <a:cs typeface="Courier New"/>
                <a:sym typeface="Courier New"/>
              </a:rPr>
              <a:t>MACHINE</a:t>
            </a:r>
            <a:r>
              <a:rPr b="1" i="0" lang="en-GB" sz="1800" u="none" cap="none" strike="noStrike">
                <a:solidFill>
                  <a:schemeClr val="accent6"/>
                </a:solidFill>
                <a:latin typeface="Courier New"/>
                <a:ea typeface="Courier New"/>
                <a:cs typeface="Courier New"/>
                <a:sym typeface="Courier New"/>
              </a:rPr>
              <a:t> LEARNING (</a:t>
            </a:r>
            <a:r>
              <a:rPr b="1" i="0" lang="en-GB" sz="1650" u="none" cap="none" strike="noStrike">
                <a:solidFill>
                  <a:schemeClr val="accent6"/>
                </a:solidFill>
                <a:latin typeface="Courier New"/>
                <a:ea typeface="Courier New"/>
                <a:cs typeface="Courier New"/>
                <a:sym typeface="Courier New"/>
              </a:rPr>
              <a:t>PEC-CS70</a:t>
            </a:r>
            <a:r>
              <a:rPr b="1" lang="en-GB" sz="1650">
                <a:solidFill>
                  <a:schemeClr val="accent6"/>
                </a:solidFill>
                <a:latin typeface="Courier New"/>
                <a:ea typeface="Courier New"/>
                <a:cs typeface="Courier New"/>
                <a:sym typeface="Courier New"/>
              </a:rPr>
              <a:t>1E</a:t>
            </a:r>
            <a:r>
              <a:rPr b="1" i="0" lang="en-GB" sz="1800" u="none" cap="none" strike="noStrike">
                <a:solidFill>
                  <a:schemeClr val="accent6"/>
                </a:solidFill>
                <a:latin typeface="Courier New"/>
                <a:ea typeface="Courier New"/>
                <a:cs typeface="Courier New"/>
                <a:sym typeface="Courier New"/>
              </a:rPr>
              <a:t>)</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22" name="Google Shape;122;p22"/>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6. QUANTILE REGRESSION</a:t>
            </a:r>
            <a:endParaRPr b="1" i="0" sz="1800" u="none" cap="none" strike="noStrike">
              <a:solidFill>
                <a:schemeClr val="accent6"/>
              </a:solidFill>
              <a:latin typeface="Courier New"/>
              <a:ea typeface="Courier New"/>
              <a:cs typeface="Courier New"/>
              <a:sym typeface="Courier New"/>
            </a:endParaRPr>
          </a:p>
          <a:p>
            <a:pPr indent="0" lvl="0" marL="0" marR="0" rtl="0" algn="l">
              <a:lnSpc>
                <a:spcPct val="100000"/>
              </a:lnSpc>
              <a:spcBef>
                <a:spcPts val="1800"/>
              </a:spcBef>
              <a:spcAft>
                <a:spcPts val="0"/>
              </a:spcAft>
              <a:buClr>
                <a:srgbClr val="000000"/>
              </a:buClr>
              <a:buSzPts val="1650"/>
              <a:buFont typeface="Arial"/>
              <a:buNone/>
            </a:pPr>
            <a:r>
              <a:rPr b="0" i="0" lang="en-GB" sz="1650" u="none" cap="none" strike="noStrike">
                <a:solidFill>
                  <a:schemeClr val="accent6"/>
                </a:solidFill>
                <a:latin typeface="Courier New"/>
                <a:ea typeface="Courier New"/>
                <a:cs typeface="Courier New"/>
                <a:sym typeface="Courier New"/>
              </a:rPr>
              <a:t>The quantile regression approach is a subset of the linear regression technique. Statisticians and econometricians employ quantile regression when linear regression requirements are not met or when the data contains outliers.</a:t>
            </a:r>
            <a:endParaRPr b="0" i="0" sz="18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23" name="Google Shape;123;p22"/>
          <p:cNvPicPr preferRelativeResize="0"/>
          <p:nvPr/>
        </p:nvPicPr>
        <p:blipFill rotWithShape="1">
          <a:blip r:embed="rId3">
            <a:alphaModFix/>
          </a:blip>
          <a:srcRect b="0" l="0" r="0" t="0"/>
          <a:stretch/>
        </p:blipFill>
        <p:spPr>
          <a:xfrm>
            <a:off x="4572000" y="939450"/>
            <a:ext cx="4166075" cy="2869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29" name="Google Shape;129;p23"/>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7. BAYESIAN LINEAR REGRESSION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550"/>
              <a:buFont typeface="Arial"/>
              <a:buNone/>
            </a:pPr>
            <a:r>
              <a:rPr b="0" i="0" lang="en-GB" sz="1550" u="none" cap="none" strike="noStrike">
                <a:solidFill>
                  <a:schemeClr val="accent6"/>
                </a:solidFill>
                <a:latin typeface="Courier New"/>
                <a:ea typeface="Courier New"/>
                <a:cs typeface="Courier New"/>
                <a:sym typeface="Courier New"/>
              </a:rPr>
              <a:t>Machine learning utilizes Bayesian linear regression, a form of regression analysis, to calculate the values of regression coefficients using Bayes’ theorem. Rather than determining the least-squares, this technique determines the features’ posterior distribution. As a result, the approach outperforms ordinary linear regression in terms of stability.</a:t>
            </a:r>
            <a:endParaRPr b="0" i="0" sz="20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30" name="Google Shape;130;p23"/>
          <p:cNvPicPr preferRelativeResize="0"/>
          <p:nvPr/>
        </p:nvPicPr>
        <p:blipFill rotWithShape="1">
          <a:blip r:embed="rId3">
            <a:alphaModFix/>
          </a:blip>
          <a:srcRect b="0" l="0" r="0" t="0"/>
          <a:stretch/>
        </p:blipFill>
        <p:spPr>
          <a:xfrm>
            <a:off x="4825525" y="870250"/>
            <a:ext cx="4166076" cy="392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36" name="Google Shape;136;p24"/>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8. DECISION TREE REGRESSION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The </a:t>
            </a:r>
            <a:r>
              <a:rPr b="0" i="0" lang="en-GB" sz="1400" u="none" cap="none" strike="noStrike">
                <a:solidFill>
                  <a:schemeClr val="hlink"/>
                </a:solidFill>
                <a:uFill>
                  <a:noFill/>
                </a:uFill>
                <a:latin typeface="Courier New"/>
                <a:ea typeface="Courier New"/>
                <a:cs typeface="Courier New"/>
                <a:sym typeface="Courier New"/>
                <a:hlinkClick r:id="rId3"/>
              </a:rPr>
              <a:t>decision trees</a:t>
            </a:r>
            <a:r>
              <a:rPr b="0" i="0" lang="en-GB" sz="1400" u="none" cap="none" strike="noStrike">
                <a:solidFill>
                  <a:schemeClr val="accent6"/>
                </a:solidFill>
                <a:latin typeface="Courier New"/>
                <a:ea typeface="Courier New"/>
                <a:cs typeface="Courier New"/>
                <a:sym typeface="Courier New"/>
              </a:rPr>
              <a:t> is used to fit a sine curve with addition noisy observation. As a result, it learns local linear regressions approximating the sine curve.</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4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We can see that if the maximum depth of the tree (controlled by the max_depth parameter) is set too high, the decision trees learn too fine details of the training data and learn from the noise, i.e. they overfit.</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550"/>
              <a:buFont typeface="Arial"/>
              <a:buNone/>
            </a:pPr>
            <a:r>
              <a:t/>
            </a:r>
            <a:endParaRPr b="0" i="0" sz="155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37" name="Google Shape;137;p24"/>
          <p:cNvPicPr preferRelativeResize="0"/>
          <p:nvPr/>
        </p:nvPicPr>
        <p:blipFill rotWithShape="1">
          <a:blip r:embed="rId4">
            <a:alphaModFix/>
          </a:blip>
          <a:srcRect b="0" l="0" r="0" t="0"/>
          <a:stretch/>
        </p:blipFill>
        <p:spPr>
          <a:xfrm>
            <a:off x="4825525" y="870250"/>
            <a:ext cx="4166074" cy="31462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43" name="Google Shape;143;p25"/>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9. SUPPORT VECTOR REGRESSION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Support vector regression (SVR) is a type of support vector machine (SVM) that is used for regression tasks. It tries to find a function that best predicts the continuous output value for a given input value.</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SVR can use both linear and non-linear kernels. A linear kernel is a simple dot product between two input vectors, while a non-linear kernel is a more complex function that can capture more intricate patterns in the data. The choice of kernel depends on the data’s characteristics and the task’s complexity.</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44" name="Google Shape;144;p25"/>
          <p:cNvPicPr preferRelativeResize="0"/>
          <p:nvPr/>
        </p:nvPicPr>
        <p:blipFill rotWithShape="1">
          <a:blip r:embed="rId3">
            <a:alphaModFix/>
          </a:blip>
          <a:srcRect b="0" l="0" r="0" t="0"/>
          <a:stretch/>
        </p:blipFill>
        <p:spPr>
          <a:xfrm>
            <a:off x="4825525" y="870250"/>
            <a:ext cx="4166074" cy="29381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EVALUATING REGRESSION MODELS</a:t>
            </a:r>
            <a:endParaRPr b="1" sz="2900">
              <a:solidFill>
                <a:schemeClr val="accent5"/>
              </a:solidFill>
            </a:endParaRPr>
          </a:p>
        </p:txBody>
      </p:sp>
      <p:sp>
        <p:nvSpPr>
          <p:cNvPr id="150" name="Google Shape;150;p26"/>
          <p:cNvSpPr txBox="1"/>
          <p:nvPr/>
        </p:nvSpPr>
        <p:spPr>
          <a:xfrm>
            <a:off x="359725" y="602525"/>
            <a:ext cx="8520600" cy="40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R SQUARED TECHNIQUE</a:t>
            </a:r>
            <a:endParaRPr b="1" i="0" sz="1800" u="none" cap="none" strike="noStrike">
              <a:solidFill>
                <a:schemeClr val="accent6"/>
              </a:solidFill>
              <a:latin typeface="Courier New"/>
              <a:ea typeface="Courier New"/>
              <a:cs typeface="Courier New"/>
              <a:sym typeface="Courier New"/>
            </a:endParaRPr>
          </a:p>
          <a:p>
            <a:pPr indent="-314325" lvl="0" marL="457200" marR="0" rtl="0" algn="l">
              <a:lnSpc>
                <a:spcPct val="115000"/>
              </a:lnSpc>
              <a:spcBef>
                <a:spcPts val="1200"/>
              </a:spcBef>
              <a:spcAft>
                <a:spcPts val="0"/>
              </a:spcAft>
              <a:buClr>
                <a:schemeClr val="accent6"/>
              </a:buClr>
              <a:buSzPts val="1350"/>
              <a:buFont typeface="Courier New"/>
              <a:buChar char="●"/>
            </a:pPr>
            <a:r>
              <a:rPr b="0" i="0" lang="en-GB" sz="1350" u="none" cap="none" strike="noStrike">
                <a:solidFill>
                  <a:schemeClr val="accent6"/>
                </a:solidFill>
                <a:latin typeface="Courier New"/>
                <a:ea typeface="Courier New"/>
                <a:cs typeface="Courier New"/>
                <a:sym typeface="Courier New"/>
              </a:rPr>
              <a:t>R-squared is a statistical measure that indicates how much of the variation of a dependent variable is explained by an independent variable in a regression model.</a:t>
            </a:r>
            <a:endParaRPr b="0" i="0" sz="1350" u="none" cap="none" strike="noStrike">
              <a:solidFill>
                <a:schemeClr val="accent6"/>
              </a:solidFill>
              <a:latin typeface="Courier New"/>
              <a:ea typeface="Courier New"/>
              <a:cs typeface="Courier New"/>
              <a:sym typeface="Courier New"/>
            </a:endParaRPr>
          </a:p>
          <a:p>
            <a:pPr indent="-314325" lvl="0" marL="457200" marR="0" rtl="0" algn="l">
              <a:lnSpc>
                <a:spcPct val="115000"/>
              </a:lnSpc>
              <a:spcBef>
                <a:spcPts val="0"/>
              </a:spcBef>
              <a:spcAft>
                <a:spcPts val="0"/>
              </a:spcAft>
              <a:buClr>
                <a:schemeClr val="accent6"/>
              </a:buClr>
              <a:buSzPts val="1350"/>
              <a:buFont typeface="Courier New"/>
              <a:buChar char="●"/>
            </a:pPr>
            <a:r>
              <a:rPr b="0" i="0" lang="en-GB" sz="1350" u="none" cap="none" strike="noStrike">
                <a:solidFill>
                  <a:schemeClr val="accent6"/>
                </a:solidFill>
                <a:latin typeface="Courier New"/>
                <a:ea typeface="Courier New"/>
                <a:cs typeface="Courier New"/>
                <a:sym typeface="Courier New"/>
              </a:rPr>
              <a:t>In investing, R-squared is generally interpreted as the percentage of a fund’s or security’s price movements that can be explained by movements in a benchmark index.</a:t>
            </a:r>
            <a:endParaRPr b="0" i="0" sz="1350" u="none" cap="none" strike="noStrike">
              <a:solidFill>
                <a:schemeClr val="accent6"/>
              </a:solidFill>
              <a:latin typeface="Courier New"/>
              <a:ea typeface="Courier New"/>
              <a:cs typeface="Courier New"/>
              <a:sym typeface="Courier New"/>
            </a:endParaRPr>
          </a:p>
          <a:p>
            <a:pPr indent="-314325" lvl="0" marL="457200" marR="0" rtl="0" algn="l">
              <a:lnSpc>
                <a:spcPct val="115000"/>
              </a:lnSpc>
              <a:spcBef>
                <a:spcPts val="0"/>
              </a:spcBef>
              <a:spcAft>
                <a:spcPts val="0"/>
              </a:spcAft>
              <a:buClr>
                <a:schemeClr val="accent6"/>
              </a:buClr>
              <a:buSzPts val="1350"/>
              <a:buFont typeface="Courier New"/>
              <a:buChar char="●"/>
            </a:pPr>
            <a:r>
              <a:rPr b="0" i="0" lang="en-GB" sz="1350" u="none" cap="none" strike="noStrike">
                <a:solidFill>
                  <a:schemeClr val="accent6"/>
                </a:solidFill>
                <a:latin typeface="Courier New"/>
                <a:ea typeface="Courier New"/>
                <a:cs typeface="Courier New"/>
                <a:sym typeface="Courier New"/>
              </a:rPr>
              <a:t>An R-squared of 100% means that all movements of a security (or other dependent variable) are completely explained by movements in the index (or whatever independent variable you are interested in).</a:t>
            </a:r>
            <a:endParaRPr b="0" i="0" sz="135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51" name="Google Shape;151;p26"/>
          <p:cNvPicPr preferRelativeResize="0"/>
          <p:nvPr/>
        </p:nvPicPr>
        <p:blipFill rotWithShape="1">
          <a:blip r:embed="rId3">
            <a:alphaModFix/>
          </a:blip>
          <a:srcRect b="0" l="0" r="0" t="0"/>
          <a:stretch/>
        </p:blipFill>
        <p:spPr>
          <a:xfrm>
            <a:off x="2609850" y="3394938"/>
            <a:ext cx="3924300" cy="119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EVALUATING REGRESSION MODELS</a:t>
            </a:r>
            <a:endParaRPr b="1" sz="2900">
              <a:solidFill>
                <a:schemeClr val="accent5"/>
              </a:solidFill>
            </a:endParaRPr>
          </a:p>
        </p:txBody>
      </p:sp>
      <p:sp>
        <p:nvSpPr>
          <p:cNvPr id="157" name="Google Shape;157;p27"/>
          <p:cNvSpPr txBox="1"/>
          <p:nvPr/>
        </p:nvSpPr>
        <p:spPr>
          <a:xfrm>
            <a:off x="359725" y="602525"/>
            <a:ext cx="8520600" cy="409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ADJUSTED R SQUARED TECHNIQUE</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350"/>
              <a:buFont typeface="Arial"/>
              <a:buNone/>
            </a:pPr>
            <a:r>
              <a:rPr b="0" i="0" lang="en-GB" sz="1350" u="none" cap="none" strike="noStrike">
                <a:solidFill>
                  <a:schemeClr val="accent6"/>
                </a:solidFill>
                <a:latin typeface="Courier New"/>
                <a:ea typeface="Courier New"/>
                <a:cs typeface="Courier New"/>
                <a:sym typeface="Courier New"/>
              </a:rPr>
              <a:t>The </a:t>
            </a:r>
            <a:r>
              <a:rPr b="0" i="0" lang="en-GB" sz="1350" u="none" cap="none" strike="noStrike">
                <a:solidFill>
                  <a:schemeClr val="hlink"/>
                </a:solidFill>
                <a:uFill>
                  <a:noFill/>
                </a:uFill>
                <a:latin typeface="Courier New"/>
                <a:ea typeface="Courier New"/>
                <a:cs typeface="Courier New"/>
                <a:sym typeface="Courier New"/>
                <a:hlinkClick r:id="rId3"/>
              </a:rPr>
              <a:t>adjusted R-squared</a:t>
            </a:r>
            <a:r>
              <a:rPr b="0" i="0" lang="en-GB" sz="1350" u="none" cap="none" strike="noStrike">
                <a:solidFill>
                  <a:schemeClr val="accent6"/>
                </a:solidFill>
                <a:latin typeface="Courier New"/>
                <a:ea typeface="Courier New"/>
                <a:cs typeface="Courier New"/>
                <a:sym typeface="Courier New"/>
              </a:rPr>
              <a:t> compares the descriptive power of regression models that include diverse numbers of predictors. This is often assessed using measures like R-squared to evaluate the </a:t>
            </a:r>
            <a:r>
              <a:rPr b="0" i="0" lang="en-GB" sz="1350" u="none" cap="none" strike="noStrike">
                <a:solidFill>
                  <a:schemeClr val="hlink"/>
                </a:solidFill>
                <a:uFill>
                  <a:noFill/>
                </a:uFill>
                <a:latin typeface="Courier New"/>
                <a:ea typeface="Courier New"/>
                <a:cs typeface="Courier New"/>
                <a:sym typeface="Courier New"/>
                <a:hlinkClick r:id="rId4"/>
              </a:rPr>
              <a:t>goodness of fit</a:t>
            </a:r>
            <a:r>
              <a:rPr b="0" i="0" lang="en-GB" sz="1350" u="none" cap="none" strike="noStrike">
                <a:solidFill>
                  <a:schemeClr val="accent6"/>
                </a:solidFill>
                <a:latin typeface="Courier New"/>
                <a:ea typeface="Courier New"/>
                <a:cs typeface="Courier New"/>
                <a:sym typeface="Courier New"/>
              </a:rPr>
              <a:t>. Every predictor added to a model increases R-squared and never decreases it. Thus, a model with more terms may seem to have a better fit just for the fact that it has more terms, while the adjusted R-squared compensates for the addition of variables; it only increases if the new term enhances the model above what would be obtained by probability and decreases when a predictor enhances the model less than what is predicted by chance.</a:t>
            </a:r>
            <a:endParaRPr b="0" i="0" sz="135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58" name="Google Shape;158;p27"/>
          <p:cNvPicPr preferRelativeResize="0"/>
          <p:nvPr/>
        </p:nvPicPr>
        <p:blipFill rotWithShape="1">
          <a:blip r:embed="rId5">
            <a:alphaModFix/>
          </a:blip>
          <a:srcRect b="0" l="0" r="0" t="0"/>
          <a:stretch/>
        </p:blipFill>
        <p:spPr>
          <a:xfrm>
            <a:off x="2271700" y="2990313"/>
            <a:ext cx="4600575" cy="140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CLASSIFICATION</a:t>
            </a:r>
            <a:endParaRPr b="1" sz="2900">
              <a:solidFill>
                <a:schemeClr val="accent5"/>
              </a:solidFill>
            </a:endParaRPr>
          </a:p>
        </p:txBody>
      </p:sp>
      <p:sp>
        <p:nvSpPr>
          <p:cNvPr id="164" name="Google Shape;164;p28"/>
          <p:cNvSpPr txBox="1"/>
          <p:nvPr/>
        </p:nvSpPr>
        <p:spPr>
          <a:xfrm>
            <a:off x="359725" y="602525"/>
            <a:ext cx="85206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Classification is a supervised machine learning method where the model tries to predict the correct label of a given input data. In classification, the model is fully trained using the training data, and then it is evaluated on test data before being used to perform prediction on new unseen data.</a:t>
            </a:r>
            <a:endParaRPr b="1"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65" name="Google Shape;165;p28"/>
          <p:cNvPicPr preferRelativeResize="0"/>
          <p:nvPr/>
        </p:nvPicPr>
        <p:blipFill rotWithShape="1">
          <a:blip r:embed="rId3">
            <a:alphaModFix/>
          </a:blip>
          <a:srcRect b="0" l="0" r="0" t="0"/>
          <a:stretch/>
        </p:blipFill>
        <p:spPr>
          <a:xfrm>
            <a:off x="2526357" y="1848200"/>
            <a:ext cx="4091276" cy="291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71" name="Google Shape;171;p29"/>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chemeClr val="accent6"/>
              </a:buClr>
              <a:buSzPts val="1800"/>
              <a:buFont typeface="Courier New"/>
              <a:buAutoNum type="arabicPeriod"/>
            </a:pPr>
            <a:r>
              <a:rPr b="1" i="0" lang="en-GB" sz="1800" u="none" cap="none" strike="noStrike">
                <a:solidFill>
                  <a:schemeClr val="accent6"/>
                </a:solidFill>
                <a:latin typeface="Courier New"/>
                <a:ea typeface="Courier New"/>
                <a:cs typeface="Courier New"/>
                <a:sym typeface="Courier New"/>
              </a:rPr>
              <a:t>BINARY CLASSIFICATION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In a binary classification task, the goal is to classify the input data into two mutually exclusive categories. The training data in such a situation is labeled in a binary format: true and false; positive and negative; O and 1; spam and not spam, etc. depending on the problem being tackled. For instance, we might want to detect whether a given image is a truck or a boat. </a:t>
            </a:r>
            <a:endParaRPr b="0" i="0" sz="16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72" name="Google Shape;172;p29"/>
          <p:cNvPicPr preferRelativeResize="0"/>
          <p:nvPr/>
        </p:nvPicPr>
        <p:blipFill rotWithShape="1">
          <a:blip r:embed="rId3">
            <a:alphaModFix/>
          </a:blip>
          <a:srcRect b="0" l="0" r="0" t="0"/>
          <a:stretch/>
        </p:blipFill>
        <p:spPr>
          <a:xfrm>
            <a:off x="4724425" y="870250"/>
            <a:ext cx="3933825" cy="354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78" name="Google Shape;178;p30"/>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2. MULTI CLASS CLASSIFICATION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The multi-class classification, on the other hand, has at least two mutually exclusive class labels, where the goal is to predict to which class a given input example belongs to. In the following case, the model correctly classified the image to be a plane. </a:t>
            </a:r>
            <a:endParaRPr b="0" i="0" sz="14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1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79" name="Google Shape;179;p30"/>
          <p:cNvPicPr preferRelativeResize="0"/>
          <p:nvPr/>
        </p:nvPicPr>
        <p:blipFill rotWithShape="1">
          <a:blip r:embed="rId3">
            <a:alphaModFix/>
          </a:blip>
          <a:srcRect b="0" l="0" r="0" t="0"/>
          <a:stretch/>
        </p:blipFill>
        <p:spPr>
          <a:xfrm>
            <a:off x="4724425" y="870250"/>
            <a:ext cx="3695700" cy="348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85" name="Google Shape;185;p31"/>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3. MULTI LABEL CLASSIFICATION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In multi-label classification tasks, we try to predict 0 or more classes for each input example. In this case, there is no mutual exclusion because the input example can have more than one label.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1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Such a scenario can be observed in different domains, such as auto-tagging in Natural Language Processing, where a given text can contain multiple topics. Similarly to computer vision, an image can contain multiple objects, as illustrated below: the model predicted that the image contains: a plane, a boat, a truck, and a dog.</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1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1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86" name="Google Shape;186;p31"/>
          <p:cNvPicPr preferRelativeResize="0"/>
          <p:nvPr/>
        </p:nvPicPr>
        <p:blipFill rotWithShape="1">
          <a:blip r:embed="rId3">
            <a:alphaModFix/>
          </a:blip>
          <a:srcRect b="0" l="0" r="0" t="0"/>
          <a:stretch/>
        </p:blipFill>
        <p:spPr>
          <a:xfrm>
            <a:off x="4724425" y="870250"/>
            <a:ext cx="4267175" cy="2496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14"/>
          <p:cNvSpPr txBox="1"/>
          <p:nvPr/>
        </p:nvSpPr>
        <p:spPr>
          <a:xfrm>
            <a:off x="463600" y="1042550"/>
            <a:ext cx="8245800" cy="36672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INTRODUCTION</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REGRESSION </a:t>
            </a:r>
            <a:endParaRPr b="1" i="0" sz="26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2600"/>
              <a:buFont typeface="Arial"/>
              <a:buNone/>
            </a:pPr>
            <a:r>
              <a:rPr b="1" i="0" lang="en-GB" sz="2600" u="none" cap="none" strike="noStrike">
                <a:solidFill>
                  <a:schemeClr val="accent6"/>
                </a:solidFill>
                <a:latin typeface="Courier New"/>
                <a:ea typeface="Courier New"/>
                <a:cs typeface="Courier New"/>
                <a:sym typeface="Courier New"/>
              </a:rPr>
              <a:t>AND TYPES</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CLASSIFICATION </a:t>
            </a:r>
            <a:endParaRPr b="1" i="0" sz="26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2600"/>
              <a:buFont typeface="Arial"/>
              <a:buNone/>
            </a:pPr>
            <a:r>
              <a:rPr b="1" i="0" lang="en-GB" sz="2600" u="none" cap="none" strike="noStrike">
                <a:solidFill>
                  <a:schemeClr val="accent6"/>
                </a:solidFill>
                <a:latin typeface="Courier New"/>
                <a:ea typeface="Courier New"/>
                <a:cs typeface="Courier New"/>
                <a:sym typeface="Courier New"/>
              </a:rPr>
              <a:t>AND TYPES</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DIFFERENCES</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CONCLUSION</a:t>
            </a:r>
            <a:endParaRPr b="1" i="0" sz="2600" u="none" cap="none" strike="noStrike">
              <a:solidFill>
                <a:schemeClr val="accent6"/>
              </a:solidFill>
              <a:latin typeface="Courier New"/>
              <a:ea typeface="Courier New"/>
              <a:cs typeface="Courier New"/>
              <a:sym typeface="Courier New"/>
            </a:endParaRPr>
          </a:p>
          <a:p>
            <a:pPr indent="-393700" lvl="0" marL="457200" marR="0" rtl="0" algn="l">
              <a:lnSpc>
                <a:spcPct val="100000"/>
              </a:lnSpc>
              <a:spcBef>
                <a:spcPts val="0"/>
              </a:spcBef>
              <a:spcAft>
                <a:spcPts val="0"/>
              </a:spcAft>
              <a:buClr>
                <a:schemeClr val="accent5"/>
              </a:buClr>
              <a:buSzPts val="2600"/>
              <a:buFont typeface="Courier New"/>
              <a:buAutoNum type="arabicPeriod"/>
            </a:pPr>
            <a:r>
              <a:rPr b="1" i="0" lang="en-GB" sz="2600" u="none" cap="none" strike="noStrike">
                <a:solidFill>
                  <a:schemeClr val="accent6"/>
                </a:solidFill>
                <a:latin typeface="Courier New"/>
                <a:ea typeface="Courier New"/>
                <a:cs typeface="Courier New"/>
                <a:sym typeface="Courier New"/>
              </a:rPr>
              <a:t>REFERENCES</a:t>
            </a:r>
            <a:endParaRPr b="1" i="0" sz="2600" u="none" cap="none" strike="noStrike">
              <a:solidFill>
                <a:schemeClr val="accent6"/>
              </a:solidFill>
              <a:latin typeface="Courier New"/>
              <a:ea typeface="Courier New"/>
              <a:cs typeface="Courier New"/>
              <a:sym typeface="Courier New"/>
            </a:endParaRPr>
          </a:p>
        </p:txBody>
      </p:sp>
      <p:pic>
        <p:nvPicPr>
          <p:cNvPr id="69" name="Google Shape;69;p14"/>
          <p:cNvPicPr preferRelativeResize="0"/>
          <p:nvPr/>
        </p:nvPicPr>
        <p:blipFill rotWithShape="1">
          <a:blip r:embed="rId3">
            <a:alphaModFix/>
          </a:blip>
          <a:srcRect b="0" l="0" r="0" t="0"/>
          <a:stretch/>
        </p:blipFill>
        <p:spPr>
          <a:xfrm>
            <a:off x="3853975" y="1227076"/>
            <a:ext cx="5105000" cy="2871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92" name="Google Shape;192;p32"/>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4. IMBALANCED CLASSIFICATION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For the imbalanced classification, the number of examples is unevenly distributed in each class, meaning that we can have more of one class than the others in the training data. Let’s consider the following 3-class classification scenario where the training data contains: 60% of trucks, 25% of planes, and 15% of boats. </a:t>
            </a:r>
            <a:endParaRPr b="0" i="0" sz="16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1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1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pic>
        <p:nvPicPr>
          <p:cNvPr id="193" name="Google Shape;193;p32"/>
          <p:cNvPicPr preferRelativeResize="0"/>
          <p:nvPr/>
        </p:nvPicPr>
        <p:blipFill rotWithShape="1">
          <a:blip r:embed="rId3">
            <a:alphaModFix/>
          </a:blip>
          <a:srcRect b="0" l="0" r="0" t="0"/>
          <a:stretch/>
        </p:blipFill>
        <p:spPr>
          <a:xfrm>
            <a:off x="4724425" y="870250"/>
            <a:ext cx="4267175" cy="280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CLASSIFICATION ALGORITHMS</a:t>
            </a:r>
            <a:endParaRPr b="1" sz="2900">
              <a:solidFill>
                <a:schemeClr val="accent5"/>
              </a:solidFill>
            </a:endParaRPr>
          </a:p>
        </p:txBody>
      </p:sp>
      <p:sp>
        <p:nvSpPr>
          <p:cNvPr id="199" name="Google Shape;199;p33"/>
          <p:cNvSpPr txBox="1"/>
          <p:nvPr/>
        </p:nvSpPr>
        <p:spPr>
          <a:xfrm>
            <a:off x="359725" y="602525"/>
            <a:ext cx="8472600" cy="4094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1200"/>
              </a:spcBef>
              <a:spcAft>
                <a:spcPts val="0"/>
              </a:spcAft>
              <a:buClr>
                <a:schemeClr val="accent6"/>
              </a:buClr>
              <a:buSzPts val="1400"/>
              <a:buFont typeface="Courier New"/>
              <a:buAutoNum type="arabicPeriod"/>
            </a:pPr>
            <a:r>
              <a:rPr b="1" i="0" lang="en-GB" sz="1400" u="none" cap="none" strike="noStrike">
                <a:solidFill>
                  <a:schemeClr val="accent6"/>
                </a:solidFill>
                <a:latin typeface="Courier New"/>
                <a:ea typeface="Courier New"/>
                <a:cs typeface="Courier New"/>
                <a:sym typeface="Courier New"/>
              </a:rPr>
              <a:t>Decision Tree</a:t>
            </a:r>
            <a:endParaRPr b="1" i="0" sz="1400" u="none" cap="none" strike="noStrike">
              <a:solidFill>
                <a:schemeClr val="accent6"/>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chemeClr val="accent6"/>
              </a:buClr>
              <a:buSzPts val="1400"/>
              <a:buFont typeface="Arial"/>
              <a:buChar char="○"/>
            </a:pPr>
            <a:r>
              <a:rPr b="1" i="0" lang="en-GB" sz="1400" u="none" cap="none" strike="noStrike">
                <a:solidFill>
                  <a:schemeClr val="accent6"/>
                </a:solidFill>
                <a:latin typeface="Courier New"/>
                <a:ea typeface="Courier New"/>
                <a:cs typeface="Courier New"/>
                <a:sym typeface="Courier New"/>
              </a:rPr>
              <a:t>Description</a:t>
            </a:r>
            <a:r>
              <a:rPr b="0" i="0" lang="en-GB" sz="1400" u="none" cap="none" strike="noStrike">
                <a:solidFill>
                  <a:schemeClr val="accent6"/>
                </a:solidFill>
                <a:latin typeface="Courier New"/>
                <a:ea typeface="Courier New"/>
                <a:cs typeface="Courier New"/>
                <a:sym typeface="Courier New"/>
              </a:rPr>
              <a:t>: A model that splits the data into subsets based on feature values, creating a tree-like structure.</a:t>
            </a:r>
            <a:endParaRPr b="0" i="0" sz="1400" u="none" cap="none" strike="noStrike">
              <a:solidFill>
                <a:schemeClr val="accent6"/>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chemeClr val="accent6"/>
              </a:buClr>
              <a:buSzPts val="1400"/>
              <a:buFont typeface="Arial"/>
              <a:buChar char="○"/>
            </a:pPr>
            <a:r>
              <a:rPr b="1" i="0" lang="en-GB" sz="1400" u="none" cap="none" strike="noStrike">
                <a:solidFill>
                  <a:schemeClr val="accent6"/>
                </a:solidFill>
                <a:latin typeface="Courier New"/>
                <a:ea typeface="Courier New"/>
                <a:cs typeface="Courier New"/>
                <a:sym typeface="Courier New"/>
              </a:rPr>
              <a:t>Advantage</a:t>
            </a:r>
            <a:r>
              <a:rPr b="0" i="0" lang="en-GB" sz="1400" u="none" cap="none" strike="noStrike">
                <a:solidFill>
                  <a:schemeClr val="accent6"/>
                </a:solidFill>
                <a:latin typeface="Courier New"/>
                <a:ea typeface="Courier New"/>
                <a:cs typeface="Courier New"/>
                <a:sym typeface="Courier New"/>
              </a:rPr>
              <a:t>: Easy to understand and interpret.</a:t>
            </a:r>
            <a:endParaRPr b="0" i="0" sz="1400" u="none" cap="none" strike="noStrike">
              <a:solidFill>
                <a:schemeClr val="accent6"/>
              </a:solidFill>
              <a:latin typeface="Courier New"/>
              <a:ea typeface="Courier New"/>
              <a:cs typeface="Courier New"/>
              <a:sym typeface="Courier New"/>
            </a:endParaRPr>
          </a:p>
          <a:p>
            <a:pPr indent="-317500" lvl="0" marL="457200" marR="0" rtl="0" algn="l">
              <a:lnSpc>
                <a:spcPct val="115000"/>
              </a:lnSpc>
              <a:spcBef>
                <a:spcPts val="0"/>
              </a:spcBef>
              <a:spcAft>
                <a:spcPts val="0"/>
              </a:spcAft>
              <a:buClr>
                <a:schemeClr val="accent6"/>
              </a:buClr>
              <a:buSzPts val="1400"/>
              <a:buFont typeface="Courier New"/>
              <a:buAutoNum type="arabicPeriod"/>
            </a:pPr>
            <a:r>
              <a:rPr b="1" i="0" lang="en-GB" sz="1400" u="none" cap="none" strike="noStrike">
                <a:solidFill>
                  <a:schemeClr val="accent6"/>
                </a:solidFill>
                <a:latin typeface="Courier New"/>
                <a:ea typeface="Courier New"/>
                <a:cs typeface="Courier New"/>
                <a:sym typeface="Courier New"/>
              </a:rPr>
              <a:t>Random Forest Classifier</a:t>
            </a:r>
            <a:endParaRPr b="1" i="0" sz="1400" u="none" cap="none" strike="noStrike">
              <a:solidFill>
                <a:schemeClr val="accent6"/>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chemeClr val="accent6"/>
              </a:buClr>
              <a:buSzPts val="1400"/>
              <a:buFont typeface="Arial"/>
              <a:buChar char="○"/>
            </a:pPr>
            <a:r>
              <a:rPr b="1" i="0" lang="en-GB" sz="1400" u="none" cap="none" strike="noStrike">
                <a:solidFill>
                  <a:schemeClr val="accent6"/>
                </a:solidFill>
                <a:latin typeface="Courier New"/>
                <a:ea typeface="Courier New"/>
                <a:cs typeface="Courier New"/>
                <a:sym typeface="Courier New"/>
              </a:rPr>
              <a:t>Description</a:t>
            </a:r>
            <a:r>
              <a:rPr b="0" i="0" lang="en-GB" sz="1400" u="none" cap="none" strike="noStrike">
                <a:solidFill>
                  <a:schemeClr val="accent6"/>
                </a:solidFill>
                <a:latin typeface="Courier New"/>
                <a:ea typeface="Courier New"/>
                <a:cs typeface="Courier New"/>
                <a:sym typeface="Courier New"/>
              </a:rPr>
              <a:t>: An ensemble method using multiple decision trees to improve accuracy and reduce overfitting.</a:t>
            </a:r>
            <a:endParaRPr b="0" i="0" sz="1400" u="none" cap="none" strike="noStrike">
              <a:solidFill>
                <a:schemeClr val="accent6"/>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chemeClr val="accent6"/>
              </a:buClr>
              <a:buSzPts val="1400"/>
              <a:buFont typeface="Arial"/>
              <a:buChar char="○"/>
            </a:pPr>
            <a:r>
              <a:rPr b="1" i="0" lang="en-GB" sz="1400" u="none" cap="none" strike="noStrike">
                <a:solidFill>
                  <a:schemeClr val="accent6"/>
                </a:solidFill>
                <a:latin typeface="Courier New"/>
                <a:ea typeface="Courier New"/>
                <a:cs typeface="Courier New"/>
                <a:sym typeface="Courier New"/>
              </a:rPr>
              <a:t>Technique</a:t>
            </a:r>
            <a:r>
              <a:rPr b="0" i="0" lang="en-GB" sz="1400" u="none" cap="none" strike="noStrike">
                <a:solidFill>
                  <a:schemeClr val="accent6"/>
                </a:solidFill>
                <a:latin typeface="Courier New"/>
                <a:ea typeface="Courier New"/>
                <a:cs typeface="Courier New"/>
                <a:sym typeface="Courier New"/>
              </a:rPr>
              <a:t>: Utilizes bagging (bootstrap aggregating).</a:t>
            </a:r>
            <a:endParaRPr b="0" i="0" sz="1400" u="none" cap="none" strike="noStrike">
              <a:solidFill>
                <a:schemeClr val="accent6"/>
              </a:solidFill>
              <a:latin typeface="Courier New"/>
              <a:ea typeface="Courier New"/>
              <a:cs typeface="Courier New"/>
              <a:sym typeface="Courier New"/>
            </a:endParaRPr>
          </a:p>
          <a:p>
            <a:pPr indent="-317500" lvl="0" marL="457200" marR="0" rtl="0" algn="l">
              <a:lnSpc>
                <a:spcPct val="115000"/>
              </a:lnSpc>
              <a:spcBef>
                <a:spcPts val="0"/>
              </a:spcBef>
              <a:spcAft>
                <a:spcPts val="0"/>
              </a:spcAft>
              <a:buClr>
                <a:schemeClr val="accent6"/>
              </a:buClr>
              <a:buSzPts val="1400"/>
              <a:buFont typeface="Courier New"/>
              <a:buAutoNum type="arabicPeriod"/>
            </a:pPr>
            <a:r>
              <a:rPr b="1" i="0" lang="en-GB" sz="1400" u="none" cap="none" strike="noStrike">
                <a:solidFill>
                  <a:schemeClr val="accent6"/>
                </a:solidFill>
                <a:latin typeface="Courier New"/>
                <a:ea typeface="Courier New"/>
                <a:cs typeface="Courier New"/>
                <a:sym typeface="Courier New"/>
              </a:rPr>
              <a:t>K-Nearest Neighbors (KNN)</a:t>
            </a:r>
            <a:endParaRPr b="1" i="0" sz="1400" u="none" cap="none" strike="noStrike">
              <a:solidFill>
                <a:schemeClr val="accent6"/>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chemeClr val="accent6"/>
              </a:buClr>
              <a:buSzPts val="1400"/>
              <a:buFont typeface="Arial"/>
              <a:buChar char="○"/>
            </a:pPr>
            <a:r>
              <a:rPr b="1" i="0" lang="en-GB" sz="1400" u="none" cap="none" strike="noStrike">
                <a:solidFill>
                  <a:schemeClr val="accent6"/>
                </a:solidFill>
                <a:latin typeface="Courier New"/>
                <a:ea typeface="Courier New"/>
                <a:cs typeface="Courier New"/>
                <a:sym typeface="Courier New"/>
              </a:rPr>
              <a:t>Description</a:t>
            </a:r>
            <a:r>
              <a:rPr b="0" i="0" lang="en-GB" sz="1400" u="none" cap="none" strike="noStrike">
                <a:solidFill>
                  <a:schemeClr val="accent6"/>
                </a:solidFill>
                <a:latin typeface="Courier New"/>
                <a:ea typeface="Courier New"/>
                <a:cs typeface="Courier New"/>
                <a:sym typeface="Courier New"/>
              </a:rPr>
              <a:t>: Classifies data points based on the majority class of the nearest K neighbors.</a:t>
            </a:r>
            <a:endParaRPr b="0" i="0" sz="1400" u="none" cap="none" strike="noStrike">
              <a:solidFill>
                <a:schemeClr val="accent6"/>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chemeClr val="accent6"/>
              </a:buClr>
              <a:buSzPts val="1400"/>
              <a:buFont typeface="Arial"/>
              <a:buChar char="○"/>
            </a:pPr>
            <a:r>
              <a:rPr b="1" i="0" lang="en-GB" sz="1400" u="none" cap="none" strike="noStrike">
                <a:solidFill>
                  <a:schemeClr val="accent6"/>
                </a:solidFill>
                <a:latin typeface="Courier New"/>
                <a:ea typeface="Courier New"/>
                <a:cs typeface="Courier New"/>
                <a:sym typeface="Courier New"/>
              </a:rPr>
              <a:t>Advantage</a:t>
            </a:r>
            <a:r>
              <a:rPr b="0" i="0" lang="en-GB" sz="1400" u="none" cap="none" strike="noStrike">
                <a:solidFill>
                  <a:schemeClr val="accent6"/>
                </a:solidFill>
                <a:latin typeface="Courier New"/>
                <a:ea typeface="Courier New"/>
                <a:cs typeface="Courier New"/>
                <a:sym typeface="Courier New"/>
              </a:rPr>
              <a:t>: Simple and effective for small datasets.</a:t>
            </a:r>
            <a:endParaRPr b="0" i="0" sz="1400" u="none" cap="none" strike="noStrike">
              <a:solidFill>
                <a:schemeClr val="accent6"/>
              </a:solidFill>
              <a:latin typeface="Courier New"/>
              <a:ea typeface="Courier New"/>
              <a:cs typeface="Courier New"/>
              <a:sym typeface="Courier New"/>
            </a:endParaRPr>
          </a:p>
          <a:p>
            <a:pPr indent="-317500" lvl="0" marL="457200" marR="0" rtl="0" algn="l">
              <a:lnSpc>
                <a:spcPct val="115000"/>
              </a:lnSpc>
              <a:spcBef>
                <a:spcPts val="0"/>
              </a:spcBef>
              <a:spcAft>
                <a:spcPts val="0"/>
              </a:spcAft>
              <a:buClr>
                <a:schemeClr val="accent6"/>
              </a:buClr>
              <a:buSzPts val="1400"/>
              <a:buFont typeface="Courier New"/>
              <a:buAutoNum type="arabicPeriod"/>
            </a:pPr>
            <a:r>
              <a:rPr b="1" i="0" lang="en-GB" sz="1400" u="none" cap="none" strike="noStrike">
                <a:solidFill>
                  <a:schemeClr val="accent6"/>
                </a:solidFill>
                <a:latin typeface="Courier New"/>
                <a:ea typeface="Courier New"/>
                <a:cs typeface="Courier New"/>
                <a:sym typeface="Courier New"/>
              </a:rPr>
              <a:t>Support Vector Machine (SVM)</a:t>
            </a:r>
            <a:endParaRPr b="1" i="0" sz="1400" u="none" cap="none" strike="noStrike">
              <a:solidFill>
                <a:schemeClr val="accent6"/>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chemeClr val="accent6"/>
              </a:buClr>
              <a:buSzPts val="1400"/>
              <a:buFont typeface="Arial"/>
              <a:buChar char="○"/>
            </a:pPr>
            <a:r>
              <a:rPr b="1" i="0" lang="en-GB" sz="1400" u="none" cap="none" strike="noStrike">
                <a:solidFill>
                  <a:schemeClr val="accent6"/>
                </a:solidFill>
                <a:latin typeface="Courier New"/>
                <a:ea typeface="Courier New"/>
                <a:cs typeface="Courier New"/>
                <a:sym typeface="Courier New"/>
              </a:rPr>
              <a:t>Description</a:t>
            </a:r>
            <a:r>
              <a:rPr b="0" i="0" lang="en-GB" sz="1400" u="none" cap="none" strike="noStrike">
                <a:solidFill>
                  <a:schemeClr val="accent6"/>
                </a:solidFill>
                <a:latin typeface="Courier New"/>
                <a:ea typeface="Courier New"/>
                <a:cs typeface="Courier New"/>
                <a:sym typeface="Courier New"/>
              </a:rPr>
              <a:t>: Finds the hyperplane that best separates data points of different classes.</a:t>
            </a:r>
            <a:endParaRPr b="0" i="0" sz="1400" u="none" cap="none" strike="noStrike">
              <a:solidFill>
                <a:schemeClr val="accent6"/>
              </a:solidFill>
              <a:latin typeface="Courier New"/>
              <a:ea typeface="Courier New"/>
              <a:cs typeface="Courier New"/>
              <a:sym typeface="Courier New"/>
            </a:endParaRPr>
          </a:p>
          <a:p>
            <a:pPr indent="-317500" lvl="1" marL="914400" marR="0" rtl="0" algn="l">
              <a:lnSpc>
                <a:spcPct val="115000"/>
              </a:lnSpc>
              <a:spcBef>
                <a:spcPts val="0"/>
              </a:spcBef>
              <a:spcAft>
                <a:spcPts val="0"/>
              </a:spcAft>
              <a:buClr>
                <a:schemeClr val="accent6"/>
              </a:buClr>
              <a:buSzPts val="1400"/>
              <a:buFont typeface="Arial"/>
              <a:buChar char="○"/>
            </a:pPr>
            <a:r>
              <a:rPr b="1" i="0" lang="en-GB" sz="1400" u="none" cap="none" strike="noStrike">
                <a:solidFill>
                  <a:schemeClr val="accent6"/>
                </a:solidFill>
                <a:latin typeface="Courier New"/>
                <a:ea typeface="Courier New"/>
                <a:cs typeface="Courier New"/>
                <a:sym typeface="Courier New"/>
              </a:rPr>
              <a:t>Advantage</a:t>
            </a:r>
            <a:r>
              <a:rPr b="0" i="0" lang="en-GB" sz="1400" u="none" cap="none" strike="noStrike">
                <a:solidFill>
                  <a:schemeClr val="accent6"/>
                </a:solidFill>
                <a:latin typeface="Courier New"/>
                <a:ea typeface="Courier New"/>
                <a:cs typeface="Courier New"/>
                <a:sym typeface="Courier New"/>
              </a:rPr>
              <a:t>: Effective in high-dimensional spaces.</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1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DIFFERENCES</a:t>
            </a:r>
            <a:endParaRPr b="1" sz="2900">
              <a:solidFill>
                <a:schemeClr val="accent5"/>
              </a:solidFill>
            </a:endParaRPr>
          </a:p>
        </p:txBody>
      </p:sp>
      <p:pic>
        <p:nvPicPr>
          <p:cNvPr id="205" name="Google Shape;205;p34"/>
          <p:cNvPicPr preferRelativeResize="0"/>
          <p:nvPr/>
        </p:nvPicPr>
        <p:blipFill rotWithShape="1">
          <a:blip r:embed="rId3">
            <a:alphaModFix/>
          </a:blip>
          <a:srcRect b="0" l="0" r="0" t="0"/>
          <a:stretch/>
        </p:blipFill>
        <p:spPr>
          <a:xfrm>
            <a:off x="1330263" y="717850"/>
            <a:ext cx="6483470" cy="412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11" name="Google Shape;211;p35"/>
          <p:cNvSpPr txBox="1"/>
          <p:nvPr/>
        </p:nvSpPr>
        <p:spPr>
          <a:xfrm>
            <a:off x="408750" y="717850"/>
            <a:ext cx="8326500" cy="200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200"/>
              </a:spcBef>
              <a:spcAft>
                <a:spcPts val="0"/>
              </a:spcAft>
              <a:buClr>
                <a:srgbClr val="000000"/>
              </a:buClr>
              <a:buSzPts val="1500"/>
              <a:buFont typeface="Arial"/>
              <a:buNone/>
            </a:pPr>
            <a:r>
              <a:rPr b="0" i="0" lang="en-GB" sz="1400" u="none" cap="none" strike="noStrike">
                <a:solidFill>
                  <a:schemeClr val="accent6"/>
                </a:solidFill>
                <a:latin typeface="Courier New"/>
                <a:ea typeface="Courier New"/>
                <a:cs typeface="Courier New"/>
                <a:sym typeface="Courier New"/>
              </a:rPr>
              <a:t>Regression and classification are fundamental techniques in supervised machine learning. </a:t>
            </a:r>
            <a:r>
              <a:rPr b="1" i="0" lang="en-GB" sz="1400" u="none" cap="none" strike="noStrike">
                <a:solidFill>
                  <a:schemeClr val="accent6"/>
                </a:solidFill>
                <a:latin typeface="Courier New"/>
                <a:ea typeface="Courier New"/>
                <a:cs typeface="Courier New"/>
                <a:sym typeface="Courier New"/>
              </a:rPr>
              <a:t>Regression</a:t>
            </a:r>
            <a:r>
              <a:rPr b="0" i="0" lang="en-GB" sz="1400" u="none" cap="none" strike="noStrike">
                <a:solidFill>
                  <a:schemeClr val="accent6"/>
                </a:solidFill>
                <a:latin typeface="Courier New"/>
                <a:ea typeface="Courier New"/>
                <a:cs typeface="Courier New"/>
                <a:sym typeface="Courier New"/>
              </a:rPr>
              <a:t> predicts continuous outcomes, while </a:t>
            </a:r>
            <a:r>
              <a:rPr b="1" i="0" lang="en-GB" sz="1400" u="none" cap="none" strike="noStrike">
                <a:solidFill>
                  <a:schemeClr val="accent6"/>
                </a:solidFill>
                <a:latin typeface="Courier New"/>
                <a:ea typeface="Courier New"/>
                <a:cs typeface="Courier New"/>
                <a:sym typeface="Courier New"/>
              </a:rPr>
              <a:t>classification</a:t>
            </a:r>
            <a:r>
              <a:rPr b="0" i="0" lang="en-GB" sz="1400" u="none" cap="none" strike="noStrike">
                <a:solidFill>
                  <a:schemeClr val="accent6"/>
                </a:solidFill>
                <a:latin typeface="Courier New"/>
                <a:ea typeface="Courier New"/>
                <a:cs typeface="Courier New"/>
                <a:sym typeface="Courier New"/>
              </a:rPr>
              <a:t> assigns discrete labels. Both are essential for analyzing and making predictions based on data, with various algorithms available to optimize accuracy and performance.</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0" i="0" sz="1800" u="none" cap="none" strike="noStrike">
              <a:solidFill>
                <a:schemeClr val="accent3"/>
              </a:solidFill>
              <a:latin typeface="Average"/>
              <a:ea typeface="Average"/>
              <a:cs typeface="Average"/>
              <a:sym typeface="Average"/>
            </a:endParaRPr>
          </a:p>
        </p:txBody>
      </p:sp>
      <p:sp>
        <p:nvSpPr>
          <p:cNvPr id="212" name="Google Shape;212;p35"/>
          <p:cNvSpPr txBox="1"/>
          <p:nvPr>
            <p:ph type="title"/>
          </p:nvPr>
        </p:nvSpPr>
        <p:spPr>
          <a:xfrm>
            <a:off x="311700" y="1999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13" name="Google Shape;213;p35"/>
          <p:cNvSpPr txBox="1"/>
          <p:nvPr/>
        </p:nvSpPr>
        <p:spPr>
          <a:xfrm>
            <a:off x="359825" y="2571750"/>
            <a:ext cx="8326500" cy="1711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accent6"/>
              </a:buClr>
              <a:buSzPts val="1600"/>
              <a:buFont typeface="Average"/>
              <a:buChar char="➔"/>
            </a:pPr>
            <a:r>
              <a:rPr b="0" i="0" lang="en-GB" sz="1600" u="sng" cap="none" strike="noStrike">
                <a:solidFill>
                  <a:schemeClr val="hlink"/>
                </a:solidFill>
                <a:latin typeface="Average"/>
                <a:ea typeface="Average"/>
                <a:cs typeface="Average"/>
                <a:sym typeface="Average"/>
                <a:hlinkClick r:id="rId3"/>
              </a:rPr>
              <a:t>https://www.datacamp.com/blog/classification-machine-learning</a:t>
            </a:r>
            <a:endParaRPr b="0" i="0" sz="1600" u="none" cap="none" strike="noStrike">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6"/>
              </a:buClr>
              <a:buSzPts val="1600"/>
              <a:buFont typeface="Average"/>
              <a:buChar char="➔"/>
            </a:pPr>
            <a:r>
              <a:rPr b="0" i="0" lang="en-GB" sz="1600" u="sng" cap="none" strike="noStrike">
                <a:solidFill>
                  <a:schemeClr val="hlink"/>
                </a:solidFill>
                <a:latin typeface="Average"/>
                <a:ea typeface="Average"/>
                <a:cs typeface="Average"/>
                <a:sym typeface="Average"/>
                <a:hlinkClick r:id="rId4"/>
              </a:rPr>
              <a:t>https://www.geeksforgeeks.org/ml-classification-vs-regression/</a:t>
            </a:r>
            <a:endParaRPr b="0" i="0" sz="1600" u="none" cap="none" strike="noStrike">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6"/>
              </a:buClr>
              <a:buSzPts val="1600"/>
              <a:buFont typeface="Average"/>
              <a:buChar char="➔"/>
            </a:pPr>
            <a:r>
              <a:rPr b="0" i="0" lang="en-GB" sz="1600" u="sng" cap="none" strike="noStrike">
                <a:solidFill>
                  <a:schemeClr val="hlink"/>
                </a:solidFill>
                <a:latin typeface="Average"/>
                <a:ea typeface="Average"/>
                <a:cs typeface="Average"/>
                <a:sym typeface="Average"/>
                <a:hlinkClick r:id="rId5"/>
              </a:rPr>
              <a:t>https://www.javatpoint.com/regression-vs-classification-in-machine-learning</a:t>
            </a:r>
            <a:endParaRPr b="0" i="0" sz="1600" u="none" cap="none" strike="noStrike">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6"/>
              </a:buClr>
              <a:buSzPts val="1600"/>
              <a:buFont typeface="Average"/>
              <a:buChar char="➔"/>
            </a:pPr>
            <a:r>
              <a:rPr b="0" i="0" lang="en-GB" sz="1600" u="sng" cap="none" strike="noStrike">
                <a:solidFill>
                  <a:schemeClr val="hlink"/>
                </a:solidFill>
                <a:latin typeface="Average"/>
                <a:ea typeface="Average"/>
                <a:cs typeface="Average"/>
                <a:sym typeface="Average"/>
                <a:hlinkClick r:id="rId6"/>
              </a:rPr>
              <a:t>https://www.investopedia.com/terms/r/r-squared.asp</a:t>
            </a:r>
            <a:endParaRPr b="0" i="0" sz="1600" u="none" cap="none" strike="noStrike">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6"/>
              </a:buClr>
              <a:buSzPts val="1600"/>
              <a:buFont typeface="Average"/>
              <a:buChar char="➔"/>
            </a:pPr>
            <a:r>
              <a:rPr b="0" i="0" lang="en-GB" sz="1600" u="none" cap="none" strike="noStrike">
                <a:solidFill>
                  <a:schemeClr val="accent6"/>
                </a:solidFill>
                <a:latin typeface="Average"/>
                <a:ea typeface="Average"/>
                <a:cs typeface="Average"/>
                <a:sym typeface="Average"/>
              </a:rPr>
              <a:t>https://www.analyticsvidhya.com/blog/2021/07/demystifying-the-difference-between-multi-class-and-multi-label-classification-problem-statements-in-deep-learning/</a:t>
            </a:r>
            <a:endParaRPr b="0" i="0" sz="1600" u="none" cap="none" strike="noStrike">
              <a:solidFill>
                <a:schemeClr val="accent6"/>
              </a:solidFill>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6"/>
              </a:solidFill>
              <a:latin typeface="Average"/>
              <a:ea typeface="Average"/>
              <a:cs typeface="Average"/>
              <a:sym typeface="Average"/>
            </a:endParaRPr>
          </a:p>
        </p:txBody>
      </p:sp>
      <p:sp>
        <p:nvSpPr>
          <p:cNvPr id="214" name="Google Shape;214;p35"/>
          <p:cNvSpPr/>
          <p:nvPr/>
        </p:nvSpPr>
        <p:spPr>
          <a:xfrm>
            <a:off x="2518950" y="4190925"/>
            <a:ext cx="4106100" cy="772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sp>
        <p:nvSpPr>
          <p:cNvPr id="75" name="Google Shape;75;p15"/>
          <p:cNvSpPr txBox="1"/>
          <p:nvPr/>
        </p:nvSpPr>
        <p:spPr>
          <a:xfrm>
            <a:off x="382800" y="717850"/>
            <a:ext cx="83841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800"/>
              <a:buFont typeface="Arial"/>
              <a:buNone/>
            </a:pPr>
            <a:r>
              <a:rPr b="0" i="0" lang="en-GB" sz="1800" u="none" cap="none" strike="noStrike">
                <a:solidFill>
                  <a:schemeClr val="accent6"/>
                </a:solidFill>
                <a:latin typeface="Courier New"/>
                <a:ea typeface="Courier New"/>
                <a:cs typeface="Courier New"/>
                <a:sym typeface="Courier New"/>
              </a:rPr>
              <a:t>Regression and Classification algorithms are Supervised Learning algorithms. Both the algorithms are used for prediction in Machine learning and work with the labeled datasets. But the difference between both is how they are used for different machine learning problems.</a:t>
            </a:r>
            <a:endParaRPr b="0" i="0" sz="1800" u="none" cap="none" strike="noStrike">
              <a:solidFill>
                <a:schemeClr val="accent6"/>
              </a:solidFill>
              <a:latin typeface="Courier New"/>
              <a:ea typeface="Courier New"/>
              <a:cs typeface="Courier New"/>
              <a:sym typeface="Courier New"/>
            </a:endParaRPr>
          </a:p>
          <a:p>
            <a:pPr indent="0" lvl="0" marL="0" marR="0" rtl="0" algn="just">
              <a:lnSpc>
                <a:spcPct val="115000"/>
              </a:lnSpc>
              <a:spcBef>
                <a:spcPts val="1200"/>
              </a:spcBef>
              <a:spcAft>
                <a:spcPts val="1200"/>
              </a:spcAft>
              <a:buClr>
                <a:srgbClr val="000000"/>
              </a:buClr>
              <a:buSzPts val="1800"/>
              <a:buFont typeface="Arial"/>
              <a:buNone/>
            </a:pPr>
            <a:r>
              <a:rPr b="0" i="0" lang="en-GB" sz="1800" u="none" cap="none" strike="noStrike">
                <a:solidFill>
                  <a:schemeClr val="accent6"/>
                </a:solidFill>
                <a:latin typeface="Courier New"/>
                <a:ea typeface="Courier New"/>
                <a:cs typeface="Courier New"/>
                <a:sym typeface="Courier New"/>
              </a:rPr>
              <a:t>The main difference between Regression and Classification algorithms that Regression algorithms are used to </a:t>
            </a:r>
            <a:r>
              <a:rPr b="1" i="0" lang="en-GB" sz="1800" u="none" cap="none" strike="noStrike">
                <a:solidFill>
                  <a:schemeClr val="accent6"/>
                </a:solidFill>
                <a:latin typeface="Courier New"/>
                <a:ea typeface="Courier New"/>
                <a:cs typeface="Courier New"/>
                <a:sym typeface="Courier New"/>
              </a:rPr>
              <a:t>predict the continuous</a:t>
            </a:r>
            <a:r>
              <a:rPr b="0" i="0" lang="en-GB" sz="1800" u="none" cap="none" strike="noStrike">
                <a:solidFill>
                  <a:schemeClr val="accent6"/>
                </a:solidFill>
                <a:latin typeface="Courier New"/>
                <a:ea typeface="Courier New"/>
                <a:cs typeface="Courier New"/>
                <a:sym typeface="Courier New"/>
              </a:rPr>
              <a:t> values such as price, salary, age, etc. and Classification algorithms are used to </a:t>
            </a:r>
            <a:r>
              <a:rPr b="1" i="0" lang="en-GB" sz="1800" u="none" cap="none" strike="noStrike">
                <a:solidFill>
                  <a:schemeClr val="accent6"/>
                </a:solidFill>
                <a:latin typeface="Courier New"/>
                <a:ea typeface="Courier New"/>
                <a:cs typeface="Courier New"/>
                <a:sym typeface="Courier New"/>
              </a:rPr>
              <a:t>predict/Classify the discrete values</a:t>
            </a:r>
            <a:r>
              <a:rPr b="0" i="0" lang="en-GB" sz="1800" u="none" cap="none" strike="noStrike">
                <a:solidFill>
                  <a:schemeClr val="accent6"/>
                </a:solidFill>
                <a:latin typeface="Courier New"/>
                <a:ea typeface="Courier New"/>
                <a:cs typeface="Courier New"/>
                <a:sym typeface="Courier New"/>
              </a:rPr>
              <a:t> such as Male or Female, True or False, Spam or Not Spam, etc.</a:t>
            </a:r>
            <a:endParaRPr b="0"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REGRESSION</a:t>
            </a:r>
            <a:endParaRPr b="1" sz="2900">
              <a:solidFill>
                <a:schemeClr val="accent5"/>
              </a:solidFill>
            </a:endParaRPr>
          </a:p>
        </p:txBody>
      </p:sp>
      <p:sp>
        <p:nvSpPr>
          <p:cNvPr id="81" name="Google Shape;81;p16"/>
          <p:cNvSpPr txBox="1"/>
          <p:nvPr/>
        </p:nvSpPr>
        <p:spPr>
          <a:xfrm>
            <a:off x="382800" y="717850"/>
            <a:ext cx="8245800" cy="40941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chemeClr val="accent5"/>
              </a:buClr>
              <a:buSzPts val="1800"/>
              <a:buFont typeface="Courier New"/>
              <a:buChar char="➔"/>
            </a:pPr>
            <a:r>
              <a:rPr b="1" i="0" lang="en-GB" sz="1800" u="none" cap="none" strike="noStrike">
                <a:solidFill>
                  <a:schemeClr val="accent6"/>
                </a:solidFill>
                <a:latin typeface="Courier New"/>
                <a:ea typeface="Courier New"/>
                <a:cs typeface="Courier New"/>
                <a:sym typeface="Courier New"/>
              </a:rPr>
              <a:t>Definition</a:t>
            </a:r>
            <a:r>
              <a:rPr b="0" i="0" lang="en-GB" sz="1800" u="none" cap="none" strike="noStrike">
                <a:solidFill>
                  <a:schemeClr val="accent6"/>
                </a:solidFill>
                <a:latin typeface="Courier New"/>
                <a:ea typeface="Courier New"/>
                <a:cs typeface="Courier New"/>
                <a:sym typeface="Courier New"/>
              </a:rPr>
              <a:t>: Regression is a statistical method used to model and analyze the relationships between a dependent variable and one or more independent variables.</a:t>
            </a:r>
            <a:endParaRPr b="0" i="0" sz="1800" u="none" cap="none" strike="noStrike">
              <a:solidFill>
                <a:schemeClr val="accent6"/>
              </a:solidFill>
              <a:latin typeface="Courier New"/>
              <a:ea typeface="Courier New"/>
              <a:cs typeface="Courier New"/>
              <a:sym typeface="Courier New"/>
            </a:endParaRPr>
          </a:p>
          <a:p>
            <a:pPr indent="-342900" lvl="0" marL="457200" marR="0" rtl="0" algn="just">
              <a:lnSpc>
                <a:spcPct val="100000"/>
              </a:lnSpc>
              <a:spcBef>
                <a:spcPts val="0"/>
              </a:spcBef>
              <a:spcAft>
                <a:spcPts val="0"/>
              </a:spcAft>
              <a:buClr>
                <a:schemeClr val="accent5"/>
              </a:buClr>
              <a:buSzPts val="1800"/>
              <a:buFont typeface="Courier New"/>
              <a:buChar char="➔"/>
            </a:pPr>
            <a:r>
              <a:rPr b="1" i="0" lang="en-GB" sz="1800" u="none" cap="none" strike="noStrike">
                <a:solidFill>
                  <a:schemeClr val="accent6"/>
                </a:solidFill>
                <a:latin typeface="Courier New"/>
                <a:ea typeface="Courier New"/>
                <a:cs typeface="Courier New"/>
                <a:sym typeface="Courier New"/>
              </a:rPr>
              <a:t>Purpose</a:t>
            </a:r>
            <a:r>
              <a:rPr b="0" i="0" lang="en-GB" sz="1800" u="none" cap="none" strike="noStrike">
                <a:solidFill>
                  <a:schemeClr val="accent6"/>
                </a:solidFill>
                <a:latin typeface="Courier New"/>
                <a:ea typeface="Courier New"/>
                <a:cs typeface="Courier New"/>
                <a:sym typeface="Courier New"/>
              </a:rPr>
              <a:t>: To predict continuous outcomes (e.g., prices, temperatures).</a:t>
            </a:r>
            <a:endParaRPr b="0" i="0" sz="1800" u="none" cap="none" strike="noStrike">
              <a:solidFill>
                <a:schemeClr val="accent6"/>
              </a:solidFill>
              <a:latin typeface="Courier New"/>
              <a:ea typeface="Courier New"/>
              <a:cs typeface="Courier New"/>
              <a:sym typeface="Courier New"/>
            </a:endParaRPr>
          </a:p>
          <a:p>
            <a:pPr indent="-342900" lvl="0" marL="457200" marR="0" rtl="0" algn="just">
              <a:lnSpc>
                <a:spcPct val="100000"/>
              </a:lnSpc>
              <a:spcBef>
                <a:spcPts val="0"/>
              </a:spcBef>
              <a:spcAft>
                <a:spcPts val="0"/>
              </a:spcAft>
              <a:buClr>
                <a:schemeClr val="accent5"/>
              </a:buClr>
              <a:buSzPts val="1800"/>
              <a:buFont typeface="Courier New"/>
              <a:buChar char="➔"/>
            </a:pPr>
            <a:r>
              <a:rPr b="1" i="0" lang="en-GB" sz="1800" u="none" cap="none" strike="noStrike">
                <a:solidFill>
                  <a:schemeClr val="accent6"/>
                </a:solidFill>
                <a:latin typeface="Courier New"/>
                <a:ea typeface="Courier New"/>
                <a:cs typeface="Courier New"/>
                <a:sym typeface="Courier New"/>
              </a:rPr>
              <a:t>Types</a:t>
            </a:r>
            <a:r>
              <a:rPr b="0" i="0" lang="en-GB" sz="1800" u="none" cap="none" strike="noStrike">
                <a:solidFill>
                  <a:schemeClr val="accent6"/>
                </a:solidFill>
                <a:latin typeface="Courier New"/>
                <a:ea typeface="Courier New"/>
                <a:cs typeface="Courier New"/>
                <a:sym typeface="Courier New"/>
              </a:rPr>
              <a:t>: Linear regression, multiple regression, polynomial regression.</a:t>
            </a:r>
            <a:endParaRPr b="0" i="0" sz="1800" u="none" cap="none" strike="noStrike">
              <a:solidFill>
                <a:schemeClr val="accent6"/>
              </a:solidFill>
              <a:latin typeface="Courier New"/>
              <a:ea typeface="Courier New"/>
              <a:cs typeface="Courier New"/>
              <a:sym typeface="Courier New"/>
            </a:endParaRPr>
          </a:p>
          <a:p>
            <a:pPr indent="-342900" lvl="0" marL="457200" marR="0" rtl="0" algn="just">
              <a:lnSpc>
                <a:spcPct val="100000"/>
              </a:lnSpc>
              <a:spcBef>
                <a:spcPts val="0"/>
              </a:spcBef>
              <a:spcAft>
                <a:spcPts val="0"/>
              </a:spcAft>
              <a:buClr>
                <a:schemeClr val="accent5"/>
              </a:buClr>
              <a:buSzPts val="1800"/>
              <a:buFont typeface="Courier New"/>
              <a:buChar char="➔"/>
            </a:pPr>
            <a:r>
              <a:rPr b="1" i="0" lang="en-GB" sz="1800" u="none" cap="none" strike="noStrike">
                <a:solidFill>
                  <a:schemeClr val="accent6"/>
                </a:solidFill>
                <a:latin typeface="Courier New"/>
                <a:ea typeface="Courier New"/>
                <a:cs typeface="Courier New"/>
                <a:sym typeface="Courier New"/>
              </a:rPr>
              <a:t>Example</a:t>
            </a:r>
            <a:r>
              <a:rPr b="0" i="0" lang="en-GB" sz="1800" u="none" cap="none" strike="noStrike">
                <a:solidFill>
                  <a:schemeClr val="accent6"/>
                </a:solidFill>
                <a:latin typeface="Courier New"/>
                <a:ea typeface="Courier New"/>
                <a:cs typeface="Courier New"/>
                <a:sym typeface="Courier New"/>
              </a:rPr>
              <a:t>: Predicting house prices based on features like size, location, and number of rooms.</a:t>
            </a:r>
            <a:endParaRPr b="0" i="0" sz="1800" u="none" cap="none" strike="noStrike">
              <a:solidFill>
                <a:schemeClr val="accent6"/>
              </a:solidFill>
              <a:latin typeface="Courier New"/>
              <a:ea typeface="Courier New"/>
              <a:cs typeface="Courier New"/>
              <a:sym typeface="Courier New"/>
            </a:endParaRPr>
          </a:p>
          <a:p>
            <a:pPr indent="-342900" lvl="0" marL="457200" marR="0" rtl="0" algn="just">
              <a:lnSpc>
                <a:spcPct val="100000"/>
              </a:lnSpc>
              <a:spcBef>
                <a:spcPts val="0"/>
              </a:spcBef>
              <a:spcAft>
                <a:spcPts val="0"/>
              </a:spcAft>
              <a:buClr>
                <a:schemeClr val="accent5"/>
              </a:buClr>
              <a:buSzPts val="1800"/>
              <a:buFont typeface="Courier New"/>
              <a:buChar char="➔"/>
            </a:pPr>
            <a:r>
              <a:rPr b="1" i="0" lang="en-GB" sz="1800" u="none" cap="none" strike="noStrike">
                <a:solidFill>
                  <a:schemeClr val="accent6"/>
                </a:solidFill>
                <a:latin typeface="Courier New"/>
                <a:ea typeface="Courier New"/>
                <a:cs typeface="Courier New"/>
                <a:sym typeface="Courier New"/>
              </a:rPr>
              <a:t>Output</a:t>
            </a:r>
            <a:r>
              <a:rPr b="0" i="0" lang="en-GB" sz="1800" u="none" cap="none" strike="noStrike">
                <a:solidFill>
                  <a:schemeClr val="accent6"/>
                </a:solidFill>
                <a:latin typeface="Courier New"/>
                <a:ea typeface="Courier New"/>
                <a:cs typeface="Courier New"/>
                <a:sym typeface="Courier New"/>
              </a:rPr>
              <a:t>: Produces a continuous value.</a:t>
            </a:r>
            <a:endParaRPr b="0" i="0" sz="1800" u="none" cap="none" strike="noStrike">
              <a:solidFill>
                <a:schemeClr val="accent6"/>
              </a:solidFill>
              <a:latin typeface="Courier New"/>
              <a:ea typeface="Courier New"/>
              <a:cs typeface="Courier New"/>
              <a:sym typeface="Courier New"/>
            </a:endParaRPr>
          </a:p>
          <a:p>
            <a:pPr indent="-342900" lvl="0" marL="457200" marR="0" rtl="0" algn="just">
              <a:lnSpc>
                <a:spcPct val="100000"/>
              </a:lnSpc>
              <a:spcBef>
                <a:spcPts val="0"/>
              </a:spcBef>
              <a:spcAft>
                <a:spcPts val="0"/>
              </a:spcAft>
              <a:buClr>
                <a:schemeClr val="accent5"/>
              </a:buClr>
              <a:buSzPts val="1800"/>
              <a:buFont typeface="Courier New"/>
              <a:buChar char="➔"/>
            </a:pPr>
            <a:r>
              <a:rPr b="1" i="0" lang="en-GB" sz="1800" u="none" cap="none" strike="noStrike">
                <a:solidFill>
                  <a:schemeClr val="accent6"/>
                </a:solidFill>
                <a:latin typeface="Courier New"/>
                <a:ea typeface="Courier New"/>
                <a:cs typeface="Courier New"/>
                <a:sym typeface="Courier New"/>
              </a:rPr>
              <a:t>Evaluation Metrics</a:t>
            </a:r>
            <a:r>
              <a:rPr b="0" i="0" lang="en-GB" sz="1800" u="none" cap="none" strike="noStrike">
                <a:solidFill>
                  <a:schemeClr val="accent6"/>
                </a:solidFill>
                <a:latin typeface="Courier New"/>
                <a:ea typeface="Courier New"/>
                <a:cs typeface="Courier New"/>
                <a:sym typeface="Courier New"/>
              </a:rPr>
              <a:t>: Mean squared error (MSE), root mean squared error (RMSE), R-squared.</a:t>
            </a:r>
            <a:endParaRPr b="0"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87" name="Google Shape;87;p17"/>
          <p:cNvSpPr txBox="1"/>
          <p:nvPr/>
        </p:nvSpPr>
        <p:spPr>
          <a:xfrm>
            <a:off x="359725" y="602525"/>
            <a:ext cx="4890000" cy="40941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chemeClr val="accent6"/>
              </a:buClr>
              <a:buSzPts val="1800"/>
              <a:buFont typeface="Courier New"/>
              <a:buAutoNum type="arabicPeriod"/>
            </a:pPr>
            <a:r>
              <a:rPr b="1" i="0" lang="en-GB" sz="1800" u="none" cap="none" strike="noStrike">
                <a:solidFill>
                  <a:schemeClr val="accent6"/>
                </a:solidFill>
                <a:latin typeface="Courier New"/>
                <a:ea typeface="Courier New"/>
                <a:cs typeface="Courier New"/>
                <a:sym typeface="Courier New"/>
              </a:rPr>
              <a:t>LINEAR REGRESSION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The most extensively used modelling technique is linear regression, which assumes a linear connection between a dependent variable (Y) and an independent variable (X). It employs a regression line, also known as a best-fit line. The linear connection is defined as Y = c+m*X + e, where ‘c’ denotes the intercept, ‘m’ denotes the slope of the line, and ‘e’ is the error term.</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The linear regression model can be simple (with only one dependent and one independent variable) or complex (with numerous dependent and independent variables) (with one dependent variable and more than one independent variable).</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88" name="Google Shape;88;p17"/>
          <p:cNvPicPr preferRelativeResize="0"/>
          <p:nvPr/>
        </p:nvPicPr>
        <p:blipFill rotWithShape="1">
          <a:blip r:embed="rId3">
            <a:alphaModFix/>
          </a:blip>
          <a:srcRect b="0" l="0" r="0" t="0"/>
          <a:stretch/>
        </p:blipFill>
        <p:spPr>
          <a:xfrm>
            <a:off x="5367525" y="1227688"/>
            <a:ext cx="3589474" cy="26881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94" name="Google Shape;94;p18"/>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2. LOGISTIC REGRESSION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350"/>
              <a:buFont typeface="Arial"/>
              <a:buNone/>
            </a:pPr>
            <a:r>
              <a:rPr b="0" i="0" lang="en-GB" sz="1350" u="none" cap="none" strike="noStrike">
                <a:solidFill>
                  <a:schemeClr val="accent6"/>
                </a:solidFill>
                <a:latin typeface="Courier New"/>
                <a:ea typeface="Courier New"/>
                <a:cs typeface="Courier New"/>
                <a:sym typeface="Courier New"/>
              </a:rPr>
              <a:t>When the dependent variable is discrete, the logistic regression technique is applicable. In other words, this technique is used to compute the probability of mutually exclusive occurrences such as pass/fail, true/false, 0/1, and so forth. Thus, the target variable can take on only one of two values, and a sigmoid curve represents its connection to the independent variable, and probability has a value between 0 and 1.</a:t>
            </a:r>
            <a:endParaRPr b="0" i="0" sz="14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95" name="Google Shape;95;p18"/>
          <p:cNvPicPr preferRelativeResize="0"/>
          <p:nvPr/>
        </p:nvPicPr>
        <p:blipFill rotWithShape="1">
          <a:blip r:embed="rId3">
            <a:alphaModFix/>
          </a:blip>
          <a:srcRect b="0" l="0" r="0" t="0"/>
          <a:stretch/>
        </p:blipFill>
        <p:spPr>
          <a:xfrm>
            <a:off x="4825525" y="870250"/>
            <a:ext cx="4166075" cy="299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01" name="Google Shape;101;p19"/>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3. POLYNOMIAL REGRESSION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rPr b="0" i="0" lang="en-GB" sz="1650" u="none" cap="none" strike="noStrike">
                <a:solidFill>
                  <a:schemeClr val="accent6"/>
                </a:solidFill>
                <a:latin typeface="Courier New"/>
                <a:ea typeface="Courier New"/>
                <a:cs typeface="Courier New"/>
                <a:sym typeface="Courier New"/>
              </a:rPr>
              <a:t>Polynomial regression analysis represents a nonlinear relationship between dependent and independent variables. This technique is a variant of the multiple linear regression model, but the best fit line is curved rather than straight.</a:t>
            </a:r>
            <a:endParaRPr b="0" i="0" sz="17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02" name="Google Shape;102;p19"/>
          <p:cNvPicPr preferRelativeResize="0"/>
          <p:nvPr/>
        </p:nvPicPr>
        <p:blipFill rotWithShape="1">
          <a:blip r:embed="rId3">
            <a:alphaModFix/>
          </a:blip>
          <a:srcRect b="0" l="0" r="0" t="0"/>
          <a:stretch/>
        </p:blipFill>
        <p:spPr>
          <a:xfrm>
            <a:off x="4825525" y="870250"/>
            <a:ext cx="4166075" cy="28323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08" name="Google Shape;108;p20"/>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4. RIDGE REGRESSION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When data exhibits multicollinearity, that is, the ridge regression technique is applied when the independent variables are highly correlated. While least squares estimates are unbiased in multicollinearity, their variances are significant enough to cause the observed value to diverge from the actual value. Ridge regression reduces standard errors by biassing the regression estimates.</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400"/>
              <a:buFont typeface="Arial"/>
              <a:buNone/>
            </a:pPr>
            <a:r>
              <a:rPr b="0" i="0" lang="en-GB" sz="1400" u="none" cap="none" strike="noStrike">
                <a:solidFill>
                  <a:schemeClr val="accent6"/>
                </a:solidFill>
                <a:latin typeface="Courier New"/>
                <a:ea typeface="Courier New"/>
                <a:cs typeface="Courier New"/>
                <a:sym typeface="Courier New"/>
              </a:rPr>
              <a:t>The lambda (λ) variable in the ridge regression equation resolves the multicollinearity problem.</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09" name="Google Shape;109;p20"/>
          <p:cNvPicPr preferRelativeResize="0"/>
          <p:nvPr/>
        </p:nvPicPr>
        <p:blipFill rotWithShape="1">
          <a:blip r:embed="rId3">
            <a:alphaModFix/>
          </a:blip>
          <a:srcRect b="0" l="0" r="0" t="0"/>
          <a:stretch/>
        </p:blipFill>
        <p:spPr>
          <a:xfrm>
            <a:off x="4814000" y="1244300"/>
            <a:ext cx="4166075" cy="2654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15" name="Google Shape;115;p21"/>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5. LASSO REGRESSION</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500"/>
              <a:buFont typeface="Arial"/>
              <a:buNone/>
            </a:pPr>
            <a:r>
              <a:rPr b="0" i="0" lang="en-GB" sz="1500" u="none" cap="none" strike="noStrike">
                <a:solidFill>
                  <a:schemeClr val="accent6"/>
                </a:solidFill>
                <a:latin typeface="Courier New"/>
                <a:ea typeface="Courier New"/>
                <a:cs typeface="Courier New"/>
                <a:sym typeface="Courier New"/>
              </a:rPr>
              <a:t>As with ridge regression, the lasso (Least Absolute Shrinkage and Selection Operator) technique penalizes the absolute magnitude of the regression coefficient. Additionally, the lasso regression technique employs variable selection, which leads to the shrinkage of coefficient values to absolute zero.</a:t>
            </a:r>
            <a:endParaRPr b="0" i="0" sz="1500" u="none" cap="none" strike="noStrike">
              <a:solidFill>
                <a:schemeClr val="accent6"/>
              </a:solidFill>
              <a:latin typeface="Courier New"/>
              <a:ea typeface="Courier New"/>
              <a:cs typeface="Courier New"/>
              <a:sym typeface="Courier New"/>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800"/>
              </a:spcBef>
              <a:spcAft>
                <a:spcPts val="0"/>
              </a:spcAft>
              <a:buClr>
                <a:srgbClr val="000000"/>
              </a:buClr>
              <a:buSzPts val="1400"/>
              <a:buFont typeface="Arial"/>
              <a:buNone/>
            </a:pPr>
            <a:r>
              <a:t/>
            </a:r>
            <a:endParaRPr b="0" i="0" sz="14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800"/>
              </a:spcBef>
              <a:spcAft>
                <a:spcPts val="0"/>
              </a:spcAft>
              <a:buClr>
                <a:srgbClr val="000000"/>
              </a:buClr>
              <a:buSzPts val="1650"/>
              <a:buFont typeface="Arial"/>
              <a:buNone/>
            </a:pPr>
            <a:r>
              <a:t/>
            </a:r>
            <a:endParaRPr b="0" i="0" sz="165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120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accent6"/>
              </a:solidFill>
              <a:latin typeface="Courier New"/>
              <a:ea typeface="Courier New"/>
              <a:cs typeface="Courier New"/>
              <a:sym typeface="Courier New"/>
            </a:endParaRPr>
          </a:p>
        </p:txBody>
      </p:sp>
      <p:pic>
        <p:nvPicPr>
          <p:cNvPr id="116" name="Google Shape;116;p21"/>
          <p:cNvPicPr preferRelativeResize="0"/>
          <p:nvPr/>
        </p:nvPicPr>
        <p:blipFill rotWithShape="1">
          <a:blip r:embed="rId3">
            <a:alphaModFix/>
          </a:blip>
          <a:srcRect b="0" l="0" r="0" t="0"/>
          <a:stretch/>
        </p:blipFill>
        <p:spPr>
          <a:xfrm>
            <a:off x="4825525" y="870250"/>
            <a:ext cx="4166075" cy="39546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