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FDEAF9-B514-407E-87A2-3C898DA3B61C}">
  <a:tblStyle styleId="{BFFDEAF9-B514-407E-87A2-3C898DA3B61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Oswald-regular.fntdata"/><Relationship Id="rId10" Type="http://schemas.openxmlformats.org/officeDocument/2006/relationships/slide" Target="slides/slide4.xml"/><Relationship Id="rId21" Type="http://schemas.openxmlformats.org/officeDocument/2006/relationships/font" Target="fonts/Average-regular.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3"/>
          <p:cNvGrpSpPr/>
          <p:nvPr/>
        </p:nvGrpSpPr>
        <p:grpSpPr>
          <a:xfrm>
            <a:off x="4350279" y="2855377"/>
            <a:ext cx="443589" cy="105632"/>
            <a:chOff x="4137525" y="2915950"/>
            <a:chExt cx="869100" cy="207000"/>
          </a:xfrm>
        </p:grpSpPr>
        <p:sp>
          <p:nvSpPr>
            <p:cNvPr id="15" name="Google Shape;15;p3"/>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3"/>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3"/>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ifacet.iitk.ac.in/knowledge-hub/machine-learning/unsupervised-learning-clustering-and-dimensionality-reduction-techniques/" TargetMode="External"/><Relationship Id="rId4" Type="http://schemas.openxmlformats.org/officeDocument/2006/relationships/hyperlink" Target="https://www.geeksforgeeks.org/clustering-in-machine-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geeksforgeeks.org/supervised-unsupervised-learning/" TargetMode="External"/><Relationship Id="rId4" Type="http://schemas.openxmlformats.org/officeDocument/2006/relationships/hyperlink" Target="https://www.geeksforgeeks.org/supervised-unsupervised-learning/" TargetMode="External"/><Relationship Id="rId5" Type="http://schemas.openxmlformats.org/officeDocument/2006/relationships/image" Target="../media/image7.jpg"/><Relationship Id="rId6"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16617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420">
                <a:solidFill>
                  <a:srgbClr val="FFD966"/>
                </a:solidFill>
              </a:rPr>
              <a:t>CLUSTERING AND DIMENSIONALITY REDUCTION</a:t>
            </a:r>
            <a:endParaRPr b="1" sz="2620">
              <a:solidFill>
                <a:schemeClr val="accent6"/>
              </a:solidFill>
            </a:endParaRPr>
          </a:p>
        </p:txBody>
      </p:sp>
      <p:pic>
        <p:nvPicPr>
          <p:cNvPr id="60" name="Google Shape;60;p13"/>
          <p:cNvPicPr preferRelativeResize="0"/>
          <p:nvPr/>
        </p:nvPicPr>
        <p:blipFill rotWithShape="1">
          <a:blip r:embed="rId3">
            <a:alphaModFix/>
          </a:blip>
          <a:srcRect b="0" l="0" r="0" t="0"/>
          <a:stretch/>
        </p:blipFill>
        <p:spPr>
          <a:xfrm>
            <a:off x="3880975" y="10"/>
            <a:ext cx="1382042" cy="1382042"/>
          </a:xfrm>
          <a:prstGeom prst="rect">
            <a:avLst/>
          </a:prstGeom>
          <a:noFill/>
          <a:ln>
            <a:noFill/>
          </a:ln>
        </p:spPr>
      </p:pic>
      <p:graphicFrame>
        <p:nvGraphicFramePr>
          <p:cNvPr id="61" name="Google Shape;61;p13"/>
          <p:cNvGraphicFramePr/>
          <p:nvPr/>
        </p:nvGraphicFramePr>
        <p:xfrm>
          <a:off x="952500" y="3001950"/>
          <a:ext cx="3000000" cy="3000000"/>
        </p:xfrm>
        <a:graphic>
          <a:graphicData uri="http://schemas.openxmlformats.org/drawingml/2006/table">
            <a:tbl>
              <a:tblPr>
                <a:noFill/>
                <a:tableStyleId>{BFFDEAF9-B514-407E-87A2-3C898DA3B61C}</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ROLL NUMBER</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NAME</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13000121058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ARKAPRATIM GHOSH</a:t>
                      </a:r>
                      <a:endParaRPr sz="1800" u="none" cap="none" strike="noStrike">
                        <a:solidFill>
                          <a:schemeClr val="dk1"/>
                        </a:solidFill>
                      </a:endParaRPr>
                    </a:p>
                  </a:txBody>
                  <a:tcPr marT="91425" marB="91425" marR="91425" marL="91425"/>
                </a:tc>
              </a:tr>
            </a:tbl>
          </a:graphicData>
        </a:graphic>
      </p:graphicFrame>
      <p:sp>
        <p:nvSpPr>
          <p:cNvPr id="62" name="Google Shape;62;p13"/>
          <p:cNvSpPr txBox="1"/>
          <p:nvPr/>
        </p:nvSpPr>
        <p:spPr>
          <a:xfrm>
            <a:off x="161450" y="4081700"/>
            <a:ext cx="87273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CA 1 : </a:t>
            </a:r>
            <a:r>
              <a:rPr b="1" lang="en-GB" sz="1800">
                <a:solidFill>
                  <a:schemeClr val="accent6"/>
                </a:solidFill>
                <a:latin typeface="Courier New"/>
                <a:ea typeface="Courier New"/>
                <a:cs typeface="Courier New"/>
                <a:sym typeface="Courier New"/>
              </a:rPr>
              <a:t>NEURAL NETWORKS AND DEEP</a:t>
            </a:r>
            <a:r>
              <a:rPr b="1" i="0" lang="en-GB" sz="1800" u="none" cap="none" strike="noStrike">
                <a:solidFill>
                  <a:schemeClr val="accent6"/>
                </a:solidFill>
                <a:latin typeface="Courier New"/>
                <a:ea typeface="Courier New"/>
                <a:cs typeface="Courier New"/>
                <a:sym typeface="Courier New"/>
              </a:rPr>
              <a:t> LEARNING (</a:t>
            </a:r>
            <a:r>
              <a:rPr b="1" i="0" lang="en-GB" sz="1650" u="none" cap="none" strike="noStrike">
                <a:solidFill>
                  <a:schemeClr val="accent6"/>
                </a:solidFill>
                <a:latin typeface="Courier New"/>
                <a:ea typeface="Courier New"/>
                <a:cs typeface="Courier New"/>
                <a:sym typeface="Courier New"/>
              </a:rPr>
              <a:t>PEC-CS70</a:t>
            </a:r>
            <a:r>
              <a:rPr b="1" lang="en-GB" sz="1650">
                <a:solidFill>
                  <a:schemeClr val="accent6"/>
                </a:solidFill>
                <a:latin typeface="Courier New"/>
                <a:ea typeface="Courier New"/>
                <a:cs typeface="Courier New"/>
                <a:sym typeface="Courier New"/>
              </a:rPr>
              <a:t>2A</a:t>
            </a:r>
            <a:r>
              <a:rPr b="1" i="0" lang="en-GB" sz="1800" u="none" cap="none" strike="noStrike">
                <a:solidFill>
                  <a:schemeClr val="accent6"/>
                </a:solidFill>
                <a:latin typeface="Courier New"/>
                <a:ea typeface="Courier New"/>
                <a:cs typeface="Courier New"/>
                <a:sym typeface="Courier New"/>
              </a:rPr>
              <a:t>)</a:t>
            </a:r>
            <a:endParaRPr b="1" i="0" sz="1800" u="none" cap="none" strike="noStrike">
              <a:solidFill>
                <a:schemeClr val="accent5"/>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CSE : </a:t>
            </a:r>
            <a:r>
              <a:rPr b="1" i="0" lang="en-GB" sz="1800" u="none" cap="none" strike="noStrike">
                <a:solidFill>
                  <a:schemeClr val="accent6"/>
                </a:solidFill>
                <a:latin typeface="Courier New"/>
                <a:ea typeface="Courier New"/>
                <a:cs typeface="Courier New"/>
                <a:sym typeface="Courier New"/>
              </a:rPr>
              <a:t>SEMESTER 7</a:t>
            </a:r>
            <a:endParaRPr b="1"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DIMENSIONALITY REDUCTION</a:t>
            </a:r>
            <a:endParaRPr b="1" sz="2900">
              <a:solidFill>
                <a:schemeClr val="accent5"/>
              </a:solidFill>
            </a:endParaRPr>
          </a:p>
        </p:txBody>
      </p:sp>
      <p:sp>
        <p:nvSpPr>
          <p:cNvPr id="126" name="Google Shape;126;p22"/>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GB">
                <a:solidFill>
                  <a:schemeClr val="accent6"/>
                </a:solidFill>
                <a:latin typeface="Courier New"/>
                <a:ea typeface="Courier New"/>
                <a:cs typeface="Courier New"/>
                <a:sym typeface="Courier New"/>
              </a:rPr>
              <a:t>The data dimension refers to the number of variables, columns, or inputs. Any dataset with multiple features can make prediction modeling difficult due to high dimensionality that causes overfitting and make it harder to visualize the data sets.</a:t>
            </a:r>
            <a:endParaRPr b="1">
              <a:solidFill>
                <a:schemeClr val="accent6"/>
              </a:solidFill>
              <a:latin typeface="Courier New"/>
              <a:ea typeface="Courier New"/>
              <a:cs typeface="Courier New"/>
              <a:sym typeface="Courier New"/>
            </a:endParaRPr>
          </a:p>
          <a:p>
            <a:pPr indent="0" lvl="0" marL="0" rtl="0" algn="just">
              <a:lnSpc>
                <a:spcPct val="100000"/>
              </a:lnSpc>
              <a:spcBef>
                <a:spcPts val="1500"/>
              </a:spcBef>
              <a:spcAft>
                <a:spcPts val="0"/>
              </a:spcAft>
              <a:buNone/>
            </a:pPr>
            <a:r>
              <a:rPr b="1" lang="en-GB">
                <a:solidFill>
                  <a:schemeClr val="accent6"/>
                </a:solidFill>
                <a:latin typeface="Courier New"/>
                <a:ea typeface="Courier New"/>
                <a:cs typeface="Courier New"/>
                <a:sym typeface="Courier New"/>
              </a:rPr>
              <a:t>Dimensionality reduction is an essential aspect of machine learning since it helps drive more accurate results for large data sets by helping reduce the number of features under scrutiny, making the data more manageable without removing any integral part. This helps avoid the curse of dimensionality and produce a better-fit predictive model.</a:t>
            </a:r>
            <a:endParaRPr b="1">
              <a:solidFill>
                <a:schemeClr val="accent6"/>
              </a:solidFill>
              <a:latin typeface="Courier New"/>
              <a:ea typeface="Courier New"/>
              <a:cs typeface="Courier New"/>
              <a:sym typeface="Courier New"/>
            </a:endParaRPr>
          </a:p>
          <a:p>
            <a:pPr indent="0" lvl="0" marL="0" rtl="0" algn="just">
              <a:lnSpc>
                <a:spcPct val="100000"/>
              </a:lnSpc>
              <a:spcBef>
                <a:spcPts val="1500"/>
              </a:spcBef>
              <a:spcAft>
                <a:spcPts val="0"/>
              </a:spcAft>
              <a:buNone/>
            </a:pPr>
            <a:r>
              <a:t/>
            </a:r>
            <a:endParaRPr b="1">
              <a:solidFill>
                <a:schemeClr val="accent6"/>
              </a:solidFill>
              <a:latin typeface="Courier New"/>
              <a:ea typeface="Courier New"/>
              <a:cs typeface="Courier New"/>
              <a:sym typeface="Courier New"/>
            </a:endParaRPr>
          </a:p>
          <a:p>
            <a:pPr indent="0" lvl="0" marL="0" marR="0" rtl="0" algn="l">
              <a:lnSpc>
                <a:spcPct val="100000"/>
              </a:lnSpc>
              <a:spcBef>
                <a:spcPts val="1500"/>
              </a:spcBef>
              <a:spcAft>
                <a:spcPts val="0"/>
              </a:spcAft>
              <a:buNone/>
            </a:pPr>
            <a:r>
              <a:t/>
            </a:r>
            <a:endParaRPr b="1">
              <a:solidFill>
                <a:schemeClr val="accent6"/>
              </a:solidFill>
              <a:latin typeface="Courier New"/>
              <a:ea typeface="Courier New"/>
              <a:cs typeface="Courier New"/>
              <a:sym typeface="Courier New"/>
            </a:endParaRPr>
          </a:p>
          <a:p>
            <a:pPr indent="0" lvl="0" marL="0" marR="0" rtl="0" algn="l">
              <a:lnSpc>
                <a:spcPct val="100000"/>
              </a:lnSpc>
              <a:spcBef>
                <a:spcPts val="1200"/>
              </a:spcBef>
              <a:spcAft>
                <a:spcPts val="0"/>
              </a:spcAft>
              <a:buClr>
                <a:srgbClr val="000000"/>
              </a:buClr>
              <a:buSzPts val="1100"/>
              <a:buFont typeface="Arial"/>
              <a:buNone/>
            </a:pPr>
            <a:r>
              <a:t/>
            </a:r>
            <a:endParaRPr b="1" i="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800"/>
              <a:buFont typeface="Arial"/>
              <a:buNone/>
            </a:pPr>
            <a:r>
              <a:t/>
            </a:r>
            <a:endParaRPr b="1" i="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a:p>
            <a:pPr indent="0" lvl="0" marL="0" marR="0" rtl="0" algn="l">
              <a:lnSpc>
                <a:spcPct val="100000"/>
              </a:lnSpc>
              <a:spcBef>
                <a:spcPts val="120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u="none" cap="none" strike="noStrike">
              <a:solidFill>
                <a:schemeClr val="accent6"/>
              </a:solidFill>
              <a:latin typeface="Courier New"/>
              <a:ea typeface="Courier New"/>
              <a:cs typeface="Courier New"/>
              <a:sym typeface="Courier New"/>
            </a:endParaRPr>
          </a:p>
        </p:txBody>
      </p:sp>
      <p:pic>
        <p:nvPicPr>
          <p:cNvPr id="127" name="Google Shape;127;p22"/>
          <p:cNvPicPr preferRelativeResize="0"/>
          <p:nvPr/>
        </p:nvPicPr>
        <p:blipFill>
          <a:blip r:embed="rId3">
            <a:alphaModFix/>
          </a:blip>
          <a:stretch>
            <a:fillRect/>
          </a:stretch>
        </p:blipFill>
        <p:spPr>
          <a:xfrm>
            <a:off x="4724425" y="870250"/>
            <a:ext cx="4267174" cy="32920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TECHNIQUES</a:t>
            </a:r>
            <a:endParaRPr b="1" sz="2900">
              <a:solidFill>
                <a:schemeClr val="accent5"/>
              </a:solidFill>
            </a:endParaRPr>
          </a:p>
        </p:txBody>
      </p:sp>
      <p:sp>
        <p:nvSpPr>
          <p:cNvPr id="133" name="Google Shape;133;p23"/>
          <p:cNvSpPr txBox="1"/>
          <p:nvPr/>
        </p:nvSpPr>
        <p:spPr>
          <a:xfrm>
            <a:off x="359725" y="602525"/>
            <a:ext cx="4566900" cy="4094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accent5"/>
              </a:buClr>
              <a:buSzPts val="1800"/>
              <a:buFont typeface="Courier New"/>
              <a:buAutoNum type="arabicPeriod"/>
            </a:pPr>
            <a:r>
              <a:rPr b="1" lang="en-GB" sz="1800">
                <a:solidFill>
                  <a:schemeClr val="accent6"/>
                </a:solidFill>
                <a:latin typeface="Courier New"/>
                <a:ea typeface="Courier New"/>
                <a:cs typeface="Courier New"/>
                <a:sym typeface="Courier New"/>
              </a:rPr>
              <a:t>PRINCIPAL COMPONENT ANALYSIS</a:t>
            </a:r>
            <a:endParaRPr b="1" i="0" sz="1800" u="none" cap="none" strike="noStrike">
              <a:solidFill>
                <a:schemeClr val="accent6"/>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GB" sz="1350">
                <a:solidFill>
                  <a:schemeClr val="accent6"/>
                </a:solidFill>
                <a:latin typeface="Courier New"/>
                <a:ea typeface="Courier New"/>
                <a:cs typeface="Courier New"/>
                <a:sym typeface="Courier New"/>
              </a:rPr>
              <a:t>For feature extraction, Principal Component Analysis (PCA) uses a linear transformation to produce a set of new principal components, reducing the number of dimensions to a minimum without information loss.</a:t>
            </a:r>
            <a:endParaRPr sz="135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sz="1350">
                <a:solidFill>
                  <a:schemeClr val="accent6"/>
                </a:solidFill>
                <a:latin typeface="Courier New"/>
                <a:ea typeface="Courier New"/>
                <a:cs typeface="Courier New"/>
                <a:sym typeface="Courier New"/>
              </a:rPr>
              <a:t>The process is repeated to find linear transformations which are entirely uncorrelated to each other in an orthogonal way. This helps maximize the variance of the data set.</a:t>
            </a:r>
            <a:endParaRPr sz="1350">
              <a:solidFill>
                <a:schemeClr val="accent6"/>
              </a:solidFill>
              <a:latin typeface="Courier New"/>
              <a:ea typeface="Courier New"/>
              <a:cs typeface="Courier New"/>
              <a:sym typeface="Courier New"/>
            </a:endParaRPr>
          </a:p>
          <a:p>
            <a:pPr indent="0" lvl="0" marL="0" rtl="0" algn="just">
              <a:spcBef>
                <a:spcPts val="800"/>
              </a:spcBef>
              <a:spcAft>
                <a:spcPts val="0"/>
              </a:spcAft>
              <a:buNone/>
            </a:pPr>
            <a:r>
              <a:t/>
            </a:r>
            <a:endParaRPr>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34" name="Google Shape;134;p23"/>
          <p:cNvPicPr preferRelativeResize="0"/>
          <p:nvPr/>
        </p:nvPicPr>
        <p:blipFill>
          <a:blip r:embed="rId3">
            <a:alphaModFix/>
          </a:blip>
          <a:stretch>
            <a:fillRect/>
          </a:stretch>
        </p:blipFill>
        <p:spPr>
          <a:xfrm>
            <a:off x="5079025" y="870250"/>
            <a:ext cx="3912576" cy="302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CLASSIFICATION</a:t>
            </a:r>
            <a:endParaRPr b="1" sz="2900">
              <a:solidFill>
                <a:schemeClr val="accent5"/>
              </a:solidFill>
            </a:endParaRPr>
          </a:p>
        </p:txBody>
      </p:sp>
      <p:sp>
        <p:nvSpPr>
          <p:cNvPr id="140" name="Google Shape;140;p24"/>
          <p:cNvSpPr txBox="1"/>
          <p:nvPr/>
        </p:nvSpPr>
        <p:spPr>
          <a:xfrm>
            <a:off x="359725" y="602525"/>
            <a:ext cx="85206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2</a:t>
            </a:r>
            <a:r>
              <a:rPr b="1" i="0" lang="en-GB" sz="1800" u="none" cap="none" strike="noStrike">
                <a:solidFill>
                  <a:schemeClr val="accent5"/>
                </a:solidFill>
                <a:latin typeface="Courier New"/>
                <a:ea typeface="Courier New"/>
                <a:cs typeface="Courier New"/>
                <a:sym typeface="Courier New"/>
              </a:rPr>
              <a:t>.</a:t>
            </a:r>
            <a:r>
              <a:rPr b="1" i="0" lang="en-GB" sz="1800" u="none" cap="none" strike="noStrike">
                <a:solidFill>
                  <a:schemeClr val="accent6"/>
                </a:solidFill>
                <a:latin typeface="Courier New"/>
                <a:ea typeface="Courier New"/>
                <a:cs typeface="Courier New"/>
                <a:sym typeface="Courier New"/>
              </a:rPr>
              <a:t> </a:t>
            </a:r>
            <a:r>
              <a:rPr b="1" lang="en-GB" sz="1800">
                <a:solidFill>
                  <a:schemeClr val="accent6"/>
                </a:solidFill>
                <a:latin typeface="Courier New"/>
                <a:ea typeface="Courier New"/>
                <a:cs typeface="Courier New"/>
                <a:sym typeface="Courier New"/>
              </a:rPr>
              <a:t>SINGULAR VALUE DECOMPOSITION</a:t>
            </a:r>
            <a:endParaRPr b="1" sz="1800">
              <a:solidFill>
                <a:schemeClr val="accent6"/>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800"/>
              <a:buFont typeface="Arial"/>
              <a:buNone/>
            </a:pPr>
            <a:r>
              <a:t/>
            </a:r>
            <a:endParaRPr b="1" sz="1800">
              <a:solidFill>
                <a:schemeClr val="accent6"/>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GB" sz="1550">
                <a:solidFill>
                  <a:schemeClr val="accent6"/>
                </a:solidFill>
                <a:latin typeface="Courier New"/>
                <a:ea typeface="Courier New"/>
                <a:cs typeface="Courier New"/>
                <a:sym typeface="Courier New"/>
              </a:rPr>
              <a:t>Singular Value Decomposition (SVD) divides a principal matrix into three lower matrices. It is generally based on the formula A = USVT, where U and V represent orthogonal matrices, and S represents a diagonal matrix.</a:t>
            </a:r>
            <a:endParaRPr sz="1550">
              <a:solidFill>
                <a:schemeClr val="accent6"/>
              </a:solidFill>
              <a:latin typeface="Courier New"/>
              <a:ea typeface="Courier New"/>
              <a:cs typeface="Courier New"/>
              <a:sym typeface="Courier New"/>
            </a:endParaRPr>
          </a:p>
          <a:p>
            <a:pPr indent="0" lvl="0" marL="0" rtl="0" algn="just">
              <a:lnSpc>
                <a:spcPct val="100000"/>
              </a:lnSpc>
              <a:spcBef>
                <a:spcPts val="1500"/>
              </a:spcBef>
              <a:spcAft>
                <a:spcPts val="0"/>
              </a:spcAft>
              <a:buNone/>
            </a:pPr>
            <a:r>
              <a:rPr lang="en-GB" sz="1550">
                <a:solidFill>
                  <a:schemeClr val="accent6"/>
                </a:solidFill>
                <a:latin typeface="Courier New"/>
                <a:ea typeface="Courier New"/>
                <a:cs typeface="Courier New"/>
                <a:sym typeface="Courier New"/>
              </a:rPr>
              <a:t>Like PCA, it is generally used to reduce noise and compress data, such as in image files.</a:t>
            </a:r>
            <a:endParaRPr sz="1550">
              <a:solidFill>
                <a:schemeClr val="accent6"/>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400"/>
              <a:buFont typeface="Arial"/>
              <a:buNone/>
            </a:pPr>
            <a:r>
              <a:t/>
            </a:r>
            <a:endParaRPr>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41" name="Google Shape;141;p24"/>
          <p:cNvPicPr preferRelativeResize="0"/>
          <p:nvPr/>
        </p:nvPicPr>
        <p:blipFill>
          <a:blip r:embed="rId3">
            <a:alphaModFix/>
          </a:blip>
          <a:stretch>
            <a:fillRect/>
          </a:stretch>
        </p:blipFill>
        <p:spPr>
          <a:xfrm>
            <a:off x="2353188" y="2921450"/>
            <a:ext cx="4533675" cy="195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CLASSIFICATION</a:t>
            </a:r>
            <a:endParaRPr b="1" sz="2900">
              <a:solidFill>
                <a:schemeClr val="accent5"/>
              </a:solidFill>
            </a:endParaRPr>
          </a:p>
        </p:txBody>
      </p:sp>
      <p:sp>
        <p:nvSpPr>
          <p:cNvPr id="147" name="Google Shape;147;p25"/>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3</a:t>
            </a:r>
            <a:r>
              <a:rPr b="1" i="0" lang="en-GB" sz="1800" u="none" cap="none" strike="noStrike">
                <a:solidFill>
                  <a:schemeClr val="accent6"/>
                </a:solidFill>
                <a:latin typeface="Courier New"/>
                <a:ea typeface="Courier New"/>
                <a:cs typeface="Courier New"/>
                <a:sym typeface="Courier New"/>
              </a:rPr>
              <a:t>. </a:t>
            </a:r>
            <a:r>
              <a:rPr b="1" lang="en-GB" sz="1800">
                <a:solidFill>
                  <a:schemeClr val="accent6"/>
                </a:solidFill>
                <a:latin typeface="Courier New"/>
                <a:ea typeface="Courier New"/>
                <a:cs typeface="Courier New"/>
                <a:sym typeface="Courier New"/>
              </a:rPr>
              <a:t>RANDOM FOREST</a:t>
            </a:r>
            <a:endParaRPr b="1" i="0" sz="1800" u="none" cap="none" strike="noStrike">
              <a:solidFill>
                <a:schemeClr val="accent6"/>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GB" sz="1550">
                <a:solidFill>
                  <a:schemeClr val="accent6"/>
                </a:solidFill>
                <a:latin typeface="Courier New"/>
                <a:ea typeface="Courier New"/>
                <a:cs typeface="Courier New"/>
                <a:sym typeface="Courier New"/>
              </a:rPr>
              <a:t>Another popular dimensionality reduction method in machine learning, the random forest technique, has an in-built algorithm for generating feature importance. It uses statistics of each attribute to find the subset of features.</a:t>
            </a:r>
            <a:endParaRPr sz="155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sz="1550">
                <a:solidFill>
                  <a:schemeClr val="accent6"/>
                </a:solidFill>
                <a:latin typeface="Courier New"/>
                <a:ea typeface="Courier New"/>
                <a:cs typeface="Courier New"/>
                <a:sym typeface="Courier New"/>
              </a:rPr>
              <a:t>However, this algorithm only accepts numerical variables. Therefore, the data has to be first processed using hot encoding.</a:t>
            </a:r>
            <a:endParaRPr sz="1550">
              <a:solidFill>
                <a:schemeClr val="accent6"/>
              </a:solidFill>
              <a:latin typeface="Courier New"/>
              <a:ea typeface="Courier New"/>
              <a:cs typeface="Courier New"/>
              <a:sym typeface="Courier New"/>
            </a:endParaRPr>
          </a:p>
          <a:p>
            <a:pPr indent="0" lvl="0" marL="0" marR="0" rtl="0" algn="just">
              <a:lnSpc>
                <a:spcPct val="100000"/>
              </a:lnSpc>
              <a:spcBef>
                <a:spcPts val="1100"/>
              </a:spcBef>
              <a:spcAft>
                <a:spcPts val="0"/>
              </a:spcAft>
              <a:buClr>
                <a:srgbClr val="000000"/>
              </a:buClr>
              <a:buSzPts val="1400"/>
              <a:buFont typeface="Arial"/>
              <a:buNone/>
            </a:pPr>
            <a:r>
              <a:t/>
            </a:r>
            <a:endParaRPr>
              <a:solidFill>
                <a:schemeClr val="accent6"/>
              </a:solidFill>
              <a:latin typeface="Courier New"/>
              <a:ea typeface="Courier New"/>
              <a:cs typeface="Courier New"/>
              <a:sym typeface="Courier New"/>
            </a:endParaRPr>
          </a:p>
          <a:p>
            <a:pPr indent="0" lvl="0" marL="0" marR="0" rtl="0" algn="just">
              <a:lnSpc>
                <a:spcPct val="100000"/>
              </a:lnSpc>
              <a:spcBef>
                <a:spcPts val="11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1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48" name="Google Shape;148;p25"/>
          <p:cNvPicPr preferRelativeResize="0"/>
          <p:nvPr/>
        </p:nvPicPr>
        <p:blipFill>
          <a:blip r:embed="rId3">
            <a:alphaModFix/>
          </a:blip>
          <a:stretch>
            <a:fillRect/>
          </a:stretch>
        </p:blipFill>
        <p:spPr>
          <a:xfrm>
            <a:off x="4724425" y="870250"/>
            <a:ext cx="4267174" cy="35057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CONCLUSION</a:t>
            </a:r>
            <a:endParaRPr b="1" sz="2900">
              <a:solidFill>
                <a:schemeClr val="accent5"/>
              </a:solidFill>
            </a:endParaRPr>
          </a:p>
        </p:txBody>
      </p:sp>
      <p:sp>
        <p:nvSpPr>
          <p:cNvPr id="154" name="Google Shape;154;p26"/>
          <p:cNvSpPr txBox="1"/>
          <p:nvPr/>
        </p:nvSpPr>
        <p:spPr>
          <a:xfrm>
            <a:off x="408750" y="717850"/>
            <a:ext cx="8326500" cy="2006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200"/>
              </a:spcBef>
              <a:spcAft>
                <a:spcPts val="0"/>
              </a:spcAft>
              <a:buClr>
                <a:srgbClr val="000000"/>
              </a:buClr>
              <a:buSzPts val="1500"/>
              <a:buFont typeface="Arial"/>
              <a:buNone/>
            </a:pPr>
            <a:r>
              <a:rPr lang="en-GB">
                <a:solidFill>
                  <a:schemeClr val="accent6"/>
                </a:solidFill>
                <a:latin typeface="Courier New"/>
                <a:ea typeface="Courier New"/>
                <a:cs typeface="Courier New"/>
                <a:sym typeface="Courier New"/>
              </a:rPr>
              <a:t>Clustering and dimensionality reduction are essential techniques in data analysis. Clustering groups similar data points together, revealing patterns and structures within the data. Dimensionality reduction simplifies complex datasets by reducing the number of features, enhancing visualization, and improving the performance of machine learning models. Together, they enable more efficient data processing and insightful analysis, driving better decision-making.</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800"/>
              <a:buFont typeface="Arial"/>
              <a:buNone/>
            </a:pPr>
            <a:r>
              <a:t/>
            </a:r>
            <a:endParaRPr b="0" i="0" sz="1800" u="none" cap="none" strike="noStrike">
              <a:solidFill>
                <a:schemeClr val="accent3"/>
              </a:solidFill>
              <a:latin typeface="Average"/>
              <a:ea typeface="Average"/>
              <a:cs typeface="Average"/>
              <a:sym typeface="Average"/>
            </a:endParaRPr>
          </a:p>
        </p:txBody>
      </p:sp>
      <p:sp>
        <p:nvSpPr>
          <p:cNvPr id="155" name="Google Shape;155;p26"/>
          <p:cNvSpPr txBox="1"/>
          <p:nvPr>
            <p:ph type="title"/>
          </p:nvPr>
        </p:nvSpPr>
        <p:spPr>
          <a:xfrm>
            <a:off x="311700" y="2456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REFERENCES</a:t>
            </a:r>
            <a:endParaRPr b="1" sz="2900">
              <a:solidFill>
                <a:schemeClr val="accent5"/>
              </a:solidFill>
            </a:endParaRPr>
          </a:p>
        </p:txBody>
      </p:sp>
      <p:sp>
        <p:nvSpPr>
          <p:cNvPr id="156" name="Google Shape;156;p26"/>
          <p:cNvSpPr txBox="1"/>
          <p:nvPr/>
        </p:nvSpPr>
        <p:spPr>
          <a:xfrm>
            <a:off x="359825" y="3028950"/>
            <a:ext cx="8326500" cy="1711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accent5"/>
              </a:buClr>
              <a:buSzPts val="1600"/>
              <a:buFont typeface="Average"/>
              <a:buChar char="➔"/>
            </a:pPr>
            <a:r>
              <a:rPr lang="en-GB" sz="1600">
                <a:solidFill>
                  <a:schemeClr val="accent6"/>
                </a:solidFill>
                <a:uFill>
                  <a:noFill/>
                </a:uFill>
                <a:latin typeface="Average"/>
                <a:ea typeface="Average"/>
                <a:cs typeface="Average"/>
                <a:sym typeface="Average"/>
                <a:hlinkClick r:id="rId3">
                  <a:extLst>
                    <a:ext uri="{A12FA001-AC4F-418D-AE19-62706E023703}">
                      <ahyp:hlinkClr val="tx"/>
                    </a:ext>
                  </a:extLst>
                </a:hlinkClick>
              </a:rPr>
              <a:t>https://ifacet.iitk.ac.in/knowledge-hub/machine-learning/unsupervised-learning-clustering-and-dimensionality-reduction-techniques/</a:t>
            </a:r>
            <a:endParaRPr sz="1600">
              <a:solidFill>
                <a:schemeClr val="accent6"/>
              </a:solidFill>
              <a:latin typeface="Average"/>
              <a:ea typeface="Average"/>
              <a:cs typeface="Average"/>
              <a:sym typeface="Average"/>
            </a:endParaRPr>
          </a:p>
          <a:p>
            <a:pPr indent="-330200" lvl="0" marL="457200" marR="0" rtl="0" algn="l">
              <a:lnSpc>
                <a:spcPct val="100000"/>
              </a:lnSpc>
              <a:spcBef>
                <a:spcPts val="0"/>
              </a:spcBef>
              <a:spcAft>
                <a:spcPts val="0"/>
              </a:spcAft>
              <a:buClr>
                <a:schemeClr val="accent5"/>
              </a:buClr>
              <a:buSzPts val="1600"/>
              <a:buFont typeface="Average"/>
              <a:buChar char="➔"/>
            </a:pPr>
            <a:r>
              <a:rPr lang="en-GB" sz="1600">
                <a:solidFill>
                  <a:schemeClr val="accent6"/>
                </a:solidFill>
                <a:uFill>
                  <a:noFill/>
                </a:uFill>
                <a:latin typeface="Average"/>
                <a:ea typeface="Average"/>
                <a:cs typeface="Average"/>
                <a:sym typeface="Average"/>
                <a:hlinkClick r:id="rId4">
                  <a:extLst>
                    <a:ext uri="{A12FA001-AC4F-418D-AE19-62706E023703}">
                      <ahyp:hlinkClr val="tx"/>
                    </a:ext>
                  </a:extLst>
                </a:hlinkClick>
              </a:rPr>
              <a:t>https://www.geeksforgeeks.org/clustering-in-machine-learning/</a:t>
            </a:r>
            <a:endParaRPr sz="1600">
              <a:solidFill>
                <a:schemeClr val="accent6"/>
              </a:solidFill>
              <a:latin typeface="Average"/>
              <a:ea typeface="Average"/>
              <a:cs typeface="Average"/>
              <a:sym typeface="Average"/>
            </a:endParaRPr>
          </a:p>
          <a:p>
            <a:pPr indent="-330200" lvl="0" marL="457200" marR="0" rtl="0" algn="l">
              <a:lnSpc>
                <a:spcPct val="100000"/>
              </a:lnSpc>
              <a:spcBef>
                <a:spcPts val="0"/>
              </a:spcBef>
              <a:spcAft>
                <a:spcPts val="0"/>
              </a:spcAft>
              <a:buClr>
                <a:schemeClr val="accent5"/>
              </a:buClr>
              <a:buSzPts val="1600"/>
              <a:buFont typeface="Average"/>
              <a:buChar char="➔"/>
            </a:pPr>
            <a:r>
              <a:rPr lang="en-GB" sz="1600">
                <a:solidFill>
                  <a:schemeClr val="accent6"/>
                </a:solidFill>
                <a:latin typeface="Average"/>
                <a:ea typeface="Average"/>
                <a:cs typeface="Average"/>
                <a:sym typeface="Average"/>
              </a:rPr>
              <a:t>https://www.geeksforgeeks.org/dimensionality-reduction/</a:t>
            </a:r>
            <a:endParaRPr sz="1600">
              <a:solidFill>
                <a:schemeClr val="accent6"/>
              </a:solidFill>
              <a:latin typeface="Average"/>
              <a:ea typeface="Average"/>
              <a:cs typeface="Average"/>
              <a:sym typeface="Average"/>
            </a:endParaRPr>
          </a:p>
          <a:p>
            <a:pPr indent="0" lvl="0" marL="457200" marR="0" rtl="0" algn="l">
              <a:lnSpc>
                <a:spcPct val="100000"/>
              </a:lnSpc>
              <a:spcBef>
                <a:spcPts val="0"/>
              </a:spcBef>
              <a:spcAft>
                <a:spcPts val="0"/>
              </a:spcAft>
              <a:buNone/>
            </a:pPr>
            <a:r>
              <a:t/>
            </a:r>
            <a:endParaRPr sz="1600">
              <a:solidFill>
                <a:schemeClr val="accent6"/>
              </a:solidFill>
              <a:latin typeface="Average"/>
              <a:ea typeface="Average"/>
              <a:cs typeface="Average"/>
              <a:sym typeface="Average"/>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6"/>
              </a:solidFill>
              <a:latin typeface="Average"/>
              <a:ea typeface="Average"/>
              <a:cs typeface="Average"/>
              <a:sym typeface="Average"/>
            </a:endParaRPr>
          </a:p>
        </p:txBody>
      </p:sp>
      <p:sp>
        <p:nvSpPr>
          <p:cNvPr id="157" name="Google Shape;157;p26"/>
          <p:cNvSpPr/>
          <p:nvPr/>
        </p:nvSpPr>
        <p:spPr>
          <a:xfrm>
            <a:off x="2518950" y="4190925"/>
            <a:ext cx="4106100" cy="772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4901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GB" sz="3400" u="none" cap="none" strike="noStrike">
                <a:solidFill>
                  <a:srgbClr val="37474F"/>
                </a:solidFill>
                <a:latin typeface="Comic Sans MS"/>
                <a:ea typeface="Comic Sans MS"/>
                <a:cs typeface="Comic Sans MS"/>
                <a:sym typeface="Comic Sans MS"/>
              </a:rPr>
              <a:t>THANK YOU</a:t>
            </a:r>
            <a:endParaRPr b="0" i="0" sz="1400" u="none" cap="none" strike="noStrike">
              <a:solidFill>
                <a:srgbClr val="37474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248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4100">
                <a:solidFill>
                  <a:schemeClr val="accent5"/>
                </a:solidFill>
              </a:rPr>
              <a:t>CONTENT</a:t>
            </a:r>
            <a:endParaRPr b="1" sz="4100">
              <a:solidFill>
                <a:schemeClr val="accent5"/>
              </a:solidFill>
            </a:endParaRPr>
          </a:p>
        </p:txBody>
      </p:sp>
      <p:sp>
        <p:nvSpPr>
          <p:cNvPr id="68" name="Google Shape;68;p14"/>
          <p:cNvSpPr txBox="1"/>
          <p:nvPr/>
        </p:nvSpPr>
        <p:spPr>
          <a:xfrm>
            <a:off x="463600" y="1042550"/>
            <a:ext cx="5431800" cy="36672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0"/>
              </a:spcBef>
              <a:spcAft>
                <a:spcPts val="0"/>
              </a:spcAft>
              <a:buClr>
                <a:schemeClr val="accent5"/>
              </a:buClr>
              <a:buSzPts val="2600"/>
              <a:buFont typeface="Courier New"/>
              <a:buAutoNum type="arabicPeriod"/>
            </a:pPr>
            <a:r>
              <a:rPr b="1" i="0" lang="en-GB" sz="2600" u="none" cap="none" strike="noStrike">
                <a:solidFill>
                  <a:schemeClr val="accent6"/>
                </a:solidFill>
                <a:latin typeface="Courier New"/>
                <a:ea typeface="Courier New"/>
                <a:cs typeface="Courier New"/>
                <a:sym typeface="Courier New"/>
              </a:rPr>
              <a:t>INTRODUCTION</a:t>
            </a:r>
            <a:endParaRPr b="1" i="0" sz="2600" u="none" cap="none" strike="noStrike">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CLUSTERING</a:t>
            </a:r>
            <a:endParaRPr b="1" i="0" sz="2600" u="none" cap="none" strike="noStrike">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TYPES OF CLUSTERING</a:t>
            </a:r>
            <a:endParaRPr b="1" i="0" sz="2600" u="none" cap="none" strike="noStrike">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DIMENSIONALITY REDUCTION</a:t>
            </a:r>
            <a:endParaRPr b="1" sz="2600">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TECHNIQUES</a:t>
            </a:r>
            <a:endParaRPr b="1" sz="2600">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i="0" lang="en-GB" sz="2600" u="none" cap="none" strike="noStrike">
                <a:solidFill>
                  <a:schemeClr val="accent6"/>
                </a:solidFill>
                <a:latin typeface="Courier New"/>
                <a:ea typeface="Courier New"/>
                <a:cs typeface="Courier New"/>
                <a:sym typeface="Courier New"/>
              </a:rPr>
              <a:t>CONCLUSION</a:t>
            </a:r>
            <a:endParaRPr b="1" i="0" sz="2600" u="none" cap="none" strike="noStrike">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i="0" lang="en-GB" sz="2600" u="none" cap="none" strike="noStrike">
                <a:solidFill>
                  <a:schemeClr val="accent6"/>
                </a:solidFill>
                <a:latin typeface="Courier New"/>
                <a:ea typeface="Courier New"/>
                <a:cs typeface="Courier New"/>
                <a:sym typeface="Courier New"/>
              </a:rPr>
              <a:t>REFERENCES</a:t>
            </a:r>
            <a:endParaRPr b="1" i="0" sz="2600" u="none" cap="none" strike="noStrike">
              <a:solidFill>
                <a:schemeClr val="accent6"/>
              </a:solidFill>
              <a:latin typeface="Courier New"/>
              <a:ea typeface="Courier New"/>
              <a:cs typeface="Courier New"/>
              <a:sym typeface="Courier New"/>
            </a:endParaRPr>
          </a:p>
        </p:txBody>
      </p:sp>
      <p:pic>
        <p:nvPicPr>
          <p:cNvPr id="69" name="Google Shape;69;p14" title="Butterfly Images | Free Photos, PNG Stickers, Wallpapers ..."/>
          <p:cNvPicPr preferRelativeResize="0"/>
          <p:nvPr/>
        </p:nvPicPr>
        <p:blipFill>
          <a:blip r:embed="rId3">
            <a:alphaModFix/>
          </a:blip>
          <a:stretch>
            <a:fillRect/>
          </a:stretch>
        </p:blipFill>
        <p:spPr>
          <a:xfrm>
            <a:off x="5816150" y="0"/>
            <a:ext cx="3329300" cy="5143500"/>
          </a:xfrm>
          <a:prstGeom prst="rect">
            <a:avLst/>
          </a:prstGeom>
          <a:noFill/>
          <a:ln>
            <a:noFill/>
          </a:ln>
          <a:effectLst>
            <a:outerShdw blurRad="771525" rotWithShape="0" algn="bl" dir="9840000" dist="295275">
              <a:srgbClr val="000000">
                <a:alpha val="46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a:t>
            </a:r>
            <a:endParaRPr b="1" sz="2900">
              <a:solidFill>
                <a:schemeClr val="accent5"/>
              </a:solidFill>
            </a:endParaRPr>
          </a:p>
        </p:txBody>
      </p:sp>
      <p:sp>
        <p:nvSpPr>
          <p:cNvPr id="75" name="Google Shape;75;p15"/>
          <p:cNvSpPr txBox="1"/>
          <p:nvPr/>
        </p:nvSpPr>
        <p:spPr>
          <a:xfrm>
            <a:off x="382800" y="717850"/>
            <a:ext cx="8384100" cy="4094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600">
                <a:solidFill>
                  <a:schemeClr val="accent6"/>
                </a:solidFill>
                <a:latin typeface="Courier New"/>
                <a:ea typeface="Courier New"/>
                <a:cs typeface="Courier New"/>
                <a:sym typeface="Courier New"/>
              </a:rPr>
              <a:t>When using unsupervised machine learning, AI technology does all the work. Unlike supervised learning, you do not have to label each data before feeding it to the machine for grouping and analysis.</a:t>
            </a:r>
            <a:endParaRPr b="1" sz="160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b="1" lang="en-GB" sz="1600">
                <a:solidFill>
                  <a:schemeClr val="accent6"/>
                </a:solidFill>
                <a:latin typeface="Courier New"/>
                <a:ea typeface="Courier New"/>
                <a:cs typeface="Courier New"/>
                <a:sym typeface="Courier New"/>
              </a:rPr>
              <a:t>Instead, the machine uses algorithms to find differences, similarities, or patterns in the data and classifies them accordingly without supervision. While the output may not be very accurate, unsupervised learning is the best method to process complex, unlabelled data, which can be easily retrieved from a computer.</a:t>
            </a:r>
            <a:endParaRPr b="1" sz="160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b="1" lang="en-GB" sz="1600">
                <a:solidFill>
                  <a:schemeClr val="accent6"/>
                </a:solidFill>
                <a:latin typeface="Courier New"/>
                <a:ea typeface="Courier New"/>
                <a:cs typeface="Courier New"/>
                <a:sym typeface="Courier New"/>
              </a:rPr>
              <a:t>This ML type is primarily used in network analysis, anomaly detection, and singular value decomposition. Unsupervised machine learning has two major approaches: Clustering and Dimensionality Reduction, which are discussed below.</a:t>
            </a:r>
            <a:endParaRPr b="1" sz="1600">
              <a:solidFill>
                <a:schemeClr val="accent6"/>
              </a:solidFill>
              <a:latin typeface="Courier New"/>
              <a:ea typeface="Courier New"/>
              <a:cs typeface="Courier New"/>
              <a:sym typeface="Courier New"/>
            </a:endParaRPr>
          </a:p>
          <a:p>
            <a:pPr indent="0" lvl="0" marL="0" marR="0" rtl="0" algn="just">
              <a:lnSpc>
                <a:spcPct val="115000"/>
              </a:lnSpc>
              <a:spcBef>
                <a:spcPts val="1200"/>
              </a:spcBef>
              <a:spcAft>
                <a:spcPts val="1200"/>
              </a:spcAft>
              <a:buClr>
                <a:srgbClr val="000000"/>
              </a:buClr>
              <a:buSzPts val="1800"/>
              <a:buFont typeface="Arial"/>
              <a:buNone/>
            </a:pPr>
            <a:r>
              <a:t/>
            </a:r>
            <a:endParaRPr b="1" sz="1600">
              <a:solidFill>
                <a:schemeClr val="accent6"/>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CLUSTERING</a:t>
            </a:r>
            <a:endParaRPr b="1" sz="2900">
              <a:solidFill>
                <a:schemeClr val="accent5"/>
              </a:solidFill>
            </a:endParaRPr>
          </a:p>
        </p:txBody>
      </p:sp>
      <p:sp>
        <p:nvSpPr>
          <p:cNvPr id="81" name="Google Shape;81;p16"/>
          <p:cNvSpPr txBox="1"/>
          <p:nvPr/>
        </p:nvSpPr>
        <p:spPr>
          <a:xfrm>
            <a:off x="311700" y="717850"/>
            <a:ext cx="4799400" cy="391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a:solidFill>
                  <a:schemeClr val="accent6"/>
                </a:solidFill>
                <a:latin typeface="Courier New"/>
                <a:ea typeface="Courier New"/>
                <a:cs typeface="Courier New"/>
                <a:sym typeface="Courier New"/>
              </a:rPr>
              <a:t>The task of grouping data points based on their similarity with each other is called Clustering or Cluster Analysis. This method is defined under the branch of </a:t>
            </a:r>
            <a:r>
              <a:rPr b="1" lang="en-GB">
                <a:solidFill>
                  <a:schemeClr val="accent6"/>
                </a:solidFill>
                <a:uFill>
                  <a:noFill/>
                </a:uFill>
                <a:latin typeface="Courier New"/>
                <a:ea typeface="Courier New"/>
                <a:cs typeface="Courier New"/>
                <a:sym typeface="Courier New"/>
                <a:hlinkClick r:id="rId3">
                  <a:extLst>
                    <a:ext uri="{A12FA001-AC4F-418D-AE19-62706E023703}">
                      <ahyp:hlinkClr val="tx"/>
                    </a:ext>
                  </a:extLst>
                </a:hlinkClick>
              </a:rPr>
              <a:t>Unsupervised Learning</a:t>
            </a:r>
            <a:r>
              <a:rPr b="1" lang="en-GB">
                <a:solidFill>
                  <a:schemeClr val="accent6"/>
                </a:solidFill>
                <a:latin typeface="Courier New"/>
                <a:ea typeface="Courier New"/>
                <a:cs typeface="Courier New"/>
                <a:sym typeface="Courier New"/>
              </a:rPr>
              <a:t>, which aims at gaining insights from unlabelled data points, that is, unlike </a:t>
            </a:r>
            <a:r>
              <a:rPr b="1" lang="en-GB">
                <a:solidFill>
                  <a:schemeClr val="accent6"/>
                </a:solidFill>
                <a:uFill>
                  <a:noFill/>
                </a:uFill>
                <a:latin typeface="Courier New"/>
                <a:ea typeface="Courier New"/>
                <a:cs typeface="Courier New"/>
                <a:sym typeface="Courier New"/>
                <a:hlinkClick r:id="rId4">
                  <a:extLst>
                    <a:ext uri="{A12FA001-AC4F-418D-AE19-62706E023703}">
                      <ahyp:hlinkClr val="tx"/>
                    </a:ext>
                  </a:extLst>
                </a:hlinkClick>
              </a:rPr>
              <a:t>supervised learning</a:t>
            </a:r>
            <a:r>
              <a:rPr b="1" lang="en-GB">
                <a:solidFill>
                  <a:schemeClr val="accent6"/>
                </a:solidFill>
                <a:latin typeface="Courier New"/>
                <a:ea typeface="Courier New"/>
                <a:cs typeface="Courier New"/>
                <a:sym typeface="Courier New"/>
              </a:rPr>
              <a:t> we don’t have a target variable. </a:t>
            </a:r>
            <a:endParaRPr b="1">
              <a:solidFill>
                <a:schemeClr val="accent6"/>
              </a:solidFill>
              <a:latin typeface="Courier New"/>
              <a:ea typeface="Courier New"/>
              <a:cs typeface="Courier New"/>
              <a:sym typeface="Courier New"/>
            </a:endParaRPr>
          </a:p>
          <a:p>
            <a:pPr indent="0" lvl="0" marL="0" rtl="0" algn="just">
              <a:lnSpc>
                <a:spcPct val="115000"/>
              </a:lnSpc>
              <a:spcBef>
                <a:spcPts val="800"/>
              </a:spcBef>
              <a:spcAft>
                <a:spcPts val="0"/>
              </a:spcAft>
              <a:buNone/>
            </a:pPr>
            <a:r>
              <a:rPr b="1" lang="en-GB">
                <a:solidFill>
                  <a:schemeClr val="accent6"/>
                </a:solidFill>
                <a:latin typeface="Courier New"/>
                <a:ea typeface="Courier New"/>
                <a:cs typeface="Courier New"/>
                <a:sym typeface="Courier New"/>
              </a:rPr>
              <a:t>Clustering aims at forming groups of homogeneous data points from a heterogeneous dataset. It evaluates the similarity based on a metric like Euclidean distance, Cosine similarity, Manhattan distance, etc. and then group the points with highest similarity score together.</a:t>
            </a:r>
            <a:endParaRPr b="1">
              <a:solidFill>
                <a:schemeClr val="accent6"/>
              </a:solidFill>
              <a:latin typeface="Courier New"/>
              <a:ea typeface="Courier New"/>
              <a:cs typeface="Courier New"/>
              <a:sym typeface="Courier New"/>
            </a:endParaRPr>
          </a:p>
          <a:p>
            <a:pPr indent="0" lvl="0" marL="0" rtl="0" algn="l">
              <a:spcBef>
                <a:spcPts val="800"/>
              </a:spcBef>
              <a:spcAft>
                <a:spcPts val="0"/>
              </a:spcAft>
              <a:buNone/>
            </a:pPr>
            <a:r>
              <a:t/>
            </a:r>
            <a:endParaRPr b="1">
              <a:solidFill>
                <a:schemeClr val="accent6"/>
              </a:solidFill>
              <a:latin typeface="Courier New"/>
              <a:ea typeface="Courier New"/>
              <a:cs typeface="Courier New"/>
              <a:sym typeface="Courier New"/>
            </a:endParaRPr>
          </a:p>
        </p:txBody>
      </p:sp>
      <p:pic>
        <p:nvPicPr>
          <p:cNvPr id="82" name="Google Shape;82;p16"/>
          <p:cNvPicPr preferRelativeResize="0"/>
          <p:nvPr/>
        </p:nvPicPr>
        <p:blipFill>
          <a:blip r:embed="rId5">
            <a:alphaModFix/>
          </a:blip>
          <a:stretch>
            <a:fillRect/>
          </a:stretch>
        </p:blipFill>
        <p:spPr>
          <a:xfrm>
            <a:off x="5967725" y="235250"/>
            <a:ext cx="2864575" cy="2220352"/>
          </a:xfrm>
          <a:prstGeom prst="rect">
            <a:avLst/>
          </a:prstGeom>
          <a:noFill/>
          <a:ln>
            <a:noFill/>
          </a:ln>
        </p:spPr>
      </p:pic>
      <p:pic>
        <p:nvPicPr>
          <p:cNvPr id="83" name="Google Shape;83;p16"/>
          <p:cNvPicPr preferRelativeResize="0"/>
          <p:nvPr/>
        </p:nvPicPr>
        <p:blipFill>
          <a:blip r:embed="rId6">
            <a:alphaModFix/>
          </a:blip>
          <a:stretch>
            <a:fillRect/>
          </a:stretch>
        </p:blipFill>
        <p:spPr>
          <a:xfrm>
            <a:off x="5967725" y="2618202"/>
            <a:ext cx="2864565" cy="2220498"/>
          </a:xfrm>
          <a:prstGeom prst="rect">
            <a:avLst/>
          </a:prstGeom>
          <a:noFill/>
          <a:ln>
            <a:noFill/>
          </a:ln>
        </p:spPr>
      </p:pic>
      <p:sp>
        <p:nvSpPr>
          <p:cNvPr id="84" name="Google Shape;84;p16"/>
          <p:cNvSpPr/>
          <p:nvPr/>
        </p:nvSpPr>
        <p:spPr>
          <a:xfrm>
            <a:off x="5410950" y="2018250"/>
            <a:ext cx="403800" cy="11070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CLUSTERING</a:t>
            </a:r>
            <a:endParaRPr b="1" sz="2900">
              <a:solidFill>
                <a:schemeClr val="accent5"/>
              </a:solidFill>
            </a:endParaRPr>
          </a:p>
        </p:txBody>
      </p:sp>
      <p:sp>
        <p:nvSpPr>
          <p:cNvPr id="90" name="Google Shape;90;p17"/>
          <p:cNvSpPr txBox="1"/>
          <p:nvPr/>
        </p:nvSpPr>
        <p:spPr>
          <a:xfrm>
            <a:off x="359725" y="602525"/>
            <a:ext cx="4890000" cy="40941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Clr>
                <a:schemeClr val="accent5"/>
              </a:buClr>
              <a:buSzPts val="1800"/>
              <a:buFont typeface="Courier New"/>
              <a:buAutoNum type="arabicPeriod"/>
            </a:pPr>
            <a:r>
              <a:rPr b="1" lang="en-GB" sz="1800">
                <a:solidFill>
                  <a:schemeClr val="accent6"/>
                </a:solidFill>
                <a:latin typeface="Courier New"/>
                <a:ea typeface="Courier New"/>
                <a:cs typeface="Courier New"/>
                <a:sym typeface="Courier New"/>
              </a:rPr>
              <a:t>PARTITIONING CLUSTERING</a:t>
            </a:r>
            <a:endParaRPr b="1" i="0" sz="1800" u="none" cap="none" strike="noStrike">
              <a:solidFill>
                <a:schemeClr val="accent6"/>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GB" sz="1350">
                <a:solidFill>
                  <a:schemeClr val="accent6"/>
                </a:solidFill>
                <a:latin typeface="Courier New"/>
                <a:ea typeface="Courier New"/>
                <a:cs typeface="Courier New"/>
                <a:sym typeface="Courier New"/>
              </a:rPr>
              <a:t>Also known as hard clustering, where a data point can only belong to one group, partitioning clustering divides data into non-hierarchical groups. </a:t>
            </a:r>
            <a:r>
              <a:rPr b="1" lang="en-GB" sz="1350">
                <a:solidFill>
                  <a:schemeClr val="accent6"/>
                </a:solidFill>
                <a:latin typeface="Courier New"/>
                <a:ea typeface="Courier New"/>
                <a:cs typeface="Courier New"/>
                <a:sym typeface="Courier New"/>
              </a:rPr>
              <a:t>The k-means clustering algorithm</a:t>
            </a:r>
            <a:r>
              <a:rPr lang="en-GB" sz="1350">
                <a:solidFill>
                  <a:schemeClr val="accent6"/>
                </a:solidFill>
                <a:latin typeface="Courier New"/>
                <a:ea typeface="Courier New"/>
                <a:cs typeface="Courier New"/>
                <a:sym typeface="Courier New"/>
              </a:rPr>
              <a:t> is the most common form of this centroid-based method.</a:t>
            </a:r>
            <a:endParaRPr sz="135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sz="1350">
                <a:solidFill>
                  <a:schemeClr val="accent6"/>
                </a:solidFill>
                <a:latin typeface="Courier New"/>
                <a:ea typeface="Courier New"/>
                <a:cs typeface="Courier New"/>
                <a:sym typeface="Courier New"/>
              </a:rPr>
              <a:t>In K-means clustering, the dataset is divided into a pre-defined number of groups represented by K. The data are grouped according to their distance from the cluster center.</a:t>
            </a:r>
            <a:endParaRPr sz="135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sz="1350">
                <a:solidFill>
                  <a:schemeClr val="accent6"/>
                </a:solidFill>
                <a:latin typeface="Courier New"/>
                <a:ea typeface="Courier New"/>
                <a:cs typeface="Courier New"/>
                <a:sym typeface="Courier New"/>
              </a:rPr>
              <a:t>If the data has a large K value, the data has a smaller grouping. On the other hand, a smaller K value depicts a more extensive, less granular grouping.</a:t>
            </a:r>
            <a:endParaRPr sz="1350">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91" name="Google Shape;91;p17"/>
          <p:cNvPicPr preferRelativeResize="0"/>
          <p:nvPr/>
        </p:nvPicPr>
        <p:blipFill>
          <a:blip r:embed="rId3">
            <a:alphaModFix/>
          </a:blip>
          <a:stretch>
            <a:fillRect/>
          </a:stretch>
        </p:blipFill>
        <p:spPr>
          <a:xfrm>
            <a:off x="5249725" y="221350"/>
            <a:ext cx="3589476" cy="2661163"/>
          </a:xfrm>
          <a:prstGeom prst="rect">
            <a:avLst/>
          </a:prstGeom>
          <a:noFill/>
          <a:ln>
            <a:noFill/>
          </a:ln>
        </p:spPr>
      </p:pic>
      <p:pic>
        <p:nvPicPr>
          <p:cNvPr id="92" name="Google Shape;92;p17"/>
          <p:cNvPicPr preferRelativeResize="0"/>
          <p:nvPr/>
        </p:nvPicPr>
        <p:blipFill>
          <a:blip r:embed="rId4">
            <a:alphaModFix/>
          </a:blip>
          <a:stretch>
            <a:fillRect/>
          </a:stretch>
        </p:blipFill>
        <p:spPr>
          <a:xfrm>
            <a:off x="5249725" y="2882525"/>
            <a:ext cx="3589475" cy="203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98" name="Google Shape;98;p18"/>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2.</a:t>
            </a:r>
            <a:r>
              <a:rPr b="1" i="0" lang="en-GB" sz="1800" u="none" cap="none" strike="noStrike">
                <a:solidFill>
                  <a:schemeClr val="accent6"/>
                </a:solidFill>
                <a:latin typeface="Courier New"/>
                <a:ea typeface="Courier New"/>
                <a:cs typeface="Courier New"/>
                <a:sym typeface="Courier New"/>
              </a:rPr>
              <a:t> </a:t>
            </a:r>
            <a:r>
              <a:rPr b="1" lang="en-GB" sz="1800">
                <a:solidFill>
                  <a:schemeClr val="accent6"/>
                </a:solidFill>
                <a:latin typeface="Courier New"/>
                <a:ea typeface="Courier New"/>
                <a:cs typeface="Courier New"/>
                <a:sym typeface="Courier New"/>
              </a:rPr>
              <a:t>HIERARCHICAL CLUSTERING</a:t>
            </a:r>
            <a:endParaRPr b="1" i="0" sz="1800" u="none" cap="none" strike="noStrike">
              <a:solidFill>
                <a:schemeClr val="accent6"/>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GB" sz="1300">
                <a:solidFill>
                  <a:schemeClr val="accent6"/>
                </a:solidFill>
                <a:latin typeface="Courier New"/>
                <a:ea typeface="Courier New"/>
                <a:cs typeface="Courier New"/>
                <a:sym typeface="Courier New"/>
              </a:rPr>
              <a:t>Hierarchical cluster analysis divides the data set into a dendrogram, having different levels. This soft clustering enables multiple grouping of data. Hierarchical clustering can either be agglomerative or divisive.</a:t>
            </a:r>
            <a:endParaRPr sz="1300">
              <a:solidFill>
                <a:schemeClr val="accent6"/>
              </a:solidFill>
              <a:latin typeface="Courier New"/>
              <a:ea typeface="Courier New"/>
              <a:cs typeface="Courier New"/>
              <a:sym typeface="Courier New"/>
            </a:endParaRPr>
          </a:p>
          <a:p>
            <a:pPr indent="0" lvl="0" marL="0" rtl="0" algn="just">
              <a:lnSpc>
                <a:spcPct val="100000"/>
              </a:lnSpc>
              <a:spcBef>
                <a:spcPts val="1500"/>
              </a:spcBef>
              <a:spcAft>
                <a:spcPts val="0"/>
              </a:spcAft>
              <a:buNone/>
            </a:pPr>
            <a:r>
              <a:rPr lang="en-GB" sz="1300">
                <a:solidFill>
                  <a:schemeClr val="accent6"/>
                </a:solidFill>
                <a:latin typeface="Courier New"/>
                <a:ea typeface="Courier New"/>
                <a:cs typeface="Courier New"/>
                <a:sym typeface="Courier New"/>
              </a:rPr>
              <a:t>In agglomerative clustering, the data sets are first divided into small groups, then merged on higher levels based on the similarity as a cluster. This can be done through various methods, including Ward’s, average, complete, or single linkage.</a:t>
            </a:r>
            <a:endParaRPr sz="1300">
              <a:solidFill>
                <a:schemeClr val="accent6"/>
              </a:solidFill>
              <a:latin typeface="Courier New"/>
              <a:ea typeface="Courier New"/>
              <a:cs typeface="Courier New"/>
              <a:sym typeface="Courier New"/>
            </a:endParaRPr>
          </a:p>
          <a:p>
            <a:pPr indent="0" lvl="0" marL="0" rtl="0" algn="just">
              <a:lnSpc>
                <a:spcPct val="100000"/>
              </a:lnSpc>
              <a:spcBef>
                <a:spcPts val="1500"/>
              </a:spcBef>
              <a:spcAft>
                <a:spcPts val="0"/>
              </a:spcAft>
              <a:buNone/>
            </a:pPr>
            <a:r>
              <a:rPr lang="en-GB" sz="1300">
                <a:solidFill>
                  <a:schemeClr val="accent6"/>
                </a:solidFill>
                <a:latin typeface="Courier New"/>
                <a:ea typeface="Courier New"/>
                <a:cs typeface="Courier New"/>
                <a:sym typeface="Courier New"/>
              </a:rPr>
              <a:t>In divisive clustering, the data set is initially considered as one cluster, which is further divided into smaller groups in progressing levels based on the differences between the data points.</a:t>
            </a:r>
            <a:endParaRPr sz="1300">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350"/>
              <a:buFont typeface="Arial"/>
              <a:buNone/>
            </a:pPr>
            <a:r>
              <a:t/>
            </a:r>
            <a:endParaRPr sz="1300">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3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300" u="none" cap="none" strike="noStrike">
              <a:solidFill>
                <a:schemeClr val="accent6"/>
              </a:solidFill>
              <a:latin typeface="Courier New"/>
              <a:ea typeface="Courier New"/>
              <a:cs typeface="Courier New"/>
              <a:sym typeface="Courier New"/>
            </a:endParaRPr>
          </a:p>
        </p:txBody>
      </p:sp>
      <p:pic>
        <p:nvPicPr>
          <p:cNvPr id="99" name="Google Shape;99;p18"/>
          <p:cNvPicPr preferRelativeResize="0"/>
          <p:nvPr/>
        </p:nvPicPr>
        <p:blipFill>
          <a:blip r:embed="rId3">
            <a:alphaModFix/>
          </a:blip>
          <a:stretch>
            <a:fillRect/>
          </a:stretch>
        </p:blipFill>
        <p:spPr>
          <a:xfrm>
            <a:off x="4724425" y="870250"/>
            <a:ext cx="4267175" cy="31662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05" name="Google Shape;105;p19"/>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3.</a:t>
            </a:r>
            <a:r>
              <a:rPr b="1" i="0" lang="en-GB" sz="1800" u="none" cap="none" strike="noStrike">
                <a:solidFill>
                  <a:schemeClr val="accent6"/>
                </a:solidFill>
                <a:latin typeface="Courier New"/>
                <a:ea typeface="Courier New"/>
                <a:cs typeface="Courier New"/>
                <a:sym typeface="Courier New"/>
              </a:rPr>
              <a:t> P</a:t>
            </a:r>
            <a:r>
              <a:rPr b="1" lang="en-GB" sz="1800">
                <a:solidFill>
                  <a:schemeClr val="accent6"/>
                </a:solidFill>
                <a:latin typeface="Courier New"/>
                <a:ea typeface="Courier New"/>
                <a:cs typeface="Courier New"/>
                <a:sym typeface="Courier New"/>
              </a:rPr>
              <a:t>ROBABILISTIC CLUSTERING</a:t>
            </a:r>
            <a:endParaRPr b="1" i="0" sz="1800" u="none" cap="none" strike="noStrike">
              <a:solidFill>
                <a:schemeClr val="accent6"/>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GB">
                <a:solidFill>
                  <a:schemeClr val="accent6"/>
                </a:solidFill>
                <a:latin typeface="Courier New"/>
                <a:ea typeface="Courier New"/>
                <a:cs typeface="Courier New"/>
                <a:sym typeface="Courier New"/>
              </a:rPr>
              <a:t>Probabilistic clustering or distribution model-based clustering divides data based on their probability of belonging to a particular distribution. The Gaussian Mixture Model (GMM) is the most common algorithm for probabilistic clustering.</a:t>
            </a:r>
            <a:endParaRPr>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a:solidFill>
                  <a:schemeClr val="accent6"/>
                </a:solidFill>
                <a:latin typeface="Courier New"/>
                <a:ea typeface="Courier New"/>
                <a:cs typeface="Courier New"/>
                <a:sym typeface="Courier New"/>
              </a:rPr>
              <a:t>GMM uses an unspecified number of distribution functions and divides data based on the probability of a data set. The variable for the clustering is assumed. Therefore, the expectation-maximization algorithm is commonly used with GMM.</a:t>
            </a:r>
            <a:endParaRPr>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650"/>
              <a:buFont typeface="Arial"/>
              <a:buNone/>
            </a:pPr>
            <a:r>
              <a:t/>
            </a:r>
            <a:endParaRPr sz="1650">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106" name="Google Shape;106;p19"/>
          <p:cNvPicPr preferRelativeResize="0"/>
          <p:nvPr/>
        </p:nvPicPr>
        <p:blipFill>
          <a:blip r:embed="rId3">
            <a:alphaModFix/>
          </a:blip>
          <a:stretch>
            <a:fillRect/>
          </a:stretch>
        </p:blipFill>
        <p:spPr>
          <a:xfrm>
            <a:off x="4825525" y="870250"/>
            <a:ext cx="4166075" cy="303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12" name="Google Shape;112;p20"/>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4.</a:t>
            </a:r>
            <a:r>
              <a:rPr b="1" i="0" lang="en-GB" sz="1800" u="none" cap="none" strike="noStrike">
                <a:solidFill>
                  <a:schemeClr val="accent6"/>
                </a:solidFill>
                <a:latin typeface="Courier New"/>
                <a:ea typeface="Courier New"/>
                <a:cs typeface="Courier New"/>
                <a:sym typeface="Courier New"/>
              </a:rPr>
              <a:t> </a:t>
            </a:r>
            <a:r>
              <a:rPr b="1" lang="en-GB" sz="1800">
                <a:solidFill>
                  <a:schemeClr val="accent6"/>
                </a:solidFill>
                <a:latin typeface="Courier New"/>
                <a:ea typeface="Courier New"/>
                <a:cs typeface="Courier New"/>
                <a:sym typeface="Courier New"/>
              </a:rPr>
              <a:t>DENSITY BASED CLUSTERING</a:t>
            </a:r>
            <a:endParaRPr b="1" i="0" sz="1800" u="none" cap="none" strike="noStrike">
              <a:solidFill>
                <a:schemeClr val="accent6"/>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GB" sz="1450">
                <a:solidFill>
                  <a:schemeClr val="accent6"/>
                </a:solidFill>
                <a:latin typeface="Courier New"/>
                <a:ea typeface="Courier New"/>
                <a:cs typeface="Courier New"/>
                <a:sym typeface="Courier New"/>
              </a:rPr>
              <a:t>The density-based clustering is a simple approach that divides data into groups based on their positioning. Highly dense areas are grouped as one cluster, forming arbitrary shapes.</a:t>
            </a:r>
            <a:endParaRPr sz="145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sz="1450">
                <a:solidFill>
                  <a:schemeClr val="accent6"/>
                </a:solidFill>
                <a:latin typeface="Courier New"/>
                <a:ea typeface="Courier New"/>
                <a:cs typeface="Courier New"/>
                <a:sym typeface="Courier New"/>
              </a:rPr>
              <a:t>Two clusters are divided by clear, sparser areas. However, this type of clustering is not helpful for data sets with varying densities.</a:t>
            </a:r>
            <a:endParaRPr sz="1450">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650"/>
              <a:buFont typeface="Arial"/>
              <a:buNone/>
            </a:pPr>
            <a:r>
              <a:t/>
            </a:r>
            <a:endParaRPr b="0" i="0" sz="165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113" name="Google Shape;113;p20"/>
          <p:cNvPicPr preferRelativeResize="0"/>
          <p:nvPr/>
        </p:nvPicPr>
        <p:blipFill>
          <a:blip r:embed="rId3">
            <a:alphaModFix/>
          </a:blip>
          <a:stretch>
            <a:fillRect/>
          </a:stretch>
        </p:blipFill>
        <p:spPr>
          <a:xfrm>
            <a:off x="4825525" y="870250"/>
            <a:ext cx="4166076" cy="306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19" name="Google Shape;119;p21"/>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5</a:t>
            </a:r>
            <a:r>
              <a:rPr b="1" i="0" lang="en-GB" sz="1800" u="none" cap="none" strike="noStrike">
                <a:solidFill>
                  <a:schemeClr val="accent5"/>
                </a:solidFill>
                <a:latin typeface="Courier New"/>
                <a:ea typeface="Courier New"/>
                <a:cs typeface="Courier New"/>
                <a:sym typeface="Courier New"/>
              </a:rPr>
              <a:t>.</a:t>
            </a:r>
            <a:r>
              <a:rPr b="1" i="0" lang="en-GB" sz="1800" u="none" cap="none" strike="noStrike">
                <a:solidFill>
                  <a:schemeClr val="accent6"/>
                </a:solidFill>
                <a:latin typeface="Courier New"/>
                <a:ea typeface="Courier New"/>
                <a:cs typeface="Courier New"/>
                <a:sym typeface="Courier New"/>
              </a:rPr>
              <a:t> </a:t>
            </a:r>
            <a:r>
              <a:rPr b="1" lang="en-GB" sz="1800">
                <a:solidFill>
                  <a:schemeClr val="accent6"/>
                </a:solidFill>
                <a:latin typeface="Courier New"/>
                <a:ea typeface="Courier New"/>
                <a:cs typeface="Courier New"/>
                <a:sym typeface="Courier New"/>
              </a:rPr>
              <a:t>FUZZY CLUSTERING</a:t>
            </a:r>
            <a:endParaRPr b="1" i="0" sz="1800" u="none" cap="none" strike="noStrike">
              <a:solidFill>
                <a:schemeClr val="accent6"/>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GB" sz="1450">
                <a:solidFill>
                  <a:schemeClr val="accent6"/>
                </a:solidFill>
                <a:latin typeface="Courier New"/>
                <a:ea typeface="Courier New"/>
                <a:cs typeface="Courier New"/>
                <a:sym typeface="Courier New"/>
              </a:rPr>
              <a:t>Another type of soft clustering, the data sets are assigned membership coefficients, determining their degree of belonging to different clusters. The most common method used for this is the Fuzzy C-means algorith</a:t>
            </a:r>
            <a:endParaRPr sz="1450">
              <a:solidFill>
                <a:schemeClr val="accent6"/>
              </a:solidFill>
              <a:latin typeface="Courier New"/>
              <a:ea typeface="Courier New"/>
              <a:cs typeface="Courier New"/>
              <a:sym typeface="Courier New"/>
            </a:endParaRPr>
          </a:p>
          <a:p>
            <a:pPr indent="0" lvl="0" marL="0" rtl="0" algn="just">
              <a:lnSpc>
                <a:spcPct val="115000"/>
              </a:lnSpc>
              <a:spcBef>
                <a:spcPts val="1500"/>
              </a:spcBef>
              <a:spcAft>
                <a:spcPts val="0"/>
              </a:spcAft>
              <a:buNone/>
            </a:pPr>
            <a:r>
              <a:rPr lang="en-GB" sz="1450">
                <a:solidFill>
                  <a:schemeClr val="accent6"/>
                </a:solidFill>
                <a:latin typeface="Courier New"/>
                <a:ea typeface="Courier New"/>
                <a:cs typeface="Courier New"/>
                <a:sym typeface="Courier New"/>
              </a:rPr>
              <a:t>Clustering techniques have wide applications in the real world. These include identifying cancer cells, customer segmentation, search engine results, market segmentation, anomaly detection, and statistical data analysis.</a:t>
            </a:r>
            <a:endParaRPr sz="1450">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500"/>
              <a:buFont typeface="Arial"/>
              <a:buNone/>
            </a:pPr>
            <a:r>
              <a:t/>
            </a:r>
            <a:endParaRPr sz="1500">
              <a:solidFill>
                <a:schemeClr val="accent6"/>
              </a:solidFill>
              <a:latin typeface="Courier New"/>
              <a:ea typeface="Courier New"/>
              <a:cs typeface="Courier New"/>
              <a:sym typeface="Courier New"/>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650"/>
              <a:buFont typeface="Arial"/>
              <a:buNone/>
            </a:pPr>
            <a:r>
              <a:t/>
            </a:r>
            <a:endParaRPr b="0" i="0" sz="165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120" name="Google Shape;120;p21"/>
          <p:cNvPicPr preferRelativeResize="0"/>
          <p:nvPr/>
        </p:nvPicPr>
        <p:blipFill>
          <a:blip r:embed="rId3">
            <a:alphaModFix/>
          </a:blip>
          <a:stretch>
            <a:fillRect/>
          </a:stretch>
        </p:blipFill>
        <p:spPr>
          <a:xfrm>
            <a:off x="4825525" y="870250"/>
            <a:ext cx="4166075" cy="27595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