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Average"/>
      <p:regular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B5428DA-4307-4416-9387-A768497C6BAF}">
  <a:tblStyle styleId="{3B5428DA-4307-4416-9387-A768497C6BA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swald-regular.fntdata"/><Relationship Id="rId25" Type="http://schemas.openxmlformats.org/officeDocument/2006/relationships/font" Target="fonts/Average-regular.fntdata"/><Relationship Id="rId27" Type="http://schemas.openxmlformats.org/officeDocument/2006/relationships/font" Target="fonts/Oswa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79eb841e5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79eb841e5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fbeedc00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fbeedc00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efbeedc007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efbeedc007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efdc1672a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efdc1672a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fdc1672a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efdc1672a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fdc1672a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fdc1672a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f8717cda8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ef8717cda8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79eb841e5a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79eb841e5a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79eb841e5a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79eb841e5a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79eb841e5a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79eb841e5a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79eb841e5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79eb841e5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ef8717cda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ef8717cda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ef8717cda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ef8717cda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79eb841e5a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79eb841e5a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efbeedc00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efbeedc00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fbeedc00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efbeedc00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efbeedc00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efbeedc00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ef8717cda8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ef8717cda8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infovistar.in/razorpay-case-study-revolutionizing-online-payments-in-india/" TargetMode="External"/><Relationship Id="rId4" Type="http://schemas.openxmlformats.org/officeDocument/2006/relationships/hyperlink" Target="https://research.contrary.com/company/razorpay" TargetMode="External"/><Relationship Id="rId5" Type="http://schemas.openxmlformats.org/officeDocument/2006/relationships/hyperlink" Target="https://drive.google.com/drive/u/2/folders/1YX41Cb4TRn1dcsuf29Qx1z1fZUIA15D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311700" y="4046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3420">
                <a:solidFill>
                  <a:srgbClr val="FFD966"/>
                </a:solidFill>
              </a:rPr>
              <a:t>CASE STUDY ON RAZORPAY</a:t>
            </a:r>
            <a:endParaRPr b="1" sz="3420">
              <a:solidFill>
                <a:srgbClr val="FFD966"/>
              </a:solidFill>
            </a:endParaRPr>
          </a:p>
          <a:p>
            <a:pPr indent="0" lvl="0" marL="0" rtl="0" algn="ctr">
              <a:spcBef>
                <a:spcPts val="0"/>
              </a:spcBef>
              <a:spcAft>
                <a:spcPts val="0"/>
              </a:spcAft>
              <a:buSzPts val="990"/>
              <a:buNone/>
            </a:pPr>
            <a:r>
              <a:rPr b="1" lang="en-GB" sz="2620">
                <a:solidFill>
                  <a:schemeClr val="accent6"/>
                </a:solidFill>
              </a:rPr>
              <a:t>GROUP 5</a:t>
            </a:r>
            <a:endParaRPr b="1" sz="2620">
              <a:solidFill>
                <a:schemeClr val="accent6"/>
              </a:solidFill>
            </a:endParaRPr>
          </a:p>
        </p:txBody>
      </p:sp>
      <p:pic>
        <p:nvPicPr>
          <p:cNvPr id="60" name="Google Shape;60;p13"/>
          <p:cNvPicPr preferRelativeResize="0"/>
          <p:nvPr/>
        </p:nvPicPr>
        <p:blipFill rotWithShape="1">
          <a:blip r:embed="rId3">
            <a:alphaModFix/>
          </a:blip>
          <a:srcRect b="0" l="0" r="0" t="0"/>
          <a:stretch/>
        </p:blipFill>
        <p:spPr>
          <a:xfrm>
            <a:off x="161450" y="10"/>
            <a:ext cx="1382042" cy="1382042"/>
          </a:xfrm>
          <a:prstGeom prst="rect">
            <a:avLst/>
          </a:prstGeom>
          <a:noFill/>
          <a:ln>
            <a:noFill/>
          </a:ln>
        </p:spPr>
      </p:pic>
      <p:pic>
        <p:nvPicPr>
          <p:cNvPr id="61" name="Google Shape;61;p13"/>
          <p:cNvPicPr preferRelativeResize="0"/>
          <p:nvPr/>
        </p:nvPicPr>
        <p:blipFill>
          <a:blip r:embed="rId4">
            <a:alphaModFix/>
          </a:blip>
          <a:stretch>
            <a:fillRect/>
          </a:stretch>
        </p:blipFill>
        <p:spPr>
          <a:xfrm>
            <a:off x="7613272" y="-5"/>
            <a:ext cx="1530723" cy="1152475"/>
          </a:xfrm>
          <a:prstGeom prst="rect">
            <a:avLst/>
          </a:prstGeom>
          <a:noFill/>
          <a:ln>
            <a:noFill/>
          </a:ln>
        </p:spPr>
      </p:pic>
      <p:graphicFrame>
        <p:nvGraphicFramePr>
          <p:cNvPr id="62" name="Google Shape;62;p13"/>
          <p:cNvGraphicFramePr/>
          <p:nvPr/>
        </p:nvGraphicFramePr>
        <p:xfrm>
          <a:off x="952500" y="1514250"/>
          <a:ext cx="3000000" cy="3000000"/>
        </p:xfrm>
        <a:graphic>
          <a:graphicData uri="http://schemas.openxmlformats.org/drawingml/2006/table">
            <a:tbl>
              <a:tblPr>
                <a:noFill/>
                <a:tableStyleId>{3B5428DA-4307-4416-9387-A768497C6BAF}</a:tableStyleId>
              </a:tblPr>
              <a:tblGrid>
                <a:gridCol w="3619500"/>
                <a:gridCol w="3619500"/>
              </a:tblGrid>
              <a:tr h="381000">
                <a:tc>
                  <a:txBody>
                    <a:bodyPr/>
                    <a:lstStyle/>
                    <a:p>
                      <a:pPr indent="0" lvl="0" marL="0" rtl="0" algn="ctr">
                        <a:spcBef>
                          <a:spcPts val="0"/>
                        </a:spcBef>
                        <a:spcAft>
                          <a:spcPts val="0"/>
                        </a:spcAft>
                        <a:buNone/>
                      </a:pPr>
                      <a:r>
                        <a:rPr b="1" lang="en-GB" sz="1900">
                          <a:solidFill>
                            <a:schemeClr val="lt1"/>
                          </a:solidFill>
                        </a:rPr>
                        <a:t>ROLL NUMBER</a:t>
                      </a:r>
                      <a:endParaRPr b="1" sz="1900">
                        <a:solidFill>
                          <a:schemeClr val="lt1"/>
                        </a:solidFill>
                      </a:endParaRPr>
                    </a:p>
                  </a:txBody>
                  <a:tcPr marT="91425" marB="91425" marR="91425" marL="91425">
                    <a:gradFill>
                      <a:gsLst>
                        <a:gs pos="0">
                          <a:srgbClr val="FFE9A8"/>
                        </a:gs>
                        <a:gs pos="100000">
                          <a:srgbClr val="F9C62C"/>
                        </a:gs>
                      </a:gsLst>
                      <a:lin ang="5400012" scaled="0"/>
                    </a:gradFill>
                  </a:tcPr>
                </a:tc>
                <a:tc>
                  <a:txBody>
                    <a:bodyPr/>
                    <a:lstStyle/>
                    <a:p>
                      <a:pPr indent="0" lvl="0" marL="0" rtl="0" algn="ctr">
                        <a:spcBef>
                          <a:spcPts val="0"/>
                        </a:spcBef>
                        <a:spcAft>
                          <a:spcPts val="0"/>
                        </a:spcAft>
                        <a:buNone/>
                      </a:pPr>
                      <a:r>
                        <a:rPr b="1" lang="en-GB" sz="1900">
                          <a:solidFill>
                            <a:schemeClr val="lt1"/>
                          </a:solidFill>
                        </a:rPr>
                        <a:t>NAME</a:t>
                      </a:r>
                      <a:endParaRPr b="1" sz="1900">
                        <a:solidFill>
                          <a:schemeClr val="lt1"/>
                        </a:solidFill>
                      </a:endParaRPr>
                    </a:p>
                  </a:txBody>
                  <a:tcPr marT="91425" marB="91425" marR="91425" marL="91425">
                    <a:gradFill>
                      <a:gsLst>
                        <a:gs pos="0">
                          <a:srgbClr val="FFE9A8"/>
                        </a:gs>
                        <a:gs pos="100000">
                          <a:srgbClr val="F9C62C"/>
                        </a:gs>
                      </a:gsLst>
                      <a:lin ang="5400012" scaled="0"/>
                    </a:gradFill>
                  </a:tcPr>
                </a:tc>
              </a:tr>
              <a:tr h="381000">
                <a:tc>
                  <a:txBody>
                    <a:bodyPr/>
                    <a:lstStyle/>
                    <a:p>
                      <a:pPr indent="0" lvl="0" marL="0" rtl="0" algn="l">
                        <a:spcBef>
                          <a:spcPts val="0"/>
                        </a:spcBef>
                        <a:spcAft>
                          <a:spcPts val="0"/>
                        </a:spcAft>
                        <a:buNone/>
                      </a:pPr>
                      <a:r>
                        <a:rPr lang="en-GB" sz="1800">
                          <a:solidFill>
                            <a:schemeClr val="dk1"/>
                          </a:solidFill>
                        </a:rPr>
                        <a:t>13000121050</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en-GB" sz="1800">
                          <a:solidFill>
                            <a:schemeClr val="dk1"/>
                          </a:solidFill>
                        </a:rPr>
                        <a:t>ARIF ALI</a:t>
                      </a:r>
                      <a:endParaRPr sz="18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GB" sz="1800">
                          <a:solidFill>
                            <a:schemeClr val="dk1"/>
                          </a:solidFill>
                        </a:rPr>
                        <a:t>13000121040</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en-GB" sz="1800">
                          <a:solidFill>
                            <a:schemeClr val="dk1"/>
                          </a:solidFill>
                        </a:rPr>
                        <a:t>SAGNIK MUKHOPADHYAY</a:t>
                      </a:r>
                      <a:endParaRPr sz="18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GB" sz="1800">
                          <a:solidFill>
                            <a:schemeClr val="dk1"/>
                          </a:solidFill>
                        </a:rPr>
                        <a:t>13000121033</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en-GB" sz="1800">
                          <a:solidFill>
                            <a:schemeClr val="dk1"/>
                          </a:solidFill>
                        </a:rPr>
                        <a:t>SOUMYADEEP NANDY</a:t>
                      </a:r>
                      <a:endParaRPr sz="18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GB" sz="1800">
                          <a:solidFill>
                            <a:schemeClr val="dk1"/>
                          </a:solidFill>
                        </a:rPr>
                        <a:t>13000121037</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en-GB" sz="1800">
                          <a:solidFill>
                            <a:schemeClr val="dk1"/>
                          </a:solidFill>
                        </a:rPr>
                        <a:t>PRITHWISH SARKAR</a:t>
                      </a:r>
                      <a:endParaRPr sz="18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GB" sz="1800">
                          <a:solidFill>
                            <a:schemeClr val="dk1"/>
                          </a:solidFill>
                        </a:rPr>
                        <a:t>13000121058</a:t>
                      </a:r>
                      <a:endParaRPr sz="1800">
                        <a:solidFill>
                          <a:schemeClr val="dk1"/>
                        </a:solidFill>
                      </a:endParaRPr>
                    </a:p>
                  </a:txBody>
                  <a:tcPr marT="91425" marB="91425" marR="91425" marL="91425"/>
                </a:tc>
                <a:tc>
                  <a:txBody>
                    <a:bodyPr/>
                    <a:lstStyle/>
                    <a:p>
                      <a:pPr indent="0" lvl="0" marL="0" rtl="0" algn="l">
                        <a:spcBef>
                          <a:spcPts val="0"/>
                        </a:spcBef>
                        <a:spcAft>
                          <a:spcPts val="0"/>
                        </a:spcAft>
                        <a:buNone/>
                      </a:pPr>
                      <a:r>
                        <a:rPr lang="en-GB" sz="1800">
                          <a:solidFill>
                            <a:schemeClr val="dk1"/>
                          </a:solidFill>
                        </a:rPr>
                        <a:t>ARKAPRATIM GHOSH</a:t>
                      </a:r>
                      <a:endParaRPr sz="1800">
                        <a:solidFill>
                          <a:schemeClr val="dk1"/>
                        </a:solidFill>
                      </a:endParaRPr>
                    </a:p>
                  </a:txBody>
                  <a:tcPr marT="91425" marB="91425" marR="91425" marL="91425"/>
                </a:tc>
              </a:tr>
            </a:tbl>
          </a:graphicData>
        </a:graphic>
      </p:graphicFrame>
      <p:sp>
        <p:nvSpPr>
          <p:cNvPr id="63" name="Google Shape;63;p13"/>
          <p:cNvSpPr txBox="1"/>
          <p:nvPr/>
        </p:nvSpPr>
        <p:spPr>
          <a:xfrm>
            <a:off x="208350" y="4323875"/>
            <a:ext cx="8727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solidFill>
                  <a:schemeClr val="accent5"/>
                </a:solidFill>
                <a:latin typeface="Courier New"/>
                <a:ea typeface="Courier New"/>
                <a:cs typeface="Courier New"/>
                <a:sym typeface="Courier New"/>
              </a:rPr>
              <a:t>CA 1 : </a:t>
            </a:r>
            <a:r>
              <a:rPr b="1" lang="en-GB" sz="1800">
                <a:solidFill>
                  <a:schemeClr val="accent6"/>
                </a:solidFill>
                <a:latin typeface="Courier New"/>
                <a:ea typeface="Courier New"/>
                <a:cs typeface="Courier New"/>
                <a:sym typeface="Courier New"/>
              </a:rPr>
              <a:t>PROJECT MANAGEMENT AND ENTREPRENEURSHIP (HSMC701)</a:t>
            </a:r>
            <a:endParaRPr b="1" sz="1800">
              <a:solidFill>
                <a:schemeClr val="accent5"/>
              </a:solidFill>
              <a:latin typeface="Courier New"/>
              <a:ea typeface="Courier New"/>
              <a:cs typeface="Courier New"/>
              <a:sym typeface="Courier New"/>
            </a:endParaRPr>
          </a:p>
          <a:p>
            <a:pPr indent="0" lvl="0" marL="0" rtl="0" algn="ctr">
              <a:spcBef>
                <a:spcPts val="0"/>
              </a:spcBef>
              <a:spcAft>
                <a:spcPts val="0"/>
              </a:spcAft>
              <a:buNone/>
            </a:pPr>
            <a:r>
              <a:rPr b="1" lang="en-GB" sz="1800">
                <a:solidFill>
                  <a:schemeClr val="accent5"/>
                </a:solidFill>
                <a:latin typeface="Courier New"/>
                <a:ea typeface="Courier New"/>
                <a:cs typeface="Courier New"/>
                <a:sym typeface="Courier New"/>
              </a:rPr>
              <a:t>CSE : </a:t>
            </a:r>
            <a:r>
              <a:rPr b="1" lang="en-GB" sz="1800">
                <a:solidFill>
                  <a:schemeClr val="accent6"/>
                </a:solidFill>
                <a:latin typeface="Courier New"/>
                <a:ea typeface="Courier New"/>
                <a:cs typeface="Courier New"/>
                <a:sym typeface="Courier New"/>
              </a:rPr>
              <a:t>SEMESTER 7</a:t>
            </a:r>
            <a:endParaRPr b="1" sz="1800">
              <a:solidFill>
                <a:schemeClr val="accent6"/>
              </a:solidFill>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idx="1" type="body"/>
          </p:nvPr>
        </p:nvSpPr>
        <p:spPr>
          <a:xfrm>
            <a:off x="311700" y="764000"/>
            <a:ext cx="8520600" cy="38118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0"/>
              </a:spcBef>
              <a:spcAft>
                <a:spcPts val="0"/>
              </a:spcAft>
              <a:buClr>
                <a:schemeClr val="dk1"/>
              </a:buClr>
              <a:buSzPts val="275"/>
              <a:buFont typeface="Arial"/>
              <a:buNone/>
            </a:pPr>
            <a:r>
              <a:rPr b="1" lang="en-GB" sz="7200">
                <a:solidFill>
                  <a:schemeClr val="accent5"/>
                </a:solidFill>
                <a:latin typeface="Courier New"/>
                <a:ea typeface="Courier New"/>
                <a:cs typeface="Courier New"/>
                <a:sym typeface="Courier New"/>
              </a:rPr>
              <a:t>Ideation/Conception (2013):</a:t>
            </a:r>
            <a:endParaRPr b="1" sz="7200">
              <a:solidFill>
                <a:schemeClr val="accent5"/>
              </a:solidFill>
              <a:latin typeface="Courier New"/>
              <a:ea typeface="Courier New"/>
              <a:cs typeface="Courier New"/>
              <a:sym typeface="Courier New"/>
            </a:endParaRPr>
          </a:p>
          <a:p>
            <a:pPr indent="-304800" lvl="0" marL="457200" rtl="0" algn="just">
              <a:spcBef>
                <a:spcPts val="1200"/>
              </a:spcBef>
              <a:spcAft>
                <a:spcPts val="0"/>
              </a:spcAft>
              <a:buClr>
                <a:schemeClr val="dk1"/>
              </a:buClr>
              <a:buSzPct val="100000"/>
              <a:buFont typeface="Courier New"/>
              <a:buChar char="➔"/>
            </a:pPr>
            <a:r>
              <a:rPr b="1" lang="en-GB" sz="4800">
                <a:solidFill>
                  <a:schemeClr val="dk1"/>
                </a:solidFill>
                <a:latin typeface="Courier New"/>
                <a:ea typeface="Courier New"/>
                <a:cs typeface="Courier New"/>
                <a:sym typeface="Courier New"/>
              </a:rPr>
              <a:t>Founders Harshil Mathur and Shashank Kumar identified the problem of cumbersome payment processes for Indian businesses.</a:t>
            </a:r>
            <a:endParaRPr b="1" sz="4800">
              <a:solidFill>
                <a:schemeClr val="dk1"/>
              </a:solidFill>
              <a:latin typeface="Courier New"/>
              <a:ea typeface="Courier New"/>
              <a:cs typeface="Courier New"/>
              <a:sym typeface="Courier New"/>
            </a:endParaRPr>
          </a:p>
          <a:p>
            <a:pPr indent="0" lvl="0" marL="0" rtl="0" algn="just">
              <a:spcBef>
                <a:spcPts val="1200"/>
              </a:spcBef>
              <a:spcAft>
                <a:spcPts val="0"/>
              </a:spcAft>
              <a:buClr>
                <a:schemeClr val="dk1"/>
              </a:buClr>
              <a:buSzPts val="275"/>
              <a:buFont typeface="Arial"/>
              <a:buNone/>
            </a:pPr>
            <a:r>
              <a:rPr b="1" lang="en-GB" sz="7200">
                <a:solidFill>
                  <a:schemeClr val="accent5"/>
                </a:solidFill>
                <a:latin typeface="Courier New"/>
                <a:ea typeface="Courier New"/>
                <a:cs typeface="Courier New"/>
                <a:sym typeface="Courier New"/>
              </a:rPr>
              <a:t>Seed Stage (2014):</a:t>
            </a:r>
            <a:endParaRPr b="1" sz="7200">
              <a:solidFill>
                <a:schemeClr val="accent5"/>
              </a:solidFill>
              <a:latin typeface="Courier New"/>
              <a:ea typeface="Courier New"/>
              <a:cs typeface="Courier New"/>
              <a:sym typeface="Courier New"/>
            </a:endParaRPr>
          </a:p>
          <a:p>
            <a:pPr indent="-304800" lvl="0" marL="457200" rtl="0" algn="just">
              <a:spcBef>
                <a:spcPts val="1200"/>
              </a:spcBef>
              <a:spcAft>
                <a:spcPts val="0"/>
              </a:spcAft>
              <a:buClr>
                <a:schemeClr val="dk1"/>
              </a:buClr>
              <a:buSzPct val="100000"/>
              <a:buFont typeface="Courier New"/>
              <a:buChar char="➔"/>
            </a:pPr>
            <a:r>
              <a:rPr b="1" lang="en-GB" sz="4800">
                <a:solidFill>
                  <a:schemeClr val="dk1"/>
                </a:solidFill>
                <a:latin typeface="Courier New"/>
                <a:ea typeface="Courier New"/>
                <a:cs typeface="Courier New"/>
                <a:sym typeface="Courier New"/>
              </a:rPr>
              <a:t>Development of the business plan and MVP.</a:t>
            </a:r>
            <a:endParaRPr b="1" sz="4800">
              <a:solidFill>
                <a:schemeClr val="dk1"/>
              </a:solidFill>
              <a:latin typeface="Courier New"/>
              <a:ea typeface="Courier New"/>
              <a:cs typeface="Courier New"/>
              <a:sym typeface="Courier New"/>
            </a:endParaRPr>
          </a:p>
          <a:p>
            <a:pPr indent="-304800" lvl="0" marL="457200" rtl="0" algn="just">
              <a:spcBef>
                <a:spcPts val="0"/>
              </a:spcBef>
              <a:spcAft>
                <a:spcPts val="0"/>
              </a:spcAft>
              <a:buClr>
                <a:schemeClr val="dk1"/>
              </a:buClr>
              <a:buSzPct val="100000"/>
              <a:buFont typeface="Courier New"/>
              <a:buChar char="➔"/>
            </a:pPr>
            <a:r>
              <a:rPr b="1" lang="en-GB" sz="4800">
                <a:solidFill>
                  <a:schemeClr val="dk1"/>
                </a:solidFill>
                <a:latin typeface="Courier New"/>
                <a:ea typeface="Courier New"/>
                <a:cs typeface="Courier New"/>
                <a:sym typeface="Courier New"/>
              </a:rPr>
              <a:t>Secured seed funding from angel investors and incubators like Y Combinator.</a:t>
            </a:r>
            <a:endParaRPr b="1" sz="4800">
              <a:solidFill>
                <a:schemeClr val="dk1"/>
              </a:solidFill>
              <a:latin typeface="Courier New"/>
              <a:ea typeface="Courier New"/>
              <a:cs typeface="Courier New"/>
              <a:sym typeface="Courier New"/>
            </a:endParaRPr>
          </a:p>
          <a:p>
            <a:pPr indent="0" lvl="0" marL="0" rtl="0" algn="just">
              <a:spcBef>
                <a:spcPts val="1200"/>
              </a:spcBef>
              <a:spcAft>
                <a:spcPts val="0"/>
              </a:spcAft>
              <a:buClr>
                <a:schemeClr val="dk1"/>
              </a:buClr>
              <a:buSzPts val="275"/>
              <a:buFont typeface="Arial"/>
              <a:buNone/>
            </a:pPr>
            <a:r>
              <a:rPr b="1" lang="en-GB" sz="7200">
                <a:solidFill>
                  <a:schemeClr val="accent5"/>
                </a:solidFill>
                <a:latin typeface="Courier New"/>
                <a:ea typeface="Courier New"/>
                <a:cs typeface="Courier New"/>
                <a:sym typeface="Courier New"/>
              </a:rPr>
              <a:t>Startup Stage (2014-2015):</a:t>
            </a:r>
            <a:endParaRPr b="1" sz="7200">
              <a:solidFill>
                <a:schemeClr val="accent5"/>
              </a:solidFill>
              <a:latin typeface="Courier New"/>
              <a:ea typeface="Courier New"/>
              <a:cs typeface="Courier New"/>
              <a:sym typeface="Courier New"/>
            </a:endParaRPr>
          </a:p>
          <a:p>
            <a:pPr indent="-304800" lvl="0" marL="457200" rtl="0" algn="just">
              <a:spcBef>
                <a:spcPts val="1200"/>
              </a:spcBef>
              <a:spcAft>
                <a:spcPts val="0"/>
              </a:spcAft>
              <a:buClr>
                <a:schemeClr val="dk1"/>
              </a:buClr>
              <a:buSzPct val="100000"/>
              <a:buFont typeface="Courier New"/>
              <a:buChar char="➔"/>
            </a:pPr>
            <a:r>
              <a:rPr b="1" lang="en-GB" sz="4800">
                <a:solidFill>
                  <a:schemeClr val="dk1"/>
                </a:solidFill>
                <a:latin typeface="Courier New"/>
                <a:ea typeface="Courier New"/>
                <a:cs typeface="Courier New"/>
                <a:sym typeface="Courier New"/>
              </a:rPr>
              <a:t>Officially launched Razorpay.</a:t>
            </a:r>
            <a:endParaRPr b="1" sz="4800">
              <a:solidFill>
                <a:schemeClr val="dk1"/>
              </a:solidFill>
              <a:latin typeface="Courier New"/>
              <a:ea typeface="Courier New"/>
              <a:cs typeface="Courier New"/>
              <a:sym typeface="Courier New"/>
            </a:endParaRPr>
          </a:p>
          <a:p>
            <a:pPr indent="-304800" lvl="0" marL="457200" rtl="0" algn="just">
              <a:spcBef>
                <a:spcPts val="0"/>
              </a:spcBef>
              <a:spcAft>
                <a:spcPts val="0"/>
              </a:spcAft>
              <a:buClr>
                <a:schemeClr val="dk1"/>
              </a:buClr>
              <a:buSzPct val="100000"/>
              <a:buFont typeface="Courier New"/>
              <a:buChar char="➔"/>
            </a:pPr>
            <a:r>
              <a:rPr b="1" lang="en-GB" sz="4800">
                <a:solidFill>
                  <a:schemeClr val="dk1"/>
                </a:solidFill>
                <a:latin typeface="Courier New"/>
                <a:ea typeface="Courier New"/>
                <a:cs typeface="Courier New"/>
                <a:sym typeface="Courier New"/>
              </a:rPr>
              <a:t>Began onboarding initial customers and processing transactions.</a:t>
            </a:r>
            <a:endParaRPr b="1" sz="4800">
              <a:solidFill>
                <a:schemeClr val="dk1"/>
              </a:solidFill>
              <a:latin typeface="Courier New"/>
              <a:ea typeface="Courier New"/>
              <a:cs typeface="Courier New"/>
              <a:sym typeface="Courier New"/>
            </a:endParaRPr>
          </a:p>
          <a:p>
            <a:pPr indent="-304800" lvl="0" marL="457200" rtl="0" algn="just">
              <a:spcBef>
                <a:spcPts val="0"/>
              </a:spcBef>
              <a:spcAft>
                <a:spcPts val="0"/>
              </a:spcAft>
              <a:buClr>
                <a:schemeClr val="dk1"/>
              </a:buClr>
              <a:buSzPct val="100000"/>
              <a:buFont typeface="Courier New"/>
              <a:buChar char="➔"/>
            </a:pPr>
            <a:r>
              <a:rPr b="1" lang="en-GB" sz="4800">
                <a:solidFill>
                  <a:schemeClr val="dk1"/>
                </a:solidFill>
                <a:latin typeface="Courier New"/>
                <a:ea typeface="Courier New"/>
                <a:cs typeface="Courier New"/>
                <a:sym typeface="Courier New"/>
              </a:rPr>
              <a:t>Raised Series A funding from investors like Tiger Global and Matrix Partners.</a:t>
            </a:r>
            <a:endParaRPr b="1" sz="4800">
              <a:solidFill>
                <a:schemeClr val="dk1"/>
              </a:solidFill>
              <a:latin typeface="Courier New"/>
              <a:ea typeface="Courier New"/>
              <a:cs typeface="Courier New"/>
              <a:sym typeface="Courier New"/>
            </a:endParaRPr>
          </a:p>
          <a:p>
            <a:pPr indent="0" lvl="0" marL="0" rtl="0" algn="just">
              <a:spcBef>
                <a:spcPts val="1200"/>
              </a:spcBef>
              <a:spcAft>
                <a:spcPts val="0"/>
              </a:spcAft>
              <a:buClr>
                <a:schemeClr val="dk1"/>
              </a:buClr>
              <a:buSzPts val="275"/>
              <a:buFont typeface="Arial"/>
              <a:buNone/>
            </a:pPr>
            <a:r>
              <a:rPr b="1" lang="en-GB" sz="7200">
                <a:solidFill>
                  <a:schemeClr val="accent5"/>
                </a:solidFill>
                <a:latin typeface="Courier New"/>
                <a:ea typeface="Courier New"/>
                <a:cs typeface="Courier New"/>
                <a:sym typeface="Courier New"/>
              </a:rPr>
              <a:t>Growth Stage (2016-2018):</a:t>
            </a:r>
            <a:endParaRPr b="1" sz="7200">
              <a:solidFill>
                <a:schemeClr val="accent5"/>
              </a:solidFill>
              <a:latin typeface="Courier New"/>
              <a:ea typeface="Courier New"/>
              <a:cs typeface="Courier New"/>
              <a:sym typeface="Courier New"/>
            </a:endParaRPr>
          </a:p>
          <a:p>
            <a:pPr indent="-304800" lvl="0" marL="457200" rtl="0" algn="just">
              <a:spcBef>
                <a:spcPts val="1200"/>
              </a:spcBef>
              <a:spcAft>
                <a:spcPts val="0"/>
              </a:spcAft>
              <a:buClr>
                <a:schemeClr val="dk1"/>
              </a:buClr>
              <a:buSzPct val="100000"/>
              <a:buFont typeface="Courier New"/>
              <a:buChar char="➔"/>
            </a:pPr>
            <a:r>
              <a:rPr b="1" lang="en-GB" sz="4800">
                <a:solidFill>
                  <a:schemeClr val="dk1"/>
                </a:solidFill>
                <a:latin typeface="Courier New"/>
                <a:ea typeface="Courier New"/>
                <a:cs typeface="Courier New"/>
                <a:sym typeface="Courier New"/>
              </a:rPr>
              <a:t>Expanded product offerings to include more payment solutions.</a:t>
            </a:r>
            <a:endParaRPr b="1" sz="4800">
              <a:solidFill>
                <a:schemeClr val="dk1"/>
              </a:solidFill>
              <a:latin typeface="Courier New"/>
              <a:ea typeface="Courier New"/>
              <a:cs typeface="Courier New"/>
              <a:sym typeface="Courier New"/>
            </a:endParaRPr>
          </a:p>
          <a:p>
            <a:pPr indent="-304800" lvl="0" marL="457200" rtl="0" algn="just">
              <a:spcBef>
                <a:spcPts val="0"/>
              </a:spcBef>
              <a:spcAft>
                <a:spcPts val="0"/>
              </a:spcAft>
              <a:buClr>
                <a:schemeClr val="dk1"/>
              </a:buClr>
              <a:buSzPct val="100000"/>
              <a:buFont typeface="Courier New"/>
              <a:buChar char="➔"/>
            </a:pPr>
            <a:r>
              <a:rPr b="1" lang="en-GB" sz="4800">
                <a:solidFill>
                  <a:schemeClr val="dk1"/>
                </a:solidFill>
                <a:latin typeface="Courier New"/>
                <a:ea typeface="Courier New"/>
                <a:cs typeface="Courier New"/>
                <a:sym typeface="Courier New"/>
              </a:rPr>
              <a:t>Significant increase in customer base and transaction volumes.</a:t>
            </a:r>
            <a:endParaRPr b="1" sz="4800">
              <a:solidFill>
                <a:schemeClr val="dk1"/>
              </a:solidFill>
              <a:latin typeface="Courier New"/>
              <a:ea typeface="Courier New"/>
              <a:cs typeface="Courier New"/>
              <a:sym typeface="Courier New"/>
            </a:endParaRPr>
          </a:p>
          <a:p>
            <a:pPr indent="-304800" lvl="0" marL="457200" rtl="0" algn="just">
              <a:spcBef>
                <a:spcPts val="0"/>
              </a:spcBef>
              <a:spcAft>
                <a:spcPts val="0"/>
              </a:spcAft>
              <a:buClr>
                <a:schemeClr val="dk1"/>
              </a:buClr>
              <a:buSzPct val="100000"/>
              <a:buFont typeface="Courier New"/>
              <a:buChar char="➔"/>
            </a:pPr>
            <a:r>
              <a:rPr b="1" lang="en-GB" sz="4800">
                <a:solidFill>
                  <a:schemeClr val="dk1"/>
                </a:solidFill>
                <a:latin typeface="Courier New"/>
                <a:ea typeface="Courier New"/>
                <a:cs typeface="Courier New"/>
                <a:sym typeface="Courier New"/>
              </a:rPr>
              <a:t>Secured Series B and C funding rounds to support scaling efforts.</a:t>
            </a:r>
            <a:endParaRPr b="1" sz="4800">
              <a:solidFill>
                <a:schemeClr val="dk1"/>
              </a:solidFill>
              <a:latin typeface="Courier New"/>
              <a:ea typeface="Courier New"/>
              <a:cs typeface="Courier New"/>
              <a:sym typeface="Courier New"/>
            </a:endParaRPr>
          </a:p>
          <a:p>
            <a:pPr indent="0" lvl="0" marL="457200" rtl="0" algn="just">
              <a:spcBef>
                <a:spcPts val="1200"/>
              </a:spcBef>
              <a:spcAft>
                <a:spcPts val="1200"/>
              </a:spcAft>
              <a:buNone/>
            </a:pPr>
            <a:r>
              <a:t/>
            </a:r>
            <a:endParaRPr b="1" sz="4800">
              <a:latin typeface="Courier New"/>
              <a:ea typeface="Courier New"/>
              <a:cs typeface="Courier New"/>
              <a:sym typeface="Courier New"/>
            </a:endParaRPr>
          </a:p>
        </p:txBody>
      </p:sp>
      <p:sp>
        <p:nvSpPr>
          <p:cNvPr id="122" name="Google Shape;122;p22"/>
          <p:cNvSpPr txBox="1"/>
          <p:nvPr>
            <p:ph type="title"/>
          </p:nvPr>
        </p:nvSpPr>
        <p:spPr>
          <a:xfrm>
            <a:off x="311700" y="191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900">
                <a:solidFill>
                  <a:schemeClr val="accent5"/>
                </a:solidFill>
              </a:rPr>
              <a:t>VENTURE LIFE CYCLE (CONTINUED)</a:t>
            </a:r>
            <a:endParaRPr b="1" sz="2900">
              <a:solidFill>
                <a:schemeClr val="accent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idx="1" type="body"/>
          </p:nvPr>
        </p:nvSpPr>
        <p:spPr>
          <a:xfrm>
            <a:off x="311700" y="863550"/>
            <a:ext cx="8520600" cy="3416400"/>
          </a:xfrm>
          <a:prstGeom prst="rect">
            <a:avLst/>
          </a:prstGeom>
        </p:spPr>
        <p:txBody>
          <a:bodyPr anchorCtr="0" anchor="t" bIns="91425" lIns="91425" spcFirstLastPara="1" rIns="91425" wrap="square" tIns="91425">
            <a:normAutofit fontScale="47500" lnSpcReduction="10000"/>
          </a:bodyPr>
          <a:lstStyle/>
          <a:p>
            <a:pPr indent="0" lvl="0" marL="0" rtl="0" algn="just">
              <a:spcBef>
                <a:spcPts val="0"/>
              </a:spcBef>
              <a:spcAft>
                <a:spcPts val="0"/>
              </a:spcAft>
              <a:buClr>
                <a:schemeClr val="dk1"/>
              </a:buClr>
              <a:buSzPct val="33846"/>
              <a:buFont typeface="Arial"/>
              <a:buNone/>
            </a:pPr>
            <a:r>
              <a:rPr b="1" lang="en-GB" sz="3250">
                <a:solidFill>
                  <a:schemeClr val="accent5"/>
                </a:solidFill>
                <a:latin typeface="Courier New"/>
                <a:ea typeface="Courier New"/>
                <a:cs typeface="Courier New"/>
                <a:sym typeface="Courier New"/>
              </a:rPr>
              <a:t>Expansion Stage (2019-2020)</a:t>
            </a:r>
            <a:r>
              <a:rPr lang="en-GB" sz="3250">
                <a:solidFill>
                  <a:schemeClr val="accent5"/>
                </a:solidFill>
                <a:latin typeface="Courier New"/>
                <a:ea typeface="Courier New"/>
                <a:cs typeface="Courier New"/>
                <a:sym typeface="Courier New"/>
              </a:rPr>
              <a:t>:</a:t>
            </a:r>
            <a:endParaRPr sz="3250">
              <a:solidFill>
                <a:schemeClr val="accent5"/>
              </a:solidFill>
              <a:latin typeface="Courier New"/>
              <a:ea typeface="Courier New"/>
              <a:cs typeface="Courier New"/>
              <a:sym typeface="Courier New"/>
            </a:endParaRPr>
          </a:p>
          <a:p>
            <a:pPr indent="-299491" lvl="0" marL="457200" rtl="0" algn="just">
              <a:spcBef>
                <a:spcPts val="1200"/>
              </a:spcBef>
              <a:spcAft>
                <a:spcPts val="0"/>
              </a:spcAft>
              <a:buClr>
                <a:schemeClr val="dk1"/>
              </a:buClr>
              <a:buSzPct val="100000"/>
              <a:buFont typeface="Courier New"/>
              <a:buChar char="➔"/>
            </a:pPr>
            <a:r>
              <a:rPr lang="en-GB" sz="2350">
                <a:solidFill>
                  <a:schemeClr val="dk1"/>
                </a:solidFill>
                <a:latin typeface="Courier New"/>
                <a:ea typeface="Courier New"/>
                <a:cs typeface="Courier New"/>
                <a:sym typeface="Courier New"/>
              </a:rPr>
              <a:t>Diversified services to include lending (Razorpay Capital) and neobanking (RazorpayX).</a:t>
            </a:r>
            <a:endParaRPr sz="2350">
              <a:solidFill>
                <a:schemeClr val="dk1"/>
              </a:solidFill>
              <a:latin typeface="Courier New"/>
              <a:ea typeface="Courier New"/>
              <a:cs typeface="Courier New"/>
              <a:sym typeface="Courier New"/>
            </a:endParaRPr>
          </a:p>
          <a:p>
            <a:pPr indent="-299491" lvl="0" marL="457200" rtl="0" algn="just">
              <a:spcBef>
                <a:spcPts val="0"/>
              </a:spcBef>
              <a:spcAft>
                <a:spcPts val="0"/>
              </a:spcAft>
              <a:buClr>
                <a:schemeClr val="dk1"/>
              </a:buClr>
              <a:buSzPct val="100000"/>
              <a:buFont typeface="Courier New"/>
              <a:buChar char="➔"/>
            </a:pPr>
            <a:r>
              <a:rPr lang="en-GB" sz="2350">
                <a:solidFill>
                  <a:schemeClr val="dk1"/>
                </a:solidFill>
                <a:latin typeface="Courier New"/>
                <a:ea typeface="Courier New"/>
                <a:cs typeface="Courier New"/>
                <a:sym typeface="Courier New"/>
              </a:rPr>
              <a:t>Formed strategic partnerships and entered new markets within India.</a:t>
            </a:r>
            <a:endParaRPr sz="2350">
              <a:solidFill>
                <a:schemeClr val="dk1"/>
              </a:solidFill>
              <a:latin typeface="Courier New"/>
              <a:ea typeface="Courier New"/>
              <a:cs typeface="Courier New"/>
              <a:sym typeface="Courier New"/>
            </a:endParaRPr>
          </a:p>
          <a:p>
            <a:pPr indent="-299491" lvl="0" marL="457200" rtl="0" algn="just">
              <a:spcBef>
                <a:spcPts val="0"/>
              </a:spcBef>
              <a:spcAft>
                <a:spcPts val="0"/>
              </a:spcAft>
              <a:buClr>
                <a:schemeClr val="dk1"/>
              </a:buClr>
              <a:buSzPct val="100000"/>
              <a:buFont typeface="Courier New"/>
              <a:buChar char="➔"/>
            </a:pPr>
            <a:r>
              <a:rPr lang="en-GB" sz="2350">
                <a:solidFill>
                  <a:schemeClr val="dk1"/>
                </a:solidFill>
                <a:latin typeface="Courier New"/>
                <a:ea typeface="Courier New"/>
                <a:cs typeface="Courier New"/>
                <a:sym typeface="Courier New"/>
              </a:rPr>
              <a:t>Raised Series D and E funding to fuel further expansion.</a:t>
            </a:r>
            <a:endParaRPr sz="2350">
              <a:solidFill>
                <a:schemeClr val="dk1"/>
              </a:solidFill>
              <a:latin typeface="Courier New"/>
              <a:ea typeface="Courier New"/>
              <a:cs typeface="Courier New"/>
              <a:sym typeface="Courier New"/>
            </a:endParaRPr>
          </a:p>
          <a:p>
            <a:pPr indent="0" lvl="0" marL="0" rtl="0" algn="just">
              <a:spcBef>
                <a:spcPts val="1200"/>
              </a:spcBef>
              <a:spcAft>
                <a:spcPts val="0"/>
              </a:spcAft>
              <a:buClr>
                <a:schemeClr val="dk1"/>
              </a:buClr>
              <a:buSzPct val="29333"/>
              <a:buFont typeface="Arial"/>
              <a:buNone/>
            </a:pPr>
            <a:r>
              <a:rPr b="1" lang="en-GB" sz="3750">
                <a:solidFill>
                  <a:schemeClr val="accent5"/>
                </a:solidFill>
                <a:latin typeface="Courier New"/>
                <a:ea typeface="Courier New"/>
                <a:cs typeface="Courier New"/>
                <a:sym typeface="Courier New"/>
              </a:rPr>
              <a:t>Maturity Stage (2021-present)</a:t>
            </a:r>
            <a:r>
              <a:rPr lang="en-GB" sz="3750">
                <a:solidFill>
                  <a:schemeClr val="accent5"/>
                </a:solidFill>
                <a:latin typeface="Courier New"/>
                <a:ea typeface="Courier New"/>
                <a:cs typeface="Courier New"/>
                <a:sym typeface="Courier New"/>
              </a:rPr>
              <a:t>:</a:t>
            </a:r>
            <a:endParaRPr sz="3750">
              <a:solidFill>
                <a:schemeClr val="accent5"/>
              </a:solidFill>
              <a:latin typeface="Courier New"/>
              <a:ea typeface="Courier New"/>
              <a:cs typeface="Courier New"/>
              <a:sym typeface="Courier New"/>
            </a:endParaRPr>
          </a:p>
          <a:p>
            <a:pPr indent="-299491" lvl="0" marL="457200" rtl="0" algn="just">
              <a:spcBef>
                <a:spcPts val="1200"/>
              </a:spcBef>
              <a:spcAft>
                <a:spcPts val="0"/>
              </a:spcAft>
              <a:buClr>
                <a:schemeClr val="dk1"/>
              </a:buClr>
              <a:buSzPct val="100000"/>
              <a:buFont typeface="Courier New"/>
              <a:buChar char="➔"/>
            </a:pPr>
            <a:r>
              <a:rPr lang="en-GB" sz="2350">
                <a:solidFill>
                  <a:schemeClr val="dk1"/>
                </a:solidFill>
                <a:latin typeface="Courier New"/>
                <a:ea typeface="Courier New"/>
                <a:cs typeface="Courier New"/>
                <a:sym typeface="Courier New"/>
              </a:rPr>
              <a:t>Established itself as a market leader in the Indian fintech space.</a:t>
            </a:r>
            <a:endParaRPr sz="2350">
              <a:solidFill>
                <a:schemeClr val="dk1"/>
              </a:solidFill>
              <a:latin typeface="Courier New"/>
              <a:ea typeface="Courier New"/>
              <a:cs typeface="Courier New"/>
              <a:sym typeface="Courier New"/>
            </a:endParaRPr>
          </a:p>
          <a:p>
            <a:pPr indent="-299491" lvl="0" marL="457200" rtl="0" algn="just">
              <a:spcBef>
                <a:spcPts val="0"/>
              </a:spcBef>
              <a:spcAft>
                <a:spcPts val="0"/>
              </a:spcAft>
              <a:buClr>
                <a:schemeClr val="dk1"/>
              </a:buClr>
              <a:buSzPct val="100000"/>
              <a:buFont typeface="Courier New"/>
              <a:buChar char="➔"/>
            </a:pPr>
            <a:r>
              <a:rPr lang="en-GB" sz="2350">
                <a:solidFill>
                  <a:schemeClr val="dk1"/>
                </a:solidFill>
                <a:latin typeface="Courier New"/>
                <a:ea typeface="Courier New"/>
                <a:cs typeface="Courier New"/>
                <a:sym typeface="Courier New"/>
              </a:rPr>
              <a:t>Continued innovation and introduction of new financial products.</a:t>
            </a:r>
            <a:endParaRPr sz="2350">
              <a:solidFill>
                <a:schemeClr val="dk1"/>
              </a:solidFill>
              <a:latin typeface="Courier New"/>
              <a:ea typeface="Courier New"/>
              <a:cs typeface="Courier New"/>
              <a:sym typeface="Courier New"/>
            </a:endParaRPr>
          </a:p>
          <a:p>
            <a:pPr indent="-299491" lvl="0" marL="457200" rtl="0" algn="just">
              <a:spcBef>
                <a:spcPts val="0"/>
              </a:spcBef>
              <a:spcAft>
                <a:spcPts val="0"/>
              </a:spcAft>
              <a:buClr>
                <a:schemeClr val="dk1"/>
              </a:buClr>
              <a:buSzPct val="100000"/>
              <a:buFont typeface="Courier New"/>
              <a:buChar char="➔"/>
            </a:pPr>
            <a:r>
              <a:rPr lang="en-GB" sz="2350">
                <a:solidFill>
                  <a:schemeClr val="dk1"/>
                </a:solidFill>
                <a:latin typeface="Courier New"/>
                <a:ea typeface="Courier New"/>
                <a:cs typeface="Courier New"/>
                <a:sym typeface="Courier New"/>
              </a:rPr>
              <a:t>Raised Series F and G funding, achieving a valuation of over $7 billion, signaling strong market presence and stability.</a:t>
            </a:r>
            <a:endParaRPr sz="2350">
              <a:solidFill>
                <a:schemeClr val="dk1"/>
              </a:solidFill>
              <a:latin typeface="Courier New"/>
              <a:ea typeface="Courier New"/>
              <a:cs typeface="Courier New"/>
              <a:sym typeface="Courier New"/>
            </a:endParaRPr>
          </a:p>
          <a:p>
            <a:pPr indent="0" lvl="0" marL="0" rtl="0" algn="just">
              <a:spcBef>
                <a:spcPts val="1200"/>
              </a:spcBef>
              <a:spcAft>
                <a:spcPts val="0"/>
              </a:spcAft>
              <a:buClr>
                <a:schemeClr val="dk1"/>
              </a:buClr>
              <a:buSzPct val="29333"/>
              <a:buFont typeface="Arial"/>
              <a:buNone/>
            </a:pPr>
            <a:r>
              <a:rPr b="1" lang="en-GB" sz="3750">
                <a:solidFill>
                  <a:schemeClr val="accent5"/>
                </a:solidFill>
                <a:latin typeface="Courier New"/>
                <a:ea typeface="Courier New"/>
                <a:cs typeface="Courier New"/>
                <a:sym typeface="Courier New"/>
              </a:rPr>
              <a:t>Future Exit Stage (potential)</a:t>
            </a:r>
            <a:r>
              <a:rPr lang="en-GB" sz="3750">
                <a:solidFill>
                  <a:schemeClr val="accent5"/>
                </a:solidFill>
                <a:latin typeface="Courier New"/>
                <a:ea typeface="Courier New"/>
                <a:cs typeface="Courier New"/>
                <a:sym typeface="Courier New"/>
              </a:rPr>
              <a:t>:</a:t>
            </a:r>
            <a:endParaRPr sz="3750">
              <a:solidFill>
                <a:schemeClr val="accent5"/>
              </a:solidFill>
              <a:latin typeface="Courier New"/>
              <a:ea typeface="Courier New"/>
              <a:cs typeface="Courier New"/>
              <a:sym typeface="Courier New"/>
            </a:endParaRPr>
          </a:p>
          <a:p>
            <a:pPr indent="-299491" lvl="0" marL="457200" rtl="0" algn="just">
              <a:spcBef>
                <a:spcPts val="1200"/>
              </a:spcBef>
              <a:spcAft>
                <a:spcPts val="0"/>
              </a:spcAft>
              <a:buClr>
                <a:schemeClr val="dk1"/>
              </a:buClr>
              <a:buSzPct val="100000"/>
              <a:buFont typeface="Courier New"/>
              <a:buChar char="➔"/>
            </a:pPr>
            <a:r>
              <a:rPr lang="en-GB" sz="2350">
                <a:solidFill>
                  <a:schemeClr val="dk1"/>
                </a:solidFill>
                <a:latin typeface="Courier New"/>
                <a:ea typeface="Courier New"/>
                <a:cs typeface="Courier New"/>
                <a:sym typeface="Courier New"/>
              </a:rPr>
              <a:t>Possibilities include an IPO or acquisition by a larger financial entity.</a:t>
            </a:r>
            <a:endParaRPr sz="2350">
              <a:solidFill>
                <a:schemeClr val="dk1"/>
              </a:solidFill>
              <a:latin typeface="Courier New"/>
              <a:ea typeface="Courier New"/>
              <a:cs typeface="Courier New"/>
              <a:sym typeface="Courier New"/>
            </a:endParaRPr>
          </a:p>
          <a:p>
            <a:pPr indent="-299491" lvl="0" marL="457200" rtl="0" algn="just">
              <a:spcBef>
                <a:spcPts val="0"/>
              </a:spcBef>
              <a:spcAft>
                <a:spcPts val="0"/>
              </a:spcAft>
              <a:buClr>
                <a:schemeClr val="dk1"/>
              </a:buClr>
              <a:buSzPct val="100000"/>
              <a:buFont typeface="Courier New"/>
              <a:buChar char="➔"/>
            </a:pPr>
            <a:r>
              <a:rPr lang="en-GB" sz="2350">
                <a:solidFill>
                  <a:schemeClr val="dk1"/>
                </a:solidFill>
                <a:latin typeface="Courier New"/>
                <a:ea typeface="Courier New"/>
                <a:cs typeface="Courier New"/>
                <a:sym typeface="Courier New"/>
              </a:rPr>
              <a:t>Ongoing focus on maintaining growth and profitability to maximize exit options.</a:t>
            </a:r>
            <a:endParaRPr>
              <a:latin typeface="Courier New"/>
              <a:ea typeface="Courier New"/>
              <a:cs typeface="Courier New"/>
              <a:sym typeface="Courier New"/>
            </a:endParaRPr>
          </a:p>
        </p:txBody>
      </p:sp>
      <p:sp>
        <p:nvSpPr>
          <p:cNvPr id="128" name="Google Shape;128;p23"/>
          <p:cNvSpPr txBox="1"/>
          <p:nvPr>
            <p:ph type="title"/>
          </p:nvPr>
        </p:nvSpPr>
        <p:spPr>
          <a:xfrm>
            <a:off x="311700" y="191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900">
                <a:solidFill>
                  <a:schemeClr val="accent5"/>
                </a:solidFill>
              </a:rPr>
              <a:t>VENTURE LIFE CYCLE (CONTINUED)</a:t>
            </a:r>
            <a:endParaRPr b="1" sz="2900">
              <a:solidFill>
                <a:schemeClr val="accent5"/>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idx="1" type="body"/>
          </p:nvPr>
        </p:nvSpPr>
        <p:spPr>
          <a:xfrm>
            <a:off x="311700" y="833175"/>
            <a:ext cx="8690700" cy="38505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Clr>
                <a:schemeClr val="dk1"/>
              </a:buClr>
              <a:buSzPts val="1018"/>
              <a:buFont typeface="Arial"/>
              <a:buNone/>
            </a:pPr>
            <a:r>
              <a:rPr b="1" lang="en-GB" sz="1587">
                <a:solidFill>
                  <a:schemeClr val="dk1"/>
                </a:solidFill>
                <a:latin typeface="Courier New"/>
                <a:ea typeface="Courier New"/>
                <a:cs typeface="Courier New"/>
                <a:sym typeface="Courier New"/>
              </a:rPr>
              <a:t>RazorPay is a comprehensive financial technology company providing a suite of payment solutions to businesses.</a:t>
            </a:r>
            <a:endParaRPr b="1" sz="1587">
              <a:solidFill>
                <a:schemeClr val="dk1"/>
              </a:solidFill>
              <a:latin typeface="Courier New"/>
              <a:ea typeface="Courier New"/>
              <a:cs typeface="Courier New"/>
              <a:sym typeface="Courier New"/>
            </a:endParaRPr>
          </a:p>
          <a:p>
            <a:pPr indent="0" lvl="0" marL="0" rtl="0" algn="just">
              <a:lnSpc>
                <a:spcPct val="95000"/>
              </a:lnSpc>
              <a:spcBef>
                <a:spcPts val="0"/>
              </a:spcBef>
              <a:spcAft>
                <a:spcPts val="0"/>
              </a:spcAft>
              <a:buSzPts val="1018"/>
              <a:buNone/>
            </a:pPr>
            <a:r>
              <a:rPr b="1" lang="en-GB" sz="1587">
                <a:solidFill>
                  <a:schemeClr val="dk1"/>
                </a:solidFill>
                <a:latin typeface="Courier New"/>
                <a:ea typeface="Courier New"/>
                <a:cs typeface="Courier New"/>
                <a:sym typeface="Courier New"/>
              </a:rPr>
              <a:t>Focuses on simplifying and automating payment processes, enhancing business efficiency and customer experience.</a:t>
            </a:r>
            <a:endParaRPr b="1" sz="1587">
              <a:solidFill>
                <a:schemeClr val="dk1"/>
              </a:solidFill>
              <a:latin typeface="Courier New"/>
              <a:ea typeface="Courier New"/>
              <a:cs typeface="Courier New"/>
              <a:sym typeface="Courier New"/>
            </a:endParaRPr>
          </a:p>
          <a:p>
            <a:pPr indent="0" lvl="0" marL="0" rtl="0" algn="just">
              <a:lnSpc>
                <a:spcPct val="95000"/>
              </a:lnSpc>
              <a:spcBef>
                <a:spcPts val="0"/>
              </a:spcBef>
              <a:spcAft>
                <a:spcPts val="0"/>
              </a:spcAft>
              <a:buClr>
                <a:schemeClr val="dk1"/>
              </a:buClr>
              <a:buSzPts val="1018"/>
              <a:buFont typeface="Arial"/>
              <a:buNone/>
            </a:pPr>
            <a:r>
              <a:t/>
            </a:r>
            <a:endParaRPr b="1" sz="1587">
              <a:solidFill>
                <a:schemeClr val="dk1"/>
              </a:solidFill>
              <a:latin typeface="Courier New"/>
              <a:ea typeface="Courier New"/>
              <a:cs typeface="Courier New"/>
              <a:sym typeface="Courier New"/>
            </a:endParaRPr>
          </a:p>
          <a:p>
            <a:pPr indent="0" lvl="0" marL="0" rtl="0" algn="just">
              <a:lnSpc>
                <a:spcPct val="95000"/>
              </a:lnSpc>
              <a:spcBef>
                <a:spcPts val="0"/>
              </a:spcBef>
              <a:spcAft>
                <a:spcPts val="0"/>
              </a:spcAft>
              <a:buClr>
                <a:schemeClr val="dk1"/>
              </a:buClr>
              <a:buSzPts val="1018"/>
              <a:buFont typeface="Arial"/>
              <a:buNone/>
            </a:pPr>
            <a:r>
              <a:rPr b="1" lang="en-GB" sz="1580">
                <a:solidFill>
                  <a:schemeClr val="accent5"/>
                </a:solidFill>
                <a:latin typeface="Courier New"/>
                <a:ea typeface="Courier New"/>
                <a:cs typeface="Courier New"/>
                <a:sym typeface="Courier New"/>
              </a:rPr>
              <a:t>Key Solutions:</a:t>
            </a:r>
            <a:endParaRPr sz="1580">
              <a:solidFill>
                <a:schemeClr val="accent5"/>
              </a:solidFill>
              <a:latin typeface="Courier New"/>
              <a:ea typeface="Courier New"/>
              <a:cs typeface="Courier New"/>
              <a:sym typeface="Courier New"/>
            </a:endParaRPr>
          </a:p>
          <a:p>
            <a:pPr indent="-317182" lvl="0" marL="457200" rtl="0" algn="just">
              <a:lnSpc>
                <a:spcPct val="95000"/>
              </a:lnSpc>
              <a:spcBef>
                <a:spcPts val="0"/>
              </a:spcBef>
              <a:spcAft>
                <a:spcPts val="0"/>
              </a:spcAft>
              <a:buClr>
                <a:schemeClr val="dk1"/>
              </a:buClr>
              <a:buSzPts val="1395"/>
              <a:buFont typeface="Courier New"/>
              <a:buChar char="➔"/>
            </a:pPr>
            <a:r>
              <a:rPr b="1" lang="en-GB" sz="1395">
                <a:solidFill>
                  <a:schemeClr val="dk1"/>
                </a:solidFill>
                <a:latin typeface="Courier New"/>
                <a:ea typeface="Courier New"/>
                <a:cs typeface="Courier New"/>
                <a:sym typeface="Courier New"/>
              </a:rPr>
              <a:t>Payment GatewaY</a:t>
            </a:r>
            <a:endParaRPr sz="1395">
              <a:solidFill>
                <a:schemeClr val="dk1"/>
              </a:solidFill>
              <a:latin typeface="Courier New"/>
              <a:ea typeface="Courier New"/>
              <a:cs typeface="Courier New"/>
              <a:sym typeface="Courier New"/>
            </a:endParaRPr>
          </a:p>
          <a:p>
            <a:pPr indent="-317182" lvl="0" marL="457200" rtl="0" algn="just">
              <a:lnSpc>
                <a:spcPct val="95000"/>
              </a:lnSpc>
              <a:spcBef>
                <a:spcPts val="0"/>
              </a:spcBef>
              <a:spcAft>
                <a:spcPts val="0"/>
              </a:spcAft>
              <a:buClr>
                <a:schemeClr val="dk1"/>
              </a:buClr>
              <a:buSzPts val="1395"/>
              <a:buFont typeface="Courier New"/>
              <a:buChar char="➔"/>
            </a:pPr>
            <a:r>
              <a:rPr b="1" lang="en-GB" sz="1395">
                <a:solidFill>
                  <a:schemeClr val="dk1"/>
                </a:solidFill>
                <a:latin typeface="Courier New"/>
                <a:ea typeface="Courier New"/>
                <a:cs typeface="Courier New"/>
                <a:sym typeface="Courier New"/>
              </a:rPr>
              <a:t>RazorPayX</a:t>
            </a:r>
            <a:r>
              <a:rPr lang="en-GB" sz="1395">
                <a:solidFill>
                  <a:schemeClr val="dk1"/>
                </a:solidFill>
                <a:latin typeface="Courier New"/>
                <a:ea typeface="Courier New"/>
                <a:cs typeface="Courier New"/>
                <a:sym typeface="Courier New"/>
              </a:rPr>
              <a:t> </a:t>
            </a:r>
            <a:endParaRPr sz="1395">
              <a:solidFill>
                <a:schemeClr val="dk1"/>
              </a:solidFill>
              <a:latin typeface="Courier New"/>
              <a:ea typeface="Courier New"/>
              <a:cs typeface="Courier New"/>
              <a:sym typeface="Courier New"/>
            </a:endParaRPr>
          </a:p>
          <a:p>
            <a:pPr indent="-317182" lvl="0" marL="457200" rtl="0" algn="just">
              <a:lnSpc>
                <a:spcPct val="95000"/>
              </a:lnSpc>
              <a:spcBef>
                <a:spcPts val="0"/>
              </a:spcBef>
              <a:spcAft>
                <a:spcPts val="0"/>
              </a:spcAft>
              <a:buClr>
                <a:schemeClr val="dk1"/>
              </a:buClr>
              <a:buSzPts val="1395"/>
              <a:buFont typeface="Courier New"/>
              <a:buChar char="➔"/>
            </a:pPr>
            <a:r>
              <a:rPr b="1" lang="en-GB" sz="1395">
                <a:solidFill>
                  <a:schemeClr val="dk1"/>
                </a:solidFill>
                <a:latin typeface="Courier New"/>
                <a:ea typeface="Courier New"/>
                <a:cs typeface="Courier New"/>
                <a:sym typeface="Courier New"/>
              </a:rPr>
              <a:t>Payment Links</a:t>
            </a:r>
            <a:endParaRPr sz="1395">
              <a:solidFill>
                <a:schemeClr val="dk1"/>
              </a:solidFill>
              <a:latin typeface="Courier New"/>
              <a:ea typeface="Courier New"/>
              <a:cs typeface="Courier New"/>
              <a:sym typeface="Courier New"/>
            </a:endParaRPr>
          </a:p>
          <a:p>
            <a:pPr indent="-317182" lvl="0" marL="457200" rtl="0" algn="just">
              <a:lnSpc>
                <a:spcPct val="95000"/>
              </a:lnSpc>
              <a:spcBef>
                <a:spcPts val="0"/>
              </a:spcBef>
              <a:spcAft>
                <a:spcPts val="0"/>
              </a:spcAft>
              <a:buClr>
                <a:schemeClr val="dk1"/>
              </a:buClr>
              <a:buSzPts val="1395"/>
              <a:buFont typeface="Courier New"/>
              <a:buChar char="➔"/>
            </a:pPr>
            <a:r>
              <a:rPr b="1" lang="en-GB" sz="1395">
                <a:solidFill>
                  <a:schemeClr val="dk1"/>
                </a:solidFill>
                <a:latin typeface="Courier New"/>
                <a:ea typeface="Courier New"/>
                <a:cs typeface="Courier New"/>
                <a:sym typeface="Courier New"/>
              </a:rPr>
              <a:t>Subscriptions</a:t>
            </a:r>
            <a:endParaRPr sz="1395">
              <a:solidFill>
                <a:schemeClr val="dk1"/>
              </a:solidFill>
              <a:latin typeface="Courier New"/>
              <a:ea typeface="Courier New"/>
              <a:cs typeface="Courier New"/>
              <a:sym typeface="Courier New"/>
            </a:endParaRPr>
          </a:p>
          <a:p>
            <a:pPr indent="-317182" lvl="0" marL="457200" rtl="0" algn="just">
              <a:lnSpc>
                <a:spcPct val="95000"/>
              </a:lnSpc>
              <a:spcBef>
                <a:spcPts val="0"/>
              </a:spcBef>
              <a:spcAft>
                <a:spcPts val="0"/>
              </a:spcAft>
              <a:buClr>
                <a:schemeClr val="dk1"/>
              </a:buClr>
              <a:buSzPts val="1395"/>
              <a:buFont typeface="Courier New"/>
              <a:buChar char="➔"/>
            </a:pPr>
            <a:r>
              <a:rPr b="1" lang="en-GB" sz="1395">
                <a:solidFill>
                  <a:schemeClr val="dk1"/>
                </a:solidFill>
                <a:latin typeface="Courier New"/>
                <a:ea typeface="Courier New"/>
                <a:cs typeface="Courier New"/>
                <a:sym typeface="Courier New"/>
              </a:rPr>
              <a:t>Smart Collect</a:t>
            </a:r>
            <a:endParaRPr sz="1395">
              <a:solidFill>
                <a:schemeClr val="dk1"/>
              </a:solidFill>
              <a:latin typeface="Courier New"/>
              <a:ea typeface="Courier New"/>
              <a:cs typeface="Courier New"/>
              <a:sym typeface="Courier New"/>
            </a:endParaRPr>
          </a:p>
          <a:p>
            <a:pPr indent="0" lvl="0" marL="0" rtl="0" algn="just">
              <a:lnSpc>
                <a:spcPct val="95000"/>
              </a:lnSpc>
              <a:spcBef>
                <a:spcPts val="0"/>
              </a:spcBef>
              <a:spcAft>
                <a:spcPts val="0"/>
              </a:spcAft>
              <a:buClr>
                <a:schemeClr val="dk1"/>
              </a:buClr>
              <a:buSzPts val="1018"/>
              <a:buFont typeface="Arial"/>
              <a:buNone/>
            </a:pPr>
            <a:r>
              <a:t/>
            </a:r>
            <a:endParaRPr sz="1580">
              <a:solidFill>
                <a:schemeClr val="dk1"/>
              </a:solidFill>
              <a:latin typeface="Courier New"/>
              <a:ea typeface="Courier New"/>
              <a:cs typeface="Courier New"/>
              <a:sym typeface="Courier New"/>
            </a:endParaRPr>
          </a:p>
          <a:p>
            <a:pPr indent="0" lvl="0" marL="0" rtl="0" algn="just">
              <a:lnSpc>
                <a:spcPct val="95000"/>
              </a:lnSpc>
              <a:spcBef>
                <a:spcPts val="0"/>
              </a:spcBef>
              <a:spcAft>
                <a:spcPts val="1200"/>
              </a:spcAft>
              <a:buSzPts val="1018"/>
              <a:buNone/>
            </a:pPr>
            <a:r>
              <a:t/>
            </a:r>
            <a:endParaRPr sz="1665">
              <a:latin typeface="Courier New"/>
              <a:ea typeface="Courier New"/>
              <a:cs typeface="Courier New"/>
              <a:sym typeface="Courier New"/>
            </a:endParaRPr>
          </a:p>
        </p:txBody>
      </p:sp>
      <p:sp>
        <p:nvSpPr>
          <p:cNvPr id="134" name="Google Shape;134;p24"/>
          <p:cNvSpPr txBox="1"/>
          <p:nvPr>
            <p:ph type="title"/>
          </p:nvPr>
        </p:nvSpPr>
        <p:spPr>
          <a:xfrm>
            <a:off x="311700" y="260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900">
                <a:solidFill>
                  <a:schemeClr val="accent5"/>
                </a:solidFill>
              </a:rPr>
              <a:t>SOLUTIONS IMPLEMENTED</a:t>
            </a:r>
            <a:endParaRPr b="1" sz="2900">
              <a:solidFill>
                <a:schemeClr val="accent5"/>
              </a:solidFill>
            </a:endParaRPr>
          </a:p>
        </p:txBody>
      </p:sp>
      <p:pic>
        <p:nvPicPr>
          <p:cNvPr id="135" name="Google Shape;135;p24" title="Finance - Free of Charge Creative Commons Financial 9 image"/>
          <p:cNvPicPr preferRelativeResize="0"/>
          <p:nvPr/>
        </p:nvPicPr>
        <p:blipFill>
          <a:blip r:embed="rId3">
            <a:alphaModFix/>
          </a:blip>
          <a:stretch>
            <a:fillRect/>
          </a:stretch>
        </p:blipFill>
        <p:spPr>
          <a:xfrm>
            <a:off x="4061750" y="2057400"/>
            <a:ext cx="4243502" cy="2826225"/>
          </a:xfrm>
          <a:prstGeom prst="rect">
            <a:avLst/>
          </a:prstGeom>
          <a:noFill/>
          <a:ln>
            <a:noFill/>
          </a:ln>
          <a:effectLst>
            <a:outerShdw blurRad="585788" rotWithShape="0" algn="bl" dir="7620000" dist="22860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idx="1" type="body"/>
          </p:nvPr>
        </p:nvSpPr>
        <p:spPr>
          <a:xfrm>
            <a:off x="311700" y="717850"/>
            <a:ext cx="8520600" cy="39429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770"/>
              <a:buNone/>
            </a:pPr>
            <a:r>
              <a:rPr b="1" lang="en-GB" sz="1500">
                <a:solidFill>
                  <a:schemeClr val="accent5"/>
                </a:solidFill>
                <a:latin typeface="Courier New"/>
                <a:ea typeface="Courier New"/>
                <a:cs typeface="Courier New"/>
                <a:sym typeface="Courier New"/>
              </a:rPr>
              <a:t>Payment Gateway:</a:t>
            </a:r>
            <a:endParaRPr b="1" sz="1500">
              <a:solidFill>
                <a:schemeClr val="accent5"/>
              </a:solidFill>
              <a:latin typeface="Courier New"/>
              <a:ea typeface="Courier New"/>
              <a:cs typeface="Courier New"/>
              <a:sym typeface="Courier New"/>
            </a:endParaRPr>
          </a:p>
          <a:p>
            <a:pPr indent="0" lvl="0" marL="0" rtl="0" algn="just">
              <a:lnSpc>
                <a:spcPct val="95000"/>
              </a:lnSpc>
              <a:spcBef>
                <a:spcPts val="0"/>
              </a:spcBef>
              <a:spcAft>
                <a:spcPts val="0"/>
              </a:spcAft>
              <a:buClr>
                <a:schemeClr val="dk1"/>
              </a:buClr>
              <a:buSzPts val="770"/>
              <a:buFont typeface="Arial"/>
              <a:buNone/>
            </a:pPr>
            <a:r>
              <a:t/>
            </a:r>
            <a:endParaRPr b="1" sz="1400">
              <a:solidFill>
                <a:schemeClr val="dk1"/>
              </a:solidFill>
              <a:latin typeface="Courier New"/>
              <a:ea typeface="Courier New"/>
              <a:cs typeface="Courier New"/>
              <a:sym typeface="Courier New"/>
            </a:endParaRPr>
          </a:p>
          <a:p>
            <a:pPr indent="0" lvl="0" marL="457200" rtl="0" algn="just">
              <a:lnSpc>
                <a:spcPct val="95000"/>
              </a:lnSpc>
              <a:spcBef>
                <a:spcPts val="0"/>
              </a:spcBef>
              <a:spcAft>
                <a:spcPts val="0"/>
              </a:spcAft>
              <a:buClr>
                <a:schemeClr val="dk1"/>
              </a:buClr>
              <a:buSzPts val="770"/>
              <a:buFont typeface="Arial"/>
              <a:buNone/>
            </a:pPr>
            <a:r>
              <a:rPr b="1" i="1" lang="en-GB" sz="1400">
                <a:solidFill>
                  <a:schemeClr val="dk1"/>
                </a:solidFill>
                <a:latin typeface="Courier New"/>
                <a:ea typeface="Courier New"/>
                <a:cs typeface="Courier New"/>
                <a:sym typeface="Courier New"/>
              </a:rPr>
              <a:t>Features</a:t>
            </a:r>
            <a:r>
              <a:rPr b="1" lang="en-GB" sz="1400">
                <a:solidFill>
                  <a:schemeClr val="dk1"/>
                </a:solidFill>
                <a:latin typeface="Courier New"/>
                <a:ea typeface="Courier New"/>
                <a:cs typeface="Courier New"/>
                <a:sym typeface="Courier New"/>
              </a:rPr>
              <a:t>:</a:t>
            </a:r>
            <a:endParaRPr b="1" sz="1400">
              <a:solidFill>
                <a:schemeClr val="dk1"/>
              </a:solidFill>
              <a:latin typeface="Courier New"/>
              <a:ea typeface="Courier New"/>
              <a:cs typeface="Courier New"/>
              <a:sym typeface="Courier New"/>
            </a:endParaRPr>
          </a:p>
          <a:p>
            <a:pPr indent="0" lvl="0" marL="469900" rtl="0" algn="just">
              <a:lnSpc>
                <a:spcPct val="95000"/>
              </a:lnSpc>
              <a:spcBef>
                <a:spcPts val="0"/>
              </a:spcBef>
              <a:spcAft>
                <a:spcPts val="0"/>
              </a:spcAft>
              <a:buClr>
                <a:schemeClr val="dk1"/>
              </a:buClr>
              <a:buSzPts val="770"/>
              <a:buFont typeface="Arial"/>
              <a:buNone/>
            </a:pPr>
            <a:r>
              <a:rPr b="1" lang="en-GB" sz="1400">
                <a:solidFill>
                  <a:schemeClr val="accent5"/>
                </a:solidFill>
                <a:latin typeface="Courier New"/>
                <a:ea typeface="Courier New"/>
                <a:cs typeface="Courier New"/>
                <a:sym typeface="Courier New"/>
              </a:rPr>
              <a:t>•Supports multiple payment methods:</a:t>
            </a:r>
            <a:r>
              <a:rPr b="1" lang="en-GB" sz="1400">
                <a:solidFill>
                  <a:schemeClr val="dk1"/>
                </a:solidFill>
                <a:latin typeface="Courier New"/>
                <a:ea typeface="Courier New"/>
                <a:cs typeface="Courier New"/>
                <a:sym typeface="Courier New"/>
              </a:rPr>
              <a:t> Credit/Debit Cards, UPI, Net Banking, Wallets.</a:t>
            </a:r>
            <a:endParaRPr b="1" sz="1400">
              <a:solidFill>
                <a:schemeClr val="dk1"/>
              </a:solidFill>
              <a:latin typeface="Courier New"/>
              <a:ea typeface="Courier New"/>
              <a:cs typeface="Courier New"/>
              <a:sym typeface="Courier New"/>
            </a:endParaRPr>
          </a:p>
          <a:p>
            <a:pPr indent="0" lvl="0" marL="469900" rtl="0" algn="just">
              <a:lnSpc>
                <a:spcPct val="95000"/>
              </a:lnSpc>
              <a:spcBef>
                <a:spcPts val="0"/>
              </a:spcBef>
              <a:spcAft>
                <a:spcPts val="0"/>
              </a:spcAft>
              <a:buClr>
                <a:schemeClr val="dk1"/>
              </a:buClr>
              <a:buSzPts val="770"/>
              <a:buFont typeface="Arial"/>
              <a:buNone/>
            </a:pPr>
            <a:r>
              <a:rPr b="1" lang="en-GB" sz="1400">
                <a:solidFill>
                  <a:schemeClr val="accent5"/>
                </a:solidFill>
                <a:latin typeface="Courier New"/>
                <a:ea typeface="Courier New"/>
                <a:cs typeface="Courier New"/>
                <a:sym typeface="Courier New"/>
              </a:rPr>
              <a:t>•Real-time tracking,</a:t>
            </a:r>
            <a:r>
              <a:rPr b="1" lang="en-GB" sz="1400">
                <a:solidFill>
                  <a:schemeClr val="dk1"/>
                </a:solidFill>
                <a:latin typeface="Courier New"/>
                <a:ea typeface="Courier New"/>
                <a:cs typeface="Courier New"/>
                <a:sym typeface="Courier New"/>
              </a:rPr>
              <a:t> fraud prevention, and analytics.</a:t>
            </a:r>
            <a:endParaRPr b="1" sz="1400">
              <a:solidFill>
                <a:schemeClr val="dk1"/>
              </a:solidFill>
              <a:latin typeface="Courier New"/>
              <a:ea typeface="Courier New"/>
              <a:cs typeface="Courier New"/>
              <a:sym typeface="Courier New"/>
            </a:endParaRPr>
          </a:p>
          <a:p>
            <a:pPr indent="0" lvl="0" marL="457200" rtl="0" algn="just">
              <a:lnSpc>
                <a:spcPct val="95000"/>
              </a:lnSpc>
              <a:spcBef>
                <a:spcPts val="0"/>
              </a:spcBef>
              <a:spcAft>
                <a:spcPts val="0"/>
              </a:spcAft>
              <a:buClr>
                <a:schemeClr val="dk1"/>
              </a:buClr>
              <a:buSzPts val="770"/>
              <a:buFont typeface="Arial"/>
              <a:buNone/>
            </a:pPr>
            <a:r>
              <a:rPr b="1" i="1" lang="en-GB" sz="1400">
                <a:solidFill>
                  <a:schemeClr val="dk1"/>
                </a:solidFill>
                <a:latin typeface="Courier New"/>
                <a:ea typeface="Courier New"/>
                <a:cs typeface="Courier New"/>
                <a:sym typeface="Courier New"/>
              </a:rPr>
              <a:t>Benefits</a:t>
            </a:r>
            <a:r>
              <a:rPr b="1" lang="en-GB" sz="1400">
                <a:solidFill>
                  <a:schemeClr val="dk1"/>
                </a:solidFill>
                <a:latin typeface="Courier New"/>
                <a:ea typeface="Courier New"/>
                <a:cs typeface="Courier New"/>
                <a:sym typeface="Courier New"/>
              </a:rPr>
              <a:t>:</a:t>
            </a:r>
            <a:endParaRPr b="1" sz="1400">
              <a:solidFill>
                <a:schemeClr val="dk1"/>
              </a:solidFill>
              <a:latin typeface="Courier New"/>
              <a:ea typeface="Courier New"/>
              <a:cs typeface="Courier New"/>
              <a:sym typeface="Courier New"/>
            </a:endParaRPr>
          </a:p>
          <a:p>
            <a:pPr indent="0" lvl="0" marL="469900" rtl="0" algn="just">
              <a:lnSpc>
                <a:spcPct val="95000"/>
              </a:lnSpc>
              <a:spcBef>
                <a:spcPts val="0"/>
              </a:spcBef>
              <a:spcAft>
                <a:spcPts val="0"/>
              </a:spcAft>
              <a:buClr>
                <a:schemeClr val="dk1"/>
              </a:buClr>
              <a:buSzPts val="770"/>
              <a:buFont typeface="Arial"/>
              <a:buNone/>
            </a:pPr>
            <a:r>
              <a:rPr b="1" lang="en-GB" sz="1400">
                <a:solidFill>
                  <a:schemeClr val="accent5"/>
                </a:solidFill>
                <a:latin typeface="Courier New"/>
                <a:ea typeface="Courier New"/>
                <a:cs typeface="Courier New"/>
                <a:sym typeface="Courier New"/>
              </a:rPr>
              <a:t>•Streamlines checkout experience,</a:t>
            </a:r>
            <a:r>
              <a:rPr b="1" lang="en-GB" sz="1400">
                <a:solidFill>
                  <a:schemeClr val="dk1"/>
                </a:solidFill>
                <a:latin typeface="Courier New"/>
                <a:ea typeface="Courier New"/>
                <a:cs typeface="Courier New"/>
                <a:sym typeface="Courier New"/>
              </a:rPr>
              <a:t> reducing cart abandonment.</a:t>
            </a:r>
            <a:endParaRPr b="1" sz="1400">
              <a:solidFill>
                <a:schemeClr val="dk1"/>
              </a:solidFill>
              <a:latin typeface="Courier New"/>
              <a:ea typeface="Courier New"/>
              <a:cs typeface="Courier New"/>
              <a:sym typeface="Courier New"/>
            </a:endParaRPr>
          </a:p>
          <a:p>
            <a:pPr indent="0" lvl="0" marL="469900" rtl="0" algn="just">
              <a:lnSpc>
                <a:spcPct val="95000"/>
              </a:lnSpc>
              <a:spcBef>
                <a:spcPts val="0"/>
              </a:spcBef>
              <a:spcAft>
                <a:spcPts val="0"/>
              </a:spcAft>
              <a:buClr>
                <a:schemeClr val="dk1"/>
              </a:buClr>
              <a:buSzPts val="770"/>
              <a:buFont typeface="Arial"/>
              <a:buNone/>
            </a:pPr>
            <a:r>
              <a:rPr b="1" lang="en-GB" sz="1400">
                <a:solidFill>
                  <a:schemeClr val="dk1"/>
                </a:solidFill>
                <a:latin typeface="Courier New"/>
                <a:ea typeface="Courier New"/>
                <a:cs typeface="Courier New"/>
                <a:sym typeface="Courier New"/>
              </a:rPr>
              <a:t>•Enhances trust with secure transactions.</a:t>
            </a:r>
            <a:endParaRPr b="1" sz="1400">
              <a:solidFill>
                <a:schemeClr val="dk1"/>
              </a:solidFill>
              <a:latin typeface="Courier New"/>
              <a:ea typeface="Courier New"/>
              <a:cs typeface="Courier New"/>
              <a:sym typeface="Courier New"/>
            </a:endParaRPr>
          </a:p>
          <a:p>
            <a:pPr indent="0" lvl="0" marL="12700" rtl="0" algn="just">
              <a:lnSpc>
                <a:spcPct val="95000"/>
              </a:lnSpc>
              <a:spcBef>
                <a:spcPts val="0"/>
              </a:spcBef>
              <a:spcAft>
                <a:spcPts val="0"/>
              </a:spcAft>
              <a:buClr>
                <a:schemeClr val="dk1"/>
              </a:buClr>
              <a:buSzPts val="770"/>
              <a:buFont typeface="Arial"/>
              <a:buNone/>
            </a:pPr>
            <a:r>
              <a:t/>
            </a:r>
            <a:endParaRPr b="1" sz="1400">
              <a:solidFill>
                <a:schemeClr val="dk1"/>
              </a:solidFill>
              <a:latin typeface="Courier New"/>
              <a:ea typeface="Courier New"/>
              <a:cs typeface="Courier New"/>
              <a:sym typeface="Courier New"/>
            </a:endParaRPr>
          </a:p>
          <a:p>
            <a:pPr indent="0" lvl="0" marL="0" rtl="0" algn="just">
              <a:lnSpc>
                <a:spcPct val="95000"/>
              </a:lnSpc>
              <a:spcBef>
                <a:spcPts val="0"/>
              </a:spcBef>
              <a:spcAft>
                <a:spcPts val="0"/>
              </a:spcAft>
              <a:buClr>
                <a:schemeClr val="dk1"/>
              </a:buClr>
              <a:buSzPts val="770"/>
              <a:buFont typeface="Arial"/>
              <a:buNone/>
            </a:pPr>
            <a:r>
              <a:rPr b="1" lang="en-GB" sz="1500">
                <a:solidFill>
                  <a:schemeClr val="accent5"/>
                </a:solidFill>
                <a:latin typeface="Courier New"/>
                <a:ea typeface="Courier New"/>
                <a:cs typeface="Courier New"/>
                <a:sym typeface="Courier New"/>
              </a:rPr>
              <a:t>RazorPayX:</a:t>
            </a:r>
            <a:endParaRPr b="1" sz="1500">
              <a:solidFill>
                <a:schemeClr val="accent5"/>
              </a:solidFill>
              <a:latin typeface="Courier New"/>
              <a:ea typeface="Courier New"/>
              <a:cs typeface="Courier New"/>
              <a:sym typeface="Courier New"/>
            </a:endParaRPr>
          </a:p>
          <a:p>
            <a:pPr indent="0" lvl="0" marL="0" rtl="0" algn="just">
              <a:lnSpc>
                <a:spcPct val="95000"/>
              </a:lnSpc>
              <a:spcBef>
                <a:spcPts val="0"/>
              </a:spcBef>
              <a:spcAft>
                <a:spcPts val="0"/>
              </a:spcAft>
              <a:buClr>
                <a:schemeClr val="dk1"/>
              </a:buClr>
              <a:buSzPts val="770"/>
              <a:buFont typeface="Arial"/>
              <a:buNone/>
            </a:pPr>
            <a:r>
              <a:t/>
            </a:r>
            <a:endParaRPr b="1" sz="1400">
              <a:solidFill>
                <a:schemeClr val="dk1"/>
              </a:solidFill>
              <a:latin typeface="Courier New"/>
              <a:ea typeface="Courier New"/>
              <a:cs typeface="Courier New"/>
              <a:sym typeface="Courier New"/>
            </a:endParaRPr>
          </a:p>
          <a:p>
            <a:pPr indent="0" lvl="0" marL="457200" rtl="0" algn="just">
              <a:lnSpc>
                <a:spcPct val="95000"/>
              </a:lnSpc>
              <a:spcBef>
                <a:spcPts val="0"/>
              </a:spcBef>
              <a:spcAft>
                <a:spcPts val="0"/>
              </a:spcAft>
              <a:buClr>
                <a:schemeClr val="dk1"/>
              </a:buClr>
              <a:buSzPts val="770"/>
              <a:buFont typeface="Arial"/>
              <a:buNone/>
            </a:pPr>
            <a:r>
              <a:rPr b="1" i="1" lang="en-GB" sz="1400">
                <a:solidFill>
                  <a:schemeClr val="dk1"/>
                </a:solidFill>
                <a:latin typeface="Courier New"/>
                <a:ea typeface="Courier New"/>
                <a:cs typeface="Courier New"/>
                <a:sym typeface="Courier New"/>
              </a:rPr>
              <a:t>Features</a:t>
            </a:r>
            <a:r>
              <a:rPr b="1" lang="en-GB" sz="1400">
                <a:solidFill>
                  <a:schemeClr val="dk1"/>
                </a:solidFill>
                <a:latin typeface="Courier New"/>
                <a:ea typeface="Courier New"/>
                <a:cs typeface="Courier New"/>
                <a:sym typeface="Courier New"/>
              </a:rPr>
              <a:t>:</a:t>
            </a:r>
            <a:endParaRPr b="1" sz="1400">
              <a:solidFill>
                <a:schemeClr val="dk1"/>
              </a:solidFill>
              <a:latin typeface="Courier New"/>
              <a:ea typeface="Courier New"/>
              <a:cs typeface="Courier New"/>
              <a:sym typeface="Courier New"/>
            </a:endParaRPr>
          </a:p>
          <a:p>
            <a:pPr indent="0" lvl="0" marL="469900" rtl="0" algn="just">
              <a:lnSpc>
                <a:spcPct val="95000"/>
              </a:lnSpc>
              <a:spcBef>
                <a:spcPts val="0"/>
              </a:spcBef>
              <a:spcAft>
                <a:spcPts val="0"/>
              </a:spcAft>
              <a:buClr>
                <a:schemeClr val="dk1"/>
              </a:buClr>
              <a:buSzPts val="770"/>
              <a:buFont typeface="Arial"/>
              <a:buNone/>
            </a:pPr>
            <a:r>
              <a:rPr b="1" lang="en-GB" sz="1400">
                <a:solidFill>
                  <a:schemeClr val="accent5"/>
                </a:solidFill>
                <a:latin typeface="Courier New"/>
                <a:ea typeface="Courier New"/>
                <a:cs typeface="Courier New"/>
                <a:sym typeface="Courier New"/>
              </a:rPr>
              <a:t>•Automated payouts:</a:t>
            </a:r>
            <a:r>
              <a:rPr b="1" lang="en-GB" sz="1400">
                <a:solidFill>
                  <a:schemeClr val="dk1"/>
                </a:solidFill>
                <a:latin typeface="Courier New"/>
                <a:ea typeface="Courier New"/>
                <a:cs typeface="Courier New"/>
                <a:sym typeface="Courier New"/>
              </a:rPr>
              <a:t> Schedule and automate bulk disbursals.</a:t>
            </a:r>
            <a:endParaRPr b="1" sz="1400">
              <a:solidFill>
                <a:schemeClr val="dk1"/>
              </a:solidFill>
              <a:latin typeface="Courier New"/>
              <a:ea typeface="Courier New"/>
              <a:cs typeface="Courier New"/>
              <a:sym typeface="Courier New"/>
            </a:endParaRPr>
          </a:p>
          <a:p>
            <a:pPr indent="0" lvl="0" marL="469900" rtl="0" algn="just">
              <a:lnSpc>
                <a:spcPct val="95000"/>
              </a:lnSpc>
              <a:spcBef>
                <a:spcPts val="0"/>
              </a:spcBef>
              <a:spcAft>
                <a:spcPts val="0"/>
              </a:spcAft>
              <a:buClr>
                <a:schemeClr val="dk1"/>
              </a:buClr>
              <a:buSzPts val="770"/>
              <a:buFont typeface="Arial"/>
              <a:buNone/>
            </a:pPr>
            <a:r>
              <a:rPr b="1" lang="en-GB" sz="1400">
                <a:solidFill>
                  <a:schemeClr val="accent5"/>
                </a:solidFill>
                <a:latin typeface="Courier New"/>
                <a:ea typeface="Courier New"/>
                <a:cs typeface="Courier New"/>
                <a:sym typeface="Courier New"/>
              </a:rPr>
              <a:t>•Smart corporate card:</a:t>
            </a:r>
            <a:r>
              <a:rPr b="1" lang="en-GB" sz="1400">
                <a:solidFill>
                  <a:schemeClr val="dk1"/>
                </a:solidFill>
                <a:latin typeface="Courier New"/>
                <a:ea typeface="Courier New"/>
                <a:cs typeface="Courier New"/>
                <a:sym typeface="Courier New"/>
              </a:rPr>
              <a:t> Manage and control business expenses.</a:t>
            </a:r>
            <a:endParaRPr b="1" sz="1400">
              <a:solidFill>
                <a:schemeClr val="dk1"/>
              </a:solidFill>
              <a:latin typeface="Courier New"/>
              <a:ea typeface="Courier New"/>
              <a:cs typeface="Courier New"/>
              <a:sym typeface="Courier New"/>
            </a:endParaRPr>
          </a:p>
          <a:p>
            <a:pPr indent="0" lvl="0" marL="469900" rtl="0" algn="just">
              <a:lnSpc>
                <a:spcPct val="95000"/>
              </a:lnSpc>
              <a:spcBef>
                <a:spcPts val="0"/>
              </a:spcBef>
              <a:spcAft>
                <a:spcPts val="0"/>
              </a:spcAft>
              <a:buClr>
                <a:schemeClr val="dk1"/>
              </a:buClr>
              <a:buSzPts val="770"/>
              <a:buFont typeface="Arial"/>
              <a:buNone/>
            </a:pPr>
            <a:r>
              <a:rPr b="1" lang="en-GB" sz="1400">
                <a:solidFill>
                  <a:schemeClr val="accent5"/>
                </a:solidFill>
                <a:latin typeface="Courier New"/>
                <a:ea typeface="Courier New"/>
                <a:cs typeface="Courier New"/>
                <a:sym typeface="Courier New"/>
              </a:rPr>
              <a:t>•Current accounts: </a:t>
            </a:r>
            <a:r>
              <a:rPr b="1" lang="en-GB" sz="1400">
                <a:solidFill>
                  <a:schemeClr val="dk1"/>
                </a:solidFill>
                <a:latin typeface="Courier New"/>
                <a:ea typeface="Courier New"/>
                <a:cs typeface="Courier New"/>
                <a:sym typeface="Courier New"/>
              </a:rPr>
              <a:t>Integrated with powerful APIs for seamless operations.</a:t>
            </a:r>
            <a:endParaRPr b="1" sz="1400">
              <a:solidFill>
                <a:schemeClr val="dk1"/>
              </a:solidFill>
              <a:latin typeface="Courier New"/>
              <a:ea typeface="Courier New"/>
              <a:cs typeface="Courier New"/>
              <a:sym typeface="Courier New"/>
            </a:endParaRPr>
          </a:p>
          <a:p>
            <a:pPr indent="0" lvl="0" marL="457200" rtl="0" algn="just">
              <a:lnSpc>
                <a:spcPct val="95000"/>
              </a:lnSpc>
              <a:spcBef>
                <a:spcPts val="0"/>
              </a:spcBef>
              <a:spcAft>
                <a:spcPts val="0"/>
              </a:spcAft>
              <a:buClr>
                <a:schemeClr val="dk1"/>
              </a:buClr>
              <a:buSzPts val="770"/>
              <a:buFont typeface="Arial"/>
              <a:buNone/>
            </a:pPr>
            <a:r>
              <a:rPr b="1" i="1" lang="en-GB" sz="1400">
                <a:solidFill>
                  <a:schemeClr val="dk1"/>
                </a:solidFill>
                <a:latin typeface="Courier New"/>
                <a:ea typeface="Courier New"/>
                <a:cs typeface="Courier New"/>
                <a:sym typeface="Courier New"/>
              </a:rPr>
              <a:t>Benefits</a:t>
            </a:r>
            <a:r>
              <a:rPr b="1" lang="en-GB" sz="1400">
                <a:solidFill>
                  <a:schemeClr val="dk1"/>
                </a:solidFill>
                <a:latin typeface="Courier New"/>
                <a:ea typeface="Courier New"/>
                <a:cs typeface="Courier New"/>
                <a:sym typeface="Courier New"/>
              </a:rPr>
              <a:t>:</a:t>
            </a:r>
            <a:endParaRPr b="1" sz="1400">
              <a:solidFill>
                <a:schemeClr val="dk1"/>
              </a:solidFill>
              <a:latin typeface="Courier New"/>
              <a:ea typeface="Courier New"/>
              <a:cs typeface="Courier New"/>
              <a:sym typeface="Courier New"/>
            </a:endParaRPr>
          </a:p>
          <a:p>
            <a:pPr indent="0" lvl="0" marL="469900" rtl="0" algn="just">
              <a:lnSpc>
                <a:spcPct val="95000"/>
              </a:lnSpc>
              <a:spcBef>
                <a:spcPts val="0"/>
              </a:spcBef>
              <a:spcAft>
                <a:spcPts val="0"/>
              </a:spcAft>
              <a:buClr>
                <a:schemeClr val="dk1"/>
              </a:buClr>
              <a:buSzPts val="770"/>
              <a:buFont typeface="Arial"/>
              <a:buNone/>
            </a:pPr>
            <a:r>
              <a:rPr b="1" lang="en-GB" sz="1400">
                <a:solidFill>
                  <a:schemeClr val="accent5"/>
                </a:solidFill>
                <a:latin typeface="Courier New"/>
                <a:ea typeface="Courier New"/>
                <a:cs typeface="Courier New"/>
                <a:sym typeface="Courier New"/>
              </a:rPr>
              <a:t>•Saves time</a:t>
            </a:r>
            <a:r>
              <a:rPr b="1" lang="en-GB" sz="1400">
                <a:solidFill>
                  <a:schemeClr val="dk1"/>
                </a:solidFill>
                <a:latin typeface="Courier New"/>
                <a:ea typeface="Courier New"/>
                <a:cs typeface="Courier New"/>
                <a:sym typeface="Courier New"/>
              </a:rPr>
              <a:t> with efficient payout automation.</a:t>
            </a:r>
            <a:endParaRPr b="1" sz="1400">
              <a:solidFill>
                <a:schemeClr val="dk1"/>
              </a:solidFill>
              <a:latin typeface="Courier New"/>
              <a:ea typeface="Courier New"/>
              <a:cs typeface="Courier New"/>
              <a:sym typeface="Courier New"/>
            </a:endParaRPr>
          </a:p>
          <a:p>
            <a:pPr indent="0" lvl="0" marL="469900" rtl="0" algn="just">
              <a:lnSpc>
                <a:spcPct val="95000"/>
              </a:lnSpc>
              <a:spcBef>
                <a:spcPts val="0"/>
              </a:spcBef>
              <a:spcAft>
                <a:spcPts val="0"/>
              </a:spcAft>
              <a:buClr>
                <a:schemeClr val="dk1"/>
              </a:buClr>
              <a:buSzPts val="770"/>
              <a:buFont typeface="Arial"/>
              <a:buNone/>
            </a:pPr>
            <a:r>
              <a:rPr b="1" lang="en-GB" sz="1400">
                <a:solidFill>
                  <a:schemeClr val="accent5"/>
                </a:solidFill>
                <a:latin typeface="Courier New"/>
                <a:ea typeface="Courier New"/>
                <a:cs typeface="Courier New"/>
                <a:sym typeface="Courier New"/>
              </a:rPr>
              <a:t>•Enhances cash flow management</a:t>
            </a:r>
            <a:r>
              <a:rPr b="1" lang="en-GB" sz="1400">
                <a:solidFill>
                  <a:schemeClr val="dk1"/>
                </a:solidFill>
                <a:latin typeface="Courier New"/>
                <a:ea typeface="Courier New"/>
                <a:cs typeface="Courier New"/>
                <a:sym typeface="Courier New"/>
              </a:rPr>
              <a:t> and financial transparency.</a:t>
            </a:r>
            <a:endParaRPr b="1" sz="1400">
              <a:solidFill>
                <a:schemeClr val="dk1"/>
              </a:solidFill>
              <a:latin typeface="Courier New"/>
              <a:ea typeface="Courier New"/>
              <a:cs typeface="Courier New"/>
              <a:sym typeface="Courier New"/>
            </a:endParaRPr>
          </a:p>
          <a:p>
            <a:pPr indent="0" lvl="0" marL="0" rtl="0" algn="just">
              <a:lnSpc>
                <a:spcPct val="95000"/>
              </a:lnSpc>
              <a:spcBef>
                <a:spcPts val="0"/>
              </a:spcBef>
              <a:spcAft>
                <a:spcPts val="1200"/>
              </a:spcAft>
              <a:buSzPts val="770"/>
              <a:buNone/>
            </a:pPr>
            <a:r>
              <a:t/>
            </a:r>
            <a:endParaRPr b="1" sz="1400">
              <a:latin typeface="Courier New"/>
              <a:ea typeface="Courier New"/>
              <a:cs typeface="Courier New"/>
              <a:sym typeface="Courier New"/>
            </a:endParaRPr>
          </a:p>
        </p:txBody>
      </p:sp>
      <p:sp>
        <p:nvSpPr>
          <p:cNvPr id="141" name="Google Shape;141;p25"/>
          <p:cNvSpPr txBox="1"/>
          <p:nvPr>
            <p:ph type="title"/>
          </p:nvPr>
        </p:nvSpPr>
        <p:spPr>
          <a:xfrm>
            <a:off x="311700" y="145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900">
                <a:solidFill>
                  <a:schemeClr val="accent5"/>
                </a:solidFill>
              </a:rPr>
              <a:t>SOLUTIONS IMPLEMENTED (CONTINUED)</a:t>
            </a:r>
            <a:endParaRPr b="1" sz="2900">
              <a:solidFill>
                <a:schemeClr val="accent5"/>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idx="1" type="body"/>
          </p:nvPr>
        </p:nvSpPr>
        <p:spPr>
          <a:xfrm>
            <a:off x="311700" y="717850"/>
            <a:ext cx="8175600" cy="4372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GB" sz="1500">
                <a:solidFill>
                  <a:schemeClr val="accent5"/>
                </a:solidFill>
                <a:latin typeface="Courier New"/>
                <a:ea typeface="Courier New"/>
                <a:cs typeface="Courier New"/>
                <a:sym typeface="Courier New"/>
              </a:rPr>
              <a:t>Payment Links:</a:t>
            </a:r>
            <a:endParaRPr b="1" sz="1500">
              <a:solidFill>
                <a:schemeClr val="accent5"/>
              </a:solidFill>
              <a:latin typeface="Courier New"/>
              <a:ea typeface="Courier New"/>
              <a:cs typeface="Courier New"/>
              <a:sym typeface="Courier New"/>
            </a:endParaRPr>
          </a:p>
          <a:p>
            <a:pPr indent="0" lvl="0" marL="457200" rtl="0" algn="just">
              <a:spcBef>
                <a:spcPts val="0"/>
              </a:spcBef>
              <a:spcAft>
                <a:spcPts val="0"/>
              </a:spcAft>
              <a:buClr>
                <a:schemeClr val="dk1"/>
              </a:buClr>
              <a:buSzPts val="1100"/>
              <a:buFont typeface="Arial"/>
              <a:buNone/>
            </a:pPr>
            <a:r>
              <a:rPr b="1" i="1" lang="en-GB" sz="1400">
                <a:solidFill>
                  <a:schemeClr val="dk1"/>
                </a:solidFill>
                <a:latin typeface="Courier New"/>
                <a:ea typeface="Courier New"/>
                <a:cs typeface="Courier New"/>
                <a:sym typeface="Courier New"/>
              </a:rPr>
              <a:t>Features</a:t>
            </a:r>
            <a:r>
              <a:rPr b="1" lang="en-GB" sz="1400">
                <a:solidFill>
                  <a:schemeClr val="dk1"/>
                </a:solidFill>
                <a:latin typeface="Courier New"/>
                <a:ea typeface="Courier New"/>
                <a:cs typeface="Courier New"/>
                <a:sym typeface="Courier New"/>
              </a:rPr>
              <a:t>:</a:t>
            </a:r>
            <a:endParaRPr b="1" sz="1400">
              <a:solidFill>
                <a:schemeClr val="dk1"/>
              </a:solidFill>
              <a:latin typeface="Courier New"/>
              <a:ea typeface="Courier New"/>
              <a:cs typeface="Courier New"/>
              <a:sym typeface="Courier New"/>
            </a:endParaRPr>
          </a:p>
          <a:p>
            <a:pPr indent="0" lvl="0" marL="469900" rtl="0" algn="just">
              <a:spcBef>
                <a:spcPts val="0"/>
              </a:spcBef>
              <a:spcAft>
                <a:spcPts val="0"/>
              </a:spcAft>
              <a:buClr>
                <a:schemeClr val="dk1"/>
              </a:buClr>
              <a:buSzPts val="1100"/>
              <a:buFont typeface="Arial"/>
              <a:buNone/>
            </a:pPr>
            <a:r>
              <a:rPr b="1" lang="en-GB" sz="1400">
                <a:solidFill>
                  <a:schemeClr val="accent5"/>
                </a:solidFill>
                <a:latin typeface="Courier New"/>
                <a:ea typeface="Courier New"/>
                <a:cs typeface="Courier New"/>
                <a:sym typeface="Courier New"/>
              </a:rPr>
              <a:t>•Easily create and share payment links</a:t>
            </a:r>
            <a:r>
              <a:rPr b="1" lang="en-GB" sz="1400">
                <a:solidFill>
                  <a:schemeClr val="dk1"/>
                </a:solidFill>
                <a:latin typeface="Courier New"/>
                <a:ea typeface="Courier New"/>
                <a:cs typeface="Courier New"/>
                <a:sym typeface="Courier New"/>
              </a:rPr>
              <a:t> via SMS, email, WhatsApp.</a:t>
            </a:r>
            <a:endParaRPr b="1" sz="1400">
              <a:solidFill>
                <a:schemeClr val="dk1"/>
              </a:solidFill>
              <a:latin typeface="Courier New"/>
              <a:ea typeface="Courier New"/>
              <a:cs typeface="Courier New"/>
              <a:sym typeface="Courier New"/>
            </a:endParaRPr>
          </a:p>
          <a:p>
            <a:pPr indent="0" lvl="0" marL="469900" rtl="0" algn="just">
              <a:spcBef>
                <a:spcPts val="0"/>
              </a:spcBef>
              <a:spcAft>
                <a:spcPts val="0"/>
              </a:spcAft>
              <a:buClr>
                <a:schemeClr val="dk1"/>
              </a:buClr>
              <a:buSzPts val="1100"/>
              <a:buFont typeface="Arial"/>
              <a:buNone/>
            </a:pPr>
            <a:r>
              <a:rPr b="1" lang="en-GB" sz="1400">
                <a:solidFill>
                  <a:schemeClr val="accent5"/>
                </a:solidFill>
                <a:latin typeface="Courier New"/>
                <a:ea typeface="Courier New"/>
                <a:cs typeface="Courier New"/>
                <a:sym typeface="Courier New"/>
              </a:rPr>
              <a:t>•Customizable:</a:t>
            </a:r>
            <a:r>
              <a:rPr b="1" lang="en-GB" sz="1400">
                <a:solidFill>
                  <a:schemeClr val="dk1"/>
                </a:solidFill>
                <a:latin typeface="Courier New"/>
                <a:ea typeface="Courier New"/>
                <a:cs typeface="Courier New"/>
                <a:sym typeface="Courier New"/>
              </a:rPr>
              <a:t> Add descriptions, set amounts, and expiration dates.</a:t>
            </a:r>
            <a:endParaRPr b="1" sz="1400">
              <a:solidFill>
                <a:schemeClr val="dk1"/>
              </a:solidFill>
              <a:latin typeface="Courier New"/>
              <a:ea typeface="Courier New"/>
              <a:cs typeface="Courier New"/>
              <a:sym typeface="Courier New"/>
            </a:endParaRPr>
          </a:p>
          <a:p>
            <a:pPr indent="0" lvl="0" marL="469900" rtl="0" algn="just">
              <a:spcBef>
                <a:spcPts val="0"/>
              </a:spcBef>
              <a:spcAft>
                <a:spcPts val="0"/>
              </a:spcAft>
              <a:buClr>
                <a:schemeClr val="dk1"/>
              </a:buClr>
              <a:buSzPts val="1100"/>
              <a:buFont typeface="Arial"/>
              <a:buNone/>
            </a:pPr>
            <a:r>
              <a:rPr b="1" lang="en-GB" sz="1400">
                <a:solidFill>
                  <a:schemeClr val="dk1"/>
                </a:solidFill>
                <a:latin typeface="Courier New"/>
                <a:ea typeface="Courier New"/>
                <a:cs typeface="Courier New"/>
                <a:sym typeface="Courier New"/>
              </a:rPr>
              <a:t>•Real-time tracking of payment status and updates.</a:t>
            </a:r>
            <a:endParaRPr b="1" sz="1400">
              <a:solidFill>
                <a:schemeClr val="dk1"/>
              </a:solidFill>
              <a:latin typeface="Courier New"/>
              <a:ea typeface="Courier New"/>
              <a:cs typeface="Courier New"/>
              <a:sym typeface="Courier New"/>
            </a:endParaRPr>
          </a:p>
          <a:p>
            <a:pPr indent="0" lvl="0" marL="457200" rtl="0" algn="just">
              <a:spcBef>
                <a:spcPts val="0"/>
              </a:spcBef>
              <a:spcAft>
                <a:spcPts val="0"/>
              </a:spcAft>
              <a:buClr>
                <a:schemeClr val="dk1"/>
              </a:buClr>
              <a:buSzPts val="1100"/>
              <a:buFont typeface="Arial"/>
              <a:buNone/>
            </a:pPr>
            <a:r>
              <a:rPr b="1" i="1" lang="en-GB" sz="1400">
                <a:solidFill>
                  <a:schemeClr val="dk1"/>
                </a:solidFill>
                <a:latin typeface="Courier New"/>
                <a:ea typeface="Courier New"/>
                <a:cs typeface="Courier New"/>
                <a:sym typeface="Courier New"/>
              </a:rPr>
              <a:t>Benefits</a:t>
            </a:r>
            <a:r>
              <a:rPr b="1" lang="en-GB" sz="1400">
                <a:solidFill>
                  <a:schemeClr val="dk1"/>
                </a:solidFill>
                <a:latin typeface="Courier New"/>
                <a:ea typeface="Courier New"/>
                <a:cs typeface="Courier New"/>
                <a:sym typeface="Courier New"/>
              </a:rPr>
              <a:t>:</a:t>
            </a:r>
            <a:endParaRPr b="1" sz="1400">
              <a:solidFill>
                <a:schemeClr val="dk1"/>
              </a:solidFill>
              <a:latin typeface="Courier New"/>
              <a:ea typeface="Courier New"/>
              <a:cs typeface="Courier New"/>
              <a:sym typeface="Courier New"/>
            </a:endParaRPr>
          </a:p>
          <a:p>
            <a:pPr indent="0" lvl="0" marL="469900" rtl="0" algn="just">
              <a:spcBef>
                <a:spcPts val="0"/>
              </a:spcBef>
              <a:spcAft>
                <a:spcPts val="0"/>
              </a:spcAft>
              <a:buClr>
                <a:schemeClr val="dk1"/>
              </a:buClr>
              <a:buSzPts val="1100"/>
              <a:buFont typeface="Arial"/>
              <a:buNone/>
            </a:pPr>
            <a:r>
              <a:rPr b="1" lang="en-GB" sz="1400">
                <a:solidFill>
                  <a:schemeClr val="accent5"/>
                </a:solidFill>
                <a:latin typeface="Courier New"/>
                <a:ea typeface="Courier New"/>
                <a:cs typeface="Courier New"/>
                <a:sym typeface="Courier New"/>
              </a:rPr>
              <a:t>•Simplifies payment</a:t>
            </a:r>
            <a:r>
              <a:rPr b="1" lang="en-GB" sz="1400">
                <a:solidFill>
                  <a:schemeClr val="dk1"/>
                </a:solidFill>
                <a:latin typeface="Courier New"/>
                <a:ea typeface="Courier New"/>
                <a:cs typeface="Courier New"/>
                <a:sym typeface="Courier New"/>
              </a:rPr>
              <a:t> collection for one-time transactions.</a:t>
            </a:r>
            <a:endParaRPr b="1" sz="1400">
              <a:solidFill>
                <a:schemeClr val="dk1"/>
              </a:solidFill>
              <a:latin typeface="Courier New"/>
              <a:ea typeface="Courier New"/>
              <a:cs typeface="Courier New"/>
              <a:sym typeface="Courier New"/>
            </a:endParaRPr>
          </a:p>
          <a:p>
            <a:pPr indent="0" lvl="0" marL="469900" rtl="0" algn="just">
              <a:spcBef>
                <a:spcPts val="0"/>
              </a:spcBef>
              <a:spcAft>
                <a:spcPts val="0"/>
              </a:spcAft>
              <a:buClr>
                <a:schemeClr val="dk1"/>
              </a:buClr>
              <a:buSzPts val="1100"/>
              <a:buFont typeface="Arial"/>
              <a:buNone/>
            </a:pPr>
            <a:r>
              <a:rPr b="1" lang="en-GB" sz="1400">
                <a:solidFill>
                  <a:schemeClr val="dk1"/>
                </a:solidFill>
                <a:latin typeface="Courier New"/>
                <a:ea typeface="Courier New"/>
                <a:cs typeface="Courier New"/>
                <a:sym typeface="Courier New"/>
              </a:rPr>
              <a:t>•Provides </a:t>
            </a:r>
            <a:r>
              <a:rPr b="1" lang="en-GB" sz="1400">
                <a:solidFill>
                  <a:schemeClr val="accent5"/>
                </a:solidFill>
                <a:latin typeface="Courier New"/>
                <a:ea typeface="Courier New"/>
                <a:cs typeface="Courier New"/>
                <a:sym typeface="Courier New"/>
              </a:rPr>
              <a:t>flexibility</a:t>
            </a:r>
            <a:r>
              <a:rPr b="1" lang="en-GB" sz="1400">
                <a:solidFill>
                  <a:schemeClr val="dk1"/>
                </a:solidFill>
                <a:latin typeface="Courier New"/>
                <a:ea typeface="Courier New"/>
                <a:cs typeface="Courier New"/>
                <a:sym typeface="Courier New"/>
              </a:rPr>
              <a:t> and convenience to customers.</a:t>
            </a:r>
            <a:endParaRPr b="1" sz="1400">
              <a:solidFill>
                <a:schemeClr val="dk1"/>
              </a:solidFill>
              <a:latin typeface="Courier New"/>
              <a:ea typeface="Courier New"/>
              <a:cs typeface="Courier New"/>
              <a:sym typeface="Courier New"/>
            </a:endParaRPr>
          </a:p>
          <a:p>
            <a:pPr indent="0" lvl="0" marL="469900" rtl="0" algn="just">
              <a:spcBef>
                <a:spcPts val="0"/>
              </a:spcBef>
              <a:spcAft>
                <a:spcPts val="0"/>
              </a:spcAft>
              <a:buClr>
                <a:schemeClr val="dk1"/>
              </a:buClr>
              <a:buSzPts val="1100"/>
              <a:buFont typeface="Arial"/>
              <a:buNone/>
            </a:pPr>
            <a:r>
              <a:rPr b="1" lang="en-GB" sz="1400">
                <a:solidFill>
                  <a:schemeClr val="dk1"/>
                </a:solidFill>
                <a:latin typeface="Courier New"/>
                <a:ea typeface="Courier New"/>
                <a:cs typeface="Courier New"/>
                <a:sym typeface="Courier New"/>
              </a:rPr>
              <a:t>•Facilitates </a:t>
            </a:r>
            <a:r>
              <a:rPr b="1" lang="en-GB" sz="1400">
                <a:solidFill>
                  <a:schemeClr val="accent5"/>
                </a:solidFill>
                <a:latin typeface="Courier New"/>
                <a:ea typeface="Courier New"/>
                <a:cs typeface="Courier New"/>
                <a:sym typeface="Courier New"/>
              </a:rPr>
              <a:t>quick and secure payment </a:t>
            </a:r>
            <a:r>
              <a:rPr b="1" lang="en-GB" sz="1400">
                <a:solidFill>
                  <a:schemeClr val="dk1"/>
                </a:solidFill>
                <a:latin typeface="Courier New"/>
                <a:ea typeface="Courier New"/>
                <a:cs typeface="Courier New"/>
                <a:sym typeface="Courier New"/>
              </a:rPr>
              <a:t>without the</a:t>
            </a:r>
            <a:endParaRPr b="1" sz="1400">
              <a:solidFill>
                <a:schemeClr val="dk1"/>
              </a:solidFill>
              <a:latin typeface="Courier New"/>
              <a:ea typeface="Courier New"/>
              <a:cs typeface="Courier New"/>
              <a:sym typeface="Courier New"/>
            </a:endParaRPr>
          </a:p>
          <a:p>
            <a:pPr indent="457200" lvl="0" marL="0" rtl="0" algn="just">
              <a:spcBef>
                <a:spcPts val="0"/>
              </a:spcBef>
              <a:spcAft>
                <a:spcPts val="0"/>
              </a:spcAft>
              <a:buNone/>
            </a:pPr>
            <a:r>
              <a:rPr b="1" lang="en-GB" sz="1400">
                <a:solidFill>
                  <a:schemeClr val="dk1"/>
                </a:solidFill>
                <a:latin typeface="Courier New"/>
                <a:ea typeface="Courier New"/>
                <a:cs typeface="Courier New"/>
                <a:sym typeface="Courier New"/>
              </a:rPr>
              <a:t>  need for a website.</a:t>
            </a:r>
            <a:endParaRPr b="1" sz="1400">
              <a:solidFill>
                <a:schemeClr val="dk1"/>
              </a:solidFill>
              <a:latin typeface="Courier New"/>
              <a:ea typeface="Courier New"/>
              <a:cs typeface="Courier New"/>
              <a:sym typeface="Courier New"/>
            </a:endParaRPr>
          </a:p>
          <a:p>
            <a:pPr indent="0" lvl="0" marL="0" rtl="0" algn="just">
              <a:spcBef>
                <a:spcPts val="0"/>
              </a:spcBef>
              <a:spcAft>
                <a:spcPts val="0"/>
              </a:spcAft>
              <a:buNone/>
            </a:pPr>
            <a:r>
              <a:rPr b="1" lang="en-GB" sz="1500">
                <a:solidFill>
                  <a:schemeClr val="accent5"/>
                </a:solidFill>
                <a:latin typeface="Courier New"/>
                <a:ea typeface="Courier New"/>
                <a:cs typeface="Courier New"/>
                <a:sym typeface="Courier New"/>
              </a:rPr>
              <a:t>Subscription Management:</a:t>
            </a:r>
            <a:endParaRPr b="1" sz="1500">
              <a:solidFill>
                <a:schemeClr val="accent5"/>
              </a:solidFill>
              <a:latin typeface="Courier New"/>
              <a:ea typeface="Courier New"/>
              <a:cs typeface="Courier New"/>
              <a:sym typeface="Courier New"/>
            </a:endParaRPr>
          </a:p>
          <a:p>
            <a:pPr indent="0" lvl="0" marL="457200" rtl="0" algn="just">
              <a:spcBef>
                <a:spcPts val="0"/>
              </a:spcBef>
              <a:spcAft>
                <a:spcPts val="0"/>
              </a:spcAft>
              <a:buClr>
                <a:schemeClr val="dk1"/>
              </a:buClr>
              <a:buSzPts val="1100"/>
              <a:buFont typeface="Arial"/>
              <a:buNone/>
            </a:pPr>
            <a:r>
              <a:rPr b="1" i="1" lang="en-GB" sz="1400">
                <a:solidFill>
                  <a:schemeClr val="dk1"/>
                </a:solidFill>
                <a:latin typeface="Courier New"/>
                <a:ea typeface="Courier New"/>
                <a:cs typeface="Courier New"/>
                <a:sym typeface="Courier New"/>
              </a:rPr>
              <a:t>Features</a:t>
            </a:r>
            <a:r>
              <a:rPr b="1" lang="en-GB" sz="1400">
                <a:solidFill>
                  <a:schemeClr val="dk1"/>
                </a:solidFill>
                <a:latin typeface="Courier New"/>
                <a:ea typeface="Courier New"/>
                <a:cs typeface="Courier New"/>
                <a:sym typeface="Courier New"/>
              </a:rPr>
              <a:t>:</a:t>
            </a:r>
            <a:endParaRPr b="1" sz="1400">
              <a:solidFill>
                <a:schemeClr val="dk1"/>
              </a:solidFill>
              <a:latin typeface="Courier New"/>
              <a:ea typeface="Courier New"/>
              <a:cs typeface="Courier New"/>
              <a:sym typeface="Courier New"/>
            </a:endParaRPr>
          </a:p>
          <a:p>
            <a:pPr indent="0" lvl="0" marL="469900" rtl="0" algn="just">
              <a:spcBef>
                <a:spcPts val="0"/>
              </a:spcBef>
              <a:spcAft>
                <a:spcPts val="0"/>
              </a:spcAft>
              <a:buClr>
                <a:schemeClr val="dk1"/>
              </a:buClr>
              <a:buSzPts val="1100"/>
              <a:buFont typeface="Arial"/>
              <a:buNone/>
            </a:pPr>
            <a:r>
              <a:rPr b="1" lang="en-GB" sz="1400">
                <a:solidFill>
                  <a:schemeClr val="accent5"/>
                </a:solidFill>
                <a:latin typeface="Courier New"/>
                <a:ea typeface="Courier New"/>
                <a:cs typeface="Courier New"/>
                <a:sym typeface="Courier New"/>
              </a:rPr>
              <a:t>•</a:t>
            </a:r>
            <a:r>
              <a:rPr b="1" lang="en-GB" sz="1400">
                <a:solidFill>
                  <a:schemeClr val="accent5"/>
                </a:solidFill>
                <a:latin typeface="Courier New"/>
                <a:ea typeface="Courier New"/>
                <a:cs typeface="Courier New"/>
                <a:sym typeface="Courier New"/>
              </a:rPr>
              <a:t>Automated</a:t>
            </a:r>
            <a:r>
              <a:rPr b="1" lang="en-GB" sz="1400">
                <a:solidFill>
                  <a:schemeClr val="accent5"/>
                </a:solidFill>
                <a:latin typeface="Courier New"/>
                <a:ea typeface="Courier New"/>
                <a:cs typeface="Courier New"/>
                <a:sym typeface="Courier New"/>
              </a:rPr>
              <a:t> recurring billing </a:t>
            </a:r>
            <a:r>
              <a:rPr b="1" lang="en-GB" sz="1400">
                <a:solidFill>
                  <a:schemeClr val="dk1"/>
                </a:solidFill>
                <a:latin typeface="Courier New"/>
                <a:ea typeface="Courier New"/>
                <a:cs typeface="Courier New"/>
                <a:sym typeface="Courier New"/>
              </a:rPr>
              <a:t>for subscriptions.</a:t>
            </a:r>
            <a:endParaRPr b="1" sz="1400">
              <a:solidFill>
                <a:schemeClr val="dk1"/>
              </a:solidFill>
              <a:latin typeface="Courier New"/>
              <a:ea typeface="Courier New"/>
              <a:cs typeface="Courier New"/>
              <a:sym typeface="Courier New"/>
            </a:endParaRPr>
          </a:p>
          <a:p>
            <a:pPr indent="0" lvl="0" marL="469900" rtl="0" algn="just">
              <a:spcBef>
                <a:spcPts val="0"/>
              </a:spcBef>
              <a:spcAft>
                <a:spcPts val="0"/>
              </a:spcAft>
              <a:buClr>
                <a:schemeClr val="dk1"/>
              </a:buClr>
              <a:buSzPts val="1100"/>
              <a:buFont typeface="Arial"/>
              <a:buNone/>
            </a:pPr>
            <a:r>
              <a:rPr b="1" lang="en-GB" sz="1400">
                <a:solidFill>
                  <a:schemeClr val="accent5"/>
                </a:solidFill>
                <a:latin typeface="Courier New"/>
                <a:ea typeface="Courier New"/>
                <a:cs typeface="Courier New"/>
                <a:sym typeface="Courier New"/>
              </a:rPr>
              <a:t>•Supports multiple subscription plans: </a:t>
            </a:r>
            <a:r>
              <a:rPr b="1" lang="en-GB" sz="1400">
                <a:solidFill>
                  <a:schemeClr val="dk1"/>
                </a:solidFill>
                <a:latin typeface="Courier New"/>
                <a:ea typeface="Courier New"/>
                <a:cs typeface="Courier New"/>
                <a:sym typeface="Courier New"/>
              </a:rPr>
              <a:t>weekly, monthly, yearly.</a:t>
            </a:r>
            <a:endParaRPr b="1" sz="1400">
              <a:solidFill>
                <a:schemeClr val="dk1"/>
              </a:solidFill>
              <a:latin typeface="Courier New"/>
              <a:ea typeface="Courier New"/>
              <a:cs typeface="Courier New"/>
              <a:sym typeface="Courier New"/>
            </a:endParaRPr>
          </a:p>
          <a:p>
            <a:pPr indent="0" lvl="0" marL="457200" rtl="0" algn="just">
              <a:spcBef>
                <a:spcPts val="0"/>
              </a:spcBef>
              <a:spcAft>
                <a:spcPts val="0"/>
              </a:spcAft>
              <a:buClr>
                <a:schemeClr val="dk1"/>
              </a:buClr>
              <a:buSzPts val="1100"/>
              <a:buFont typeface="Arial"/>
              <a:buNone/>
            </a:pPr>
            <a:r>
              <a:rPr b="1" i="1" lang="en-GB" sz="1400">
                <a:solidFill>
                  <a:schemeClr val="dk1"/>
                </a:solidFill>
                <a:latin typeface="Courier New"/>
                <a:ea typeface="Courier New"/>
                <a:cs typeface="Courier New"/>
                <a:sym typeface="Courier New"/>
              </a:rPr>
              <a:t>Benefits</a:t>
            </a:r>
            <a:r>
              <a:rPr b="1" lang="en-GB" sz="1400">
                <a:solidFill>
                  <a:schemeClr val="dk1"/>
                </a:solidFill>
                <a:latin typeface="Courier New"/>
                <a:ea typeface="Courier New"/>
                <a:cs typeface="Courier New"/>
                <a:sym typeface="Courier New"/>
              </a:rPr>
              <a:t>:</a:t>
            </a:r>
            <a:endParaRPr b="1" sz="1400">
              <a:solidFill>
                <a:schemeClr val="dk1"/>
              </a:solidFill>
              <a:latin typeface="Courier New"/>
              <a:ea typeface="Courier New"/>
              <a:cs typeface="Courier New"/>
              <a:sym typeface="Courier New"/>
            </a:endParaRPr>
          </a:p>
          <a:p>
            <a:pPr indent="0" lvl="0" marL="469900" rtl="0" algn="just">
              <a:spcBef>
                <a:spcPts val="0"/>
              </a:spcBef>
              <a:spcAft>
                <a:spcPts val="0"/>
              </a:spcAft>
              <a:buClr>
                <a:schemeClr val="dk1"/>
              </a:buClr>
              <a:buSzPts val="1100"/>
              <a:buFont typeface="Arial"/>
              <a:buNone/>
            </a:pPr>
            <a:r>
              <a:rPr b="1" lang="en-GB" sz="1400">
                <a:solidFill>
                  <a:schemeClr val="dk1"/>
                </a:solidFill>
                <a:latin typeface="Courier New"/>
                <a:ea typeface="Courier New"/>
                <a:cs typeface="Courier New"/>
                <a:sym typeface="Courier New"/>
              </a:rPr>
              <a:t>•Ensures </a:t>
            </a:r>
            <a:r>
              <a:rPr b="1" lang="en-GB" sz="1400">
                <a:solidFill>
                  <a:schemeClr val="accent5"/>
                </a:solidFill>
                <a:latin typeface="Courier New"/>
                <a:ea typeface="Courier New"/>
                <a:cs typeface="Courier New"/>
                <a:sym typeface="Courier New"/>
              </a:rPr>
              <a:t>timely payments</a:t>
            </a:r>
            <a:r>
              <a:rPr b="1" lang="en-GB" sz="1400">
                <a:solidFill>
                  <a:schemeClr val="dk1"/>
                </a:solidFill>
                <a:latin typeface="Courier New"/>
                <a:ea typeface="Courier New"/>
                <a:cs typeface="Courier New"/>
                <a:sym typeface="Courier New"/>
              </a:rPr>
              <a:t> with automated billing.</a:t>
            </a:r>
            <a:endParaRPr b="1" sz="1400">
              <a:solidFill>
                <a:schemeClr val="dk1"/>
              </a:solidFill>
              <a:latin typeface="Courier New"/>
              <a:ea typeface="Courier New"/>
              <a:cs typeface="Courier New"/>
              <a:sym typeface="Courier New"/>
            </a:endParaRPr>
          </a:p>
          <a:p>
            <a:pPr indent="0" lvl="0" marL="469900" rtl="0" algn="just">
              <a:spcBef>
                <a:spcPts val="0"/>
              </a:spcBef>
              <a:spcAft>
                <a:spcPts val="0"/>
              </a:spcAft>
              <a:buClr>
                <a:schemeClr val="dk1"/>
              </a:buClr>
              <a:buSzPts val="1100"/>
              <a:buFont typeface="Arial"/>
              <a:buNone/>
            </a:pPr>
            <a:r>
              <a:rPr b="1" lang="en-GB" sz="1400">
                <a:solidFill>
                  <a:schemeClr val="dk1"/>
                </a:solidFill>
                <a:latin typeface="Courier New"/>
                <a:ea typeface="Courier New"/>
                <a:cs typeface="Courier New"/>
                <a:sym typeface="Courier New"/>
              </a:rPr>
              <a:t>•</a:t>
            </a:r>
            <a:r>
              <a:rPr b="1" lang="en-GB" sz="1400">
                <a:solidFill>
                  <a:schemeClr val="accent5"/>
                </a:solidFill>
                <a:latin typeface="Courier New"/>
                <a:ea typeface="Courier New"/>
                <a:cs typeface="Courier New"/>
                <a:sym typeface="Courier New"/>
              </a:rPr>
              <a:t>Simplifies management</a:t>
            </a:r>
            <a:r>
              <a:rPr b="1" lang="en-GB" sz="1400">
                <a:solidFill>
                  <a:schemeClr val="dk1"/>
                </a:solidFill>
                <a:latin typeface="Courier New"/>
                <a:ea typeface="Courier New"/>
                <a:cs typeface="Courier New"/>
                <a:sym typeface="Courier New"/>
              </a:rPr>
              <a:t> of subscription plans and renewals.</a:t>
            </a:r>
            <a:endParaRPr b="1" sz="1400">
              <a:solidFill>
                <a:schemeClr val="dk1"/>
              </a:solidFill>
              <a:latin typeface="Courier New"/>
              <a:ea typeface="Courier New"/>
              <a:cs typeface="Courier New"/>
              <a:sym typeface="Courier New"/>
            </a:endParaRPr>
          </a:p>
          <a:p>
            <a:pPr indent="0" lvl="0" marL="0" rtl="0" algn="just">
              <a:spcBef>
                <a:spcPts val="0"/>
              </a:spcBef>
              <a:spcAft>
                <a:spcPts val="0"/>
              </a:spcAft>
              <a:buClr>
                <a:schemeClr val="dk1"/>
              </a:buClr>
              <a:buSzPts val="1100"/>
              <a:buFont typeface="Arial"/>
              <a:buNone/>
            </a:pPr>
            <a:r>
              <a:t/>
            </a:r>
            <a:endParaRPr b="1" sz="1400">
              <a:latin typeface="Courier New"/>
              <a:ea typeface="Courier New"/>
              <a:cs typeface="Courier New"/>
              <a:sym typeface="Courier New"/>
            </a:endParaRPr>
          </a:p>
        </p:txBody>
      </p:sp>
      <p:sp>
        <p:nvSpPr>
          <p:cNvPr id="147" name="Google Shape;147;p26"/>
          <p:cNvSpPr txBox="1"/>
          <p:nvPr>
            <p:ph type="title"/>
          </p:nvPr>
        </p:nvSpPr>
        <p:spPr>
          <a:xfrm>
            <a:off x="311700" y="145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900">
                <a:solidFill>
                  <a:schemeClr val="accent5"/>
                </a:solidFill>
              </a:rPr>
              <a:t>SOLUTIONS IMPLEMENTED (CONTINUED)</a:t>
            </a:r>
            <a:endParaRPr b="1" sz="2900">
              <a:solidFill>
                <a:schemeClr val="accent5"/>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145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900">
                <a:solidFill>
                  <a:schemeClr val="accent5"/>
                </a:solidFill>
              </a:rPr>
              <a:t>SALES AND MARKETING ANALYSIS</a:t>
            </a:r>
            <a:endParaRPr b="1" sz="2900">
              <a:solidFill>
                <a:schemeClr val="accent5"/>
              </a:solidFill>
            </a:endParaRPr>
          </a:p>
        </p:txBody>
      </p:sp>
      <p:sp>
        <p:nvSpPr>
          <p:cNvPr id="153" name="Google Shape;153;p27"/>
          <p:cNvSpPr txBox="1"/>
          <p:nvPr/>
        </p:nvSpPr>
        <p:spPr>
          <a:xfrm>
            <a:off x="382800" y="717850"/>
            <a:ext cx="4189200" cy="4094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GB" sz="2000">
                <a:solidFill>
                  <a:schemeClr val="accent6"/>
                </a:solidFill>
                <a:latin typeface="Courier New"/>
                <a:ea typeface="Courier New"/>
                <a:cs typeface="Courier New"/>
                <a:sym typeface="Courier New"/>
              </a:rPr>
              <a:t>Market Trends &amp; Online Marketing</a:t>
            </a:r>
            <a:endParaRPr b="1" sz="2000">
              <a:solidFill>
                <a:schemeClr val="accent6"/>
              </a:solidFill>
              <a:latin typeface="Courier New"/>
              <a:ea typeface="Courier New"/>
              <a:cs typeface="Courier New"/>
              <a:sym typeface="Courier New"/>
            </a:endParaRPr>
          </a:p>
          <a:p>
            <a:pPr indent="-317500" lvl="0" marL="457200" rtl="0" algn="just">
              <a:spcBef>
                <a:spcPts val="0"/>
              </a:spcBef>
              <a:spcAft>
                <a:spcPts val="0"/>
              </a:spcAft>
              <a:buClr>
                <a:schemeClr val="accent6"/>
              </a:buClr>
              <a:buSzPts val="1400"/>
              <a:buFont typeface="Courier New"/>
              <a:buChar char="➔"/>
            </a:pPr>
            <a:r>
              <a:rPr b="1" lang="en-GB">
                <a:solidFill>
                  <a:schemeClr val="accent5"/>
                </a:solidFill>
                <a:latin typeface="Courier New"/>
                <a:ea typeface="Courier New"/>
                <a:cs typeface="Courier New"/>
                <a:sym typeface="Courier New"/>
              </a:rPr>
              <a:t>Massive Shift to Online Marketing:</a:t>
            </a:r>
            <a:r>
              <a:rPr b="1" lang="en-GB">
                <a:solidFill>
                  <a:schemeClr val="accent6"/>
                </a:solidFill>
                <a:latin typeface="Courier New"/>
                <a:ea typeface="Courier New"/>
                <a:cs typeface="Courier New"/>
                <a:sym typeface="Courier New"/>
              </a:rPr>
              <a:t> Over 50% of marketers are expected to allocate more resources to online mediums.</a:t>
            </a:r>
            <a:endParaRPr b="1">
              <a:solidFill>
                <a:schemeClr val="accent6"/>
              </a:solidFill>
              <a:latin typeface="Courier New"/>
              <a:ea typeface="Courier New"/>
              <a:cs typeface="Courier New"/>
              <a:sym typeface="Courier New"/>
            </a:endParaRPr>
          </a:p>
          <a:p>
            <a:pPr indent="-317500" lvl="0" marL="457200" rtl="0" algn="just">
              <a:spcBef>
                <a:spcPts val="0"/>
              </a:spcBef>
              <a:spcAft>
                <a:spcPts val="0"/>
              </a:spcAft>
              <a:buClr>
                <a:schemeClr val="accent6"/>
              </a:buClr>
              <a:buSzPts val="1400"/>
              <a:buFont typeface="Courier New"/>
              <a:buChar char="➔"/>
            </a:pPr>
            <a:r>
              <a:rPr b="1" lang="en-GB">
                <a:solidFill>
                  <a:schemeClr val="accent5"/>
                </a:solidFill>
                <a:latin typeface="Courier New"/>
                <a:ea typeface="Courier New"/>
                <a:cs typeface="Courier New"/>
                <a:sym typeface="Courier New"/>
              </a:rPr>
              <a:t>Importance of Market Analysis:</a:t>
            </a:r>
            <a:r>
              <a:rPr b="1" lang="en-GB">
                <a:solidFill>
                  <a:schemeClr val="accent6"/>
                </a:solidFill>
                <a:latin typeface="Courier New"/>
                <a:ea typeface="Courier New"/>
                <a:cs typeface="Courier New"/>
                <a:sym typeface="Courier New"/>
              </a:rPr>
              <a:t> Businesses need to conduct market analyses and understand industry trends.</a:t>
            </a:r>
            <a:endParaRPr b="1">
              <a:solidFill>
                <a:schemeClr val="accent6"/>
              </a:solidFill>
              <a:latin typeface="Courier New"/>
              <a:ea typeface="Courier New"/>
              <a:cs typeface="Courier New"/>
              <a:sym typeface="Courier New"/>
            </a:endParaRPr>
          </a:p>
          <a:p>
            <a:pPr indent="-317500" lvl="0" marL="457200" rtl="0" algn="just">
              <a:spcBef>
                <a:spcPts val="0"/>
              </a:spcBef>
              <a:spcAft>
                <a:spcPts val="0"/>
              </a:spcAft>
              <a:buClr>
                <a:schemeClr val="accent6"/>
              </a:buClr>
              <a:buSzPts val="1400"/>
              <a:buFont typeface="Courier New"/>
              <a:buChar char="➔"/>
            </a:pPr>
            <a:r>
              <a:rPr b="1" lang="en-GB">
                <a:solidFill>
                  <a:schemeClr val="accent5"/>
                </a:solidFill>
                <a:latin typeface="Courier New"/>
                <a:ea typeface="Courier New"/>
                <a:cs typeface="Courier New"/>
                <a:sym typeface="Courier New"/>
              </a:rPr>
              <a:t>Solution-Oriented Content:</a:t>
            </a:r>
            <a:r>
              <a:rPr b="1" lang="en-GB">
                <a:solidFill>
                  <a:schemeClr val="accent6"/>
                </a:solidFill>
                <a:latin typeface="Courier New"/>
                <a:ea typeface="Courier New"/>
                <a:cs typeface="Courier New"/>
                <a:sym typeface="Courier New"/>
              </a:rPr>
              <a:t> Acts as a strong lead generator for businesses.</a:t>
            </a:r>
            <a:endParaRPr b="1">
              <a:solidFill>
                <a:schemeClr val="accent6"/>
              </a:solidFill>
              <a:latin typeface="Courier New"/>
              <a:ea typeface="Courier New"/>
              <a:cs typeface="Courier New"/>
              <a:sym typeface="Courier New"/>
            </a:endParaRPr>
          </a:p>
          <a:p>
            <a:pPr indent="-317500" lvl="0" marL="457200" rtl="0" algn="just">
              <a:spcBef>
                <a:spcPts val="0"/>
              </a:spcBef>
              <a:spcAft>
                <a:spcPts val="0"/>
              </a:spcAft>
              <a:buClr>
                <a:schemeClr val="accent6"/>
              </a:buClr>
              <a:buSzPts val="1400"/>
              <a:buFont typeface="Courier New"/>
              <a:buChar char="➔"/>
            </a:pPr>
            <a:r>
              <a:rPr b="1" lang="en-GB">
                <a:solidFill>
                  <a:schemeClr val="accent5"/>
                </a:solidFill>
                <a:latin typeface="Courier New"/>
                <a:ea typeface="Courier New"/>
                <a:cs typeface="Courier New"/>
                <a:sym typeface="Courier New"/>
              </a:rPr>
              <a:t>Reliance on Lead Generation:</a:t>
            </a:r>
            <a:r>
              <a:rPr b="1" lang="en-GB">
                <a:solidFill>
                  <a:schemeClr val="accent6"/>
                </a:solidFill>
                <a:latin typeface="Courier New"/>
                <a:ea typeface="Courier New"/>
                <a:cs typeface="Courier New"/>
                <a:sym typeface="Courier New"/>
              </a:rPr>
              <a:t> Most SaaS and service-based companies depend on lead generation for revenue and sales.</a:t>
            </a:r>
            <a:endParaRPr b="1">
              <a:solidFill>
                <a:schemeClr val="accent6"/>
              </a:solidFill>
              <a:latin typeface="Courier New"/>
              <a:ea typeface="Courier New"/>
              <a:cs typeface="Courier New"/>
              <a:sym typeface="Courier New"/>
            </a:endParaRPr>
          </a:p>
          <a:p>
            <a:pPr indent="0" lvl="0" marL="0" rtl="0" algn="just">
              <a:spcBef>
                <a:spcPts val="0"/>
              </a:spcBef>
              <a:spcAft>
                <a:spcPts val="0"/>
              </a:spcAft>
              <a:buNone/>
            </a:pPr>
            <a:r>
              <a:t/>
            </a:r>
            <a:endParaRPr b="1" sz="1800">
              <a:solidFill>
                <a:schemeClr val="accent3"/>
              </a:solidFill>
              <a:latin typeface="Courier New"/>
              <a:ea typeface="Courier New"/>
              <a:cs typeface="Courier New"/>
              <a:sym typeface="Courier New"/>
            </a:endParaRPr>
          </a:p>
        </p:txBody>
      </p:sp>
      <p:pic>
        <p:nvPicPr>
          <p:cNvPr id="154" name="Google Shape;154;p27"/>
          <p:cNvPicPr preferRelativeResize="0"/>
          <p:nvPr/>
        </p:nvPicPr>
        <p:blipFill>
          <a:blip r:embed="rId3">
            <a:alphaModFix/>
          </a:blip>
          <a:stretch>
            <a:fillRect/>
          </a:stretch>
        </p:blipFill>
        <p:spPr>
          <a:xfrm>
            <a:off x="4712875" y="1176325"/>
            <a:ext cx="4267200" cy="2790850"/>
          </a:xfrm>
          <a:prstGeom prst="rect">
            <a:avLst/>
          </a:prstGeom>
          <a:noFill/>
          <a:ln>
            <a:noFill/>
          </a:ln>
          <a:effectLst>
            <a:outerShdw blurRad="585788" rotWithShape="0" algn="bl" dir="8040000" dist="228600">
              <a:srgbClr val="000000">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145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900">
                <a:solidFill>
                  <a:schemeClr val="accent5"/>
                </a:solidFill>
              </a:rPr>
              <a:t>SALES AND MARKETING ANALYSIS (CONTINUED)</a:t>
            </a:r>
            <a:endParaRPr b="1" sz="2900">
              <a:solidFill>
                <a:schemeClr val="accent5"/>
              </a:solidFill>
            </a:endParaRPr>
          </a:p>
        </p:txBody>
      </p:sp>
      <p:sp>
        <p:nvSpPr>
          <p:cNvPr id="160" name="Google Shape;160;p28"/>
          <p:cNvSpPr txBox="1"/>
          <p:nvPr/>
        </p:nvSpPr>
        <p:spPr>
          <a:xfrm>
            <a:off x="382800" y="717850"/>
            <a:ext cx="4189200" cy="4094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GB" sz="2000">
                <a:solidFill>
                  <a:schemeClr val="accent6"/>
                </a:solidFill>
                <a:latin typeface="Courier New"/>
                <a:ea typeface="Courier New"/>
                <a:cs typeface="Courier New"/>
                <a:sym typeface="Courier New"/>
              </a:rPr>
              <a:t>Marketing Strategies</a:t>
            </a:r>
            <a:endParaRPr b="1" sz="2000">
              <a:solidFill>
                <a:schemeClr val="accent6"/>
              </a:solidFill>
              <a:latin typeface="Courier New"/>
              <a:ea typeface="Courier New"/>
              <a:cs typeface="Courier New"/>
              <a:sym typeface="Courier New"/>
            </a:endParaRPr>
          </a:p>
          <a:p>
            <a:pPr indent="-330200" lvl="0" marL="457200" rtl="0" algn="just">
              <a:spcBef>
                <a:spcPts val="0"/>
              </a:spcBef>
              <a:spcAft>
                <a:spcPts val="0"/>
              </a:spcAft>
              <a:buClr>
                <a:schemeClr val="accent6"/>
              </a:buClr>
              <a:buSzPts val="1600"/>
              <a:buFont typeface="Courier New"/>
              <a:buChar char="➔"/>
            </a:pPr>
            <a:r>
              <a:rPr b="1" lang="en-GB" sz="1300">
                <a:solidFill>
                  <a:schemeClr val="accent5"/>
                </a:solidFill>
                <a:latin typeface="Courier New"/>
                <a:ea typeface="Courier New"/>
                <a:cs typeface="Courier New"/>
                <a:sym typeface="Courier New"/>
              </a:rPr>
              <a:t>Social Media Marketing</a:t>
            </a:r>
            <a:r>
              <a:rPr b="1" lang="en-GB" sz="1300">
                <a:solidFill>
                  <a:schemeClr val="accent6"/>
                </a:solidFill>
                <a:latin typeface="Courier New"/>
                <a:ea typeface="Courier New"/>
                <a:cs typeface="Courier New"/>
                <a:sym typeface="Courier New"/>
              </a:rPr>
              <a:t>: Brands can build a strong audience base and drive engagement by posting shareable content.</a:t>
            </a:r>
            <a:endParaRPr b="1" sz="1300">
              <a:solidFill>
                <a:schemeClr val="accent6"/>
              </a:solidFill>
              <a:latin typeface="Courier New"/>
              <a:ea typeface="Courier New"/>
              <a:cs typeface="Courier New"/>
              <a:sym typeface="Courier New"/>
            </a:endParaRPr>
          </a:p>
          <a:p>
            <a:pPr indent="-330200" lvl="0" marL="457200" rtl="0" algn="just">
              <a:spcBef>
                <a:spcPts val="0"/>
              </a:spcBef>
              <a:spcAft>
                <a:spcPts val="0"/>
              </a:spcAft>
              <a:buClr>
                <a:schemeClr val="accent6"/>
              </a:buClr>
              <a:buSzPts val="1600"/>
              <a:buFont typeface="Courier New"/>
              <a:buChar char="➔"/>
            </a:pPr>
            <a:r>
              <a:rPr b="1" lang="en-GB" sz="1300">
                <a:solidFill>
                  <a:schemeClr val="accent5"/>
                </a:solidFill>
                <a:latin typeface="Courier New"/>
                <a:ea typeface="Courier New"/>
                <a:cs typeface="Courier New"/>
                <a:sym typeface="Courier New"/>
              </a:rPr>
              <a:t>Internet Marketing:</a:t>
            </a:r>
            <a:r>
              <a:rPr b="1" lang="en-GB" sz="1300">
                <a:solidFill>
                  <a:schemeClr val="accent6"/>
                </a:solidFill>
                <a:latin typeface="Courier New"/>
                <a:ea typeface="Courier New"/>
                <a:cs typeface="Courier New"/>
                <a:sym typeface="Courier New"/>
              </a:rPr>
              <a:t> Uses all web-based channels for spreading messages about products and services.</a:t>
            </a:r>
            <a:endParaRPr b="1" sz="1300">
              <a:solidFill>
                <a:schemeClr val="accent6"/>
              </a:solidFill>
              <a:latin typeface="Courier New"/>
              <a:ea typeface="Courier New"/>
              <a:cs typeface="Courier New"/>
              <a:sym typeface="Courier New"/>
            </a:endParaRPr>
          </a:p>
          <a:p>
            <a:pPr indent="-330200" lvl="0" marL="457200" rtl="0" algn="just">
              <a:spcBef>
                <a:spcPts val="0"/>
              </a:spcBef>
              <a:spcAft>
                <a:spcPts val="0"/>
              </a:spcAft>
              <a:buClr>
                <a:schemeClr val="accent6"/>
              </a:buClr>
              <a:buSzPts val="1600"/>
              <a:buFont typeface="Courier New"/>
              <a:buChar char="➔"/>
            </a:pPr>
            <a:r>
              <a:rPr b="1" lang="en-GB" sz="1300">
                <a:solidFill>
                  <a:schemeClr val="accent5"/>
                </a:solidFill>
                <a:latin typeface="Courier New"/>
                <a:ea typeface="Courier New"/>
                <a:cs typeface="Courier New"/>
                <a:sym typeface="Courier New"/>
              </a:rPr>
              <a:t>Conversational Marketing:</a:t>
            </a:r>
            <a:r>
              <a:rPr b="1" lang="en-GB" sz="1300">
                <a:solidFill>
                  <a:schemeClr val="accent6"/>
                </a:solidFill>
                <a:latin typeface="Courier New"/>
                <a:ea typeface="Courier New"/>
                <a:cs typeface="Courier New"/>
                <a:sym typeface="Courier New"/>
              </a:rPr>
              <a:t> Involves real-time interaction with the brand through chatbots or customer service executives.</a:t>
            </a:r>
            <a:endParaRPr b="1" sz="1300">
              <a:solidFill>
                <a:schemeClr val="accent6"/>
              </a:solidFill>
              <a:latin typeface="Courier New"/>
              <a:ea typeface="Courier New"/>
              <a:cs typeface="Courier New"/>
              <a:sym typeface="Courier New"/>
            </a:endParaRPr>
          </a:p>
          <a:p>
            <a:pPr indent="-330200" lvl="0" marL="457200" rtl="0" algn="just">
              <a:spcBef>
                <a:spcPts val="0"/>
              </a:spcBef>
              <a:spcAft>
                <a:spcPts val="0"/>
              </a:spcAft>
              <a:buClr>
                <a:schemeClr val="accent6"/>
              </a:buClr>
              <a:buSzPts val="1600"/>
              <a:buFont typeface="Courier New"/>
              <a:buChar char="➔"/>
            </a:pPr>
            <a:r>
              <a:rPr b="1" lang="en-GB" sz="1300">
                <a:solidFill>
                  <a:schemeClr val="accent5"/>
                </a:solidFill>
                <a:latin typeface="Courier New"/>
                <a:ea typeface="Courier New"/>
                <a:cs typeface="Courier New"/>
                <a:sym typeface="Courier New"/>
              </a:rPr>
              <a:t>Benefits of Conversational Marketing:</a:t>
            </a:r>
            <a:r>
              <a:rPr b="1" lang="en-GB" sz="1300">
                <a:solidFill>
                  <a:schemeClr val="accent6"/>
                </a:solidFill>
                <a:latin typeface="Courier New"/>
                <a:ea typeface="Courier New"/>
                <a:cs typeface="Courier New"/>
                <a:sym typeface="Courier New"/>
              </a:rPr>
              <a:t> Provides a sense of security to customers and is effective for tech-based and e-commerce companies.</a:t>
            </a:r>
            <a:endParaRPr b="1" sz="1300">
              <a:solidFill>
                <a:schemeClr val="accent6"/>
              </a:solidFill>
              <a:latin typeface="Courier New"/>
              <a:ea typeface="Courier New"/>
              <a:cs typeface="Courier New"/>
              <a:sym typeface="Courier New"/>
            </a:endParaRPr>
          </a:p>
          <a:p>
            <a:pPr indent="0" lvl="0" marL="457200" rtl="0" algn="just">
              <a:spcBef>
                <a:spcPts val="0"/>
              </a:spcBef>
              <a:spcAft>
                <a:spcPts val="0"/>
              </a:spcAft>
              <a:buNone/>
            </a:pPr>
            <a:r>
              <a:t/>
            </a:r>
            <a:endParaRPr b="1">
              <a:solidFill>
                <a:schemeClr val="accent5"/>
              </a:solidFill>
              <a:latin typeface="Courier New"/>
              <a:ea typeface="Courier New"/>
              <a:cs typeface="Courier New"/>
              <a:sym typeface="Courier New"/>
            </a:endParaRPr>
          </a:p>
          <a:p>
            <a:pPr indent="0" lvl="0" marL="0" rtl="0" algn="just">
              <a:spcBef>
                <a:spcPts val="0"/>
              </a:spcBef>
              <a:spcAft>
                <a:spcPts val="0"/>
              </a:spcAft>
              <a:buNone/>
            </a:pPr>
            <a:r>
              <a:t/>
            </a:r>
            <a:endParaRPr b="1" sz="1800">
              <a:solidFill>
                <a:schemeClr val="accent3"/>
              </a:solidFill>
              <a:latin typeface="Courier New"/>
              <a:ea typeface="Courier New"/>
              <a:cs typeface="Courier New"/>
              <a:sym typeface="Courier New"/>
            </a:endParaRPr>
          </a:p>
        </p:txBody>
      </p:sp>
      <p:pic>
        <p:nvPicPr>
          <p:cNvPr id="161" name="Google Shape;161;p28" title="Marketing Strategy - Free of Charge Creative Commons Chalkboard image"/>
          <p:cNvPicPr preferRelativeResize="0"/>
          <p:nvPr/>
        </p:nvPicPr>
        <p:blipFill>
          <a:blip r:embed="rId3">
            <a:alphaModFix/>
          </a:blip>
          <a:stretch>
            <a:fillRect/>
          </a:stretch>
        </p:blipFill>
        <p:spPr>
          <a:xfrm>
            <a:off x="4747475" y="1362063"/>
            <a:ext cx="4267200" cy="2805684"/>
          </a:xfrm>
          <a:prstGeom prst="rect">
            <a:avLst/>
          </a:prstGeom>
          <a:noFill/>
          <a:ln>
            <a:noFill/>
          </a:ln>
          <a:effectLst>
            <a:outerShdw blurRad="557213" rotWithShape="0" algn="bl" dir="8040000" dist="219075">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145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900">
                <a:solidFill>
                  <a:schemeClr val="accent5"/>
                </a:solidFill>
              </a:rPr>
              <a:t>SALES AND MARKETING ANALYSIS (CONTINUED)</a:t>
            </a:r>
            <a:endParaRPr b="1" sz="2900">
              <a:solidFill>
                <a:schemeClr val="accent5"/>
              </a:solidFill>
            </a:endParaRPr>
          </a:p>
        </p:txBody>
      </p:sp>
      <p:sp>
        <p:nvSpPr>
          <p:cNvPr id="167" name="Google Shape;167;p29"/>
          <p:cNvSpPr txBox="1"/>
          <p:nvPr/>
        </p:nvSpPr>
        <p:spPr>
          <a:xfrm>
            <a:off x="382800" y="614050"/>
            <a:ext cx="4189200" cy="4094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GB" sz="2000">
                <a:solidFill>
                  <a:schemeClr val="accent6"/>
                </a:solidFill>
                <a:latin typeface="Courier New"/>
                <a:ea typeface="Courier New"/>
                <a:cs typeface="Courier New"/>
                <a:sym typeface="Courier New"/>
              </a:rPr>
              <a:t>Marketing Mix Strategy</a:t>
            </a:r>
            <a:endParaRPr b="1" sz="2000">
              <a:solidFill>
                <a:schemeClr val="accent6"/>
              </a:solidFill>
              <a:latin typeface="Courier New"/>
              <a:ea typeface="Courier New"/>
              <a:cs typeface="Courier New"/>
              <a:sym typeface="Courier New"/>
            </a:endParaRPr>
          </a:p>
          <a:p>
            <a:pPr indent="-317500" lvl="0" marL="457200" rtl="0" algn="just">
              <a:spcBef>
                <a:spcPts val="0"/>
              </a:spcBef>
              <a:spcAft>
                <a:spcPts val="0"/>
              </a:spcAft>
              <a:buClr>
                <a:schemeClr val="accent6"/>
              </a:buClr>
              <a:buSzPts val="1400"/>
              <a:buFont typeface="Courier New"/>
              <a:buChar char="➔"/>
            </a:pPr>
            <a:r>
              <a:rPr b="1" lang="en-GB">
                <a:solidFill>
                  <a:schemeClr val="accent5"/>
                </a:solidFill>
                <a:latin typeface="Courier New"/>
                <a:ea typeface="Courier New"/>
                <a:cs typeface="Courier New"/>
                <a:sym typeface="Courier New"/>
              </a:rPr>
              <a:t>Product Strategy:</a:t>
            </a:r>
            <a:r>
              <a:rPr b="1" lang="en-GB">
                <a:solidFill>
                  <a:schemeClr val="accent6"/>
                </a:solidFill>
                <a:latin typeface="Courier New"/>
                <a:ea typeface="Courier New"/>
                <a:cs typeface="Courier New"/>
                <a:sym typeface="Courier New"/>
              </a:rPr>
              <a:t> Includes products like Razorpay Route, Smart Collect, Subscriptions, and Invoices, along with Razorpay Capital and RazorpayX.</a:t>
            </a:r>
            <a:endParaRPr b="1">
              <a:solidFill>
                <a:schemeClr val="accent6"/>
              </a:solidFill>
              <a:latin typeface="Courier New"/>
              <a:ea typeface="Courier New"/>
              <a:cs typeface="Courier New"/>
              <a:sym typeface="Courier New"/>
            </a:endParaRPr>
          </a:p>
          <a:p>
            <a:pPr indent="-317500" lvl="0" marL="457200" rtl="0" algn="just">
              <a:spcBef>
                <a:spcPts val="0"/>
              </a:spcBef>
              <a:spcAft>
                <a:spcPts val="0"/>
              </a:spcAft>
              <a:buClr>
                <a:schemeClr val="accent6"/>
              </a:buClr>
              <a:buSzPts val="1400"/>
              <a:buFont typeface="Courier New"/>
              <a:buChar char="➔"/>
            </a:pPr>
            <a:r>
              <a:rPr b="1" lang="en-GB">
                <a:solidFill>
                  <a:schemeClr val="accent5"/>
                </a:solidFill>
                <a:latin typeface="Courier New"/>
                <a:ea typeface="Courier New"/>
                <a:cs typeface="Courier New"/>
                <a:sym typeface="Courier New"/>
              </a:rPr>
              <a:t>Pricing Strategy:</a:t>
            </a:r>
            <a:r>
              <a:rPr b="1" lang="en-GB">
                <a:solidFill>
                  <a:schemeClr val="accent6"/>
                </a:solidFill>
                <a:latin typeface="Courier New"/>
                <a:ea typeface="Courier New"/>
                <a:cs typeface="Courier New"/>
                <a:sym typeface="Courier New"/>
              </a:rPr>
              <a:t> Offers Standard and Enterprise plans, with customized options for large transaction volumes.</a:t>
            </a:r>
            <a:endParaRPr b="1">
              <a:solidFill>
                <a:schemeClr val="accent6"/>
              </a:solidFill>
              <a:latin typeface="Courier New"/>
              <a:ea typeface="Courier New"/>
              <a:cs typeface="Courier New"/>
              <a:sym typeface="Courier New"/>
            </a:endParaRPr>
          </a:p>
          <a:p>
            <a:pPr indent="-317500" lvl="0" marL="457200" rtl="0" algn="just">
              <a:spcBef>
                <a:spcPts val="0"/>
              </a:spcBef>
              <a:spcAft>
                <a:spcPts val="0"/>
              </a:spcAft>
              <a:buClr>
                <a:schemeClr val="accent6"/>
              </a:buClr>
              <a:buSzPts val="1400"/>
              <a:buFont typeface="Courier New"/>
              <a:buChar char="➔"/>
            </a:pPr>
            <a:r>
              <a:rPr b="1" lang="en-GB">
                <a:solidFill>
                  <a:schemeClr val="accent5"/>
                </a:solidFill>
                <a:latin typeface="Courier New"/>
                <a:ea typeface="Courier New"/>
                <a:cs typeface="Courier New"/>
                <a:sym typeface="Courier New"/>
              </a:rPr>
              <a:t>Place Strategy: </a:t>
            </a:r>
            <a:r>
              <a:rPr b="1" lang="en-GB">
                <a:solidFill>
                  <a:schemeClr val="accent6"/>
                </a:solidFill>
                <a:latin typeface="Courier New"/>
                <a:ea typeface="Courier New"/>
                <a:cs typeface="Courier New"/>
                <a:sym typeface="Courier New"/>
              </a:rPr>
              <a:t>Provides various online payment modes and a comprehensive dashboard for handling payments.</a:t>
            </a:r>
            <a:endParaRPr b="1">
              <a:solidFill>
                <a:schemeClr val="accent6"/>
              </a:solidFill>
              <a:latin typeface="Courier New"/>
              <a:ea typeface="Courier New"/>
              <a:cs typeface="Courier New"/>
              <a:sym typeface="Courier New"/>
            </a:endParaRPr>
          </a:p>
          <a:p>
            <a:pPr indent="-317500" lvl="0" marL="457200" rtl="0" algn="just">
              <a:spcBef>
                <a:spcPts val="0"/>
              </a:spcBef>
              <a:spcAft>
                <a:spcPts val="0"/>
              </a:spcAft>
              <a:buClr>
                <a:schemeClr val="accent6"/>
              </a:buClr>
              <a:buSzPts val="1400"/>
              <a:buFont typeface="Courier New"/>
              <a:buChar char="➔"/>
            </a:pPr>
            <a:r>
              <a:rPr b="1" lang="en-GB">
                <a:solidFill>
                  <a:schemeClr val="accent5"/>
                </a:solidFill>
                <a:latin typeface="Courier New"/>
                <a:ea typeface="Courier New"/>
                <a:cs typeface="Courier New"/>
                <a:sym typeface="Courier New"/>
              </a:rPr>
              <a:t>Promotion &amp; Branding:</a:t>
            </a:r>
            <a:r>
              <a:rPr b="1" lang="en-GB">
                <a:solidFill>
                  <a:schemeClr val="accent6"/>
                </a:solidFill>
                <a:latin typeface="Courier New"/>
                <a:ea typeface="Courier New"/>
                <a:cs typeface="Courier New"/>
                <a:sym typeface="Courier New"/>
              </a:rPr>
              <a:t> Focuses on sectors like e-commerce, ed-tech, and small enterprises, and offers collateral-free credit lines for MSMEs.</a:t>
            </a:r>
            <a:endParaRPr b="1">
              <a:solidFill>
                <a:schemeClr val="accent6"/>
              </a:solidFill>
              <a:latin typeface="Courier New"/>
              <a:ea typeface="Courier New"/>
              <a:cs typeface="Courier New"/>
              <a:sym typeface="Courier New"/>
            </a:endParaRPr>
          </a:p>
          <a:p>
            <a:pPr indent="0" lvl="0" marL="457200" rtl="0" algn="just">
              <a:spcBef>
                <a:spcPts val="0"/>
              </a:spcBef>
              <a:spcAft>
                <a:spcPts val="0"/>
              </a:spcAft>
              <a:buNone/>
            </a:pPr>
            <a:r>
              <a:t/>
            </a:r>
            <a:endParaRPr b="1">
              <a:solidFill>
                <a:schemeClr val="accent5"/>
              </a:solidFill>
              <a:latin typeface="Courier New"/>
              <a:ea typeface="Courier New"/>
              <a:cs typeface="Courier New"/>
              <a:sym typeface="Courier New"/>
            </a:endParaRPr>
          </a:p>
          <a:p>
            <a:pPr indent="0" lvl="0" marL="0" rtl="0" algn="just">
              <a:spcBef>
                <a:spcPts val="0"/>
              </a:spcBef>
              <a:spcAft>
                <a:spcPts val="0"/>
              </a:spcAft>
              <a:buNone/>
            </a:pPr>
            <a:r>
              <a:t/>
            </a:r>
            <a:endParaRPr b="1" sz="1800">
              <a:solidFill>
                <a:schemeClr val="accent3"/>
              </a:solidFill>
              <a:latin typeface="Courier New"/>
              <a:ea typeface="Courier New"/>
              <a:cs typeface="Courier New"/>
              <a:sym typeface="Courier New"/>
            </a:endParaRPr>
          </a:p>
        </p:txBody>
      </p:sp>
      <p:pic>
        <p:nvPicPr>
          <p:cNvPr id="168" name="Google Shape;168;p29" title="ಚಿತ್ರ:Framing sustainability marketing.jpg - ವಿಕಿಪೀಡಿಯ"/>
          <p:cNvPicPr preferRelativeResize="0"/>
          <p:nvPr/>
        </p:nvPicPr>
        <p:blipFill>
          <a:blip r:embed="rId3">
            <a:alphaModFix/>
          </a:blip>
          <a:stretch>
            <a:fillRect/>
          </a:stretch>
        </p:blipFill>
        <p:spPr>
          <a:xfrm>
            <a:off x="4652725" y="1170100"/>
            <a:ext cx="4267199" cy="3433466"/>
          </a:xfrm>
          <a:prstGeom prst="rect">
            <a:avLst/>
          </a:prstGeom>
          <a:noFill/>
          <a:ln>
            <a:noFill/>
          </a:ln>
          <a:effectLst>
            <a:outerShdw blurRad="528638" rotWithShape="0" algn="bl" dir="9300000" dist="219075">
              <a:srgbClr val="000000">
                <a:alpha val="5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145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900">
                <a:solidFill>
                  <a:schemeClr val="accent5"/>
                </a:solidFill>
              </a:rPr>
              <a:t>CONCLUSION</a:t>
            </a:r>
            <a:endParaRPr b="1" sz="2900">
              <a:solidFill>
                <a:schemeClr val="accent5"/>
              </a:solidFill>
            </a:endParaRPr>
          </a:p>
        </p:txBody>
      </p:sp>
      <p:sp>
        <p:nvSpPr>
          <p:cNvPr id="174" name="Google Shape;174;p30"/>
          <p:cNvSpPr txBox="1"/>
          <p:nvPr/>
        </p:nvSpPr>
        <p:spPr>
          <a:xfrm>
            <a:off x="408750" y="717850"/>
            <a:ext cx="8326500" cy="20067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1200"/>
              </a:spcBef>
              <a:spcAft>
                <a:spcPts val="0"/>
              </a:spcAft>
              <a:buNone/>
            </a:pPr>
            <a:r>
              <a:rPr b="1" lang="en-GB" sz="1500">
                <a:solidFill>
                  <a:schemeClr val="accent6"/>
                </a:solidFill>
                <a:latin typeface="Courier New"/>
                <a:ea typeface="Courier New"/>
                <a:cs typeface="Courier New"/>
                <a:sym typeface="Courier New"/>
              </a:rPr>
              <a:t>Razorpay is a leading payment gateway in India, offering seamless integration and a comprehensive range of payment methods, including cards, UPI, and net banking. It stands out with advanced features like automated payouts and subscription management, making it an ideal choice for businesses of all sizes seeking a reliable and versatile payment solution.</a:t>
            </a:r>
            <a:endParaRPr b="1" sz="1500">
              <a:solidFill>
                <a:schemeClr val="accent6"/>
              </a:solidFill>
              <a:latin typeface="Courier New"/>
              <a:ea typeface="Courier New"/>
              <a:cs typeface="Courier New"/>
              <a:sym typeface="Courier New"/>
            </a:endParaRPr>
          </a:p>
          <a:p>
            <a:pPr indent="0" lvl="0" marL="0" rtl="0" algn="just">
              <a:lnSpc>
                <a:spcPct val="100000"/>
              </a:lnSpc>
              <a:spcBef>
                <a:spcPts val="1200"/>
              </a:spcBef>
              <a:spcAft>
                <a:spcPts val="0"/>
              </a:spcAft>
              <a:buNone/>
            </a:pPr>
            <a:r>
              <a:t/>
            </a:r>
            <a:endParaRPr sz="1800">
              <a:solidFill>
                <a:schemeClr val="accent3"/>
              </a:solidFill>
              <a:latin typeface="Average"/>
              <a:ea typeface="Average"/>
              <a:cs typeface="Average"/>
              <a:sym typeface="Average"/>
            </a:endParaRPr>
          </a:p>
        </p:txBody>
      </p:sp>
      <p:sp>
        <p:nvSpPr>
          <p:cNvPr id="175" name="Google Shape;175;p30"/>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900">
                <a:solidFill>
                  <a:schemeClr val="accent5"/>
                </a:solidFill>
              </a:rPr>
              <a:t>REFERENCES</a:t>
            </a:r>
            <a:endParaRPr b="1" sz="2900">
              <a:solidFill>
                <a:schemeClr val="accent5"/>
              </a:solidFill>
            </a:endParaRPr>
          </a:p>
        </p:txBody>
      </p:sp>
      <p:sp>
        <p:nvSpPr>
          <p:cNvPr id="176" name="Google Shape;176;p30"/>
          <p:cNvSpPr txBox="1"/>
          <p:nvPr/>
        </p:nvSpPr>
        <p:spPr>
          <a:xfrm>
            <a:off x="429000" y="2841600"/>
            <a:ext cx="8326500" cy="1003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accent5"/>
              </a:buClr>
              <a:buSzPts val="1600"/>
              <a:buFont typeface="Average"/>
              <a:buChar char="➔"/>
            </a:pPr>
            <a:r>
              <a:rPr lang="en-GB" sz="1600">
                <a:solidFill>
                  <a:schemeClr val="accent6"/>
                </a:solidFill>
                <a:uFill>
                  <a:noFill/>
                </a:uFill>
                <a:latin typeface="Average"/>
                <a:ea typeface="Average"/>
                <a:cs typeface="Average"/>
                <a:sym typeface="Average"/>
                <a:hlinkClick r:id="rId3">
                  <a:extLst>
                    <a:ext uri="{A12FA001-AC4F-418D-AE19-62706E023703}">
                      <ahyp:hlinkClr val="tx"/>
                    </a:ext>
                  </a:extLst>
                </a:hlinkClick>
              </a:rPr>
              <a:t>https://infovistar.in/razorpay-case-study-revolutionizing-online-payments-in-india/</a:t>
            </a:r>
            <a:endParaRPr sz="1600">
              <a:solidFill>
                <a:schemeClr val="accent6"/>
              </a:solidFill>
              <a:latin typeface="Average"/>
              <a:ea typeface="Average"/>
              <a:cs typeface="Average"/>
              <a:sym typeface="Average"/>
            </a:endParaRPr>
          </a:p>
          <a:p>
            <a:pPr indent="-330200" lvl="0" marL="457200" rtl="0" algn="l">
              <a:spcBef>
                <a:spcPts val="0"/>
              </a:spcBef>
              <a:spcAft>
                <a:spcPts val="0"/>
              </a:spcAft>
              <a:buClr>
                <a:schemeClr val="accent5"/>
              </a:buClr>
              <a:buSzPts val="1600"/>
              <a:buFont typeface="Average"/>
              <a:buChar char="➔"/>
            </a:pPr>
            <a:r>
              <a:rPr lang="en-GB" sz="1600">
                <a:solidFill>
                  <a:schemeClr val="accent6"/>
                </a:solidFill>
                <a:uFill>
                  <a:noFill/>
                </a:uFill>
                <a:latin typeface="Average"/>
                <a:ea typeface="Average"/>
                <a:cs typeface="Average"/>
                <a:sym typeface="Average"/>
                <a:hlinkClick r:id="rId4">
                  <a:extLst>
                    <a:ext uri="{A12FA001-AC4F-418D-AE19-62706E023703}">
                      <ahyp:hlinkClr val="tx"/>
                    </a:ext>
                  </a:extLst>
                </a:hlinkClick>
              </a:rPr>
              <a:t>https://research.contrary.com/company/razorpay</a:t>
            </a:r>
            <a:endParaRPr sz="1600">
              <a:solidFill>
                <a:schemeClr val="accent6"/>
              </a:solidFill>
              <a:latin typeface="Average"/>
              <a:ea typeface="Average"/>
              <a:cs typeface="Average"/>
              <a:sym typeface="Average"/>
            </a:endParaRPr>
          </a:p>
          <a:p>
            <a:pPr indent="-330200" lvl="0" marL="457200" rtl="0" algn="l">
              <a:spcBef>
                <a:spcPts val="0"/>
              </a:spcBef>
              <a:spcAft>
                <a:spcPts val="0"/>
              </a:spcAft>
              <a:buClr>
                <a:schemeClr val="accent5"/>
              </a:buClr>
              <a:buSzPts val="1600"/>
              <a:buFont typeface="Average"/>
              <a:buChar char="➔"/>
            </a:pPr>
            <a:r>
              <a:rPr lang="en-GB" sz="1600">
                <a:solidFill>
                  <a:schemeClr val="accent6"/>
                </a:solidFill>
                <a:uFill>
                  <a:noFill/>
                </a:uFill>
                <a:latin typeface="Average"/>
                <a:ea typeface="Average"/>
                <a:cs typeface="Average"/>
                <a:sym typeface="Average"/>
                <a:hlinkClick r:id="rId5">
                  <a:extLst>
                    <a:ext uri="{A12FA001-AC4F-418D-AE19-62706E023703}">
                      <ahyp:hlinkClr val="tx"/>
                    </a:ext>
                  </a:extLst>
                </a:hlinkClick>
              </a:rPr>
              <a:t>https://drive.google.com/drive/u/2/folders/1YX41Cb4TRn1dcsuf29Qx1z1fZUIA15Dt</a:t>
            </a:r>
            <a:endParaRPr sz="1600">
              <a:solidFill>
                <a:schemeClr val="accent6"/>
              </a:solidFill>
              <a:latin typeface="Average"/>
              <a:ea typeface="Average"/>
              <a:cs typeface="Average"/>
              <a:sym typeface="Average"/>
            </a:endParaRPr>
          </a:p>
          <a:p>
            <a:pPr indent="0" lvl="0" marL="457200" rtl="0" algn="l">
              <a:spcBef>
                <a:spcPts val="0"/>
              </a:spcBef>
              <a:spcAft>
                <a:spcPts val="0"/>
              </a:spcAft>
              <a:buNone/>
            </a:pPr>
            <a:r>
              <a:t/>
            </a:r>
            <a:endParaRPr sz="1600">
              <a:solidFill>
                <a:schemeClr val="accent6"/>
              </a:solidFill>
              <a:latin typeface="Average"/>
              <a:ea typeface="Average"/>
              <a:cs typeface="Average"/>
              <a:sym typeface="Average"/>
            </a:endParaRPr>
          </a:p>
        </p:txBody>
      </p:sp>
      <p:sp>
        <p:nvSpPr>
          <p:cNvPr id="177" name="Google Shape;177;p30"/>
          <p:cNvSpPr/>
          <p:nvPr/>
        </p:nvSpPr>
        <p:spPr>
          <a:xfrm>
            <a:off x="2273700" y="3729350"/>
            <a:ext cx="4596600" cy="1015800"/>
          </a:xfrm>
          <a:prstGeom prst="horizontalScroll">
            <a:avLst>
              <a:gd fmla="val 12500" name="adj"/>
            </a:avLst>
          </a:prstGeom>
          <a:gradFill>
            <a:gsLst>
              <a:gs pos="0">
                <a:srgbClr val="FFFFFF"/>
              </a:gs>
              <a:gs pos="100000">
                <a:srgbClr val="BEBEBE"/>
              </a:gs>
            </a:gsLst>
            <a:path path="circle">
              <a:fillToRect b="50%" l="50%" r="50%" t="50%"/>
            </a:path>
            <a:tileRect/>
          </a:gradFill>
          <a:ln cap="flat" cmpd="sng" w="19050">
            <a:solidFill>
              <a:srgbClr val="E0E0E0"/>
            </a:solidFill>
            <a:prstDash val="solid"/>
            <a:round/>
            <a:headEnd len="sm" w="sm" type="none"/>
            <a:tailEnd len="sm" w="sm" type="none"/>
          </a:ln>
          <a:effectLst>
            <a:outerShdw blurRad="142875" rotWithShape="0" algn="bl" dir="2400000" dist="2667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GB" sz="3400">
                <a:solidFill>
                  <a:srgbClr val="37474F"/>
                </a:solidFill>
                <a:latin typeface="Comic Sans MS"/>
                <a:ea typeface="Comic Sans MS"/>
                <a:cs typeface="Comic Sans MS"/>
                <a:sym typeface="Comic Sans MS"/>
              </a:rPr>
              <a:t>THANK YOU</a:t>
            </a:r>
            <a:endParaRPr>
              <a:solidFill>
                <a:srgbClr val="37474F"/>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248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4100">
                <a:solidFill>
                  <a:schemeClr val="accent5"/>
                </a:solidFill>
              </a:rPr>
              <a:t>CONTENT</a:t>
            </a:r>
            <a:endParaRPr b="1" sz="4100">
              <a:solidFill>
                <a:schemeClr val="accent5"/>
              </a:solidFill>
            </a:endParaRPr>
          </a:p>
        </p:txBody>
      </p:sp>
      <p:sp>
        <p:nvSpPr>
          <p:cNvPr id="69" name="Google Shape;69;p14"/>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49250" lvl="0" marL="457200" rtl="0" algn="l">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OVERVIEW</a:t>
            </a:r>
            <a:endParaRPr b="1" sz="1900">
              <a:solidFill>
                <a:schemeClr val="accent6"/>
              </a:solidFill>
              <a:latin typeface="Courier New"/>
              <a:ea typeface="Courier New"/>
              <a:cs typeface="Courier New"/>
              <a:sym typeface="Courier New"/>
            </a:endParaRPr>
          </a:p>
          <a:p>
            <a:pPr indent="-349250" lvl="0" marL="457200" rtl="0" algn="l">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CHALLENGES FACED</a:t>
            </a:r>
            <a:endParaRPr b="1" sz="1900">
              <a:solidFill>
                <a:schemeClr val="accent6"/>
              </a:solidFill>
              <a:latin typeface="Courier New"/>
              <a:ea typeface="Courier New"/>
              <a:cs typeface="Courier New"/>
              <a:sym typeface="Courier New"/>
            </a:endParaRPr>
          </a:p>
          <a:p>
            <a:pPr indent="-349250" lvl="0" marL="457200" rtl="0" algn="l">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VENTURE LIFE CYCLE</a:t>
            </a:r>
            <a:endParaRPr b="1" sz="1900">
              <a:solidFill>
                <a:schemeClr val="accent6"/>
              </a:solidFill>
              <a:latin typeface="Courier New"/>
              <a:ea typeface="Courier New"/>
              <a:cs typeface="Courier New"/>
              <a:sym typeface="Courier New"/>
            </a:endParaRPr>
          </a:p>
          <a:p>
            <a:pPr indent="-349250" lvl="0" marL="457200" rtl="0" algn="l">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SOLUTIONS IMPLEMENTED</a:t>
            </a:r>
            <a:endParaRPr b="1" sz="1900">
              <a:solidFill>
                <a:schemeClr val="accent6"/>
              </a:solidFill>
              <a:latin typeface="Courier New"/>
              <a:ea typeface="Courier New"/>
              <a:cs typeface="Courier New"/>
              <a:sym typeface="Courier New"/>
            </a:endParaRPr>
          </a:p>
          <a:p>
            <a:pPr indent="-349250" lvl="0" marL="457200" rtl="0" algn="l">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SALES AND MARKETING ANALYSIS</a:t>
            </a:r>
            <a:endParaRPr b="1" sz="1900">
              <a:solidFill>
                <a:schemeClr val="accent6"/>
              </a:solidFill>
              <a:latin typeface="Courier New"/>
              <a:ea typeface="Courier New"/>
              <a:cs typeface="Courier New"/>
              <a:sym typeface="Courier New"/>
            </a:endParaRPr>
          </a:p>
          <a:p>
            <a:pPr indent="-349250" lvl="0" marL="457200" rtl="0" algn="l">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CONCLUSION</a:t>
            </a:r>
            <a:endParaRPr b="1" sz="1900">
              <a:solidFill>
                <a:schemeClr val="accent6"/>
              </a:solidFill>
              <a:latin typeface="Courier New"/>
              <a:ea typeface="Courier New"/>
              <a:cs typeface="Courier New"/>
              <a:sym typeface="Courier New"/>
            </a:endParaRPr>
          </a:p>
          <a:p>
            <a:pPr indent="-349250" lvl="0" marL="457200" rtl="0" algn="l">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REFERENCES</a:t>
            </a:r>
            <a:endParaRPr b="1" sz="1900">
              <a:solidFill>
                <a:schemeClr val="accent6"/>
              </a:solidFill>
              <a:latin typeface="Courier New"/>
              <a:ea typeface="Courier New"/>
              <a:cs typeface="Courier New"/>
              <a:sym typeface="Courier New"/>
            </a:endParaRPr>
          </a:p>
        </p:txBody>
      </p:sp>
      <p:pic>
        <p:nvPicPr>
          <p:cNvPr id="70" name="Google Shape;70;p14" title="HD wallpaper: business chart illustration, arrows, growth hacking ..."/>
          <p:cNvPicPr preferRelativeResize="0"/>
          <p:nvPr/>
        </p:nvPicPr>
        <p:blipFill>
          <a:blip r:embed="rId3">
            <a:alphaModFix/>
          </a:blip>
          <a:stretch>
            <a:fillRect/>
          </a:stretch>
        </p:blipFill>
        <p:spPr>
          <a:xfrm>
            <a:off x="5076600" y="1665300"/>
            <a:ext cx="3969950" cy="2648100"/>
          </a:xfrm>
          <a:prstGeom prst="rect">
            <a:avLst/>
          </a:prstGeom>
          <a:noFill/>
          <a:ln>
            <a:noFill/>
          </a:ln>
          <a:effectLst>
            <a:outerShdw blurRad="642938" rotWithShape="0" algn="bl" dir="11460000" dist="11430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179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900">
                <a:solidFill>
                  <a:schemeClr val="accent5"/>
                </a:solidFill>
              </a:rPr>
              <a:t>OVERVIEW</a:t>
            </a:r>
            <a:endParaRPr b="1" sz="2900">
              <a:solidFill>
                <a:schemeClr val="accent5"/>
              </a:solidFill>
            </a:endParaRPr>
          </a:p>
        </p:txBody>
      </p:sp>
      <p:sp>
        <p:nvSpPr>
          <p:cNvPr id="76" name="Google Shape;76;p15"/>
          <p:cNvSpPr txBox="1"/>
          <p:nvPr>
            <p:ph idx="1" type="body"/>
          </p:nvPr>
        </p:nvSpPr>
        <p:spPr>
          <a:xfrm>
            <a:off x="311700" y="863550"/>
            <a:ext cx="4430400" cy="3416400"/>
          </a:xfrm>
          <a:prstGeom prst="rect">
            <a:avLst/>
          </a:prstGeom>
        </p:spPr>
        <p:txBody>
          <a:bodyPr anchorCtr="0" anchor="t" bIns="91425" lIns="91425" spcFirstLastPara="1" rIns="91425" wrap="square" tIns="91425">
            <a:noAutofit/>
          </a:bodyPr>
          <a:lstStyle/>
          <a:p>
            <a:pPr indent="-338455" lvl="0" marL="457200" rtl="0" algn="just">
              <a:lnSpc>
                <a:spcPct val="105000"/>
              </a:lnSpc>
              <a:spcBef>
                <a:spcPts val="0"/>
              </a:spcBef>
              <a:spcAft>
                <a:spcPts val="0"/>
              </a:spcAft>
              <a:buClr>
                <a:schemeClr val="dk1"/>
              </a:buClr>
              <a:buSzPts val="1730"/>
              <a:buFont typeface="Courier New"/>
              <a:buChar char="●"/>
            </a:pPr>
            <a:r>
              <a:rPr b="1" lang="en-GB" sz="1729">
                <a:solidFill>
                  <a:schemeClr val="dk1"/>
                </a:solidFill>
                <a:latin typeface="Courier New"/>
                <a:ea typeface="Courier New"/>
                <a:cs typeface="Courier New"/>
                <a:sym typeface="Courier New"/>
              </a:rPr>
              <a:t>Razorpay is a leading financial technology company based in India that offers a comprehensive suite of payment solutions for businesses of all sizes.</a:t>
            </a:r>
            <a:endParaRPr b="1" sz="1729">
              <a:solidFill>
                <a:schemeClr val="dk1"/>
              </a:solidFill>
              <a:latin typeface="Courier New"/>
              <a:ea typeface="Courier New"/>
              <a:cs typeface="Courier New"/>
              <a:sym typeface="Courier New"/>
            </a:endParaRPr>
          </a:p>
          <a:p>
            <a:pPr indent="-338455" lvl="0" marL="457200" rtl="0" algn="just">
              <a:lnSpc>
                <a:spcPct val="105000"/>
              </a:lnSpc>
              <a:spcBef>
                <a:spcPts val="0"/>
              </a:spcBef>
              <a:spcAft>
                <a:spcPts val="0"/>
              </a:spcAft>
              <a:buClr>
                <a:schemeClr val="dk1"/>
              </a:buClr>
              <a:buSzPts val="1730"/>
              <a:buFont typeface="Courier New"/>
              <a:buChar char="●"/>
            </a:pPr>
            <a:r>
              <a:rPr b="1" lang="en-GB" sz="1729">
                <a:solidFill>
                  <a:schemeClr val="dk1"/>
                </a:solidFill>
                <a:latin typeface="Courier New"/>
                <a:ea typeface="Courier New"/>
                <a:cs typeface="Courier New"/>
                <a:sym typeface="Courier New"/>
              </a:rPr>
              <a:t>It is a ten-year-old Indian B2B fintech startup in digital payments which is venturing into digital lending. </a:t>
            </a:r>
            <a:endParaRPr b="1" sz="1729">
              <a:solidFill>
                <a:schemeClr val="dk1"/>
              </a:solidFill>
              <a:latin typeface="Courier New"/>
              <a:ea typeface="Courier New"/>
              <a:cs typeface="Courier New"/>
              <a:sym typeface="Courier New"/>
            </a:endParaRPr>
          </a:p>
          <a:p>
            <a:pPr indent="0" lvl="0" marL="457200" rtl="0" algn="just">
              <a:lnSpc>
                <a:spcPct val="105000"/>
              </a:lnSpc>
              <a:spcBef>
                <a:spcPts val="1200"/>
              </a:spcBef>
              <a:spcAft>
                <a:spcPts val="0"/>
              </a:spcAft>
              <a:buNone/>
            </a:pPr>
            <a:r>
              <a:t/>
            </a:r>
            <a:endParaRPr b="1" sz="1729">
              <a:solidFill>
                <a:schemeClr val="dk1"/>
              </a:solidFill>
              <a:latin typeface="Courier New"/>
              <a:ea typeface="Courier New"/>
              <a:cs typeface="Courier New"/>
              <a:sym typeface="Courier New"/>
            </a:endParaRPr>
          </a:p>
          <a:p>
            <a:pPr indent="0" lvl="0" marL="457200" rtl="0" algn="just">
              <a:lnSpc>
                <a:spcPct val="105000"/>
              </a:lnSpc>
              <a:spcBef>
                <a:spcPts val="1200"/>
              </a:spcBef>
              <a:spcAft>
                <a:spcPts val="1200"/>
              </a:spcAft>
              <a:buNone/>
            </a:pPr>
            <a:r>
              <a:t/>
            </a:r>
            <a:endParaRPr b="1" sz="1729">
              <a:solidFill>
                <a:schemeClr val="dk1"/>
              </a:solidFill>
              <a:latin typeface="Courier New"/>
              <a:ea typeface="Courier New"/>
              <a:cs typeface="Courier New"/>
              <a:sym typeface="Courier New"/>
            </a:endParaRPr>
          </a:p>
        </p:txBody>
      </p:sp>
      <p:pic>
        <p:nvPicPr>
          <p:cNvPr id="77" name="Google Shape;77;p15" title="File:Payment as a Platform diagram.png - Wikipedia"/>
          <p:cNvPicPr preferRelativeResize="0"/>
          <p:nvPr/>
        </p:nvPicPr>
        <p:blipFill>
          <a:blip r:embed="rId3">
            <a:alphaModFix/>
          </a:blip>
          <a:stretch>
            <a:fillRect/>
          </a:stretch>
        </p:blipFill>
        <p:spPr>
          <a:xfrm>
            <a:off x="4286526" y="752463"/>
            <a:ext cx="4926674" cy="34712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idx="1" type="body"/>
          </p:nvPr>
        </p:nvSpPr>
        <p:spPr>
          <a:xfrm>
            <a:off x="311700" y="948525"/>
            <a:ext cx="8520600" cy="1558800"/>
          </a:xfrm>
          <a:prstGeom prst="rect">
            <a:avLst/>
          </a:prstGeom>
        </p:spPr>
        <p:txBody>
          <a:bodyPr anchorCtr="0" anchor="t" bIns="91425" lIns="91425" spcFirstLastPara="1" rIns="91425" wrap="square" tIns="91425">
            <a:noAutofit/>
          </a:bodyPr>
          <a:lstStyle/>
          <a:p>
            <a:pPr indent="-338455" lvl="0" marL="457200" rtl="0" algn="just">
              <a:lnSpc>
                <a:spcPct val="95000"/>
              </a:lnSpc>
              <a:spcBef>
                <a:spcPts val="0"/>
              </a:spcBef>
              <a:spcAft>
                <a:spcPts val="0"/>
              </a:spcAft>
              <a:buClr>
                <a:schemeClr val="accent6"/>
              </a:buClr>
              <a:buSzPts val="1730"/>
              <a:buFont typeface="Courier New"/>
              <a:buChar char="●"/>
            </a:pPr>
            <a:r>
              <a:rPr b="1" lang="en-GB" sz="1729">
                <a:solidFill>
                  <a:schemeClr val="accent6"/>
                </a:solidFill>
                <a:latin typeface="Courier New"/>
                <a:ea typeface="Courier New"/>
                <a:cs typeface="Courier New"/>
                <a:sym typeface="Courier New"/>
              </a:rPr>
              <a:t>Razorpay a B2B payment solutions provider</a:t>
            </a:r>
            <a:endParaRPr b="1" sz="1729">
              <a:solidFill>
                <a:schemeClr val="accent6"/>
              </a:solidFill>
              <a:latin typeface="Courier New"/>
              <a:ea typeface="Courier New"/>
              <a:cs typeface="Courier New"/>
              <a:sym typeface="Courier New"/>
            </a:endParaRPr>
          </a:p>
          <a:p>
            <a:pPr indent="-338455" lvl="0" marL="457200" rtl="0" algn="just">
              <a:lnSpc>
                <a:spcPct val="95000"/>
              </a:lnSpc>
              <a:spcBef>
                <a:spcPts val="0"/>
              </a:spcBef>
              <a:spcAft>
                <a:spcPts val="0"/>
              </a:spcAft>
              <a:buClr>
                <a:schemeClr val="accent6"/>
              </a:buClr>
              <a:buSzPts val="1730"/>
              <a:buFont typeface="Courier New"/>
              <a:buChar char="●"/>
            </a:pPr>
            <a:r>
              <a:rPr b="1" lang="en-GB" sz="1729">
                <a:solidFill>
                  <a:schemeClr val="dk1"/>
                </a:solidFill>
                <a:latin typeface="Courier New"/>
                <a:ea typeface="Courier New"/>
                <a:cs typeface="Courier New"/>
                <a:sym typeface="Courier New"/>
              </a:rPr>
              <a:t>It aims to simplify digital payment flows involved in acceptance, processing and disbursement of payments through superior technology and automation.</a:t>
            </a:r>
            <a:r>
              <a:rPr b="1" lang="en-GB" sz="1729">
                <a:solidFill>
                  <a:schemeClr val="accent6"/>
                </a:solidFill>
                <a:latin typeface="Courier New"/>
                <a:ea typeface="Courier New"/>
                <a:cs typeface="Courier New"/>
                <a:sym typeface="Courier New"/>
              </a:rPr>
              <a:t> </a:t>
            </a:r>
            <a:endParaRPr b="1" sz="1729">
              <a:solidFill>
                <a:schemeClr val="accent6"/>
              </a:solidFill>
              <a:latin typeface="Courier New"/>
              <a:ea typeface="Courier New"/>
              <a:cs typeface="Courier New"/>
              <a:sym typeface="Courier New"/>
            </a:endParaRPr>
          </a:p>
          <a:p>
            <a:pPr indent="0" lvl="0" marL="457200" rtl="0" algn="just">
              <a:lnSpc>
                <a:spcPct val="105000"/>
              </a:lnSpc>
              <a:spcBef>
                <a:spcPts val="1200"/>
              </a:spcBef>
              <a:spcAft>
                <a:spcPts val="0"/>
              </a:spcAft>
              <a:buNone/>
            </a:pPr>
            <a:r>
              <a:t/>
            </a:r>
            <a:endParaRPr b="1" sz="1729">
              <a:solidFill>
                <a:schemeClr val="dk1"/>
              </a:solidFill>
              <a:latin typeface="Courier New"/>
              <a:ea typeface="Courier New"/>
              <a:cs typeface="Courier New"/>
              <a:sym typeface="Courier New"/>
            </a:endParaRPr>
          </a:p>
          <a:p>
            <a:pPr indent="0" lvl="0" marL="457200" rtl="0" algn="just">
              <a:lnSpc>
                <a:spcPct val="105000"/>
              </a:lnSpc>
              <a:spcBef>
                <a:spcPts val="1200"/>
              </a:spcBef>
              <a:spcAft>
                <a:spcPts val="0"/>
              </a:spcAft>
              <a:buNone/>
            </a:pPr>
            <a:r>
              <a:t/>
            </a:r>
            <a:endParaRPr b="1" sz="1729">
              <a:solidFill>
                <a:schemeClr val="dk1"/>
              </a:solidFill>
              <a:latin typeface="Courier New"/>
              <a:ea typeface="Courier New"/>
              <a:cs typeface="Courier New"/>
              <a:sym typeface="Courier New"/>
            </a:endParaRPr>
          </a:p>
          <a:p>
            <a:pPr indent="0" lvl="0" marL="457200" rtl="0" algn="just">
              <a:lnSpc>
                <a:spcPct val="95000"/>
              </a:lnSpc>
              <a:spcBef>
                <a:spcPts val="1200"/>
              </a:spcBef>
              <a:spcAft>
                <a:spcPts val="1200"/>
              </a:spcAft>
              <a:buNone/>
            </a:pPr>
            <a:r>
              <a:t/>
            </a:r>
            <a:endParaRPr b="1" sz="1729">
              <a:solidFill>
                <a:schemeClr val="accent6"/>
              </a:solidFill>
              <a:latin typeface="Courier New"/>
              <a:ea typeface="Courier New"/>
              <a:cs typeface="Courier New"/>
              <a:sym typeface="Courier New"/>
            </a:endParaRPr>
          </a:p>
        </p:txBody>
      </p:sp>
      <p:sp>
        <p:nvSpPr>
          <p:cNvPr id="83" name="Google Shape;83;p16"/>
          <p:cNvSpPr txBox="1"/>
          <p:nvPr>
            <p:ph type="title"/>
          </p:nvPr>
        </p:nvSpPr>
        <p:spPr>
          <a:xfrm>
            <a:off x="311700" y="260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900">
                <a:solidFill>
                  <a:schemeClr val="accent5"/>
                </a:solidFill>
              </a:rPr>
              <a:t>OVERVIEW (CONTINUED)</a:t>
            </a:r>
            <a:endParaRPr b="1" sz="2900">
              <a:solidFill>
                <a:schemeClr val="accent5"/>
              </a:solidFill>
            </a:endParaRPr>
          </a:p>
        </p:txBody>
      </p:sp>
      <p:pic>
        <p:nvPicPr>
          <p:cNvPr id="84" name="Google Shape;84;p16" title="B2B | A word cloud featuring &quot;B2B&quot;. This is licensed under A… | Flickr"/>
          <p:cNvPicPr preferRelativeResize="0"/>
          <p:nvPr/>
        </p:nvPicPr>
        <p:blipFill>
          <a:blip r:embed="rId3">
            <a:alphaModFix/>
          </a:blip>
          <a:stretch>
            <a:fillRect/>
          </a:stretch>
        </p:blipFill>
        <p:spPr>
          <a:xfrm>
            <a:off x="2438400" y="2288725"/>
            <a:ext cx="4267200" cy="2146935"/>
          </a:xfrm>
          <a:prstGeom prst="rect">
            <a:avLst/>
          </a:prstGeom>
          <a:noFill/>
          <a:ln>
            <a:noFill/>
          </a:ln>
          <a:effectLst>
            <a:outerShdw blurRad="728663" rotWithShape="0" algn="bl" dir="6960000" dist="142875">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idx="1" type="body"/>
          </p:nvPr>
        </p:nvSpPr>
        <p:spPr>
          <a:xfrm>
            <a:off x="311700" y="846475"/>
            <a:ext cx="8520600" cy="4059600"/>
          </a:xfrm>
          <a:prstGeom prst="rect">
            <a:avLst/>
          </a:prstGeom>
        </p:spPr>
        <p:txBody>
          <a:bodyPr anchorCtr="0" anchor="t" bIns="91425" lIns="91425" spcFirstLastPara="1" rIns="91425" wrap="square" tIns="91425">
            <a:normAutofit lnSpcReduction="10000"/>
          </a:bodyPr>
          <a:lstStyle/>
          <a:p>
            <a:pPr indent="-338455" lvl="0" marL="457200" rtl="0" algn="just">
              <a:lnSpc>
                <a:spcPct val="105000"/>
              </a:lnSpc>
              <a:spcBef>
                <a:spcPts val="0"/>
              </a:spcBef>
              <a:spcAft>
                <a:spcPts val="0"/>
              </a:spcAft>
              <a:buClr>
                <a:schemeClr val="dk1"/>
              </a:buClr>
              <a:buSzPts val="1730"/>
              <a:buFont typeface="Courier New"/>
              <a:buChar char="●"/>
            </a:pPr>
            <a:r>
              <a:rPr b="1" lang="en-GB" sz="1729">
                <a:solidFill>
                  <a:schemeClr val="dk1"/>
                </a:solidFill>
                <a:latin typeface="Courier New"/>
                <a:ea typeface="Courier New"/>
                <a:cs typeface="Courier New"/>
                <a:sym typeface="Courier New"/>
              </a:rPr>
              <a:t>Founded in 2014 by Harshil Mathur and Shashank Kumar, Razorpay aims to simplify and enhance the digital payment experience by providing a seamless and secure platform for online transactions.</a:t>
            </a:r>
            <a:endParaRPr b="1" sz="1729">
              <a:solidFill>
                <a:schemeClr val="dk1"/>
              </a:solidFill>
              <a:latin typeface="Courier New"/>
              <a:ea typeface="Courier New"/>
              <a:cs typeface="Courier New"/>
              <a:sym typeface="Courier New"/>
            </a:endParaRPr>
          </a:p>
          <a:p>
            <a:pPr indent="-338455" lvl="0" marL="457200" rtl="0" algn="just">
              <a:lnSpc>
                <a:spcPct val="105000"/>
              </a:lnSpc>
              <a:spcBef>
                <a:spcPts val="0"/>
              </a:spcBef>
              <a:spcAft>
                <a:spcPts val="0"/>
              </a:spcAft>
              <a:buClr>
                <a:schemeClr val="accent6"/>
              </a:buClr>
              <a:buSzPts val="1730"/>
              <a:buFont typeface="Courier New"/>
              <a:buChar char="●"/>
            </a:pPr>
            <a:r>
              <a:rPr b="1" lang="en-GB" sz="1729">
                <a:solidFill>
                  <a:schemeClr val="dk1"/>
                </a:solidFill>
                <a:latin typeface="Courier New"/>
                <a:ea typeface="Courier New"/>
                <a:cs typeface="Courier New"/>
                <a:sym typeface="Courier New"/>
              </a:rPr>
              <a:t>It offers a wide range of payment solutions under one roof, reducing the need for multiple service providers.</a:t>
            </a:r>
            <a:endParaRPr b="1" sz="1729">
              <a:solidFill>
                <a:schemeClr val="accent6"/>
              </a:solidFill>
              <a:latin typeface="Courier New"/>
              <a:ea typeface="Courier New"/>
              <a:cs typeface="Courier New"/>
              <a:sym typeface="Courier New"/>
            </a:endParaRPr>
          </a:p>
          <a:p>
            <a:pPr indent="-338455" lvl="0" marL="457200" rtl="0" algn="just">
              <a:lnSpc>
                <a:spcPct val="95000"/>
              </a:lnSpc>
              <a:spcBef>
                <a:spcPts val="0"/>
              </a:spcBef>
              <a:spcAft>
                <a:spcPts val="0"/>
              </a:spcAft>
              <a:buClr>
                <a:schemeClr val="accent6"/>
              </a:buClr>
              <a:buSzPts val="1730"/>
              <a:buFont typeface="Courier New"/>
              <a:buChar char="●"/>
            </a:pPr>
            <a:r>
              <a:rPr b="1" lang="en-GB" sz="1729">
                <a:solidFill>
                  <a:schemeClr val="accent6"/>
                </a:solidFill>
                <a:latin typeface="Courier New"/>
                <a:ea typeface="Courier New"/>
                <a:cs typeface="Courier New"/>
                <a:sym typeface="Courier New"/>
              </a:rPr>
              <a:t>To maintain its growth trajectory, Razorpay has launched multiple new products in the digital payment space as well as announced a foray into creating a marketplace for digital lending through launch of Razorpay Capital.</a:t>
            </a:r>
            <a:endParaRPr b="1" sz="1729">
              <a:solidFill>
                <a:schemeClr val="accent6"/>
              </a:solidFill>
              <a:latin typeface="Courier New"/>
              <a:ea typeface="Courier New"/>
              <a:cs typeface="Courier New"/>
              <a:sym typeface="Courier New"/>
            </a:endParaRPr>
          </a:p>
          <a:p>
            <a:pPr indent="-338455" lvl="0" marL="457200" rtl="0" algn="just">
              <a:lnSpc>
                <a:spcPct val="95000"/>
              </a:lnSpc>
              <a:spcBef>
                <a:spcPts val="0"/>
              </a:spcBef>
              <a:spcAft>
                <a:spcPts val="0"/>
              </a:spcAft>
              <a:buClr>
                <a:schemeClr val="accent6"/>
              </a:buClr>
              <a:buSzPts val="1730"/>
              <a:buFont typeface="Courier New"/>
              <a:buChar char="●"/>
            </a:pPr>
            <a:r>
              <a:rPr b="1" lang="en-GB" sz="1729">
                <a:solidFill>
                  <a:schemeClr val="accent6"/>
                </a:solidFill>
                <a:latin typeface="Courier New"/>
                <a:ea typeface="Courier New"/>
                <a:cs typeface="Courier New"/>
                <a:sym typeface="Courier New"/>
              </a:rPr>
              <a:t>This overview examines the critical challenges faced by Razorpay, the evolution of its venture lifecycle, the innovative solutions it implemented, and an analysis of its sales and marketing strategies that contributed to its success.</a:t>
            </a:r>
            <a:endParaRPr/>
          </a:p>
        </p:txBody>
      </p:sp>
      <p:sp>
        <p:nvSpPr>
          <p:cNvPr id="90" name="Google Shape;90;p17"/>
          <p:cNvSpPr txBox="1"/>
          <p:nvPr>
            <p:ph type="title"/>
          </p:nvPr>
        </p:nvSpPr>
        <p:spPr>
          <a:xfrm>
            <a:off x="311700" y="179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900">
                <a:solidFill>
                  <a:schemeClr val="accent5"/>
                </a:solidFill>
              </a:rPr>
              <a:t>OVERVIEW (CONTINUED)</a:t>
            </a:r>
            <a:endParaRPr b="1" sz="2900">
              <a:solidFill>
                <a:schemeClr val="accent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8"/>
          <p:cNvPicPr preferRelativeResize="0"/>
          <p:nvPr/>
        </p:nvPicPr>
        <p:blipFill>
          <a:blip r:embed="rId3">
            <a:alphaModFix/>
          </a:blip>
          <a:stretch>
            <a:fillRect/>
          </a:stretch>
        </p:blipFill>
        <p:spPr>
          <a:xfrm>
            <a:off x="5491700" y="1279975"/>
            <a:ext cx="3630426" cy="3129800"/>
          </a:xfrm>
          <a:prstGeom prst="rect">
            <a:avLst/>
          </a:prstGeom>
          <a:noFill/>
          <a:ln>
            <a:noFill/>
          </a:ln>
          <a:effectLst>
            <a:outerShdw blurRad="742950" rotWithShape="0" algn="bl" dir="8880000" dist="190500">
              <a:srgbClr val="000000">
                <a:alpha val="50000"/>
              </a:srgbClr>
            </a:outerShdw>
          </a:effectLst>
        </p:spPr>
      </p:pic>
      <p:sp>
        <p:nvSpPr>
          <p:cNvPr id="96" name="Google Shape;96;p18"/>
          <p:cNvSpPr txBox="1"/>
          <p:nvPr>
            <p:ph type="title"/>
          </p:nvPr>
        </p:nvSpPr>
        <p:spPr>
          <a:xfrm>
            <a:off x="311700" y="179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GB" sz="2900">
                <a:solidFill>
                  <a:schemeClr val="accent5"/>
                </a:solidFill>
              </a:rPr>
              <a:t>CHALLENGES FACED</a:t>
            </a:r>
            <a:endParaRPr sz="2900">
              <a:solidFill>
                <a:schemeClr val="accent5"/>
              </a:solidFill>
            </a:endParaRPr>
          </a:p>
        </p:txBody>
      </p:sp>
      <p:sp>
        <p:nvSpPr>
          <p:cNvPr id="97" name="Google Shape;97;p18"/>
          <p:cNvSpPr txBox="1"/>
          <p:nvPr>
            <p:ph idx="1" type="body"/>
          </p:nvPr>
        </p:nvSpPr>
        <p:spPr>
          <a:xfrm>
            <a:off x="-138400" y="752475"/>
            <a:ext cx="5630100" cy="3416400"/>
          </a:xfrm>
          <a:prstGeom prst="rect">
            <a:avLst/>
          </a:prstGeom>
        </p:spPr>
        <p:txBody>
          <a:bodyPr anchorCtr="0" anchor="t" bIns="91425" lIns="91425" spcFirstLastPara="1" rIns="91425" wrap="square" tIns="91425">
            <a:noAutofit/>
          </a:bodyPr>
          <a:lstStyle/>
          <a:p>
            <a:pPr indent="457200" lvl="0" marL="0" rtl="0" algn="just">
              <a:spcBef>
                <a:spcPts val="1200"/>
              </a:spcBef>
              <a:spcAft>
                <a:spcPts val="0"/>
              </a:spcAft>
              <a:buClr>
                <a:schemeClr val="dk1"/>
              </a:buClr>
              <a:buSzPts val="1100"/>
              <a:buFont typeface="Arial"/>
              <a:buNone/>
            </a:pPr>
            <a:r>
              <a:rPr b="1" lang="en-GB">
                <a:solidFill>
                  <a:schemeClr val="dk1"/>
                </a:solidFill>
                <a:latin typeface="Courier New"/>
                <a:ea typeface="Courier New"/>
                <a:cs typeface="Courier New"/>
                <a:sym typeface="Courier New"/>
              </a:rPr>
              <a:t>Market Penetration</a:t>
            </a:r>
            <a:endParaRPr b="1">
              <a:solidFill>
                <a:schemeClr val="dk1"/>
              </a:solidFill>
              <a:latin typeface="Courier New"/>
              <a:ea typeface="Courier New"/>
              <a:cs typeface="Courier New"/>
              <a:sym typeface="Courier New"/>
            </a:endParaRPr>
          </a:p>
          <a:p>
            <a:pPr indent="-304800" lvl="0" marL="457200" rtl="0" algn="just">
              <a:spcBef>
                <a:spcPts val="1200"/>
              </a:spcBef>
              <a:spcAft>
                <a:spcPts val="0"/>
              </a:spcAft>
              <a:buClr>
                <a:schemeClr val="accent5"/>
              </a:buClr>
              <a:buSzPts val="1200"/>
              <a:buFont typeface="Courier New"/>
              <a:buChar char="➔"/>
            </a:pPr>
            <a:r>
              <a:rPr b="1" i="1" lang="en-GB" sz="1200">
                <a:solidFill>
                  <a:schemeClr val="accent5"/>
                </a:solidFill>
                <a:latin typeface="Courier New"/>
                <a:ea typeface="Courier New"/>
                <a:cs typeface="Courier New"/>
                <a:sym typeface="Courier New"/>
              </a:rPr>
              <a:t>Educating Businesses on Digital Payments</a:t>
            </a:r>
            <a:endParaRPr b="1" i="1" sz="1200">
              <a:solidFill>
                <a:schemeClr val="accent5"/>
              </a:solidFill>
              <a:latin typeface="Courier New"/>
              <a:ea typeface="Courier New"/>
              <a:cs typeface="Courier New"/>
              <a:sym typeface="Courier New"/>
            </a:endParaRPr>
          </a:p>
          <a:p>
            <a:pPr indent="-304800" lvl="1" marL="914400" rtl="0" algn="just">
              <a:spcBef>
                <a:spcPts val="0"/>
              </a:spcBef>
              <a:spcAft>
                <a:spcPts val="0"/>
              </a:spcAft>
              <a:buClr>
                <a:schemeClr val="dk1"/>
              </a:buClr>
              <a:buSzPts val="1200"/>
              <a:buFont typeface="Courier New"/>
              <a:buChar char="◆"/>
            </a:pPr>
            <a:r>
              <a:rPr b="1" lang="en-GB" sz="1200">
                <a:solidFill>
                  <a:schemeClr val="dk1"/>
                </a:solidFill>
                <a:latin typeface="Courier New"/>
                <a:ea typeface="Courier New"/>
                <a:cs typeface="Courier New"/>
                <a:sym typeface="Courier New"/>
              </a:rPr>
              <a:t>Raising awareness about the benefits of digital payments.</a:t>
            </a:r>
            <a:endParaRPr b="1" sz="1200">
              <a:solidFill>
                <a:schemeClr val="dk1"/>
              </a:solidFill>
              <a:latin typeface="Courier New"/>
              <a:ea typeface="Courier New"/>
              <a:cs typeface="Courier New"/>
              <a:sym typeface="Courier New"/>
            </a:endParaRPr>
          </a:p>
          <a:p>
            <a:pPr indent="-304800" lvl="1" marL="914400" rtl="0" algn="just">
              <a:spcBef>
                <a:spcPts val="0"/>
              </a:spcBef>
              <a:spcAft>
                <a:spcPts val="0"/>
              </a:spcAft>
              <a:buClr>
                <a:schemeClr val="dk1"/>
              </a:buClr>
              <a:buSzPts val="1200"/>
              <a:buFont typeface="Courier New"/>
              <a:buChar char="◆"/>
            </a:pPr>
            <a:r>
              <a:rPr b="1" lang="en-GB" sz="1200">
                <a:solidFill>
                  <a:schemeClr val="dk1"/>
                </a:solidFill>
                <a:latin typeface="Courier New"/>
                <a:ea typeface="Courier New"/>
                <a:cs typeface="Courier New"/>
                <a:sym typeface="Courier New"/>
              </a:rPr>
              <a:t>Conducting workshops and training sessions for SMEs.</a:t>
            </a:r>
            <a:endParaRPr b="1" sz="1200">
              <a:solidFill>
                <a:schemeClr val="dk1"/>
              </a:solidFill>
              <a:latin typeface="Courier New"/>
              <a:ea typeface="Courier New"/>
              <a:cs typeface="Courier New"/>
              <a:sym typeface="Courier New"/>
            </a:endParaRPr>
          </a:p>
          <a:p>
            <a:pPr indent="-304800" lvl="1" marL="914400" rtl="0" algn="just">
              <a:spcBef>
                <a:spcPts val="0"/>
              </a:spcBef>
              <a:spcAft>
                <a:spcPts val="0"/>
              </a:spcAft>
              <a:buClr>
                <a:schemeClr val="dk1"/>
              </a:buClr>
              <a:buSzPts val="1200"/>
              <a:buFont typeface="Courier New"/>
              <a:buChar char="◆"/>
            </a:pPr>
            <a:r>
              <a:rPr b="1" lang="en-GB" sz="1200">
                <a:solidFill>
                  <a:schemeClr val="dk1"/>
                </a:solidFill>
                <a:latin typeface="Courier New"/>
                <a:ea typeface="Courier New"/>
                <a:cs typeface="Courier New"/>
                <a:sym typeface="Courier New"/>
              </a:rPr>
              <a:t>Providing resources and support to onboard businesses.</a:t>
            </a:r>
            <a:endParaRPr b="1" sz="1200">
              <a:solidFill>
                <a:schemeClr val="dk1"/>
              </a:solidFill>
              <a:latin typeface="Courier New"/>
              <a:ea typeface="Courier New"/>
              <a:cs typeface="Courier New"/>
              <a:sym typeface="Courier New"/>
            </a:endParaRPr>
          </a:p>
          <a:p>
            <a:pPr indent="-304800" lvl="0" marL="457200" rtl="0" algn="just">
              <a:spcBef>
                <a:spcPts val="0"/>
              </a:spcBef>
              <a:spcAft>
                <a:spcPts val="0"/>
              </a:spcAft>
              <a:buClr>
                <a:schemeClr val="accent5"/>
              </a:buClr>
              <a:buSzPts val="1200"/>
              <a:buFont typeface="Courier New"/>
              <a:buChar char="➔"/>
            </a:pPr>
            <a:r>
              <a:rPr b="1" i="1" lang="en-GB" sz="1200">
                <a:solidFill>
                  <a:schemeClr val="accent5"/>
                </a:solidFill>
                <a:latin typeface="Courier New"/>
                <a:ea typeface="Courier New"/>
                <a:cs typeface="Courier New"/>
                <a:sym typeface="Courier New"/>
              </a:rPr>
              <a:t>Building a Secure and Reliable Platform</a:t>
            </a:r>
            <a:endParaRPr b="1" i="1" sz="1200">
              <a:solidFill>
                <a:schemeClr val="accent5"/>
              </a:solidFill>
              <a:latin typeface="Courier New"/>
              <a:ea typeface="Courier New"/>
              <a:cs typeface="Courier New"/>
              <a:sym typeface="Courier New"/>
            </a:endParaRPr>
          </a:p>
          <a:p>
            <a:pPr indent="-304800" lvl="1" marL="914400" rtl="0" algn="just">
              <a:spcBef>
                <a:spcPts val="0"/>
              </a:spcBef>
              <a:spcAft>
                <a:spcPts val="0"/>
              </a:spcAft>
              <a:buClr>
                <a:schemeClr val="dk1"/>
              </a:buClr>
              <a:buSzPts val="1200"/>
              <a:buFont typeface="Courier New"/>
              <a:buChar char="◆"/>
            </a:pPr>
            <a:r>
              <a:rPr b="1" lang="en-GB" sz="1200">
                <a:solidFill>
                  <a:schemeClr val="dk1"/>
                </a:solidFill>
                <a:latin typeface="Courier New"/>
                <a:ea typeface="Courier New"/>
                <a:cs typeface="Courier New"/>
                <a:sym typeface="Courier New"/>
              </a:rPr>
              <a:t>Developing a robust and scalable infrastructure.</a:t>
            </a:r>
            <a:endParaRPr b="1" sz="1200">
              <a:solidFill>
                <a:schemeClr val="dk1"/>
              </a:solidFill>
              <a:latin typeface="Courier New"/>
              <a:ea typeface="Courier New"/>
              <a:cs typeface="Courier New"/>
              <a:sym typeface="Courier New"/>
            </a:endParaRPr>
          </a:p>
          <a:p>
            <a:pPr indent="-304800" lvl="1" marL="914400" rtl="0" algn="just">
              <a:spcBef>
                <a:spcPts val="0"/>
              </a:spcBef>
              <a:spcAft>
                <a:spcPts val="0"/>
              </a:spcAft>
              <a:buClr>
                <a:schemeClr val="dk1"/>
              </a:buClr>
              <a:buSzPts val="1200"/>
              <a:buFont typeface="Courier New"/>
              <a:buChar char="◆"/>
            </a:pPr>
            <a:r>
              <a:rPr b="1" lang="en-GB" sz="1200">
                <a:solidFill>
                  <a:schemeClr val="dk1"/>
                </a:solidFill>
                <a:latin typeface="Courier New"/>
                <a:ea typeface="Courier New"/>
                <a:cs typeface="Courier New"/>
                <a:sym typeface="Courier New"/>
              </a:rPr>
              <a:t>Ensuring uptime and reliability amidst high transaction volumes.</a:t>
            </a:r>
            <a:endParaRPr b="1" sz="1200">
              <a:solidFill>
                <a:schemeClr val="dk1"/>
              </a:solidFill>
              <a:latin typeface="Courier New"/>
              <a:ea typeface="Courier New"/>
              <a:cs typeface="Courier New"/>
              <a:sym typeface="Courier New"/>
            </a:endParaRPr>
          </a:p>
          <a:p>
            <a:pPr indent="-304800" lvl="1" marL="914400" rtl="0" algn="just">
              <a:spcBef>
                <a:spcPts val="0"/>
              </a:spcBef>
              <a:spcAft>
                <a:spcPts val="0"/>
              </a:spcAft>
              <a:buClr>
                <a:schemeClr val="dk1"/>
              </a:buClr>
              <a:buSzPts val="1200"/>
              <a:buFont typeface="Courier New"/>
              <a:buChar char="◆"/>
            </a:pPr>
            <a:r>
              <a:rPr b="1" lang="en-GB" sz="1200">
                <a:solidFill>
                  <a:schemeClr val="dk1"/>
                </a:solidFill>
                <a:latin typeface="Courier New"/>
                <a:ea typeface="Courier New"/>
                <a:cs typeface="Courier New"/>
                <a:sym typeface="Courier New"/>
              </a:rPr>
              <a:t>Implementing strong encryption and security measures.</a:t>
            </a:r>
            <a:endParaRPr b="1" sz="1200">
              <a:solidFill>
                <a:schemeClr val="dk1"/>
              </a:solidFill>
              <a:latin typeface="Courier New"/>
              <a:ea typeface="Courier New"/>
              <a:cs typeface="Courier New"/>
              <a:sym typeface="Courier New"/>
            </a:endParaRPr>
          </a:p>
          <a:p>
            <a:pPr indent="-304800" lvl="0" marL="457200" rtl="0" algn="just">
              <a:spcBef>
                <a:spcPts val="0"/>
              </a:spcBef>
              <a:spcAft>
                <a:spcPts val="0"/>
              </a:spcAft>
              <a:buClr>
                <a:schemeClr val="accent5"/>
              </a:buClr>
              <a:buSzPts val="1200"/>
              <a:buFont typeface="Courier New"/>
              <a:buChar char="➔"/>
            </a:pPr>
            <a:r>
              <a:rPr b="1" i="1" lang="en-GB" sz="1200">
                <a:solidFill>
                  <a:schemeClr val="accent5"/>
                </a:solidFill>
                <a:latin typeface="Courier New"/>
                <a:ea typeface="Courier New"/>
                <a:cs typeface="Courier New"/>
                <a:sym typeface="Courier New"/>
              </a:rPr>
              <a:t>Scaling Operations Amid Rapid Growth</a:t>
            </a:r>
            <a:endParaRPr b="1" i="1" sz="1200">
              <a:solidFill>
                <a:schemeClr val="accent5"/>
              </a:solidFill>
              <a:latin typeface="Courier New"/>
              <a:ea typeface="Courier New"/>
              <a:cs typeface="Courier New"/>
              <a:sym typeface="Courier New"/>
            </a:endParaRPr>
          </a:p>
          <a:p>
            <a:pPr indent="-304800" lvl="1" marL="914400" rtl="0" algn="just">
              <a:spcBef>
                <a:spcPts val="0"/>
              </a:spcBef>
              <a:spcAft>
                <a:spcPts val="0"/>
              </a:spcAft>
              <a:buClr>
                <a:schemeClr val="dk1"/>
              </a:buClr>
              <a:buSzPts val="1200"/>
              <a:buFont typeface="Courier New"/>
              <a:buChar char="◆"/>
            </a:pPr>
            <a:r>
              <a:rPr b="1" lang="en-GB" sz="1200">
                <a:solidFill>
                  <a:schemeClr val="dk1"/>
                </a:solidFill>
                <a:latin typeface="Courier New"/>
                <a:ea typeface="Courier New"/>
                <a:cs typeface="Courier New"/>
                <a:sym typeface="Courier New"/>
              </a:rPr>
              <a:t>Managing rapid customer acquisition and onboarding.</a:t>
            </a:r>
            <a:endParaRPr b="1" sz="1200">
              <a:solidFill>
                <a:schemeClr val="dk1"/>
              </a:solidFill>
              <a:latin typeface="Courier New"/>
              <a:ea typeface="Courier New"/>
              <a:cs typeface="Courier New"/>
              <a:sym typeface="Courier New"/>
            </a:endParaRPr>
          </a:p>
          <a:p>
            <a:pPr indent="-304800" lvl="1" marL="914400" rtl="0" algn="just">
              <a:spcBef>
                <a:spcPts val="0"/>
              </a:spcBef>
              <a:spcAft>
                <a:spcPts val="0"/>
              </a:spcAft>
              <a:buClr>
                <a:schemeClr val="dk1"/>
              </a:buClr>
              <a:buSzPts val="1200"/>
              <a:buFont typeface="Courier New"/>
              <a:buChar char="◆"/>
            </a:pPr>
            <a:r>
              <a:rPr b="1" lang="en-GB" sz="1200">
                <a:solidFill>
                  <a:schemeClr val="dk1"/>
                </a:solidFill>
                <a:latin typeface="Courier New"/>
                <a:ea typeface="Courier New"/>
                <a:cs typeface="Courier New"/>
                <a:sym typeface="Courier New"/>
              </a:rPr>
              <a:t>Expanding the team and operational capabilities.</a:t>
            </a:r>
            <a:endParaRPr b="1" sz="1200">
              <a:solidFill>
                <a:schemeClr val="dk1"/>
              </a:solidFill>
              <a:latin typeface="Courier New"/>
              <a:ea typeface="Courier New"/>
              <a:cs typeface="Courier New"/>
              <a:sym typeface="Courier New"/>
            </a:endParaRPr>
          </a:p>
          <a:p>
            <a:pPr indent="0" lvl="0" marL="914400" rtl="0" algn="just">
              <a:spcBef>
                <a:spcPts val="1200"/>
              </a:spcBef>
              <a:spcAft>
                <a:spcPts val="1200"/>
              </a:spcAft>
              <a:buNone/>
            </a:pPr>
            <a:r>
              <a:t/>
            </a:r>
            <a:endParaRPr b="1" sz="1200">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idx="1" type="body"/>
          </p:nvPr>
        </p:nvSpPr>
        <p:spPr>
          <a:xfrm>
            <a:off x="311700" y="1113850"/>
            <a:ext cx="8520600" cy="3549300"/>
          </a:xfrm>
          <a:prstGeom prst="rect">
            <a:avLst/>
          </a:prstGeom>
        </p:spPr>
        <p:txBody>
          <a:bodyPr anchorCtr="0" anchor="t" bIns="91425" lIns="91425" spcFirstLastPara="1" rIns="91425" wrap="square" tIns="91425">
            <a:normAutofit lnSpcReduction="20000"/>
          </a:bodyPr>
          <a:lstStyle/>
          <a:p>
            <a:pPr indent="0" lvl="0" marL="0" rtl="0" algn="just">
              <a:spcBef>
                <a:spcPts val="1200"/>
              </a:spcBef>
              <a:spcAft>
                <a:spcPts val="0"/>
              </a:spcAft>
              <a:buClr>
                <a:schemeClr val="dk1"/>
              </a:buClr>
              <a:buSzPts val="1100"/>
              <a:buFont typeface="Arial"/>
              <a:buNone/>
            </a:pPr>
            <a:r>
              <a:rPr b="1" lang="en-GB">
                <a:solidFill>
                  <a:schemeClr val="dk1"/>
                </a:solidFill>
                <a:latin typeface="Courier New"/>
                <a:ea typeface="Courier New"/>
                <a:cs typeface="Courier New"/>
                <a:sym typeface="Courier New"/>
              </a:rPr>
              <a:t>Initial Challenges</a:t>
            </a:r>
            <a:endParaRPr b="1">
              <a:solidFill>
                <a:schemeClr val="dk1"/>
              </a:solidFill>
              <a:latin typeface="Courier New"/>
              <a:ea typeface="Courier New"/>
              <a:cs typeface="Courier New"/>
              <a:sym typeface="Courier New"/>
            </a:endParaRPr>
          </a:p>
          <a:p>
            <a:pPr indent="-317500" lvl="0" marL="457200" rtl="0" algn="just">
              <a:spcBef>
                <a:spcPts val="1200"/>
              </a:spcBef>
              <a:spcAft>
                <a:spcPts val="0"/>
              </a:spcAft>
              <a:buClr>
                <a:schemeClr val="accent5"/>
              </a:buClr>
              <a:buSzPts val="1400"/>
              <a:buFont typeface="Courier New"/>
              <a:buChar char="➔"/>
            </a:pPr>
            <a:r>
              <a:rPr b="1" i="1" lang="en-GB" sz="1400">
                <a:solidFill>
                  <a:schemeClr val="accent5"/>
                </a:solidFill>
                <a:latin typeface="Courier New"/>
                <a:ea typeface="Courier New"/>
                <a:cs typeface="Courier New"/>
                <a:sym typeface="Courier New"/>
              </a:rPr>
              <a:t>Gaining Trust in a Traditional Market</a:t>
            </a:r>
            <a:endParaRPr b="1" i="1" sz="1400">
              <a:solidFill>
                <a:schemeClr val="accent5"/>
              </a:solidFill>
              <a:latin typeface="Courier New"/>
              <a:ea typeface="Courier New"/>
              <a:cs typeface="Courier New"/>
              <a:sym typeface="Courier New"/>
            </a:endParaRPr>
          </a:p>
          <a:p>
            <a:pPr indent="-311150" lvl="1" marL="914400" rtl="0" algn="just">
              <a:spcBef>
                <a:spcPts val="0"/>
              </a:spcBef>
              <a:spcAft>
                <a:spcPts val="0"/>
              </a:spcAft>
              <a:buClr>
                <a:schemeClr val="dk1"/>
              </a:buClr>
              <a:buSzPts val="1300"/>
              <a:buFont typeface="Courier New"/>
              <a:buChar char="◆"/>
            </a:pPr>
            <a:r>
              <a:rPr b="1" lang="en-GB" sz="1300">
                <a:solidFill>
                  <a:schemeClr val="dk1"/>
                </a:solidFill>
                <a:latin typeface="Courier New"/>
                <a:ea typeface="Courier New"/>
                <a:cs typeface="Courier New"/>
                <a:sym typeface="Courier New"/>
              </a:rPr>
              <a:t>Overcoming skepticism towards online payments among businesses and consumers.</a:t>
            </a:r>
            <a:endParaRPr b="1" sz="1300">
              <a:solidFill>
                <a:schemeClr val="dk1"/>
              </a:solidFill>
              <a:latin typeface="Courier New"/>
              <a:ea typeface="Courier New"/>
              <a:cs typeface="Courier New"/>
              <a:sym typeface="Courier New"/>
            </a:endParaRPr>
          </a:p>
          <a:p>
            <a:pPr indent="-311150" lvl="1" marL="914400" rtl="0" algn="just">
              <a:spcBef>
                <a:spcPts val="0"/>
              </a:spcBef>
              <a:spcAft>
                <a:spcPts val="0"/>
              </a:spcAft>
              <a:buClr>
                <a:schemeClr val="dk1"/>
              </a:buClr>
              <a:buSzPts val="1300"/>
              <a:buFont typeface="Courier New"/>
              <a:buChar char="◆"/>
            </a:pPr>
            <a:r>
              <a:rPr b="1" lang="en-GB" sz="1300">
                <a:solidFill>
                  <a:schemeClr val="dk1"/>
                </a:solidFill>
                <a:latin typeface="Courier New"/>
                <a:ea typeface="Courier New"/>
                <a:cs typeface="Courier New"/>
                <a:sym typeface="Courier New"/>
              </a:rPr>
              <a:t>Building credibility in a market dominated by cash transactions.</a:t>
            </a:r>
            <a:endParaRPr b="1" sz="1300">
              <a:solidFill>
                <a:schemeClr val="dk1"/>
              </a:solidFill>
              <a:latin typeface="Courier New"/>
              <a:ea typeface="Courier New"/>
              <a:cs typeface="Courier New"/>
              <a:sym typeface="Courier New"/>
            </a:endParaRPr>
          </a:p>
          <a:p>
            <a:pPr indent="-311150" lvl="1" marL="914400" rtl="0" algn="just">
              <a:spcBef>
                <a:spcPts val="0"/>
              </a:spcBef>
              <a:spcAft>
                <a:spcPts val="0"/>
              </a:spcAft>
              <a:buClr>
                <a:schemeClr val="dk1"/>
              </a:buClr>
              <a:buSzPts val="1300"/>
              <a:buFont typeface="Courier New"/>
              <a:buChar char="◆"/>
            </a:pPr>
            <a:r>
              <a:rPr b="1" lang="en-GB" sz="1300">
                <a:solidFill>
                  <a:schemeClr val="dk1"/>
                </a:solidFill>
                <a:latin typeface="Courier New"/>
                <a:ea typeface="Courier New"/>
                <a:cs typeface="Courier New"/>
                <a:sym typeface="Courier New"/>
              </a:rPr>
              <a:t>Ensuring data security to gain user confidence.</a:t>
            </a:r>
            <a:endParaRPr b="1" sz="1300">
              <a:solidFill>
                <a:schemeClr val="dk1"/>
              </a:solidFill>
              <a:latin typeface="Courier New"/>
              <a:ea typeface="Courier New"/>
              <a:cs typeface="Courier New"/>
              <a:sym typeface="Courier New"/>
            </a:endParaRPr>
          </a:p>
          <a:p>
            <a:pPr indent="-317500" lvl="0" marL="457200" rtl="0" algn="just">
              <a:spcBef>
                <a:spcPts val="0"/>
              </a:spcBef>
              <a:spcAft>
                <a:spcPts val="0"/>
              </a:spcAft>
              <a:buClr>
                <a:schemeClr val="accent5"/>
              </a:buClr>
              <a:buSzPts val="1400"/>
              <a:buFont typeface="Courier New"/>
              <a:buChar char="➔"/>
            </a:pPr>
            <a:r>
              <a:rPr b="1" i="1" lang="en-GB" sz="1400">
                <a:solidFill>
                  <a:schemeClr val="accent5"/>
                </a:solidFill>
                <a:latin typeface="Courier New"/>
                <a:ea typeface="Courier New"/>
                <a:cs typeface="Courier New"/>
                <a:sym typeface="Courier New"/>
              </a:rPr>
              <a:t>Competition from Established Players</a:t>
            </a:r>
            <a:endParaRPr b="1" i="1" sz="1400">
              <a:solidFill>
                <a:schemeClr val="accent5"/>
              </a:solidFill>
              <a:latin typeface="Courier New"/>
              <a:ea typeface="Courier New"/>
              <a:cs typeface="Courier New"/>
              <a:sym typeface="Courier New"/>
            </a:endParaRPr>
          </a:p>
          <a:p>
            <a:pPr indent="-311150" lvl="1" marL="914400" rtl="0" algn="just">
              <a:spcBef>
                <a:spcPts val="0"/>
              </a:spcBef>
              <a:spcAft>
                <a:spcPts val="0"/>
              </a:spcAft>
              <a:buClr>
                <a:schemeClr val="dk1"/>
              </a:buClr>
              <a:buSzPts val="1300"/>
              <a:buFont typeface="Courier New"/>
              <a:buChar char="◆"/>
            </a:pPr>
            <a:r>
              <a:rPr b="1" lang="en-GB" sz="1300">
                <a:solidFill>
                  <a:schemeClr val="dk1"/>
                </a:solidFill>
                <a:latin typeface="Courier New"/>
                <a:ea typeface="Courier New"/>
                <a:cs typeface="Courier New"/>
                <a:sym typeface="Courier New"/>
              </a:rPr>
              <a:t>Competing with well-established companies like Paytm, CCAvenue, and PayPal.</a:t>
            </a:r>
            <a:endParaRPr b="1" sz="1300">
              <a:solidFill>
                <a:schemeClr val="dk1"/>
              </a:solidFill>
              <a:latin typeface="Courier New"/>
              <a:ea typeface="Courier New"/>
              <a:cs typeface="Courier New"/>
              <a:sym typeface="Courier New"/>
            </a:endParaRPr>
          </a:p>
          <a:p>
            <a:pPr indent="-311150" lvl="1" marL="914400" rtl="0" algn="just">
              <a:spcBef>
                <a:spcPts val="0"/>
              </a:spcBef>
              <a:spcAft>
                <a:spcPts val="0"/>
              </a:spcAft>
              <a:buClr>
                <a:schemeClr val="dk1"/>
              </a:buClr>
              <a:buSzPts val="1300"/>
              <a:buFont typeface="Courier New"/>
              <a:buChar char="◆"/>
            </a:pPr>
            <a:r>
              <a:rPr b="1" lang="en-GB" sz="1300">
                <a:solidFill>
                  <a:schemeClr val="dk1"/>
                </a:solidFill>
                <a:latin typeface="Courier New"/>
                <a:ea typeface="Courier New"/>
                <a:cs typeface="Courier New"/>
                <a:sym typeface="Courier New"/>
              </a:rPr>
              <a:t>Differentiating </a:t>
            </a:r>
            <a:r>
              <a:rPr b="1" lang="en-GB" sz="1300">
                <a:solidFill>
                  <a:schemeClr val="dk1"/>
                </a:solidFill>
                <a:latin typeface="Courier New"/>
                <a:ea typeface="Courier New"/>
                <a:cs typeface="Courier New"/>
                <a:sym typeface="Courier New"/>
              </a:rPr>
              <a:t>Razorpay</a:t>
            </a:r>
            <a:r>
              <a:rPr b="1" lang="en-GB" sz="1300">
                <a:solidFill>
                  <a:schemeClr val="dk1"/>
                </a:solidFill>
                <a:latin typeface="Courier New"/>
                <a:ea typeface="Courier New"/>
                <a:cs typeface="Courier New"/>
                <a:sym typeface="Courier New"/>
              </a:rPr>
              <a:t> offerings from competitors.</a:t>
            </a:r>
            <a:endParaRPr b="1" sz="1300">
              <a:solidFill>
                <a:schemeClr val="dk1"/>
              </a:solidFill>
              <a:latin typeface="Courier New"/>
              <a:ea typeface="Courier New"/>
              <a:cs typeface="Courier New"/>
              <a:sym typeface="Courier New"/>
            </a:endParaRPr>
          </a:p>
          <a:p>
            <a:pPr indent="-311150" lvl="1" marL="914400" rtl="0" algn="just">
              <a:spcBef>
                <a:spcPts val="0"/>
              </a:spcBef>
              <a:spcAft>
                <a:spcPts val="0"/>
              </a:spcAft>
              <a:buClr>
                <a:schemeClr val="dk1"/>
              </a:buClr>
              <a:buSzPts val="1300"/>
              <a:buFont typeface="Courier New"/>
              <a:buChar char="◆"/>
            </a:pPr>
            <a:r>
              <a:rPr b="1" lang="en-GB" sz="1300">
                <a:solidFill>
                  <a:schemeClr val="dk1"/>
                </a:solidFill>
                <a:latin typeface="Courier New"/>
                <a:ea typeface="Courier New"/>
                <a:cs typeface="Courier New"/>
                <a:sym typeface="Courier New"/>
              </a:rPr>
              <a:t>Securing market share in a crowded space.</a:t>
            </a:r>
            <a:endParaRPr b="1" sz="1300">
              <a:solidFill>
                <a:schemeClr val="dk1"/>
              </a:solidFill>
              <a:latin typeface="Courier New"/>
              <a:ea typeface="Courier New"/>
              <a:cs typeface="Courier New"/>
              <a:sym typeface="Courier New"/>
            </a:endParaRPr>
          </a:p>
          <a:p>
            <a:pPr indent="-317500" lvl="0" marL="457200" rtl="0" algn="just">
              <a:spcBef>
                <a:spcPts val="0"/>
              </a:spcBef>
              <a:spcAft>
                <a:spcPts val="0"/>
              </a:spcAft>
              <a:buClr>
                <a:schemeClr val="accent5"/>
              </a:buClr>
              <a:buSzPts val="1400"/>
              <a:buFont typeface="Courier New"/>
              <a:buChar char="➔"/>
            </a:pPr>
            <a:r>
              <a:rPr b="1" i="1" lang="en-GB" sz="1400">
                <a:solidFill>
                  <a:schemeClr val="accent5"/>
                </a:solidFill>
                <a:latin typeface="Courier New"/>
                <a:ea typeface="Courier New"/>
                <a:cs typeface="Courier New"/>
                <a:sym typeface="Courier New"/>
              </a:rPr>
              <a:t>Regulatory and Compliance Hurdles</a:t>
            </a:r>
            <a:endParaRPr b="1" i="1" sz="1400">
              <a:solidFill>
                <a:schemeClr val="accent5"/>
              </a:solidFill>
              <a:latin typeface="Courier New"/>
              <a:ea typeface="Courier New"/>
              <a:cs typeface="Courier New"/>
              <a:sym typeface="Courier New"/>
            </a:endParaRPr>
          </a:p>
          <a:p>
            <a:pPr indent="-311150" lvl="1" marL="914400" rtl="0" algn="just">
              <a:spcBef>
                <a:spcPts val="0"/>
              </a:spcBef>
              <a:spcAft>
                <a:spcPts val="0"/>
              </a:spcAft>
              <a:buClr>
                <a:schemeClr val="dk1"/>
              </a:buClr>
              <a:buSzPts val="1300"/>
              <a:buFont typeface="Courier New"/>
              <a:buChar char="◆"/>
            </a:pPr>
            <a:r>
              <a:rPr b="1" lang="en-GB" sz="1300">
                <a:solidFill>
                  <a:schemeClr val="dk1"/>
                </a:solidFill>
                <a:latin typeface="Courier New"/>
                <a:ea typeface="Courier New"/>
                <a:cs typeface="Courier New"/>
                <a:sym typeface="Courier New"/>
              </a:rPr>
              <a:t>Navigating complex financial regulations in India.</a:t>
            </a:r>
            <a:endParaRPr b="1" sz="1300">
              <a:solidFill>
                <a:schemeClr val="dk1"/>
              </a:solidFill>
              <a:latin typeface="Courier New"/>
              <a:ea typeface="Courier New"/>
              <a:cs typeface="Courier New"/>
              <a:sym typeface="Courier New"/>
            </a:endParaRPr>
          </a:p>
          <a:p>
            <a:pPr indent="-311150" lvl="1" marL="914400" rtl="0" algn="just">
              <a:spcBef>
                <a:spcPts val="0"/>
              </a:spcBef>
              <a:spcAft>
                <a:spcPts val="0"/>
              </a:spcAft>
              <a:buClr>
                <a:schemeClr val="dk1"/>
              </a:buClr>
              <a:buSzPts val="1300"/>
              <a:buFont typeface="Courier New"/>
              <a:buChar char="◆"/>
            </a:pPr>
            <a:r>
              <a:rPr b="1" lang="en-GB" sz="1300">
                <a:solidFill>
                  <a:schemeClr val="dk1"/>
                </a:solidFill>
                <a:latin typeface="Courier New"/>
                <a:ea typeface="Courier New"/>
                <a:cs typeface="Courier New"/>
                <a:sym typeface="Courier New"/>
              </a:rPr>
              <a:t>Ensuring compliance with RBI guidelines and KYC requirements.</a:t>
            </a:r>
            <a:endParaRPr b="1" sz="1300">
              <a:solidFill>
                <a:schemeClr val="dk1"/>
              </a:solidFill>
              <a:latin typeface="Courier New"/>
              <a:ea typeface="Courier New"/>
              <a:cs typeface="Courier New"/>
              <a:sym typeface="Courier New"/>
            </a:endParaRPr>
          </a:p>
          <a:p>
            <a:pPr indent="-311150" lvl="1" marL="914400" rtl="0" algn="just">
              <a:spcBef>
                <a:spcPts val="0"/>
              </a:spcBef>
              <a:spcAft>
                <a:spcPts val="0"/>
              </a:spcAft>
              <a:buClr>
                <a:schemeClr val="dk1"/>
              </a:buClr>
              <a:buSzPts val="1300"/>
              <a:buFont typeface="Courier New"/>
              <a:buChar char="◆"/>
            </a:pPr>
            <a:r>
              <a:rPr b="1" lang="en-GB" sz="1300">
                <a:solidFill>
                  <a:schemeClr val="dk1"/>
                </a:solidFill>
                <a:latin typeface="Courier New"/>
                <a:ea typeface="Courier New"/>
                <a:cs typeface="Courier New"/>
                <a:sym typeface="Courier New"/>
              </a:rPr>
              <a:t>Adapting to frequent regulatory changes.</a:t>
            </a:r>
            <a:endParaRPr b="1" sz="1300">
              <a:solidFill>
                <a:schemeClr val="dk1"/>
              </a:solidFill>
              <a:latin typeface="Courier New"/>
              <a:ea typeface="Courier New"/>
              <a:cs typeface="Courier New"/>
              <a:sym typeface="Courier New"/>
            </a:endParaRPr>
          </a:p>
        </p:txBody>
      </p:sp>
      <p:sp>
        <p:nvSpPr>
          <p:cNvPr id="103" name="Google Shape;103;p19"/>
          <p:cNvSpPr txBox="1"/>
          <p:nvPr>
            <p:ph type="title"/>
          </p:nvPr>
        </p:nvSpPr>
        <p:spPr>
          <a:xfrm>
            <a:off x="311700" y="179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GB" sz="2900">
                <a:solidFill>
                  <a:schemeClr val="accent5"/>
                </a:solidFill>
              </a:rPr>
              <a:t>CHALLENGES FACED (CONTINUED)</a:t>
            </a:r>
            <a:endParaRPr sz="2900">
              <a:solidFill>
                <a:schemeClr val="accent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idx="1" type="body"/>
          </p:nvPr>
        </p:nvSpPr>
        <p:spPr>
          <a:xfrm>
            <a:off x="311700" y="95642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1200"/>
              </a:spcBef>
              <a:spcAft>
                <a:spcPts val="0"/>
              </a:spcAft>
              <a:buClr>
                <a:schemeClr val="dk1"/>
              </a:buClr>
              <a:buSzPts val="1100"/>
              <a:buFont typeface="Arial"/>
              <a:buNone/>
            </a:pPr>
            <a:r>
              <a:rPr b="1" lang="en-GB">
                <a:solidFill>
                  <a:schemeClr val="dk1"/>
                </a:solidFill>
                <a:latin typeface="Courier New"/>
                <a:ea typeface="Courier New"/>
                <a:cs typeface="Courier New"/>
                <a:sym typeface="Courier New"/>
              </a:rPr>
              <a:t>Technology and Infrastructure</a:t>
            </a:r>
            <a:endParaRPr b="1">
              <a:solidFill>
                <a:schemeClr val="dk1"/>
              </a:solidFill>
              <a:latin typeface="Courier New"/>
              <a:ea typeface="Courier New"/>
              <a:cs typeface="Courier New"/>
              <a:sym typeface="Courier New"/>
            </a:endParaRPr>
          </a:p>
          <a:p>
            <a:pPr indent="-317500" lvl="0" marL="457200" rtl="0" algn="just">
              <a:spcBef>
                <a:spcPts val="1200"/>
              </a:spcBef>
              <a:spcAft>
                <a:spcPts val="0"/>
              </a:spcAft>
              <a:buClr>
                <a:schemeClr val="accent5"/>
              </a:buClr>
              <a:buSzPts val="1400"/>
              <a:buFont typeface="Courier New"/>
              <a:buChar char="➔"/>
            </a:pPr>
            <a:r>
              <a:rPr b="1" i="1" lang="en-GB" sz="1400">
                <a:solidFill>
                  <a:schemeClr val="accent5"/>
                </a:solidFill>
                <a:latin typeface="Courier New"/>
                <a:ea typeface="Courier New"/>
                <a:cs typeface="Courier New"/>
                <a:sym typeface="Courier New"/>
              </a:rPr>
              <a:t>Ensuring Platform Security and Fraud Prevention</a:t>
            </a:r>
            <a:endParaRPr b="1" i="1" sz="1400">
              <a:solidFill>
                <a:schemeClr val="accent5"/>
              </a:solidFill>
              <a:latin typeface="Courier New"/>
              <a:ea typeface="Courier New"/>
              <a:cs typeface="Courier New"/>
              <a:sym typeface="Courier New"/>
            </a:endParaRPr>
          </a:p>
          <a:p>
            <a:pPr indent="-311150" lvl="1" marL="914400" rtl="0" algn="just">
              <a:spcBef>
                <a:spcPts val="0"/>
              </a:spcBef>
              <a:spcAft>
                <a:spcPts val="0"/>
              </a:spcAft>
              <a:buClr>
                <a:schemeClr val="dk1"/>
              </a:buClr>
              <a:buSzPts val="1300"/>
              <a:buFont typeface="Courier New"/>
              <a:buChar char="◆"/>
            </a:pPr>
            <a:r>
              <a:rPr b="1" lang="en-GB" sz="1300">
                <a:solidFill>
                  <a:schemeClr val="dk1"/>
                </a:solidFill>
                <a:latin typeface="Courier New"/>
                <a:ea typeface="Courier New"/>
                <a:cs typeface="Courier New"/>
                <a:sym typeface="Courier New"/>
              </a:rPr>
              <a:t>Implementing advanced fraud detection algorithms.</a:t>
            </a:r>
            <a:endParaRPr b="1" sz="1300">
              <a:solidFill>
                <a:schemeClr val="dk1"/>
              </a:solidFill>
              <a:latin typeface="Courier New"/>
              <a:ea typeface="Courier New"/>
              <a:cs typeface="Courier New"/>
              <a:sym typeface="Courier New"/>
            </a:endParaRPr>
          </a:p>
          <a:p>
            <a:pPr indent="-311150" lvl="1" marL="914400" rtl="0" algn="just">
              <a:spcBef>
                <a:spcPts val="0"/>
              </a:spcBef>
              <a:spcAft>
                <a:spcPts val="0"/>
              </a:spcAft>
              <a:buClr>
                <a:schemeClr val="dk1"/>
              </a:buClr>
              <a:buSzPts val="1300"/>
              <a:buFont typeface="Courier New"/>
              <a:buChar char="◆"/>
            </a:pPr>
            <a:r>
              <a:rPr b="1" lang="en-GB" sz="1300">
                <a:solidFill>
                  <a:schemeClr val="dk1"/>
                </a:solidFill>
                <a:latin typeface="Courier New"/>
                <a:ea typeface="Courier New"/>
                <a:cs typeface="Courier New"/>
                <a:sym typeface="Courier New"/>
              </a:rPr>
              <a:t>Continuously monitoring for suspicious activities.</a:t>
            </a:r>
            <a:endParaRPr b="1" sz="1300">
              <a:solidFill>
                <a:schemeClr val="dk1"/>
              </a:solidFill>
              <a:latin typeface="Courier New"/>
              <a:ea typeface="Courier New"/>
              <a:cs typeface="Courier New"/>
              <a:sym typeface="Courier New"/>
            </a:endParaRPr>
          </a:p>
          <a:p>
            <a:pPr indent="-311150" lvl="1" marL="914400" rtl="0" algn="just">
              <a:spcBef>
                <a:spcPts val="0"/>
              </a:spcBef>
              <a:spcAft>
                <a:spcPts val="0"/>
              </a:spcAft>
              <a:buClr>
                <a:schemeClr val="dk1"/>
              </a:buClr>
              <a:buSzPts val="1300"/>
              <a:buFont typeface="Courier New"/>
              <a:buChar char="◆"/>
            </a:pPr>
            <a:r>
              <a:rPr b="1" lang="en-GB" sz="1300">
                <a:solidFill>
                  <a:schemeClr val="dk1"/>
                </a:solidFill>
                <a:latin typeface="Courier New"/>
                <a:ea typeface="Courier New"/>
                <a:cs typeface="Courier New"/>
                <a:sym typeface="Courier New"/>
              </a:rPr>
              <a:t>Investing in cybersecurity measures and infrastructure.</a:t>
            </a:r>
            <a:endParaRPr b="1" sz="1300">
              <a:solidFill>
                <a:schemeClr val="dk1"/>
              </a:solidFill>
              <a:latin typeface="Courier New"/>
              <a:ea typeface="Courier New"/>
              <a:cs typeface="Courier New"/>
              <a:sym typeface="Courier New"/>
            </a:endParaRPr>
          </a:p>
          <a:p>
            <a:pPr indent="-317500" lvl="0" marL="457200" rtl="0" algn="just">
              <a:spcBef>
                <a:spcPts val="0"/>
              </a:spcBef>
              <a:spcAft>
                <a:spcPts val="0"/>
              </a:spcAft>
              <a:buClr>
                <a:schemeClr val="accent5"/>
              </a:buClr>
              <a:buSzPts val="1400"/>
              <a:buFont typeface="Courier New"/>
              <a:buChar char="➔"/>
            </a:pPr>
            <a:r>
              <a:rPr b="1" i="1" lang="en-GB" sz="1400">
                <a:solidFill>
                  <a:schemeClr val="accent5"/>
                </a:solidFill>
                <a:latin typeface="Courier New"/>
                <a:ea typeface="Courier New"/>
                <a:cs typeface="Courier New"/>
                <a:sym typeface="Courier New"/>
              </a:rPr>
              <a:t>Managing High Transaction Volumes</a:t>
            </a:r>
            <a:endParaRPr b="1" i="1" sz="1400">
              <a:solidFill>
                <a:schemeClr val="accent5"/>
              </a:solidFill>
              <a:latin typeface="Courier New"/>
              <a:ea typeface="Courier New"/>
              <a:cs typeface="Courier New"/>
              <a:sym typeface="Courier New"/>
            </a:endParaRPr>
          </a:p>
          <a:p>
            <a:pPr indent="-311150" lvl="1" marL="914400" rtl="0" algn="just">
              <a:spcBef>
                <a:spcPts val="0"/>
              </a:spcBef>
              <a:spcAft>
                <a:spcPts val="0"/>
              </a:spcAft>
              <a:buClr>
                <a:schemeClr val="dk1"/>
              </a:buClr>
              <a:buSzPts val="1300"/>
              <a:buFont typeface="Courier New"/>
              <a:buChar char="◆"/>
            </a:pPr>
            <a:r>
              <a:rPr b="1" lang="en-GB" sz="1300">
                <a:solidFill>
                  <a:schemeClr val="dk1"/>
                </a:solidFill>
                <a:latin typeface="Courier New"/>
                <a:ea typeface="Courier New"/>
                <a:cs typeface="Courier New"/>
                <a:sym typeface="Courier New"/>
              </a:rPr>
              <a:t>Optimizing the platform for peak traffic and transaction loads.</a:t>
            </a:r>
            <a:endParaRPr b="1" sz="1300">
              <a:solidFill>
                <a:schemeClr val="dk1"/>
              </a:solidFill>
              <a:latin typeface="Courier New"/>
              <a:ea typeface="Courier New"/>
              <a:cs typeface="Courier New"/>
              <a:sym typeface="Courier New"/>
            </a:endParaRPr>
          </a:p>
          <a:p>
            <a:pPr indent="-311150" lvl="1" marL="914400" rtl="0" algn="just">
              <a:spcBef>
                <a:spcPts val="0"/>
              </a:spcBef>
              <a:spcAft>
                <a:spcPts val="0"/>
              </a:spcAft>
              <a:buClr>
                <a:schemeClr val="dk1"/>
              </a:buClr>
              <a:buSzPts val="1300"/>
              <a:buFont typeface="Courier New"/>
              <a:buChar char="◆"/>
            </a:pPr>
            <a:r>
              <a:rPr b="1" lang="en-GB" sz="1300">
                <a:solidFill>
                  <a:schemeClr val="dk1"/>
                </a:solidFill>
                <a:latin typeface="Courier New"/>
                <a:ea typeface="Courier New"/>
                <a:cs typeface="Courier New"/>
                <a:sym typeface="Courier New"/>
              </a:rPr>
              <a:t>Ensuring seamless payment processing even during high demand periods.</a:t>
            </a:r>
            <a:endParaRPr b="1" sz="1300">
              <a:solidFill>
                <a:schemeClr val="dk1"/>
              </a:solidFill>
              <a:latin typeface="Courier New"/>
              <a:ea typeface="Courier New"/>
              <a:cs typeface="Courier New"/>
              <a:sym typeface="Courier New"/>
            </a:endParaRPr>
          </a:p>
          <a:p>
            <a:pPr indent="-311150" lvl="1" marL="914400" rtl="0" algn="just">
              <a:spcBef>
                <a:spcPts val="0"/>
              </a:spcBef>
              <a:spcAft>
                <a:spcPts val="0"/>
              </a:spcAft>
              <a:buClr>
                <a:schemeClr val="dk1"/>
              </a:buClr>
              <a:buSzPts val="1300"/>
              <a:buFont typeface="Courier New"/>
              <a:buChar char="◆"/>
            </a:pPr>
            <a:r>
              <a:rPr b="1" lang="en-GB" sz="1300">
                <a:solidFill>
                  <a:schemeClr val="dk1"/>
                </a:solidFill>
                <a:latin typeface="Courier New"/>
                <a:ea typeface="Courier New"/>
                <a:cs typeface="Courier New"/>
                <a:sym typeface="Courier New"/>
              </a:rPr>
              <a:t>Balancing speed and accuracy in transaction processing.</a:t>
            </a:r>
            <a:endParaRPr b="1" sz="1300">
              <a:solidFill>
                <a:schemeClr val="dk1"/>
              </a:solidFill>
              <a:latin typeface="Courier New"/>
              <a:ea typeface="Courier New"/>
              <a:cs typeface="Courier New"/>
              <a:sym typeface="Courier New"/>
            </a:endParaRPr>
          </a:p>
          <a:p>
            <a:pPr indent="-317500" lvl="0" marL="457200" rtl="0" algn="just">
              <a:spcBef>
                <a:spcPts val="0"/>
              </a:spcBef>
              <a:spcAft>
                <a:spcPts val="0"/>
              </a:spcAft>
              <a:buClr>
                <a:schemeClr val="accent5"/>
              </a:buClr>
              <a:buSzPts val="1400"/>
              <a:buFont typeface="Courier New"/>
              <a:buChar char="➔"/>
            </a:pPr>
            <a:r>
              <a:rPr b="1" i="1" lang="en-GB" sz="1400">
                <a:solidFill>
                  <a:schemeClr val="accent5"/>
                </a:solidFill>
                <a:latin typeface="Courier New"/>
                <a:ea typeface="Courier New"/>
                <a:cs typeface="Courier New"/>
                <a:sym typeface="Courier New"/>
              </a:rPr>
              <a:t>Integrating with Various Banks and Financial Institutions</a:t>
            </a:r>
            <a:endParaRPr b="1" i="1" sz="1400">
              <a:solidFill>
                <a:schemeClr val="accent5"/>
              </a:solidFill>
              <a:latin typeface="Courier New"/>
              <a:ea typeface="Courier New"/>
              <a:cs typeface="Courier New"/>
              <a:sym typeface="Courier New"/>
            </a:endParaRPr>
          </a:p>
          <a:p>
            <a:pPr indent="-311150" lvl="1" marL="914400" rtl="0" algn="just">
              <a:spcBef>
                <a:spcPts val="0"/>
              </a:spcBef>
              <a:spcAft>
                <a:spcPts val="0"/>
              </a:spcAft>
              <a:buClr>
                <a:schemeClr val="dk1"/>
              </a:buClr>
              <a:buSzPts val="1300"/>
              <a:buFont typeface="Courier New"/>
              <a:buChar char="◆"/>
            </a:pPr>
            <a:r>
              <a:rPr b="1" lang="en-GB" sz="1300">
                <a:solidFill>
                  <a:schemeClr val="dk1"/>
                </a:solidFill>
                <a:latin typeface="Courier New"/>
                <a:ea typeface="Courier New"/>
                <a:cs typeface="Courier New"/>
                <a:sym typeface="Courier New"/>
              </a:rPr>
              <a:t>Establishing and maintaining relationships with multiple banking partners.</a:t>
            </a:r>
            <a:endParaRPr b="1" sz="1300">
              <a:solidFill>
                <a:schemeClr val="dk1"/>
              </a:solidFill>
              <a:latin typeface="Courier New"/>
              <a:ea typeface="Courier New"/>
              <a:cs typeface="Courier New"/>
              <a:sym typeface="Courier New"/>
            </a:endParaRPr>
          </a:p>
          <a:p>
            <a:pPr indent="-311150" lvl="1" marL="914400" rtl="0" algn="just">
              <a:spcBef>
                <a:spcPts val="0"/>
              </a:spcBef>
              <a:spcAft>
                <a:spcPts val="0"/>
              </a:spcAft>
              <a:buClr>
                <a:schemeClr val="dk1"/>
              </a:buClr>
              <a:buSzPts val="1300"/>
              <a:buFont typeface="Courier New"/>
              <a:buChar char="◆"/>
            </a:pPr>
            <a:r>
              <a:rPr b="1" lang="en-GB" sz="1300">
                <a:solidFill>
                  <a:schemeClr val="dk1"/>
                </a:solidFill>
                <a:latin typeface="Courier New"/>
                <a:ea typeface="Courier New"/>
                <a:cs typeface="Courier New"/>
                <a:sym typeface="Courier New"/>
              </a:rPr>
              <a:t>Ensuring smooth and secure API integrations.</a:t>
            </a:r>
            <a:endParaRPr b="1" sz="1300">
              <a:solidFill>
                <a:schemeClr val="dk1"/>
              </a:solidFill>
              <a:latin typeface="Courier New"/>
              <a:ea typeface="Courier New"/>
              <a:cs typeface="Courier New"/>
              <a:sym typeface="Courier New"/>
            </a:endParaRPr>
          </a:p>
          <a:p>
            <a:pPr indent="-311150" lvl="1" marL="914400" rtl="0" algn="just">
              <a:spcBef>
                <a:spcPts val="0"/>
              </a:spcBef>
              <a:spcAft>
                <a:spcPts val="0"/>
              </a:spcAft>
              <a:buClr>
                <a:schemeClr val="dk1"/>
              </a:buClr>
              <a:buSzPts val="1300"/>
              <a:buFont typeface="Courier New"/>
              <a:buChar char="◆"/>
            </a:pPr>
            <a:r>
              <a:rPr b="1" lang="en-GB" sz="1300">
                <a:solidFill>
                  <a:schemeClr val="dk1"/>
                </a:solidFill>
                <a:latin typeface="Courier New"/>
                <a:ea typeface="Courier New"/>
                <a:cs typeface="Courier New"/>
                <a:sym typeface="Courier New"/>
              </a:rPr>
              <a:t>Handling discrepancies and ensuring reconciliation across platforms.</a:t>
            </a:r>
            <a:endParaRPr b="1" sz="1600">
              <a:latin typeface="Courier New"/>
              <a:ea typeface="Courier New"/>
              <a:cs typeface="Courier New"/>
              <a:sym typeface="Courier New"/>
            </a:endParaRPr>
          </a:p>
        </p:txBody>
      </p:sp>
      <p:sp>
        <p:nvSpPr>
          <p:cNvPr id="109" name="Google Shape;109;p20"/>
          <p:cNvSpPr txBox="1"/>
          <p:nvPr>
            <p:ph type="title"/>
          </p:nvPr>
        </p:nvSpPr>
        <p:spPr>
          <a:xfrm>
            <a:off x="311700" y="179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GB" sz="2900">
                <a:solidFill>
                  <a:schemeClr val="accent5"/>
                </a:solidFill>
              </a:rPr>
              <a:t>CHALLENGES FACED (CONTINUED)</a:t>
            </a:r>
            <a:endParaRPr sz="2900">
              <a:solidFill>
                <a:schemeClr val="accent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idx="1" type="body"/>
          </p:nvPr>
        </p:nvSpPr>
        <p:spPr>
          <a:xfrm>
            <a:off x="486675" y="829638"/>
            <a:ext cx="3935400" cy="30690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t/>
            </a:r>
            <a:endParaRPr b="1">
              <a:solidFill>
                <a:schemeClr val="dk1"/>
              </a:solidFill>
              <a:latin typeface="Courier New"/>
              <a:ea typeface="Courier New"/>
              <a:cs typeface="Courier New"/>
              <a:sym typeface="Courier New"/>
            </a:endParaRPr>
          </a:p>
          <a:p>
            <a:pPr indent="0" lvl="0" marL="0" rtl="0" algn="just">
              <a:lnSpc>
                <a:spcPct val="100000"/>
              </a:lnSpc>
              <a:spcBef>
                <a:spcPts val="1200"/>
              </a:spcBef>
              <a:spcAft>
                <a:spcPts val="0"/>
              </a:spcAft>
              <a:buNone/>
            </a:pPr>
            <a:r>
              <a:rPr b="1" lang="en-GB" sz="1800">
                <a:solidFill>
                  <a:schemeClr val="dk1"/>
                </a:solidFill>
                <a:latin typeface="Courier New"/>
                <a:ea typeface="Courier New"/>
                <a:cs typeface="Courier New"/>
                <a:sym typeface="Courier New"/>
              </a:rPr>
              <a:t>The venture lifecycle is a series of stages that a business goes through from ideation to exit, including conception, seed funding, startup, growth, expansion, maturity, and exit, each with unique challenges and opportunities.</a:t>
            </a:r>
            <a:endParaRPr b="1" sz="1800">
              <a:solidFill>
                <a:schemeClr val="dk1"/>
              </a:solidFill>
              <a:latin typeface="Courier New"/>
              <a:ea typeface="Courier New"/>
              <a:cs typeface="Courier New"/>
              <a:sym typeface="Courier New"/>
            </a:endParaRPr>
          </a:p>
          <a:p>
            <a:pPr indent="0" lvl="0" marL="457200" rtl="0" algn="just">
              <a:lnSpc>
                <a:spcPct val="100000"/>
              </a:lnSpc>
              <a:spcBef>
                <a:spcPts val="1200"/>
              </a:spcBef>
              <a:spcAft>
                <a:spcPts val="1200"/>
              </a:spcAft>
              <a:buNone/>
            </a:pPr>
            <a:r>
              <a:t/>
            </a:r>
            <a:endParaRPr b="1" sz="1800">
              <a:solidFill>
                <a:schemeClr val="dk1"/>
              </a:solidFill>
              <a:latin typeface="Courier New"/>
              <a:ea typeface="Courier New"/>
              <a:cs typeface="Courier New"/>
              <a:sym typeface="Courier New"/>
            </a:endParaRPr>
          </a:p>
        </p:txBody>
      </p:sp>
      <p:pic>
        <p:nvPicPr>
          <p:cNvPr id="115" name="Google Shape;115;p21"/>
          <p:cNvPicPr preferRelativeResize="0"/>
          <p:nvPr/>
        </p:nvPicPr>
        <p:blipFill>
          <a:blip r:embed="rId3">
            <a:alphaModFix/>
          </a:blip>
          <a:stretch>
            <a:fillRect/>
          </a:stretch>
        </p:blipFill>
        <p:spPr>
          <a:xfrm>
            <a:off x="4740400" y="1037285"/>
            <a:ext cx="4091899" cy="3068924"/>
          </a:xfrm>
          <a:prstGeom prst="rect">
            <a:avLst/>
          </a:prstGeom>
          <a:noFill/>
          <a:ln>
            <a:noFill/>
          </a:ln>
          <a:effectLst>
            <a:outerShdw blurRad="614363" rotWithShape="0" algn="bl" dir="7620000" dist="266700">
              <a:srgbClr val="000000">
                <a:alpha val="50000"/>
              </a:srgbClr>
            </a:outerShdw>
          </a:effectLst>
        </p:spPr>
      </p:pic>
      <p:sp>
        <p:nvSpPr>
          <p:cNvPr id="116" name="Google Shape;116;p21"/>
          <p:cNvSpPr txBox="1"/>
          <p:nvPr>
            <p:ph type="title"/>
          </p:nvPr>
        </p:nvSpPr>
        <p:spPr>
          <a:xfrm>
            <a:off x="311700" y="191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900">
                <a:solidFill>
                  <a:schemeClr val="accent5"/>
                </a:solidFill>
              </a:rPr>
              <a:t>VENTURE LIFE CYCLE</a:t>
            </a:r>
            <a:endParaRPr b="1" sz="2900">
              <a:solidFill>
                <a:schemeClr val="accent5"/>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