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FF762BE-E732-4A7B-AA54-94B7862D97EB}">
  <a:tblStyle styleId="{DFF762BE-E732-4A7B-AA54-94B7862D97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36a4184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36a4184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36a41846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36a41846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3928bb4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3928bb4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3928bb4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3928bb4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1793ffb0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793ffb0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f3d36c554931d7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f3d36c554931d7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f3d36c554931d7e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f3d36c554931d7e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f3d36c554931d7e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f3d36c554931d7e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34df3e0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34df3e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4df3e07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4df3e0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4df3e0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4df3e0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1793ffb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1793ffb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1793ffb0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1793ffb0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1793ffb0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1793ffb0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1793ffb0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1793ffb0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1793ffb0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1793ffb0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Health Care</a:t>
            </a:r>
            <a:endParaRPr b="1"/>
          </a:p>
        </p:txBody>
      </p:sp>
      <p:sp>
        <p:nvSpPr>
          <p:cNvPr id="55" name="Google Shape;55;p13"/>
          <p:cNvSpPr txBox="1"/>
          <p:nvPr/>
        </p:nvSpPr>
        <p:spPr>
          <a:xfrm>
            <a:off x="5645900" y="3624375"/>
            <a:ext cx="6889800" cy="8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Arkaprabha Majumdar</a:t>
            </a:r>
            <a:endParaRPr sz="1800"/>
          </a:p>
          <a:p>
            <a:pPr indent="0" lvl="0" marL="0" rtl="0" algn="l">
              <a:spcBef>
                <a:spcPts val="0"/>
              </a:spcBef>
              <a:spcAft>
                <a:spcPts val="0"/>
              </a:spcAft>
              <a:buNone/>
            </a:pPr>
            <a:r>
              <a:rPr lang="en" sz="1800"/>
              <a:t>(2018msbda015)</a:t>
            </a:r>
            <a:endParaRPr sz="1800"/>
          </a:p>
          <a:p>
            <a:pPr indent="0" lvl="0" marL="0" rtl="0" algn="l">
              <a:spcBef>
                <a:spcPts val="0"/>
              </a:spcBef>
              <a:spcAft>
                <a:spcPts val="0"/>
              </a:spcAft>
              <a:buNone/>
            </a:pPr>
            <a:r>
              <a:rPr lang="en" sz="1800"/>
              <a:t>CURAJ, Ajmer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Fuzzy rules based classification model</a:t>
            </a:r>
            <a:endParaRPr b="1"/>
          </a:p>
        </p:txBody>
      </p:sp>
      <p:sp>
        <p:nvSpPr>
          <p:cNvPr id="106" name="Google Shape;106;p22"/>
          <p:cNvSpPr txBox="1"/>
          <p:nvPr>
            <p:ph idx="1" type="body"/>
          </p:nvPr>
        </p:nvSpPr>
        <p:spPr>
          <a:xfrm>
            <a:off x="311700" y="1097650"/>
            <a:ext cx="8520600" cy="371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consists of linguistic rules which are easy to interpret by the user</a:t>
            </a:r>
            <a:endParaRPr/>
          </a:p>
          <a:p>
            <a:pPr indent="-342900" lvl="0" marL="457200" rtl="0" algn="l">
              <a:spcBef>
                <a:spcPts val="0"/>
              </a:spcBef>
              <a:spcAft>
                <a:spcPts val="0"/>
              </a:spcAft>
              <a:buSzPts val="1800"/>
              <a:buChar char="●"/>
            </a:pPr>
            <a:r>
              <a:rPr lang="en"/>
              <a:t>The classification problem consists of m training patterns X p (x p1 , . . .,x pn )(p = 1,2, . . .,m) from M classes where x pi is the ith attribute value (i = 1, 2, . . .,n) of the pth training pattern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the fuzzy “if-then” rules can be expressed as follows: </a:t>
            </a:r>
            <a:endParaRPr/>
          </a:p>
          <a:p>
            <a:pPr indent="0" lvl="0" marL="0" rtl="0" algn="l">
              <a:spcBef>
                <a:spcPts val="1600"/>
              </a:spcBef>
              <a:spcAft>
                <a:spcPts val="0"/>
              </a:spcAft>
              <a:buClr>
                <a:schemeClr val="dk1"/>
              </a:buClr>
              <a:buSzPts val="1100"/>
              <a:buFont typeface="Arial"/>
              <a:buNone/>
            </a:pPr>
            <a:r>
              <a:rPr lang="en"/>
              <a:t>R j : if xp1 is A j1 and xp2 is Aj2 and. . .and xpn is Ajn</a:t>
            </a:r>
            <a:endParaRPr/>
          </a:p>
          <a:p>
            <a:pPr indent="0" lvl="0" marL="0" rtl="0" algn="l">
              <a:spcBef>
                <a:spcPts val="1600"/>
              </a:spcBef>
              <a:spcAft>
                <a:spcPts val="0"/>
              </a:spcAft>
              <a:buClr>
                <a:schemeClr val="dk1"/>
              </a:buClr>
              <a:buSzPts val="1100"/>
              <a:buFont typeface="Arial"/>
              <a:buNone/>
            </a:pPr>
            <a:r>
              <a:rPr lang="en"/>
              <a:t>THEN	xp(xp1 , . . . , xpn ) belongs to class Cj = 1, . . . , N</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261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 j is the label of the jth rule</a:t>
            </a:r>
            <a:endParaRPr/>
          </a:p>
          <a:p>
            <a:pPr indent="0" lvl="0" marL="0" rtl="0" algn="l">
              <a:spcBef>
                <a:spcPts val="1600"/>
              </a:spcBef>
              <a:spcAft>
                <a:spcPts val="0"/>
              </a:spcAft>
              <a:buClr>
                <a:schemeClr val="dk1"/>
              </a:buClr>
              <a:buSzPts val="1100"/>
              <a:buFont typeface="Arial"/>
              <a:buNone/>
            </a:pPr>
            <a:r>
              <a:rPr lang="en"/>
              <a:t>X = (x 1 , . . .,x n ) is an n-dimensional pattern vector</a:t>
            </a:r>
            <a:endParaRPr/>
          </a:p>
          <a:p>
            <a:pPr indent="0" lvl="0" marL="0" rtl="0" algn="l">
              <a:spcBef>
                <a:spcPts val="1600"/>
              </a:spcBef>
              <a:spcAft>
                <a:spcPts val="0"/>
              </a:spcAft>
              <a:buNone/>
            </a:pPr>
            <a:r>
              <a:rPr lang="en"/>
              <a:t>A ji is an antecedent fuzzy set</a:t>
            </a:r>
            <a:endParaRPr/>
          </a:p>
          <a:p>
            <a:pPr indent="0" lvl="0" marL="0" rtl="0" algn="l">
              <a:spcBef>
                <a:spcPts val="1600"/>
              </a:spcBef>
              <a:spcAft>
                <a:spcPts val="0"/>
              </a:spcAft>
              <a:buNone/>
            </a:pPr>
            <a:r>
              <a:rPr lang="en"/>
              <a:t>C (c = 1, 2, . . .,M) is a class label</a:t>
            </a:r>
            <a:endParaRPr/>
          </a:p>
          <a:p>
            <a:pPr indent="0" lvl="0" marL="0" rtl="0" algn="l">
              <a:spcBef>
                <a:spcPts val="1600"/>
              </a:spcBef>
              <a:spcAft>
                <a:spcPts val="0"/>
              </a:spcAft>
              <a:buClr>
                <a:schemeClr val="dk1"/>
              </a:buClr>
              <a:buSzPts val="1100"/>
              <a:buFont typeface="Arial"/>
              <a:buNone/>
            </a:pPr>
            <a:r>
              <a:rPr lang="en"/>
              <a:t>The single winner rule Rw is determined for a new pattern xp (xp1 , . . .,xpn ) as:</a:t>
            </a:r>
            <a:endParaRPr/>
          </a:p>
          <a:p>
            <a:pPr indent="0" lvl="0" marL="0" rtl="0" algn="l">
              <a:spcBef>
                <a:spcPts val="1600"/>
              </a:spcBef>
              <a:spcAft>
                <a:spcPts val="0"/>
              </a:spcAft>
              <a:buClr>
                <a:schemeClr val="dk1"/>
              </a:buClr>
              <a:buSzPts val="1100"/>
              <a:buFont typeface="Arial"/>
              <a:buNone/>
            </a:pPr>
            <a:r>
              <a:rPr lang="en"/>
              <a:t>w = </a:t>
            </a:r>
            <a:r>
              <a:rPr b="1" lang="en"/>
              <a:t>argmax</a:t>
            </a:r>
            <a:r>
              <a:rPr lang="en"/>
              <a:t>{ j (x p )} |j = 1, 2, . . . , 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t>uj (Xp ) is the degree of compatibility grade of the pattern Xp with the antecedent fuzzy set Aj (Aj1 , Aj2 , . . ., Ani ) of the rule Rj</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311700" y="120075"/>
            <a:ext cx="8520600" cy="433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trade-off between the accuracy and the interpretability of the model.</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FRBCS is composed of three main components: </a:t>
            </a:r>
            <a:r>
              <a:rPr b="1" lang="en"/>
              <a:t>database, rule-base </a:t>
            </a:r>
            <a:r>
              <a:rPr lang="en"/>
              <a:t>and</a:t>
            </a:r>
            <a:r>
              <a:rPr b="1" lang="en"/>
              <a:t> reasoning</a:t>
            </a:r>
            <a:r>
              <a:rPr lang="en"/>
              <a:t> method. </a:t>
            </a:r>
            <a:endParaRPr/>
          </a:p>
          <a:p>
            <a:pPr indent="-317500" lvl="1" marL="914400" rtl="0" algn="l">
              <a:spcBef>
                <a:spcPts val="0"/>
              </a:spcBef>
              <a:spcAft>
                <a:spcPts val="0"/>
              </a:spcAft>
              <a:buSzPts val="1400"/>
              <a:buChar char="○"/>
            </a:pPr>
            <a:r>
              <a:rPr lang="en"/>
              <a:t>The database contains the fuzzy set definitions related to the linguistic terms used in the fuzzy rules.</a:t>
            </a:r>
            <a:endParaRPr/>
          </a:p>
          <a:p>
            <a:pPr indent="-317500" lvl="1" marL="914400" rtl="0" algn="l">
              <a:spcBef>
                <a:spcPts val="0"/>
              </a:spcBef>
              <a:spcAft>
                <a:spcPts val="0"/>
              </a:spcAft>
              <a:buSzPts val="1400"/>
              <a:buChar char="○"/>
            </a:pPr>
            <a:r>
              <a:rPr lang="en"/>
              <a:t> The rule base consists of a set of fuzzy if-then rules in the form of "if a set of conditions are satisfied, then a set of consequences can be inferred". </a:t>
            </a:r>
            <a:endParaRPr/>
          </a:p>
          <a:p>
            <a:pPr indent="-317500" lvl="1" marL="914400" rtl="0" algn="l">
              <a:spcBef>
                <a:spcPts val="0"/>
              </a:spcBef>
              <a:spcAft>
                <a:spcPts val="0"/>
              </a:spcAft>
              <a:buSzPts val="1400"/>
              <a:buChar char="○"/>
            </a:pPr>
            <a:r>
              <a:rPr lang="en"/>
              <a:t>Reasoning method uses information from database and rule-base to determine a class label for patterns and to classify them.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311700" y="382500"/>
            <a:ext cx="8520600" cy="437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a:t>
            </a:r>
            <a:r>
              <a:rPr lang="en"/>
              <a:t>ur pattern classification problem is a n-dimensional problem with </a:t>
            </a:r>
            <a:endParaRPr/>
          </a:p>
          <a:p>
            <a:pPr indent="-317500" lvl="1" marL="914400" rtl="0" algn="l">
              <a:spcBef>
                <a:spcPts val="0"/>
              </a:spcBef>
              <a:spcAft>
                <a:spcPts val="0"/>
              </a:spcAft>
              <a:buSzPts val="1400"/>
              <a:buChar char="○"/>
            </a:pPr>
            <a:r>
              <a:rPr lang="en"/>
              <a:t>C classes and </a:t>
            </a:r>
            <a:endParaRPr/>
          </a:p>
          <a:p>
            <a:pPr indent="-317500" lvl="1" marL="914400" rtl="0" algn="l">
              <a:spcBef>
                <a:spcPts val="0"/>
              </a:spcBef>
              <a:spcAft>
                <a:spcPts val="0"/>
              </a:spcAft>
              <a:buSzPts val="1400"/>
              <a:buChar char="○"/>
            </a:pPr>
            <a:r>
              <a:rPr lang="en"/>
              <a:t>m training patterns, Xp = [xp1, xp2… xpn], p = 1, 2 ...m.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Usually, each attribute of the given training patterns is normalized into a unit interval [0, 1] by using a linear transformation that preserves the distribution of training patterns.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Sugeno-Weber TNorm ::</a:t>
            </a:r>
            <a:endParaRPr/>
          </a:p>
        </p:txBody>
      </p:sp>
      <p:sp>
        <p:nvSpPr>
          <p:cNvPr id="127" name="Google Shape;127;p26"/>
          <p:cNvSpPr txBox="1"/>
          <p:nvPr>
            <p:ph idx="1" type="body"/>
          </p:nvPr>
        </p:nvSpPr>
        <p:spPr>
          <a:xfrm>
            <a:off x="388475" y="2029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Max { (x+y -1 + alpha*x*y) / (1+ alpha) }</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311700" y="589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=x 1 −  ̨(x 2 − x 1 )</a:t>
            </a:r>
            <a:endParaRPr/>
          </a:p>
          <a:p>
            <a:pPr indent="0" lvl="0" marL="0" rtl="0" algn="l">
              <a:spcBef>
                <a:spcPts val="1600"/>
              </a:spcBef>
              <a:spcAft>
                <a:spcPts val="0"/>
              </a:spcAft>
              <a:buNone/>
            </a:pPr>
            <a:r>
              <a:rPr lang="en"/>
              <a:t>b = x 2 −  ̨(x 2 − x 1 )</a:t>
            </a:r>
            <a:endParaRPr/>
          </a:p>
          <a:p>
            <a:pPr indent="0" lvl="0" marL="0" rtl="0" algn="l">
              <a:spcBef>
                <a:spcPts val="1600"/>
              </a:spcBef>
              <a:spcAft>
                <a:spcPts val="0"/>
              </a:spcAft>
              <a:buNone/>
            </a:pPr>
            <a:r>
              <a:rPr lang="en"/>
              <a:t>Y = a + r ∗ (b − a) : ifx min ≤ Y ≤ x max</a:t>
            </a:r>
            <a:endParaRPr/>
          </a:p>
          <a:p>
            <a:pPr indent="0" lvl="0" marL="0" rtl="0" algn="l">
              <a:spcBef>
                <a:spcPts val="1600"/>
              </a:spcBef>
              <a:spcAft>
                <a:spcPts val="0"/>
              </a:spcAft>
              <a:buNone/>
            </a:pPr>
            <a:r>
              <a:rPr lang="en"/>
              <a:t>(else repeat generation)</a:t>
            </a:r>
            <a:endParaRPr/>
          </a:p>
          <a:p>
            <a:pPr indent="0" lvl="0" marL="0" rtl="0" algn="l">
              <a:spcBef>
                <a:spcPts val="1600"/>
              </a:spcBef>
              <a:spcAft>
                <a:spcPts val="1600"/>
              </a:spcAft>
              <a:buNone/>
            </a:pPr>
            <a:r>
              <a:rPr lang="en"/>
              <a:t>Where r: random number in [0,1]</a:t>
            </a:r>
            <a:endParaRPr/>
          </a:p>
        </p:txBody>
      </p:sp>
      <p:sp>
        <p:nvSpPr>
          <p:cNvPr id="133" name="Google Shape;133;p27"/>
          <p:cNvSpPr txBox="1"/>
          <p:nvPr/>
        </p:nvSpPr>
        <p:spPr>
          <a:xfrm>
            <a:off x="311700" y="3141775"/>
            <a:ext cx="8176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if there is no improvement in fitness function</a:t>
            </a:r>
            <a:endParaRPr sz="2400"/>
          </a:p>
          <a:p>
            <a:pPr indent="0" lvl="0" marL="0" rtl="0" algn="l">
              <a:spcBef>
                <a:spcPts val="0"/>
              </a:spcBef>
              <a:spcAft>
                <a:spcPts val="0"/>
              </a:spcAft>
              <a:buNone/>
            </a:pPr>
            <a:r>
              <a:rPr lang="en" sz="2400"/>
              <a:t>in the employed or onlooker stage, the positions are mutated </a:t>
            </a:r>
            <a:r>
              <a:rPr lang="en" sz="2400"/>
              <a:t>using blended crossover operator.</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311700" y="2849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rPr>
              <a:t>The rules with all features</a:t>
            </a:r>
            <a:endParaRPr sz="2800">
              <a:solidFill>
                <a:schemeClr val="dk1"/>
              </a:solidFill>
            </a:endParaRPr>
          </a:p>
          <a:p>
            <a:pPr indent="0" lvl="0" marL="0" rtl="0" algn="l">
              <a:spcBef>
                <a:spcPts val="1600"/>
              </a:spcBef>
              <a:spcAft>
                <a:spcPts val="0"/>
              </a:spcAft>
              <a:buClr>
                <a:schemeClr val="dk1"/>
              </a:buClr>
              <a:buSzPts val="1100"/>
              <a:buFont typeface="Arial"/>
              <a:buNone/>
            </a:pPr>
            <a:r>
              <a:rPr lang="en" sz="1200">
                <a:solidFill>
                  <a:schemeClr val="dk1"/>
                </a:solidFill>
              </a:rPr>
              <a:t>R1: If (Npreg is H) and (Glu is L) and (BP is H) and (Skin is L) and (Insulin is L) and (BMI is H) and (PED is H) and (Age is L) then (Class is Non-diabetic)</a:t>
            </a:r>
            <a:endParaRPr sz="1200">
              <a:solidFill>
                <a:schemeClr val="dk1"/>
              </a:solidFill>
            </a:endParaRPr>
          </a:p>
          <a:p>
            <a:pPr indent="0" lvl="0" marL="0" rtl="0" algn="l">
              <a:spcBef>
                <a:spcPts val="1600"/>
              </a:spcBef>
              <a:spcAft>
                <a:spcPts val="0"/>
              </a:spcAft>
              <a:buClr>
                <a:schemeClr val="dk1"/>
              </a:buClr>
              <a:buSzPts val="1100"/>
              <a:buFont typeface="Arial"/>
              <a:buNone/>
            </a:pPr>
            <a:r>
              <a:rPr lang="en" sz="1200">
                <a:solidFill>
                  <a:schemeClr val="dk1"/>
                </a:solidFill>
              </a:rPr>
              <a:t>R2: If (Npreg is L) and (Glu is L) and (BP is L) and (Skin is L) and (Insulin is L) and (BMI is L) and (PED is H) and (Age is L) then (Class is Non-diabetic)</a:t>
            </a:r>
            <a:endParaRPr sz="1200">
              <a:solidFill>
                <a:schemeClr val="dk1"/>
              </a:solidFill>
            </a:endParaRPr>
          </a:p>
          <a:p>
            <a:pPr indent="0" lvl="0" marL="0" rtl="0" algn="l">
              <a:spcBef>
                <a:spcPts val="1600"/>
              </a:spcBef>
              <a:spcAft>
                <a:spcPts val="0"/>
              </a:spcAft>
              <a:buClr>
                <a:schemeClr val="dk1"/>
              </a:buClr>
              <a:buSzPts val="1100"/>
              <a:buFont typeface="Arial"/>
              <a:buNone/>
            </a:pPr>
            <a:r>
              <a:rPr lang="en" sz="1200">
                <a:solidFill>
                  <a:schemeClr val="dk1"/>
                </a:solidFill>
              </a:rPr>
              <a:t>R3: If (Npreg is H) and (Glu is L) and (BP is H) and (Skin is L) and (Insulin is L) and (BMI is H) and (PED is L) and (Age is L) then (Class is Non-diabetic)</a:t>
            </a:r>
            <a:endParaRPr sz="1200">
              <a:solidFill>
                <a:schemeClr val="dk1"/>
              </a:solidFill>
            </a:endParaRPr>
          </a:p>
          <a:p>
            <a:pPr indent="0" lvl="0" marL="0" rtl="0" algn="l">
              <a:spcBef>
                <a:spcPts val="1600"/>
              </a:spcBef>
              <a:spcAft>
                <a:spcPts val="0"/>
              </a:spcAft>
              <a:buClr>
                <a:schemeClr val="dk1"/>
              </a:buClr>
              <a:buSzPts val="1100"/>
              <a:buFont typeface="Arial"/>
              <a:buNone/>
            </a:pPr>
            <a:r>
              <a:rPr lang="en" sz="1200">
                <a:solidFill>
                  <a:schemeClr val="dk1"/>
                </a:solidFill>
              </a:rPr>
              <a:t>R4: If (Npreg is L) and (Glu is L) and (BP is L) and (Skin is H) and (Insulin is L) and (BMI is L) and (PED is L) and (Age is L) then (Class is Non-diabetic)</a:t>
            </a:r>
            <a:endParaRPr sz="1200">
              <a:solidFill>
                <a:schemeClr val="dk1"/>
              </a:solidFill>
            </a:endParaRPr>
          </a:p>
          <a:p>
            <a:pPr indent="0" lvl="0" marL="0" rtl="0" algn="l">
              <a:spcBef>
                <a:spcPts val="1600"/>
              </a:spcBef>
              <a:spcAft>
                <a:spcPts val="1600"/>
              </a:spcAft>
              <a:buNone/>
            </a:pPr>
            <a:r>
              <a:rPr lang="en" sz="1400">
                <a:solidFill>
                  <a:schemeClr val="dk1"/>
                </a:solidFill>
              </a:rPr>
              <a:t>And so on...</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Experimental results have shown that the proposed approach with Fuzzy-ABC is simple and effective in explaining the interpretability of fuzzy classifier by reducing the 256 rules to an average of 12.2 efficient rules when using all attribute and an average of 7.1 efficient rules using features selection while preserving the model accuracy at a satisfactory level.</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Diabetes </a:t>
            </a:r>
            <a:endParaRPr/>
          </a:p>
        </p:txBody>
      </p:sp>
      <p:sp>
        <p:nvSpPr>
          <p:cNvPr id="61" name="Google Shape;61;p14"/>
          <p:cNvSpPr txBox="1"/>
          <p:nvPr>
            <p:ph idx="1" type="body"/>
          </p:nvPr>
        </p:nvSpPr>
        <p:spPr>
          <a:xfrm>
            <a:off x="311700" y="1244282"/>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complicated disease characterized by either lack of insulin or a resistance to insulin, a hormone which is crucial for metabolism of blood sugar</a:t>
            </a:r>
            <a:endParaRPr/>
          </a:p>
          <a:p>
            <a:pPr indent="-342900" lvl="0" marL="457200" rtl="0" algn="l">
              <a:spcBef>
                <a:spcPts val="0"/>
              </a:spcBef>
              <a:spcAft>
                <a:spcPts val="0"/>
              </a:spcAft>
              <a:buSzPts val="1800"/>
              <a:buChar char="●"/>
            </a:pPr>
            <a:r>
              <a:rPr lang="en"/>
              <a:t>the pancreas produces insulin to help metabolize sugar in the blood and maintain blood glucose (sugar) levels within their normal range</a:t>
            </a:r>
            <a:endParaRPr/>
          </a:p>
          <a:p>
            <a:pPr indent="-342900" lvl="0" marL="457200" rtl="0" algn="l">
              <a:spcBef>
                <a:spcPts val="0"/>
              </a:spcBef>
              <a:spcAft>
                <a:spcPts val="0"/>
              </a:spcAft>
              <a:buSzPts val="1800"/>
              <a:buChar char="●"/>
            </a:pPr>
            <a:r>
              <a:rPr lang="en"/>
              <a:t>Diabetics are unable to produce insulin or are resistant to insulin, and consequently cannot remove glucose from the bloodstream</a:t>
            </a:r>
            <a:endParaRPr/>
          </a:p>
          <a:p>
            <a:pPr indent="-342900" lvl="0" marL="457200" rtl="0" algn="l">
              <a:spcBef>
                <a:spcPts val="0"/>
              </a:spcBef>
              <a:spcAft>
                <a:spcPts val="0"/>
              </a:spcAft>
              <a:buSzPts val="1800"/>
              <a:buChar char="●"/>
            </a:pPr>
            <a:r>
              <a:rPr lang="en"/>
              <a:t>Whether there is inadequate insulin or insulin resistance, glucose levels in the blood increase and cause severe health problems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86075" y="296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- 1 vs Type - 2 ::</a:t>
            </a:r>
            <a:endParaRPr/>
          </a:p>
        </p:txBody>
      </p:sp>
      <p:graphicFrame>
        <p:nvGraphicFramePr>
          <p:cNvPr id="67" name="Google Shape;67;p15"/>
          <p:cNvGraphicFramePr/>
          <p:nvPr/>
        </p:nvGraphicFramePr>
        <p:xfrm>
          <a:off x="537650" y="1340000"/>
          <a:ext cx="3000000" cy="3000000"/>
        </p:xfrm>
        <a:graphic>
          <a:graphicData uri="http://schemas.openxmlformats.org/drawingml/2006/table">
            <a:tbl>
              <a:tblPr>
                <a:noFill/>
                <a:tableStyleId>{DFF762BE-E732-4A7B-AA54-94B7862D97EB}</a:tableStyleId>
              </a:tblPr>
              <a:tblGrid>
                <a:gridCol w="3954150"/>
                <a:gridCol w="3954150"/>
              </a:tblGrid>
              <a:tr h="479975">
                <a:tc>
                  <a:txBody>
                    <a:bodyPr/>
                    <a:lstStyle/>
                    <a:p>
                      <a:pPr indent="0" lvl="0" marL="0" rtl="0" algn="ctr">
                        <a:spcBef>
                          <a:spcPts val="0"/>
                        </a:spcBef>
                        <a:spcAft>
                          <a:spcPts val="0"/>
                        </a:spcAft>
                        <a:buNone/>
                      </a:pPr>
                      <a:r>
                        <a:rPr lang="en"/>
                        <a:t>Type 1</a:t>
                      </a:r>
                      <a:endParaRPr/>
                    </a:p>
                  </a:txBody>
                  <a:tcPr marT="91425" marB="91425" marR="91425" marL="91425"/>
                </a:tc>
                <a:tc>
                  <a:txBody>
                    <a:bodyPr/>
                    <a:lstStyle/>
                    <a:p>
                      <a:pPr indent="0" lvl="0" marL="0" rtl="0" algn="ctr">
                        <a:spcBef>
                          <a:spcPts val="0"/>
                        </a:spcBef>
                        <a:spcAft>
                          <a:spcPts val="0"/>
                        </a:spcAft>
                        <a:buNone/>
                      </a:pPr>
                      <a:r>
                        <a:rPr lang="en"/>
                        <a:t>Type 2</a:t>
                      </a:r>
                      <a:endParaRPr/>
                    </a:p>
                  </a:txBody>
                  <a:tcPr marT="91425" marB="91425" marR="91425" marL="91425"/>
                </a:tc>
              </a:tr>
              <a:tr h="1906600">
                <a:tc>
                  <a:txBody>
                    <a:bodyPr/>
                    <a:lstStyle/>
                    <a:p>
                      <a:pPr indent="0" lvl="0" marL="0" rtl="0" algn="ctr">
                        <a:spcBef>
                          <a:spcPts val="0"/>
                        </a:spcBef>
                        <a:spcAft>
                          <a:spcPts val="0"/>
                        </a:spcAft>
                        <a:buClr>
                          <a:schemeClr val="dk1"/>
                        </a:buClr>
                        <a:buSzPts val="1100"/>
                        <a:buFont typeface="Arial"/>
                        <a:buNone/>
                      </a:pPr>
                      <a:r>
                        <a:rPr lang="en"/>
                        <a:t>an autoimmune dis-</a:t>
                      </a:r>
                      <a:endParaRPr/>
                    </a:p>
                    <a:p>
                      <a:pPr indent="0" lvl="0" marL="0" rtl="0" algn="ctr">
                        <a:spcBef>
                          <a:spcPts val="0"/>
                        </a:spcBef>
                        <a:spcAft>
                          <a:spcPts val="0"/>
                        </a:spcAft>
                        <a:buClr>
                          <a:schemeClr val="dk1"/>
                        </a:buClr>
                        <a:buSzPts val="1100"/>
                        <a:buFont typeface="Arial"/>
                        <a:buNone/>
                      </a:pPr>
                      <a:r>
                        <a:rPr lang="en"/>
                        <a:t>order in which the insulin producing beta cells are destroyed</a:t>
                      </a:r>
                      <a:endParaRPr/>
                    </a:p>
                    <a:p>
                      <a:pPr indent="0" lvl="0" marL="0" rtl="0" algn="ctr">
                        <a:spcBef>
                          <a:spcPts val="0"/>
                        </a:spcBef>
                        <a:spcAft>
                          <a:spcPts val="0"/>
                        </a:spcAft>
                        <a:buClr>
                          <a:schemeClr val="dk1"/>
                        </a:buClr>
                        <a:buSzPts val="1100"/>
                        <a:buFont typeface="Arial"/>
                        <a:buNone/>
                      </a:pPr>
                      <a:r>
                        <a:rPr lang="en"/>
                        <a:t>by the body’s immune system</a:t>
                      </a:r>
                      <a:endParaRPr/>
                    </a:p>
                    <a:p>
                      <a:pPr indent="0" lvl="0" marL="0" rtl="0" algn="ctr">
                        <a:spcBef>
                          <a:spcPts val="0"/>
                        </a:spcBef>
                        <a:spcAft>
                          <a:spcPts val="0"/>
                        </a:spcAft>
                        <a:buNone/>
                      </a:pPr>
                      <a:r>
                        <a:rPr lang="en"/>
                        <a:t>(</a:t>
                      </a:r>
                      <a:r>
                        <a:rPr b="1" lang="en"/>
                        <a:t>aka </a:t>
                      </a:r>
                      <a:r>
                        <a:rPr lang="en"/>
                        <a:t>Juvenile Diabetes)</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t>insulin is produced in insufficient</a:t>
                      </a:r>
                      <a:endParaRPr/>
                    </a:p>
                    <a:p>
                      <a:pPr indent="0" lvl="0" marL="0" rtl="0" algn="ctr">
                        <a:spcBef>
                          <a:spcPts val="0"/>
                        </a:spcBef>
                        <a:spcAft>
                          <a:spcPts val="0"/>
                        </a:spcAft>
                        <a:buClr>
                          <a:schemeClr val="dk1"/>
                        </a:buClr>
                        <a:buSzPts val="1100"/>
                        <a:buFont typeface="Arial"/>
                        <a:buNone/>
                      </a:pPr>
                      <a:r>
                        <a:rPr lang="en"/>
                        <a:t>amounts and/or cannot be used by the body to control blood</a:t>
                      </a:r>
                      <a:endParaRPr/>
                    </a:p>
                    <a:p>
                      <a:pPr indent="0" lvl="0" marL="0" rtl="0" algn="ctr">
                        <a:spcBef>
                          <a:spcPts val="0"/>
                        </a:spcBef>
                        <a:spcAft>
                          <a:spcPts val="0"/>
                        </a:spcAft>
                        <a:buClr>
                          <a:schemeClr val="dk1"/>
                        </a:buClr>
                        <a:buSzPts val="1100"/>
                        <a:buFont typeface="Arial"/>
                        <a:buNone/>
                      </a:pPr>
                      <a:r>
                        <a:rPr lang="en"/>
                        <a:t>sugar levels</a:t>
                      </a:r>
                      <a:endParaRPr/>
                    </a:p>
                    <a:p>
                      <a:pPr indent="0" lvl="0" marL="0" rtl="0" algn="ctr">
                        <a:spcBef>
                          <a:spcPts val="0"/>
                        </a:spcBef>
                        <a:spcAft>
                          <a:spcPts val="0"/>
                        </a:spcAft>
                        <a:buNone/>
                      </a:pPr>
                      <a:r>
                        <a:rPr lang="en"/>
                        <a:t>(</a:t>
                      </a:r>
                      <a:r>
                        <a:rPr b="1" lang="en"/>
                        <a:t>aka </a:t>
                      </a:r>
                      <a:r>
                        <a:rPr lang="en"/>
                        <a:t>Adult Diabetes)</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922950"/>
            <a:ext cx="8520600" cy="32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To detect Diabetes so that we can take necessary precautions.</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n"/>
              <a:t>T</a:t>
            </a:r>
            <a:r>
              <a:rPr b="1" lang="en"/>
              <a:t>o design automatic diagnosis system for diabetes on the basis of fuzzy modeling method to detect medical problems which relies on discovering human comprehensible knowledge</a:t>
            </a:r>
            <a:endParaRPr b="1"/>
          </a:p>
          <a:p>
            <a:pPr indent="0" lvl="0" marL="0" rtl="0" algn="ctr">
              <a:spcBef>
                <a:spcPts val="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Diabetes disease database</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Pima Indians Diabetes database that we have used is provided from the UCI (University of California Irvine) repository of machine learning</a:t>
            </a:r>
            <a:endParaRPr/>
          </a:p>
          <a:p>
            <a:pPr indent="0" lvl="0" marL="0" rtl="0" algn="l">
              <a:spcBef>
                <a:spcPts val="1600"/>
              </a:spcBef>
              <a:spcAft>
                <a:spcPts val="0"/>
              </a:spcAft>
              <a:buClr>
                <a:schemeClr val="dk1"/>
              </a:buClr>
              <a:buSzPts val="1100"/>
              <a:buFont typeface="Arial"/>
              <a:buNone/>
            </a:pPr>
            <a:r>
              <a:rPr lang="en"/>
              <a:t>This database contains 768 patterns with 8 features that belong to two classes (Not Diabetic, Diabetic)</a:t>
            </a:r>
            <a:endParaRPr/>
          </a:p>
          <a:p>
            <a:pPr indent="0" lvl="0" marL="0" rtl="0" algn="l">
              <a:spcBef>
                <a:spcPts val="1600"/>
              </a:spcBef>
              <a:spcAft>
                <a:spcPts val="0"/>
              </a:spcAft>
              <a:buClr>
                <a:schemeClr val="dk1"/>
              </a:buClr>
              <a:buSzPts val="1100"/>
              <a:buFont typeface="Arial"/>
              <a:buNone/>
            </a:pPr>
            <a:r>
              <a:rPr lang="en"/>
              <a:t>The 8 features are: Number of times pregnant, Plasma glucose concentration, Diastolic blood pressure, Triceps skin fold thickness, Insulin, Body mass index, Diabetes pedigree function, Age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introduction of Fuzzy Sets: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Membership function (MF) - A function that specifies the degree to which a given input belongs to a set. </a:t>
            </a:r>
            <a:endParaRPr/>
          </a:p>
          <a:p>
            <a:pPr indent="0" lvl="0" marL="0" rtl="0" algn="l">
              <a:spcBef>
                <a:spcPts val="1600"/>
              </a:spcBef>
              <a:spcAft>
                <a:spcPts val="0"/>
              </a:spcAft>
              <a:buNone/>
            </a:pPr>
            <a:r>
              <a:rPr lang="en"/>
              <a:t>Membership functions are used in the fuzzification and defuzzification steps of a FLS (fuzzy logic system), to map the non-fuzzy input values to fuzzy linguistic terms and vice versa.</a:t>
            </a:r>
            <a:endParaRPr/>
          </a:p>
          <a:p>
            <a:pPr indent="0" lvl="0" marL="0" rtl="0" algn="l">
              <a:spcBef>
                <a:spcPts val="1600"/>
              </a:spcBef>
              <a:spcAft>
                <a:spcPts val="1600"/>
              </a:spcAft>
              <a:buNone/>
            </a:pPr>
            <a:r>
              <a:rPr lang="en"/>
              <a:t>A membership function (MF) is a curve that defines how each point in the input space is mapped to a membership value (or degree of membership) between 0 and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340925"/>
            <a:ext cx="8520600" cy="44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are different forms of membership functions such as:</a:t>
            </a:r>
            <a:endParaRPr/>
          </a:p>
          <a:p>
            <a:pPr indent="0" lvl="0" marL="0" rtl="0" algn="l">
              <a:spcBef>
                <a:spcPts val="1600"/>
              </a:spcBef>
              <a:spcAft>
                <a:spcPts val="0"/>
              </a:spcAft>
              <a:buClr>
                <a:schemeClr val="dk1"/>
              </a:buClr>
              <a:buSzPts val="1100"/>
              <a:buFont typeface="Arial"/>
              <a:buNone/>
            </a:pPr>
            <a:r>
              <a:rPr lang="en"/>
              <a:t>Triangular</a:t>
            </a:r>
            <a:endParaRPr/>
          </a:p>
          <a:p>
            <a:pPr indent="0" lvl="0" marL="0" rtl="0" algn="l">
              <a:spcBef>
                <a:spcPts val="1600"/>
              </a:spcBef>
              <a:spcAft>
                <a:spcPts val="0"/>
              </a:spcAft>
              <a:buClr>
                <a:schemeClr val="dk1"/>
              </a:buClr>
              <a:buSzPts val="1100"/>
              <a:buFont typeface="Arial"/>
              <a:buNone/>
            </a:pPr>
            <a:r>
              <a:rPr lang="en"/>
              <a:t>Trapezoidal</a:t>
            </a:r>
            <a:endParaRPr/>
          </a:p>
          <a:p>
            <a:pPr indent="0" lvl="0" marL="0" rtl="0" algn="l">
              <a:spcBef>
                <a:spcPts val="1600"/>
              </a:spcBef>
              <a:spcAft>
                <a:spcPts val="0"/>
              </a:spcAft>
              <a:buClr>
                <a:schemeClr val="dk1"/>
              </a:buClr>
              <a:buSzPts val="1100"/>
              <a:buFont typeface="Arial"/>
              <a:buNone/>
            </a:pPr>
            <a:r>
              <a:rPr lang="en"/>
              <a:t>Gaussian.</a:t>
            </a:r>
            <a:endParaRPr/>
          </a:p>
          <a:p>
            <a:pPr indent="0" lvl="0" marL="0" rtl="0" algn="l">
              <a:spcBef>
                <a:spcPts val="1600"/>
              </a:spcBef>
              <a:spcAft>
                <a:spcPts val="0"/>
              </a:spcAft>
              <a:buNone/>
            </a:pPr>
            <a:r>
              <a:rPr b="1" lang="en"/>
              <a:t>membership function must vary between 0 and 1.</a:t>
            </a:r>
            <a:endParaRPr b="1"/>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424875"/>
            <a:ext cx="8520600" cy="41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Triangle(x; a, b, c) </a:t>
            </a:r>
            <a:r>
              <a:rPr lang="en"/>
              <a:t>=  0 if x &lt;a;</a:t>
            </a:r>
            <a:endParaRPr/>
          </a:p>
          <a:p>
            <a:pPr indent="0" lvl="0" marL="0" rtl="0" algn="l">
              <a:spcBef>
                <a:spcPts val="1600"/>
              </a:spcBef>
              <a:spcAft>
                <a:spcPts val="0"/>
              </a:spcAft>
              <a:buClr>
                <a:schemeClr val="dk1"/>
              </a:buClr>
              <a:buSzPts val="1100"/>
              <a:buFont typeface="Arial"/>
              <a:buNone/>
            </a:pPr>
            <a:r>
              <a:rPr lang="en"/>
              <a:t>                       	      = (x-a)/(b-a) if a &lt;= x  &lt;b;</a:t>
            </a:r>
            <a:endParaRPr/>
          </a:p>
          <a:p>
            <a:pPr indent="0" lvl="0" marL="0" rtl="0" algn="l">
              <a:spcBef>
                <a:spcPts val="1600"/>
              </a:spcBef>
              <a:spcAft>
                <a:spcPts val="0"/>
              </a:spcAft>
              <a:buClr>
                <a:schemeClr val="dk1"/>
              </a:buClr>
              <a:buSzPts val="1100"/>
              <a:buFont typeface="Arial"/>
              <a:buNone/>
            </a:pPr>
            <a:r>
              <a:rPr lang="en"/>
              <a:t>                      	      = (c-x)/(c-b) if b  &lt;=x  &lt;c;</a:t>
            </a:r>
            <a:endParaRPr/>
          </a:p>
          <a:p>
            <a:pPr indent="0" lvl="0" marL="0" rtl="0" algn="l">
              <a:spcBef>
                <a:spcPts val="1600"/>
              </a:spcBef>
              <a:spcAft>
                <a:spcPts val="0"/>
              </a:spcAft>
              <a:buClr>
                <a:schemeClr val="dk1"/>
              </a:buClr>
              <a:buSzPts val="1100"/>
              <a:buFont typeface="Arial"/>
              <a:buNone/>
            </a:pPr>
            <a:r>
              <a:rPr lang="en"/>
              <a:t>                                    = 0 if c &lt;=x.</a:t>
            </a:r>
            <a:endParaRPr/>
          </a:p>
          <a:p>
            <a:pPr indent="0" lvl="0" marL="0" rtl="0" algn="l">
              <a:spcBef>
                <a:spcPts val="1600"/>
              </a:spcBef>
              <a:spcAft>
                <a:spcPts val="0"/>
              </a:spcAft>
              <a:buClr>
                <a:schemeClr val="dk1"/>
              </a:buClr>
              <a:buSzPts val="1100"/>
              <a:buFont typeface="Arial"/>
              <a:buNone/>
            </a:pPr>
            <a:r>
              <a:rPr b="1" lang="en"/>
              <a:t>Trapezoidal(x; a, b, c, d)</a:t>
            </a:r>
            <a:r>
              <a:rPr lang="en"/>
              <a:t> = 0 if x  a;</a:t>
            </a:r>
            <a:endParaRPr/>
          </a:p>
          <a:p>
            <a:pPr indent="0" lvl="0" marL="0" rtl="0" algn="l">
              <a:spcBef>
                <a:spcPts val="1600"/>
              </a:spcBef>
              <a:spcAft>
                <a:spcPts val="0"/>
              </a:spcAft>
              <a:buClr>
                <a:schemeClr val="dk1"/>
              </a:buClr>
              <a:buSzPts val="1100"/>
              <a:buFont typeface="Arial"/>
              <a:buNone/>
            </a:pPr>
            <a:r>
              <a:rPr lang="en"/>
              <a:t>                      	       = (x-a)/(b-a) if a  x  b;</a:t>
            </a:r>
            <a:endParaRPr/>
          </a:p>
          <a:p>
            <a:pPr indent="0" lvl="0" marL="0" rtl="0" algn="l">
              <a:spcBef>
                <a:spcPts val="1600"/>
              </a:spcBef>
              <a:spcAft>
                <a:spcPts val="0"/>
              </a:spcAft>
              <a:buClr>
                <a:schemeClr val="dk1"/>
              </a:buClr>
              <a:buSzPts val="1100"/>
              <a:buFont typeface="Arial"/>
              <a:buNone/>
            </a:pPr>
            <a:r>
              <a:rPr lang="en"/>
              <a:t>                                     = 1 if b  x  c;</a:t>
            </a:r>
            <a:endParaRPr/>
          </a:p>
          <a:p>
            <a:pPr indent="0" lvl="0" marL="0" rtl="0" algn="l">
              <a:spcBef>
                <a:spcPts val="1600"/>
              </a:spcBef>
              <a:spcAft>
                <a:spcPts val="0"/>
              </a:spcAft>
              <a:buClr>
                <a:schemeClr val="dk1"/>
              </a:buClr>
              <a:buSzPts val="1100"/>
              <a:buFont typeface="Arial"/>
              <a:buNone/>
            </a:pPr>
            <a:r>
              <a:rPr lang="en"/>
              <a:t>                                     = (d-x)/(d-c)  if c   x  d;</a:t>
            </a:r>
            <a:endParaRPr/>
          </a:p>
          <a:p>
            <a:pPr indent="0" lvl="0" marL="0" rtl="0" algn="l">
              <a:spcBef>
                <a:spcPts val="1600"/>
              </a:spcBef>
              <a:spcAft>
                <a:spcPts val="0"/>
              </a:spcAft>
              <a:buClr>
                <a:schemeClr val="dk1"/>
              </a:buClr>
              <a:buSzPts val="1100"/>
              <a:buFont typeface="Arial"/>
              <a:buNone/>
            </a:pPr>
            <a:r>
              <a:rPr lang="en"/>
              <a:t>                                     = 0, if d  x.</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Fuzzy Inference Systems</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Mamdani</a:t>
            </a:r>
            <a:endParaRPr/>
          </a:p>
          <a:p>
            <a:pPr indent="-342900" lvl="0" marL="457200" rtl="0" algn="l">
              <a:spcBef>
                <a:spcPts val="0"/>
              </a:spcBef>
              <a:spcAft>
                <a:spcPts val="0"/>
              </a:spcAft>
              <a:buSzPts val="1800"/>
              <a:buChar char="●"/>
            </a:pPr>
            <a:r>
              <a:rPr lang="en"/>
              <a:t>Sugeno</a:t>
            </a:r>
            <a:endParaRPr/>
          </a:p>
          <a:p>
            <a:pPr indent="-342900" lvl="0" marL="457200" rtl="0" algn="l">
              <a:spcBef>
                <a:spcPts val="0"/>
              </a:spcBef>
              <a:spcAft>
                <a:spcPts val="0"/>
              </a:spcAft>
              <a:buSzPts val="1800"/>
              <a:buChar char="●"/>
            </a:pPr>
            <a:r>
              <a:rPr lang="en"/>
              <a:t>Tsukamoto</a:t>
            </a:r>
            <a:endParaRPr/>
          </a:p>
          <a:p>
            <a:pPr indent="0" lvl="0" marL="0" rtl="0" algn="l">
              <a:spcBef>
                <a:spcPts val="1600"/>
              </a:spcBef>
              <a:spcAft>
                <a:spcPts val="0"/>
              </a:spcAft>
              <a:buClr>
                <a:schemeClr val="dk1"/>
              </a:buClr>
              <a:buSzPts val="1100"/>
              <a:buFont typeface="Arial"/>
              <a:buNone/>
            </a:pPr>
            <a:r>
              <a:rPr lang="en"/>
              <a:t>Difference is in consequents of fuzzy rules and their aggregation and defuzzification process.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