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3d443a5a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3d443a5a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3d443a5a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3d443a5a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3d443a5a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3d443a5a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3d443a5a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3d443a5a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3d443a5a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3d443a5a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3d443a5a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3d443a5a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3d443a5a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3d443a5a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3d443a5a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3d443a5a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3d443a5a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3d443a5a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3d443a5a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3d443a5a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76e90c0e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76e90c0e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3d443a5a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3d443a5a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3d664eb2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3d664eb2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3d443a5a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3d443a5a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3d664eb2e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3d664eb2e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3d664eb2e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3d664eb2e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76e90c0e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76e90c0e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3d443a5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3d443a5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76e90c0e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76e90c0e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76e90c0ea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76e90c0e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3d443a5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3d443a5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3d443a5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3d443a5a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3d443a5a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3d443a5a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2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urworldindata.org/coronavirus-source-data" TargetMode="External"/><Relationship Id="rId4" Type="http://schemas.openxmlformats.org/officeDocument/2006/relationships/hyperlink" Target="https://www.bsg.ox.ac.uk/research/research-projects/covid-19-government-response-tracker#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COVID-19 Data Analysis</a:t>
            </a:r>
            <a:endParaRPr/>
          </a:p>
          <a:p>
            <a:pPr indent="0" lvl="0" marL="0" rtl="0" algn="l">
              <a:spcBef>
                <a:spcPts val="0"/>
              </a:spcBef>
              <a:spcAft>
                <a:spcPts val="0"/>
              </a:spcAft>
              <a:buNone/>
            </a:pPr>
            <a:r>
              <a:rPr lang="en"/>
              <a:t>CS - 306</a:t>
            </a:r>
            <a:endParaRPr/>
          </a:p>
        </p:txBody>
      </p:sp>
      <p:sp>
        <p:nvSpPr>
          <p:cNvPr id="87" name="Google Shape;87;p13"/>
          <p:cNvSpPr txBox="1"/>
          <p:nvPr>
            <p:ph idx="1" type="subTitle"/>
          </p:nvPr>
        </p:nvSpPr>
        <p:spPr>
          <a:xfrm>
            <a:off x="727950" y="3357900"/>
            <a:ext cx="7688100" cy="111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Arkaprabha Banerjee	:	201801408</a:t>
            </a:r>
            <a:endParaRPr/>
          </a:p>
          <a:p>
            <a:pPr indent="0" lvl="0" marL="0" rtl="0" algn="l">
              <a:spcBef>
                <a:spcPts val="0"/>
              </a:spcBef>
              <a:spcAft>
                <a:spcPts val="0"/>
              </a:spcAft>
              <a:buNone/>
            </a:pPr>
            <a:r>
              <a:rPr lang="en"/>
              <a:t>Shantanu Tyagi			:	201801015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 HEATMAPS</a:t>
            </a:r>
            <a:endParaRPr/>
          </a:p>
        </p:txBody>
      </p:sp>
      <p:pic>
        <p:nvPicPr>
          <p:cNvPr id="144" name="Google Shape;144;p22"/>
          <p:cNvPicPr preferRelativeResize="0"/>
          <p:nvPr/>
        </p:nvPicPr>
        <p:blipFill>
          <a:blip r:embed="rId3">
            <a:alphaModFix/>
          </a:blip>
          <a:stretch>
            <a:fillRect/>
          </a:stretch>
        </p:blipFill>
        <p:spPr>
          <a:xfrm>
            <a:off x="404025" y="1515175"/>
            <a:ext cx="3762575" cy="2880400"/>
          </a:xfrm>
          <a:prstGeom prst="rect">
            <a:avLst/>
          </a:prstGeom>
          <a:noFill/>
          <a:ln>
            <a:noFill/>
          </a:ln>
        </p:spPr>
      </p:pic>
      <p:pic>
        <p:nvPicPr>
          <p:cNvPr id="145" name="Google Shape;145;p22"/>
          <p:cNvPicPr preferRelativeResize="0"/>
          <p:nvPr/>
        </p:nvPicPr>
        <p:blipFill>
          <a:blip r:embed="rId4">
            <a:alphaModFix/>
          </a:blip>
          <a:stretch>
            <a:fillRect/>
          </a:stretch>
        </p:blipFill>
        <p:spPr>
          <a:xfrm>
            <a:off x="4988061" y="1515175"/>
            <a:ext cx="3762589" cy="288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LOOKING AT THE CASES COUNTRY WISE</a:t>
            </a:r>
            <a:endParaRPr/>
          </a:p>
        </p:txBody>
      </p:sp>
      <p:pic>
        <p:nvPicPr>
          <p:cNvPr id="151" name="Google Shape;151;p23"/>
          <p:cNvPicPr preferRelativeResize="0"/>
          <p:nvPr/>
        </p:nvPicPr>
        <p:blipFill>
          <a:blip r:embed="rId3">
            <a:alphaModFix/>
          </a:blip>
          <a:stretch>
            <a:fillRect/>
          </a:stretch>
        </p:blipFill>
        <p:spPr>
          <a:xfrm>
            <a:off x="303575" y="1256150"/>
            <a:ext cx="2980567" cy="1953800"/>
          </a:xfrm>
          <a:prstGeom prst="rect">
            <a:avLst/>
          </a:prstGeom>
          <a:noFill/>
          <a:ln>
            <a:noFill/>
          </a:ln>
        </p:spPr>
      </p:pic>
      <p:pic>
        <p:nvPicPr>
          <p:cNvPr id="152" name="Google Shape;152;p23"/>
          <p:cNvPicPr preferRelativeResize="0"/>
          <p:nvPr/>
        </p:nvPicPr>
        <p:blipFill>
          <a:blip r:embed="rId4">
            <a:alphaModFix/>
          </a:blip>
          <a:stretch>
            <a:fillRect/>
          </a:stretch>
        </p:blipFill>
        <p:spPr>
          <a:xfrm>
            <a:off x="3820800" y="1256150"/>
            <a:ext cx="3057851" cy="1954434"/>
          </a:xfrm>
          <a:prstGeom prst="rect">
            <a:avLst/>
          </a:prstGeom>
          <a:noFill/>
          <a:ln>
            <a:noFill/>
          </a:ln>
        </p:spPr>
      </p:pic>
      <p:pic>
        <p:nvPicPr>
          <p:cNvPr id="153" name="Google Shape;153;p23"/>
          <p:cNvPicPr preferRelativeResize="0"/>
          <p:nvPr/>
        </p:nvPicPr>
        <p:blipFill>
          <a:blip r:embed="rId5">
            <a:alphaModFix/>
          </a:blip>
          <a:stretch>
            <a:fillRect/>
          </a:stretch>
        </p:blipFill>
        <p:spPr>
          <a:xfrm>
            <a:off x="3964359" y="3189388"/>
            <a:ext cx="2914291" cy="1954425"/>
          </a:xfrm>
          <a:prstGeom prst="rect">
            <a:avLst/>
          </a:prstGeom>
          <a:noFill/>
          <a:ln>
            <a:noFill/>
          </a:ln>
        </p:spPr>
      </p:pic>
      <p:pic>
        <p:nvPicPr>
          <p:cNvPr id="154" name="Google Shape;154;p23"/>
          <p:cNvPicPr preferRelativeResize="0"/>
          <p:nvPr/>
        </p:nvPicPr>
        <p:blipFill>
          <a:blip r:embed="rId6">
            <a:alphaModFix/>
          </a:blip>
          <a:stretch>
            <a:fillRect/>
          </a:stretch>
        </p:blipFill>
        <p:spPr>
          <a:xfrm>
            <a:off x="264933" y="3189700"/>
            <a:ext cx="3057850" cy="195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LOOKING AT THE DEATHS COUNTRY WISE</a:t>
            </a:r>
            <a:endParaRPr/>
          </a:p>
        </p:txBody>
      </p:sp>
      <p:pic>
        <p:nvPicPr>
          <p:cNvPr id="160" name="Google Shape;160;p24"/>
          <p:cNvPicPr preferRelativeResize="0"/>
          <p:nvPr/>
        </p:nvPicPr>
        <p:blipFill rotWithShape="1">
          <a:blip r:embed="rId3">
            <a:alphaModFix/>
          </a:blip>
          <a:srcRect b="1181" l="0" r="0" t="1181"/>
          <a:stretch/>
        </p:blipFill>
        <p:spPr>
          <a:xfrm>
            <a:off x="303575" y="1256150"/>
            <a:ext cx="2980567" cy="1953800"/>
          </a:xfrm>
          <a:prstGeom prst="rect">
            <a:avLst/>
          </a:prstGeom>
          <a:noFill/>
          <a:ln>
            <a:noFill/>
          </a:ln>
        </p:spPr>
      </p:pic>
      <p:pic>
        <p:nvPicPr>
          <p:cNvPr id="161" name="Google Shape;161;p24"/>
          <p:cNvPicPr preferRelativeResize="0"/>
          <p:nvPr/>
        </p:nvPicPr>
        <p:blipFill rotWithShape="1">
          <a:blip r:embed="rId4">
            <a:alphaModFix/>
          </a:blip>
          <a:srcRect b="1248" l="0" r="0" t="1248"/>
          <a:stretch/>
        </p:blipFill>
        <p:spPr>
          <a:xfrm>
            <a:off x="3820800" y="1256150"/>
            <a:ext cx="3057850" cy="1954434"/>
          </a:xfrm>
          <a:prstGeom prst="rect">
            <a:avLst/>
          </a:prstGeom>
          <a:noFill/>
          <a:ln>
            <a:noFill/>
          </a:ln>
        </p:spPr>
      </p:pic>
      <p:pic>
        <p:nvPicPr>
          <p:cNvPr id="162" name="Google Shape;162;p24"/>
          <p:cNvPicPr preferRelativeResize="0"/>
          <p:nvPr/>
        </p:nvPicPr>
        <p:blipFill rotWithShape="1">
          <a:blip r:embed="rId5">
            <a:alphaModFix/>
          </a:blip>
          <a:srcRect b="0" l="2362" r="2362" t="0"/>
          <a:stretch/>
        </p:blipFill>
        <p:spPr>
          <a:xfrm>
            <a:off x="3964359" y="3189388"/>
            <a:ext cx="2914290" cy="1954425"/>
          </a:xfrm>
          <a:prstGeom prst="rect">
            <a:avLst/>
          </a:prstGeom>
          <a:noFill/>
          <a:ln>
            <a:noFill/>
          </a:ln>
        </p:spPr>
      </p:pic>
      <p:pic>
        <p:nvPicPr>
          <p:cNvPr id="163" name="Google Shape;163;p24"/>
          <p:cNvPicPr preferRelativeResize="0"/>
          <p:nvPr/>
        </p:nvPicPr>
        <p:blipFill rotWithShape="1">
          <a:blip r:embed="rId6">
            <a:alphaModFix/>
          </a:blip>
          <a:srcRect b="1323" l="0" r="0" t="1323"/>
          <a:stretch/>
        </p:blipFill>
        <p:spPr>
          <a:xfrm>
            <a:off x="264933" y="3189700"/>
            <a:ext cx="3057850" cy="195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REPRODUCTION NUMBER</a:t>
            </a:r>
            <a:endParaRPr/>
          </a:p>
        </p:txBody>
      </p:sp>
      <p:pic>
        <p:nvPicPr>
          <p:cNvPr id="169" name="Google Shape;169;p25"/>
          <p:cNvPicPr preferRelativeResize="0"/>
          <p:nvPr/>
        </p:nvPicPr>
        <p:blipFill rotWithShape="1">
          <a:blip r:embed="rId3">
            <a:alphaModFix/>
          </a:blip>
          <a:srcRect b="2874" l="0" r="0" t="2874"/>
          <a:stretch/>
        </p:blipFill>
        <p:spPr>
          <a:xfrm>
            <a:off x="1818938" y="1310000"/>
            <a:ext cx="5506126" cy="3178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VACCINATIONS</a:t>
            </a:r>
            <a:endParaRPr/>
          </a:p>
        </p:txBody>
      </p:sp>
      <p:pic>
        <p:nvPicPr>
          <p:cNvPr id="175" name="Google Shape;175;p26"/>
          <p:cNvPicPr preferRelativeResize="0"/>
          <p:nvPr/>
        </p:nvPicPr>
        <p:blipFill rotWithShape="1">
          <a:blip r:embed="rId3">
            <a:alphaModFix/>
          </a:blip>
          <a:srcRect b="5003" l="0" r="0" t="5003"/>
          <a:stretch/>
        </p:blipFill>
        <p:spPr>
          <a:xfrm>
            <a:off x="1818925" y="1354400"/>
            <a:ext cx="5506126" cy="3178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SEARCHES IN INDIA</a:t>
            </a:r>
            <a:endParaRPr/>
          </a:p>
        </p:txBody>
      </p:sp>
      <p:pic>
        <p:nvPicPr>
          <p:cNvPr id="181" name="Google Shape;181;p27"/>
          <p:cNvPicPr preferRelativeResize="0"/>
          <p:nvPr/>
        </p:nvPicPr>
        <p:blipFill rotWithShape="1">
          <a:blip r:embed="rId3">
            <a:alphaModFix/>
          </a:blip>
          <a:srcRect b="874" l="0" r="0" t="874"/>
          <a:stretch/>
        </p:blipFill>
        <p:spPr>
          <a:xfrm>
            <a:off x="1818938" y="1310000"/>
            <a:ext cx="5506125" cy="31781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SEARCHES IN USA</a:t>
            </a:r>
            <a:endParaRPr/>
          </a:p>
        </p:txBody>
      </p:sp>
      <p:pic>
        <p:nvPicPr>
          <p:cNvPr id="187" name="Google Shape;187;p28"/>
          <p:cNvPicPr preferRelativeResize="0"/>
          <p:nvPr/>
        </p:nvPicPr>
        <p:blipFill rotWithShape="1">
          <a:blip r:embed="rId3">
            <a:alphaModFix/>
          </a:blip>
          <a:srcRect b="874" l="0" r="0" t="874"/>
          <a:stretch/>
        </p:blipFill>
        <p:spPr>
          <a:xfrm>
            <a:off x="1818938" y="1310000"/>
            <a:ext cx="5506125" cy="31781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SEARCHES IN NEW ZEALAND</a:t>
            </a:r>
            <a:endParaRPr/>
          </a:p>
        </p:txBody>
      </p:sp>
      <p:pic>
        <p:nvPicPr>
          <p:cNvPr id="193" name="Google Shape;193;p29"/>
          <p:cNvPicPr preferRelativeResize="0"/>
          <p:nvPr/>
        </p:nvPicPr>
        <p:blipFill rotWithShape="1">
          <a:blip r:embed="rId3">
            <a:alphaModFix/>
          </a:blip>
          <a:srcRect b="874" l="0" r="0" t="874"/>
          <a:stretch/>
        </p:blipFill>
        <p:spPr>
          <a:xfrm>
            <a:off x="1818938" y="1310000"/>
            <a:ext cx="5506125" cy="31781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SEARCHES IN ISRAEL</a:t>
            </a:r>
            <a:endParaRPr/>
          </a:p>
        </p:txBody>
      </p:sp>
      <p:pic>
        <p:nvPicPr>
          <p:cNvPr id="199" name="Google Shape;199;p30"/>
          <p:cNvPicPr preferRelativeResize="0"/>
          <p:nvPr/>
        </p:nvPicPr>
        <p:blipFill rotWithShape="1">
          <a:blip r:embed="rId3">
            <a:alphaModFix/>
          </a:blip>
          <a:srcRect b="874" l="0" r="0" t="874"/>
          <a:stretch/>
        </p:blipFill>
        <p:spPr>
          <a:xfrm>
            <a:off x="1818938" y="1310000"/>
            <a:ext cx="5506125" cy="3178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SEARCHES IN ITALY</a:t>
            </a:r>
            <a:endParaRPr/>
          </a:p>
        </p:txBody>
      </p:sp>
      <p:pic>
        <p:nvPicPr>
          <p:cNvPr id="205" name="Google Shape;205;p31"/>
          <p:cNvPicPr preferRelativeResize="0"/>
          <p:nvPr/>
        </p:nvPicPr>
        <p:blipFill rotWithShape="1">
          <a:blip r:embed="rId3">
            <a:alphaModFix/>
          </a:blip>
          <a:srcRect b="874" l="0" r="0" t="874"/>
          <a:stretch/>
        </p:blipFill>
        <p:spPr>
          <a:xfrm>
            <a:off x="1818938" y="1310000"/>
            <a:ext cx="5506125" cy="3178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3" name="Google Shape;93;p14"/>
          <p:cNvSpPr txBox="1"/>
          <p:nvPr>
            <p:ph idx="1" type="body"/>
          </p:nvPr>
        </p:nvSpPr>
        <p:spPr>
          <a:xfrm>
            <a:off x="396475" y="1457325"/>
            <a:ext cx="8465400" cy="35040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Clr>
                <a:srgbClr val="000000"/>
              </a:buClr>
              <a:buSzPts val="1700"/>
              <a:buChar char="●"/>
            </a:pPr>
            <a:r>
              <a:rPr lang="en" sz="1700">
                <a:solidFill>
                  <a:srgbClr val="000000"/>
                </a:solidFill>
              </a:rPr>
              <a:t>Analyze case studies for specific countries to unde</a:t>
            </a:r>
            <a:r>
              <a:rPr lang="en" sz="1700">
                <a:solidFill>
                  <a:srgbClr val="000000"/>
                </a:solidFill>
              </a:rPr>
              <a:t>rstand the progression of this epidemic over time</a:t>
            </a:r>
            <a:endParaRPr sz="1700">
              <a:solidFill>
                <a:srgbClr val="000000"/>
              </a:solidFill>
            </a:endParaRPr>
          </a:p>
          <a:p>
            <a:pPr indent="-336550" lvl="0" marL="457200" rtl="0" algn="just">
              <a:spcBef>
                <a:spcPts val="0"/>
              </a:spcBef>
              <a:spcAft>
                <a:spcPts val="0"/>
              </a:spcAft>
              <a:buClr>
                <a:srgbClr val="000000"/>
              </a:buClr>
              <a:buSzPts val="1700"/>
              <a:buChar char="●"/>
            </a:pPr>
            <a:r>
              <a:rPr lang="en" sz="1700">
                <a:solidFill>
                  <a:srgbClr val="000000"/>
                </a:solidFill>
              </a:rPr>
              <a:t>To understand the effect of governmental and socio-economic interventions and vaccinations upon it</a:t>
            </a:r>
            <a:endParaRPr sz="1700">
              <a:solidFill>
                <a:srgbClr val="000000"/>
              </a:solidFill>
            </a:endParaRPr>
          </a:p>
          <a:p>
            <a:pPr indent="-336550" lvl="0" marL="457200" rtl="0" algn="just">
              <a:spcBef>
                <a:spcPts val="0"/>
              </a:spcBef>
              <a:spcAft>
                <a:spcPts val="0"/>
              </a:spcAft>
              <a:buClr>
                <a:srgbClr val="000000"/>
              </a:buClr>
              <a:buSzPts val="1700"/>
              <a:buChar char="●"/>
            </a:pPr>
            <a:r>
              <a:rPr lang="en" sz="1700">
                <a:solidFill>
                  <a:srgbClr val="000000"/>
                </a:solidFill>
              </a:rPr>
              <a:t>To analyze the correlation between awareness among the general population over time </a:t>
            </a:r>
            <a:r>
              <a:rPr lang="en" sz="1700">
                <a:solidFill>
                  <a:srgbClr val="000000"/>
                </a:solidFill>
              </a:rPr>
              <a:t>with the number of cases  and governmental interventions</a:t>
            </a:r>
            <a:endParaRPr sz="1700">
              <a:solidFill>
                <a:srgbClr val="000000"/>
              </a:solidFill>
            </a:endParaRPr>
          </a:p>
          <a:p>
            <a:pPr indent="-336550" lvl="0" marL="457200" rtl="0" algn="just">
              <a:spcBef>
                <a:spcPts val="0"/>
              </a:spcBef>
              <a:spcAft>
                <a:spcPts val="0"/>
              </a:spcAft>
              <a:buClr>
                <a:srgbClr val="000000"/>
              </a:buClr>
              <a:buSzPts val="1700"/>
              <a:buChar char="●"/>
            </a:pPr>
            <a:r>
              <a:rPr lang="en" sz="1700">
                <a:solidFill>
                  <a:srgbClr val="000000"/>
                </a:solidFill>
              </a:rPr>
              <a:t>To qualitatively draw parallels between standard epidemic models in order to understand the progression of the disease and its reproduction number</a:t>
            </a:r>
            <a:endParaRPr sz="17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STRINGENCY INDEX ANALYSIS</a:t>
            </a:r>
            <a:endParaRPr/>
          </a:p>
        </p:txBody>
      </p:sp>
      <p:pic>
        <p:nvPicPr>
          <p:cNvPr id="211" name="Google Shape;211;p32"/>
          <p:cNvPicPr preferRelativeResize="0"/>
          <p:nvPr/>
        </p:nvPicPr>
        <p:blipFill rotWithShape="1">
          <a:blip r:embed="rId3">
            <a:alphaModFix/>
          </a:blip>
          <a:srcRect b="0" l="4128" r="4137" t="0"/>
          <a:stretch/>
        </p:blipFill>
        <p:spPr>
          <a:xfrm>
            <a:off x="303575" y="1256150"/>
            <a:ext cx="2980566" cy="1953800"/>
          </a:xfrm>
          <a:prstGeom prst="rect">
            <a:avLst/>
          </a:prstGeom>
          <a:noFill/>
          <a:ln>
            <a:noFill/>
          </a:ln>
        </p:spPr>
      </p:pic>
      <p:pic>
        <p:nvPicPr>
          <p:cNvPr id="212" name="Google Shape;212;p32"/>
          <p:cNvPicPr preferRelativeResize="0"/>
          <p:nvPr/>
        </p:nvPicPr>
        <p:blipFill rotWithShape="1">
          <a:blip r:embed="rId4">
            <a:alphaModFix/>
          </a:blip>
          <a:srcRect b="0" l="2208" r="2198" t="0"/>
          <a:stretch/>
        </p:blipFill>
        <p:spPr>
          <a:xfrm>
            <a:off x="3820800" y="1256150"/>
            <a:ext cx="3057850" cy="1954435"/>
          </a:xfrm>
          <a:prstGeom prst="rect">
            <a:avLst/>
          </a:prstGeom>
          <a:noFill/>
          <a:ln>
            <a:noFill/>
          </a:ln>
        </p:spPr>
      </p:pic>
      <p:pic>
        <p:nvPicPr>
          <p:cNvPr id="213" name="Google Shape;213;p32"/>
          <p:cNvPicPr preferRelativeResize="0"/>
          <p:nvPr/>
        </p:nvPicPr>
        <p:blipFill rotWithShape="1">
          <a:blip r:embed="rId5">
            <a:alphaModFix/>
          </a:blip>
          <a:srcRect b="0" l="5164" r="5164" t="0"/>
          <a:stretch/>
        </p:blipFill>
        <p:spPr>
          <a:xfrm>
            <a:off x="3964359" y="3189388"/>
            <a:ext cx="2914291" cy="1954425"/>
          </a:xfrm>
          <a:prstGeom prst="rect">
            <a:avLst/>
          </a:prstGeom>
          <a:noFill/>
          <a:ln>
            <a:noFill/>
          </a:ln>
        </p:spPr>
      </p:pic>
      <p:pic>
        <p:nvPicPr>
          <p:cNvPr id="214" name="Google Shape;214;p32"/>
          <p:cNvPicPr preferRelativeResize="0"/>
          <p:nvPr/>
        </p:nvPicPr>
        <p:blipFill rotWithShape="1">
          <a:blip r:embed="rId6">
            <a:alphaModFix/>
          </a:blip>
          <a:srcRect b="0" l="2189" r="2189" t="0"/>
          <a:stretch/>
        </p:blipFill>
        <p:spPr>
          <a:xfrm>
            <a:off x="264933" y="3189700"/>
            <a:ext cx="3057850" cy="1953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Correlation</a:t>
            </a:r>
            <a:endParaRPr/>
          </a:p>
        </p:txBody>
      </p:sp>
      <p:pic>
        <p:nvPicPr>
          <p:cNvPr id="220" name="Google Shape;220;p33"/>
          <p:cNvPicPr preferRelativeResize="0"/>
          <p:nvPr/>
        </p:nvPicPr>
        <p:blipFill rotWithShape="1">
          <a:blip r:embed="rId3">
            <a:alphaModFix/>
          </a:blip>
          <a:srcRect b="0" l="2253" r="2244" t="0"/>
          <a:stretch/>
        </p:blipFill>
        <p:spPr>
          <a:xfrm>
            <a:off x="1214978" y="1199750"/>
            <a:ext cx="6832500" cy="3943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Containment Measures</a:t>
            </a:r>
            <a:endParaRPr/>
          </a:p>
        </p:txBody>
      </p:sp>
      <p:pic>
        <p:nvPicPr>
          <p:cNvPr id="226" name="Google Shape;226;p34"/>
          <p:cNvPicPr preferRelativeResize="0"/>
          <p:nvPr/>
        </p:nvPicPr>
        <p:blipFill rotWithShape="1">
          <a:blip r:embed="rId3">
            <a:alphaModFix/>
          </a:blip>
          <a:srcRect b="7805" l="0" r="0" t="7805"/>
          <a:stretch/>
        </p:blipFill>
        <p:spPr>
          <a:xfrm>
            <a:off x="51625" y="1443488"/>
            <a:ext cx="4631429" cy="2473551"/>
          </a:xfrm>
          <a:prstGeom prst="rect">
            <a:avLst/>
          </a:prstGeom>
          <a:noFill/>
          <a:ln>
            <a:noFill/>
          </a:ln>
        </p:spPr>
      </p:pic>
      <p:pic>
        <p:nvPicPr>
          <p:cNvPr id="227" name="Google Shape;227;p34"/>
          <p:cNvPicPr preferRelativeResize="0"/>
          <p:nvPr/>
        </p:nvPicPr>
        <p:blipFill rotWithShape="1">
          <a:blip r:embed="rId4">
            <a:alphaModFix/>
          </a:blip>
          <a:srcRect b="3583" l="0" r="0" t="3592"/>
          <a:stretch/>
        </p:blipFill>
        <p:spPr>
          <a:xfrm>
            <a:off x="4793150" y="1428362"/>
            <a:ext cx="4262049" cy="2503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Government Response</a:t>
            </a:r>
            <a:endParaRPr/>
          </a:p>
        </p:txBody>
      </p:sp>
      <p:pic>
        <p:nvPicPr>
          <p:cNvPr id="233" name="Google Shape;233;p35"/>
          <p:cNvPicPr preferRelativeResize="0"/>
          <p:nvPr/>
        </p:nvPicPr>
        <p:blipFill rotWithShape="1">
          <a:blip r:embed="rId3">
            <a:alphaModFix/>
          </a:blip>
          <a:srcRect b="0" l="9736" r="9728" t="0"/>
          <a:stretch/>
        </p:blipFill>
        <p:spPr>
          <a:xfrm>
            <a:off x="1478750" y="1465425"/>
            <a:ext cx="5846298" cy="3178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600875" y="23041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Used</a:t>
            </a:r>
            <a:endParaRPr/>
          </a:p>
        </p:txBody>
      </p:sp>
      <p:sp>
        <p:nvSpPr>
          <p:cNvPr id="99" name="Google Shape;99;p15"/>
          <p:cNvSpPr txBox="1"/>
          <p:nvPr>
            <p:ph idx="1" type="body"/>
          </p:nvPr>
        </p:nvSpPr>
        <p:spPr>
          <a:xfrm>
            <a:off x="396475" y="1457325"/>
            <a:ext cx="8465400" cy="350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00000"/>
                </a:solidFill>
                <a:latin typeface="Arial"/>
                <a:ea typeface="Arial"/>
                <a:cs typeface="Arial"/>
                <a:sym typeface="Arial"/>
              </a:rPr>
              <a:t>1. COVID 19 Case data: </a:t>
            </a:r>
            <a:r>
              <a:rPr lang="en" sz="2100" u="sng">
                <a:solidFill>
                  <a:schemeClr val="hlink"/>
                </a:solidFill>
                <a:latin typeface="Arial"/>
                <a:ea typeface="Arial"/>
                <a:cs typeface="Arial"/>
                <a:sym typeface="Arial"/>
                <a:hlinkClick r:id="rId3"/>
              </a:rPr>
              <a:t>https://ourworldindata.org/coronavirus-source-data</a:t>
            </a:r>
            <a:endParaRPr sz="2100">
              <a:solidFill>
                <a:srgbClr val="000000"/>
              </a:solidFill>
              <a:latin typeface="Arial"/>
              <a:ea typeface="Arial"/>
              <a:cs typeface="Arial"/>
              <a:sym typeface="Arial"/>
            </a:endParaRPr>
          </a:p>
          <a:p>
            <a:pPr indent="0" lvl="0" marL="0" rtl="0" algn="l">
              <a:spcBef>
                <a:spcPts val="1200"/>
              </a:spcBef>
              <a:spcAft>
                <a:spcPts val="0"/>
              </a:spcAft>
              <a:buNone/>
            </a:pPr>
            <a:r>
              <a:rPr lang="en" sz="2100">
                <a:solidFill>
                  <a:srgbClr val="000000"/>
                </a:solidFill>
                <a:latin typeface="Arial"/>
                <a:ea typeface="Arial"/>
                <a:cs typeface="Arial"/>
                <a:sym typeface="Arial"/>
              </a:rPr>
              <a:t>2. Government Measures:  </a:t>
            </a:r>
            <a:r>
              <a:rPr lang="en" sz="2100" u="sng">
                <a:solidFill>
                  <a:schemeClr val="hlink"/>
                </a:solidFill>
                <a:latin typeface="Arial"/>
                <a:ea typeface="Arial"/>
                <a:cs typeface="Arial"/>
                <a:sym typeface="Arial"/>
                <a:hlinkClick r:id="rId4"/>
              </a:rPr>
              <a:t>https://www.bsg.ox.ac.uk/research/research-projects/covid-19-government-response-tracker#data</a:t>
            </a:r>
            <a:endParaRPr sz="2100">
              <a:solidFill>
                <a:srgbClr val="000000"/>
              </a:solidFill>
              <a:latin typeface="Arial"/>
              <a:ea typeface="Arial"/>
              <a:cs typeface="Arial"/>
              <a:sym typeface="Arial"/>
            </a:endParaRPr>
          </a:p>
          <a:p>
            <a:pPr indent="0" lvl="0" marL="0" rtl="0" algn="l">
              <a:spcBef>
                <a:spcPts val="1200"/>
              </a:spcBef>
              <a:spcAft>
                <a:spcPts val="1200"/>
              </a:spcAft>
              <a:buNone/>
            </a:pPr>
            <a:r>
              <a:rPr lang="en" sz="2100">
                <a:solidFill>
                  <a:srgbClr val="000000"/>
                </a:solidFill>
                <a:latin typeface="Arial"/>
                <a:ea typeface="Arial"/>
                <a:cs typeface="Arial"/>
                <a:sym typeface="Arial"/>
              </a:rPr>
              <a:t>3. Search behavior — Google Trends tool</a:t>
            </a:r>
            <a:endParaRPr sz="2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Countries considered for study</a:t>
            </a:r>
            <a:endParaRPr/>
          </a:p>
        </p:txBody>
      </p:sp>
      <p:sp>
        <p:nvSpPr>
          <p:cNvPr id="105" name="Google Shape;105;p16"/>
          <p:cNvSpPr txBox="1"/>
          <p:nvPr>
            <p:ph idx="1" type="body"/>
          </p:nvPr>
        </p:nvSpPr>
        <p:spPr>
          <a:xfrm>
            <a:off x="396475" y="1457325"/>
            <a:ext cx="8465400" cy="35040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rgbClr val="000000"/>
              </a:buClr>
              <a:buSzPts val="1700"/>
              <a:buFont typeface="Arial"/>
              <a:buAutoNum type="arabicPeriod"/>
            </a:pPr>
            <a:r>
              <a:rPr lang="en" sz="1700">
                <a:solidFill>
                  <a:srgbClr val="000000"/>
                </a:solidFill>
                <a:latin typeface="Arial"/>
                <a:ea typeface="Arial"/>
                <a:cs typeface="Arial"/>
                <a:sym typeface="Arial"/>
              </a:rPr>
              <a:t>India</a:t>
            </a:r>
            <a:endParaRPr sz="1700">
              <a:solidFill>
                <a:srgbClr val="000000"/>
              </a:solidFill>
              <a:latin typeface="Arial"/>
              <a:ea typeface="Arial"/>
              <a:cs typeface="Arial"/>
              <a:sym typeface="Arial"/>
            </a:endParaRPr>
          </a:p>
          <a:p>
            <a:pPr indent="-336550" lvl="0" marL="457200" rtl="0" algn="l">
              <a:lnSpc>
                <a:spcPct val="100000"/>
              </a:lnSpc>
              <a:spcBef>
                <a:spcPts val="0"/>
              </a:spcBef>
              <a:spcAft>
                <a:spcPts val="0"/>
              </a:spcAft>
              <a:buClr>
                <a:srgbClr val="000000"/>
              </a:buClr>
              <a:buSzPts val="1700"/>
              <a:buFont typeface="Arial"/>
              <a:buAutoNum type="arabicPeriod"/>
            </a:pPr>
            <a:r>
              <a:rPr lang="en" sz="1700">
                <a:solidFill>
                  <a:srgbClr val="000000"/>
                </a:solidFill>
                <a:latin typeface="Arial"/>
                <a:ea typeface="Arial"/>
                <a:cs typeface="Arial"/>
                <a:sym typeface="Arial"/>
              </a:rPr>
              <a:t>Israel</a:t>
            </a:r>
            <a:endParaRPr sz="1700">
              <a:solidFill>
                <a:srgbClr val="000000"/>
              </a:solidFill>
              <a:latin typeface="Arial"/>
              <a:ea typeface="Arial"/>
              <a:cs typeface="Arial"/>
              <a:sym typeface="Arial"/>
            </a:endParaRPr>
          </a:p>
          <a:p>
            <a:pPr indent="-336550" lvl="0" marL="457200" rtl="0" algn="l">
              <a:lnSpc>
                <a:spcPct val="100000"/>
              </a:lnSpc>
              <a:spcBef>
                <a:spcPts val="0"/>
              </a:spcBef>
              <a:spcAft>
                <a:spcPts val="0"/>
              </a:spcAft>
              <a:buClr>
                <a:srgbClr val="000000"/>
              </a:buClr>
              <a:buSzPts val="1700"/>
              <a:buFont typeface="Arial"/>
              <a:buAutoNum type="arabicPeriod"/>
            </a:pPr>
            <a:r>
              <a:rPr lang="en" sz="1700">
                <a:solidFill>
                  <a:srgbClr val="000000"/>
                </a:solidFill>
                <a:latin typeface="Arial"/>
                <a:ea typeface="Arial"/>
                <a:cs typeface="Arial"/>
                <a:sym typeface="Arial"/>
              </a:rPr>
              <a:t>United States of America</a:t>
            </a:r>
            <a:endParaRPr sz="1700">
              <a:solidFill>
                <a:srgbClr val="000000"/>
              </a:solidFill>
              <a:latin typeface="Arial"/>
              <a:ea typeface="Arial"/>
              <a:cs typeface="Arial"/>
              <a:sym typeface="Arial"/>
            </a:endParaRPr>
          </a:p>
          <a:p>
            <a:pPr indent="-336550" lvl="0" marL="457200" rtl="0" algn="l">
              <a:lnSpc>
                <a:spcPct val="100000"/>
              </a:lnSpc>
              <a:spcBef>
                <a:spcPts val="0"/>
              </a:spcBef>
              <a:spcAft>
                <a:spcPts val="0"/>
              </a:spcAft>
              <a:buClr>
                <a:srgbClr val="000000"/>
              </a:buClr>
              <a:buSzPts val="1700"/>
              <a:buFont typeface="Arial"/>
              <a:buAutoNum type="arabicPeriod"/>
            </a:pPr>
            <a:r>
              <a:rPr lang="en" sz="1700">
                <a:solidFill>
                  <a:srgbClr val="000000"/>
                </a:solidFill>
                <a:latin typeface="Arial"/>
                <a:ea typeface="Arial"/>
                <a:cs typeface="Arial"/>
                <a:sym typeface="Arial"/>
              </a:rPr>
              <a:t>Italy</a:t>
            </a:r>
            <a:endParaRPr sz="1700">
              <a:solidFill>
                <a:srgbClr val="000000"/>
              </a:solidFill>
              <a:latin typeface="Arial"/>
              <a:ea typeface="Arial"/>
              <a:cs typeface="Arial"/>
              <a:sym typeface="Arial"/>
            </a:endParaRPr>
          </a:p>
          <a:p>
            <a:pPr indent="-336550" lvl="0" marL="457200" rtl="0" algn="l">
              <a:lnSpc>
                <a:spcPct val="100000"/>
              </a:lnSpc>
              <a:spcBef>
                <a:spcPts val="0"/>
              </a:spcBef>
              <a:spcAft>
                <a:spcPts val="0"/>
              </a:spcAft>
              <a:buClr>
                <a:srgbClr val="000000"/>
              </a:buClr>
              <a:buSzPts val="1700"/>
              <a:buFont typeface="Arial"/>
              <a:buAutoNum type="arabicPeriod"/>
            </a:pPr>
            <a:r>
              <a:rPr lang="en" sz="1700">
                <a:solidFill>
                  <a:srgbClr val="000000"/>
                </a:solidFill>
                <a:latin typeface="Arial"/>
                <a:ea typeface="Arial"/>
                <a:cs typeface="Arial"/>
                <a:sym typeface="Arial"/>
              </a:rPr>
              <a:t>New Zealand</a:t>
            </a:r>
            <a:endParaRPr sz="17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l">
              <a:spcBef>
                <a:spcPts val="0"/>
              </a:spcBef>
              <a:spcAft>
                <a:spcPts val="1200"/>
              </a:spcAft>
              <a:buNone/>
            </a:pPr>
            <a:r>
              <a:t/>
            </a:r>
            <a:endParaRPr b="1" sz="26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Data</a:t>
            </a:r>
            <a:endParaRPr/>
          </a:p>
        </p:txBody>
      </p:sp>
      <p:sp>
        <p:nvSpPr>
          <p:cNvPr id="111" name="Google Shape;111;p17"/>
          <p:cNvSpPr txBox="1"/>
          <p:nvPr>
            <p:ph idx="1" type="body"/>
          </p:nvPr>
        </p:nvSpPr>
        <p:spPr>
          <a:xfrm>
            <a:off x="396475" y="1457325"/>
            <a:ext cx="8465400" cy="3504000"/>
          </a:xfrm>
          <a:prstGeom prst="rect">
            <a:avLst/>
          </a:prstGeom>
        </p:spPr>
        <p:txBody>
          <a:bodyPr anchorCtr="0" anchor="t" bIns="91425" lIns="91425" spcFirstLastPara="1" rIns="91425" wrap="square" tIns="91425">
            <a:noAutofit/>
          </a:bodyPr>
          <a:lstStyle/>
          <a:p>
            <a:pPr indent="-334010" lvl="0" marL="457200" rtl="0" algn="just">
              <a:lnSpc>
                <a:spcPct val="95000"/>
              </a:lnSpc>
              <a:spcBef>
                <a:spcPts val="1000"/>
              </a:spcBef>
              <a:spcAft>
                <a:spcPts val="0"/>
              </a:spcAft>
              <a:buClr>
                <a:srgbClr val="000000"/>
              </a:buClr>
              <a:buSzPts val="1660"/>
              <a:buFont typeface="Arial"/>
              <a:buAutoNum type="arabicPeriod"/>
            </a:pPr>
            <a:r>
              <a:rPr lang="en" sz="1660">
                <a:solidFill>
                  <a:srgbClr val="000000"/>
                </a:solidFill>
                <a:latin typeface="Arial"/>
                <a:ea typeface="Arial"/>
                <a:cs typeface="Arial"/>
                <a:sym typeface="Arial"/>
              </a:rPr>
              <a:t>Missing data was encountered for the number of cases, number of deaths, number of vaccines and the  reproduction  Number. All   their  features had  consistent  data.   Upon  careful  analysis  it was found out that the missing data was present in the initial few days when there were no cases or deaths. Hence those fields were replaced by 0.</a:t>
            </a:r>
            <a:endParaRPr sz="1660">
              <a:solidFill>
                <a:srgbClr val="000000"/>
              </a:solidFill>
              <a:latin typeface="Arial"/>
              <a:ea typeface="Arial"/>
              <a:cs typeface="Arial"/>
              <a:sym typeface="Arial"/>
            </a:endParaRPr>
          </a:p>
          <a:p>
            <a:pPr indent="-334010" lvl="0" marL="457200" rtl="0" algn="just">
              <a:lnSpc>
                <a:spcPct val="95000"/>
              </a:lnSpc>
              <a:spcBef>
                <a:spcPts val="1000"/>
              </a:spcBef>
              <a:spcAft>
                <a:spcPts val="0"/>
              </a:spcAft>
              <a:buClr>
                <a:srgbClr val="000000"/>
              </a:buClr>
              <a:buSzPts val="1660"/>
              <a:buFont typeface="Arial"/>
              <a:buAutoNum type="arabicPeriod"/>
            </a:pPr>
            <a:r>
              <a:rPr lang="en" sz="1660">
                <a:solidFill>
                  <a:srgbClr val="000000"/>
                </a:solidFill>
                <a:latin typeface="Arial"/>
                <a:ea typeface="Arial"/>
                <a:cs typeface="Arial"/>
                <a:sym typeface="Arial"/>
              </a:rPr>
              <a:t>Missing data of the reproduction rate was </a:t>
            </a:r>
            <a:r>
              <a:rPr lang="en" sz="1660">
                <a:solidFill>
                  <a:srgbClr val="000000"/>
                </a:solidFill>
                <a:latin typeface="Arial"/>
                <a:ea typeface="Arial"/>
                <a:cs typeface="Arial"/>
                <a:sym typeface="Arial"/>
              </a:rPr>
              <a:t>filled by</a:t>
            </a:r>
            <a:r>
              <a:rPr lang="en" sz="1660">
                <a:solidFill>
                  <a:srgbClr val="000000"/>
                </a:solidFill>
                <a:latin typeface="Arial"/>
                <a:ea typeface="Arial"/>
                <a:cs typeface="Arial"/>
                <a:sym typeface="Arial"/>
              </a:rPr>
              <a:t>  taking  the  value  of  the  closest  valid  </a:t>
            </a:r>
            <a:r>
              <a:rPr lang="en" sz="1660">
                <a:solidFill>
                  <a:srgbClr val="000000"/>
                </a:solidFill>
                <a:latin typeface="Arial"/>
                <a:ea typeface="Arial"/>
                <a:cs typeface="Arial"/>
                <a:sym typeface="Arial"/>
              </a:rPr>
              <a:t>neighbouring</a:t>
            </a:r>
            <a:r>
              <a:rPr lang="en" sz="1660">
                <a:solidFill>
                  <a:srgbClr val="000000"/>
                </a:solidFill>
                <a:latin typeface="Arial"/>
                <a:ea typeface="Arial"/>
                <a:cs typeface="Arial"/>
                <a:sym typeface="Arial"/>
              </a:rPr>
              <a:t> field.  This was done because </a:t>
            </a:r>
            <a:r>
              <a:rPr lang="en" sz="1660">
                <a:solidFill>
                  <a:srgbClr val="000000"/>
                </a:solidFill>
                <a:latin typeface="Arial"/>
                <a:ea typeface="Arial"/>
                <a:cs typeface="Arial"/>
                <a:sym typeface="Arial"/>
              </a:rPr>
              <a:t>reproduction</a:t>
            </a:r>
            <a:r>
              <a:rPr lang="en" sz="1660">
                <a:solidFill>
                  <a:srgbClr val="000000"/>
                </a:solidFill>
                <a:latin typeface="Arial"/>
                <a:ea typeface="Arial"/>
                <a:cs typeface="Arial"/>
                <a:sym typeface="Arial"/>
              </a:rPr>
              <a:t> rate is more or less close to </a:t>
            </a:r>
            <a:r>
              <a:rPr lang="en" sz="1660">
                <a:solidFill>
                  <a:srgbClr val="000000"/>
                </a:solidFill>
                <a:latin typeface="Arial"/>
                <a:ea typeface="Arial"/>
                <a:cs typeface="Arial"/>
                <a:sym typeface="Arial"/>
              </a:rPr>
              <a:t>its</a:t>
            </a:r>
            <a:r>
              <a:rPr lang="en" sz="1660">
                <a:solidFill>
                  <a:srgbClr val="000000"/>
                </a:solidFill>
                <a:latin typeface="Arial"/>
                <a:ea typeface="Arial"/>
                <a:cs typeface="Arial"/>
                <a:sym typeface="Arial"/>
              </a:rPr>
              <a:t> </a:t>
            </a:r>
            <a:r>
              <a:rPr lang="en" sz="1660">
                <a:solidFill>
                  <a:srgbClr val="000000"/>
                </a:solidFill>
                <a:latin typeface="Arial"/>
                <a:ea typeface="Arial"/>
                <a:cs typeface="Arial"/>
                <a:sym typeface="Arial"/>
              </a:rPr>
              <a:t>neighbouring values</a:t>
            </a:r>
            <a:r>
              <a:rPr lang="en" sz="1660">
                <a:solidFill>
                  <a:srgbClr val="000000"/>
                </a:solidFill>
                <a:latin typeface="Arial"/>
                <a:ea typeface="Arial"/>
                <a:cs typeface="Arial"/>
                <a:sym typeface="Arial"/>
              </a:rPr>
              <a:t> on account of it’s time dependent nature.</a:t>
            </a:r>
            <a:endParaRPr sz="1660">
              <a:solidFill>
                <a:srgbClr val="000000"/>
              </a:solidFill>
              <a:latin typeface="Arial"/>
              <a:ea typeface="Arial"/>
              <a:cs typeface="Arial"/>
              <a:sym typeface="Arial"/>
            </a:endParaRPr>
          </a:p>
          <a:p>
            <a:pPr indent="-334010" lvl="0" marL="457200" rtl="0" algn="just">
              <a:lnSpc>
                <a:spcPct val="95000"/>
              </a:lnSpc>
              <a:spcBef>
                <a:spcPts val="1000"/>
              </a:spcBef>
              <a:spcAft>
                <a:spcPts val="0"/>
              </a:spcAft>
              <a:buClr>
                <a:srgbClr val="000000"/>
              </a:buClr>
              <a:buSzPts val="1660"/>
              <a:buFont typeface="Arial"/>
              <a:buAutoNum type="arabicPeriod"/>
            </a:pPr>
            <a:r>
              <a:rPr lang="en" sz="1660">
                <a:solidFill>
                  <a:srgbClr val="000000"/>
                </a:solidFill>
                <a:latin typeface="Arial"/>
                <a:ea typeface="Arial"/>
                <a:cs typeface="Arial"/>
                <a:sym typeface="Arial"/>
              </a:rPr>
              <a:t>For  daily  deaths,  vaccinations  and  cases  </a:t>
            </a:r>
            <a:r>
              <a:rPr lang="en" sz="1660">
                <a:solidFill>
                  <a:srgbClr val="000000"/>
                </a:solidFill>
                <a:latin typeface="Arial"/>
                <a:ea typeface="Arial"/>
                <a:cs typeface="Arial"/>
                <a:sym typeface="Arial"/>
              </a:rPr>
              <a:t>there could</a:t>
            </a:r>
            <a:r>
              <a:rPr lang="en" sz="1660">
                <a:solidFill>
                  <a:srgbClr val="000000"/>
                </a:solidFill>
                <a:latin typeface="Arial"/>
                <a:ea typeface="Arial"/>
                <a:cs typeface="Arial"/>
                <a:sym typeface="Arial"/>
              </a:rPr>
              <a:t> be often be systemic problems in </a:t>
            </a:r>
            <a:r>
              <a:rPr lang="en" sz="1660">
                <a:solidFill>
                  <a:srgbClr val="000000"/>
                </a:solidFill>
                <a:latin typeface="Arial"/>
                <a:ea typeface="Arial"/>
                <a:cs typeface="Arial"/>
                <a:sym typeface="Arial"/>
              </a:rPr>
              <a:t>reporting leading</a:t>
            </a:r>
            <a:r>
              <a:rPr lang="en" sz="1660">
                <a:solidFill>
                  <a:srgbClr val="000000"/>
                </a:solidFill>
                <a:latin typeface="Arial"/>
                <a:ea typeface="Arial"/>
                <a:cs typeface="Arial"/>
                <a:sym typeface="Arial"/>
              </a:rPr>
              <a:t> to high fluctuations, Thus a 7 day </a:t>
            </a:r>
            <a:r>
              <a:rPr lang="en" sz="1660">
                <a:solidFill>
                  <a:srgbClr val="000000"/>
                </a:solidFill>
                <a:latin typeface="Arial"/>
                <a:ea typeface="Arial"/>
                <a:cs typeface="Arial"/>
                <a:sym typeface="Arial"/>
              </a:rPr>
              <a:t>rolling average</a:t>
            </a:r>
            <a:r>
              <a:rPr lang="en" sz="1660">
                <a:solidFill>
                  <a:srgbClr val="000000"/>
                </a:solidFill>
                <a:latin typeface="Arial"/>
                <a:ea typeface="Arial"/>
                <a:cs typeface="Arial"/>
                <a:sym typeface="Arial"/>
              </a:rPr>
              <a:t>  value  has  been  chosen  to  handle  </a:t>
            </a:r>
            <a:r>
              <a:rPr lang="en" sz="1660">
                <a:solidFill>
                  <a:srgbClr val="000000"/>
                </a:solidFill>
                <a:latin typeface="Arial"/>
                <a:ea typeface="Arial"/>
                <a:cs typeface="Arial"/>
                <a:sym typeface="Arial"/>
              </a:rPr>
              <a:t>such irregularities.</a:t>
            </a:r>
            <a:endParaRPr sz="1660">
              <a:solidFill>
                <a:srgbClr val="000000"/>
              </a:solidFill>
              <a:latin typeface="Arial"/>
              <a:ea typeface="Arial"/>
              <a:cs typeface="Arial"/>
              <a:sym typeface="Arial"/>
            </a:endParaRPr>
          </a:p>
          <a:p>
            <a:pPr indent="0" lvl="0" marL="457200" rtl="0" algn="just">
              <a:lnSpc>
                <a:spcPct val="80000"/>
              </a:lnSpc>
              <a:spcBef>
                <a:spcPts val="1000"/>
              </a:spcBef>
              <a:spcAft>
                <a:spcPts val="0"/>
              </a:spcAft>
              <a:buSzPts val="935"/>
              <a:buNone/>
            </a:pPr>
            <a:r>
              <a:t/>
            </a:r>
            <a:endParaRPr sz="1745">
              <a:solidFill>
                <a:srgbClr val="000000"/>
              </a:solidFill>
              <a:latin typeface="Arial"/>
              <a:ea typeface="Arial"/>
              <a:cs typeface="Arial"/>
              <a:sym typeface="Arial"/>
            </a:endParaRPr>
          </a:p>
          <a:p>
            <a:pPr indent="0" lvl="0" marL="457200" rtl="0" algn="just">
              <a:lnSpc>
                <a:spcPct val="80000"/>
              </a:lnSpc>
              <a:spcBef>
                <a:spcPts val="0"/>
              </a:spcBef>
              <a:spcAft>
                <a:spcPts val="0"/>
              </a:spcAft>
              <a:buSzPts val="935"/>
              <a:buNone/>
            </a:pPr>
            <a:r>
              <a:t/>
            </a:r>
            <a:endParaRPr sz="1745">
              <a:solidFill>
                <a:srgbClr val="000000"/>
              </a:solidFill>
              <a:latin typeface="Arial"/>
              <a:ea typeface="Arial"/>
              <a:cs typeface="Arial"/>
              <a:sym typeface="Arial"/>
            </a:endParaRPr>
          </a:p>
          <a:p>
            <a:pPr indent="0" lvl="0" marL="0" rtl="0" algn="just">
              <a:lnSpc>
                <a:spcPct val="80000"/>
              </a:lnSpc>
              <a:spcBef>
                <a:spcPts val="0"/>
              </a:spcBef>
              <a:spcAft>
                <a:spcPts val="0"/>
              </a:spcAft>
              <a:buSzPts val="935"/>
              <a:buNone/>
            </a:pPr>
            <a:r>
              <a:t/>
            </a:r>
            <a:endParaRPr sz="1745">
              <a:solidFill>
                <a:srgbClr val="000000"/>
              </a:solidFill>
              <a:latin typeface="Arial"/>
              <a:ea typeface="Arial"/>
              <a:cs typeface="Arial"/>
              <a:sym typeface="Arial"/>
            </a:endParaRPr>
          </a:p>
          <a:p>
            <a:pPr indent="0" lvl="0" marL="0" rtl="0" algn="just">
              <a:lnSpc>
                <a:spcPct val="95000"/>
              </a:lnSpc>
              <a:spcBef>
                <a:spcPts val="0"/>
              </a:spcBef>
              <a:spcAft>
                <a:spcPts val="1200"/>
              </a:spcAft>
              <a:buSzPts val="935"/>
              <a:buNone/>
            </a:pPr>
            <a:r>
              <a:t/>
            </a:r>
            <a:endParaRPr b="1" sz="2510">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SEIR MODEL</a:t>
            </a:r>
            <a:endParaRPr/>
          </a:p>
        </p:txBody>
      </p:sp>
      <p:sp>
        <p:nvSpPr>
          <p:cNvPr id="117" name="Google Shape;117;p18"/>
          <p:cNvSpPr txBox="1"/>
          <p:nvPr>
            <p:ph idx="1" type="body"/>
          </p:nvPr>
        </p:nvSpPr>
        <p:spPr>
          <a:xfrm>
            <a:off x="396600" y="1620150"/>
            <a:ext cx="3600000" cy="27315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solidFill>
                  <a:srgbClr val="000000"/>
                </a:solidFill>
                <a:latin typeface="Arial"/>
                <a:ea typeface="Arial"/>
                <a:cs typeface="Arial"/>
                <a:sym typeface="Arial"/>
              </a:rPr>
              <a:t>In the SEIR model, we have 4 major compartments: Susceptible, Exposed, Infected and Recovered.</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a:solidFill>
                  <a:srgbClr val="000000"/>
                </a:solidFill>
                <a:latin typeface="Arial"/>
                <a:ea typeface="Arial"/>
                <a:cs typeface="Arial"/>
                <a:sym typeface="Arial"/>
              </a:rPr>
              <a:t>This model assumes that the epidemic ends when the number of infected people become zero.</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a:solidFill>
                  <a:srgbClr val="000000"/>
                </a:solidFill>
                <a:latin typeface="Arial"/>
                <a:ea typeface="Arial"/>
                <a:cs typeface="Arial"/>
                <a:sym typeface="Arial"/>
              </a:rPr>
              <a:t>There exists no closed form expression of the above model.    Hence  we  try  to  qualitatively  analyze  the trend for real life scenarios and compare those to representative models.</a:t>
            </a:r>
            <a:endParaRPr sz="1400"/>
          </a:p>
        </p:txBody>
      </p:sp>
      <p:pic>
        <p:nvPicPr>
          <p:cNvPr id="118" name="Google Shape;118;p18"/>
          <p:cNvPicPr preferRelativeResize="0"/>
          <p:nvPr/>
        </p:nvPicPr>
        <p:blipFill>
          <a:blip r:embed="rId3">
            <a:alphaModFix/>
          </a:blip>
          <a:stretch>
            <a:fillRect/>
          </a:stretch>
        </p:blipFill>
        <p:spPr>
          <a:xfrm>
            <a:off x="3996609" y="1457325"/>
            <a:ext cx="4865267" cy="350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 CASES</a:t>
            </a:r>
            <a:endParaRPr/>
          </a:p>
        </p:txBody>
      </p:sp>
      <p:pic>
        <p:nvPicPr>
          <p:cNvPr id="124" name="Google Shape;124;p19"/>
          <p:cNvPicPr preferRelativeResize="0"/>
          <p:nvPr/>
        </p:nvPicPr>
        <p:blipFill>
          <a:blip r:embed="rId3">
            <a:alphaModFix/>
          </a:blip>
          <a:stretch>
            <a:fillRect/>
          </a:stretch>
        </p:blipFill>
        <p:spPr>
          <a:xfrm>
            <a:off x="85800" y="1331150"/>
            <a:ext cx="4620800" cy="2467861"/>
          </a:xfrm>
          <a:prstGeom prst="rect">
            <a:avLst/>
          </a:prstGeom>
          <a:noFill/>
          <a:ln>
            <a:noFill/>
          </a:ln>
        </p:spPr>
      </p:pic>
      <p:pic>
        <p:nvPicPr>
          <p:cNvPr id="125" name="Google Shape;125;p19"/>
          <p:cNvPicPr preferRelativeResize="0"/>
          <p:nvPr/>
        </p:nvPicPr>
        <p:blipFill>
          <a:blip r:embed="rId4">
            <a:alphaModFix/>
          </a:blip>
          <a:stretch>
            <a:fillRect/>
          </a:stretch>
        </p:blipFill>
        <p:spPr>
          <a:xfrm>
            <a:off x="4572001" y="1331138"/>
            <a:ext cx="4620800" cy="2467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CASES PER MILLION POPULATION</a:t>
            </a:r>
            <a:endParaRPr/>
          </a:p>
        </p:txBody>
      </p:sp>
      <p:pic>
        <p:nvPicPr>
          <p:cNvPr id="131" name="Google Shape;131;p20"/>
          <p:cNvPicPr preferRelativeResize="0"/>
          <p:nvPr/>
        </p:nvPicPr>
        <p:blipFill>
          <a:blip r:embed="rId3">
            <a:alphaModFix/>
          </a:blip>
          <a:stretch>
            <a:fillRect/>
          </a:stretch>
        </p:blipFill>
        <p:spPr>
          <a:xfrm>
            <a:off x="1818925" y="1428425"/>
            <a:ext cx="5506126" cy="3178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Cases Vs Tests</a:t>
            </a:r>
            <a:endParaRPr/>
          </a:p>
        </p:txBody>
      </p:sp>
      <p:pic>
        <p:nvPicPr>
          <p:cNvPr id="137" name="Google Shape;137;p21"/>
          <p:cNvPicPr preferRelativeResize="0"/>
          <p:nvPr/>
        </p:nvPicPr>
        <p:blipFill>
          <a:blip r:embed="rId3">
            <a:alphaModFix/>
          </a:blip>
          <a:stretch>
            <a:fillRect/>
          </a:stretch>
        </p:blipFill>
        <p:spPr>
          <a:xfrm>
            <a:off x="51625" y="1443488"/>
            <a:ext cx="4631429" cy="2473551"/>
          </a:xfrm>
          <a:prstGeom prst="rect">
            <a:avLst/>
          </a:prstGeom>
          <a:noFill/>
          <a:ln>
            <a:noFill/>
          </a:ln>
        </p:spPr>
      </p:pic>
      <p:pic>
        <p:nvPicPr>
          <p:cNvPr id="138" name="Google Shape;138;p21"/>
          <p:cNvPicPr preferRelativeResize="0"/>
          <p:nvPr/>
        </p:nvPicPr>
        <p:blipFill>
          <a:blip r:embed="rId4">
            <a:alphaModFix/>
          </a:blip>
          <a:stretch>
            <a:fillRect/>
          </a:stretch>
        </p:blipFill>
        <p:spPr>
          <a:xfrm>
            <a:off x="4793150" y="1428362"/>
            <a:ext cx="4262050" cy="2503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