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3" r:id="rId1"/>
  </p:sldMasterIdLst>
  <p:sldIdLst>
    <p:sldId id="256" r:id="rId2"/>
    <p:sldId id="281" r:id="rId3"/>
    <p:sldId id="271" r:id="rId4"/>
    <p:sldId id="274" r:id="rId5"/>
    <p:sldId id="272" r:id="rId6"/>
    <p:sldId id="260" r:id="rId7"/>
    <p:sldId id="257" r:id="rId8"/>
    <p:sldId id="259" r:id="rId9"/>
    <p:sldId id="258" r:id="rId10"/>
    <p:sldId id="277" r:id="rId11"/>
    <p:sldId id="262" r:id="rId12"/>
    <p:sldId id="270" r:id="rId13"/>
    <p:sldId id="278" r:id="rId14"/>
    <p:sldId id="264" r:id="rId15"/>
    <p:sldId id="263" r:id="rId16"/>
    <p:sldId id="265" r:id="rId17"/>
    <p:sldId id="275" r:id="rId18"/>
    <p:sldId id="276" r:id="rId19"/>
    <p:sldId id="267" r:id="rId20"/>
    <p:sldId id="266" r:id="rId21"/>
    <p:sldId id="282"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p:scale>
          <a:sx n="66" d="100"/>
          <a:sy n="66" d="100"/>
        </p:scale>
        <p:origin x="54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svg"/><Relationship Id="rId1"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9.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8B130C-F7A0-4F52-92FE-1033B3F75C9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8A1AAC9-61F9-4B69-AA2D-DDE96FBCE492}">
      <dgm:prSet/>
      <dgm:spPr/>
      <dgm:t>
        <a:bodyPr/>
        <a:lstStyle/>
        <a:p>
          <a:r>
            <a:rPr lang="en-US" dirty="0"/>
            <a:t>Functional data analysis refers to the standard multivariate analysis over the data having infinite dimension. </a:t>
          </a:r>
        </a:p>
      </dgm:t>
    </dgm:pt>
    <dgm:pt modelId="{492B3981-EA4B-4E50-9AE4-27F32B2D30AC}" type="parTrans" cxnId="{AE850524-07DA-48D0-8164-E768C2AF555D}">
      <dgm:prSet/>
      <dgm:spPr/>
      <dgm:t>
        <a:bodyPr/>
        <a:lstStyle/>
        <a:p>
          <a:endParaRPr lang="en-US"/>
        </a:p>
      </dgm:t>
    </dgm:pt>
    <dgm:pt modelId="{33FACF47-3DB4-4BFD-9206-EE5CFE1C6847}" type="sibTrans" cxnId="{AE850524-07DA-48D0-8164-E768C2AF555D}">
      <dgm:prSet/>
      <dgm:spPr/>
      <dgm:t>
        <a:bodyPr/>
        <a:lstStyle/>
        <a:p>
          <a:endParaRPr lang="en-US"/>
        </a:p>
      </dgm:t>
    </dgm:pt>
    <dgm:pt modelId="{049A375F-2D65-477F-AC1F-95276DB814BF}">
      <dgm:prSet/>
      <dgm:spPr/>
      <dgm:t>
        <a:bodyPr/>
        <a:lstStyle/>
        <a:p>
          <a:r>
            <a:rPr lang="en-US" dirty="0"/>
            <a:t>SVM algorithm has a kernel which is a mathematical function. For SVM, utilizes the functional behavior of data by converting classical kernel to functional kernel. </a:t>
          </a:r>
        </a:p>
      </dgm:t>
    </dgm:pt>
    <dgm:pt modelId="{5B2DDDD4-86A3-4DEF-92BE-C74231F08473}" type="parTrans" cxnId="{8790B004-397D-4A1F-AB56-69DD736405E7}">
      <dgm:prSet/>
      <dgm:spPr/>
      <dgm:t>
        <a:bodyPr/>
        <a:lstStyle/>
        <a:p>
          <a:endParaRPr lang="en-US"/>
        </a:p>
      </dgm:t>
    </dgm:pt>
    <dgm:pt modelId="{C53D8956-928D-430C-A482-39C757E96B1E}" type="sibTrans" cxnId="{8790B004-397D-4A1F-AB56-69DD736405E7}">
      <dgm:prSet/>
      <dgm:spPr/>
      <dgm:t>
        <a:bodyPr/>
        <a:lstStyle/>
        <a:p>
          <a:endParaRPr lang="en-US"/>
        </a:p>
      </dgm:t>
    </dgm:pt>
    <dgm:pt modelId="{8AD98E39-447F-45CB-AB32-AB7B5601AF03}">
      <dgm:prSet/>
      <dgm:spPr/>
      <dgm:t>
        <a:bodyPr/>
        <a:lstStyle/>
        <a:p>
          <a:r>
            <a:rPr lang="en-US" dirty="0"/>
            <a:t>The conventional kernel of SVM is converted to functional bandwidth kernel and the results can be compared with state of the art techniques. </a:t>
          </a:r>
        </a:p>
      </dgm:t>
    </dgm:pt>
    <dgm:pt modelId="{507B2C84-5403-4F19-B871-7324CA7D5153}" type="parTrans" cxnId="{630CD395-DD7D-47AE-BBF3-B56F8CCAC13F}">
      <dgm:prSet/>
      <dgm:spPr/>
      <dgm:t>
        <a:bodyPr/>
        <a:lstStyle/>
        <a:p>
          <a:endParaRPr lang="en-US"/>
        </a:p>
      </dgm:t>
    </dgm:pt>
    <dgm:pt modelId="{271D6084-8208-4684-9DE3-143764948BD1}" type="sibTrans" cxnId="{630CD395-DD7D-47AE-BBF3-B56F8CCAC13F}">
      <dgm:prSet/>
      <dgm:spPr/>
      <dgm:t>
        <a:bodyPr/>
        <a:lstStyle/>
        <a:p>
          <a:endParaRPr lang="en-US"/>
        </a:p>
      </dgm:t>
    </dgm:pt>
    <dgm:pt modelId="{24937EC9-8AC5-4F88-86FD-EADF49C66F4C}" type="pres">
      <dgm:prSet presAssocID="{D18B130C-F7A0-4F52-92FE-1033B3F75C9E}" presName="root" presStyleCnt="0">
        <dgm:presLayoutVars>
          <dgm:dir/>
          <dgm:resizeHandles val="exact"/>
        </dgm:presLayoutVars>
      </dgm:prSet>
      <dgm:spPr/>
    </dgm:pt>
    <dgm:pt modelId="{C28D783D-6417-4E9A-8BE1-59679C54B3E8}" type="pres">
      <dgm:prSet presAssocID="{E8A1AAC9-61F9-4B69-AA2D-DDE96FBCE492}" presName="compNode" presStyleCnt="0"/>
      <dgm:spPr/>
    </dgm:pt>
    <dgm:pt modelId="{37D4EAE7-362A-42A0-8D93-95A62E9C4F9D}" type="pres">
      <dgm:prSet presAssocID="{E8A1AAC9-61F9-4B69-AA2D-DDE96FBCE492}" presName="bgRect" presStyleLbl="bgShp" presStyleIdx="0" presStyleCnt="3"/>
      <dgm:spPr/>
    </dgm:pt>
    <dgm:pt modelId="{6D872F83-54A9-448D-A372-3783782564A1}" type="pres">
      <dgm:prSet presAssocID="{E8A1AAC9-61F9-4B69-AA2D-DDE96FBCE492}"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DE31E61B-0106-4389-807F-0E260403BC48}" type="pres">
      <dgm:prSet presAssocID="{E8A1AAC9-61F9-4B69-AA2D-DDE96FBCE492}" presName="spaceRect" presStyleCnt="0"/>
      <dgm:spPr/>
    </dgm:pt>
    <dgm:pt modelId="{F0416D4A-5275-4466-B612-4D299189F9D6}" type="pres">
      <dgm:prSet presAssocID="{E8A1AAC9-61F9-4B69-AA2D-DDE96FBCE492}" presName="parTx" presStyleLbl="revTx" presStyleIdx="0" presStyleCnt="3">
        <dgm:presLayoutVars>
          <dgm:chMax val="0"/>
          <dgm:chPref val="0"/>
        </dgm:presLayoutVars>
      </dgm:prSet>
      <dgm:spPr/>
    </dgm:pt>
    <dgm:pt modelId="{0C3D17D3-BEF6-4194-9BAA-5694518136BD}" type="pres">
      <dgm:prSet presAssocID="{33FACF47-3DB4-4BFD-9206-EE5CFE1C6847}" presName="sibTrans" presStyleCnt="0"/>
      <dgm:spPr/>
    </dgm:pt>
    <dgm:pt modelId="{0C1C22F5-E8A8-44E5-9481-194C3BB2CA94}" type="pres">
      <dgm:prSet presAssocID="{049A375F-2D65-477F-AC1F-95276DB814BF}" presName="compNode" presStyleCnt="0"/>
      <dgm:spPr/>
    </dgm:pt>
    <dgm:pt modelId="{FE5D6C3F-BBAB-45AE-BF90-CD51BCD64EE2}" type="pres">
      <dgm:prSet presAssocID="{049A375F-2D65-477F-AC1F-95276DB814BF}" presName="bgRect" presStyleLbl="bgShp" presStyleIdx="1" presStyleCnt="3"/>
      <dgm:spPr/>
    </dgm:pt>
    <dgm:pt modelId="{019EE91F-C27B-40B0-B200-EAED1BFE2759}" type="pres">
      <dgm:prSet presAssocID="{049A375F-2D65-477F-AC1F-95276DB814BF}"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BC654169-0F4D-47A6-AAD1-5B42E274C66D}" type="pres">
      <dgm:prSet presAssocID="{049A375F-2D65-477F-AC1F-95276DB814BF}" presName="spaceRect" presStyleCnt="0"/>
      <dgm:spPr/>
    </dgm:pt>
    <dgm:pt modelId="{1A185054-F312-4DD3-A408-714B08D57DE4}" type="pres">
      <dgm:prSet presAssocID="{049A375F-2D65-477F-AC1F-95276DB814BF}" presName="parTx" presStyleLbl="revTx" presStyleIdx="1" presStyleCnt="3">
        <dgm:presLayoutVars>
          <dgm:chMax val="0"/>
          <dgm:chPref val="0"/>
        </dgm:presLayoutVars>
      </dgm:prSet>
      <dgm:spPr/>
    </dgm:pt>
    <dgm:pt modelId="{848DCDA3-18CA-4229-AB4B-EFAC739EC5F0}" type="pres">
      <dgm:prSet presAssocID="{C53D8956-928D-430C-A482-39C757E96B1E}" presName="sibTrans" presStyleCnt="0"/>
      <dgm:spPr/>
    </dgm:pt>
    <dgm:pt modelId="{5AB22BA9-818F-42C9-8FCE-D101E7B6E718}" type="pres">
      <dgm:prSet presAssocID="{8AD98E39-447F-45CB-AB32-AB7B5601AF03}" presName="compNode" presStyleCnt="0"/>
      <dgm:spPr/>
    </dgm:pt>
    <dgm:pt modelId="{D162E758-F7E3-4931-8F23-4D0D179CF144}" type="pres">
      <dgm:prSet presAssocID="{8AD98E39-447F-45CB-AB32-AB7B5601AF03}" presName="bgRect" presStyleLbl="bgShp" presStyleIdx="2" presStyleCnt="3"/>
      <dgm:spPr/>
    </dgm:pt>
    <dgm:pt modelId="{20FB151A-58FB-48D4-A756-E9BD9CEEAA93}" type="pres">
      <dgm:prSet presAssocID="{8AD98E39-447F-45CB-AB32-AB7B5601AF03}"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5D862607-F471-4850-B86E-3114D57A1E31}" type="pres">
      <dgm:prSet presAssocID="{8AD98E39-447F-45CB-AB32-AB7B5601AF03}" presName="spaceRect" presStyleCnt="0"/>
      <dgm:spPr/>
    </dgm:pt>
    <dgm:pt modelId="{F2ED3330-71C9-4500-9ABB-22E7BC9C5C3B}" type="pres">
      <dgm:prSet presAssocID="{8AD98E39-447F-45CB-AB32-AB7B5601AF03}" presName="parTx" presStyleLbl="revTx" presStyleIdx="2" presStyleCnt="3">
        <dgm:presLayoutVars>
          <dgm:chMax val="0"/>
          <dgm:chPref val="0"/>
        </dgm:presLayoutVars>
      </dgm:prSet>
      <dgm:spPr/>
    </dgm:pt>
  </dgm:ptLst>
  <dgm:cxnLst>
    <dgm:cxn modelId="{8790B004-397D-4A1F-AB56-69DD736405E7}" srcId="{D18B130C-F7A0-4F52-92FE-1033B3F75C9E}" destId="{049A375F-2D65-477F-AC1F-95276DB814BF}" srcOrd="1" destOrd="0" parTransId="{5B2DDDD4-86A3-4DEF-92BE-C74231F08473}" sibTransId="{C53D8956-928D-430C-A482-39C757E96B1E}"/>
    <dgm:cxn modelId="{AE850524-07DA-48D0-8164-E768C2AF555D}" srcId="{D18B130C-F7A0-4F52-92FE-1033B3F75C9E}" destId="{E8A1AAC9-61F9-4B69-AA2D-DDE96FBCE492}" srcOrd="0" destOrd="0" parTransId="{492B3981-EA4B-4E50-9AE4-27F32B2D30AC}" sibTransId="{33FACF47-3DB4-4BFD-9206-EE5CFE1C6847}"/>
    <dgm:cxn modelId="{DCB1D76A-09E2-4DD0-975F-887AE9D0F5E9}" type="presOf" srcId="{E8A1AAC9-61F9-4B69-AA2D-DDE96FBCE492}" destId="{F0416D4A-5275-4466-B612-4D299189F9D6}" srcOrd="0" destOrd="0" presId="urn:microsoft.com/office/officeart/2018/2/layout/IconVerticalSolidList"/>
    <dgm:cxn modelId="{44CD7780-0FED-462C-86BB-70BDCC4C987C}" type="presOf" srcId="{049A375F-2D65-477F-AC1F-95276DB814BF}" destId="{1A185054-F312-4DD3-A408-714B08D57DE4}" srcOrd="0" destOrd="0" presId="urn:microsoft.com/office/officeart/2018/2/layout/IconVerticalSolidList"/>
    <dgm:cxn modelId="{72B23A81-5F02-42FF-8997-11FCBBC6A241}" type="presOf" srcId="{8AD98E39-447F-45CB-AB32-AB7B5601AF03}" destId="{F2ED3330-71C9-4500-9ABB-22E7BC9C5C3B}" srcOrd="0" destOrd="0" presId="urn:microsoft.com/office/officeart/2018/2/layout/IconVerticalSolidList"/>
    <dgm:cxn modelId="{630CD395-DD7D-47AE-BBF3-B56F8CCAC13F}" srcId="{D18B130C-F7A0-4F52-92FE-1033B3F75C9E}" destId="{8AD98E39-447F-45CB-AB32-AB7B5601AF03}" srcOrd="2" destOrd="0" parTransId="{507B2C84-5403-4F19-B871-7324CA7D5153}" sibTransId="{271D6084-8208-4684-9DE3-143764948BD1}"/>
    <dgm:cxn modelId="{F0EB3FC6-FE41-4EB8-B9A6-FC8550C31544}" type="presOf" srcId="{D18B130C-F7A0-4F52-92FE-1033B3F75C9E}" destId="{24937EC9-8AC5-4F88-86FD-EADF49C66F4C}" srcOrd="0" destOrd="0" presId="urn:microsoft.com/office/officeart/2018/2/layout/IconVerticalSolidList"/>
    <dgm:cxn modelId="{7C578B5A-53AA-4162-9E7F-1E02021DF22A}" type="presParOf" srcId="{24937EC9-8AC5-4F88-86FD-EADF49C66F4C}" destId="{C28D783D-6417-4E9A-8BE1-59679C54B3E8}" srcOrd="0" destOrd="0" presId="urn:microsoft.com/office/officeart/2018/2/layout/IconVerticalSolidList"/>
    <dgm:cxn modelId="{EE45CCC2-C70E-4A8C-B74E-24700AE2AC07}" type="presParOf" srcId="{C28D783D-6417-4E9A-8BE1-59679C54B3E8}" destId="{37D4EAE7-362A-42A0-8D93-95A62E9C4F9D}" srcOrd="0" destOrd="0" presId="urn:microsoft.com/office/officeart/2018/2/layout/IconVerticalSolidList"/>
    <dgm:cxn modelId="{4811F7A0-023F-4D1E-AACA-04EE9650C088}" type="presParOf" srcId="{C28D783D-6417-4E9A-8BE1-59679C54B3E8}" destId="{6D872F83-54A9-448D-A372-3783782564A1}" srcOrd="1" destOrd="0" presId="urn:microsoft.com/office/officeart/2018/2/layout/IconVerticalSolidList"/>
    <dgm:cxn modelId="{65405077-2C56-4F4E-B655-E2CD5FD6A7FD}" type="presParOf" srcId="{C28D783D-6417-4E9A-8BE1-59679C54B3E8}" destId="{DE31E61B-0106-4389-807F-0E260403BC48}" srcOrd="2" destOrd="0" presId="urn:microsoft.com/office/officeart/2018/2/layout/IconVerticalSolidList"/>
    <dgm:cxn modelId="{3F70CC5D-44BE-4AFD-A87B-A3147DF27A37}" type="presParOf" srcId="{C28D783D-6417-4E9A-8BE1-59679C54B3E8}" destId="{F0416D4A-5275-4466-B612-4D299189F9D6}" srcOrd="3" destOrd="0" presId="urn:microsoft.com/office/officeart/2018/2/layout/IconVerticalSolidList"/>
    <dgm:cxn modelId="{67F29D09-4389-40BF-BC5B-ADE67C5207D9}" type="presParOf" srcId="{24937EC9-8AC5-4F88-86FD-EADF49C66F4C}" destId="{0C3D17D3-BEF6-4194-9BAA-5694518136BD}" srcOrd="1" destOrd="0" presId="urn:microsoft.com/office/officeart/2018/2/layout/IconVerticalSolidList"/>
    <dgm:cxn modelId="{2A97F83A-B472-42E6-9BBE-242394C82BD3}" type="presParOf" srcId="{24937EC9-8AC5-4F88-86FD-EADF49C66F4C}" destId="{0C1C22F5-E8A8-44E5-9481-194C3BB2CA94}" srcOrd="2" destOrd="0" presId="urn:microsoft.com/office/officeart/2018/2/layout/IconVerticalSolidList"/>
    <dgm:cxn modelId="{1669EB67-7EFB-41B7-849A-78E991344B84}" type="presParOf" srcId="{0C1C22F5-E8A8-44E5-9481-194C3BB2CA94}" destId="{FE5D6C3F-BBAB-45AE-BF90-CD51BCD64EE2}" srcOrd="0" destOrd="0" presId="urn:microsoft.com/office/officeart/2018/2/layout/IconVerticalSolidList"/>
    <dgm:cxn modelId="{8F26B1A4-CD83-4FEF-AE84-A97DF7ED19B4}" type="presParOf" srcId="{0C1C22F5-E8A8-44E5-9481-194C3BB2CA94}" destId="{019EE91F-C27B-40B0-B200-EAED1BFE2759}" srcOrd="1" destOrd="0" presId="urn:microsoft.com/office/officeart/2018/2/layout/IconVerticalSolidList"/>
    <dgm:cxn modelId="{23C60567-C8E4-4014-A993-5C229D68A344}" type="presParOf" srcId="{0C1C22F5-E8A8-44E5-9481-194C3BB2CA94}" destId="{BC654169-0F4D-47A6-AAD1-5B42E274C66D}" srcOrd="2" destOrd="0" presId="urn:microsoft.com/office/officeart/2018/2/layout/IconVerticalSolidList"/>
    <dgm:cxn modelId="{F35A3CC1-9BBF-4503-90F2-582DD7C8F499}" type="presParOf" srcId="{0C1C22F5-E8A8-44E5-9481-194C3BB2CA94}" destId="{1A185054-F312-4DD3-A408-714B08D57DE4}" srcOrd="3" destOrd="0" presId="urn:microsoft.com/office/officeart/2018/2/layout/IconVerticalSolidList"/>
    <dgm:cxn modelId="{A10E12BF-38A9-4891-BB34-F908587880ED}" type="presParOf" srcId="{24937EC9-8AC5-4F88-86FD-EADF49C66F4C}" destId="{848DCDA3-18CA-4229-AB4B-EFAC739EC5F0}" srcOrd="3" destOrd="0" presId="urn:microsoft.com/office/officeart/2018/2/layout/IconVerticalSolidList"/>
    <dgm:cxn modelId="{064E6E23-C5F3-47C0-8D72-46D13CE22FF8}" type="presParOf" srcId="{24937EC9-8AC5-4F88-86FD-EADF49C66F4C}" destId="{5AB22BA9-818F-42C9-8FCE-D101E7B6E718}" srcOrd="4" destOrd="0" presId="urn:microsoft.com/office/officeart/2018/2/layout/IconVerticalSolidList"/>
    <dgm:cxn modelId="{1124EB8D-E3BC-4945-B164-EDEA2E1D1B5F}" type="presParOf" srcId="{5AB22BA9-818F-42C9-8FCE-D101E7B6E718}" destId="{D162E758-F7E3-4931-8F23-4D0D179CF144}" srcOrd="0" destOrd="0" presId="urn:microsoft.com/office/officeart/2018/2/layout/IconVerticalSolidList"/>
    <dgm:cxn modelId="{4C8863FD-A2D0-4754-875B-2B15F11ADD9B}" type="presParOf" srcId="{5AB22BA9-818F-42C9-8FCE-D101E7B6E718}" destId="{20FB151A-58FB-48D4-A756-E9BD9CEEAA93}" srcOrd="1" destOrd="0" presId="urn:microsoft.com/office/officeart/2018/2/layout/IconVerticalSolidList"/>
    <dgm:cxn modelId="{2D49231E-640D-4C32-AF3D-8E52A1583B64}" type="presParOf" srcId="{5AB22BA9-818F-42C9-8FCE-D101E7B6E718}" destId="{5D862607-F471-4850-B86E-3114D57A1E31}" srcOrd="2" destOrd="0" presId="urn:microsoft.com/office/officeart/2018/2/layout/IconVerticalSolidList"/>
    <dgm:cxn modelId="{F6D94B14-694D-46C1-BF38-3C8B9A46793F}" type="presParOf" srcId="{5AB22BA9-818F-42C9-8FCE-D101E7B6E718}" destId="{F2ED3330-71C9-4500-9ABB-22E7BC9C5C3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1D6134-DEAF-4D8E-8F84-D6243D0C5C01}"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1A161FE8-FD81-4C26-8395-FA73B6F5EF0B}">
      <dgm:prSet/>
      <dgm:spPr/>
      <dgm:t>
        <a:bodyPr/>
        <a:lstStyle/>
        <a:p>
          <a:pPr>
            <a:lnSpc>
              <a:spcPct val="100000"/>
            </a:lnSpc>
            <a:defRPr b="1"/>
          </a:pPr>
          <a:r>
            <a:rPr lang="en-US" dirty="0"/>
            <a:t>The maximum accuracy we obtained here using this method on different datasets is as follows:</a:t>
          </a:r>
        </a:p>
      </dgm:t>
    </dgm:pt>
    <dgm:pt modelId="{13C020C8-95A8-46FA-AB1C-E8EA0D55AFCD}" type="parTrans" cxnId="{BDAB2229-EA76-421C-B2ED-D4C64D99E8A4}">
      <dgm:prSet/>
      <dgm:spPr/>
      <dgm:t>
        <a:bodyPr/>
        <a:lstStyle/>
        <a:p>
          <a:endParaRPr lang="en-US"/>
        </a:p>
      </dgm:t>
    </dgm:pt>
    <dgm:pt modelId="{C7DB3445-9D04-420A-85F3-1048C0458251}" type="sibTrans" cxnId="{BDAB2229-EA76-421C-B2ED-D4C64D99E8A4}">
      <dgm:prSet/>
      <dgm:spPr/>
      <dgm:t>
        <a:bodyPr/>
        <a:lstStyle/>
        <a:p>
          <a:endParaRPr lang="en-US"/>
        </a:p>
      </dgm:t>
    </dgm:pt>
    <dgm:pt modelId="{C752575C-4409-4694-80A8-2DF82579D3B3}">
      <dgm:prSet custT="1"/>
      <dgm:spPr/>
      <dgm:t>
        <a:bodyPr/>
        <a:lstStyle/>
        <a:p>
          <a:pPr>
            <a:lnSpc>
              <a:spcPct val="100000"/>
            </a:lnSpc>
          </a:pPr>
          <a:r>
            <a:rPr lang="en-US" sz="1800" dirty="0"/>
            <a:t>Breast Cancer : 88.03% for h=4</a:t>
          </a:r>
        </a:p>
      </dgm:t>
    </dgm:pt>
    <dgm:pt modelId="{FB134465-2C27-4533-A574-0FD346D659F6}" type="parTrans" cxnId="{67AAC8D7-BFA6-428C-AF51-6482E1410885}">
      <dgm:prSet/>
      <dgm:spPr/>
      <dgm:t>
        <a:bodyPr/>
        <a:lstStyle/>
        <a:p>
          <a:endParaRPr lang="en-US"/>
        </a:p>
      </dgm:t>
    </dgm:pt>
    <dgm:pt modelId="{62C3D332-3CD7-44D0-9ABB-0ABAE7D8CD36}" type="sibTrans" cxnId="{67AAC8D7-BFA6-428C-AF51-6482E1410885}">
      <dgm:prSet/>
      <dgm:spPr/>
      <dgm:t>
        <a:bodyPr/>
        <a:lstStyle/>
        <a:p>
          <a:endParaRPr lang="en-US"/>
        </a:p>
      </dgm:t>
    </dgm:pt>
    <dgm:pt modelId="{4167F046-9C25-4CC8-A29D-998E81F63E59}">
      <dgm:prSet custT="1"/>
      <dgm:spPr/>
      <dgm:t>
        <a:bodyPr/>
        <a:lstStyle/>
        <a:p>
          <a:pPr>
            <a:lnSpc>
              <a:spcPct val="100000"/>
            </a:lnSpc>
          </a:pPr>
          <a:r>
            <a:rPr lang="en-US" sz="1800" dirty="0"/>
            <a:t>Heart Disease : 89.38% for h=5</a:t>
          </a:r>
        </a:p>
      </dgm:t>
    </dgm:pt>
    <dgm:pt modelId="{8EB0833F-904C-4D5C-B0C3-6457D88703FF}" type="parTrans" cxnId="{74F8E74C-CC06-4CA5-BFF5-74CDDA32F380}">
      <dgm:prSet/>
      <dgm:spPr/>
      <dgm:t>
        <a:bodyPr/>
        <a:lstStyle/>
        <a:p>
          <a:endParaRPr lang="en-US"/>
        </a:p>
      </dgm:t>
    </dgm:pt>
    <dgm:pt modelId="{EC019F08-3F83-4E25-89CE-5F3DCBC00A29}" type="sibTrans" cxnId="{74F8E74C-CC06-4CA5-BFF5-74CDDA32F380}">
      <dgm:prSet/>
      <dgm:spPr/>
      <dgm:t>
        <a:bodyPr/>
        <a:lstStyle/>
        <a:p>
          <a:endParaRPr lang="en-US"/>
        </a:p>
      </dgm:t>
    </dgm:pt>
    <dgm:pt modelId="{E1084439-3D30-46DC-BCF2-803820726ED9}">
      <dgm:prSet custT="1"/>
      <dgm:spPr/>
      <dgm:t>
        <a:bodyPr/>
        <a:lstStyle/>
        <a:p>
          <a:pPr>
            <a:lnSpc>
              <a:spcPct val="100000"/>
            </a:lnSpc>
          </a:pPr>
          <a:r>
            <a:rPr lang="en-IN" sz="1800" dirty="0"/>
            <a:t>Liver Disorder : 90.25% </a:t>
          </a:r>
          <a:r>
            <a:rPr lang="en-US" sz="1800" dirty="0"/>
            <a:t>for h=3</a:t>
          </a:r>
        </a:p>
      </dgm:t>
    </dgm:pt>
    <dgm:pt modelId="{1D92D1CD-CFAC-49BD-9028-B62232CCDC25}" type="parTrans" cxnId="{C07C7830-C176-409A-BCA3-38DA1A80D58B}">
      <dgm:prSet/>
      <dgm:spPr/>
      <dgm:t>
        <a:bodyPr/>
        <a:lstStyle/>
        <a:p>
          <a:endParaRPr lang="en-US"/>
        </a:p>
      </dgm:t>
    </dgm:pt>
    <dgm:pt modelId="{28A60533-21B9-48BD-9ABA-4453D09DD75B}" type="sibTrans" cxnId="{C07C7830-C176-409A-BCA3-38DA1A80D58B}">
      <dgm:prSet/>
      <dgm:spPr/>
      <dgm:t>
        <a:bodyPr/>
        <a:lstStyle/>
        <a:p>
          <a:endParaRPr lang="en-US"/>
        </a:p>
      </dgm:t>
    </dgm:pt>
    <dgm:pt modelId="{76216FFD-DE5D-4A8B-9398-AE63C8A09629}">
      <dgm:prSet custT="1"/>
      <dgm:spPr/>
      <dgm:t>
        <a:bodyPr/>
        <a:lstStyle/>
        <a:p>
          <a:pPr>
            <a:lnSpc>
              <a:spcPct val="100000"/>
            </a:lnSpc>
          </a:pPr>
          <a:r>
            <a:rPr lang="en-IN" sz="1800" dirty="0"/>
            <a:t>Audit : 88.72% </a:t>
          </a:r>
          <a:r>
            <a:rPr lang="en-US" sz="1800" dirty="0"/>
            <a:t>for h=2</a:t>
          </a:r>
        </a:p>
      </dgm:t>
    </dgm:pt>
    <dgm:pt modelId="{170EA1A6-2409-4B28-96B3-F58490F3E43C}" type="parTrans" cxnId="{E9CD8B4E-2B56-4DF4-8914-2704554D1DDB}">
      <dgm:prSet/>
      <dgm:spPr/>
      <dgm:t>
        <a:bodyPr/>
        <a:lstStyle/>
        <a:p>
          <a:endParaRPr lang="en-US"/>
        </a:p>
      </dgm:t>
    </dgm:pt>
    <dgm:pt modelId="{9AEEFC40-1971-4F30-9279-1E3F510EB0B2}" type="sibTrans" cxnId="{E9CD8B4E-2B56-4DF4-8914-2704554D1DDB}">
      <dgm:prSet/>
      <dgm:spPr/>
      <dgm:t>
        <a:bodyPr/>
        <a:lstStyle/>
        <a:p>
          <a:endParaRPr lang="en-US"/>
        </a:p>
      </dgm:t>
    </dgm:pt>
    <dgm:pt modelId="{86F0F3D8-B0C6-47E5-BA79-291A90C549D3}">
      <dgm:prSet custT="1"/>
      <dgm:spPr/>
      <dgm:t>
        <a:bodyPr/>
        <a:lstStyle/>
        <a:p>
          <a:pPr>
            <a:lnSpc>
              <a:spcPct val="100000"/>
            </a:lnSpc>
          </a:pPr>
          <a:r>
            <a:rPr lang="en-IN" sz="1800"/>
            <a:t>Cryptography : 86.56% </a:t>
          </a:r>
          <a:r>
            <a:rPr lang="en-US" sz="1800"/>
            <a:t>for h= 7</a:t>
          </a:r>
        </a:p>
      </dgm:t>
    </dgm:pt>
    <dgm:pt modelId="{56897E05-9743-45A1-A62B-8D23E3F2F427}" type="parTrans" cxnId="{A86CDC71-7F6C-4C6D-B848-3950E1FA6D75}">
      <dgm:prSet/>
      <dgm:spPr/>
      <dgm:t>
        <a:bodyPr/>
        <a:lstStyle/>
        <a:p>
          <a:endParaRPr lang="en-US"/>
        </a:p>
      </dgm:t>
    </dgm:pt>
    <dgm:pt modelId="{0CAD46D6-2B8B-4F44-806B-F0F88D0C0CF4}" type="sibTrans" cxnId="{A86CDC71-7F6C-4C6D-B848-3950E1FA6D75}">
      <dgm:prSet/>
      <dgm:spPr/>
      <dgm:t>
        <a:bodyPr/>
        <a:lstStyle/>
        <a:p>
          <a:endParaRPr lang="en-US"/>
        </a:p>
      </dgm:t>
    </dgm:pt>
    <dgm:pt modelId="{37F20352-CEAA-497B-A950-C7F4FAB4EF66}">
      <dgm:prSet custT="1"/>
      <dgm:spPr/>
      <dgm:t>
        <a:bodyPr/>
        <a:lstStyle/>
        <a:p>
          <a:pPr>
            <a:lnSpc>
              <a:spcPct val="100000"/>
            </a:lnSpc>
          </a:pPr>
          <a:r>
            <a:rPr lang="en-IN" sz="1800" dirty="0"/>
            <a:t>Primary Tumour : 89.41% </a:t>
          </a:r>
          <a:r>
            <a:rPr lang="en-US" sz="1800" dirty="0"/>
            <a:t>for h=5</a:t>
          </a:r>
        </a:p>
      </dgm:t>
    </dgm:pt>
    <dgm:pt modelId="{9117CC7D-74BD-4A51-9927-F2C995A815B8}" type="parTrans" cxnId="{03F6D2DE-ABD8-437C-ACCF-CD364A228F27}">
      <dgm:prSet/>
      <dgm:spPr/>
      <dgm:t>
        <a:bodyPr/>
        <a:lstStyle/>
        <a:p>
          <a:endParaRPr lang="en-US"/>
        </a:p>
      </dgm:t>
    </dgm:pt>
    <dgm:pt modelId="{E1BE1E82-4B7C-4418-A35D-F5EA2985D1E8}" type="sibTrans" cxnId="{03F6D2DE-ABD8-437C-ACCF-CD364A228F27}">
      <dgm:prSet/>
      <dgm:spPr/>
      <dgm:t>
        <a:bodyPr/>
        <a:lstStyle/>
        <a:p>
          <a:endParaRPr lang="en-US"/>
        </a:p>
      </dgm:t>
    </dgm:pt>
    <dgm:pt modelId="{A5F8437F-6971-48A4-846F-7054F8D7465F}">
      <dgm:prSet/>
      <dgm:spPr/>
      <dgm:t>
        <a:bodyPr/>
        <a:lstStyle/>
        <a:p>
          <a:pPr>
            <a:lnSpc>
              <a:spcPct val="100000"/>
            </a:lnSpc>
            <a:defRPr b="1"/>
          </a:pPr>
          <a:r>
            <a:rPr lang="en-US"/>
            <a:t>The algorithm works efficiently with less running time. </a:t>
          </a:r>
        </a:p>
      </dgm:t>
    </dgm:pt>
    <dgm:pt modelId="{50A586C4-6327-4653-911B-6C85216C4CCC}" type="parTrans" cxnId="{44FCCDC5-621C-4935-B207-1B50E025F30C}">
      <dgm:prSet/>
      <dgm:spPr/>
      <dgm:t>
        <a:bodyPr/>
        <a:lstStyle/>
        <a:p>
          <a:endParaRPr lang="en-US"/>
        </a:p>
      </dgm:t>
    </dgm:pt>
    <dgm:pt modelId="{17715754-DAAE-4CCC-A4CA-0849C149E2B4}" type="sibTrans" cxnId="{44FCCDC5-621C-4935-B207-1B50E025F30C}">
      <dgm:prSet/>
      <dgm:spPr/>
      <dgm:t>
        <a:bodyPr/>
        <a:lstStyle/>
        <a:p>
          <a:endParaRPr lang="en-US"/>
        </a:p>
      </dgm:t>
    </dgm:pt>
    <dgm:pt modelId="{ACE761D7-167A-43FF-B218-CDD6B6C87B17}">
      <dgm:prSet/>
      <dgm:spPr/>
      <dgm:t>
        <a:bodyPr/>
        <a:lstStyle/>
        <a:p>
          <a:pPr>
            <a:lnSpc>
              <a:spcPct val="100000"/>
            </a:lnSpc>
            <a:defRPr b="1"/>
          </a:pPr>
          <a:r>
            <a:rPr lang="en-US"/>
            <a:t>The different class labels seem to be easy to identify depending on subintervals, and therefore our strategy makes easier such separation. </a:t>
          </a:r>
        </a:p>
      </dgm:t>
    </dgm:pt>
    <dgm:pt modelId="{C83E48B1-D5BC-4D02-90AA-566D80207E37}" type="parTrans" cxnId="{76F3779B-D2B5-4DE3-BCE7-2B95F11A9B31}">
      <dgm:prSet/>
      <dgm:spPr/>
      <dgm:t>
        <a:bodyPr/>
        <a:lstStyle/>
        <a:p>
          <a:endParaRPr lang="en-US"/>
        </a:p>
      </dgm:t>
    </dgm:pt>
    <dgm:pt modelId="{A590B3E2-A33E-4D9C-BC20-0BCC8BD85757}" type="sibTrans" cxnId="{76F3779B-D2B5-4DE3-BCE7-2B95F11A9B31}">
      <dgm:prSet/>
      <dgm:spPr/>
      <dgm:t>
        <a:bodyPr/>
        <a:lstStyle/>
        <a:p>
          <a:endParaRPr lang="en-US"/>
        </a:p>
      </dgm:t>
    </dgm:pt>
    <dgm:pt modelId="{0BCD3D3A-2899-415B-B3C8-B8B330BFAE40}" type="pres">
      <dgm:prSet presAssocID="{FC1D6134-DEAF-4D8E-8F84-D6243D0C5C01}" presName="root" presStyleCnt="0">
        <dgm:presLayoutVars>
          <dgm:dir/>
          <dgm:resizeHandles val="exact"/>
        </dgm:presLayoutVars>
      </dgm:prSet>
      <dgm:spPr/>
    </dgm:pt>
    <dgm:pt modelId="{7C895326-A907-4896-ADE0-90EA704982AE}" type="pres">
      <dgm:prSet presAssocID="{1A161FE8-FD81-4C26-8395-FA73B6F5EF0B}" presName="compNode" presStyleCnt="0"/>
      <dgm:spPr/>
    </dgm:pt>
    <dgm:pt modelId="{14F04492-2E64-4E39-A04C-D4993A556EB2}" type="pres">
      <dgm:prSet presAssocID="{1A161FE8-FD81-4C26-8395-FA73B6F5EF0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C253414E-FCAC-4C28-97C4-E98789100B8B}" type="pres">
      <dgm:prSet presAssocID="{1A161FE8-FD81-4C26-8395-FA73B6F5EF0B}" presName="iconSpace" presStyleCnt="0"/>
      <dgm:spPr/>
    </dgm:pt>
    <dgm:pt modelId="{8A82A10C-FDA4-43EF-B4D9-0E119CA0BED4}" type="pres">
      <dgm:prSet presAssocID="{1A161FE8-FD81-4C26-8395-FA73B6F5EF0B}" presName="parTx" presStyleLbl="revTx" presStyleIdx="0" presStyleCnt="6">
        <dgm:presLayoutVars>
          <dgm:chMax val="0"/>
          <dgm:chPref val="0"/>
        </dgm:presLayoutVars>
      </dgm:prSet>
      <dgm:spPr/>
    </dgm:pt>
    <dgm:pt modelId="{8BF7AAD7-0BE1-48AF-8135-2021AF54D1D6}" type="pres">
      <dgm:prSet presAssocID="{1A161FE8-FD81-4C26-8395-FA73B6F5EF0B}" presName="txSpace" presStyleCnt="0"/>
      <dgm:spPr/>
    </dgm:pt>
    <dgm:pt modelId="{90BD4CB5-29CC-4308-BEAE-30FE876982D3}" type="pres">
      <dgm:prSet presAssocID="{1A161FE8-FD81-4C26-8395-FA73B6F5EF0B}" presName="desTx" presStyleLbl="revTx" presStyleIdx="1" presStyleCnt="6">
        <dgm:presLayoutVars/>
      </dgm:prSet>
      <dgm:spPr/>
    </dgm:pt>
    <dgm:pt modelId="{EA941BA8-B07E-42E4-86A3-D703B25C5461}" type="pres">
      <dgm:prSet presAssocID="{C7DB3445-9D04-420A-85F3-1048C0458251}" presName="sibTrans" presStyleCnt="0"/>
      <dgm:spPr/>
    </dgm:pt>
    <dgm:pt modelId="{73BE7A17-6995-4EAF-BF74-7BD9445ADB0E}" type="pres">
      <dgm:prSet presAssocID="{A5F8437F-6971-48A4-846F-7054F8D7465F}" presName="compNode" presStyleCnt="0"/>
      <dgm:spPr/>
    </dgm:pt>
    <dgm:pt modelId="{EDCF756F-7E4D-4765-BEFF-1518AF3E3EA1}" type="pres">
      <dgm:prSet presAssocID="{A5F8437F-6971-48A4-846F-7054F8D7465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1A5B3FAC-CA58-47B8-AAFA-96EC82F838E4}" type="pres">
      <dgm:prSet presAssocID="{A5F8437F-6971-48A4-846F-7054F8D7465F}" presName="iconSpace" presStyleCnt="0"/>
      <dgm:spPr/>
    </dgm:pt>
    <dgm:pt modelId="{A143B48C-9911-4715-8EF3-809D95787994}" type="pres">
      <dgm:prSet presAssocID="{A5F8437F-6971-48A4-846F-7054F8D7465F}" presName="parTx" presStyleLbl="revTx" presStyleIdx="2" presStyleCnt="6">
        <dgm:presLayoutVars>
          <dgm:chMax val="0"/>
          <dgm:chPref val="0"/>
        </dgm:presLayoutVars>
      </dgm:prSet>
      <dgm:spPr/>
    </dgm:pt>
    <dgm:pt modelId="{4607B6B2-5124-43E8-95FC-999010036097}" type="pres">
      <dgm:prSet presAssocID="{A5F8437F-6971-48A4-846F-7054F8D7465F}" presName="txSpace" presStyleCnt="0"/>
      <dgm:spPr/>
    </dgm:pt>
    <dgm:pt modelId="{4BE4A0A3-CBEA-45E7-A437-8C1A45A38BA5}" type="pres">
      <dgm:prSet presAssocID="{A5F8437F-6971-48A4-846F-7054F8D7465F}" presName="desTx" presStyleLbl="revTx" presStyleIdx="3" presStyleCnt="6">
        <dgm:presLayoutVars/>
      </dgm:prSet>
      <dgm:spPr/>
    </dgm:pt>
    <dgm:pt modelId="{6EA7C030-2267-423B-A9E7-5EA9A69893A8}" type="pres">
      <dgm:prSet presAssocID="{17715754-DAAE-4CCC-A4CA-0849C149E2B4}" presName="sibTrans" presStyleCnt="0"/>
      <dgm:spPr/>
    </dgm:pt>
    <dgm:pt modelId="{BB542E3A-26B6-43C5-9F86-EB5CEF4F3886}" type="pres">
      <dgm:prSet presAssocID="{ACE761D7-167A-43FF-B218-CDD6B6C87B17}" presName="compNode" presStyleCnt="0"/>
      <dgm:spPr/>
    </dgm:pt>
    <dgm:pt modelId="{2243A78D-74F3-4172-B999-B992811EDD8B}" type="pres">
      <dgm:prSet presAssocID="{ACE761D7-167A-43FF-B218-CDD6B6C87B1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Japanese Dolls"/>
        </a:ext>
      </dgm:extLst>
    </dgm:pt>
    <dgm:pt modelId="{05511EE2-060C-4B89-BAD3-CB319B508314}" type="pres">
      <dgm:prSet presAssocID="{ACE761D7-167A-43FF-B218-CDD6B6C87B17}" presName="iconSpace" presStyleCnt="0"/>
      <dgm:spPr/>
    </dgm:pt>
    <dgm:pt modelId="{924CA292-C0CC-4D04-97D0-843B34E8A4AC}" type="pres">
      <dgm:prSet presAssocID="{ACE761D7-167A-43FF-B218-CDD6B6C87B17}" presName="parTx" presStyleLbl="revTx" presStyleIdx="4" presStyleCnt="6">
        <dgm:presLayoutVars>
          <dgm:chMax val="0"/>
          <dgm:chPref val="0"/>
        </dgm:presLayoutVars>
      </dgm:prSet>
      <dgm:spPr/>
    </dgm:pt>
    <dgm:pt modelId="{C8974DB2-1135-4BA5-98E0-40BE356DB83B}" type="pres">
      <dgm:prSet presAssocID="{ACE761D7-167A-43FF-B218-CDD6B6C87B17}" presName="txSpace" presStyleCnt="0"/>
      <dgm:spPr/>
    </dgm:pt>
    <dgm:pt modelId="{9722ABF7-DBE9-4A5F-9D38-174C155D375B}" type="pres">
      <dgm:prSet presAssocID="{ACE761D7-167A-43FF-B218-CDD6B6C87B17}" presName="desTx" presStyleLbl="revTx" presStyleIdx="5" presStyleCnt="6">
        <dgm:presLayoutVars/>
      </dgm:prSet>
      <dgm:spPr/>
    </dgm:pt>
  </dgm:ptLst>
  <dgm:cxnLst>
    <dgm:cxn modelId="{1A210F04-37C0-462A-BA61-DE26D449DB9E}" type="presOf" srcId="{E1084439-3D30-46DC-BCF2-803820726ED9}" destId="{90BD4CB5-29CC-4308-BEAE-30FE876982D3}" srcOrd="0" destOrd="2" presId="urn:microsoft.com/office/officeart/2018/2/layout/IconLabelDescriptionList"/>
    <dgm:cxn modelId="{537E9D1E-1A49-44CD-9A73-D65B5ACDE52A}" type="presOf" srcId="{ACE761D7-167A-43FF-B218-CDD6B6C87B17}" destId="{924CA292-C0CC-4D04-97D0-843B34E8A4AC}" srcOrd="0" destOrd="0" presId="urn:microsoft.com/office/officeart/2018/2/layout/IconLabelDescriptionList"/>
    <dgm:cxn modelId="{BDAB2229-EA76-421C-B2ED-D4C64D99E8A4}" srcId="{FC1D6134-DEAF-4D8E-8F84-D6243D0C5C01}" destId="{1A161FE8-FD81-4C26-8395-FA73B6F5EF0B}" srcOrd="0" destOrd="0" parTransId="{13C020C8-95A8-46FA-AB1C-E8EA0D55AFCD}" sibTransId="{C7DB3445-9D04-420A-85F3-1048C0458251}"/>
    <dgm:cxn modelId="{C07C7830-C176-409A-BCA3-38DA1A80D58B}" srcId="{1A161FE8-FD81-4C26-8395-FA73B6F5EF0B}" destId="{E1084439-3D30-46DC-BCF2-803820726ED9}" srcOrd="2" destOrd="0" parTransId="{1D92D1CD-CFAC-49BD-9028-B62232CCDC25}" sibTransId="{28A60533-21B9-48BD-9ABA-4453D09DD75B}"/>
    <dgm:cxn modelId="{27CC705D-F147-41E0-8166-E72002C13B58}" type="presOf" srcId="{86F0F3D8-B0C6-47E5-BA79-291A90C549D3}" destId="{90BD4CB5-29CC-4308-BEAE-30FE876982D3}" srcOrd="0" destOrd="4" presId="urn:microsoft.com/office/officeart/2018/2/layout/IconLabelDescriptionList"/>
    <dgm:cxn modelId="{03EABC6B-E6A9-4D10-A9BE-9EFB12F7C50A}" type="presOf" srcId="{1A161FE8-FD81-4C26-8395-FA73B6F5EF0B}" destId="{8A82A10C-FDA4-43EF-B4D9-0E119CA0BED4}" srcOrd="0" destOrd="0" presId="urn:microsoft.com/office/officeart/2018/2/layout/IconLabelDescriptionList"/>
    <dgm:cxn modelId="{74F8E74C-CC06-4CA5-BFF5-74CDDA32F380}" srcId="{1A161FE8-FD81-4C26-8395-FA73B6F5EF0B}" destId="{4167F046-9C25-4CC8-A29D-998E81F63E59}" srcOrd="1" destOrd="0" parTransId="{8EB0833F-904C-4D5C-B0C3-6457D88703FF}" sibTransId="{EC019F08-3F83-4E25-89CE-5F3DCBC00A29}"/>
    <dgm:cxn modelId="{E9CD8B4E-2B56-4DF4-8914-2704554D1DDB}" srcId="{1A161FE8-FD81-4C26-8395-FA73B6F5EF0B}" destId="{76216FFD-DE5D-4A8B-9398-AE63C8A09629}" srcOrd="3" destOrd="0" parTransId="{170EA1A6-2409-4B28-96B3-F58490F3E43C}" sibTransId="{9AEEFC40-1971-4F30-9279-1E3F510EB0B2}"/>
    <dgm:cxn modelId="{A86CDC71-7F6C-4C6D-B848-3950E1FA6D75}" srcId="{1A161FE8-FD81-4C26-8395-FA73B6F5EF0B}" destId="{86F0F3D8-B0C6-47E5-BA79-291A90C549D3}" srcOrd="4" destOrd="0" parTransId="{56897E05-9743-45A1-A62B-8D23E3F2F427}" sibTransId="{0CAD46D6-2B8B-4F44-806B-F0F88D0C0CF4}"/>
    <dgm:cxn modelId="{F05DAF81-2A06-4174-A9E6-CDB74C6749DC}" type="presOf" srcId="{A5F8437F-6971-48A4-846F-7054F8D7465F}" destId="{A143B48C-9911-4715-8EF3-809D95787994}" srcOrd="0" destOrd="0" presId="urn:microsoft.com/office/officeart/2018/2/layout/IconLabelDescriptionList"/>
    <dgm:cxn modelId="{5B5B628A-975E-4332-9D58-604F2F1DC19F}" type="presOf" srcId="{C752575C-4409-4694-80A8-2DF82579D3B3}" destId="{90BD4CB5-29CC-4308-BEAE-30FE876982D3}" srcOrd="0" destOrd="0" presId="urn:microsoft.com/office/officeart/2018/2/layout/IconLabelDescriptionList"/>
    <dgm:cxn modelId="{76F3779B-D2B5-4DE3-BCE7-2B95F11A9B31}" srcId="{FC1D6134-DEAF-4D8E-8F84-D6243D0C5C01}" destId="{ACE761D7-167A-43FF-B218-CDD6B6C87B17}" srcOrd="2" destOrd="0" parTransId="{C83E48B1-D5BC-4D02-90AA-566D80207E37}" sibTransId="{A590B3E2-A33E-4D9C-BC20-0BCC8BD85757}"/>
    <dgm:cxn modelId="{BDD429A1-07C1-4357-BF23-0A31E811AC31}" type="presOf" srcId="{FC1D6134-DEAF-4D8E-8F84-D6243D0C5C01}" destId="{0BCD3D3A-2899-415B-B3C8-B8B330BFAE40}" srcOrd="0" destOrd="0" presId="urn:microsoft.com/office/officeart/2018/2/layout/IconLabelDescriptionList"/>
    <dgm:cxn modelId="{0E638EC1-0F39-44C9-BB10-A2A6B8B06A13}" type="presOf" srcId="{4167F046-9C25-4CC8-A29D-998E81F63E59}" destId="{90BD4CB5-29CC-4308-BEAE-30FE876982D3}" srcOrd="0" destOrd="1" presId="urn:microsoft.com/office/officeart/2018/2/layout/IconLabelDescriptionList"/>
    <dgm:cxn modelId="{44FCCDC5-621C-4935-B207-1B50E025F30C}" srcId="{FC1D6134-DEAF-4D8E-8F84-D6243D0C5C01}" destId="{A5F8437F-6971-48A4-846F-7054F8D7465F}" srcOrd="1" destOrd="0" parTransId="{50A586C4-6327-4653-911B-6C85216C4CCC}" sibTransId="{17715754-DAAE-4CCC-A4CA-0849C149E2B4}"/>
    <dgm:cxn modelId="{67AAC8D7-BFA6-428C-AF51-6482E1410885}" srcId="{1A161FE8-FD81-4C26-8395-FA73B6F5EF0B}" destId="{C752575C-4409-4694-80A8-2DF82579D3B3}" srcOrd="0" destOrd="0" parTransId="{FB134465-2C27-4533-A574-0FD346D659F6}" sibTransId="{62C3D332-3CD7-44D0-9ABB-0ABAE7D8CD36}"/>
    <dgm:cxn modelId="{03F6D2DE-ABD8-437C-ACCF-CD364A228F27}" srcId="{1A161FE8-FD81-4C26-8395-FA73B6F5EF0B}" destId="{37F20352-CEAA-497B-A950-C7F4FAB4EF66}" srcOrd="5" destOrd="0" parTransId="{9117CC7D-74BD-4A51-9927-F2C995A815B8}" sibTransId="{E1BE1E82-4B7C-4418-A35D-F5EA2985D1E8}"/>
    <dgm:cxn modelId="{E45A7EFB-9E6C-4B95-8BD4-A84C5FF7AE04}" type="presOf" srcId="{76216FFD-DE5D-4A8B-9398-AE63C8A09629}" destId="{90BD4CB5-29CC-4308-BEAE-30FE876982D3}" srcOrd="0" destOrd="3" presId="urn:microsoft.com/office/officeart/2018/2/layout/IconLabelDescriptionList"/>
    <dgm:cxn modelId="{09FAF5FB-AFAA-48A3-87D4-F36A4A528223}" type="presOf" srcId="{37F20352-CEAA-497B-A950-C7F4FAB4EF66}" destId="{90BD4CB5-29CC-4308-BEAE-30FE876982D3}" srcOrd="0" destOrd="5" presId="urn:microsoft.com/office/officeart/2018/2/layout/IconLabelDescriptionList"/>
    <dgm:cxn modelId="{59579DE2-A418-4843-B3B6-7958715A6820}" type="presParOf" srcId="{0BCD3D3A-2899-415B-B3C8-B8B330BFAE40}" destId="{7C895326-A907-4896-ADE0-90EA704982AE}" srcOrd="0" destOrd="0" presId="urn:microsoft.com/office/officeart/2018/2/layout/IconLabelDescriptionList"/>
    <dgm:cxn modelId="{48F1A01B-87D7-4A4A-8D4C-DA3B31B91156}" type="presParOf" srcId="{7C895326-A907-4896-ADE0-90EA704982AE}" destId="{14F04492-2E64-4E39-A04C-D4993A556EB2}" srcOrd="0" destOrd="0" presId="urn:microsoft.com/office/officeart/2018/2/layout/IconLabelDescriptionList"/>
    <dgm:cxn modelId="{0CC2B2B8-78ED-4467-AE4E-99971C8F3F14}" type="presParOf" srcId="{7C895326-A907-4896-ADE0-90EA704982AE}" destId="{C253414E-FCAC-4C28-97C4-E98789100B8B}" srcOrd="1" destOrd="0" presId="urn:microsoft.com/office/officeart/2018/2/layout/IconLabelDescriptionList"/>
    <dgm:cxn modelId="{216CDEE5-14B4-4B0A-B206-3A4275F429B5}" type="presParOf" srcId="{7C895326-A907-4896-ADE0-90EA704982AE}" destId="{8A82A10C-FDA4-43EF-B4D9-0E119CA0BED4}" srcOrd="2" destOrd="0" presId="urn:microsoft.com/office/officeart/2018/2/layout/IconLabelDescriptionList"/>
    <dgm:cxn modelId="{6A4956E1-8152-47B2-A461-5A18B7D3899D}" type="presParOf" srcId="{7C895326-A907-4896-ADE0-90EA704982AE}" destId="{8BF7AAD7-0BE1-48AF-8135-2021AF54D1D6}" srcOrd="3" destOrd="0" presId="urn:microsoft.com/office/officeart/2018/2/layout/IconLabelDescriptionList"/>
    <dgm:cxn modelId="{FECF81E8-AA12-4608-9AE5-119057272244}" type="presParOf" srcId="{7C895326-A907-4896-ADE0-90EA704982AE}" destId="{90BD4CB5-29CC-4308-BEAE-30FE876982D3}" srcOrd="4" destOrd="0" presId="urn:microsoft.com/office/officeart/2018/2/layout/IconLabelDescriptionList"/>
    <dgm:cxn modelId="{81945942-5BF5-4844-BB2F-1DB1D4DFA150}" type="presParOf" srcId="{0BCD3D3A-2899-415B-B3C8-B8B330BFAE40}" destId="{EA941BA8-B07E-42E4-86A3-D703B25C5461}" srcOrd="1" destOrd="0" presId="urn:microsoft.com/office/officeart/2018/2/layout/IconLabelDescriptionList"/>
    <dgm:cxn modelId="{A3FFD36F-E6E8-49E5-82BE-CF1E53ADA93C}" type="presParOf" srcId="{0BCD3D3A-2899-415B-B3C8-B8B330BFAE40}" destId="{73BE7A17-6995-4EAF-BF74-7BD9445ADB0E}" srcOrd="2" destOrd="0" presId="urn:microsoft.com/office/officeart/2018/2/layout/IconLabelDescriptionList"/>
    <dgm:cxn modelId="{3ABB04BA-C9B9-4968-BC48-7BB885D3DD69}" type="presParOf" srcId="{73BE7A17-6995-4EAF-BF74-7BD9445ADB0E}" destId="{EDCF756F-7E4D-4765-BEFF-1518AF3E3EA1}" srcOrd="0" destOrd="0" presId="urn:microsoft.com/office/officeart/2018/2/layout/IconLabelDescriptionList"/>
    <dgm:cxn modelId="{F718DAC1-63C6-4BC6-89E5-ED8FA32DB081}" type="presParOf" srcId="{73BE7A17-6995-4EAF-BF74-7BD9445ADB0E}" destId="{1A5B3FAC-CA58-47B8-AAFA-96EC82F838E4}" srcOrd="1" destOrd="0" presId="urn:microsoft.com/office/officeart/2018/2/layout/IconLabelDescriptionList"/>
    <dgm:cxn modelId="{4E4A927F-6AAF-4FD6-8397-D6D3006E40F5}" type="presParOf" srcId="{73BE7A17-6995-4EAF-BF74-7BD9445ADB0E}" destId="{A143B48C-9911-4715-8EF3-809D95787994}" srcOrd="2" destOrd="0" presId="urn:microsoft.com/office/officeart/2018/2/layout/IconLabelDescriptionList"/>
    <dgm:cxn modelId="{D8555E9A-FF87-4D80-9E0F-ABB3C055720B}" type="presParOf" srcId="{73BE7A17-6995-4EAF-BF74-7BD9445ADB0E}" destId="{4607B6B2-5124-43E8-95FC-999010036097}" srcOrd="3" destOrd="0" presId="urn:microsoft.com/office/officeart/2018/2/layout/IconLabelDescriptionList"/>
    <dgm:cxn modelId="{43B72A79-F49A-4C0E-BE3C-05AD710447BC}" type="presParOf" srcId="{73BE7A17-6995-4EAF-BF74-7BD9445ADB0E}" destId="{4BE4A0A3-CBEA-45E7-A437-8C1A45A38BA5}" srcOrd="4" destOrd="0" presId="urn:microsoft.com/office/officeart/2018/2/layout/IconLabelDescriptionList"/>
    <dgm:cxn modelId="{B4E9E392-CAF2-4C71-B1B6-7D1B7D1AB19C}" type="presParOf" srcId="{0BCD3D3A-2899-415B-B3C8-B8B330BFAE40}" destId="{6EA7C030-2267-423B-A9E7-5EA9A69893A8}" srcOrd="3" destOrd="0" presId="urn:microsoft.com/office/officeart/2018/2/layout/IconLabelDescriptionList"/>
    <dgm:cxn modelId="{8E539F5D-1343-44DC-BA51-0E19547BBDF5}" type="presParOf" srcId="{0BCD3D3A-2899-415B-B3C8-B8B330BFAE40}" destId="{BB542E3A-26B6-43C5-9F86-EB5CEF4F3886}" srcOrd="4" destOrd="0" presId="urn:microsoft.com/office/officeart/2018/2/layout/IconLabelDescriptionList"/>
    <dgm:cxn modelId="{50150010-593B-4D24-B966-C1AA3009291A}" type="presParOf" srcId="{BB542E3A-26B6-43C5-9F86-EB5CEF4F3886}" destId="{2243A78D-74F3-4172-B999-B992811EDD8B}" srcOrd="0" destOrd="0" presId="urn:microsoft.com/office/officeart/2018/2/layout/IconLabelDescriptionList"/>
    <dgm:cxn modelId="{551D15C1-0AD6-4D46-BF4B-E48063748DEE}" type="presParOf" srcId="{BB542E3A-26B6-43C5-9F86-EB5CEF4F3886}" destId="{05511EE2-060C-4B89-BAD3-CB319B508314}" srcOrd="1" destOrd="0" presId="urn:microsoft.com/office/officeart/2018/2/layout/IconLabelDescriptionList"/>
    <dgm:cxn modelId="{D78246A8-63B4-4D9B-B7E3-34444286DB64}" type="presParOf" srcId="{BB542E3A-26B6-43C5-9F86-EB5CEF4F3886}" destId="{924CA292-C0CC-4D04-97D0-843B34E8A4AC}" srcOrd="2" destOrd="0" presId="urn:microsoft.com/office/officeart/2018/2/layout/IconLabelDescriptionList"/>
    <dgm:cxn modelId="{AB476E01-FB2A-4DAE-9357-5A295E81FD83}" type="presParOf" srcId="{BB542E3A-26B6-43C5-9F86-EB5CEF4F3886}" destId="{C8974DB2-1135-4BA5-98E0-40BE356DB83B}" srcOrd="3" destOrd="0" presId="urn:microsoft.com/office/officeart/2018/2/layout/IconLabelDescriptionList"/>
    <dgm:cxn modelId="{91EE120C-7720-4902-837F-2D349111F204}" type="presParOf" srcId="{BB542E3A-26B6-43C5-9F86-EB5CEF4F3886}" destId="{9722ABF7-DBE9-4A5F-9D38-174C155D375B}"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27D145-ED4D-41C9-8961-A6AB8F761B54}" type="doc">
      <dgm:prSet loTypeId="urn:microsoft.com/office/officeart/2016/7/layout/LinearBlockProcessNumbered" loCatId="process" qsTypeId="urn:microsoft.com/office/officeart/2005/8/quickstyle/simple2" qsCatId="simple" csTypeId="urn:microsoft.com/office/officeart/2005/8/colors/colorful1" csCatId="colorful" phldr="1"/>
      <dgm:spPr/>
      <dgm:t>
        <a:bodyPr/>
        <a:lstStyle/>
        <a:p>
          <a:endParaRPr lang="en-US"/>
        </a:p>
      </dgm:t>
    </dgm:pt>
    <dgm:pt modelId="{3BFDB5D0-2231-491B-B898-7B2F00812DB5}">
      <dgm:prSet/>
      <dgm:spPr/>
      <dgm:t>
        <a:bodyPr/>
        <a:lstStyle/>
        <a:p>
          <a:pPr>
            <a:lnSpc>
              <a:spcPct val="100000"/>
            </a:lnSpc>
          </a:pPr>
          <a:r>
            <a:rPr lang="en-US" dirty="0"/>
            <a:t>The algorithm works efficiently with reportedly less running time. The different classes are easily identified depending on the sub-intervals, and hence, our proposed method creates the separation easier.</a:t>
          </a:r>
        </a:p>
      </dgm:t>
    </dgm:pt>
    <dgm:pt modelId="{4D173BC2-AC7E-4C1F-B22E-C0029DD29074}" type="parTrans" cxnId="{32C6DE80-E16D-446A-9AED-52D68086E723}">
      <dgm:prSet/>
      <dgm:spPr/>
      <dgm:t>
        <a:bodyPr/>
        <a:lstStyle/>
        <a:p>
          <a:endParaRPr lang="en-US"/>
        </a:p>
      </dgm:t>
    </dgm:pt>
    <dgm:pt modelId="{4E5A3322-7104-4C3A-B7C5-1350F293059C}" type="sibTrans" cxnId="{32C6DE80-E16D-446A-9AED-52D68086E723}">
      <dgm:prSet phldrT="01" phldr="0"/>
      <dgm:spPr/>
      <dgm:t>
        <a:bodyPr/>
        <a:lstStyle/>
        <a:p>
          <a:r>
            <a:rPr lang="en-US"/>
            <a:t>01</a:t>
          </a:r>
        </a:p>
      </dgm:t>
    </dgm:pt>
    <dgm:pt modelId="{8C35DDC2-58BE-40A4-9B64-468057E11F60}">
      <dgm:prSet/>
      <dgm:spPr/>
      <dgm:t>
        <a:bodyPr/>
        <a:lstStyle/>
        <a:p>
          <a:pPr>
            <a:lnSpc>
              <a:spcPct val="100000"/>
            </a:lnSpc>
          </a:pPr>
          <a:r>
            <a:rPr lang="en-US" dirty="0"/>
            <a:t>It is observed that we obtain the highest accuracies when the value of h&lt;=7. Also, we observe that the training takes the maximum amount of time. </a:t>
          </a:r>
        </a:p>
      </dgm:t>
    </dgm:pt>
    <dgm:pt modelId="{E2111D05-68B6-4481-93B6-EC9C14A549C1}" type="parTrans" cxnId="{B3B6BA53-CDE1-4625-8DAC-0E95D0130299}">
      <dgm:prSet/>
      <dgm:spPr/>
      <dgm:t>
        <a:bodyPr/>
        <a:lstStyle/>
        <a:p>
          <a:endParaRPr lang="en-US"/>
        </a:p>
      </dgm:t>
    </dgm:pt>
    <dgm:pt modelId="{345BA743-2DE1-4BD3-8EA5-115C46E01966}" type="sibTrans" cxnId="{B3B6BA53-CDE1-4625-8DAC-0E95D0130299}">
      <dgm:prSet phldrT="02" phldr="0"/>
      <dgm:spPr/>
      <dgm:t>
        <a:bodyPr/>
        <a:lstStyle/>
        <a:p>
          <a:r>
            <a:rPr lang="en-US"/>
            <a:t>02</a:t>
          </a:r>
        </a:p>
      </dgm:t>
    </dgm:pt>
    <dgm:pt modelId="{8FBCE505-C42F-452F-AFCC-59F8724AD99C}" type="pres">
      <dgm:prSet presAssocID="{F127D145-ED4D-41C9-8961-A6AB8F761B54}" presName="Name0" presStyleCnt="0">
        <dgm:presLayoutVars>
          <dgm:animLvl val="lvl"/>
          <dgm:resizeHandles val="exact"/>
        </dgm:presLayoutVars>
      </dgm:prSet>
      <dgm:spPr/>
    </dgm:pt>
    <dgm:pt modelId="{C582B64C-24FB-415F-85A8-BAE20FE7A514}" type="pres">
      <dgm:prSet presAssocID="{3BFDB5D0-2231-491B-B898-7B2F00812DB5}" presName="compositeNode" presStyleCnt="0">
        <dgm:presLayoutVars>
          <dgm:bulletEnabled val="1"/>
        </dgm:presLayoutVars>
      </dgm:prSet>
      <dgm:spPr/>
    </dgm:pt>
    <dgm:pt modelId="{00D36013-50A5-42E4-86BB-8DDEDDC667CE}" type="pres">
      <dgm:prSet presAssocID="{3BFDB5D0-2231-491B-B898-7B2F00812DB5}" presName="bgRect" presStyleLbl="alignNode1" presStyleIdx="0" presStyleCnt="2"/>
      <dgm:spPr/>
    </dgm:pt>
    <dgm:pt modelId="{5CEE0F7E-5741-4949-B4FA-F20ADACDE1DC}" type="pres">
      <dgm:prSet presAssocID="{4E5A3322-7104-4C3A-B7C5-1350F293059C}" presName="sibTransNodeRect" presStyleLbl="alignNode1" presStyleIdx="0" presStyleCnt="2">
        <dgm:presLayoutVars>
          <dgm:chMax val="0"/>
          <dgm:bulletEnabled val="1"/>
        </dgm:presLayoutVars>
      </dgm:prSet>
      <dgm:spPr/>
    </dgm:pt>
    <dgm:pt modelId="{2695A1FA-4578-4A2B-876D-EFE670F41AFE}" type="pres">
      <dgm:prSet presAssocID="{3BFDB5D0-2231-491B-B898-7B2F00812DB5}" presName="nodeRect" presStyleLbl="alignNode1" presStyleIdx="0" presStyleCnt="2">
        <dgm:presLayoutVars>
          <dgm:bulletEnabled val="1"/>
        </dgm:presLayoutVars>
      </dgm:prSet>
      <dgm:spPr/>
    </dgm:pt>
    <dgm:pt modelId="{170987CA-122E-4E77-9A8F-D1F6D440B196}" type="pres">
      <dgm:prSet presAssocID="{4E5A3322-7104-4C3A-B7C5-1350F293059C}" presName="sibTrans" presStyleCnt="0"/>
      <dgm:spPr/>
    </dgm:pt>
    <dgm:pt modelId="{B1BB87ED-43C3-436A-A3A9-2518B1BC1050}" type="pres">
      <dgm:prSet presAssocID="{8C35DDC2-58BE-40A4-9B64-468057E11F60}" presName="compositeNode" presStyleCnt="0">
        <dgm:presLayoutVars>
          <dgm:bulletEnabled val="1"/>
        </dgm:presLayoutVars>
      </dgm:prSet>
      <dgm:spPr/>
    </dgm:pt>
    <dgm:pt modelId="{FA03EDA0-E4BD-4A2E-91BE-18200D754851}" type="pres">
      <dgm:prSet presAssocID="{8C35DDC2-58BE-40A4-9B64-468057E11F60}" presName="bgRect" presStyleLbl="alignNode1" presStyleIdx="1" presStyleCnt="2"/>
      <dgm:spPr/>
    </dgm:pt>
    <dgm:pt modelId="{8D454C7E-685C-46E1-95F5-5D956A0B19F9}" type="pres">
      <dgm:prSet presAssocID="{345BA743-2DE1-4BD3-8EA5-115C46E01966}" presName="sibTransNodeRect" presStyleLbl="alignNode1" presStyleIdx="1" presStyleCnt="2">
        <dgm:presLayoutVars>
          <dgm:chMax val="0"/>
          <dgm:bulletEnabled val="1"/>
        </dgm:presLayoutVars>
      </dgm:prSet>
      <dgm:spPr/>
    </dgm:pt>
    <dgm:pt modelId="{E5560CBF-A799-4B8F-A66D-ED6947C9B670}" type="pres">
      <dgm:prSet presAssocID="{8C35DDC2-58BE-40A4-9B64-468057E11F60}" presName="nodeRect" presStyleLbl="alignNode1" presStyleIdx="1" presStyleCnt="2">
        <dgm:presLayoutVars>
          <dgm:bulletEnabled val="1"/>
        </dgm:presLayoutVars>
      </dgm:prSet>
      <dgm:spPr/>
    </dgm:pt>
  </dgm:ptLst>
  <dgm:cxnLst>
    <dgm:cxn modelId="{E32BAA10-D7FB-416E-B31D-A51F1E6911C3}" type="presOf" srcId="{3BFDB5D0-2231-491B-B898-7B2F00812DB5}" destId="{2695A1FA-4578-4A2B-876D-EFE670F41AFE}" srcOrd="1" destOrd="0" presId="urn:microsoft.com/office/officeart/2016/7/layout/LinearBlockProcessNumbered"/>
    <dgm:cxn modelId="{32BE8164-904D-4595-99F7-05290AFFB268}" type="presOf" srcId="{4E5A3322-7104-4C3A-B7C5-1350F293059C}" destId="{5CEE0F7E-5741-4949-B4FA-F20ADACDE1DC}" srcOrd="0" destOrd="0" presId="urn:microsoft.com/office/officeart/2016/7/layout/LinearBlockProcessNumbered"/>
    <dgm:cxn modelId="{B3B6BA53-CDE1-4625-8DAC-0E95D0130299}" srcId="{F127D145-ED4D-41C9-8961-A6AB8F761B54}" destId="{8C35DDC2-58BE-40A4-9B64-468057E11F60}" srcOrd="1" destOrd="0" parTransId="{E2111D05-68B6-4481-93B6-EC9C14A549C1}" sibTransId="{345BA743-2DE1-4BD3-8EA5-115C46E01966}"/>
    <dgm:cxn modelId="{32C6DE80-E16D-446A-9AED-52D68086E723}" srcId="{F127D145-ED4D-41C9-8961-A6AB8F761B54}" destId="{3BFDB5D0-2231-491B-B898-7B2F00812DB5}" srcOrd="0" destOrd="0" parTransId="{4D173BC2-AC7E-4C1F-B22E-C0029DD29074}" sibTransId="{4E5A3322-7104-4C3A-B7C5-1350F293059C}"/>
    <dgm:cxn modelId="{C7F34486-D3EA-4573-AB97-C15F00AF5642}" type="presOf" srcId="{8C35DDC2-58BE-40A4-9B64-468057E11F60}" destId="{E5560CBF-A799-4B8F-A66D-ED6947C9B670}" srcOrd="1" destOrd="0" presId="urn:microsoft.com/office/officeart/2016/7/layout/LinearBlockProcessNumbered"/>
    <dgm:cxn modelId="{BBD96FA5-ACDA-49ED-8125-9C876B0C0EB3}" type="presOf" srcId="{F127D145-ED4D-41C9-8961-A6AB8F761B54}" destId="{8FBCE505-C42F-452F-AFCC-59F8724AD99C}" srcOrd="0" destOrd="0" presId="urn:microsoft.com/office/officeart/2016/7/layout/LinearBlockProcessNumbered"/>
    <dgm:cxn modelId="{4AE435C8-9941-4E4B-AC57-DA5582A48CCF}" type="presOf" srcId="{345BA743-2DE1-4BD3-8EA5-115C46E01966}" destId="{8D454C7E-685C-46E1-95F5-5D956A0B19F9}" srcOrd="0" destOrd="0" presId="urn:microsoft.com/office/officeart/2016/7/layout/LinearBlockProcessNumbered"/>
    <dgm:cxn modelId="{A3E806CB-15B5-4D4B-B6BB-8C4AEE241FF5}" type="presOf" srcId="{3BFDB5D0-2231-491B-B898-7B2F00812DB5}" destId="{00D36013-50A5-42E4-86BB-8DDEDDC667CE}" srcOrd="0" destOrd="0" presId="urn:microsoft.com/office/officeart/2016/7/layout/LinearBlockProcessNumbered"/>
    <dgm:cxn modelId="{65DB34FC-0872-4D86-AC9C-139784FEF504}" type="presOf" srcId="{8C35DDC2-58BE-40A4-9B64-468057E11F60}" destId="{FA03EDA0-E4BD-4A2E-91BE-18200D754851}" srcOrd="0" destOrd="0" presId="urn:microsoft.com/office/officeart/2016/7/layout/LinearBlockProcessNumbered"/>
    <dgm:cxn modelId="{29FDEBD8-7327-4107-85DF-459C2E7E1C75}" type="presParOf" srcId="{8FBCE505-C42F-452F-AFCC-59F8724AD99C}" destId="{C582B64C-24FB-415F-85A8-BAE20FE7A514}" srcOrd="0" destOrd="0" presId="urn:microsoft.com/office/officeart/2016/7/layout/LinearBlockProcessNumbered"/>
    <dgm:cxn modelId="{AE197C26-341D-4A4C-994B-A8D8BB7BF5F2}" type="presParOf" srcId="{C582B64C-24FB-415F-85A8-BAE20FE7A514}" destId="{00D36013-50A5-42E4-86BB-8DDEDDC667CE}" srcOrd="0" destOrd="0" presId="urn:microsoft.com/office/officeart/2016/7/layout/LinearBlockProcessNumbered"/>
    <dgm:cxn modelId="{732E2894-8AD3-48FA-9F7C-0D1416677718}" type="presParOf" srcId="{C582B64C-24FB-415F-85A8-BAE20FE7A514}" destId="{5CEE0F7E-5741-4949-B4FA-F20ADACDE1DC}" srcOrd="1" destOrd="0" presId="urn:microsoft.com/office/officeart/2016/7/layout/LinearBlockProcessNumbered"/>
    <dgm:cxn modelId="{307894F9-F08F-4B72-A2FD-1543CE529235}" type="presParOf" srcId="{C582B64C-24FB-415F-85A8-BAE20FE7A514}" destId="{2695A1FA-4578-4A2B-876D-EFE670F41AFE}" srcOrd="2" destOrd="0" presId="urn:microsoft.com/office/officeart/2016/7/layout/LinearBlockProcessNumbered"/>
    <dgm:cxn modelId="{9B019FE1-F476-42E5-85DF-736C24B09706}" type="presParOf" srcId="{8FBCE505-C42F-452F-AFCC-59F8724AD99C}" destId="{170987CA-122E-4E77-9A8F-D1F6D440B196}" srcOrd="1" destOrd="0" presId="urn:microsoft.com/office/officeart/2016/7/layout/LinearBlockProcessNumbered"/>
    <dgm:cxn modelId="{EB3311E9-BE11-4364-9D0C-66FC0887870E}" type="presParOf" srcId="{8FBCE505-C42F-452F-AFCC-59F8724AD99C}" destId="{B1BB87ED-43C3-436A-A3A9-2518B1BC1050}" srcOrd="2" destOrd="0" presId="urn:microsoft.com/office/officeart/2016/7/layout/LinearBlockProcessNumbered"/>
    <dgm:cxn modelId="{1DED043D-644A-4DF7-8054-6E185FE835B1}" type="presParOf" srcId="{B1BB87ED-43C3-436A-A3A9-2518B1BC1050}" destId="{FA03EDA0-E4BD-4A2E-91BE-18200D754851}" srcOrd="0" destOrd="0" presId="urn:microsoft.com/office/officeart/2016/7/layout/LinearBlockProcessNumbered"/>
    <dgm:cxn modelId="{E758F25D-4B6F-4B36-A207-9669893DD44E}" type="presParOf" srcId="{B1BB87ED-43C3-436A-A3A9-2518B1BC1050}" destId="{8D454C7E-685C-46E1-95F5-5D956A0B19F9}" srcOrd="1" destOrd="0" presId="urn:microsoft.com/office/officeart/2016/7/layout/LinearBlockProcessNumbered"/>
    <dgm:cxn modelId="{CF05C7BE-C900-437A-B689-157B8342CCD4}" type="presParOf" srcId="{B1BB87ED-43C3-436A-A3A9-2518B1BC1050}" destId="{E5560CBF-A799-4B8F-A66D-ED6947C9B670}"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D4EAE7-362A-42A0-8D93-95A62E9C4F9D}">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872F83-54A9-448D-A372-3783782564A1}">
      <dsp:nvSpPr>
        <dsp:cNvPr id="0" name=""/>
        <dsp:cNvSpPr/>
      </dsp:nvSpPr>
      <dsp:spPr>
        <a:xfrm>
          <a:off x="375988" y="280191"/>
          <a:ext cx="683614" cy="683614"/>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416D4A-5275-4466-B612-4D299189F9D6}">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dirty="0"/>
            <a:t>Functional data analysis refers to the standard multivariate analysis over the data having infinite dimension. </a:t>
          </a:r>
        </a:p>
      </dsp:txBody>
      <dsp:txXfrm>
        <a:off x="1435590" y="531"/>
        <a:ext cx="9080009" cy="1242935"/>
      </dsp:txXfrm>
    </dsp:sp>
    <dsp:sp modelId="{FE5D6C3F-BBAB-45AE-BF90-CD51BCD64EE2}">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9EE91F-C27B-40B0-B200-EAED1BFE2759}">
      <dsp:nvSpPr>
        <dsp:cNvPr id="0" name=""/>
        <dsp:cNvSpPr/>
      </dsp:nvSpPr>
      <dsp:spPr>
        <a:xfrm>
          <a:off x="375988" y="1833861"/>
          <a:ext cx="683614" cy="68361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185054-F312-4DD3-A408-714B08D57DE4}">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dirty="0"/>
            <a:t>SVM algorithm has a kernel which is a mathematical function. For SVM, utilizes the functional behavior of data by converting classical kernel to functional kernel. </a:t>
          </a:r>
        </a:p>
      </dsp:txBody>
      <dsp:txXfrm>
        <a:off x="1435590" y="1554201"/>
        <a:ext cx="9080009" cy="1242935"/>
      </dsp:txXfrm>
    </dsp:sp>
    <dsp:sp modelId="{D162E758-F7E3-4931-8F23-4D0D179CF144}">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FB151A-58FB-48D4-A756-E9BD9CEEAA93}">
      <dsp:nvSpPr>
        <dsp:cNvPr id="0" name=""/>
        <dsp:cNvSpPr/>
      </dsp:nvSpPr>
      <dsp:spPr>
        <a:xfrm>
          <a:off x="375988" y="3387531"/>
          <a:ext cx="683614" cy="683614"/>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ED3330-71C9-4500-9ABB-22E7BC9C5C3B}">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dirty="0"/>
            <a:t>The conventional kernel of SVM is converted to functional bandwidth kernel and the results can be compared with state of the art techniques. </a:t>
          </a:r>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F04492-2E64-4E39-A04C-D4993A556EB2}">
      <dsp:nvSpPr>
        <dsp:cNvPr id="0" name=""/>
        <dsp:cNvSpPr/>
      </dsp:nvSpPr>
      <dsp:spPr>
        <a:xfrm>
          <a:off x="10657" y="0"/>
          <a:ext cx="1096417" cy="10811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82A10C-FDA4-43EF-B4D9-0E119CA0BED4}">
      <dsp:nvSpPr>
        <dsp:cNvPr id="0" name=""/>
        <dsp:cNvSpPr/>
      </dsp:nvSpPr>
      <dsp:spPr>
        <a:xfrm>
          <a:off x="10657" y="1265533"/>
          <a:ext cx="3132622" cy="864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The maximum accuracy we obtained here using this method on different datasets is as follows:</a:t>
          </a:r>
        </a:p>
      </dsp:txBody>
      <dsp:txXfrm>
        <a:off x="10657" y="1265533"/>
        <a:ext cx="3132622" cy="864027"/>
      </dsp:txXfrm>
    </dsp:sp>
    <dsp:sp modelId="{90BD4CB5-29CC-4308-BEAE-30FE876982D3}">
      <dsp:nvSpPr>
        <dsp:cNvPr id="0" name=""/>
        <dsp:cNvSpPr/>
      </dsp:nvSpPr>
      <dsp:spPr>
        <a:xfrm>
          <a:off x="10657" y="2215316"/>
          <a:ext cx="3132622" cy="2137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pPr>
          <a:r>
            <a:rPr lang="en-US" sz="1800" kern="1200" dirty="0"/>
            <a:t>Breast Cancer : 88.03% for h=4</a:t>
          </a:r>
        </a:p>
        <a:p>
          <a:pPr marL="0" lvl="0" indent="0" algn="l" defTabSz="800100">
            <a:lnSpc>
              <a:spcPct val="100000"/>
            </a:lnSpc>
            <a:spcBef>
              <a:spcPct val="0"/>
            </a:spcBef>
            <a:spcAft>
              <a:spcPct val="35000"/>
            </a:spcAft>
            <a:buNone/>
          </a:pPr>
          <a:r>
            <a:rPr lang="en-US" sz="1800" kern="1200" dirty="0"/>
            <a:t>Heart Disease : 89.38% for h=5</a:t>
          </a:r>
        </a:p>
        <a:p>
          <a:pPr marL="0" lvl="0" indent="0" algn="l" defTabSz="800100">
            <a:lnSpc>
              <a:spcPct val="100000"/>
            </a:lnSpc>
            <a:spcBef>
              <a:spcPct val="0"/>
            </a:spcBef>
            <a:spcAft>
              <a:spcPct val="35000"/>
            </a:spcAft>
            <a:buNone/>
          </a:pPr>
          <a:r>
            <a:rPr lang="en-IN" sz="1800" kern="1200" dirty="0"/>
            <a:t>Liver Disorder : 90.25% </a:t>
          </a:r>
          <a:r>
            <a:rPr lang="en-US" sz="1800" kern="1200" dirty="0"/>
            <a:t>for h=3</a:t>
          </a:r>
        </a:p>
        <a:p>
          <a:pPr marL="0" lvl="0" indent="0" algn="l" defTabSz="800100">
            <a:lnSpc>
              <a:spcPct val="100000"/>
            </a:lnSpc>
            <a:spcBef>
              <a:spcPct val="0"/>
            </a:spcBef>
            <a:spcAft>
              <a:spcPct val="35000"/>
            </a:spcAft>
            <a:buNone/>
          </a:pPr>
          <a:r>
            <a:rPr lang="en-IN" sz="1800" kern="1200" dirty="0"/>
            <a:t>Audit : 88.72% </a:t>
          </a:r>
          <a:r>
            <a:rPr lang="en-US" sz="1800" kern="1200" dirty="0"/>
            <a:t>for h=2</a:t>
          </a:r>
        </a:p>
        <a:p>
          <a:pPr marL="0" lvl="0" indent="0" algn="l" defTabSz="800100">
            <a:lnSpc>
              <a:spcPct val="100000"/>
            </a:lnSpc>
            <a:spcBef>
              <a:spcPct val="0"/>
            </a:spcBef>
            <a:spcAft>
              <a:spcPct val="35000"/>
            </a:spcAft>
            <a:buNone/>
          </a:pPr>
          <a:r>
            <a:rPr lang="en-IN" sz="1800" kern="1200"/>
            <a:t>Cryptography : 86.56% </a:t>
          </a:r>
          <a:r>
            <a:rPr lang="en-US" sz="1800" kern="1200"/>
            <a:t>for h= 7</a:t>
          </a:r>
        </a:p>
        <a:p>
          <a:pPr marL="0" lvl="0" indent="0" algn="l" defTabSz="800100">
            <a:lnSpc>
              <a:spcPct val="100000"/>
            </a:lnSpc>
            <a:spcBef>
              <a:spcPct val="0"/>
            </a:spcBef>
            <a:spcAft>
              <a:spcPct val="35000"/>
            </a:spcAft>
            <a:buNone/>
          </a:pPr>
          <a:r>
            <a:rPr lang="en-IN" sz="1800" kern="1200" dirty="0"/>
            <a:t>Primary Tumour : 89.41% </a:t>
          </a:r>
          <a:r>
            <a:rPr lang="en-US" sz="1800" kern="1200" dirty="0"/>
            <a:t>for h=5</a:t>
          </a:r>
        </a:p>
      </dsp:txBody>
      <dsp:txXfrm>
        <a:off x="10657" y="2215316"/>
        <a:ext cx="3132622" cy="2137227"/>
      </dsp:txXfrm>
    </dsp:sp>
    <dsp:sp modelId="{EDCF756F-7E4D-4765-BEFF-1518AF3E3EA1}">
      <dsp:nvSpPr>
        <dsp:cNvPr id="0" name=""/>
        <dsp:cNvSpPr/>
      </dsp:nvSpPr>
      <dsp:spPr>
        <a:xfrm>
          <a:off x="3691488" y="0"/>
          <a:ext cx="1096417" cy="10811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43B48C-9911-4715-8EF3-809D95787994}">
      <dsp:nvSpPr>
        <dsp:cNvPr id="0" name=""/>
        <dsp:cNvSpPr/>
      </dsp:nvSpPr>
      <dsp:spPr>
        <a:xfrm>
          <a:off x="3691488" y="1265533"/>
          <a:ext cx="3132622" cy="864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The algorithm works efficiently with less running time. </a:t>
          </a:r>
        </a:p>
      </dsp:txBody>
      <dsp:txXfrm>
        <a:off x="3691488" y="1265533"/>
        <a:ext cx="3132622" cy="864027"/>
      </dsp:txXfrm>
    </dsp:sp>
    <dsp:sp modelId="{4BE4A0A3-CBEA-45E7-A437-8C1A45A38BA5}">
      <dsp:nvSpPr>
        <dsp:cNvPr id="0" name=""/>
        <dsp:cNvSpPr/>
      </dsp:nvSpPr>
      <dsp:spPr>
        <a:xfrm>
          <a:off x="3691488" y="2215316"/>
          <a:ext cx="3132622" cy="2137227"/>
        </a:xfrm>
        <a:prstGeom prst="rect">
          <a:avLst/>
        </a:prstGeom>
        <a:noFill/>
        <a:ln>
          <a:noFill/>
        </a:ln>
        <a:effectLst/>
      </dsp:spPr>
      <dsp:style>
        <a:lnRef idx="0">
          <a:scrgbClr r="0" g="0" b="0"/>
        </a:lnRef>
        <a:fillRef idx="0">
          <a:scrgbClr r="0" g="0" b="0"/>
        </a:fillRef>
        <a:effectRef idx="0">
          <a:scrgbClr r="0" g="0" b="0"/>
        </a:effectRef>
        <a:fontRef idx="minor"/>
      </dsp:style>
    </dsp:sp>
    <dsp:sp modelId="{2243A78D-74F3-4172-B999-B992811EDD8B}">
      <dsp:nvSpPr>
        <dsp:cNvPr id="0" name=""/>
        <dsp:cNvSpPr/>
      </dsp:nvSpPr>
      <dsp:spPr>
        <a:xfrm>
          <a:off x="7372320" y="0"/>
          <a:ext cx="1096417" cy="10811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4CA292-C0CC-4D04-97D0-843B34E8A4AC}">
      <dsp:nvSpPr>
        <dsp:cNvPr id="0" name=""/>
        <dsp:cNvSpPr/>
      </dsp:nvSpPr>
      <dsp:spPr>
        <a:xfrm>
          <a:off x="7372320" y="1265533"/>
          <a:ext cx="3132622" cy="864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The different class labels seem to be easy to identify depending on subintervals, and therefore our strategy makes easier such separation. </a:t>
          </a:r>
        </a:p>
      </dsp:txBody>
      <dsp:txXfrm>
        <a:off x="7372320" y="1265533"/>
        <a:ext cx="3132622" cy="864027"/>
      </dsp:txXfrm>
    </dsp:sp>
    <dsp:sp modelId="{9722ABF7-DBE9-4A5F-9D38-174C155D375B}">
      <dsp:nvSpPr>
        <dsp:cNvPr id="0" name=""/>
        <dsp:cNvSpPr/>
      </dsp:nvSpPr>
      <dsp:spPr>
        <a:xfrm>
          <a:off x="7372320" y="2215316"/>
          <a:ext cx="3132622" cy="2137227"/>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D36013-50A5-42E4-86BB-8DDEDDC667CE}">
      <dsp:nvSpPr>
        <dsp:cNvPr id="0" name=""/>
        <dsp:cNvSpPr/>
      </dsp:nvSpPr>
      <dsp:spPr>
        <a:xfrm>
          <a:off x="3286" y="0"/>
          <a:ext cx="5052417" cy="4351338"/>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499067" tIns="0" rIns="499067" bIns="330200" numCol="1" spcCol="1270" anchor="t" anchorCtr="0">
          <a:noAutofit/>
        </a:bodyPr>
        <a:lstStyle/>
        <a:p>
          <a:pPr marL="0" lvl="0" indent="0" algn="l" defTabSz="933450">
            <a:lnSpc>
              <a:spcPct val="100000"/>
            </a:lnSpc>
            <a:spcBef>
              <a:spcPct val="0"/>
            </a:spcBef>
            <a:spcAft>
              <a:spcPct val="35000"/>
            </a:spcAft>
            <a:buNone/>
          </a:pPr>
          <a:r>
            <a:rPr lang="en-US" sz="2100" kern="1200" dirty="0"/>
            <a:t>The algorithm works efficiently with reportedly less running time. The different classes are easily identified depending on the sub-intervals, and hence, our proposed method creates the separation easier.</a:t>
          </a:r>
        </a:p>
      </dsp:txBody>
      <dsp:txXfrm>
        <a:off x="3286" y="1740535"/>
        <a:ext cx="5052417" cy="2610802"/>
      </dsp:txXfrm>
    </dsp:sp>
    <dsp:sp modelId="{5CEE0F7E-5741-4949-B4FA-F20ADACDE1DC}">
      <dsp:nvSpPr>
        <dsp:cNvPr id="0" name=""/>
        <dsp:cNvSpPr/>
      </dsp:nvSpPr>
      <dsp:spPr>
        <a:xfrm>
          <a:off x="3286" y="0"/>
          <a:ext cx="5052417" cy="1740535"/>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499067" tIns="165100" rIns="499067"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3286" y="0"/>
        <a:ext cx="5052417" cy="1740535"/>
      </dsp:txXfrm>
    </dsp:sp>
    <dsp:sp modelId="{FA03EDA0-E4BD-4A2E-91BE-18200D754851}">
      <dsp:nvSpPr>
        <dsp:cNvPr id="0" name=""/>
        <dsp:cNvSpPr/>
      </dsp:nvSpPr>
      <dsp:spPr>
        <a:xfrm>
          <a:off x="5459896" y="0"/>
          <a:ext cx="5052417" cy="4351338"/>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499067" tIns="0" rIns="499067" bIns="330200" numCol="1" spcCol="1270" anchor="t" anchorCtr="0">
          <a:noAutofit/>
        </a:bodyPr>
        <a:lstStyle/>
        <a:p>
          <a:pPr marL="0" lvl="0" indent="0" algn="l" defTabSz="933450">
            <a:lnSpc>
              <a:spcPct val="100000"/>
            </a:lnSpc>
            <a:spcBef>
              <a:spcPct val="0"/>
            </a:spcBef>
            <a:spcAft>
              <a:spcPct val="35000"/>
            </a:spcAft>
            <a:buNone/>
          </a:pPr>
          <a:r>
            <a:rPr lang="en-US" sz="2100" kern="1200" dirty="0"/>
            <a:t>It is observed that we obtain the highest accuracies when the value of h&lt;=7. Also, we observe that the training takes the maximum amount of time. </a:t>
          </a:r>
        </a:p>
      </dsp:txBody>
      <dsp:txXfrm>
        <a:off x="5459896" y="1740535"/>
        <a:ext cx="5052417" cy="2610802"/>
      </dsp:txXfrm>
    </dsp:sp>
    <dsp:sp modelId="{8D454C7E-685C-46E1-95F5-5D956A0B19F9}">
      <dsp:nvSpPr>
        <dsp:cNvPr id="0" name=""/>
        <dsp:cNvSpPr/>
      </dsp:nvSpPr>
      <dsp:spPr>
        <a:xfrm>
          <a:off x="5459896" y="0"/>
          <a:ext cx="5052417" cy="1740535"/>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499067" tIns="165100" rIns="499067"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5459896" y="0"/>
        <a:ext cx="5052417" cy="17405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ABB3C-6DF7-494F-A4F7-F2D47312CE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79B5EA-9E23-4D53-9097-DABAEB0D19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169A8-01A2-4001-8FA8-30086AB8DB0E}"/>
              </a:ext>
            </a:extLst>
          </p:cNvPr>
          <p:cNvSpPr>
            <a:spLocks noGrp="1"/>
          </p:cNvSpPr>
          <p:nvPr>
            <p:ph type="dt" sz="half" idx="10"/>
          </p:nvPr>
        </p:nvSpPr>
        <p:spPr/>
        <p:txBody>
          <a:bodyPr/>
          <a:lstStyle/>
          <a:p>
            <a:fld id="{8FF1F87C-8E31-4B2F-8D15-548ADF88F489}" type="datetimeFigureOut">
              <a:rPr lang="en-IN" smtClean="0"/>
              <a:t>03-07-2020</a:t>
            </a:fld>
            <a:endParaRPr lang="en-IN"/>
          </a:p>
        </p:txBody>
      </p:sp>
      <p:sp>
        <p:nvSpPr>
          <p:cNvPr id="5" name="Footer Placeholder 4">
            <a:extLst>
              <a:ext uri="{FF2B5EF4-FFF2-40B4-BE49-F238E27FC236}">
                <a16:creationId xmlns:a16="http://schemas.microsoft.com/office/drawing/2014/main" id="{AC774E5B-AE70-472A-9C09-1B6CA95B87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379265-F096-407F-8B0E-825146A0175F}"/>
              </a:ext>
            </a:extLst>
          </p:cNvPr>
          <p:cNvSpPr>
            <a:spLocks noGrp="1"/>
          </p:cNvSpPr>
          <p:nvPr>
            <p:ph type="sldNum" sz="quarter" idx="12"/>
          </p:nvPr>
        </p:nvSpPr>
        <p:spPr/>
        <p:txBody>
          <a:bodyPr/>
          <a:lstStyle/>
          <a:p>
            <a:fld id="{0CF9FBA3-284B-4758-A855-1168E200C416}" type="slidenum">
              <a:rPr lang="en-IN" smtClean="0"/>
              <a:t>‹#›</a:t>
            </a:fld>
            <a:endParaRPr lang="en-IN"/>
          </a:p>
        </p:txBody>
      </p:sp>
    </p:spTree>
    <p:extLst>
      <p:ext uri="{BB962C8B-B14F-4D97-AF65-F5344CB8AC3E}">
        <p14:creationId xmlns:p14="http://schemas.microsoft.com/office/powerpoint/2010/main" val="857893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8CADC-0274-472E-8C3A-D610EB2798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24BE2E-ADFF-455D-AB05-0160A8DBF9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68987B-2912-4A1E-82EC-01E05851793D}"/>
              </a:ext>
            </a:extLst>
          </p:cNvPr>
          <p:cNvSpPr>
            <a:spLocks noGrp="1"/>
          </p:cNvSpPr>
          <p:nvPr>
            <p:ph type="dt" sz="half" idx="10"/>
          </p:nvPr>
        </p:nvSpPr>
        <p:spPr/>
        <p:txBody>
          <a:bodyPr/>
          <a:lstStyle/>
          <a:p>
            <a:fld id="{8FF1F87C-8E31-4B2F-8D15-548ADF88F489}" type="datetimeFigureOut">
              <a:rPr lang="en-IN" smtClean="0"/>
              <a:t>03-07-2020</a:t>
            </a:fld>
            <a:endParaRPr lang="en-IN"/>
          </a:p>
        </p:txBody>
      </p:sp>
      <p:sp>
        <p:nvSpPr>
          <p:cNvPr id="5" name="Footer Placeholder 4">
            <a:extLst>
              <a:ext uri="{FF2B5EF4-FFF2-40B4-BE49-F238E27FC236}">
                <a16:creationId xmlns:a16="http://schemas.microsoft.com/office/drawing/2014/main" id="{9D1F1B04-3ADC-4DC9-9833-A88A5E32A1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325930-2650-4003-AE8F-D7FB75EA9721}"/>
              </a:ext>
            </a:extLst>
          </p:cNvPr>
          <p:cNvSpPr>
            <a:spLocks noGrp="1"/>
          </p:cNvSpPr>
          <p:nvPr>
            <p:ph type="sldNum" sz="quarter" idx="12"/>
          </p:nvPr>
        </p:nvSpPr>
        <p:spPr/>
        <p:txBody>
          <a:bodyPr/>
          <a:lstStyle/>
          <a:p>
            <a:fld id="{0CF9FBA3-284B-4758-A855-1168E200C416}" type="slidenum">
              <a:rPr lang="en-IN" smtClean="0"/>
              <a:t>‹#›</a:t>
            </a:fld>
            <a:endParaRPr lang="en-IN"/>
          </a:p>
        </p:txBody>
      </p:sp>
    </p:spTree>
    <p:extLst>
      <p:ext uri="{BB962C8B-B14F-4D97-AF65-F5344CB8AC3E}">
        <p14:creationId xmlns:p14="http://schemas.microsoft.com/office/powerpoint/2010/main" val="1793524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5AB0CE-9C4F-47FF-8311-39F45A4E71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0364CA-7731-425F-8DCA-E200455CE7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2505C1-F4A6-44F8-98FF-794629997440}"/>
              </a:ext>
            </a:extLst>
          </p:cNvPr>
          <p:cNvSpPr>
            <a:spLocks noGrp="1"/>
          </p:cNvSpPr>
          <p:nvPr>
            <p:ph type="dt" sz="half" idx="10"/>
          </p:nvPr>
        </p:nvSpPr>
        <p:spPr/>
        <p:txBody>
          <a:bodyPr/>
          <a:lstStyle/>
          <a:p>
            <a:fld id="{8FF1F87C-8E31-4B2F-8D15-548ADF88F489}" type="datetimeFigureOut">
              <a:rPr lang="en-IN" smtClean="0"/>
              <a:t>03-07-2020</a:t>
            </a:fld>
            <a:endParaRPr lang="en-IN"/>
          </a:p>
        </p:txBody>
      </p:sp>
      <p:sp>
        <p:nvSpPr>
          <p:cNvPr id="5" name="Footer Placeholder 4">
            <a:extLst>
              <a:ext uri="{FF2B5EF4-FFF2-40B4-BE49-F238E27FC236}">
                <a16:creationId xmlns:a16="http://schemas.microsoft.com/office/drawing/2014/main" id="{43862129-53E0-4EB3-9DF1-664FBA5A25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0E83BD-5D4D-4B19-BF90-3F1ADA1F12D3}"/>
              </a:ext>
            </a:extLst>
          </p:cNvPr>
          <p:cNvSpPr>
            <a:spLocks noGrp="1"/>
          </p:cNvSpPr>
          <p:nvPr>
            <p:ph type="sldNum" sz="quarter" idx="12"/>
          </p:nvPr>
        </p:nvSpPr>
        <p:spPr/>
        <p:txBody>
          <a:bodyPr/>
          <a:lstStyle/>
          <a:p>
            <a:fld id="{0CF9FBA3-284B-4758-A855-1168E200C416}" type="slidenum">
              <a:rPr lang="en-IN" smtClean="0"/>
              <a:t>‹#›</a:t>
            </a:fld>
            <a:endParaRPr lang="en-IN"/>
          </a:p>
        </p:txBody>
      </p:sp>
    </p:spTree>
    <p:extLst>
      <p:ext uri="{BB962C8B-B14F-4D97-AF65-F5344CB8AC3E}">
        <p14:creationId xmlns:p14="http://schemas.microsoft.com/office/powerpoint/2010/main" val="1039260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5F4FD-5C3A-49EE-BA6A-B830ED7074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89C1EF-3A08-4274-9907-9BB0DFC445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18B989-9D31-4272-9E1E-3F76212F3446}"/>
              </a:ext>
            </a:extLst>
          </p:cNvPr>
          <p:cNvSpPr>
            <a:spLocks noGrp="1"/>
          </p:cNvSpPr>
          <p:nvPr>
            <p:ph type="dt" sz="half" idx="10"/>
          </p:nvPr>
        </p:nvSpPr>
        <p:spPr/>
        <p:txBody>
          <a:bodyPr/>
          <a:lstStyle/>
          <a:p>
            <a:fld id="{8FF1F87C-8E31-4B2F-8D15-548ADF88F489}" type="datetimeFigureOut">
              <a:rPr lang="en-IN" smtClean="0"/>
              <a:t>03-07-2020</a:t>
            </a:fld>
            <a:endParaRPr lang="en-IN"/>
          </a:p>
        </p:txBody>
      </p:sp>
      <p:sp>
        <p:nvSpPr>
          <p:cNvPr id="5" name="Footer Placeholder 4">
            <a:extLst>
              <a:ext uri="{FF2B5EF4-FFF2-40B4-BE49-F238E27FC236}">
                <a16:creationId xmlns:a16="http://schemas.microsoft.com/office/drawing/2014/main" id="{C5367BBD-FBDD-49F0-A0E7-3860655952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61E772-454E-476C-8BBE-260AD0114839}"/>
              </a:ext>
            </a:extLst>
          </p:cNvPr>
          <p:cNvSpPr>
            <a:spLocks noGrp="1"/>
          </p:cNvSpPr>
          <p:nvPr>
            <p:ph type="sldNum" sz="quarter" idx="12"/>
          </p:nvPr>
        </p:nvSpPr>
        <p:spPr/>
        <p:txBody>
          <a:bodyPr/>
          <a:lstStyle/>
          <a:p>
            <a:fld id="{0CF9FBA3-284B-4758-A855-1168E200C416}" type="slidenum">
              <a:rPr lang="en-IN" smtClean="0"/>
              <a:t>‹#›</a:t>
            </a:fld>
            <a:endParaRPr lang="en-IN"/>
          </a:p>
        </p:txBody>
      </p:sp>
    </p:spTree>
    <p:extLst>
      <p:ext uri="{BB962C8B-B14F-4D97-AF65-F5344CB8AC3E}">
        <p14:creationId xmlns:p14="http://schemas.microsoft.com/office/powerpoint/2010/main" val="2855575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60CA8-25F3-4A63-B82E-823596C014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F90746-56C0-4386-9951-4D5BBF594A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100761-4368-4A2A-973C-62F26952D0D4}"/>
              </a:ext>
            </a:extLst>
          </p:cNvPr>
          <p:cNvSpPr>
            <a:spLocks noGrp="1"/>
          </p:cNvSpPr>
          <p:nvPr>
            <p:ph type="dt" sz="half" idx="10"/>
          </p:nvPr>
        </p:nvSpPr>
        <p:spPr/>
        <p:txBody>
          <a:bodyPr/>
          <a:lstStyle/>
          <a:p>
            <a:fld id="{8FF1F87C-8E31-4B2F-8D15-548ADF88F489}" type="datetimeFigureOut">
              <a:rPr lang="en-IN" smtClean="0"/>
              <a:t>03-07-2020</a:t>
            </a:fld>
            <a:endParaRPr lang="en-IN"/>
          </a:p>
        </p:txBody>
      </p:sp>
      <p:sp>
        <p:nvSpPr>
          <p:cNvPr id="5" name="Footer Placeholder 4">
            <a:extLst>
              <a:ext uri="{FF2B5EF4-FFF2-40B4-BE49-F238E27FC236}">
                <a16:creationId xmlns:a16="http://schemas.microsoft.com/office/drawing/2014/main" id="{0D7C80DE-33B8-47FA-8652-A105362188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110E57-9076-449D-B149-49A0F9A6A794}"/>
              </a:ext>
            </a:extLst>
          </p:cNvPr>
          <p:cNvSpPr>
            <a:spLocks noGrp="1"/>
          </p:cNvSpPr>
          <p:nvPr>
            <p:ph type="sldNum" sz="quarter" idx="12"/>
          </p:nvPr>
        </p:nvSpPr>
        <p:spPr/>
        <p:txBody>
          <a:bodyPr/>
          <a:lstStyle/>
          <a:p>
            <a:fld id="{0CF9FBA3-284B-4758-A855-1168E200C416}" type="slidenum">
              <a:rPr lang="en-IN" smtClean="0"/>
              <a:t>‹#›</a:t>
            </a:fld>
            <a:endParaRPr lang="en-IN"/>
          </a:p>
        </p:txBody>
      </p:sp>
    </p:spTree>
    <p:extLst>
      <p:ext uri="{BB962C8B-B14F-4D97-AF65-F5344CB8AC3E}">
        <p14:creationId xmlns:p14="http://schemas.microsoft.com/office/powerpoint/2010/main" val="219631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5BE66-E2E7-42E0-9A07-77120435B8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AE71AF-AE08-4728-82DB-75491A1E05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6048E8-4E13-4BAD-9CA1-542B0F244B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53C02C-24BF-4A6D-8522-EFC996C938AA}"/>
              </a:ext>
            </a:extLst>
          </p:cNvPr>
          <p:cNvSpPr>
            <a:spLocks noGrp="1"/>
          </p:cNvSpPr>
          <p:nvPr>
            <p:ph type="dt" sz="half" idx="10"/>
          </p:nvPr>
        </p:nvSpPr>
        <p:spPr/>
        <p:txBody>
          <a:bodyPr/>
          <a:lstStyle/>
          <a:p>
            <a:fld id="{8FF1F87C-8E31-4B2F-8D15-548ADF88F489}" type="datetimeFigureOut">
              <a:rPr lang="en-IN" smtClean="0"/>
              <a:t>03-07-2020</a:t>
            </a:fld>
            <a:endParaRPr lang="en-IN"/>
          </a:p>
        </p:txBody>
      </p:sp>
      <p:sp>
        <p:nvSpPr>
          <p:cNvPr id="6" name="Footer Placeholder 5">
            <a:extLst>
              <a:ext uri="{FF2B5EF4-FFF2-40B4-BE49-F238E27FC236}">
                <a16:creationId xmlns:a16="http://schemas.microsoft.com/office/drawing/2014/main" id="{406E5C57-6F2F-406F-9401-296A9E9FDA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DEE7AB-E16B-4AA7-B818-99FB4F60BB79}"/>
              </a:ext>
            </a:extLst>
          </p:cNvPr>
          <p:cNvSpPr>
            <a:spLocks noGrp="1"/>
          </p:cNvSpPr>
          <p:nvPr>
            <p:ph type="sldNum" sz="quarter" idx="12"/>
          </p:nvPr>
        </p:nvSpPr>
        <p:spPr/>
        <p:txBody>
          <a:bodyPr/>
          <a:lstStyle/>
          <a:p>
            <a:fld id="{0CF9FBA3-284B-4758-A855-1168E200C416}" type="slidenum">
              <a:rPr lang="en-IN" smtClean="0"/>
              <a:t>‹#›</a:t>
            </a:fld>
            <a:endParaRPr lang="en-IN"/>
          </a:p>
        </p:txBody>
      </p:sp>
    </p:spTree>
    <p:extLst>
      <p:ext uri="{BB962C8B-B14F-4D97-AF65-F5344CB8AC3E}">
        <p14:creationId xmlns:p14="http://schemas.microsoft.com/office/powerpoint/2010/main" val="1073254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22BDA-6315-4738-8D77-A669B7D2DF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B604AD-36A9-4F77-A7F1-AE9AD3D7B1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C8BD59-35BF-4523-9C28-CDC61ECE1F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496051-FBA1-461F-8A1A-50F728F137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2FE37B-47A0-4A26-BF7B-D29446E1DF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80F333-74EE-4791-B9E3-168193557037}"/>
              </a:ext>
            </a:extLst>
          </p:cNvPr>
          <p:cNvSpPr>
            <a:spLocks noGrp="1"/>
          </p:cNvSpPr>
          <p:nvPr>
            <p:ph type="dt" sz="half" idx="10"/>
          </p:nvPr>
        </p:nvSpPr>
        <p:spPr/>
        <p:txBody>
          <a:bodyPr/>
          <a:lstStyle/>
          <a:p>
            <a:fld id="{8FF1F87C-8E31-4B2F-8D15-548ADF88F489}" type="datetimeFigureOut">
              <a:rPr lang="en-IN" smtClean="0"/>
              <a:t>03-07-2020</a:t>
            </a:fld>
            <a:endParaRPr lang="en-IN"/>
          </a:p>
        </p:txBody>
      </p:sp>
      <p:sp>
        <p:nvSpPr>
          <p:cNvPr id="8" name="Footer Placeholder 7">
            <a:extLst>
              <a:ext uri="{FF2B5EF4-FFF2-40B4-BE49-F238E27FC236}">
                <a16:creationId xmlns:a16="http://schemas.microsoft.com/office/drawing/2014/main" id="{3478AF8B-E421-4396-BBA6-EAC5EC38697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743E452-51AC-4BF8-B4B4-231D4EA6F0E7}"/>
              </a:ext>
            </a:extLst>
          </p:cNvPr>
          <p:cNvSpPr>
            <a:spLocks noGrp="1"/>
          </p:cNvSpPr>
          <p:nvPr>
            <p:ph type="sldNum" sz="quarter" idx="12"/>
          </p:nvPr>
        </p:nvSpPr>
        <p:spPr/>
        <p:txBody>
          <a:bodyPr/>
          <a:lstStyle/>
          <a:p>
            <a:fld id="{0CF9FBA3-284B-4758-A855-1168E200C416}" type="slidenum">
              <a:rPr lang="en-IN" smtClean="0"/>
              <a:t>‹#›</a:t>
            </a:fld>
            <a:endParaRPr lang="en-IN"/>
          </a:p>
        </p:txBody>
      </p:sp>
    </p:spTree>
    <p:extLst>
      <p:ext uri="{BB962C8B-B14F-4D97-AF65-F5344CB8AC3E}">
        <p14:creationId xmlns:p14="http://schemas.microsoft.com/office/powerpoint/2010/main" val="4147477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06186-2A1A-4289-B9E6-A975E626A0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294E7A-54E2-4DC5-BBFD-849BB0E0557C}"/>
              </a:ext>
            </a:extLst>
          </p:cNvPr>
          <p:cNvSpPr>
            <a:spLocks noGrp="1"/>
          </p:cNvSpPr>
          <p:nvPr>
            <p:ph type="dt" sz="half" idx="10"/>
          </p:nvPr>
        </p:nvSpPr>
        <p:spPr/>
        <p:txBody>
          <a:bodyPr/>
          <a:lstStyle/>
          <a:p>
            <a:fld id="{8FF1F87C-8E31-4B2F-8D15-548ADF88F489}" type="datetimeFigureOut">
              <a:rPr lang="en-IN" smtClean="0"/>
              <a:t>03-07-2020</a:t>
            </a:fld>
            <a:endParaRPr lang="en-IN"/>
          </a:p>
        </p:txBody>
      </p:sp>
      <p:sp>
        <p:nvSpPr>
          <p:cNvPr id="4" name="Footer Placeholder 3">
            <a:extLst>
              <a:ext uri="{FF2B5EF4-FFF2-40B4-BE49-F238E27FC236}">
                <a16:creationId xmlns:a16="http://schemas.microsoft.com/office/drawing/2014/main" id="{3AFBF3C0-9EC5-44ED-9079-A8368169D0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10B880F-344D-43FC-BEB4-E357F384A07F}"/>
              </a:ext>
            </a:extLst>
          </p:cNvPr>
          <p:cNvSpPr>
            <a:spLocks noGrp="1"/>
          </p:cNvSpPr>
          <p:nvPr>
            <p:ph type="sldNum" sz="quarter" idx="12"/>
          </p:nvPr>
        </p:nvSpPr>
        <p:spPr/>
        <p:txBody>
          <a:bodyPr/>
          <a:lstStyle/>
          <a:p>
            <a:fld id="{0CF9FBA3-284B-4758-A855-1168E200C416}" type="slidenum">
              <a:rPr lang="en-IN" smtClean="0"/>
              <a:t>‹#›</a:t>
            </a:fld>
            <a:endParaRPr lang="en-IN"/>
          </a:p>
        </p:txBody>
      </p:sp>
    </p:spTree>
    <p:extLst>
      <p:ext uri="{BB962C8B-B14F-4D97-AF65-F5344CB8AC3E}">
        <p14:creationId xmlns:p14="http://schemas.microsoft.com/office/powerpoint/2010/main" val="2136862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4D76BB-9B0B-4E12-9731-56C989AB6EF2}"/>
              </a:ext>
            </a:extLst>
          </p:cNvPr>
          <p:cNvSpPr>
            <a:spLocks noGrp="1"/>
          </p:cNvSpPr>
          <p:nvPr>
            <p:ph type="dt" sz="half" idx="10"/>
          </p:nvPr>
        </p:nvSpPr>
        <p:spPr/>
        <p:txBody>
          <a:bodyPr/>
          <a:lstStyle/>
          <a:p>
            <a:fld id="{8FF1F87C-8E31-4B2F-8D15-548ADF88F489}" type="datetimeFigureOut">
              <a:rPr lang="en-IN" smtClean="0"/>
              <a:t>03-07-2020</a:t>
            </a:fld>
            <a:endParaRPr lang="en-IN"/>
          </a:p>
        </p:txBody>
      </p:sp>
      <p:sp>
        <p:nvSpPr>
          <p:cNvPr id="3" name="Footer Placeholder 2">
            <a:extLst>
              <a:ext uri="{FF2B5EF4-FFF2-40B4-BE49-F238E27FC236}">
                <a16:creationId xmlns:a16="http://schemas.microsoft.com/office/drawing/2014/main" id="{9CBC2876-8ABB-40B5-8A8B-29D2E4CC0C3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A08A2E6-F8B0-4238-8C89-49421937DF80}"/>
              </a:ext>
            </a:extLst>
          </p:cNvPr>
          <p:cNvSpPr>
            <a:spLocks noGrp="1"/>
          </p:cNvSpPr>
          <p:nvPr>
            <p:ph type="sldNum" sz="quarter" idx="12"/>
          </p:nvPr>
        </p:nvSpPr>
        <p:spPr/>
        <p:txBody>
          <a:bodyPr/>
          <a:lstStyle/>
          <a:p>
            <a:fld id="{0CF9FBA3-284B-4758-A855-1168E200C416}" type="slidenum">
              <a:rPr lang="en-IN" smtClean="0"/>
              <a:t>‹#›</a:t>
            </a:fld>
            <a:endParaRPr lang="en-IN"/>
          </a:p>
        </p:txBody>
      </p:sp>
    </p:spTree>
    <p:extLst>
      <p:ext uri="{BB962C8B-B14F-4D97-AF65-F5344CB8AC3E}">
        <p14:creationId xmlns:p14="http://schemas.microsoft.com/office/powerpoint/2010/main" val="3847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AE48E-940E-4F1C-AA7E-14E92A8DE8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4E0B8B-277A-46B7-BC5A-32D8EDD205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80A15B-0C17-42FA-A113-AE1720B512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CAEB0A-BFDE-42CE-8A2F-9EE4930C9970}"/>
              </a:ext>
            </a:extLst>
          </p:cNvPr>
          <p:cNvSpPr>
            <a:spLocks noGrp="1"/>
          </p:cNvSpPr>
          <p:nvPr>
            <p:ph type="dt" sz="half" idx="10"/>
          </p:nvPr>
        </p:nvSpPr>
        <p:spPr/>
        <p:txBody>
          <a:bodyPr/>
          <a:lstStyle/>
          <a:p>
            <a:fld id="{8FF1F87C-8E31-4B2F-8D15-548ADF88F489}" type="datetimeFigureOut">
              <a:rPr lang="en-IN" smtClean="0"/>
              <a:t>03-07-2020</a:t>
            </a:fld>
            <a:endParaRPr lang="en-IN"/>
          </a:p>
        </p:txBody>
      </p:sp>
      <p:sp>
        <p:nvSpPr>
          <p:cNvPr id="6" name="Footer Placeholder 5">
            <a:extLst>
              <a:ext uri="{FF2B5EF4-FFF2-40B4-BE49-F238E27FC236}">
                <a16:creationId xmlns:a16="http://schemas.microsoft.com/office/drawing/2014/main" id="{966868A7-25F2-4C7A-B217-BD46828108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F6E022-A458-4487-A6D8-425176F9F9AD}"/>
              </a:ext>
            </a:extLst>
          </p:cNvPr>
          <p:cNvSpPr>
            <a:spLocks noGrp="1"/>
          </p:cNvSpPr>
          <p:nvPr>
            <p:ph type="sldNum" sz="quarter" idx="12"/>
          </p:nvPr>
        </p:nvSpPr>
        <p:spPr/>
        <p:txBody>
          <a:bodyPr/>
          <a:lstStyle/>
          <a:p>
            <a:fld id="{0CF9FBA3-284B-4758-A855-1168E200C416}" type="slidenum">
              <a:rPr lang="en-IN" smtClean="0"/>
              <a:t>‹#›</a:t>
            </a:fld>
            <a:endParaRPr lang="en-IN"/>
          </a:p>
        </p:txBody>
      </p:sp>
    </p:spTree>
    <p:extLst>
      <p:ext uri="{BB962C8B-B14F-4D97-AF65-F5344CB8AC3E}">
        <p14:creationId xmlns:p14="http://schemas.microsoft.com/office/powerpoint/2010/main" val="309520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3CAA1-7429-40A8-B1B5-F4A026D0BE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F2A1B-BB2E-45F9-90DA-BD1A7DA33B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F96E44-9E30-4757-B04A-09221EBC47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249CE8-A94E-422F-8BAF-B08DC9C8AA95}"/>
              </a:ext>
            </a:extLst>
          </p:cNvPr>
          <p:cNvSpPr>
            <a:spLocks noGrp="1"/>
          </p:cNvSpPr>
          <p:nvPr>
            <p:ph type="dt" sz="half" idx="10"/>
          </p:nvPr>
        </p:nvSpPr>
        <p:spPr/>
        <p:txBody>
          <a:bodyPr/>
          <a:lstStyle/>
          <a:p>
            <a:fld id="{8FF1F87C-8E31-4B2F-8D15-548ADF88F489}" type="datetimeFigureOut">
              <a:rPr lang="en-IN" smtClean="0"/>
              <a:t>03-07-2020</a:t>
            </a:fld>
            <a:endParaRPr lang="en-IN"/>
          </a:p>
        </p:txBody>
      </p:sp>
      <p:sp>
        <p:nvSpPr>
          <p:cNvPr id="6" name="Footer Placeholder 5">
            <a:extLst>
              <a:ext uri="{FF2B5EF4-FFF2-40B4-BE49-F238E27FC236}">
                <a16:creationId xmlns:a16="http://schemas.microsoft.com/office/drawing/2014/main" id="{CE4EDD5A-8330-4038-8118-6C7795F15F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0FA895-5D86-4E8D-B78D-607A844A5CB9}"/>
              </a:ext>
            </a:extLst>
          </p:cNvPr>
          <p:cNvSpPr>
            <a:spLocks noGrp="1"/>
          </p:cNvSpPr>
          <p:nvPr>
            <p:ph type="sldNum" sz="quarter" idx="12"/>
          </p:nvPr>
        </p:nvSpPr>
        <p:spPr/>
        <p:txBody>
          <a:bodyPr/>
          <a:lstStyle/>
          <a:p>
            <a:fld id="{0CF9FBA3-284B-4758-A855-1168E200C416}" type="slidenum">
              <a:rPr lang="en-IN" smtClean="0"/>
              <a:t>‹#›</a:t>
            </a:fld>
            <a:endParaRPr lang="en-IN"/>
          </a:p>
        </p:txBody>
      </p:sp>
    </p:spTree>
    <p:extLst>
      <p:ext uri="{BB962C8B-B14F-4D97-AF65-F5344CB8AC3E}">
        <p14:creationId xmlns:p14="http://schemas.microsoft.com/office/powerpoint/2010/main" val="1848051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160D2D-E2A1-4573-9450-037E497A84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CCE30F-2C45-4C08-A65D-2C86135F6C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A5A14-A51B-4F38-9117-67988CAE87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F1F87C-8E31-4B2F-8D15-548ADF88F489}" type="datetimeFigureOut">
              <a:rPr lang="en-IN" smtClean="0"/>
              <a:t>03-07-2020</a:t>
            </a:fld>
            <a:endParaRPr lang="en-IN"/>
          </a:p>
        </p:txBody>
      </p:sp>
      <p:sp>
        <p:nvSpPr>
          <p:cNvPr id="5" name="Footer Placeholder 4">
            <a:extLst>
              <a:ext uri="{FF2B5EF4-FFF2-40B4-BE49-F238E27FC236}">
                <a16:creationId xmlns:a16="http://schemas.microsoft.com/office/drawing/2014/main" id="{C70033D7-180C-4744-B3A7-8C9EF8716E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EC06D83-CA86-4F86-AB35-4D8275EB17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F9FBA3-284B-4758-A855-1168E200C416}" type="slidenum">
              <a:rPr lang="en-IN" smtClean="0"/>
              <a:t>‹#›</a:t>
            </a:fld>
            <a:endParaRPr lang="en-IN"/>
          </a:p>
        </p:txBody>
      </p:sp>
    </p:spTree>
    <p:extLst>
      <p:ext uri="{BB962C8B-B14F-4D97-AF65-F5344CB8AC3E}">
        <p14:creationId xmlns:p14="http://schemas.microsoft.com/office/powerpoint/2010/main" val="2018421681"/>
      </p:ext>
    </p:extLst>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ikramnande@gmail.com" TargetMode="External"/><Relationship Id="rId2" Type="http://schemas.openxmlformats.org/officeDocument/2006/relationships/hyperlink" Target="mailto:apramanik17@gmail.com" TargetMode="External"/><Relationship Id="rId1" Type="http://schemas.openxmlformats.org/officeDocument/2006/relationships/slideLayout" Target="../slideLayouts/slideLayout1.xml"/><Relationship Id="rId6" Type="http://schemas.openxmlformats.org/officeDocument/2006/relationships/hyperlink" Target="mailto:jhareswar.maiti@gmail" TargetMode="External"/><Relationship Id="rId5" Type="http://schemas.openxmlformats.org/officeDocument/2006/relationships/hyperlink" Target="mailto:sobhan.sarkar@gmail.com" TargetMode="External"/><Relationship Id="rId4" Type="http://schemas.openxmlformats.org/officeDocument/2006/relationships/hyperlink" Target="mailto:arkashankar2003@gmail.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C3C242-3D76-4C66-A117-AD70FB0C255C}"/>
              </a:ext>
            </a:extLst>
          </p:cNvPr>
          <p:cNvSpPr>
            <a:spLocks noGrp="1"/>
          </p:cNvSpPr>
          <p:nvPr>
            <p:ph type="ctrTitle"/>
          </p:nvPr>
        </p:nvSpPr>
        <p:spPr>
          <a:xfrm>
            <a:off x="918653" y="857156"/>
            <a:ext cx="9806497" cy="1233941"/>
          </a:xfrm>
        </p:spPr>
        <p:txBody>
          <a:bodyPr anchor="t">
            <a:noAutofit/>
          </a:bodyPr>
          <a:lstStyle/>
          <a:p>
            <a:r>
              <a:rPr lang="en-IN" sz="3200" b="1" dirty="0"/>
              <a:t>Dynamic Functional Bandwidth Kernel-based </a:t>
            </a:r>
            <a:r>
              <a:rPr lang="en-US" sz="3200" b="1" dirty="0"/>
              <a:t>SVM :</a:t>
            </a:r>
            <a:br>
              <a:rPr lang="en-US" sz="3200" b="1" dirty="0"/>
            </a:br>
            <a:r>
              <a:rPr lang="en-US" sz="3200" b="1" dirty="0"/>
              <a:t> An Efficient Approach for Functional</a:t>
            </a:r>
            <a:br>
              <a:rPr lang="en-US" sz="3200" b="1" dirty="0"/>
            </a:br>
            <a:r>
              <a:rPr lang="en-IN" sz="3200" b="1" dirty="0"/>
              <a:t>Data Analysis</a:t>
            </a:r>
          </a:p>
        </p:txBody>
      </p:sp>
      <p:sp>
        <p:nvSpPr>
          <p:cNvPr id="15" name="Rectangle 14">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377D545-6DCC-4236-B303-CA76A4CD5B8E}"/>
              </a:ext>
            </a:extLst>
          </p:cNvPr>
          <p:cNvSpPr txBox="1"/>
          <p:nvPr/>
        </p:nvSpPr>
        <p:spPr>
          <a:xfrm>
            <a:off x="695325" y="166571"/>
            <a:ext cx="2000250" cy="646331"/>
          </a:xfrm>
          <a:prstGeom prst="rect">
            <a:avLst/>
          </a:prstGeom>
          <a:noFill/>
        </p:spPr>
        <p:txBody>
          <a:bodyPr wrap="square" rtlCol="0">
            <a:spAutoFit/>
          </a:bodyPr>
          <a:lstStyle/>
          <a:p>
            <a:r>
              <a:rPr lang="en-US" dirty="0"/>
              <a:t>IEMIS 2020</a:t>
            </a:r>
          </a:p>
          <a:p>
            <a:r>
              <a:rPr lang="en-US" dirty="0"/>
              <a:t>Paper Id: 220</a:t>
            </a:r>
          </a:p>
        </p:txBody>
      </p:sp>
      <p:sp>
        <p:nvSpPr>
          <p:cNvPr id="10" name="Content Placeholder 2">
            <a:extLst>
              <a:ext uri="{FF2B5EF4-FFF2-40B4-BE49-F238E27FC236}">
                <a16:creationId xmlns:a16="http://schemas.microsoft.com/office/drawing/2014/main" id="{51899061-8D5D-462C-84F5-0C7706B13C82}"/>
              </a:ext>
            </a:extLst>
          </p:cNvPr>
          <p:cNvSpPr txBox="1">
            <a:spLocks/>
          </p:cNvSpPr>
          <p:nvPr/>
        </p:nvSpPr>
        <p:spPr>
          <a:xfrm>
            <a:off x="-128620" y="2040360"/>
            <a:ext cx="5625253" cy="4666206"/>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100" b="1" dirty="0"/>
              <a:t>1.</a:t>
            </a:r>
            <a:r>
              <a:rPr lang="en-US" sz="1100" dirty="0"/>
              <a:t> </a:t>
            </a:r>
            <a:r>
              <a:rPr lang="en-US" sz="1100" b="1" dirty="0"/>
              <a:t>Anima </a:t>
            </a:r>
            <a:r>
              <a:rPr lang="en-US" sz="1100" b="1" dirty="0" err="1"/>
              <a:t>Pramanik</a:t>
            </a:r>
            <a:endParaRPr lang="en-US" sz="1100" b="1" dirty="0"/>
          </a:p>
          <a:p>
            <a:r>
              <a:rPr lang="en-US" sz="1100" dirty="0"/>
              <a:t>Department of Industrial &amp; Systems Engineering, IIT Kharagpur, India</a:t>
            </a:r>
          </a:p>
          <a:p>
            <a:r>
              <a:rPr lang="en-US" sz="1100" dirty="0"/>
              <a:t>e-mail:  </a:t>
            </a:r>
            <a:r>
              <a:rPr lang="en-US" sz="1100" dirty="0">
                <a:hlinkClick r:id="rId2"/>
              </a:rPr>
              <a:t>apramanik17@gmail.com</a:t>
            </a:r>
            <a:endParaRPr lang="en-US" sz="1100" dirty="0"/>
          </a:p>
          <a:p>
            <a:r>
              <a:rPr lang="en-US" sz="1100" b="1" dirty="0"/>
              <a:t>2.</a:t>
            </a:r>
            <a:r>
              <a:rPr lang="en-US" sz="1100" dirty="0"/>
              <a:t> </a:t>
            </a:r>
            <a:r>
              <a:rPr lang="en-US" sz="1100" b="1" dirty="0"/>
              <a:t>Vikram Nande</a:t>
            </a:r>
          </a:p>
          <a:p>
            <a:r>
              <a:rPr lang="en-US" sz="1100" dirty="0"/>
              <a:t>Department of Mechanical Engineering, IIT Kharagpur, India.</a:t>
            </a:r>
          </a:p>
          <a:p>
            <a:r>
              <a:rPr lang="en-US" sz="1100" dirty="0"/>
              <a:t>e-mail: </a:t>
            </a:r>
            <a:r>
              <a:rPr lang="en-US" sz="1100" dirty="0">
                <a:hlinkClick r:id="rId3"/>
              </a:rPr>
              <a:t>vikramnande@gmail.com</a:t>
            </a:r>
            <a:endParaRPr lang="en-US" sz="1100" dirty="0"/>
          </a:p>
          <a:p>
            <a:r>
              <a:rPr lang="en-US" sz="1100" b="1" dirty="0"/>
              <a:t>3.</a:t>
            </a:r>
            <a:r>
              <a:rPr lang="en-US" sz="1100" dirty="0"/>
              <a:t> </a:t>
            </a:r>
            <a:r>
              <a:rPr lang="en-US" sz="1100" b="1" dirty="0" err="1"/>
              <a:t>Arka</a:t>
            </a:r>
            <a:r>
              <a:rPr lang="en-US" sz="1100" b="1" dirty="0"/>
              <a:t> Shankar Pradhan</a:t>
            </a:r>
          </a:p>
          <a:p>
            <a:r>
              <a:rPr lang="en-US" sz="1100" dirty="0"/>
              <a:t>Department of Industrial and Systems Engineering, IIT Kharagpur, India.</a:t>
            </a:r>
          </a:p>
          <a:p>
            <a:r>
              <a:rPr lang="en-US" sz="1100" dirty="0"/>
              <a:t>Email : </a:t>
            </a:r>
            <a:r>
              <a:rPr lang="en-US" sz="1100" dirty="0">
                <a:hlinkClick r:id="rId4"/>
              </a:rPr>
              <a:t>arkashankar2003@gmail.com</a:t>
            </a:r>
            <a:endParaRPr lang="en-US" sz="1100" dirty="0"/>
          </a:p>
          <a:p>
            <a:r>
              <a:rPr lang="en-US" sz="1100" b="1" dirty="0"/>
              <a:t>4.</a:t>
            </a:r>
            <a:r>
              <a:rPr lang="en-US" sz="1100" dirty="0"/>
              <a:t> </a:t>
            </a:r>
            <a:r>
              <a:rPr lang="en-US" sz="1100" b="1" dirty="0" err="1"/>
              <a:t>Sobhan</a:t>
            </a:r>
            <a:r>
              <a:rPr lang="en-US" sz="1100" b="1" dirty="0"/>
              <a:t> Sarkar(</a:t>
            </a:r>
            <a:r>
              <a:rPr lang="en-US" sz="1100" dirty="0"/>
              <a:t>*Corresponding author</a:t>
            </a:r>
            <a:r>
              <a:rPr lang="en-US" sz="1100" b="1" dirty="0"/>
              <a:t>)</a:t>
            </a:r>
          </a:p>
          <a:p>
            <a:r>
              <a:rPr lang="en-US" sz="1100" dirty="0"/>
              <a:t>Division of Management Science, Business School, The University of Edinburgh, UK.</a:t>
            </a:r>
          </a:p>
          <a:p>
            <a:r>
              <a:rPr lang="en-US" sz="1100" dirty="0"/>
              <a:t>e-mail: </a:t>
            </a:r>
            <a:r>
              <a:rPr lang="en-US" sz="1100" dirty="0">
                <a:hlinkClick r:id="rId5"/>
              </a:rPr>
              <a:t>sobhan.sarkar@gmail.com</a:t>
            </a:r>
            <a:r>
              <a:rPr lang="en-US" sz="1100" dirty="0"/>
              <a:t>; sobhan.sarkar@ed.ac.uk</a:t>
            </a:r>
          </a:p>
          <a:p>
            <a:r>
              <a:rPr lang="en-US" sz="1100" b="1" dirty="0"/>
              <a:t>5. J. </a:t>
            </a:r>
            <a:r>
              <a:rPr lang="en-US" sz="1100" b="1" dirty="0" err="1"/>
              <a:t>Maiti</a:t>
            </a:r>
            <a:endParaRPr lang="en-US" sz="1100" b="1" dirty="0"/>
          </a:p>
          <a:p>
            <a:r>
              <a:rPr lang="en-US" sz="1100" dirty="0"/>
              <a:t>Department of Industrial &amp; Systems Engineering, IIT Kharagpur, India.</a:t>
            </a:r>
          </a:p>
          <a:p>
            <a:r>
              <a:rPr lang="en-US" sz="1100" dirty="0"/>
              <a:t>e-mail: </a:t>
            </a:r>
            <a:r>
              <a:rPr lang="en-US" sz="1100" dirty="0">
                <a:hlinkClick r:id="rId6"/>
              </a:rPr>
              <a:t>jhareswar.maiti@gmail</a:t>
            </a:r>
            <a:r>
              <a:rPr lang="en-US" sz="1100" dirty="0"/>
              <a:t>.com</a:t>
            </a:r>
          </a:p>
          <a:p>
            <a:endParaRPr lang="en-US" sz="1100" dirty="0"/>
          </a:p>
        </p:txBody>
      </p:sp>
      <p:sp>
        <p:nvSpPr>
          <p:cNvPr id="4" name="TextBox 3">
            <a:extLst>
              <a:ext uri="{FF2B5EF4-FFF2-40B4-BE49-F238E27FC236}">
                <a16:creationId xmlns:a16="http://schemas.microsoft.com/office/drawing/2014/main" id="{5969CCBB-DF68-4A85-85ED-5842D4EE1FEC}"/>
              </a:ext>
            </a:extLst>
          </p:cNvPr>
          <p:cNvSpPr txBox="1"/>
          <p:nvPr/>
        </p:nvSpPr>
        <p:spPr>
          <a:xfrm>
            <a:off x="6648450" y="2238375"/>
            <a:ext cx="4410075" cy="3970318"/>
          </a:xfrm>
          <a:prstGeom prst="rect">
            <a:avLst/>
          </a:prstGeom>
          <a:noFill/>
        </p:spPr>
        <p:txBody>
          <a:bodyPr wrap="square" rtlCol="0">
            <a:spAutoFit/>
          </a:bodyPr>
          <a:lstStyle/>
          <a:p>
            <a:pPr algn="ctr"/>
            <a:r>
              <a:rPr lang="en-US" b="1" dirty="0"/>
              <a:t>Presenters</a:t>
            </a:r>
          </a:p>
          <a:p>
            <a:pPr marL="342900" indent="-342900" algn="ctr">
              <a:buAutoNum type="arabicPeriod"/>
            </a:pPr>
            <a:r>
              <a:rPr lang="en-US" b="1" dirty="0"/>
              <a:t>Vikram Nande</a:t>
            </a:r>
          </a:p>
          <a:p>
            <a:pPr algn="ctr"/>
            <a:r>
              <a:rPr lang="en-US" dirty="0"/>
              <a:t>Department of Mechanical Engineering, IIT Kharagpur, India</a:t>
            </a:r>
          </a:p>
          <a:p>
            <a:pPr algn="ctr"/>
            <a:r>
              <a:rPr lang="en-US" dirty="0"/>
              <a:t>E</a:t>
            </a:r>
            <a:r>
              <a:rPr lang="en-US" sz="1800" dirty="0"/>
              <a:t>mail: </a:t>
            </a:r>
            <a:r>
              <a:rPr lang="en-US" sz="1800" dirty="0">
                <a:hlinkClick r:id="rId3"/>
              </a:rPr>
              <a:t>vikramnande@gmail.com</a:t>
            </a:r>
            <a:endParaRPr lang="en-US" sz="1800" dirty="0"/>
          </a:p>
          <a:p>
            <a:pPr algn="ctr"/>
            <a:r>
              <a:rPr lang="en-US" dirty="0"/>
              <a:t>Ph. No.: 7477858594</a:t>
            </a:r>
            <a:endParaRPr lang="en-US" sz="1800" dirty="0"/>
          </a:p>
          <a:p>
            <a:pPr algn="ctr"/>
            <a:endParaRPr lang="en-US" b="1" dirty="0"/>
          </a:p>
          <a:p>
            <a:pPr marL="342900" indent="-342900" algn="ctr">
              <a:buAutoNum type="arabicPeriod" startAt="2"/>
            </a:pPr>
            <a:r>
              <a:rPr lang="en-US" b="1" dirty="0" err="1"/>
              <a:t>Arka</a:t>
            </a:r>
            <a:r>
              <a:rPr lang="en-US" b="1" dirty="0"/>
              <a:t> Shankar Pradhan</a:t>
            </a:r>
          </a:p>
          <a:p>
            <a:pPr algn="ctr"/>
            <a:r>
              <a:rPr lang="en-US" dirty="0"/>
              <a:t>Department of Industrial and Systems Engineering, IIT Kharagpur, India</a:t>
            </a:r>
          </a:p>
          <a:p>
            <a:pPr algn="ctr"/>
            <a:r>
              <a:rPr lang="en-US" sz="1800" dirty="0"/>
              <a:t>Email : </a:t>
            </a:r>
            <a:r>
              <a:rPr lang="en-US" sz="1800" dirty="0">
                <a:hlinkClick r:id="rId4"/>
              </a:rPr>
              <a:t>arkashankar2003@gmail.com</a:t>
            </a:r>
            <a:endParaRPr lang="en-US" sz="1800" dirty="0"/>
          </a:p>
          <a:p>
            <a:pPr algn="ctr"/>
            <a:r>
              <a:rPr lang="en-US" dirty="0"/>
              <a:t>Ph. No.: 7477309464</a:t>
            </a:r>
            <a:endParaRPr lang="en-US" sz="1800" dirty="0"/>
          </a:p>
          <a:p>
            <a:pPr algn="ctr"/>
            <a:endParaRPr lang="en-US" sz="1800" dirty="0"/>
          </a:p>
          <a:p>
            <a:pPr algn="ctr"/>
            <a:endParaRPr lang="en-IN" dirty="0"/>
          </a:p>
        </p:txBody>
      </p:sp>
      <p:sp>
        <p:nvSpPr>
          <p:cNvPr id="12" name="Title 1">
            <a:extLst>
              <a:ext uri="{FF2B5EF4-FFF2-40B4-BE49-F238E27FC236}">
                <a16:creationId xmlns:a16="http://schemas.microsoft.com/office/drawing/2014/main" id="{C8BF4CB4-AF5E-417D-89C3-853735D7655F}"/>
              </a:ext>
            </a:extLst>
          </p:cNvPr>
          <p:cNvSpPr txBox="1">
            <a:spLocks/>
          </p:cNvSpPr>
          <p:nvPr/>
        </p:nvSpPr>
        <p:spPr>
          <a:xfrm>
            <a:off x="1560782" y="1644113"/>
            <a:ext cx="2269585" cy="79249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a:t>Authors</a:t>
            </a:r>
            <a:endParaRPr lang="en-US" sz="2000" b="1" dirty="0"/>
          </a:p>
        </p:txBody>
      </p:sp>
      <p:sp>
        <p:nvSpPr>
          <p:cNvPr id="5" name="TextBox 4">
            <a:extLst>
              <a:ext uri="{FF2B5EF4-FFF2-40B4-BE49-F238E27FC236}">
                <a16:creationId xmlns:a16="http://schemas.microsoft.com/office/drawing/2014/main" id="{72E88EF7-E088-4FE5-B9AF-2CA84CEFB6D3}"/>
              </a:ext>
            </a:extLst>
          </p:cNvPr>
          <p:cNvSpPr txBox="1"/>
          <p:nvPr/>
        </p:nvSpPr>
        <p:spPr>
          <a:xfrm>
            <a:off x="7524750" y="6208693"/>
            <a:ext cx="3930188" cy="369332"/>
          </a:xfrm>
          <a:prstGeom prst="rect">
            <a:avLst/>
          </a:prstGeom>
          <a:noFill/>
        </p:spPr>
        <p:txBody>
          <a:bodyPr wrap="square" rtlCol="0">
            <a:spAutoFit/>
          </a:bodyPr>
          <a:lstStyle/>
          <a:p>
            <a:r>
              <a:rPr lang="en-US" dirty="0"/>
              <a:t>Date of Presentation: 03/07/2020</a:t>
            </a:r>
            <a:endParaRPr lang="en-IN" dirty="0"/>
          </a:p>
        </p:txBody>
      </p:sp>
    </p:spTree>
    <p:extLst>
      <p:ext uri="{BB962C8B-B14F-4D97-AF65-F5344CB8AC3E}">
        <p14:creationId xmlns:p14="http://schemas.microsoft.com/office/powerpoint/2010/main" val="1435359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78F0F05B-2ACA-48CD-A0B3-C9D09A62FF3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194" r="-2" b="-2"/>
          <a:stretch/>
        </p:blipFill>
        <p:spPr>
          <a:xfrm>
            <a:off x="545238" y="858525"/>
            <a:ext cx="7608304" cy="5211906"/>
          </a:xfrm>
          <a:prstGeom prst="rect">
            <a:avLst/>
          </a:prstGeom>
        </p:spPr>
      </p:pic>
      <p:sp>
        <p:nvSpPr>
          <p:cNvPr id="16"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B178B825-DCB1-4293-875C-F17698FB74DA}"/>
              </a:ext>
            </a:extLst>
          </p:cNvPr>
          <p:cNvSpPr>
            <a:spLocks noGrp="1"/>
          </p:cNvSpPr>
          <p:nvPr>
            <p:ph type="title"/>
          </p:nvPr>
        </p:nvSpPr>
        <p:spPr>
          <a:xfrm>
            <a:off x="0" y="0"/>
            <a:ext cx="9942716" cy="1554480"/>
          </a:xfrm>
        </p:spPr>
        <p:txBody>
          <a:bodyPr anchor="ctr">
            <a:normAutofit/>
          </a:bodyPr>
          <a:lstStyle/>
          <a:p>
            <a:r>
              <a:rPr lang="en-US" sz="4800" dirty="0"/>
              <a:t>Contribution (Contd.)</a:t>
            </a:r>
            <a:endParaRPr lang="en-IN" sz="4800" dirty="0"/>
          </a:p>
        </p:txBody>
      </p:sp>
    </p:spTree>
    <p:extLst>
      <p:ext uri="{BB962C8B-B14F-4D97-AF65-F5344CB8AC3E}">
        <p14:creationId xmlns:p14="http://schemas.microsoft.com/office/powerpoint/2010/main" val="2515178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F5AD13-8A26-42E1-BC11-80CED67D5D3C}"/>
                  </a:ext>
                </a:extLst>
              </p:cNvPr>
              <p:cNvSpPr>
                <a:spLocks noGrp="1"/>
              </p:cNvSpPr>
              <p:nvPr>
                <p:ph idx="1"/>
              </p:nvPr>
            </p:nvSpPr>
            <p:spPr>
              <a:xfrm>
                <a:off x="913795" y="695325"/>
                <a:ext cx="10373330" cy="5981701"/>
              </a:xfrm>
            </p:spPr>
            <p:txBody>
              <a:bodyPr>
                <a:normAutofit/>
              </a:bodyPr>
              <a:lstStyle/>
              <a:p>
                <a:pPr marL="0" indent="0">
                  <a:buNone/>
                </a:pPr>
                <a:r>
                  <a:rPr lang="en-US" dirty="0"/>
                  <a:t>Steps Involved are:-</a:t>
                </a:r>
              </a:p>
              <a:p>
                <a:pPr marL="0" indent="0">
                  <a:buNone/>
                </a:pPr>
                <a:r>
                  <a:rPr lang="en-IN" sz="1900" dirty="0"/>
                  <a:t>(I) Dividing the dataset into 4 equal sets namely s1,s2,s3 and s4.</a:t>
                </a:r>
              </a:p>
              <a:p>
                <a:pPr marL="0" indent="0">
                  <a:buNone/>
                </a:pPr>
                <a:r>
                  <a:rPr lang="en-IN" sz="1900" dirty="0"/>
                  <a:t>(II) Solving for list of </a:t>
                </a:r>
                <a:r>
                  <a:rPr lang="el-GR" sz="1900" dirty="0"/>
                  <a:t>α </a:t>
                </a:r>
                <a:r>
                  <a:rPr lang="en-US" sz="1900" dirty="0"/>
                  <a:t>by solving </a:t>
                </a:r>
                <a:r>
                  <a:rPr lang="en-IN" sz="1900" dirty="0"/>
                  <a:t>the Classic SVM Problem on s1 using proposed Kernel.</a:t>
                </a:r>
              </a:p>
              <a:p>
                <a:pPr marL="0" indent="0">
                  <a:buNone/>
                </a:pPr>
                <a:r>
                  <a:rPr lang="en-IN" sz="1900" dirty="0">
                    <a:effectLst/>
                  </a:rPr>
                  <a:t>   Classic SVM problem : </a:t>
                </a:r>
              </a:p>
              <a:p>
                <a:pPr marL="0" indent="0">
                  <a:buNone/>
                </a:pPr>
                <a:endParaRPr lang="en-IN" sz="1900" i="1" dirty="0">
                  <a:effectLst/>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IN" sz="1900" i="1">
                              <a:effectLst/>
                              <a:latin typeface="Cambria Math" panose="02040503050406030204" pitchFamily="18" charset="0"/>
                            </a:rPr>
                          </m:ctrlPr>
                        </m:dPr>
                        <m:e>
                          <m:r>
                            <a:rPr lang="en-US" sz="1900" b="0" i="1" smtClean="0">
                              <a:effectLst/>
                              <a:latin typeface="Cambria Math" panose="02040503050406030204" pitchFamily="18" charset="0"/>
                            </a:rPr>
                            <m:t>         </m:t>
                          </m:r>
                          <m:eqArr>
                            <m:eqArrPr>
                              <m:ctrlPr>
                                <a:rPr lang="en-IN" sz="1900" i="1">
                                  <a:effectLst/>
                                  <a:latin typeface="Cambria Math" panose="02040503050406030204" pitchFamily="18" charset="0"/>
                                </a:rPr>
                              </m:ctrlPr>
                            </m:eqArrPr>
                            <m:e>
                              <m:sSub>
                                <m:sSubPr>
                                  <m:ctrlPr>
                                    <a:rPr lang="en-US" sz="1900" b="0" i="1" smtClean="0">
                                      <a:effectLst/>
                                      <a:latin typeface="Cambria Math" panose="02040503050406030204" pitchFamily="18" charset="0"/>
                                    </a:rPr>
                                  </m:ctrlPr>
                                </m:sSubPr>
                                <m:e>
                                  <m:r>
                                    <a:rPr lang="en-US" sz="1900" b="0" i="1" smtClean="0">
                                      <a:effectLst/>
                                      <a:latin typeface="Cambria Math" panose="02040503050406030204" pitchFamily="18" charset="0"/>
                                    </a:rPr>
                                    <m:t>𝑚𝑎𝑥</m:t>
                                  </m:r>
                                </m:e>
                                <m:sub>
                                  <m:r>
                                    <a:rPr lang="en-US" sz="1900" b="0" i="1" smtClean="0">
                                      <a:effectLst/>
                                      <a:latin typeface="Cambria Math" panose="02040503050406030204" pitchFamily="18" charset="0"/>
                                      <a:ea typeface="Cambria Math" panose="02040503050406030204" pitchFamily="18" charset="0"/>
                                    </a:rPr>
                                    <m:t>𝛼</m:t>
                                  </m:r>
                                </m:sub>
                              </m:sSub>
                              <m:r>
                                <a:rPr lang="en-IN" sz="1900" i="1">
                                  <a:effectLst/>
                                  <a:latin typeface="Cambria Math" panose="02040503050406030204" pitchFamily="18" charset="0"/>
                                </a:rPr>
                                <m:t> </m:t>
                              </m:r>
                              <m:nary>
                                <m:naryPr>
                                  <m:chr m:val="∑"/>
                                  <m:limLoc m:val="undOvr"/>
                                  <m:supHide m:val="on"/>
                                  <m:ctrlPr>
                                    <a:rPr lang="en-IN" sz="1900" i="1">
                                      <a:effectLst/>
                                      <a:latin typeface="Cambria Math" panose="02040503050406030204" pitchFamily="18" charset="0"/>
                                    </a:rPr>
                                  </m:ctrlPr>
                                </m:naryPr>
                                <m:sub>
                                  <m:r>
                                    <a:rPr lang="en-IN" sz="1900" i="1">
                                      <a:effectLst/>
                                      <a:latin typeface="Cambria Math" panose="02040503050406030204" pitchFamily="18" charset="0"/>
                                    </a:rPr>
                                    <m:t>𝑖</m:t>
                                  </m:r>
                                  <m:r>
                                    <a:rPr lang="en-IN" sz="1900">
                                      <a:effectLst/>
                                      <a:latin typeface="Cambria Math" panose="02040503050406030204" pitchFamily="18" charset="0"/>
                                    </a:rPr>
                                    <m:t>∈ </m:t>
                                  </m:r>
                                  <m:r>
                                    <m:rPr>
                                      <m:sty m:val="p"/>
                                    </m:rPr>
                                    <a:rPr lang="en-IN" sz="1900">
                                      <a:effectLst/>
                                      <a:latin typeface="Cambria Math" panose="02040503050406030204" pitchFamily="18" charset="0"/>
                                    </a:rPr>
                                    <m:t>s</m:t>
                                  </m:r>
                                </m:sub>
                                <m:sup/>
                                <m:e>
                                  <m:sSub>
                                    <m:sSubPr>
                                      <m:ctrlPr>
                                        <a:rPr lang="en-IN" sz="1900" i="1">
                                          <a:effectLst/>
                                          <a:latin typeface="Cambria Math" panose="02040503050406030204" pitchFamily="18" charset="0"/>
                                        </a:rPr>
                                      </m:ctrlPr>
                                    </m:sSubPr>
                                    <m:e>
                                      <m:r>
                                        <a:rPr lang="en-IN" sz="1900" i="1">
                                          <a:effectLst/>
                                          <a:latin typeface="Cambria Math" panose="02040503050406030204" pitchFamily="18" charset="0"/>
                                        </a:rPr>
                                        <m:t>𝛼</m:t>
                                      </m:r>
                                    </m:e>
                                    <m:sub>
                                      <m:r>
                                        <a:rPr lang="en-IN" sz="1900" i="1">
                                          <a:effectLst/>
                                          <a:latin typeface="Cambria Math" panose="02040503050406030204" pitchFamily="18" charset="0"/>
                                        </a:rPr>
                                        <m:t>𝑖</m:t>
                                      </m:r>
                                    </m:sub>
                                  </m:sSub>
                                  <m:r>
                                    <a:rPr lang="en-IN" sz="1900" i="1">
                                      <a:effectLst/>
                                      <a:latin typeface="Cambria Math" panose="02040503050406030204" pitchFamily="18" charset="0"/>
                                    </a:rPr>
                                    <m:t>− </m:t>
                                  </m:r>
                                  <m:f>
                                    <m:fPr>
                                      <m:ctrlPr>
                                        <a:rPr lang="en-IN" sz="1900" i="1">
                                          <a:effectLst/>
                                          <a:latin typeface="Cambria Math" panose="02040503050406030204" pitchFamily="18" charset="0"/>
                                        </a:rPr>
                                      </m:ctrlPr>
                                    </m:fPr>
                                    <m:num>
                                      <m:r>
                                        <a:rPr lang="en-IN" sz="1900" i="1">
                                          <a:effectLst/>
                                          <a:latin typeface="Cambria Math" panose="02040503050406030204" pitchFamily="18" charset="0"/>
                                        </a:rPr>
                                        <m:t>1</m:t>
                                      </m:r>
                                    </m:num>
                                    <m:den>
                                      <m:r>
                                        <a:rPr lang="en-IN" sz="1900" i="1">
                                          <a:effectLst/>
                                          <a:latin typeface="Cambria Math" panose="02040503050406030204" pitchFamily="18" charset="0"/>
                                        </a:rPr>
                                        <m:t>2</m:t>
                                      </m:r>
                                    </m:den>
                                  </m:f>
                                  <m:nary>
                                    <m:naryPr>
                                      <m:chr m:val="∑"/>
                                      <m:limLoc m:val="undOvr"/>
                                      <m:supHide m:val="on"/>
                                      <m:ctrlPr>
                                        <a:rPr lang="en-IN" sz="1900" i="1">
                                          <a:effectLst/>
                                          <a:latin typeface="Cambria Math" panose="02040503050406030204" pitchFamily="18" charset="0"/>
                                        </a:rPr>
                                      </m:ctrlPr>
                                    </m:naryPr>
                                    <m:sub>
                                      <m:r>
                                        <a:rPr lang="en-IN" sz="1900" i="1">
                                          <a:effectLst/>
                                          <a:latin typeface="Cambria Math" panose="02040503050406030204" pitchFamily="18" charset="0"/>
                                        </a:rPr>
                                        <m:t>𝑖</m:t>
                                      </m:r>
                                      <m:r>
                                        <a:rPr lang="en-IN" sz="1900" i="1">
                                          <a:effectLst/>
                                          <a:latin typeface="Cambria Math" panose="02040503050406030204" pitchFamily="18" charset="0"/>
                                        </a:rPr>
                                        <m:t>,</m:t>
                                      </m:r>
                                      <m:r>
                                        <a:rPr lang="en-IN" sz="1900" i="1">
                                          <a:effectLst/>
                                          <a:latin typeface="Cambria Math" panose="02040503050406030204" pitchFamily="18" charset="0"/>
                                        </a:rPr>
                                        <m:t>𝑗</m:t>
                                      </m:r>
                                      <m:r>
                                        <a:rPr lang="en-IN" sz="1900">
                                          <a:effectLst/>
                                          <a:latin typeface="Cambria Math" panose="02040503050406030204" pitchFamily="18" charset="0"/>
                                        </a:rPr>
                                        <m:t>∈ </m:t>
                                      </m:r>
                                      <m:r>
                                        <m:rPr>
                                          <m:sty m:val="p"/>
                                        </m:rPr>
                                        <a:rPr lang="en-IN" sz="1900">
                                          <a:effectLst/>
                                          <a:latin typeface="Cambria Math" panose="02040503050406030204" pitchFamily="18" charset="0"/>
                                        </a:rPr>
                                        <m:t>s</m:t>
                                      </m:r>
                                    </m:sub>
                                    <m:sup/>
                                    <m:e>
                                      <m:sSub>
                                        <m:sSubPr>
                                          <m:ctrlPr>
                                            <a:rPr lang="en-IN" sz="1900" i="1">
                                              <a:effectLst/>
                                              <a:latin typeface="Cambria Math" panose="02040503050406030204" pitchFamily="18" charset="0"/>
                                            </a:rPr>
                                          </m:ctrlPr>
                                        </m:sSubPr>
                                        <m:e>
                                          <m:r>
                                            <a:rPr lang="en-IN" sz="1900" i="1">
                                              <a:effectLst/>
                                              <a:latin typeface="Cambria Math" panose="02040503050406030204" pitchFamily="18" charset="0"/>
                                            </a:rPr>
                                            <m:t>𝛼</m:t>
                                          </m:r>
                                        </m:e>
                                        <m:sub>
                                          <m:r>
                                            <a:rPr lang="en-IN" sz="1900" i="1">
                                              <a:effectLst/>
                                              <a:latin typeface="Cambria Math" panose="02040503050406030204" pitchFamily="18" charset="0"/>
                                            </a:rPr>
                                            <m:t>𝑖</m:t>
                                          </m:r>
                                        </m:sub>
                                      </m:sSub>
                                      <m:sSub>
                                        <m:sSubPr>
                                          <m:ctrlPr>
                                            <a:rPr lang="en-IN" sz="1900" i="1">
                                              <a:effectLst/>
                                              <a:latin typeface="Cambria Math" panose="02040503050406030204" pitchFamily="18" charset="0"/>
                                            </a:rPr>
                                          </m:ctrlPr>
                                        </m:sSubPr>
                                        <m:e>
                                          <m:r>
                                            <a:rPr lang="en-IN" sz="1900" i="1">
                                              <a:effectLst/>
                                              <a:latin typeface="Cambria Math" panose="02040503050406030204" pitchFamily="18" charset="0"/>
                                            </a:rPr>
                                            <m:t>𝛼</m:t>
                                          </m:r>
                                        </m:e>
                                        <m:sub>
                                          <m:r>
                                            <a:rPr lang="en-IN" sz="1900" i="1">
                                              <a:effectLst/>
                                              <a:latin typeface="Cambria Math" panose="02040503050406030204" pitchFamily="18" charset="0"/>
                                            </a:rPr>
                                            <m:t>𝑗</m:t>
                                          </m:r>
                                        </m:sub>
                                      </m:sSub>
                                      <m:sSub>
                                        <m:sSubPr>
                                          <m:ctrlPr>
                                            <a:rPr lang="en-IN" sz="1900" i="1">
                                              <a:effectLst/>
                                              <a:latin typeface="Cambria Math" panose="02040503050406030204" pitchFamily="18" charset="0"/>
                                            </a:rPr>
                                          </m:ctrlPr>
                                        </m:sSubPr>
                                        <m:e>
                                          <m:r>
                                            <a:rPr lang="en-IN" sz="1900" i="1">
                                              <a:effectLst/>
                                              <a:latin typeface="Cambria Math" panose="02040503050406030204" pitchFamily="18" charset="0"/>
                                            </a:rPr>
                                            <m:t>𝑌</m:t>
                                          </m:r>
                                        </m:e>
                                        <m:sub>
                                          <m:r>
                                            <a:rPr lang="en-IN" sz="1900" i="1">
                                              <a:effectLst/>
                                              <a:latin typeface="Cambria Math" panose="02040503050406030204" pitchFamily="18" charset="0"/>
                                            </a:rPr>
                                            <m:t>𝑖</m:t>
                                          </m:r>
                                        </m:sub>
                                      </m:sSub>
                                      <m:sSub>
                                        <m:sSubPr>
                                          <m:ctrlPr>
                                            <a:rPr lang="en-IN" sz="1900" i="1">
                                              <a:effectLst/>
                                              <a:latin typeface="Cambria Math" panose="02040503050406030204" pitchFamily="18" charset="0"/>
                                            </a:rPr>
                                          </m:ctrlPr>
                                        </m:sSubPr>
                                        <m:e>
                                          <m:r>
                                            <a:rPr lang="en-IN" sz="1900" i="1">
                                              <a:effectLst/>
                                              <a:latin typeface="Cambria Math" panose="02040503050406030204" pitchFamily="18" charset="0"/>
                                            </a:rPr>
                                            <m:t>𝑌</m:t>
                                          </m:r>
                                        </m:e>
                                        <m:sub>
                                          <m:r>
                                            <a:rPr lang="en-IN" sz="1900" i="1">
                                              <a:effectLst/>
                                              <a:latin typeface="Cambria Math" panose="02040503050406030204" pitchFamily="18" charset="0"/>
                                            </a:rPr>
                                            <m:t>𝑗</m:t>
                                          </m:r>
                                        </m:sub>
                                      </m:sSub>
                                      <m:r>
                                        <a:rPr lang="en-IN" sz="1900" i="1">
                                          <a:effectLst/>
                                          <a:latin typeface="Cambria Math" panose="02040503050406030204" pitchFamily="18" charset="0"/>
                                        </a:rPr>
                                        <m:t>𝐾</m:t>
                                      </m:r>
                                      <m:r>
                                        <a:rPr lang="en-IN" sz="1900" i="1">
                                          <a:effectLst/>
                                          <a:latin typeface="Cambria Math" panose="02040503050406030204" pitchFamily="18" charset="0"/>
                                        </a:rPr>
                                        <m:t>(</m:t>
                                      </m:r>
                                      <m:sSub>
                                        <m:sSubPr>
                                          <m:ctrlPr>
                                            <a:rPr lang="en-IN" sz="1900" i="1">
                                              <a:effectLst/>
                                              <a:latin typeface="Cambria Math" panose="02040503050406030204" pitchFamily="18" charset="0"/>
                                            </a:rPr>
                                          </m:ctrlPr>
                                        </m:sSubPr>
                                        <m:e>
                                          <m:r>
                                            <a:rPr lang="en-IN" sz="1900" i="1">
                                              <a:effectLst/>
                                              <a:latin typeface="Cambria Math" panose="02040503050406030204" pitchFamily="18" charset="0"/>
                                            </a:rPr>
                                            <m:t>𝑋</m:t>
                                          </m:r>
                                        </m:e>
                                        <m:sub>
                                          <m:r>
                                            <a:rPr lang="en-IN" sz="1900" i="1">
                                              <a:effectLst/>
                                              <a:latin typeface="Cambria Math" panose="02040503050406030204" pitchFamily="18" charset="0"/>
                                            </a:rPr>
                                            <m:t>𝑖</m:t>
                                          </m:r>
                                          <m:r>
                                            <a:rPr lang="en-IN" sz="1900" i="1">
                                              <a:effectLst/>
                                              <a:latin typeface="Cambria Math" panose="02040503050406030204" pitchFamily="18" charset="0"/>
                                            </a:rPr>
                                            <m:t>,</m:t>
                                          </m:r>
                                        </m:sub>
                                      </m:sSub>
                                      <m:sSub>
                                        <m:sSubPr>
                                          <m:ctrlPr>
                                            <a:rPr lang="en-IN" sz="1900" i="1">
                                              <a:effectLst/>
                                              <a:latin typeface="Cambria Math" panose="02040503050406030204" pitchFamily="18" charset="0"/>
                                            </a:rPr>
                                          </m:ctrlPr>
                                        </m:sSubPr>
                                        <m:e>
                                          <m:r>
                                            <a:rPr lang="en-IN" sz="1900" i="1">
                                              <a:effectLst/>
                                              <a:latin typeface="Cambria Math" panose="02040503050406030204" pitchFamily="18" charset="0"/>
                                            </a:rPr>
                                            <m:t>𝑋</m:t>
                                          </m:r>
                                        </m:e>
                                        <m:sub>
                                          <m:r>
                                            <a:rPr lang="en-IN" sz="1900" i="1">
                                              <a:effectLst/>
                                              <a:latin typeface="Cambria Math" panose="02040503050406030204" pitchFamily="18" charset="0"/>
                                            </a:rPr>
                                            <m:t>𝑗</m:t>
                                          </m:r>
                                        </m:sub>
                                      </m:sSub>
                                      <m:r>
                                        <a:rPr lang="en-IN" sz="1900" i="1">
                                          <a:effectLst/>
                                          <a:latin typeface="Cambria Math" panose="02040503050406030204" pitchFamily="18" charset="0"/>
                                        </a:rPr>
                                        <m:t>)</m:t>
                                      </m:r>
                                    </m:e>
                                  </m:nary>
                                </m:e>
                              </m:nary>
                            </m:e>
                            <m:e>
                              <m:r>
                                <a:rPr lang="en-IN" sz="1900" i="1">
                                  <a:effectLst/>
                                  <a:latin typeface="Cambria Math" panose="02040503050406030204" pitchFamily="18" charset="0"/>
                                </a:rPr>
                                <m:t>𝑠</m:t>
                              </m:r>
                              <m:r>
                                <a:rPr lang="en-IN" sz="1900" i="1">
                                  <a:effectLst/>
                                  <a:latin typeface="Cambria Math" panose="02040503050406030204" pitchFamily="18" charset="0"/>
                                </a:rPr>
                                <m:t>.</m:t>
                              </m:r>
                              <m:r>
                                <a:rPr lang="en-IN" sz="1900" i="1">
                                  <a:effectLst/>
                                  <a:latin typeface="Cambria Math" panose="02040503050406030204" pitchFamily="18" charset="0"/>
                                </a:rPr>
                                <m:t>𝑡</m:t>
                              </m:r>
                              <m:r>
                                <a:rPr lang="en-IN" sz="1900" i="1">
                                  <a:effectLst/>
                                  <a:latin typeface="Cambria Math" panose="02040503050406030204" pitchFamily="18" charset="0"/>
                                </a:rPr>
                                <m:t>.          </m:t>
                              </m:r>
                              <m:nary>
                                <m:naryPr>
                                  <m:chr m:val="∑"/>
                                  <m:limLoc m:val="undOvr"/>
                                  <m:supHide m:val="on"/>
                                  <m:ctrlPr>
                                    <a:rPr lang="en-IN" sz="1900" i="1">
                                      <a:effectLst/>
                                      <a:latin typeface="Cambria Math" panose="02040503050406030204" pitchFamily="18" charset="0"/>
                                    </a:rPr>
                                  </m:ctrlPr>
                                </m:naryPr>
                                <m:sub>
                                  <m:r>
                                    <a:rPr lang="en-IN" sz="1900" i="1">
                                      <a:effectLst/>
                                      <a:latin typeface="Cambria Math" panose="02040503050406030204" pitchFamily="18" charset="0"/>
                                    </a:rPr>
                                    <m:t>𝑖</m:t>
                                  </m:r>
                                  <m:r>
                                    <a:rPr lang="en-IN" sz="1900">
                                      <a:effectLst/>
                                      <a:latin typeface="Cambria Math" panose="02040503050406030204" pitchFamily="18" charset="0"/>
                                    </a:rPr>
                                    <m:t>∈ </m:t>
                                  </m:r>
                                  <m:r>
                                    <m:rPr>
                                      <m:sty m:val="p"/>
                                    </m:rPr>
                                    <a:rPr lang="en-IN" sz="1900">
                                      <a:effectLst/>
                                      <a:latin typeface="Cambria Math" panose="02040503050406030204" pitchFamily="18" charset="0"/>
                                    </a:rPr>
                                    <m:t>s</m:t>
                                  </m:r>
                                </m:sub>
                                <m:sup/>
                                <m:e>
                                  <m:sSub>
                                    <m:sSubPr>
                                      <m:ctrlPr>
                                        <a:rPr lang="en-IN" sz="1900" i="1">
                                          <a:effectLst/>
                                          <a:latin typeface="Cambria Math" panose="02040503050406030204" pitchFamily="18" charset="0"/>
                                        </a:rPr>
                                      </m:ctrlPr>
                                    </m:sSubPr>
                                    <m:e>
                                      <m:r>
                                        <a:rPr lang="en-IN" sz="1900" i="1">
                                          <a:effectLst/>
                                          <a:latin typeface="Cambria Math" panose="02040503050406030204" pitchFamily="18" charset="0"/>
                                        </a:rPr>
                                        <m:t>𝛼</m:t>
                                      </m:r>
                                    </m:e>
                                    <m:sub>
                                      <m:r>
                                        <a:rPr lang="en-IN" sz="1900" i="1">
                                          <a:effectLst/>
                                          <a:latin typeface="Cambria Math" panose="02040503050406030204" pitchFamily="18" charset="0"/>
                                        </a:rPr>
                                        <m:t>𝑖</m:t>
                                      </m:r>
                                    </m:sub>
                                  </m:sSub>
                                </m:e>
                              </m:nary>
                              <m:sSub>
                                <m:sSubPr>
                                  <m:ctrlPr>
                                    <a:rPr lang="en-IN" sz="1900" i="1">
                                      <a:effectLst/>
                                      <a:latin typeface="Cambria Math" panose="02040503050406030204" pitchFamily="18" charset="0"/>
                                    </a:rPr>
                                  </m:ctrlPr>
                                </m:sSubPr>
                                <m:e>
                                  <m:r>
                                    <a:rPr lang="en-IN" sz="1900" i="1">
                                      <a:effectLst/>
                                      <a:latin typeface="Cambria Math" panose="02040503050406030204" pitchFamily="18" charset="0"/>
                                    </a:rPr>
                                    <m:t>𝑌</m:t>
                                  </m:r>
                                </m:e>
                                <m:sub>
                                  <m:r>
                                    <a:rPr lang="en-IN" sz="1900" i="1">
                                      <a:effectLst/>
                                      <a:latin typeface="Cambria Math" panose="02040503050406030204" pitchFamily="18" charset="0"/>
                                    </a:rPr>
                                    <m:t>𝑖</m:t>
                                  </m:r>
                                </m:sub>
                              </m:sSub>
                              <m:r>
                                <a:rPr lang="en-IN" sz="1900" i="1">
                                  <a:effectLst/>
                                  <a:latin typeface="Cambria Math" panose="02040503050406030204" pitchFamily="18" charset="0"/>
                                </a:rPr>
                                <m:t>=0</m:t>
                              </m:r>
                            </m:e>
                            <m:e>
                              <m:sSub>
                                <m:sSubPr>
                                  <m:ctrlPr>
                                    <a:rPr lang="en-IN" sz="1900" i="1">
                                      <a:effectLst/>
                                      <a:latin typeface="Cambria Math" panose="02040503050406030204" pitchFamily="18" charset="0"/>
                                    </a:rPr>
                                  </m:ctrlPr>
                                </m:sSubPr>
                                <m:e>
                                  <m:r>
                                    <a:rPr lang="en-IN" sz="1900" i="1">
                                      <a:effectLst/>
                                      <a:latin typeface="Cambria Math" panose="02040503050406030204" pitchFamily="18" charset="0"/>
                                    </a:rPr>
                                    <m:t>𝛼</m:t>
                                  </m:r>
                                </m:e>
                                <m:sub>
                                  <m:r>
                                    <a:rPr lang="en-IN" sz="1900" i="1">
                                      <a:effectLst/>
                                      <a:latin typeface="Cambria Math" panose="02040503050406030204" pitchFamily="18" charset="0"/>
                                    </a:rPr>
                                    <m:t>𝑖</m:t>
                                  </m:r>
                                </m:sub>
                              </m:sSub>
                              <m:r>
                                <a:rPr lang="en-IN" sz="1900" i="1">
                                  <a:effectLst/>
                                  <a:latin typeface="Cambria Math" panose="02040503050406030204" pitchFamily="18" charset="0"/>
                                </a:rPr>
                                <m:t> </m:t>
                              </m:r>
                              <m:r>
                                <a:rPr lang="en-IN" sz="1900">
                                  <a:effectLst/>
                                  <a:latin typeface="Cambria Math" panose="02040503050406030204" pitchFamily="18" charset="0"/>
                                </a:rPr>
                                <m:t>∈</m:t>
                              </m:r>
                              <m:d>
                                <m:dPr>
                                  <m:begChr m:val="["/>
                                  <m:endChr m:val="]"/>
                                  <m:ctrlPr>
                                    <a:rPr lang="en-IN" sz="1900" i="1">
                                      <a:effectLst/>
                                      <a:latin typeface="Cambria Math" panose="02040503050406030204" pitchFamily="18" charset="0"/>
                                    </a:rPr>
                                  </m:ctrlPr>
                                </m:dPr>
                                <m:e>
                                  <m:r>
                                    <a:rPr lang="en-IN" sz="1900">
                                      <a:effectLst/>
                                      <a:latin typeface="Cambria Math" panose="02040503050406030204" pitchFamily="18" charset="0"/>
                                    </a:rPr>
                                    <m:t>0,</m:t>
                                  </m:r>
                                  <m:r>
                                    <m:rPr>
                                      <m:sty m:val="p"/>
                                    </m:rPr>
                                    <a:rPr lang="en-IN" sz="1900">
                                      <a:effectLst/>
                                      <a:latin typeface="Cambria Math" panose="02040503050406030204" pitchFamily="18" charset="0"/>
                                    </a:rPr>
                                    <m:t>C</m:t>
                                  </m:r>
                                </m:e>
                              </m:d>
                              <m:r>
                                <a:rPr lang="en-IN" sz="1900">
                                  <a:effectLst/>
                                  <a:latin typeface="Cambria Math" panose="02040503050406030204" pitchFamily="18" charset="0"/>
                                </a:rPr>
                                <m:t>, </m:t>
                              </m:r>
                              <m:r>
                                <m:rPr>
                                  <m:sty m:val="p"/>
                                </m:rPr>
                                <a:rPr lang="en-IN" sz="1900">
                                  <a:effectLst/>
                                  <a:latin typeface="Cambria Math" panose="02040503050406030204" pitchFamily="18" charset="0"/>
                                </a:rPr>
                                <m:t>i</m:t>
                              </m:r>
                              <m:r>
                                <a:rPr lang="en-IN" sz="1900">
                                  <a:effectLst/>
                                  <a:latin typeface="Cambria Math" panose="02040503050406030204" pitchFamily="18" charset="0"/>
                                </a:rPr>
                                <m:t> ∈ </m:t>
                              </m:r>
                              <m:r>
                                <m:rPr>
                                  <m:sty m:val="p"/>
                                </m:rPr>
                                <a:rPr lang="en-IN" sz="1900">
                                  <a:effectLst/>
                                  <a:latin typeface="Cambria Math" panose="02040503050406030204" pitchFamily="18" charset="0"/>
                                </a:rPr>
                                <m:t>s</m:t>
                              </m:r>
                            </m:e>
                          </m:eqArr>
                          <m:r>
                            <a:rPr lang="en-IN" sz="1900" i="1">
                              <a:effectLst/>
                              <a:latin typeface="Cambria Math" panose="02040503050406030204" pitchFamily="18" charset="0"/>
                            </a:rPr>
                            <m:t>                            (</m:t>
                          </m:r>
                          <m:r>
                            <a:rPr lang="en-US" sz="1900" i="1">
                              <a:effectLst/>
                              <a:latin typeface="Cambria Math" panose="02040503050406030204" pitchFamily="18" charset="0"/>
                            </a:rPr>
                            <m:t>1</m:t>
                          </m:r>
                          <m:r>
                            <a:rPr lang="en-IN" sz="1900" i="1">
                              <a:effectLst/>
                              <a:latin typeface="Cambria Math" panose="02040503050406030204" pitchFamily="18" charset="0"/>
                            </a:rPr>
                            <m:t>)</m:t>
                          </m:r>
                        </m:e>
                      </m:d>
                    </m:oMath>
                  </m:oMathPara>
                </a14:m>
                <a:endParaRPr lang="en-IN" sz="1900" dirty="0"/>
              </a:p>
              <a:p>
                <a:pPr marL="0" indent="0">
                  <a:buNone/>
                </a:pPr>
                <a:r>
                  <a:rPr lang="en-IN" sz="1900" dirty="0"/>
                  <a:t>(III) Solving for the values of </a:t>
                </a:r>
                <a14:m>
                  <m:oMath xmlns:m="http://schemas.openxmlformats.org/officeDocument/2006/math">
                    <m:sSub>
                      <m:sSubPr>
                        <m:ctrlPr>
                          <a:rPr lang="en-IN" sz="1900" i="1">
                            <a:effectLst/>
                            <a:latin typeface="Cambria Math" panose="02040503050406030204" pitchFamily="18" charset="0"/>
                          </a:rPr>
                        </m:ctrlPr>
                      </m:sSubPr>
                      <m:e>
                        <m:r>
                          <m:rPr>
                            <m:sty m:val="p"/>
                          </m:rPr>
                          <a:rPr lang="en-IN" sz="1900">
                            <a:effectLst/>
                            <a:latin typeface="Cambria Math" panose="02040503050406030204" pitchFamily="18" charset="0"/>
                          </a:rPr>
                          <m:t>ω</m:t>
                        </m:r>
                      </m:e>
                      <m:sub>
                        <m:r>
                          <a:rPr lang="en-IN" sz="1900" i="1">
                            <a:effectLst/>
                            <a:latin typeface="Cambria Math" panose="02040503050406030204" pitchFamily="18" charset="0"/>
                          </a:rPr>
                          <m:t>𝑡</m:t>
                        </m:r>
                      </m:sub>
                    </m:sSub>
                  </m:oMath>
                </a14:m>
                <a:r>
                  <a:rPr lang="en-IN" sz="1900" dirty="0"/>
                  <a:t> by maximizing the Pearson Correlation between the labelled class and the SVM score using the values of solved </a:t>
                </a:r>
                <a:r>
                  <a:rPr lang="el-GR" sz="1900" dirty="0"/>
                  <a:t>α</a:t>
                </a:r>
                <a:r>
                  <a:rPr lang="en-US" sz="1900" dirty="0"/>
                  <a:t> on set s2</a:t>
                </a:r>
                <a:r>
                  <a:rPr lang="en-IN" sz="1900" dirty="0"/>
                  <a:t>.</a:t>
                </a:r>
              </a:p>
              <a:p>
                <a:pPr marL="0" indent="0">
                  <a:buNone/>
                </a:pPr>
                <a:r>
                  <a:rPr lang="en-IN" sz="1900" dirty="0">
                    <a:effectLst/>
                  </a:rPr>
                  <a:t>Bilevel Optimization Problem</a:t>
                </a:r>
                <a14:m>
                  <m:oMath xmlns:m="http://schemas.openxmlformats.org/officeDocument/2006/math">
                    <m:d>
                      <m:dPr>
                        <m:begChr m:val="{"/>
                        <m:endChr m:val=""/>
                        <m:ctrlPr>
                          <a:rPr lang="en-IN" sz="1900" i="1">
                            <a:effectLst/>
                            <a:latin typeface="Cambria Math" panose="02040503050406030204" pitchFamily="18" charset="0"/>
                          </a:rPr>
                        </m:ctrlPr>
                      </m:dPr>
                      <m:e>
                        <m:eqArr>
                          <m:eqArrPr>
                            <m:ctrlPr>
                              <a:rPr lang="en-IN" sz="1900" i="1">
                                <a:effectLst/>
                                <a:latin typeface="Cambria Math" panose="02040503050406030204" pitchFamily="18" charset="0"/>
                              </a:rPr>
                            </m:ctrlPr>
                          </m:eqArrPr>
                          <m:e>
                            <m:sSub>
                              <m:sSubPr>
                                <m:ctrlPr>
                                  <a:rPr lang="en-IN" sz="1900" i="1">
                                    <a:effectLst/>
                                    <a:latin typeface="Cambria Math" panose="02040503050406030204" pitchFamily="18" charset="0"/>
                                  </a:rPr>
                                </m:ctrlPr>
                              </m:sSubPr>
                              <m:e>
                                <m:r>
                                  <a:rPr lang="en-IN" sz="1900" i="1">
                                    <a:effectLst/>
                                    <a:latin typeface="Cambria Math" panose="02040503050406030204" pitchFamily="18" charset="0"/>
                                  </a:rPr>
                                  <m:t>𝑚𝑎𝑥</m:t>
                                </m:r>
                              </m:e>
                              <m:sub>
                                <m:r>
                                  <m:rPr>
                                    <m:sty m:val="p"/>
                                  </m:rPr>
                                  <a:rPr lang="en-IN" sz="1900">
                                    <a:effectLst/>
                                    <a:latin typeface="Cambria Math" panose="02040503050406030204" pitchFamily="18" charset="0"/>
                                  </a:rPr>
                                  <m:t>θ</m:t>
                                </m:r>
                                <m:r>
                                  <a:rPr lang="en-IN" sz="1900">
                                    <a:effectLst/>
                                    <a:latin typeface="Cambria Math" panose="02040503050406030204" pitchFamily="18" charset="0"/>
                                  </a:rPr>
                                  <m:t> </m:t>
                                </m:r>
                              </m:sub>
                            </m:sSub>
                            <m:r>
                              <a:rPr lang="en-IN" sz="1900" i="1">
                                <a:effectLst/>
                                <a:latin typeface="Cambria Math" panose="02040503050406030204" pitchFamily="18" charset="0"/>
                              </a:rPr>
                              <m:t> </m:t>
                            </m:r>
                            <m:sSub>
                              <m:sSubPr>
                                <m:ctrlPr>
                                  <a:rPr lang="en-IN" sz="1900" i="1">
                                    <a:effectLst/>
                                    <a:latin typeface="Cambria Math" panose="02040503050406030204" pitchFamily="18" charset="0"/>
                                  </a:rPr>
                                </m:ctrlPr>
                              </m:sSubPr>
                              <m:e>
                                <m:r>
                                  <m:rPr>
                                    <m:sty m:val="p"/>
                                  </m:rPr>
                                  <a:rPr lang="en-IN" sz="1900">
                                    <a:effectLst/>
                                    <a:latin typeface="Cambria Math" panose="02040503050406030204" pitchFamily="18" charset="0"/>
                                  </a:rPr>
                                  <m:t>R</m:t>
                                </m:r>
                                <m:r>
                                  <a:rPr lang="en-IN" sz="1900">
                                    <a:effectLst/>
                                    <a:latin typeface="Cambria Math" panose="02040503050406030204" pitchFamily="18" charset="0"/>
                                  </a:rPr>
                                  <m:t>(</m:t>
                                </m:r>
                                <m:sSub>
                                  <m:sSubPr>
                                    <m:ctrlPr>
                                      <a:rPr lang="en-IN" sz="1900" i="1">
                                        <a:effectLst/>
                                        <a:latin typeface="Cambria Math" panose="02040503050406030204" pitchFamily="18" charset="0"/>
                                      </a:rPr>
                                    </m:ctrlPr>
                                  </m:sSubPr>
                                  <m:e>
                                    <m:r>
                                      <a:rPr lang="en-IN" sz="1900" i="1">
                                        <a:effectLst/>
                                        <a:latin typeface="Cambria Math" panose="02040503050406030204" pitchFamily="18" charset="0"/>
                                      </a:rPr>
                                      <m:t>𝑌</m:t>
                                    </m:r>
                                  </m:e>
                                  <m:sub>
                                    <m:r>
                                      <a:rPr lang="en-IN" sz="1900" i="1">
                                        <a:effectLst/>
                                        <a:latin typeface="Cambria Math" panose="02040503050406030204" pitchFamily="18" charset="0"/>
                                      </a:rPr>
                                      <m:t>𝑖</m:t>
                                    </m:r>
                                  </m:sub>
                                </m:sSub>
                                <m:r>
                                  <a:rPr lang="en-IN" sz="1900" i="1">
                                    <a:effectLst/>
                                    <a:latin typeface="Cambria Math" panose="02040503050406030204" pitchFamily="18" charset="0"/>
                                  </a:rPr>
                                  <m:t>, </m:t>
                                </m:r>
                                <m:r>
                                  <a:rPr lang="en-IN" sz="1900">
                                    <a:effectLst/>
                                    <a:latin typeface="Cambria Math" panose="02040503050406030204" pitchFamily="18" charset="0"/>
                                  </a:rPr>
                                  <m:t>Ŷ (</m:t>
                                </m:r>
                                <m:sSub>
                                  <m:sSubPr>
                                    <m:ctrlPr>
                                      <a:rPr lang="en-IN" sz="1900" i="1">
                                        <a:effectLst/>
                                        <a:latin typeface="Cambria Math" panose="02040503050406030204" pitchFamily="18" charset="0"/>
                                      </a:rPr>
                                    </m:ctrlPr>
                                  </m:sSubPr>
                                  <m:e>
                                    <m:r>
                                      <a:rPr lang="en-IN" sz="1900" i="1">
                                        <a:effectLst/>
                                        <a:latin typeface="Cambria Math" panose="02040503050406030204" pitchFamily="18" charset="0"/>
                                      </a:rPr>
                                      <m:t>𝑋</m:t>
                                    </m:r>
                                  </m:e>
                                  <m:sub>
                                    <m:r>
                                      <a:rPr lang="en-IN" sz="1900" i="1">
                                        <a:effectLst/>
                                        <a:latin typeface="Cambria Math" panose="02040503050406030204" pitchFamily="18" charset="0"/>
                                      </a:rPr>
                                      <m:t>𝑖</m:t>
                                    </m:r>
                                  </m:sub>
                                </m:sSub>
                                <m:r>
                                  <a:rPr lang="en-IN" sz="1900" i="1">
                                    <a:effectLst/>
                                    <a:latin typeface="Cambria Math" panose="02040503050406030204" pitchFamily="18" charset="0"/>
                                  </a:rPr>
                                  <m:t>, </m:t>
                                </m:r>
                                <m:r>
                                  <m:rPr>
                                    <m:sty m:val="p"/>
                                  </m:rPr>
                                  <a:rPr lang="en-IN" sz="1900">
                                    <a:effectLst/>
                                    <a:latin typeface="Cambria Math" panose="02040503050406030204" pitchFamily="18" charset="0"/>
                                  </a:rPr>
                                  <m:t>θ</m:t>
                                </m:r>
                                <m:r>
                                  <a:rPr lang="en-IN" sz="1900">
                                    <a:effectLst/>
                                    <a:latin typeface="Cambria Math" panose="02040503050406030204" pitchFamily="18" charset="0"/>
                                  </a:rPr>
                                  <m:t>, </m:t>
                                </m:r>
                                <m:r>
                                  <m:rPr>
                                    <m:sty m:val="p"/>
                                  </m:rPr>
                                  <a:rPr lang="en-IN" sz="1900">
                                    <a:effectLst/>
                                    <a:latin typeface="Cambria Math" panose="02040503050406030204" pitchFamily="18" charset="0"/>
                                  </a:rPr>
                                  <m:t>α</m:t>
                                </m:r>
                                <m:r>
                                  <a:rPr lang="en-IN" sz="1900">
                                    <a:effectLst/>
                                    <a:latin typeface="Cambria Math" panose="02040503050406030204" pitchFamily="18" charset="0"/>
                                  </a:rPr>
                                  <m:t> ))</m:t>
                                </m:r>
                              </m:e>
                              <m:sub>
                                <m:r>
                                  <a:rPr lang="en-IN" sz="1900" i="1">
                                    <a:effectLst/>
                                    <a:latin typeface="Cambria Math" panose="02040503050406030204" pitchFamily="18" charset="0"/>
                                  </a:rPr>
                                  <m:t>𝑖</m:t>
                                </m:r>
                                <m:r>
                                  <a:rPr lang="en-IN" sz="1900">
                                    <a:effectLst/>
                                    <a:latin typeface="Cambria Math" panose="02040503050406030204" pitchFamily="18" charset="0"/>
                                  </a:rPr>
                                  <m:t>∈</m:t>
                                </m:r>
                                <m:sSub>
                                  <m:sSubPr>
                                    <m:ctrlPr>
                                      <a:rPr lang="en-IN" sz="1900" i="1">
                                        <a:effectLst/>
                                        <a:latin typeface="Cambria Math" panose="02040503050406030204" pitchFamily="18" charset="0"/>
                                      </a:rPr>
                                    </m:ctrlPr>
                                  </m:sSubPr>
                                  <m:e>
                                    <m:r>
                                      <a:rPr lang="en-IN" sz="1900" i="1">
                                        <a:effectLst/>
                                        <a:latin typeface="Cambria Math" panose="02040503050406030204" pitchFamily="18" charset="0"/>
                                      </a:rPr>
                                      <m:t>𝑠</m:t>
                                    </m:r>
                                  </m:e>
                                  <m:sub>
                                    <m:r>
                                      <a:rPr lang="en-IN" sz="1900" i="1">
                                        <a:effectLst/>
                                        <a:latin typeface="Cambria Math" panose="02040503050406030204" pitchFamily="18" charset="0"/>
                                      </a:rPr>
                                      <m:t>2</m:t>
                                    </m:r>
                                  </m:sub>
                                </m:sSub>
                              </m:sub>
                            </m:sSub>
                          </m:e>
                          <m:e>
                            <m:r>
                              <a:rPr lang="en-IN" sz="1900" i="1">
                                <a:effectLst/>
                                <a:latin typeface="Cambria Math" panose="02040503050406030204" pitchFamily="18" charset="0"/>
                              </a:rPr>
                              <m:t>𝑠</m:t>
                            </m:r>
                            <m:r>
                              <a:rPr lang="en-IN" sz="1900" i="1">
                                <a:effectLst/>
                                <a:latin typeface="Cambria Math" panose="02040503050406030204" pitchFamily="18" charset="0"/>
                              </a:rPr>
                              <m:t>.</m:t>
                            </m:r>
                            <m:r>
                              <a:rPr lang="en-IN" sz="1900" i="1">
                                <a:effectLst/>
                                <a:latin typeface="Cambria Math" panose="02040503050406030204" pitchFamily="18" charset="0"/>
                              </a:rPr>
                              <m:t>𝑡</m:t>
                            </m:r>
                            <m:r>
                              <a:rPr lang="en-IN" sz="1900" i="1">
                                <a:effectLst/>
                                <a:latin typeface="Cambria Math" panose="02040503050406030204" pitchFamily="18" charset="0"/>
                              </a:rPr>
                              <m:t>.  </m:t>
                            </m:r>
                            <m:r>
                              <m:rPr>
                                <m:sty m:val="p"/>
                              </m:rPr>
                              <a:rPr lang="en-IN" sz="1900">
                                <a:effectLst/>
                                <a:latin typeface="Cambria Math" panose="02040503050406030204" pitchFamily="18" charset="0"/>
                              </a:rPr>
                              <m:t>α</m:t>
                            </m:r>
                            <m:r>
                              <a:rPr lang="en-IN" sz="1900">
                                <a:effectLst/>
                                <a:latin typeface="Cambria Math" panose="02040503050406030204" pitchFamily="18" charset="0"/>
                              </a:rPr>
                              <m:t> </m:t>
                            </m:r>
                            <m:r>
                              <m:rPr>
                                <m:sty m:val="p"/>
                              </m:rPr>
                              <a:rPr lang="en-IN" sz="1900">
                                <a:effectLst/>
                                <a:latin typeface="Cambria Math" panose="02040503050406030204" pitchFamily="18" charset="0"/>
                              </a:rPr>
                              <m:t>solves</m:t>
                            </m:r>
                            <m:r>
                              <a:rPr lang="en-IN" sz="1900">
                                <a:effectLst/>
                                <a:latin typeface="Cambria Math" panose="02040503050406030204" pitchFamily="18" charset="0"/>
                              </a:rPr>
                              <m:t> </m:t>
                            </m:r>
                            <m:d>
                              <m:dPr>
                                <m:ctrlPr>
                                  <a:rPr lang="en-IN" sz="1900" i="1">
                                    <a:effectLst/>
                                    <a:latin typeface="Cambria Math" panose="02040503050406030204" pitchFamily="18" charset="0"/>
                                  </a:rPr>
                                </m:ctrlPr>
                              </m:dPr>
                              <m:e>
                                <m:r>
                                  <a:rPr lang="en-US" sz="1900" b="0" i="0" smtClean="0">
                                    <a:effectLst/>
                                    <a:latin typeface="Cambria Math" panose="02040503050406030204" pitchFamily="18" charset="0"/>
                                  </a:rPr>
                                  <m:t>1</m:t>
                                </m:r>
                              </m:e>
                            </m:d>
                            <m:r>
                              <a:rPr lang="en-IN" sz="1900" i="1">
                                <a:effectLst/>
                                <a:latin typeface="Cambria Math" panose="02040503050406030204" pitchFamily="18" charset="0"/>
                              </a:rPr>
                              <m:t> </m:t>
                            </m:r>
                            <m:r>
                              <a:rPr lang="en-IN" sz="1900" i="1">
                                <a:effectLst/>
                                <a:latin typeface="Cambria Math" panose="02040503050406030204" pitchFamily="18" charset="0"/>
                              </a:rPr>
                              <m:t>𝑖𝑛</m:t>
                            </m:r>
                            <m:r>
                              <a:rPr lang="en-IN" sz="1900" i="1">
                                <a:effectLst/>
                                <a:latin typeface="Cambria Math" panose="02040503050406030204" pitchFamily="18" charset="0"/>
                              </a:rPr>
                              <m:t>  </m:t>
                            </m:r>
                            <m:sSub>
                              <m:sSubPr>
                                <m:ctrlPr>
                                  <a:rPr lang="en-IN" sz="1900" i="1">
                                    <a:effectLst/>
                                    <a:latin typeface="Cambria Math" panose="02040503050406030204" pitchFamily="18" charset="0"/>
                                  </a:rPr>
                                </m:ctrlPr>
                              </m:sSubPr>
                              <m:e>
                                <m:r>
                                  <a:rPr lang="en-IN" sz="1900" i="1">
                                    <a:effectLst/>
                                    <a:latin typeface="Cambria Math" panose="02040503050406030204" pitchFamily="18" charset="0"/>
                                  </a:rPr>
                                  <m:t>𝑠</m:t>
                                </m:r>
                              </m:e>
                              <m:sub>
                                <m:r>
                                  <a:rPr lang="en-IN" sz="1900" i="1">
                                    <a:effectLst/>
                                    <a:latin typeface="Cambria Math" panose="02040503050406030204" pitchFamily="18" charset="0"/>
                                  </a:rPr>
                                  <m:t>1</m:t>
                                </m:r>
                              </m:sub>
                            </m:sSub>
                          </m:e>
                          <m:e>
                            <m:r>
                              <m:rPr>
                                <m:sty m:val="p"/>
                              </m:rPr>
                              <a:rPr lang="en-IN" sz="1900">
                                <a:effectLst/>
                                <a:latin typeface="Cambria Math" panose="02040503050406030204" pitchFamily="18" charset="0"/>
                              </a:rPr>
                              <m:t>θ</m:t>
                            </m:r>
                            <m:r>
                              <a:rPr lang="en-IN" sz="1900">
                                <a:effectLst/>
                                <a:latin typeface="Cambria Math" panose="02040503050406030204" pitchFamily="18" charset="0"/>
                              </a:rPr>
                              <m:t> ∈</m:t>
                            </m:r>
                            <m:r>
                              <m:rPr>
                                <m:sty m:val="p"/>
                              </m:rPr>
                              <a:rPr lang="en-IN" sz="1900">
                                <a:effectLst/>
                                <a:latin typeface="Cambria Math" panose="02040503050406030204" pitchFamily="18" charset="0"/>
                              </a:rPr>
                              <m:t>ϕ</m:t>
                            </m:r>
                            <m:r>
                              <a:rPr lang="en-IN" sz="1900">
                                <a:effectLst/>
                                <a:latin typeface="Cambria Math" panose="02040503050406030204" pitchFamily="18" charset="0"/>
                              </a:rPr>
                              <m:t> </m:t>
                            </m:r>
                          </m:e>
                        </m:eqArr>
                      </m:e>
                    </m:d>
                  </m:oMath>
                </a14:m>
                <a:r>
                  <a:rPr lang="en-IN" dirty="0">
                    <a:effectLst/>
                  </a:rPr>
                  <a:t>                        (2)</a:t>
                </a:r>
              </a:p>
              <a:p>
                <a14:m>
                  <m:oMath xmlns:m="http://schemas.openxmlformats.org/officeDocument/2006/math">
                    <m:r>
                      <m:rPr>
                        <m:sty m:val="p"/>
                      </m:rPr>
                      <a:rPr lang="el-GR" sz="1900" i="1" smtClean="0">
                        <a:effectLst/>
                        <a:latin typeface="Cambria Math" panose="02040503050406030204" pitchFamily="18" charset="0"/>
                      </a:rPr>
                      <m:t>Θ</m:t>
                    </m:r>
                  </m:oMath>
                </a14:m>
                <a:r>
                  <a:rPr lang="en-IN" sz="1900" dirty="0"/>
                  <a:t> = {</a:t>
                </a:r>
                <a14:m>
                  <m:oMath xmlns:m="http://schemas.openxmlformats.org/officeDocument/2006/math">
                    <m:sSub>
                      <m:sSubPr>
                        <m:ctrlPr>
                          <a:rPr lang="en-IN" sz="1900" i="1">
                            <a:latin typeface="Cambria Math" panose="02040503050406030204" pitchFamily="18" charset="0"/>
                          </a:rPr>
                        </m:ctrlPr>
                      </m:sSubPr>
                      <m:e>
                        <m:r>
                          <m:rPr>
                            <m:sty m:val="p"/>
                          </m:rPr>
                          <a:rPr lang="en-IN" sz="1900">
                            <a:latin typeface="Cambria Math" panose="02040503050406030204" pitchFamily="18" charset="0"/>
                          </a:rPr>
                          <m:t>ω</m:t>
                        </m:r>
                      </m:e>
                      <m:sub>
                        <m:r>
                          <a:rPr lang="en-US" sz="1900" b="0" i="1" smtClean="0">
                            <a:latin typeface="Cambria Math" panose="02040503050406030204" pitchFamily="18" charset="0"/>
                          </a:rPr>
                          <m:t>1</m:t>
                        </m:r>
                      </m:sub>
                    </m:sSub>
                    <m:r>
                      <a:rPr lang="en-US" sz="1900" b="0" i="1" smtClean="0">
                        <a:latin typeface="Cambria Math" panose="02040503050406030204" pitchFamily="18" charset="0"/>
                      </a:rPr>
                      <m:t>,</m:t>
                    </m:r>
                    <m:sSub>
                      <m:sSubPr>
                        <m:ctrlPr>
                          <a:rPr lang="en-IN" sz="1900" i="1">
                            <a:latin typeface="Cambria Math" panose="02040503050406030204" pitchFamily="18" charset="0"/>
                          </a:rPr>
                        </m:ctrlPr>
                      </m:sSubPr>
                      <m:e>
                        <m:r>
                          <m:rPr>
                            <m:sty m:val="p"/>
                          </m:rPr>
                          <a:rPr lang="en-IN" sz="1900">
                            <a:latin typeface="Cambria Math" panose="02040503050406030204" pitchFamily="18" charset="0"/>
                          </a:rPr>
                          <m:t>ω</m:t>
                        </m:r>
                      </m:e>
                      <m:sub>
                        <m:r>
                          <a:rPr lang="en-US" sz="1900" b="0" i="1" smtClean="0">
                            <a:latin typeface="Cambria Math" panose="02040503050406030204" pitchFamily="18" charset="0"/>
                          </a:rPr>
                          <m:t>2</m:t>
                        </m:r>
                      </m:sub>
                    </m:sSub>
                    <m:r>
                      <a:rPr lang="en-US" sz="1900" b="0" i="1" smtClean="0">
                        <a:latin typeface="Cambria Math" panose="02040503050406030204" pitchFamily="18" charset="0"/>
                      </a:rPr>
                      <m:t>,…..,</m:t>
                    </m:r>
                    <m:sSub>
                      <m:sSubPr>
                        <m:ctrlPr>
                          <a:rPr lang="en-IN" sz="1900" i="1">
                            <a:latin typeface="Cambria Math" panose="02040503050406030204" pitchFamily="18" charset="0"/>
                          </a:rPr>
                        </m:ctrlPr>
                      </m:sSubPr>
                      <m:e>
                        <m:r>
                          <m:rPr>
                            <m:sty m:val="p"/>
                          </m:rPr>
                          <a:rPr lang="en-IN" sz="1900">
                            <a:latin typeface="Cambria Math" panose="02040503050406030204" pitchFamily="18" charset="0"/>
                          </a:rPr>
                          <m:t>ω</m:t>
                        </m:r>
                      </m:e>
                      <m:sub>
                        <m:r>
                          <a:rPr lang="en-US" sz="1900" b="0" i="1" smtClean="0">
                            <a:latin typeface="Cambria Math" panose="02040503050406030204" pitchFamily="18" charset="0"/>
                          </a:rPr>
                          <m:t>𝑑</m:t>
                        </m:r>
                      </m:sub>
                    </m:sSub>
                  </m:oMath>
                </a14:m>
                <a:r>
                  <a:rPr lang="en-IN" sz="1900" dirty="0"/>
                  <a:t>}</a:t>
                </a:r>
              </a:p>
            </p:txBody>
          </p:sp>
        </mc:Choice>
        <mc:Fallback xmlns="">
          <p:sp>
            <p:nvSpPr>
              <p:cNvPr id="3" name="Content Placeholder 2">
                <a:extLst>
                  <a:ext uri="{FF2B5EF4-FFF2-40B4-BE49-F238E27FC236}">
                    <a16:creationId xmlns:a16="http://schemas.microsoft.com/office/drawing/2014/main" id="{BDF5AD13-8A26-42E1-BC11-80CED67D5D3C}"/>
                  </a:ext>
                </a:extLst>
              </p:cNvPr>
              <p:cNvSpPr>
                <a:spLocks noGrp="1" noRot="1" noChangeAspect="1" noMove="1" noResize="1" noEditPoints="1" noAdjustHandles="1" noChangeArrowheads="1" noChangeShapeType="1" noTextEdit="1"/>
              </p:cNvSpPr>
              <p:nvPr>
                <p:ph idx="1"/>
              </p:nvPr>
            </p:nvSpPr>
            <p:spPr>
              <a:xfrm>
                <a:off x="913795" y="695325"/>
                <a:ext cx="10373330" cy="5981701"/>
              </a:xfrm>
              <a:blipFill>
                <a:blip r:embed="rId2"/>
                <a:stretch>
                  <a:fillRect l="-1234" t="-1631"/>
                </a:stretch>
              </a:blipFill>
            </p:spPr>
            <p:txBody>
              <a:bodyPr/>
              <a:lstStyle/>
              <a:p>
                <a:r>
                  <a:rPr lang="en-IN">
                    <a:noFill/>
                  </a:rPr>
                  <a:t> </a:t>
                </a:r>
              </a:p>
            </p:txBody>
          </p:sp>
        </mc:Fallback>
      </mc:AlternateContent>
      <p:sp>
        <p:nvSpPr>
          <p:cNvPr id="4" name="Title 1">
            <a:extLst>
              <a:ext uri="{FF2B5EF4-FFF2-40B4-BE49-F238E27FC236}">
                <a16:creationId xmlns:a16="http://schemas.microsoft.com/office/drawing/2014/main" id="{FF5778DF-91F8-471E-ABAC-5E50F788738C}"/>
              </a:ext>
            </a:extLst>
          </p:cNvPr>
          <p:cNvSpPr>
            <a:spLocks noGrp="1"/>
          </p:cNvSpPr>
          <p:nvPr>
            <p:ph type="title"/>
          </p:nvPr>
        </p:nvSpPr>
        <p:spPr>
          <a:xfrm>
            <a:off x="3691581" y="57287"/>
            <a:ext cx="6404919" cy="533127"/>
          </a:xfrm>
        </p:spPr>
        <p:txBody>
          <a:bodyPr anchor="ctr">
            <a:normAutofit fontScale="90000"/>
          </a:bodyPr>
          <a:lstStyle/>
          <a:p>
            <a:r>
              <a:rPr lang="en-US" sz="4800" dirty="0"/>
              <a:t>Proposed Methodology</a:t>
            </a:r>
            <a:endParaRPr lang="en-IN" sz="4800" dirty="0"/>
          </a:p>
        </p:txBody>
      </p:sp>
    </p:spTree>
    <p:extLst>
      <p:ext uri="{BB962C8B-B14F-4D97-AF65-F5344CB8AC3E}">
        <p14:creationId xmlns:p14="http://schemas.microsoft.com/office/powerpoint/2010/main" val="3125091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5"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C6B0B0-7AD9-401E-BDAD-2240DCB0625A}"/>
                  </a:ext>
                </a:extLst>
              </p:cNvPr>
              <p:cNvSpPr>
                <a:spLocks noGrp="1"/>
              </p:cNvSpPr>
              <p:nvPr>
                <p:ph idx="1"/>
              </p:nvPr>
            </p:nvSpPr>
            <p:spPr>
              <a:xfrm>
                <a:off x="808638" y="2314575"/>
                <a:ext cx="10128690" cy="3720467"/>
              </a:xfrm>
            </p:spPr>
            <p:txBody>
              <a:bodyPr anchor="ctr">
                <a:normAutofit/>
              </a:bodyPr>
              <a:lstStyle/>
              <a:p>
                <a:pPr marL="0" indent="0">
                  <a:buNone/>
                </a:pPr>
                <a:r>
                  <a:rPr lang="en-IN" sz="2400" dirty="0"/>
                  <a:t>(IV) Checking for the best value of regularization parameter C by selecting the value by using a grid search on different values. The value of C having maximum accuracy on s3 is selected.</a:t>
                </a:r>
              </a:p>
              <a:p>
                <a:pPr marL="0" indent="0">
                  <a:buNone/>
                </a:pPr>
                <a:r>
                  <a:rPr lang="en-IN" sz="2400" dirty="0"/>
                  <a:t>      SVM Score : </a:t>
                </a:r>
                <a:r>
                  <a:rPr lang="en-IN" sz="2400" i="1" dirty="0"/>
                  <a:t>Ŷ </a:t>
                </a:r>
                <a:r>
                  <a:rPr lang="en-IN" sz="2400" dirty="0"/>
                  <a:t>(</a:t>
                </a:r>
                <a:r>
                  <a:rPr lang="en-IN" sz="2400" i="1" dirty="0"/>
                  <a:t>X ,</a:t>
                </a:r>
                <a:r>
                  <a:rPr lang="en-IN" sz="2400" dirty="0"/>
                  <a:t> </a:t>
                </a:r>
                <a14:m>
                  <m:oMath xmlns:m="http://schemas.openxmlformats.org/officeDocument/2006/math">
                    <m:r>
                      <m:rPr>
                        <m:sty m:val="p"/>
                      </m:rPr>
                      <a:rPr lang="en-IN" sz="2400">
                        <a:latin typeface="Cambria Math" panose="02040503050406030204" pitchFamily="18" charset="0"/>
                      </a:rPr>
                      <m:t>θ</m:t>
                    </m:r>
                    <m:r>
                      <a:rPr lang="en-IN" sz="2400">
                        <a:latin typeface="Cambria Math" panose="02040503050406030204" pitchFamily="18" charset="0"/>
                      </a:rPr>
                      <m:t>, </m:t>
                    </m:r>
                    <m:r>
                      <m:rPr>
                        <m:sty m:val="p"/>
                      </m:rPr>
                      <a:rPr lang="en-IN" sz="2400">
                        <a:latin typeface="Cambria Math" panose="02040503050406030204" pitchFamily="18" charset="0"/>
                      </a:rPr>
                      <m:t>α</m:t>
                    </m:r>
                    <m:r>
                      <a:rPr lang="en-IN" sz="2400">
                        <a:latin typeface="Cambria Math" panose="02040503050406030204" pitchFamily="18" charset="0"/>
                      </a:rPr>
                      <m:t> </m:t>
                    </m:r>
                  </m:oMath>
                </a14:m>
                <a:r>
                  <a:rPr lang="en-IN" sz="2400" dirty="0"/>
                  <a:t>) = </a:t>
                </a:r>
                <a14:m>
                  <m:oMath xmlns:m="http://schemas.openxmlformats.org/officeDocument/2006/math">
                    <m:nary>
                      <m:naryPr>
                        <m:chr m:val="∑"/>
                        <m:limLoc m:val="subSup"/>
                        <m:supHide m:val="on"/>
                        <m:ctrlPr>
                          <a:rPr lang="en-IN" sz="2400" i="1">
                            <a:latin typeface="Cambria Math" panose="02040503050406030204" pitchFamily="18" charset="0"/>
                          </a:rPr>
                        </m:ctrlPr>
                      </m:naryPr>
                      <m:sub>
                        <m:r>
                          <a:rPr lang="en-IN" sz="2400" i="1">
                            <a:latin typeface="Cambria Math" panose="02040503050406030204" pitchFamily="18" charset="0"/>
                          </a:rPr>
                          <m:t>𝑖</m:t>
                        </m:r>
                        <m:r>
                          <a:rPr lang="en-IN" sz="2400" i="1">
                            <a:latin typeface="Cambria Math" panose="02040503050406030204" pitchFamily="18" charset="0"/>
                          </a:rPr>
                          <m:t>𝜖</m:t>
                        </m:r>
                        <m:r>
                          <a:rPr lang="en-IN" sz="2400" i="1">
                            <a:latin typeface="Cambria Math" panose="02040503050406030204" pitchFamily="18" charset="0"/>
                          </a:rPr>
                          <m:t>𝑠</m:t>
                        </m:r>
                      </m:sub>
                      <m:sup/>
                      <m:e>
                        <m:sSub>
                          <m:sSubPr>
                            <m:ctrlPr>
                              <a:rPr lang="en-IN" sz="2400" i="1">
                                <a:latin typeface="Cambria Math" panose="02040503050406030204" pitchFamily="18" charset="0"/>
                              </a:rPr>
                            </m:ctrlPr>
                          </m:sSubPr>
                          <m:e>
                            <m:r>
                              <a:rPr lang="en-IN" sz="2400" i="1">
                                <a:latin typeface="Cambria Math" panose="02040503050406030204" pitchFamily="18" charset="0"/>
                              </a:rPr>
                              <m:t>∝</m:t>
                            </m:r>
                          </m:e>
                          <m:sub>
                            <m:r>
                              <a:rPr lang="en-IN" sz="2400" i="1">
                                <a:latin typeface="Cambria Math" panose="02040503050406030204" pitchFamily="18" charset="0"/>
                              </a:rPr>
                              <m:t>𝑖</m:t>
                            </m:r>
                          </m:sub>
                        </m:sSub>
                        <m:sSub>
                          <m:sSubPr>
                            <m:ctrlPr>
                              <a:rPr lang="en-IN" sz="2400" i="1">
                                <a:latin typeface="Cambria Math" panose="02040503050406030204" pitchFamily="18" charset="0"/>
                              </a:rPr>
                            </m:ctrlPr>
                          </m:sSubPr>
                          <m:e>
                            <m:r>
                              <a:rPr lang="en-IN" sz="2400" i="1">
                                <a:latin typeface="Cambria Math" panose="02040503050406030204" pitchFamily="18" charset="0"/>
                              </a:rPr>
                              <m:t>𝑌</m:t>
                            </m:r>
                          </m:e>
                          <m:sub>
                            <m:r>
                              <a:rPr lang="en-IN" sz="2400" i="1">
                                <a:latin typeface="Cambria Math" panose="02040503050406030204" pitchFamily="18" charset="0"/>
                              </a:rPr>
                              <m:t>𝑖</m:t>
                            </m:r>
                          </m:sub>
                        </m:sSub>
                        <m:r>
                          <a:rPr lang="en-IN" sz="2400" i="1">
                            <a:latin typeface="Cambria Math" panose="02040503050406030204" pitchFamily="18" charset="0"/>
                          </a:rPr>
                          <m:t>𝐾</m:t>
                        </m:r>
                        <m:d>
                          <m:dPr>
                            <m:ctrlPr>
                              <a:rPr lang="en-IN" sz="2400" i="1">
                                <a:latin typeface="Cambria Math" panose="02040503050406030204" pitchFamily="18" charset="0"/>
                              </a:rPr>
                            </m:ctrlPr>
                          </m:dPr>
                          <m:e>
                            <m:r>
                              <a:rPr lang="en-IN" sz="2400" i="1">
                                <a:latin typeface="Cambria Math" panose="02040503050406030204" pitchFamily="18" charset="0"/>
                              </a:rPr>
                              <m:t>𝑋</m:t>
                            </m:r>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𝑋</m:t>
                                </m:r>
                              </m:e>
                              <m:sub>
                                <m:r>
                                  <a:rPr lang="en-IN" sz="2400" i="1">
                                    <a:latin typeface="Cambria Math" panose="02040503050406030204" pitchFamily="18" charset="0"/>
                                  </a:rPr>
                                  <m:t>𝑖</m:t>
                                </m:r>
                              </m:sub>
                            </m:sSub>
                          </m:e>
                        </m:d>
                        <m:r>
                          <a:rPr lang="en-IN" sz="2400" i="1">
                            <a:latin typeface="Cambria Math" panose="02040503050406030204" pitchFamily="18" charset="0"/>
                          </a:rPr>
                          <m:t>                                                     (</m:t>
                        </m:r>
                        <m:r>
                          <a:rPr lang="en-US" sz="2400" i="1">
                            <a:latin typeface="Cambria Math" panose="02040503050406030204" pitchFamily="18" charset="0"/>
                          </a:rPr>
                          <m:t>3</m:t>
                        </m:r>
                        <m:r>
                          <a:rPr lang="en-IN" sz="2400" i="1">
                            <a:latin typeface="Cambria Math" panose="02040503050406030204" pitchFamily="18" charset="0"/>
                          </a:rPr>
                          <m:t>)</m:t>
                        </m:r>
                      </m:e>
                    </m:nary>
                  </m:oMath>
                </a14:m>
                <a:endParaRPr lang="en-IN" sz="2400" dirty="0"/>
              </a:p>
              <a:p>
                <a:pPr marL="0" indent="0">
                  <a:buNone/>
                </a:pPr>
                <a:r>
                  <a:rPr lang="en-IN" sz="2400" dirty="0"/>
                  <a:t>       </a:t>
                </a:r>
                <a14:m>
                  <m:oMath xmlns:m="http://schemas.openxmlformats.org/officeDocument/2006/math">
                    <m:r>
                      <m:rPr>
                        <m:sty m:val="p"/>
                      </m:rPr>
                      <a:rPr lang="en-IN" sz="2400" smtClean="0">
                        <a:latin typeface="Cambria Math" panose="02040503050406030204" pitchFamily="18" charset="0"/>
                      </a:rPr>
                      <m:t>α</m:t>
                    </m:r>
                    <m:r>
                      <a:rPr lang="en-US" sz="2400" b="0" i="0" smtClean="0">
                        <a:latin typeface="Cambria Math" panose="02040503050406030204" pitchFamily="18" charset="0"/>
                      </a:rPr>
                      <m:t>= </m:t>
                    </m:r>
                  </m:oMath>
                </a14:m>
                <a:r>
                  <a:rPr lang="en-IN" sz="2400" dirty="0"/>
                  <a:t>{</a:t>
                </a:r>
                <a14:m>
                  <m:oMath xmlns:m="http://schemas.openxmlformats.org/officeDocument/2006/math">
                    <m:sSub>
                      <m:sSubPr>
                        <m:ctrlPr>
                          <a:rPr lang="en-IN" sz="2400" i="1" smtClean="0">
                            <a:latin typeface="Cambria Math" panose="02040503050406030204" pitchFamily="18" charset="0"/>
                          </a:rPr>
                        </m:ctrlPr>
                      </m:sSubPr>
                      <m:e>
                        <m:r>
                          <a:rPr lang="en-IN" sz="2400" i="1">
                            <a:latin typeface="Cambria Math" panose="02040503050406030204" pitchFamily="18" charset="0"/>
                          </a:rPr>
                          <m:t>∝</m:t>
                        </m:r>
                      </m:e>
                      <m:sub>
                        <m:r>
                          <a:rPr lang="en-US" sz="2400" b="0" i="1" smtClean="0">
                            <a:latin typeface="Cambria Math" panose="02040503050406030204" pitchFamily="18" charset="0"/>
                          </a:rPr>
                          <m:t>1</m:t>
                        </m:r>
                        <m:r>
                          <a:rPr lang="en-IN" sz="2400" i="1" smtClean="0">
                            <a:latin typeface="Cambria Math" panose="02040503050406030204" pitchFamily="18" charset="0"/>
                          </a:rPr>
                          <m:t> </m:t>
                        </m:r>
                      </m:sub>
                    </m:sSub>
                    <m:r>
                      <a:rPr lang="en-US" sz="2400" b="0" i="1" smtClean="0">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m:t>
                        </m:r>
                      </m:e>
                      <m:sub>
                        <m:r>
                          <a:rPr lang="en-US" sz="2400" b="0" i="1" smtClean="0">
                            <a:latin typeface="Cambria Math" panose="02040503050406030204" pitchFamily="18" charset="0"/>
                          </a:rPr>
                          <m:t>2 </m:t>
                        </m:r>
                      </m:sub>
                    </m:sSub>
                  </m:oMath>
                </a14:m>
                <a:r>
                  <a:rPr lang="en-IN" sz="2400" dirty="0"/>
                  <a:t>,……., </a:t>
                </a:r>
                <a14:m>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m:t>
                        </m:r>
                      </m:e>
                      <m:sub>
                        <m:r>
                          <a:rPr lang="en-US" sz="2400" b="0" i="1" smtClean="0">
                            <a:latin typeface="Cambria Math" panose="02040503050406030204" pitchFamily="18" charset="0"/>
                          </a:rPr>
                          <m:t>𝑠</m:t>
                        </m:r>
                      </m:sub>
                    </m:sSub>
                  </m:oMath>
                </a14:m>
                <a:r>
                  <a:rPr lang="en-IN" sz="2400" dirty="0"/>
                  <a:t>}</a:t>
                </a:r>
              </a:p>
              <a:p>
                <a:pPr marL="0" indent="0">
                  <a:buNone/>
                </a:pPr>
                <a:r>
                  <a:rPr lang="en-IN" sz="2400" dirty="0"/>
                  <a:t>       </a:t>
                </a:r>
                <a14:m>
                  <m:oMath xmlns:m="http://schemas.openxmlformats.org/officeDocument/2006/math">
                    <m:r>
                      <m:rPr>
                        <m:sty m:val="p"/>
                      </m:rPr>
                      <a:rPr lang="el-GR" sz="2400" i="1" smtClean="0">
                        <a:effectLst/>
                        <a:latin typeface="Cambria Math" panose="02040503050406030204" pitchFamily="18" charset="0"/>
                      </a:rPr>
                      <m:t>Θ</m:t>
                    </m:r>
                  </m:oMath>
                </a14:m>
                <a:r>
                  <a:rPr lang="en-IN" sz="2400" dirty="0"/>
                  <a:t> = {</a:t>
                </a:r>
                <a14:m>
                  <m:oMath xmlns:m="http://schemas.openxmlformats.org/officeDocument/2006/math">
                    <m:sSub>
                      <m:sSubPr>
                        <m:ctrlPr>
                          <a:rPr lang="en-IN" sz="2400" i="1">
                            <a:latin typeface="Cambria Math" panose="02040503050406030204" pitchFamily="18" charset="0"/>
                          </a:rPr>
                        </m:ctrlPr>
                      </m:sSubPr>
                      <m:e>
                        <m:r>
                          <m:rPr>
                            <m:sty m:val="p"/>
                          </m:rPr>
                          <a:rPr lang="en-IN" sz="2400">
                            <a:latin typeface="Cambria Math" panose="02040503050406030204" pitchFamily="18" charset="0"/>
                          </a:rPr>
                          <m:t>ω</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IN" sz="2400" i="1">
                            <a:latin typeface="Cambria Math" panose="02040503050406030204" pitchFamily="18" charset="0"/>
                          </a:rPr>
                        </m:ctrlPr>
                      </m:sSubPr>
                      <m:e>
                        <m:r>
                          <m:rPr>
                            <m:sty m:val="p"/>
                          </m:rPr>
                          <a:rPr lang="en-IN" sz="2400">
                            <a:latin typeface="Cambria Math" panose="02040503050406030204" pitchFamily="18" charset="0"/>
                          </a:rPr>
                          <m:t>ω</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IN" sz="2400" i="1">
                            <a:latin typeface="Cambria Math" panose="02040503050406030204" pitchFamily="18" charset="0"/>
                          </a:rPr>
                        </m:ctrlPr>
                      </m:sSubPr>
                      <m:e>
                        <m:r>
                          <m:rPr>
                            <m:sty m:val="p"/>
                          </m:rPr>
                          <a:rPr lang="en-IN" sz="2400">
                            <a:latin typeface="Cambria Math" panose="02040503050406030204" pitchFamily="18" charset="0"/>
                          </a:rPr>
                          <m:t>ω</m:t>
                        </m:r>
                      </m:e>
                      <m:sub>
                        <m:r>
                          <a:rPr lang="en-US" sz="2400" b="0" i="1" smtClean="0">
                            <a:latin typeface="Cambria Math" panose="02040503050406030204" pitchFamily="18" charset="0"/>
                          </a:rPr>
                          <m:t>𝑑</m:t>
                        </m:r>
                      </m:sub>
                    </m:sSub>
                  </m:oMath>
                </a14:m>
                <a:r>
                  <a:rPr lang="en-IN" sz="2400" dirty="0"/>
                  <a:t>}</a:t>
                </a:r>
              </a:p>
              <a:p>
                <a:pPr marL="0" indent="0">
                  <a:buNone/>
                </a:pPr>
                <a:endParaRPr lang="en-IN" sz="2400" dirty="0"/>
              </a:p>
              <a:p>
                <a:pPr marL="0" indent="0">
                  <a:buNone/>
                </a:pPr>
                <a:r>
                  <a:rPr lang="en-IN" sz="2400" dirty="0"/>
                  <a:t>(V) Overall Accuracy is then calculated on s4.</a:t>
                </a:r>
              </a:p>
              <a:p>
                <a:endParaRPr lang="en-IN" sz="2400" dirty="0"/>
              </a:p>
            </p:txBody>
          </p:sp>
        </mc:Choice>
        <mc:Fallback xmlns="">
          <p:sp>
            <p:nvSpPr>
              <p:cNvPr id="3" name="Content Placeholder 2">
                <a:extLst>
                  <a:ext uri="{FF2B5EF4-FFF2-40B4-BE49-F238E27FC236}">
                    <a16:creationId xmlns:a16="http://schemas.microsoft.com/office/drawing/2014/main" id="{7DC6B0B0-7AD9-401E-BDAD-2240DCB0625A}"/>
                  </a:ext>
                </a:extLst>
              </p:cNvPr>
              <p:cNvSpPr>
                <a:spLocks noGrp="1" noRot="1" noChangeAspect="1" noMove="1" noResize="1" noEditPoints="1" noAdjustHandles="1" noChangeArrowheads="1" noChangeShapeType="1" noTextEdit="1"/>
              </p:cNvSpPr>
              <p:nvPr>
                <p:ph idx="1"/>
              </p:nvPr>
            </p:nvSpPr>
            <p:spPr>
              <a:xfrm>
                <a:off x="808638" y="2314575"/>
                <a:ext cx="10128690" cy="3720467"/>
              </a:xfrm>
              <a:blipFill>
                <a:blip r:embed="rId2"/>
                <a:stretch>
                  <a:fillRect l="-963" t="-3607" r="-542"/>
                </a:stretch>
              </a:blipFill>
            </p:spPr>
            <p:txBody>
              <a:bodyPr/>
              <a:lstStyle/>
              <a:p>
                <a:r>
                  <a:rPr lang="en-IN">
                    <a:noFill/>
                  </a:rPr>
                  <a:t> </a:t>
                </a:r>
              </a:p>
            </p:txBody>
          </p:sp>
        </mc:Fallback>
      </mc:AlternateContent>
      <p:sp>
        <p:nvSpPr>
          <p:cNvPr id="9" name="Title 1">
            <a:extLst>
              <a:ext uri="{FF2B5EF4-FFF2-40B4-BE49-F238E27FC236}">
                <a16:creationId xmlns:a16="http://schemas.microsoft.com/office/drawing/2014/main" id="{FF5778DF-91F8-471E-ABAC-5E50F788738C}"/>
              </a:ext>
            </a:extLst>
          </p:cNvPr>
          <p:cNvSpPr>
            <a:spLocks noGrp="1"/>
          </p:cNvSpPr>
          <p:nvPr>
            <p:ph type="title"/>
          </p:nvPr>
        </p:nvSpPr>
        <p:spPr>
          <a:xfrm>
            <a:off x="2653049" y="57287"/>
            <a:ext cx="7443452" cy="533127"/>
          </a:xfrm>
        </p:spPr>
        <p:txBody>
          <a:bodyPr anchor="ctr">
            <a:normAutofit fontScale="90000"/>
          </a:bodyPr>
          <a:lstStyle/>
          <a:p>
            <a:r>
              <a:rPr lang="en-US" sz="4800" dirty="0"/>
              <a:t>Proposed Methodology (Contd.)</a:t>
            </a:r>
            <a:endParaRPr lang="en-IN" sz="4800" dirty="0"/>
          </a:p>
        </p:txBody>
      </p:sp>
    </p:spTree>
    <p:extLst>
      <p:ext uri="{BB962C8B-B14F-4D97-AF65-F5344CB8AC3E}">
        <p14:creationId xmlns:p14="http://schemas.microsoft.com/office/powerpoint/2010/main" val="1658481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5E9E8-7CDB-4BD1-AB8E-F723B42D8D14}"/>
              </a:ext>
            </a:extLst>
          </p:cNvPr>
          <p:cNvSpPr>
            <a:spLocks noGrp="1"/>
          </p:cNvSpPr>
          <p:nvPr>
            <p:ph type="title"/>
          </p:nvPr>
        </p:nvSpPr>
        <p:spPr>
          <a:xfrm>
            <a:off x="838200" y="365126"/>
            <a:ext cx="10515600" cy="305994"/>
          </a:xfrm>
        </p:spPr>
        <p:txBody>
          <a:bodyPr>
            <a:normAutofit fontScale="90000"/>
          </a:bodyPr>
          <a:lstStyle/>
          <a:p>
            <a:r>
              <a:rPr lang="en-US" dirty="0"/>
              <a:t>Proposed methodological flowchart</a:t>
            </a:r>
          </a:p>
        </p:txBody>
      </p:sp>
      <p:sp>
        <p:nvSpPr>
          <p:cNvPr id="4" name="Flowchart: Alternate Process 3">
            <a:extLst>
              <a:ext uri="{FF2B5EF4-FFF2-40B4-BE49-F238E27FC236}">
                <a16:creationId xmlns:a16="http://schemas.microsoft.com/office/drawing/2014/main" id="{B69D935C-A930-4322-97D4-BED1DFFD1405}"/>
              </a:ext>
            </a:extLst>
          </p:cNvPr>
          <p:cNvSpPr/>
          <p:nvPr/>
        </p:nvSpPr>
        <p:spPr>
          <a:xfrm>
            <a:off x="979415" y="1048898"/>
            <a:ext cx="8303704" cy="92351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Dividing the dataset into 4 equal sets namely s1,s2,s3 and s4.</a:t>
            </a:r>
          </a:p>
        </p:txBody>
      </p:sp>
      <p:sp>
        <p:nvSpPr>
          <p:cNvPr id="8" name="Flowchart: Alternate Process 7">
            <a:extLst>
              <a:ext uri="{FF2B5EF4-FFF2-40B4-BE49-F238E27FC236}">
                <a16:creationId xmlns:a16="http://schemas.microsoft.com/office/drawing/2014/main" id="{B074EC7C-8543-4CF0-8794-567C4DE4BFF6}"/>
              </a:ext>
            </a:extLst>
          </p:cNvPr>
          <p:cNvSpPr/>
          <p:nvPr/>
        </p:nvSpPr>
        <p:spPr>
          <a:xfrm>
            <a:off x="979415" y="2257836"/>
            <a:ext cx="8303704" cy="92351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t>Solving for list of </a:t>
            </a:r>
            <a:r>
              <a:rPr lang="el-GR"/>
              <a:t>α </a:t>
            </a:r>
            <a:r>
              <a:rPr lang="en-US"/>
              <a:t>by solving </a:t>
            </a:r>
            <a:r>
              <a:rPr lang="en-IN"/>
              <a:t>the Classic SVM Problem on s1 using proposed Kernel.</a:t>
            </a:r>
            <a:endParaRPr lang="en-IN" dirty="0"/>
          </a:p>
        </p:txBody>
      </p:sp>
      <mc:AlternateContent xmlns:mc="http://schemas.openxmlformats.org/markup-compatibility/2006" xmlns:a14="http://schemas.microsoft.com/office/drawing/2010/main">
        <mc:Choice Requires="a14">
          <p:sp>
            <p:nvSpPr>
              <p:cNvPr id="9" name="Flowchart: Alternate Process 8">
                <a:extLst>
                  <a:ext uri="{FF2B5EF4-FFF2-40B4-BE49-F238E27FC236}">
                    <a16:creationId xmlns:a16="http://schemas.microsoft.com/office/drawing/2014/main" id="{2F934413-23B0-4296-87F5-72730CCCF939}"/>
                  </a:ext>
                </a:extLst>
              </p:cNvPr>
              <p:cNvSpPr/>
              <p:nvPr/>
            </p:nvSpPr>
            <p:spPr>
              <a:xfrm>
                <a:off x="1004582" y="3526844"/>
                <a:ext cx="8349144" cy="92351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Solving for the values of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ω</m:t>
                        </m:r>
                      </m:e>
                      <m:sub>
                        <m:r>
                          <a:rPr lang="en-IN" i="1">
                            <a:latin typeface="Cambria Math" panose="02040503050406030204" pitchFamily="18" charset="0"/>
                          </a:rPr>
                          <m:t>𝑡</m:t>
                        </m:r>
                      </m:sub>
                    </m:sSub>
                  </m:oMath>
                </a14:m>
                <a:r>
                  <a:rPr lang="en-IN" dirty="0"/>
                  <a:t> by maximizing the Pearson Correlation between the labelled class and the SVM score using the values of solved </a:t>
                </a:r>
                <a:r>
                  <a:rPr lang="el-GR" dirty="0"/>
                  <a:t>α</a:t>
                </a:r>
                <a:r>
                  <a:rPr lang="en-US" dirty="0"/>
                  <a:t> on set s2</a:t>
                </a:r>
                <a:r>
                  <a:rPr lang="en-IN" dirty="0"/>
                  <a:t>.</a:t>
                </a:r>
              </a:p>
              <a:p>
                <a:pPr algn="ctr"/>
                <a:endParaRPr lang="en-US" dirty="0"/>
              </a:p>
            </p:txBody>
          </p:sp>
        </mc:Choice>
        <mc:Fallback xmlns="">
          <p:sp>
            <p:nvSpPr>
              <p:cNvPr id="9" name="Flowchart: Alternate Process 8">
                <a:extLst>
                  <a:ext uri="{FF2B5EF4-FFF2-40B4-BE49-F238E27FC236}">
                    <a16:creationId xmlns:a16="http://schemas.microsoft.com/office/drawing/2014/main" id="{2F934413-23B0-4296-87F5-72730CCCF939}"/>
                  </a:ext>
                </a:extLst>
              </p:cNvPr>
              <p:cNvSpPr>
                <a:spLocks noRot="1" noChangeAspect="1" noMove="1" noResize="1" noEditPoints="1" noAdjustHandles="1" noChangeArrowheads="1" noChangeShapeType="1" noTextEdit="1"/>
              </p:cNvSpPr>
              <p:nvPr/>
            </p:nvSpPr>
            <p:spPr>
              <a:xfrm>
                <a:off x="1004582" y="3526844"/>
                <a:ext cx="8349144" cy="923518"/>
              </a:xfrm>
              <a:prstGeom prst="flowChartAlternateProcess">
                <a:avLst/>
              </a:prstGeom>
              <a:blipFill>
                <a:blip r:embed="rId2"/>
                <a:stretch>
                  <a:fillRect t="-2597"/>
                </a:stretch>
              </a:blipFill>
            </p:spPr>
            <p:txBody>
              <a:bodyPr/>
              <a:lstStyle/>
              <a:p>
                <a:r>
                  <a:rPr lang="en-US">
                    <a:noFill/>
                  </a:rPr>
                  <a:t> </a:t>
                </a:r>
              </a:p>
            </p:txBody>
          </p:sp>
        </mc:Fallback>
      </mc:AlternateContent>
      <p:sp>
        <p:nvSpPr>
          <p:cNvPr id="10" name="Flowchart: Alternate Process 9">
            <a:extLst>
              <a:ext uri="{FF2B5EF4-FFF2-40B4-BE49-F238E27FC236}">
                <a16:creationId xmlns:a16="http://schemas.microsoft.com/office/drawing/2014/main" id="{561B4F98-A50E-47DC-8CD1-3BA7429938C5}"/>
              </a:ext>
            </a:extLst>
          </p:cNvPr>
          <p:cNvSpPr/>
          <p:nvPr/>
        </p:nvSpPr>
        <p:spPr>
          <a:xfrm>
            <a:off x="979415" y="4769138"/>
            <a:ext cx="8374311" cy="92351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Checking for the best value of regularization parameter C by selecting the value by using a grid search on different values. The value of C having maximum accuracy on s3 is selected.</a:t>
            </a:r>
          </a:p>
        </p:txBody>
      </p:sp>
      <p:sp>
        <p:nvSpPr>
          <p:cNvPr id="11" name="Flowchart: Alternate Process 10">
            <a:extLst>
              <a:ext uri="{FF2B5EF4-FFF2-40B4-BE49-F238E27FC236}">
                <a16:creationId xmlns:a16="http://schemas.microsoft.com/office/drawing/2014/main" id="{5D87B257-4B71-477D-8403-8A98617EADD3}"/>
              </a:ext>
            </a:extLst>
          </p:cNvPr>
          <p:cNvSpPr/>
          <p:nvPr/>
        </p:nvSpPr>
        <p:spPr>
          <a:xfrm>
            <a:off x="985357" y="6030958"/>
            <a:ext cx="8368369" cy="66692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t>Overall Accuracy is then calculated on s4.</a:t>
            </a:r>
            <a:endParaRPr lang="en-IN" dirty="0"/>
          </a:p>
        </p:txBody>
      </p:sp>
      <p:sp>
        <p:nvSpPr>
          <p:cNvPr id="12" name="Arrow: Down 11">
            <a:extLst>
              <a:ext uri="{FF2B5EF4-FFF2-40B4-BE49-F238E27FC236}">
                <a16:creationId xmlns:a16="http://schemas.microsoft.com/office/drawing/2014/main" id="{BF1F65EE-DB22-4D0A-B423-4B637C6412BB}"/>
              </a:ext>
            </a:extLst>
          </p:cNvPr>
          <p:cNvSpPr/>
          <p:nvPr/>
        </p:nvSpPr>
        <p:spPr>
          <a:xfrm>
            <a:off x="4816679" y="1965677"/>
            <a:ext cx="151002" cy="3187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958457AF-0DA1-49A0-B5B5-295D76592F5A}"/>
              </a:ext>
            </a:extLst>
          </p:cNvPr>
          <p:cNvSpPr/>
          <p:nvPr/>
        </p:nvSpPr>
        <p:spPr>
          <a:xfrm>
            <a:off x="4816679" y="4469888"/>
            <a:ext cx="151002" cy="3187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EEA16E79-C7BE-4755-A8B3-BA86821D5C95}"/>
              </a:ext>
            </a:extLst>
          </p:cNvPr>
          <p:cNvSpPr/>
          <p:nvPr/>
        </p:nvSpPr>
        <p:spPr>
          <a:xfrm>
            <a:off x="4816679" y="3188542"/>
            <a:ext cx="151002" cy="3187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C10CB81C-A083-4404-AFF6-B6DE85233396}"/>
              </a:ext>
            </a:extLst>
          </p:cNvPr>
          <p:cNvSpPr/>
          <p:nvPr/>
        </p:nvSpPr>
        <p:spPr>
          <a:xfrm>
            <a:off x="4816679" y="5712182"/>
            <a:ext cx="151002" cy="3187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7773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2">
            <a:extLst>
              <a:ext uri="{FF2B5EF4-FFF2-40B4-BE49-F238E27FC236}">
                <a16:creationId xmlns:a16="http://schemas.microsoft.com/office/drawing/2014/main" id="{9D80C9EF-3CC6-4ECC-9C2D-9D0396C96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103DC4-F4EE-4B02-9D3B-AF1BCAAF8B53}"/>
              </a:ext>
            </a:extLst>
          </p:cNvPr>
          <p:cNvSpPr>
            <a:spLocks noGrp="1"/>
          </p:cNvSpPr>
          <p:nvPr>
            <p:ph type="title"/>
          </p:nvPr>
        </p:nvSpPr>
        <p:spPr>
          <a:xfrm>
            <a:off x="795528" y="386930"/>
            <a:ext cx="10141799" cy="1300554"/>
          </a:xfrm>
        </p:spPr>
        <p:txBody>
          <a:bodyPr anchor="b">
            <a:normAutofit/>
          </a:bodyPr>
          <a:lstStyle/>
          <a:p>
            <a:r>
              <a:rPr lang="en-IN" dirty="0"/>
              <a:t>Dataset Used: </a:t>
            </a:r>
            <a:br>
              <a:rPr lang="en-IN" dirty="0"/>
            </a:br>
            <a:endParaRPr lang="en-IN" dirty="0"/>
          </a:p>
        </p:txBody>
      </p:sp>
      <p:sp>
        <p:nvSpPr>
          <p:cNvPr id="22" name="Rectangle 14">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EFD4A20-BCC9-4491-A219-14F99BFB6A12}"/>
              </a:ext>
            </a:extLst>
          </p:cNvPr>
          <p:cNvSpPr>
            <a:spLocks noGrp="1"/>
          </p:cNvSpPr>
          <p:nvPr>
            <p:ph idx="1"/>
          </p:nvPr>
        </p:nvSpPr>
        <p:spPr>
          <a:xfrm>
            <a:off x="6406429" y="2599509"/>
            <a:ext cx="4530898" cy="3639450"/>
          </a:xfrm>
        </p:spPr>
        <p:txBody>
          <a:bodyPr anchor="ctr">
            <a:normAutofit/>
          </a:bodyPr>
          <a:lstStyle/>
          <a:p>
            <a:r>
              <a:rPr lang="en-US" sz="2000"/>
              <a:t>Our methodology is used on six datasets namely: </a:t>
            </a:r>
          </a:p>
          <a:p>
            <a:pPr marL="971550" lvl="1" indent="-514350">
              <a:buAutoNum type="romanLcPeriod"/>
            </a:pPr>
            <a:r>
              <a:rPr lang="en-US" sz="2000"/>
              <a:t>Breast Cancer Wisconsin. </a:t>
            </a:r>
          </a:p>
          <a:p>
            <a:pPr marL="971550" lvl="1" indent="-514350">
              <a:buAutoNum type="romanLcPeriod"/>
            </a:pPr>
            <a:r>
              <a:rPr lang="en-IN" sz="2000"/>
              <a:t>Heart Disease</a:t>
            </a:r>
          </a:p>
          <a:p>
            <a:pPr marL="971550" lvl="1" indent="-514350">
              <a:buAutoNum type="romanLcPeriod"/>
            </a:pPr>
            <a:r>
              <a:rPr lang="en-IN" sz="2000"/>
              <a:t>Liver Disorder</a:t>
            </a:r>
          </a:p>
          <a:p>
            <a:pPr marL="971550" lvl="1" indent="-514350">
              <a:buAutoNum type="romanLcPeriod"/>
            </a:pPr>
            <a:r>
              <a:rPr lang="en-IN" sz="2000"/>
              <a:t>Cryptography</a:t>
            </a:r>
          </a:p>
          <a:p>
            <a:pPr marL="971550" lvl="1" indent="-514350">
              <a:buAutoNum type="romanLcPeriod"/>
            </a:pPr>
            <a:r>
              <a:rPr lang="en-IN" sz="2000"/>
              <a:t>Audit</a:t>
            </a:r>
          </a:p>
          <a:p>
            <a:pPr marL="971550" lvl="1" indent="-514350">
              <a:buAutoNum type="romanLcPeriod"/>
            </a:pPr>
            <a:r>
              <a:rPr lang="en-IN" sz="2000"/>
              <a:t>Primary Tumour</a:t>
            </a:r>
          </a:p>
        </p:txBody>
      </p:sp>
      <p:sp>
        <p:nvSpPr>
          <p:cNvPr id="24" name="Rectangle 18">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6DF54F51-6C34-4E44-9F59-4AB7C29C0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926" y="3428682"/>
            <a:ext cx="3944856" cy="1898692"/>
          </a:xfrm>
          <a:prstGeom prst="rect">
            <a:avLst/>
          </a:prstGeom>
        </p:spPr>
      </p:pic>
    </p:spTree>
    <p:extLst>
      <p:ext uri="{BB962C8B-B14F-4D97-AF65-F5344CB8AC3E}">
        <p14:creationId xmlns:p14="http://schemas.microsoft.com/office/powerpoint/2010/main" val="1308880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B15D0E-036B-4F23-B8CC-5289FADC6DE2}"/>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Accuracy evaluation</a:t>
            </a:r>
          </a:p>
        </p:txBody>
      </p:sp>
      <p:sp>
        <p:nvSpPr>
          <p:cNvPr id="10" name="Rectangle 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DB52DCD-E5C4-447E-A986-2EF0C3952650}"/>
              </a:ext>
            </a:extLst>
          </p:cNvPr>
          <p:cNvPicPr>
            <a:picLocks noChangeAspect="1"/>
          </p:cNvPicPr>
          <p:nvPr/>
        </p:nvPicPr>
        <p:blipFill>
          <a:blip r:embed="rId2"/>
          <a:stretch>
            <a:fillRect/>
          </a:stretch>
        </p:blipFill>
        <p:spPr>
          <a:xfrm>
            <a:off x="533260" y="1617269"/>
            <a:ext cx="7608304" cy="3694415"/>
          </a:xfrm>
          <a:prstGeom prst="rect">
            <a:avLst/>
          </a:prstGeom>
        </p:spPr>
      </p:pic>
      <p:sp>
        <p:nvSpPr>
          <p:cNvPr id="14" name="Rectangle 13">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385A1C4-C1FC-482F-B14D-05B340A32DB2}"/>
              </a:ext>
            </a:extLst>
          </p:cNvPr>
          <p:cNvSpPr/>
          <p:nvPr/>
        </p:nvSpPr>
        <p:spPr>
          <a:xfrm>
            <a:off x="6162675" y="2857499"/>
            <a:ext cx="733425" cy="3429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A7F14999-C825-41E4-ABAB-754A3C1D22A9}"/>
              </a:ext>
            </a:extLst>
          </p:cNvPr>
          <p:cNvSpPr/>
          <p:nvPr/>
        </p:nvSpPr>
        <p:spPr>
          <a:xfrm>
            <a:off x="6962775" y="3257231"/>
            <a:ext cx="733425" cy="3429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B596F2AB-4B3D-4E81-B740-420AAFAD0A56}"/>
              </a:ext>
            </a:extLst>
          </p:cNvPr>
          <p:cNvSpPr/>
          <p:nvPr/>
        </p:nvSpPr>
        <p:spPr>
          <a:xfrm>
            <a:off x="5306738" y="3600132"/>
            <a:ext cx="733425" cy="3429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0DE74D0E-D332-400E-A5E0-D83BA08ADFC3}"/>
              </a:ext>
            </a:extLst>
          </p:cNvPr>
          <p:cNvSpPr/>
          <p:nvPr/>
        </p:nvSpPr>
        <p:spPr>
          <a:xfrm>
            <a:off x="4457700" y="3979316"/>
            <a:ext cx="733425" cy="3429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68315CFE-DAA8-4A7D-A5C6-13A41A16055C}"/>
              </a:ext>
            </a:extLst>
          </p:cNvPr>
          <p:cNvSpPr/>
          <p:nvPr/>
        </p:nvSpPr>
        <p:spPr>
          <a:xfrm>
            <a:off x="6976406" y="4801259"/>
            <a:ext cx="733425" cy="3429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AE103DC4-F4EE-4B02-9D3B-AF1BCAAF8B53}"/>
              </a:ext>
            </a:extLst>
          </p:cNvPr>
          <p:cNvSpPr txBox="1">
            <a:spLocks/>
          </p:cNvSpPr>
          <p:nvPr/>
        </p:nvSpPr>
        <p:spPr>
          <a:xfrm>
            <a:off x="0" y="175270"/>
            <a:ext cx="6180878" cy="1062815"/>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Results and Discussions</a:t>
            </a:r>
            <a:br>
              <a:rPr lang="en-IN" dirty="0"/>
            </a:br>
            <a:endParaRPr lang="en-IN" dirty="0"/>
          </a:p>
        </p:txBody>
      </p:sp>
    </p:spTree>
    <p:extLst>
      <p:ext uri="{BB962C8B-B14F-4D97-AF65-F5344CB8AC3E}">
        <p14:creationId xmlns:p14="http://schemas.microsoft.com/office/powerpoint/2010/main" val="1271605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353F18F4-7DC7-45F3-8056-BC027B7E02F3}"/>
              </a:ext>
            </a:extLst>
          </p:cNvPr>
          <p:cNvGraphicFramePr>
            <a:graphicFrameLocks noGrp="1"/>
          </p:cNvGraphicFramePr>
          <p:nvPr>
            <p:ph idx="1"/>
            <p:extLst>
              <p:ext uri="{D42A27DB-BD31-4B8C-83A1-F6EECF244321}">
                <p14:modId xmlns:p14="http://schemas.microsoft.com/office/powerpoint/2010/main" val="45037418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a:extLst>
              <a:ext uri="{FF2B5EF4-FFF2-40B4-BE49-F238E27FC236}">
                <a16:creationId xmlns:a16="http://schemas.microsoft.com/office/drawing/2014/main" id="{AE103DC4-F4EE-4B02-9D3B-AF1BCAAF8B53}"/>
              </a:ext>
            </a:extLst>
          </p:cNvPr>
          <p:cNvSpPr txBox="1">
            <a:spLocks/>
          </p:cNvSpPr>
          <p:nvPr/>
        </p:nvSpPr>
        <p:spPr>
          <a:xfrm>
            <a:off x="0" y="175270"/>
            <a:ext cx="6180878" cy="1062815"/>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Results and Discussions (Contd.)</a:t>
            </a:r>
            <a:br>
              <a:rPr lang="en-IN" dirty="0"/>
            </a:br>
            <a:endParaRPr lang="en-IN" dirty="0"/>
          </a:p>
        </p:txBody>
      </p:sp>
    </p:spTree>
    <p:extLst>
      <p:ext uri="{BB962C8B-B14F-4D97-AF65-F5344CB8AC3E}">
        <p14:creationId xmlns:p14="http://schemas.microsoft.com/office/powerpoint/2010/main" val="1536858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A638B119-9016-454C-903B-899A2C67D39C}"/>
              </a:ext>
            </a:extLst>
          </p:cNvPr>
          <p:cNvPicPr>
            <a:picLocks noChangeAspect="1"/>
          </p:cNvPicPr>
          <p:nvPr/>
        </p:nvPicPr>
        <p:blipFill rotWithShape="1">
          <a:blip r:embed="rId2">
            <a:duotone>
              <a:schemeClr val="bg2">
                <a:shade val="45000"/>
                <a:satMod val="135000"/>
              </a:schemeClr>
              <a:prstClr val="white"/>
            </a:duotone>
          </a:blip>
          <a:srcRect t="25000"/>
          <a:stretch/>
        </p:blipFill>
        <p:spPr>
          <a:xfrm>
            <a:off x="20" y="10"/>
            <a:ext cx="12191980" cy="6857990"/>
          </a:xfrm>
          <a:prstGeom prst="rect">
            <a:avLst/>
          </a:prstGeom>
        </p:spPr>
      </p:pic>
      <p:sp>
        <p:nvSpPr>
          <p:cNvPr id="34" name="Rectangle 33">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FE69F1-F55D-4EEC-9EF9-E82B9AA347F3}"/>
              </a:ext>
            </a:extLst>
          </p:cNvPr>
          <p:cNvSpPr>
            <a:spLocks noGrp="1"/>
          </p:cNvSpPr>
          <p:nvPr>
            <p:ph type="title"/>
          </p:nvPr>
        </p:nvSpPr>
        <p:spPr>
          <a:xfrm>
            <a:off x="0" y="0"/>
            <a:ext cx="10515600" cy="1325563"/>
          </a:xfrm>
        </p:spPr>
        <p:txBody>
          <a:bodyPr>
            <a:normAutofit/>
          </a:bodyPr>
          <a:lstStyle/>
          <a:p>
            <a:r>
              <a:rPr lang="en-US" dirty="0"/>
              <a:t>Key findings</a:t>
            </a:r>
          </a:p>
        </p:txBody>
      </p:sp>
      <p:graphicFrame>
        <p:nvGraphicFramePr>
          <p:cNvPr id="20" name="Content Placeholder 2">
            <a:extLst>
              <a:ext uri="{FF2B5EF4-FFF2-40B4-BE49-F238E27FC236}">
                <a16:creationId xmlns:a16="http://schemas.microsoft.com/office/drawing/2014/main" id="{23DEABBF-B55D-44E0-920A-A3B49D4A1D05}"/>
              </a:ext>
            </a:extLst>
          </p:cNvPr>
          <p:cNvGraphicFramePr>
            <a:graphicFrameLocks noGrp="1"/>
          </p:cNvGraphicFramePr>
          <p:nvPr>
            <p:ph idx="1"/>
            <p:extLst>
              <p:ext uri="{D42A27DB-BD31-4B8C-83A1-F6EECF244321}">
                <p14:modId xmlns:p14="http://schemas.microsoft.com/office/powerpoint/2010/main" val="50151141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703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3"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399023-BA50-4002-BD1A-99DAA52B62AE}"/>
              </a:ext>
            </a:extLst>
          </p:cNvPr>
          <p:cNvSpPr>
            <a:spLocks noGrp="1"/>
          </p:cNvSpPr>
          <p:nvPr>
            <p:ph type="title"/>
          </p:nvPr>
        </p:nvSpPr>
        <p:spPr>
          <a:xfrm>
            <a:off x="1043631" y="776087"/>
            <a:ext cx="9942716" cy="1554480"/>
          </a:xfrm>
        </p:spPr>
        <p:txBody>
          <a:bodyPr anchor="ctr">
            <a:normAutofit/>
          </a:bodyPr>
          <a:lstStyle/>
          <a:p>
            <a:r>
              <a:rPr lang="en-US" sz="4800" dirty="0"/>
              <a:t>Limitations</a:t>
            </a:r>
          </a:p>
        </p:txBody>
      </p:sp>
      <p:sp>
        <p:nvSpPr>
          <p:cNvPr id="3" name="Content Placeholder 2">
            <a:extLst>
              <a:ext uri="{FF2B5EF4-FFF2-40B4-BE49-F238E27FC236}">
                <a16:creationId xmlns:a16="http://schemas.microsoft.com/office/drawing/2014/main" id="{2B21F35C-9D42-4F82-9FD8-8D2B160799A1}"/>
              </a:ext>
            </a:extLst>
          </p:cNvPr>
          <p:cNvSpPr>
            <a:spLocks noGrp="1"/>
          </p:cNvSpPr>
          <p:nvPr>
            <p:ph idx="1"/>
          </p:nvPr>
        </p:nvSpPr>
        <p:spPr>
          <a:xfrm>
            <a:off x="1045028" y="3017522"/>
            <a:ext cx="9941319" cy="3124658"/>
          </a:xfrm>
        </p:spPr>
        <p:txBody>
          <a:bodyPr anchor="ctr">
            <a:normAutofit/>
          </a:bodyPr>
          <a:lstStyle/>
          <a:p>
            <a:r>
              <a:rPr lang="en-US" sz="2400" dirty="0"/>
              <a:t>There is increase in running time because of the problems being used are nested here. This is because the optimal solution for simple models is obtained which is then used by the complex optimization problems.</a:t>
            </a:r>
          </a:p>
          <a:p>
            <a:r>
              <a:rPr lang="en-US" sz="2400" dirty="0"/>
              <a:t>Results may not be very accurate for some non-functional data as functional kernel uses the functional behavior of the data. </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2496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5"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D4675B-EE05-478E-8BE6-080FD7ABD5CD}"/>
              </a:ext>
            </a:extLst>
          </p:cNvPr>
          <p:cNvSpPr>
            <a:spLocks noGrp="1"/>
          </p:cNvSpPr>
          <p:nvPr>
            <p:ph type="title"/>
          </p:nvPr>
        </p:nvSpPr>
        <p:spPr>
          <a:xfrm>
            <a:off x="1043631" y="809898"/>
            <a:ext cx="9942716" cy="1554480"/>
          </a:xfrm>
        </p:spPr>
        <p:txBody>
          <a:bodyPr anchor="ctr">
            <a:normAutofit/>
          </a:bodyPr>
          <a:lstStyle/>
          <a:p>
            <a:r>
              <a:rPr lang="en-US" sz="4800"/>
              <a:t>Future Scope of work</a:t>
            </a:r>
            <a:endParaRPr lang="en-IN" sz="4800"/>
          </a:p>
        </p:txBody>
      </p:sp>
      <p:sp>
        <p:nvSpPr>
          <p:cNvPr id="3" name="Content Placeholder 2">
            <a:extLst>
              <a:ext uri="{FF2B5EF4-FFF2-40B4-BE49-F238E27FC236}">
                <a16:creationId xmlns:a16="http://schemas.microsoft.com/office/drawing/2014/main" id="{620AB54E-41C2-49E8-AAD0-4C7B1A5CDFC5}"/>
              </a:ext>
            </a:extLst>
          </p:cNvPr>
          <p:cNvSpPr>
            <a:spLocks noGrp="1"/>
          </p:cNvSpPr>
          <p:nvPr>
            <p:ph idx="1"/>
          </p:nvPr>
        </p:nvSpPr>
        <p:spPr>
          <a:xfrm>
            <a:off x="1045028" y="3017522"/>
            <a:ext cx="9941319" cy="3124658"/>
          </a:xfrm>
        </p:spPr>
        <p:txBody>
          <a:bodyPr anchor="ctr">
            <a:normAutofit/>
          </a:bodyPr>
          <a:lstStyle/>
          <a:p>
            <a:r>
              <a:rPr lang="en-US" sz="2400" dirty="0"/>
              <a:t>This method can be tried for multiclass classification.</a:t>
            </a:r>
          </a:p>
          <a:p>
            <a:r>
              <a:rPr lang="en-US" sz="2400" dirty="0"/>
              <a:t>This technique of using functional bandwidth can be extended to be used in Polynomials and Piecewise Polynomials.</a:t>
            </a:r>
          </a:p>
          <a:p>
            <a:r>
              <a:rPr lang="en-IN" sz="2400" dirty="0"/>
              <a:t>By using different and better optimization techniques on the proposed methodology can further improve the accuracy.</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174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C2EBA-73A0-4110-9F08-1B49FD1EB68B}"/>
              </a:ext>
            </a:extLst>
          </p:cNvPr>
          <p:cNvSpPr>
            <a:spLocks noGrp="1"/>
          </p:cNvSpPr>
          <p:nvPr>
            <p:ph type="ctrTitle"/>
          </p:nvPr>
        </p:nvSpPr>
        <p:spPr>
          <a:xfrm>
            <a:off x="4183486" y="0"/>
            <a:ext cx="4191001" cy="1109663"/>
          </a:xfrm>
        </p:spPr>
        <p:txBody>
          <a:bodyPr/>
          <a:lstStyle/>
          <a:p>
            <a:r>
              <a:rPr lang="en-US" dirty="0"/>
              <a:t>Contents</a:t>
            </a:r>
            <a:endParaRPr lang="en-IN" dirty="0"/>
          </a:p>
        </p:txBody>
      </p:sp>
      <p:sp>
        <p:nvSpPr>
          <p:cNvPr id="3" name="Subtitle 2">
            <a:extLst>
              <a:ext uri="{FF2B5EF4-FFF2-40B4-BE49-F238E27FC236}">
                <a16:creationId xmlns:a16="http://schemas.microsoft.com/office/drawing/2014/main" id="{F8AEEF44-65DF-495A-BA67-80A07D4672E3}"/>
              </a:ext>
            </a:extLst>
          </p:cNvPr>
          <p:cNvSpPr>
            <a:spLocks noGrp="1"/>
          </p:cNvSpPr>
          <p:nvPr>
            <p:ph type="subTitle" idx="1"/>
          </p:nvPr>
        </p:nvSpPr>
        <p:spPr>
          <a:xfrm>
            <a:off x="1409700" y="1733551"/>
            <a:ext cx="3705225" cy="4962524"/>
          </a:xfrm>
        </p:spPr>
        <p:txBody>
          <a:bodyPr>
            <a:normAutofit fontScale="92500" lnSpcReduction="20000"/>
          </a:bodyPr>
          <a:lstStyle/>
          <a:p>
            <a:pPr marL="342900" indent="-342900" algn="l">
              <a:buFont typeface="Arial" panose="020B0604020202020204" pitchFamily="34" charset="0"/>
              <a:buChar char="•"/>
            </a:pPr>
            <a:r>
              <a:rPr lang="en-US" dirty="0"/>
              <a:t>Introduction</a:t>
            </a:r>
          </a:p>
          <a:p>
            <a:pPr marL="342900" indent="-342900" algn="l">
              <a:buFont typeface="Arial" panose="020B0604020202020204" pitchFamily="34" charset="0"/>
              <a:buChar char="•"/>
            </a:pPr>
            <a:r>
              <a:rPr lang="en-US" dirty="0"/>
              <a:t>Related Works</a:t>
            </a:r>
          </a:p>
          <a:p>
            <a:pPr marL="342900" indent="-342900" algn="l">
              <a:buFont typeface="Arial" panose="020B0604020202020204" pitchFamily="34" charset="0"/>
              <a:buChar char="•"/>
            </a:pPr>
            <a:r>
              <a:rPr lang="en-US" dirty="0"/>
              <a:t>Motivation</a:t>
            </a:r>
          </a:p>
          <a:p>
            <a:pPr marL="342900" indent="-342900" algn="l">
              <a:buFont typeface="Arial" panose="020B0604020202020204" pitchFamily="34" charset="0"/>
              <a:buChar char="•"/>
            </a:pPr>
            <a:r>
              <a:rPr lang="en-US" dirty="0"/>
              <a:t>Kernels Used in SVM</a:t>
            </a:r>
          </a:p>
          <a:p>
            <a:pPr marL="342900" indent="-342900" algn="l">
              <a:buFont typeface="Arial" panose="020B0604020202020204" pitchFamily="34" charset="0"/>
              <a:buChar char="•"/>
            </a:pPr>
            <a:r>
              <a:rPr lang="en-US" dirty="0"/>
              <a:t>Gaussian Kernel</a:t>
            </a:r>
          </a:p>
          <a:p>
            <a:pPr marL="342900" indent="-342900" algn="l">
              <a:buFont typeface="Arial" panose="020B0604020202020204" pitchFamily="34" charset="0"/>
              <a:buChar char="•"/>
            </a:pPr>
            <a:r>
              <a:rPr lang="en-US" dirty="0"/>
              <a:t>Contribution</a:t>
            </a:r>
          </a:p>
          <a:p>
            <a:pPr marL="342900" indent="-342900" algn="l">
              <a:buFont typeface="Arial" panose="020B0604020202020204" pitchFamily="34" charset="0"/>
              <a:buChar char="•"/>
            </a:pPr>
            <a:r>
              <a:rPr lang="en-US" dirty="0"/>
              <a:t>Proposed Methodology</a:t>
            </a:r>
          </a:p>
          <a:p>
            <a:pPr marL="342900" indent="-342900" algn="l">
              <a:buFont typeface="Arial" panose="020B0604020202020204" pitchFamily="34" charset="0"/>
              <a:buChar char="•"/>
            </a:pPr>
            <a:r>
              <a:rPr lang="en-US" dirty="0"/>
              <a:t>Datasets Used</a:t>
            </a:r>
          </a:p>
          <a:p>
            <a:pPr marL="342900" indent="-342900" algn="l">
              <a:buFont typeface="Arial" panose="020B0604020202020204" pitchFamily="34" charset="0"/>
              <a:buChar char="•"/>
            </a:pPr>
            <a:r>
              <a:rPr lang="en-US" dirty="0"/>
              <a:t>Results and Discussion</a:t>
            </a:r>
          </a:p>
          <a:p>
            <a:pPr marL="342900" indent="-342900" algn="l">
              <a:buFont typeface="Arial" panose="020B0604020202020204" pitchFamily="34" charset="0"/>
              <a:buChar char="•"/>
            </a:pPr>
            <a:r>
              <a:rPr lang="en-US" dirty="0"/>
              <a:t>Limitations</a:t>
            </a:r>
          </a:p>
          <a:p>
            <a:pPr marL="342900" indent="-342900" algn="l">
              <a:buFont typeface="Arial" panose="020B0604020202020204" pitchFamily="34" charset="0"/>
              <a:buChar char="•"/>
            </a:pPr>
            <a:r>
              <a:rPr lang="en-US" dirty="0"/>
              <a:t>Future Score of Work</a:t>
            </a:r>
          </a:p>
          <a:p>
            <a:pPr marL="342900" indent="-342900" algn="l">
              <a:buFont typeface="Arial" panose="020B0604020202020204" pitchFamily="34" charset="0"/>
              <a:buChar char="•"/>
            </a:pPr>
            <a:r>
              <a:rPr lang="en-US" dirty="0"/>
              <a:t>Conclusion</a:t>
            </a:r>
          </a:p>
          <a:p>
            <a:pPr marL="342900" indent="-342900" algn="l">
              <a:buFont typeface="Arial" panose="020B0604020202020204" pitchFamily="34" charset="0"/>
              <a:buChar char="•"/>
            </a:pPr>
            <a:r>
              <a:rPr lang="en-US" dirty="0"/>
              <a:t>References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3555688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2" name="Rectangle 3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2B13B6-F6FC-4523-90F8-D484E6CD0C6A}"/>
              </a:ext>
            </a:extLst>
          </p:cNvPr>
          <p:cNvSpPr>
            <a:spLocks noGrp="1"/>
          </p:cNvSpPr>
          <p:nvPr>
            <p:ph type="title"/>
          </p:nvPr>
        </p:nvSpPr>
        <p:spPr>
          <a:xfrm>
            <a:off x="1043631" y="809898"/>
            <a:ext cx="9942716" cy="1554480"/>
          </a:xfrm>
        </p:spPr>
        <p:txBody>
          <a:bodyPr anchor="ctr">
            <a:normAutofit/>
          </a:bodyPr>
          <a:lstStyle/>
          <a:p>
            <a:r>
              <a:rPr lang="en-US" sz="4800" dirty="0"/>
              <a:t>Conclusions</a:t>
            </a:r>
            <a:endParaRPr lang="en-IN" sz="4800" dirty="0"/>
          </a:p>
        </p:txBody>
      </p:sp>
      <p:sp>
        <p:nvSpPr>
          <p:cNvPr id="30" name="Content Placeholder 2">
            <a:extLst>
              <a:ext uri="{FF2B5EF4-FFF2-40B4-BE49-F238E27FC236}">
                <a16:creationId xmlns:a16="http://schemas.microsoft.com/office/drawing/2014/main" id="{1959467A-5BC8-46A5-BEC8-528E6CAA01F6}"/>
              </a:ext>
            </a:extLst>
          </p:cNvPr>
          <p:cNvSpPr>
            <a:spLocks noGrp="1"/>
          </p:cNvSpPr>
          <p:nvPr>
            <p:ph idx="1"/>
          </p:nvPr>
        </p:nvSpPr>
        <p:spPr>
          <a:xfrm>
            <a:off x="1045028" y="3017522"/>
            <a:ext cx="9941319" cy="3124658"/>
          </a:xfrm>
        </p:spPr>
        <p:txBody>
          <a:bodyPr anchor="ctr">
            <a:normAutofit/>
          </a:bodyPr>
          <a:lstStyle/>
          <a:p>
            <a:r>
              <a:rPr lang="en-US" sz="2200" dirty="0"/>
              <a:t>Our algorithm clearly outperforms the k-NN and classic SVM classification.</a:t>
            </a:r>
          </a:p>
          <a:p>
            <a:r>
              <a:rPr lang="en-US" sz="2200" dirty="0"/>
              <a:t>In this paper we have shown that SVM for data can be improved by tuning functional bandwidth, thus yielding the most relevant intervals in terms of the classification rate .</a:t>
            </a:r>
          </a:p>
          <a:p>
            <a:r>
              <a:rPr lang="en-US" sz="2200" dirty="0"/>
              <a:t>The misclassification rate is minimized.</a:t>
            </a:r>
          </a:p>
          <a:p>
            <a:r>
              <a:rPr lang="en-US" sz="2200" dirty="0"/>
              <a:t> Here the correlation between labels and scores are optimized, allowing us to use gradient-based local search algorithms. </a:t>
            </a:r>
            <a:endParaRPr lang="en-IN" sz="2200" dirty="0"/>
          </a:p>
        </p:txBody>
      </p:sp>
      <p:cxnSp>
        <p:nvCxnSpPr>
          <p:cNvPr id="44" name="Straight Connector 4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530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4CBE239-E4DE-4110-94B6-3E7DEFF00D19}"/>
              </a:ext>
            </a:extLst>
          </p:cNvPr>
          <p:cNvSpPr txBox="1">
            <a:spLocks/>
          </p:cNvSpPr>
          <p:nvPr/>
        </p:nvSpPr>
        <p:spPr>
          <a:xfrm>
            <a:off x="404565" y="1607911"/>
            <a:ext cx="10520513" cy="4666206"/>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a:t>1. Rossi, F., Villa, N.: Support vector machine for functional data classification. Neurocomputing</a:t>
            </a:r>
          </a:p>
          <a:p>
            <a:pPr marL="0" indent="0">
              <a:buFont typeface="Arial" panose="020B0604020202020204" pitchFamily="34" charset="0"/>
              <a:buNone/>
            </a:pPr>
            <a:r>
              <a:rPr lang="en-US" sz="1400"/>
              <a:t>2. Martin-Barragan, B., Lillo, R., Romo, J.: Interpretable support vector machines for functional data. European Journal of Operational Research 232(1), 146–155 (2014).</a:t>
            </a:r>
          </a:p>
          <a:p>
            <a:pPr marL="0" indent="0">
              <a:buFont typeface="Arial" panose="020B0604020202020204" pitchFamily="34" charset="0"/>
              <a:buNone/>
            </a:pPr>
            <a:r>
              <a:rPr lang="en-US" sz="1400"/>
              <a:t>3. Laukaitis, A., Raˇckauskas, A.: Functional data analysis for clients segmentation tasks. European journal of operational research 163(1), 210–216 (2005).</a:t>
            </a:r>
          </a:p>
          <a:p>
            <a:pPr marL="0" indent="0">
              <a:buFont typeface="Arial" panose="020B0604020202020204" pitchFamily="34" charset="0"/>
              <a:buNone/>
            </a:pPr>
            <a:r>
              <a:rPr lang="en-US" sz="1400"/>
              <a:t>4. Blanquero, R., Carrizosa, E., Jim´enez-Cordero, A., Mart´ın-Barrag´an, B.: Functional bandwidth kernel for support vector machine with functional data: An alternating optimization algorithm. European Journal of Operational Research 275(1), 195–207 (2019).</a:t>
            </a:r>
          </a:p>
          <a:p>
            <a:pPr marL="0" indent="0">
              <a:buFont typeface="Arial" panose="020B0604020202020204" pitchFamily="34" charset="0"/>
              <a:buNone/>
            </a:pPr>
            <a:r>
              <a:rPr lang="en-US" sz="1400"/>
              <a:t>5. Blanquero, R., Carrizosa, E., Jim´enez-Cordero, A., Mart´ın-Barrag´an, B.: Variable selection in classification for multivariate functional data. Information Sciences 481, 445–462 (2019).</a:t>
            </a:r>
          </a:p>
          <a:p>
            <a:pPr marL="0" indent="0">
              <a:buFont typeface="Arial" panose="020B0604020202020204" pitchFamily="34" charset="0"/>
              <a:buNone/>
            </a:pPr>
            <a:r>
              <a:rPr lang="en-US" sz="1400"/>
              <a:t>6. Berrendero, J.R., Cuevas, A., Torrecilla, J.L.: Variable selection in functional data classification: a maxima-hunting proposal. Statistica Sinica pp. 619–638 (2016).</a:t>
            </a:r>
          </a:p>
          <a:p>
            <a:pPr marL="0" indent="0">
              <a:buFont typeface="Arial" panose="020B0604020202020204" pitchFamily="34" charset="0"/>
              <a:buNone/>
            </a:pPr>
            <a:r>
              <a:rPr lang="en-US" sz="1400"/>
              <a:t>7. Jacobson, S.H., Y¨ucesan, E.: Analyzing the performance of  generalized hill climbing algorithms.Journal of Heuristics 10(4), 387–405 (2004).</a:t>
            </a:r>
          </a:p>
          <a:p>
            <a:pPr marL="0" indent="0">
              <a:buFont typeface="Arial" panose="020B0604020202020204" pitchFamily="34" charset="0"/>
              <a:buNone/>
            </a:pPr>
            <a:r>
              <a:rPr lang="en-US" sz="1400"/>
              <a:t>8. Kadri, H., Duflos, E., Preux, P., Canu, S., Davy, M.: Nonlinear functional regression: a functionalrkhs approach (2010)</a:t>
            </a:r>
          </a:p>
          <a:p>
            <a:pPr marL="0" indent="0">
              <a:buFont typeface="Arial" panose="020B0604020202020204" pitchFamily="34" charset="0"/>
              <a:buNone/>
            </a:pPr>
            <a:r>
              <a:rPr lang="en-US" sz="1400"/>
              <a:t>9. Xu, Y., Wang, L., Wang, S.y., Liu, M.: An effective teaching–learning-based optimization algorithm for the flexible job-shop scheduling problem with fuzzy processing time. Neurocomputing 148, 260–268 (2015).</a:t>
            </a:r>
          </a:p>
          <a:p>
            <a:pPr marL="0" indent="0">
              <a:buFont typeface="Arial" panose="020B0604020202020204" pitchFamily="34" charset="0"/>
              <a:buNone/>
            </a:pPr>
            <a:r>
              <a:rPr lang="en-US" sz="1400"/>
              <a:t>10. Colson, B., Marcotte, P., Savard, G.: An overview of bilevel optimization. Annals of operations research 153(1), 235–256 (2007)</a:t>
            </a:r>
            <a:endParaRPr lang="en-US" sz="1400" dirty="0"/>
          </a:p>
        </p:txBody>
      </p:sp>
      <p:sp>
        <p:nvSpPr>
          <p:cNvPr id="3" name="Title 1">
            <a:extLst>
              <a:ext uri="{FF2B5EF4-FFF2-40B4-BE49-F238E27FC236}">
                <a16:creationId xmlns:a16="http://schemas.microsoft.com/office/drawing/2014/main" id="{E7E241E3-4642-42D7-A325-B03BBDEC3923}"/>
              </a:ext>
            </a:extLst>
          </p:cNvPr>
          <p:cNvSpPr txBox="1">
            <a:spLocks/>
          </p:cNvSpPr>
          <p:nvPr/>
        </p:nvSpPr>
        <p:spPr>
          <a:xfrm>
            <a:off x="404565" y="409872"/>
            <a:ext cx="3796306" cy="702423"/>
          </a:xfrm>
          <a:prstGeom prst="rect">
            <a:avLst/>
          </a:prstGeom>
        </p:spPr>
        <p:txBody>
          <a:bodyPr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a:t>References</a:t>
            </a:r>
            <a:endParaRPr lang="en-US" sz="4800" dirty="0"/>
          </a:p>
        </p:txBody>
      </p:sp>
    </p:spTree>
    <p:extLst>
      <p:ext uri="{BB962C8B-B14F-4D97-AF65-F5344CB8AC3E}">
        <p14:creationId xmlns:p14="http://schemas.microsoft.com/office/powerpoint/2010/main" val="2588464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526C85-2A5B-422F-A1F8-143F08356820}"/>
              </a:ext>
            </a:extLst>
          </p:cNvPr>
          <p:cNvSpPr>
            <a:spLocks noGrp="1"/>
          </p:cNvSpPr>
          <p:nvPr>
            <p:ph type="title"/>
          </p:nvPr>
        </p:nvSpPr>
        <p:spPr>
          <a:xfrm>
            <a:off x="987689" y="3071183"/>
            <a:ext cx="9910296" cy="2590027"/>
          </a:xfrm>
        </p:spPr>
        <p:txBody>
          <a:bodyPr vert="horz" lIns="91440" tIns="45720" rIns="91440" bIns="45720" rtlCol="0" anchor="t">
            <a:normAutofit/>
          </a:bodyPr>
          <a:lstStyle/>
          <a:p>
            <a:r>
              <a:rPr lang="en-US" sz="8000" kern="1200">
                <a:solidFill>
                  <a:schemeClr val="tx1"/>
                </a:solidFill>
                <a:latin typeface="+mj-lt"/>
                <a:ea typeface="+mj-ea"/>
                <a:cs typeface="+mj-cs"/>
              </a:rPr>
              <a:t>Thank you</a:t>
            </a:r>
          </a:p>
        </p:txBody>
      </p:sp>
      <p:sp>
        <p:nvSpPr>
          <p:cNvPr id="15" name="Rectangle 14">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5542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33367-405D-49B2-96E7-9CD70D3BA6FE}"/>
              </a:ext>
            </a:extLst>
          </p:cNvPr>
          <p:cNvSpPr>
            <a:spLocks noGrp="1"/>
          </p:cNvSpPr>
          <p:nvPr>
            <p:ph type="title"/>
          </p:nvPr>
        </p:nvSpPr>
        <p:spPr/>
        <p:txBody>
          <a:bodyPr>
            <a:normAutofit/>
          </a:bodyPr>
          <a:lstStyle/>
          <a:p>
            <a:pPr algn="ctr"/>
            <a:r>
              <a:rPr lang="en-US" dirty="0"/>
              <a:t>Introduction</a:t>
            </a:r>
          </a:p>
        </p:txBody>
      </p:sp>
      <p:graphicFrame>
        <p:nvGraphicFramePr>
          <p:cNvPr id="5" name="Content Placeholder 2">
            <a:extLst>
              <a:ext uri="{FF2B5EF4-FFF2-40B4-BE49-F238E27FC236}">
                <a16:creationId xmlns:a16="http://schemas.microsoft.com/office/drawing/2014/main" id="{B263F615-1C67-496A-937D-004E96EF80A0}"/>
              </a:ext>
            </a:extLst>
          </p:cNvPr>
          <p:cNvGraphicFramePr>
            <a:graphicFrameLocks noGrp="1"/>
          </p:cNvGraphicFramePr>
          <p:nvPr>
            <p:ph idx="1"/>
            <p:extLst>
              <p:ext uri="{D42A27DB-BD31-4B8C-83A1-F6EECF244321}">
                <p14:modId xmlns:p14="http://schemas.microsoft.com/office/powerpoint/2010/main" val="36860248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5581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5"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AA4CD3-0992-47C5-9D8A-415DB25BE7F9}"/>
              </a:ext>
            </a:extLst>
          </p:cNvPr>
          <p:cNvSpPr>
            <a:spLocks noGrp="1"/>
          </p:cNvSpPr>
          <p:nvPr>
            <p:ph type="title"/>
          </p:nvPr>
        </p:nvSpPr>
        <p:spPr>
          <a:xfrm>
            <a:off x="1043631" y="809898"/>
            <a:ext cx="9942716" cy="1554480"/>
          </a:xfrm>
        </p:spPr>
        <p:txBody>
          <a:bodyPr anchor="ctr">
            <a:normAutofit/>
          </a:bodyPr>
          <a:lstStyle/>
          <a:p>
            <a:r>
              <a:rPr lang="en-US" sz="4800"/>
              <a:t>Related works</a:t>
            </a:r>
          </a:p>
        </p:txBody>
      </p:sp>
      <p:sp>
        <p:nvSpPr>
          <p:cNvPr id="3" name="Content Placeholder 2">
            <a:extLst>
              <a:ext uri="{FF2B5EF4-FFF2-40B4-BE49-F238E27FC236}">
                <a16:creationId xmlns:a16="http://schemas.microsoft.com/office/drawing/2014/main" id="{F731D027-D6A2-4822-8EB1-1CF37D1286F2}"/>
              </a:ext>
            </a:extLst>
          </p:cNvPr>
          <p:cNvSpPr>
            <a:spLocks noGrp="1"/>
          </p:cNvSpPr>
          <p:nvPr>
            <p:ph idx="1"/>
          </p:nvPr>
        </p:nvSpPr>
        <p:spPr>
          <a:xfrm>
            <a:off x="1045028" y="3017522"/>
            <a:ext cx="9941319" cy="3124658"/>
          </a:xfrm>
        </p:spPr>
        <p:txBody>
          <a:bodyPr anchor="ctr">
            <a:normAutofit/>
          </a:bodyPr>
          <a:lstStyle/>
          <a:p>
            <a:endParaRPr lang="en-US" sz="2400" dirty="0"/>
          </a:p>
          <a:p>
            <a:r>
              <a:rPr lang="en-US" sz="2400" dirty="0"/>
              <a:t>The functional nature of the data is considered in </a:t>
            </a:r>
            <a:r>
              <a:rPr lang="en-US" sz="2400" dirty="0" err="1"/>
              <a:t>Kästner</a:t>
            </a:r>
            <a:r>
              <a:rPr lang="en-US" sz="2400" dirty="0"/>
              <a:t>, Hammer, Biehl, and </a:t>
            </a:r>
            <a:r>
              <a:rPr lang="en-US" sz="2400" dirty="0" err="1"/>
              <a:t>Villmann</a:t>
            </a:r>
            <a:r>
              <a:rPr lang="en-US" sz="2400" dirty="0"/>
              <a:t> (2012) , generalizing the work done in the multivariate case in Hammer and </a:t>
            </a:r>
            <a:r>
              <a:rPr lang="en-US" sz="2400" dirty="0" err="1"/>
              <a:t>Villmann</a:t>
            </a:r>
            <a:r>
              <a:rPr lang="en-US" sz="2400" dirty="0"/>
              <a:t> (2002) ; Sato and Yamada (1996) .</a:t>
            </a:r>
          </a:p>
          <a:p>
            <a:r>
              <a:rPr lang="en-US" sz="2400" dirty="0"/>
              <a:t> For SVM, ( Rossi &amp; Villa, 2006 ) exploits the functional behavior of the data by using the so called projection-based kernels. </a:t>
            </a:r>
          </a:p>
          <a:p>
            <a:endParaRPr lang="en-US"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829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2113B1-B5A8-406F-B974-0863D22EF1BE}"/>
              </a:ext>
            </a:extLst>
          </p:cNvPr>
          <p:cNvSpPr>
            <a:spLocks noGrp="1"/>
          </p:cNvSpPr>
          <p:nvPr>
            <p:ph type="title"/>
          </p:nvPr>
        </p:nvSpPr>
        <p:spPr>
          <a:xfrm>
            <a:off x="1045028" y="1336329"/>
            <a:ext cx="3892732" cy="4382588"/>
          </a:xfrm>
        </p:spPr>
        <p:txBody>
          <a:bodyPr anchor="ctr">
            <a:normAutofit/>
          </a:bodyPr>
          <a:lstStyle/>
          <a:p>
            <a:r>
              <a:rPr lang="en-US" sz="5400" dirty="0"/>
              <a:t>Motivation</a:t>
            </a:r>
          </a:p>
        </p:txBody>
      </p:sp>
      <p:grpSp>
        <p:nvGrpSpPr>
          <p:cNvPr id="25" name="Group 24">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26" name="Rectangle 25">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0295B243-C8A9-4A2D-BBC5-EEC927861FA3}"/>
              </a:ext>
            </a:extLst>
          </p:cNvPr>
          <p:cNvSpPr>
            <a:spLocks noGrp="1"/>
          </p:cNvSpPr>
          <p:nvPr>
            <p:ph idx="1"/>
          </p:nvPr>
        </p:nvSpPr>
        <p:spPr>
          <a:xfrm>
            <a:off x="6060069" y="1308897"/>
            <a:ext cx="5260848" cy="4382588"/>
          </a:xfrm>
        </p:spPr>
        <p:txBody>
          <a:bodyPr anchor="ctr">
            <a:normAutofit lnSpcReduction="10000"/>
          </a:bodyPr>
          <a:lstStyle/>
          <a:p>
            <a:r>
              <a:rPr lang="en-US" sz="1800" dirty="0"/>
              <a:t>In the classic Gaussian kernel, the value of bandwidth parameter is same for all the attributes all over the process; thereby making the process static.</a:t>
            </a:r>
          </a:p>
          <a:p>
            <a:r>
              <a:rPr lang="en-US" sz="1800" dirty="0"/>
              <a:t>When EDA is done, we need to remove the highly correlated features in order to remove the collinearity and reduce the computational time.</a:t>
            </a:r>
          </a:p>
          <a:p>
            <a:r>
              <a:rPr lang="en-US" sz="1800" dirty="0"/>
              <a:t>But, finding the correlation of each attribute with the other attribute is a computationally expensive task in itself.</a:t>
            </a:r>
          </a:p>
          <a:p>
            <a:r>
              <a:rPr lang="en-US" sz="1800" dirty="0"/>
              <a:t>Hence by assigning the functional bandwidth parameter to each attribute correctly weighs each attribute, without further increase in computational time.</a:t>
            </a:r>
          </a:p>
          <a:p>
            <a:endParaRPr lang="en-US" sz="2000" dirty="0"/>
          </a:p>
          <a:p>
            <a:pPr marL="0" indent="0">
              <a:buNone/>
            </a:pPr>
            <a:r>
              <a:rPr lang="en-US" sz="2000" dirty="0"/>
              <a:t> </a:t>
            </a:r>
          </a:p>
        </p:txBody>
      </p:sp>
    </p:spTree>
    <p:extLst>
      <p:ext uri="{BB962C8B-B14F-4D97-AF65-F5344CB8AC3E}">
        <p14:creationId xmlns:p14="http://schemas.microsoft.com/office/powerpoint/2010/main" val="2409327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DA5F83-BF5E-45C1-B8F1-BF70A63BD82D}"/>
              </a:ext>
            </a:extLst>
          </p:cNvPr>
          <p:cNvSpPr>
            <a:spLocks noGrp="1"/>
          </p:cNvSpPr>
          <p:nvPr>
            <p:ph type="title"/>
          </p:nvPr>
        </p:nvSpPr>
        <p:spPr>
          <a:xfrm>
            <a:off x="1043631" y="809898"/>
            <a:ext cx="9942716" cy="1554480"/>
          </a:xfrm>
        </p:spPr>
        <p:txBody>
          <a:bodyPr anchor="ctr">
            <a:normAutofit/>
          </a:bodyPr>
          <a:lstStyle/>
          <a:p>
            <a:r>
              <a:rPr lang="en-IN" sz="4800"/>
              <a:t>Support Vector Machine (SVM)</a:t>
            </a:r>
            <a:endParaRPr lang="en-IN" sz="4800" dirty="0"/>
          </a:p>
        </p:txBody>
      </p:sp>
      <p:sp>
        <p:nvSpPr>
          <p:cNvPr id="3" name="Content Placeholder 2">
            <a:extLst>
              <a:ext uri="{FF2B5EF4-FFF2-40B4-BE49-F238E27FC236}">
                <a16:creationId xmlns:a16="http://schemas.microsoft.com/office/drawing/2014/main" id="{E34CBB5F-37B3-4DFB-B229-A61499F81E14}"/>
              </a:ext>
            </a:extLst>
          </p:cNvPr>
          <p:cNvSpPr>
            <a:spLocks noGrp="1"/>
          </p:cNvSpPr>
          <p:nvPr>
            <p:ph idx="1"/>
          </p:nvPr>
        </p:nvSpPr>
        <p:spPr>
          <a:xfrm>
            <a:off x="1045029" y="3017522"/>
            <a:ext cx="9941319" cy="3124658"/>
          </a:xfrm>
        </p:spPr>
        <p:txBody>
          <a:bodyPr anchor="ctr">
            <a:normAutofit/>
          </a:bodyPr>
          <a:lstStyle/>
          <a:p>
            <a:endParaRPr lang="en-US" sz="2400" dirty="0"/>
          </a:p>
          <a:p>
            <a:endParaRPr lang="en-US" sz="2400" dirty="0"/>
          </a:p>
          <a:p>
            <a:r>
              <a:rPr lang="en-US" sz="2400" dirty="0"/>
              <a:t>A </a:t>
            </a:r>
            <a:r>
              <a:rPr lang="en-US" sz="2400" b="1" dirty="0"/>
              <a:t>Support Vector Machine</a:t>
            </a:r>
            <a:r>
              <a:rPr lang="en-US" sz="2400" dirty="0"/>
              <a:t> (</a:t>
            </a:r>
            <a:r>
              <a:rPr lang="en-US" sz="2400" b="1" dirty="0"/>
              <a:t>SVM</a:t>
            </a:r>
            <a:r>
              <a:rPr lang="en-US" sz="2400" dirty="0"/>
              <a:t>) is a discriminative classifier formally defined by a separating hyperplane. In other words, given labeled training data (supervised learning), the algorithm outputs an optimal hyperplane which categorizes new examples.</a:t>
            </a:r>
            <a:endParaRPr lang="en-IN" sz="2400" dirty="0"/>
          </a:p>
        </p:txBody>
      </p:sp>
      <p:cxnSp>
        <p:nvCxnSpPr>
          <p:cNvPr id="25"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534CF7C-BE5C-494A-8739-4DC68490B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2762" y="1815662"/>
            <a:ext cx="4168614" cy="2612723"/>
          </a:xfrm>
          <a:prstGeom prst="rect">
            <a:avLst/>
          </a:prstGeom>
        </p:spPr>
      </p:pic>
    </p:spTree>
    <p:extLst>
      <p:ext uri="{BB962C8B-B14F-4D97-AF65-F5344CB8AC3E}">
        <p14:creationId xmlns:p14="http://schemas.microsoft.com/office/powerpoint/2010/main" val="1774814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1EBD8F-C5A7-40C6-AA27-71AE0CDCED8D}"/>
              </a:ext>
            </a:extLst>
          </p:cNvPr>
          <p:cNvSpPr>
            <a:spLocks noGrp="1"/>
          </p:cNvSpPr>
          <p:nvPr>
            <p:ph type="title"/>
          </p:nvPr>
        </p:nvSpPr>
        <p:spPr>
          <a:xfrm>
            <a:off x="1043631" y="809898"/>
            <a:ext cx="9942716" cy="1554480"/>
          </a:xfrm>
        </p:spPr>
        <p:txBody>
          <a:bodyPr anchor="ctr">
            <a:normAutofit/>
          </a:bodyPr>
          <a:lstStyle/>
          <a:p>
            <a:r>
              <a:rPr lang="en-US" sz="4800" dirty="0"/>
              <a:t>Kernels used in SVM</a:t>
            </a:r>
            <a:endParaRPr lang="en-IN" sz="4800" dirty="0"/>
          </a:p>
        </p:txBody>
      </p:sp>
      <p:sp>
        <p:nvSpPr>
          <p:cNvPr id="3" name="Content Placeholder 2">
            <a:extLst>
              <a:ext uri="{FF2B5EF4-FFF2-40B4-BE49-F238E27FC236}">
                <a16:creationId xmlns:a16="http://schemas.microsoft.com/office/drawing/2014/main" id="{DBB0E4EF-FEEE-4383-90CF-F4301216EDD2}"/>
              </a:ext>
            </a:extLst>
          </p:cNvPr>
          <p:cNvSpPr>
            <a:spLocks noGrp="1"/>
          </p:cNvSpPr>
          <p:nvPr>
            <p:ph idx="1"/>
          </p:nvPr>
        </p:nvSpPr>
        <p:spPr>
          <a:xfrm>
            <a:off x="1045029" y="3017522"/>
            <a:ext cx="9941319" cy="3124658"/>
          </a:xfrm>
        </p:spPr>
        <p:txBody>
          <a:bodyPr anchor="ctr">
            <a:normAutofit/>
          </a:bodyPr>
          <a:lstStyle/>
          <a:p>
            <a:r>
              <a:rPr lang="en-US" sz="2000" dirty="0"/>
              <a:t>SVM algorithms uses a set of mathematical functions that are defined as the kernel. The function of kernel is to take data as input and transform it into the required form.</a:t>
            </a:r>
          </a:p>
          <a:p>
            <a:r>
              <a:rPr lang="en-US" sz="2000" dirty="0"/>
              <a:t>Various types of kernel are:</a:t>
            </a:r>
          </a:p>
          <a:p>
            <a:r>
              <a:rPr lang="en-US" sz="2000" dirty="0"/>
              <a:t>(</a:t>
            </a:r>
            <a:r>
              <a:rPr lang="en-US" sz="2000" dirty="0" err="1"/>
              <a:t>i</a:t>
            </a:r>
            <a:r>
              <a:rPr lang="en-US" sz="2000" dirty="0"/>
              <a:t>) Linear Kernel</a:t>
            </a:r>
          </a:p>
          <a:p>
            <a:r>
              <a:rPr lang="en-US" sz="2000" dirty="0"/>
              <a:t>(ii) Non-Linear Kernel</a:t>
            </a:r>
          </a:p>
          <a:p>
            <a:r>
              <a:rPr lang="en-US" sz="2000" dirty="0"/>
              <a:t>(iii) Gaussian (or Radial Basis Function) Kernel</a:t>
            </a:r>
          </a:p>
          <a:p>
            <a:r>
              <a:rPr lang="en-US" sz="2000" dirty="0"/>
              <a:t>(iv) Sigmoid Kernel</a:t>
            </a:r>
            <a:endParaRPr lang="en-IN" sz="20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097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481379-D7D0-4970-B6C5-3133AFCA9C48}"/>
              </a:ext>
            </a:extLst>
          </p:cNvPr>
          <p:cNvSpPr>
            <a:spLocks noGrp="1"/>
          </p:cNvSpPr>
          <p:nvPr>
            <p:ph type="title"/>
          </p:nvPr>
        </p:nvSpPr>
        <p:spPr>
          <a:xfrm>
            <a:off x="1043631" y="809898"/>
            <a:ext cx="9942716" cy="1554480"/>
          </a:xfrm>
        </p:spPr>
        <p:txBody>
          <a:bodyPr anchor="ctr">
            <a:normAutofit/>
          </a:bodyPr>
          <a:lstStyle/>
          <a:p>
            <a:r>
              <a:rPr lang="en-US" sz="4800"/>
              <a:t>Gaussian Kernel</a:t>
            </a:r>
            <a:endParaRPr lang="en-IN" sz="48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D35029-27B0-4B0F-9DE1-7FCCE63B8237}"/>
                  </a:ext>
                </a:extLst>
              </p:cNvPr>
              <p:cNvSpPr>
                <a:spLocks noGrp="1"/>
              </p:cNvSpPr>
              <p:nvPr>
                <p:ph idx="1"/>
              </p:nvPr>
            </p:nvSpPr>
            <p:spPr>
              <a:xfrm>
                <a:off x="1045029" y="3017522"/>
                <a:ext cx="9941319" cy="3124658"/>
              </a:xfrm>
            </p:spPr>
            <p:txBody>
              <a:bodyPr anchor="ctr">
                <a:normAutofit/>
              </a:bodyPr>
              <a:lstStyle/>
              <a:p>
                <a14:m>
                  <m:oMath xmlns:m="http://schemas.openxmlformats.org/officeDocument/2006/math">
                    <m:r>
                      <a:rPr lang="en-IN" sz="2400" i="1">
                        <a:latin typeface="Cambria Math" panose="02040503050406030204" pitchFamily="18" charset="0"/>
                      </a:rPr>
                      <m:t>𝐾</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𝑋</m:t>
                            </m:r>
                          </m:e>
                          <m:sub>
                            <m:r>
                              <a:rPr lang="en-IN" sz="2400" i="1">
                                <a:latin typeface="Cambria Math" panose="02040503050406030204" pitchFamily="18" charset="0"/>
                              </a:rPr>
                              <m:t>𝑖</m:t>
                            </m:r>
                            <m:r>
                              <a:rPr lang="en-IN" sz="2400" i="1">
                                <a:latin typeface="Cambria Math" panose="02040503050406030204" pitchFamily="18" charset="0"/>
                              </a:rPr>
                              <m:t>,</m:t>
                            </m:r>
                          </m:sub>
                        </m:sSub>
                        <m:sSub>
                          <m:sSubPr>
                            <m:ctrlPr>
                              <a:rPr lang="en-IN" sz="2400" i="1">
                                <a:latin typeface="Cambria Math" panose="02040503050406030204" pitchFamily="18" charset="0"/>
                              </a:rPr>
                            </m:ctrlPr>
                          </m:sSubPr>
                          <m:e>
                            <m:r>
                              <a:rPr lang="en-IN" sz="2400" i="1">
                                <a:latin typeface="Cambria Math" panose="02040503050406030204" pitchFamily="18" charset="0"/>
                              </a:rPr>
                              <m:t>𝑋</m:t>
                            </m:r>
                          </m:e>
                          <m:sub>
                            <m:r>
                              <a:rPr lang="en-IN" sz="2400" i="1">
                                <a:latin typeface="Cambria Math" panose="02040503050406030204" pitchFamily="18" charset="0"/>
                              </a:rPr>
                              <m:t>𝑗</m:t>
                            </m:r>
                          </m:sub>
                        </m:sSub>
                      </m:e>
                    </m:d>
                    <m:r>
                      <a:rPr lang="en-IN" sz="2400" i="1">
                        <a:latin typeface="Cambria Math" panose="02040503050406030204" pitchFamily="18" charset="0"/>
                      </a:rPr>
                      <m:t>=</m:t>
                    </m:r>
                    <m:func>
                      <m:funcPr>
                        <m:ctrlPr>
                          <a:rPr lang="en-IN" sz="2400" i="1">
                            <a:latin typeface="Cambria Math" panose="02040503050406030204" pitchFamily="18" charset="0"/>
                          </a:rPr>
                        </m:ctrlPr>
                      </m:funcPr>
                      <m:fName>
                        <m:r>
                          <m:rPr>
                            <m:sty m:val="p"/>
                          </m:rPr>
                          <a:rPr lang="en-IN" sz="2400">
                            <a:latin typeface="Cambria Math" panose="02040503050406030204" pitchFamily="18" charset="0"/>
                          </a:rPr>
                          <m:t>exp</m:t>
                        </m:r>
                      </m:fName>
                      <m:e>
                        <m:d>
                          <m:dPr>
                            <m:ctrlPr>
                              <a:rPr lang="en-IN" sz="2400" i="1">
                                <a:latin typeface="Cambria Math" panose="02040503050406030204" pitchFamily="18" charset="0"/>
                              </a:rPr>
                            </m:ctrlPr>
                          </m:dPr>
                          <m:e>
                            <m:r>
                              <a:rPr lang="en-IN" sz="2400" i="1">
                                <a:latin typeface="Cambria Math" panose="02040503050406030204" pitchFamily="18" charset="0"/>
                              </a:rPr>
                              <m:t>−</m:t>
                            </m:r>
                            <m:nary>
                              <m:naryPr>
                                <m:chr m:val="∑"/>
                                <m:limLoc m:val="undOvr"/>
                                <m:ctrlPr>
                                  <a:rPr lang="en-IN" sz="2400" i="1">
                                    <a:latin typeface="Cambria Math" panose="02040503050406030204" pitchFamily="18" charset="0"/>
                                  </a:rPr>
                                </m:ctrlPr>
                              </m:naryPr>
                              <m:sub>
                                <m:r>
                                  <a:rPr lang="en-IN" sz="2400" i="1">
                                    <a:latin typeface="Cambria Math" panose="02040503050406030204" pitchFamily="18" charset="0"/>
                                  </a:rPr>
                                  <m:t>𝑡</m:t>
                                </m:r>
                                <m:r>
                                  <a:rPr lang="en-IN" sz="2400" i="1">
                                    <a:latin typeface="Cambria Math" panose="02040503050406030204" pitchFamily="18" charset="0"/>
                                  </a:rPr>
                                  <m:t>=1</m:t>
                                </m:r>
                              </m:sub>
                              <m:sup>
                                <m:r>
                                  <a:rPr lang="en-IN" sz="2400" i="1">
                                    <a:latin typeface="Cambria Math" panose="02040503050406030204" pitchFamily="18" charset="0"/>
                                  </a:rPr>
                                  <m:t>𝑑</m:t>
                                </m:r>
                              </m:sup>
                              <m:e>
                                <m:sSup>
                                  <m:sSupPr>
                                    <m:ctrlPr>
                                      <a:rPr lang="en-IN" sz="2400" i="1">
                                        <a:latin typeface="Cambria Math" panose="02040503050406030204" pitchFamily="18" charset="0"/>
                                      </a:rPr>
                                    </m:ctrlPr>
                                  </m:sSupPr>
                                  <m:e>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𝑋</m:t>
                                            </m:r>
                                          </m:e>
                                          <m:sub>
                                            <m:r>
                                              <a:rPr lang="en-IN" sz="2400" i="1">
                                                <a:latin typeface="Cambria Math" panose="02040503050406030204" pitchFamily="18" charset="0"/>
                                              </a:rPr>
                                              <m:t>𝑖𝑡</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𝑋</m:t>
                                            </m:r>
                                          </m:e>
                                          <m:sub>
                                            <m:r>
                                              <a:rPr lang="en-IN" sz="2400" i="1">
                                                <a:latin typeface="Cambria Math" panose="02040503050406030204" pitchFamily="18" charset="0"/>
                                              </a:rPr>
                                              <m:t>𝑗𝑡</m:t>
                                            </m:r>
                                          </m:sub>
                                        </m:sSub>
                                      </m:e>
                                    </m:d>
                                  </m:e>
                                  <m:sup>
                                    <m:r>
                                      <a:rPr lang="en-IN" sz="2400" i="1">
                                        <a:latin typeface="Cambria Math" panose="02040503050406030204" pitchFamily="18" charset="0"/>
                                      </a:rPr>
                                      <m:t>2</m:t>
                                    </m:r>
                                  </m:sup>
                                </m:sSup>
                                <m:r>
                                  <m:rPr>
                                    <m:sty m:val="p"/>
                                  </m:rPr>
                                  <a:rPr lang="en-IN" sz="2400">
                                    <a:latin typeface="Cambria Math" panose="02040503050406030204" pitchFamily="18" charset="0"/>
                                  </a:rPr>
                                  <m:t>ω</m:t>
                                </m:r>
                              </m:e>
                            </m:nary>
                          </m:e>
                        </m:d>
                      </m:e>
                    </m:func>
                    <m:r>
                      <a:rPr lang="en-IN" sz="2400" i="1">
                        <a:latin typeface="Cambria Math" panose="02040503050406030204" pitchFamily="18" charset="0"/>
                      </a:rPr>
                      <m:t>, </m:t>
                    </m:r>
                    <m:sSub>
                      <m:sSubPr>
                        <m:ctrlPr>
                          <a:rPr lang="en-IN" sz="2400" i="1">
                            <a:latin typeface="Cambria Math" panose="02040503050406030204" pitchFamily="18" charset="0"/>
                          </a:rPr>
                        </m:ctrlPr>
                      </m:sSubPr>
                      <m:e>
                        <m:r>
                          <a:rPr lang="en-IN" sz="2400" i="1">
                            <a:latin typeface="Cambria Math" panose="02040503050406030204" pitchFamily="18" charset="0"/>
                          </a:rPr>
                          <m:t>𝑋</m:t>
                        </m:r>
                      </m:e>
                      <m:sub>
                        <m:r>
                          <a:rPr lang="en-IN" sz="2400" i="1">
                            <a:latin typeface="Cambria Math" panose="02040503050406030204" pitchFamily="18" charset="0"/>
                          </a:rPr>
                          <m:t>𝑖𝑡</m:t>
                        </m:r>
                      </m:sub>
                    </m:sSub>
                    <m:r>
                      <a:rPr lang="en-IN" sz="2400" i="1">
                        <a:latin typeface="Cambria Math" panose="02040503050406030204" pitchFamily="18" charset="0"/>
                      </a:rPr>
                      <m:t>, </m:t>
                    </m:r>
                    <m:sSub>
                      <m:sSubPr>
                        <m:ctrlPr>
                          <a:rPr lang="en-IN" sz="2400" i="1">
                            <a:latin typeface="Cambria Math" panose="02040503050406030204" pitchFamily="18" charset="0"/>
                          </a:rPr>
                        </m:ctrlPr>
                      </m:sSubPr>
                      <m:e>
                        <m:r>
                          <a:rPr lang="en-IN" sz="2400" i="1">
                            <a:latin typeface="Cambria Math" panose="02040503050406030204" pitchFamily="18" charset="0"/>
                          </a:rPr>
                          <m:t>𝑋</m:t>
                        </m:r>
                      </m:e>
                      <m:sub>
                        <m:r>
                          <a:rPr lang="en-IN" sz="2400" i="1">
                            <a:latin typeface="Cambria Math" panose="02040503050406030204" pitchFamily="18" charset="0"/>
                          </a:rPr>
                          <m:t>𝑗𝑡</m:t>
                        </m:r>
                        <m:r>
                          <a:rPr lang="en-IN" sz="2400" i="1">
                            <a:latin typeface="Cambria Math" panose="02040503050406030204" pitchFamily="18" charset="0"/>
                          </a:rPr>
                          <m:t> </m:t>
                        </m:r>
                      </m:sub>
                    </m:sSub>
                    <m:r>
                      <a:rPr lang="en-IN" sz="2400" i="1">
                        <a:latin typeface="Cambria Math" panose="02040503050406030204" pitchFamily="18" charset="0"/>
                      </a:rPr>
                      <m:t> </m:t>
                    </m:r>
                    <m:r>
                      <a:rPr lang="en-IN" sz="2400">
                        <a:latin typeface="Cambria Math" panose="02040503050406030204" pitchFamily="18" charset="0"/>
                      </a:rPr>
                      <m:t>∈</m:t>
                    </m:r>
                    <m:sSup>
                      <m:sSupPr>
                        <m:ctrlPr>
                          <a:rPr lang="en-IN" sz="2400" i="1">
                            <a:latin typeface="Cambria Math" panose="02040503050406030204" pitchFamily="18" charset="0"/>
                          </a:rPr>
                        </m:ctrlPr>
                      </m:sSupPr>
                      <m:e>
                        <m:r>
                          <a:rPr lang="en-IN" sz="2400" i="1">
                            <a:latin typeface="Cambria Math" panose="02040503050406030204" pitchFamily="18" charset="0"/>
                          </a:rPr>
                          <m:t>𝑅</m:t>
                        </m:r>
                      </m:e>
                      <m:sup>
                        <m:r>
                          <a:rPr lang="en-IN" sz="2400" i="1">
                            <a:latin typeface="Cambria Math" panose="02040503050406030204" pitchFamily="18" charset="0"/>
                          </a:rPr>
                          <m:t>𝑑</m:t>
                        </m:r>
                      </m:sup>
                    </m:sSup>
                    <m:r>
                      <a:rPr lang="en-IN" sz="2400" i="1">
                        <a:latin typeface="Cambria Math" panose="02040503050406030204" pitchFamily="18" charset="0"/>
                      </a:rPr>
                      <m:t> </m:t>
                    </m:r>
                  </m:oMath>
                </a14:m>
                <a:endParaRPr lang="en-IN" sz="2400"/>
              </a:p>
              <a:p>
                <a14:m>
                  <m:oMath xmlns:m="http://schemas.openxmlformats.org/officeDocument/2006/math">
                    <m:r>
                      <m:rPr>
                        <m:sty m:val="p"/>
                      </m:rPr>
                      <a:rPr lang="en-IN" sz="2400">
                        <a:latin typeface="Cambria Math" panose="02040503050406030204" pitchFamily="18" charset="0"/>
                      </a:rPr>
                      <m:t>ω</m:t>
                    </m:r>
                  </m:oMath>
                </a14:m>
                <a:r>
                  <a:rPr lang="en-IN" sz="2400"/>
                  <a:t> is the scalar bandwidth parameter</a:t>
                </a:r>
              </a:p>
            </p:txBody>
          </p:sp>
        </mc:Choice>
        <mc:Fallback xmlns="">
          <p:sp>
            <p:nvSpPr>
              <p:cNvPr id="3" name="Content Placeholder 2">
                <a:extLst>
                  <a:ext uri="{FF2B5EF4-FFF2-40B4-BE49-F238E27FC236}">
                    <a16:creationId xmlns:a16="http://schemas.microsoft.com/office/drawing/2014/main" id="{FBD35029-27B0-4B0F-9DE1-7FCCE63B8237}"/>
                  </a:ext>
                </a:extLst>
              </p:cNvPr>
              <p:cNvSpPr>
                <a:spLocks noGrp="1" noRot="1" noChangeAspect="1" noMove="1" noResize="1" noEditPoints="1" noAdjustHandles="1" noChangeArrowheads="1" noChangeShapeType="1" noTextEdit="1"/>
              </p:cNvSpPr>
              <p:nvPr>
                <p:ph idx="1"/>
              </p:nvPr>
            </p:nvSpPr>
            <p:spPr>
              <a:xfrm>
                <a:off x="1045029" y="3017522"/>
                <a:ext cx="9941319" cy="3124658"/>
              </a:xfrm>
              <a:blipFill>
                <a:blip r:embed="rId2"/>
                <a:stretch>
                  <a:fillRect l="-797"/>
                </a:stretch>
              </a:blipFill>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9922EE8-A0FB-43F8-9DCA-EDB0BBBA54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1257" y="127271"/>
            <a:ext cx="4722696" cy="3661623"/>
          </a:xfrm>
          <a:prstGeom prst="rect">
            <a:avLst/>
          </a:prstGeom>
        </p:spPr>
      </p:pic>
    </p:spTree>
    <p:extLst>
      <p:ext uri="{BB962C8B-B14F-4D97-AF65-F5344CB8AC3E}">
        <p14:creationId xmlns:p14="http://schemas.microsoft.com/office/powerpoint/2010/main" val="2929997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5"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78B825-DCB1-4293-875C-F17698FB74DA}"/>
              </a:ext>
            </a:extLst>
          </p:cNvPr>
          <p:cNvSpPr>
            <a:spLocks noGrp="1"/>
          </p:cNvSpPr>
          <p:nvPr>
            <p:ph type="title"/>
          </p:nvPr>
        </p:nvSpPr>
        <p:spPr>
          <a:xfrm>
            <a:off x="1043631" y="809898"/>
            <a:ext cx="9942716" cy="1554480"/>
          </a:xfrm>
        </p:spPr>
        <p:txBody>
          <a:bodyPr anchor="ctr">
            <a:normAutofit/>
          </a:bodyPr>
          <a:lstStyle/>
          <a:p>
            <a:r>
              <a:rPr lang="en-US" sz="4800" dirty="0"/>
              <a:t>Contribution</a:t>
            </a:r>
            <a:endParaRPr lang="en-IN" sz="48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0B0D78-D7B4-4677-B615-88F631345815}"/>
                  </a:ext>
                </a:extLst>
              </p:cNvPr>
              <p:cNvSpPr>
                <a:spLocks noGrp="1"/>
              </p:cNvSpPr>
              <p:nvPr>
                <p:ph idx="1"/>
              </p:nvPr>
            </p:nvSpPr>
            <p:spPr>
              <a:xfrm>
                <a:off x="1045029" y="3017522"/>
                <a:ext cx="9941319" cy="3124658"/>
              </a:xfrm>
            </p:spPr>
            <p:txBody>
              <a:bodyPr anchor="ctr">
                <a:normAutofit/>
              </a:bodyPr>
              <a:lstStyle/>
              <a:p>
                <a:r>
                  <a:rPr lang="en-US" sz="2400" i="1" dirty="0"/>
                  <a:t>The new Gaussian Kernel is considered to be :</a:t>
                </a:r>
              </a:p>
              <a:p>
                <a:pPr marL="0" indent="0">
                  <a:buNone/>
                </a:pPr>
                <a14:m>
                  <m:oMathPara xmlns:m="http://schemas.openxmlformats.org/officeDocument/2006/math">
                    <m:oMathParaPr>
                      <m:jc m:val="centerGroup"/>
                    </m:oMathParaPr>
                    <m:oMath xmlns:m="http://schemas.openxmlformats.org/officeDocument/2006/math">
                      <m:r>
                        <a:rPr lang="en-IN" sz="2400" i="1">
                          <a:latin typeface="Cambria Math" panose="02040503050406030204" pitchFamily="18" charset="0"/>
                        </a:rPr>
                        <m:t>𝐾</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𝑋</m:t>
                              </m:r>
                            </m:e>
                            <m:sub>
                              <m:r>
                                <a:rPr lang="en-IN" sz="2400" i="1">
                                  <a:latin typeface="Cambria Math" panose="02040503050406030204" pitchFamily="18" charset="0"/>
                                </a:rPr>
                                <m:t>𝑖</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𝑋</m:t>
                              </m:r>
                            </m:e>
                            <m:sub>
                              <m:r>
                                <a:rPr lang="en-IN" sz="2400" i="1">
                                  <a:latin typeface="Cambria Math" panose="02040503050406030204" pitchFamily="18" charset="0"/>
                                </a:rPr>
                                <m:t>𝑗</m:t>
                              </m:r>
                            </m:sub>
                          </m:sSub>
                        </m:e>
                      </m:d>
                      <m:r>
                        <a:rPr lang="en-IN" sz="2400" i="1">
                          <a:latin typeface="Cambria Math" panose="02040503050406030204" pitchFamily="18" charset="0"/>
                        </a:rPr>
                        <m:t>=</m:t>
                      </m:r>
                      <m:func>
                        <m:funcPr>
                          <m:ctrlPr>
                            <a:rPr lang="en-IN" sz="2400" i="1">
                              <a:latin typeface="Cambria Math" panose="02040503050406030204" pitchFamily="18" charset="0"/>
                            </a:rPr>
                          </m:ctrlPr>
                        </m:funcPr>
                        <m:fName>
                          <m:r>
                            <m:rPr>
                              <m:sty m:val="p"/>
                            </m:rPr>
                            <a:rPr lang="en-IN" sz="2400">
                              <a:latin typeface="Cambria Math" panose="02040503050406030204" pitchFamily="18" charset="0"/>
                            </a:rPr>
                            <m:t>exp</m:t>
                          </m:r>
                        </m:fName>
                        <m:e>
                          <m:d>
                            <m:dPr>
                              <m:ctrlPr>
                                <a:rPr lang="en-IN" sz="2400" i="1">
                                  <a:latin typeface="Cambria Math" panose="02040503050406030204" pitchFamily="18" charset="0"/>
                                </a:rPr>
                              </m:ctrlPr>
                            </m:dPr>
                            <m:e>
                              <m:r>
                                <a:rPr lang="en-IN" sz="2400" i="1">
                                  <a:latin typeface="Cambria Math" panose="02040503050406030204" pitchFamily="18" charset="0"/>
                                </a:rPr>
                                <m:t>−</m:t>
                              </m:r>
                              <m:nary>
                                <m:naryPr>
                                  <m:chr m:val="∑"/>
                                  <m:limLoc m:val="undOvr"/>
                                  <m:ctrlPr>
                                    <a:rPr lang="en-IN" sz="2400" i="1">
                                      <a:latin typeface="Cambria Math" panose="02040503050406030204" pitchFamily="18" charset="0"/>
                                    </a:rPr>
                                  </m:ctrlPr>
                                </m:naryPr>
                                <m:sub>
                                  <m:r>
                                    <m:rPr>
                                      <m:brk/>
                                    </m:rPr>
                                    <a:rPr lang="en-US" sz="2400" i="1">
                                      <a:latin typeface="Cambria Math" panose="02040503050406030204" pitchFamily="18" charset="0"/>
                                    </a:rPr>
                                    <m:t>h</m:t>
                                  </m:r>
                                  <m:r>
                                    <a:rPr lang="en-IN" sz="2400" i="1">
                                      <a:latin typeface="Cambria Math" panose="02040503050406030204" pitchFamily="18" charset="0"/>
                                    </a:rPr>
                                    <m:t>=1</m:t>
                                  </m:r>
                                </m:sub>
                                <m:sup>
                                  <m:r>
                                    <a:rPr lang="en-IN" sz="2400" i="1">
                                      <a:latin typeface="Cambria Math" panose="02040503050406030204" pitchFamily="18" charset="0"/>
                                    </a:rPr>
                                    <m:t>𝑑</m:t>
                                  </m:r>
                                </m:sup>
                                <m:e>
                                  <m:sSup>
                                    <m:sSupPr>
                                      <m:ctrlPr>
                                        <a:rPr lang="en-IN" sz="2400" i="1">
                                          <a:latin typeface="Cambria Math" panose="02040503050406030204" pitchFamily="18" charset="0"/>
                                        </a:rPr>
                                      </m:ctrlPr>
                                    </m:sSupPr>
                                    <m:e>
                                      <m:r>
                                        <a:rPr lang="en-IN" sz="2400" i="1">
                                          <a:latin typeface="Cambria Math" panose="02040503050406030204" pitchFamily="18" charset="0"/>
                                        </a:rPr>
                                        <m:t>(</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𝑋</m:t>
                                              </m:r>
                                            </m:e>
                                            <m:sub>
                                              <m:r>
                                                <a:rPr lang="en-IN" sz="2400" i="1">
                                                  <a:latin typeface="Cambria Math" panose="02040503050406030204" pitchFamily="18" charset="0"/>
                                                </a:rPr>
                                                <m:t>𝑖</m:t>
                                              </m:r>
                                              <m:r>
                                                <a:rPr lang="en-US" sz="2400" i="1">
                                                  <a:latin typeface="Cambria Math" panose="02040503050406030204" pitchFamily="18" charset="0"/>
                                                </a:rPr>
                                                <m:t>h</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𝑋</m:t>
                                              </m:r>
                                            </m:e>
                                            <m:sub>
                                              <m:r>
                                                <a:rPr lang="en-IN" sz="2400" i="1">
                                                  <a:latin typeface="Cambria Math" panose="02040503050406030204" pitchFamily="18" charset="0"/>
                                                </a:rPr>
                                                <m:t>𝑗</m:t>
                                              </m:r>
                                              <m:r>
                                                <a:rPr lang="en-US" sz="2400" i="1">
                                                  <a:latin typeface="Cambria Math" panose="02040503050406030204" pitchFamily="18" charset="0"/>
                                                </a:rPr>
                                                <m:t>h</m:t>
                                              </m:r>
                                            </m:sub>
                                          </m:sSub>
                                        </m:e>
                                      </m:d>
                                    </m:e>
                                    <m:sup>
                                      <m:r>
                                        <a:rPr lang="en-IN" sz="2400" i="1">
                                          <a:latin typeface="Cambria Math" panose="02040503050406030204" pitchFamily="18" charset="0"/>
                                        </a:rPr>
                                        <m:t>2</m:t>
                                      </m:r>
                                    </m:sup>
                                  </m:sSup>
                                  <m:sSub>
                                    <m:sSubPr>
                                      <m:ctrlPr>
                                        <a:rPr lang="en-IN" sz="2400" i="1">
                                          <a:latin typeface="Cambria Math" panose="02040503050406030204" pitchFamily="18" charset="0"/>
                                        </a:rPr>
                                      </m:ctrlPr>
                                    </m:sSubPr>
                                    <m:e>
                                      <m:r>
                                        <m:rPr>
                                          <m:sty m:val="p"/>
                                        </m:rPr>
                                        <a:rPr lang="en-IN" sz="2400">
                                          <a:latin typeface="Cambria Math" panose="02040503050406030204" pitchFamily="18" charset="0"/>
                                        </a:rPr>
                                        <m:t>ω</m:t>
                                      </m:r>
                                    </m:e>
                                    <m:sub>
                                      <m:r>
                                        <a:rPr lang="en-US" sz="2400" i="1">
                                          <a:latin typeface="Cambria Math" panose="02040503050406030204" pitchFamily="18" charset="0"/>
                                        </a:rPr>
                                        <m:t>h</m:t>
                                      </m:r>
                                    </m:sub>
                                  </m:sSub>
                                </m:e>
                              </m:nary>
                              <m:r>
                                <a:rPr lang="en-IN" sz="2400" i="1">
                                  <a:latin typeface="Cambria Math" panose="02040503050406030204" pitchFamily="18" charset="0"/>
                                </a:rPr>
                                <m:t>)</m:t>
                              </m:r>
                            </m:e>
                          </m:d>
                        </m:e>
                      </m:func>
                      <m:r>
                        <a:rPr lang="en-US" sz="2400" i="1">
                          <a:latin typeface="Cambria Math" panose="02040503050406030204" pitchFamily="18" charset="0"/>
                        </a:rPr>
                        <m:t>    ,</m:t>
                      </m:r>
                      <m:sSub>
                        <m:sSubPr>
                          <m:ctrlPr>
                            <a:rPr lang="en-IN" sz="2400" i="1">
                              <a:latin typeface="Cambria Math" panose="02040503050406030204" pitchFamily="18" charset="0"/>
                            </a:rPr>
                          </m:ctrlPr>
                        </m:sSubPr>
                        <m:e>
                          <m:r>
                            <a:rPr lang="en-IN" sz="2400" i="1">
                              <a:latin typeface="Cambria Math" panose="02040503050406030204" pitchFamily="18" charset="0"/>
                            </a:rPr>
                            <m:t>𝑋</m:t>
                          </m:r>
                        </m:e>
                        <m:sub>
                          <m:r>
                            <a:rPr lang="en-IN" sz="2400" i="1">
                              <a:latin typeface="Cambria Math" panose="02040503050406030204" pitchFamily="18" charset="0"/>
                            </a:rPr>
                            <m:t>𝑖</m:t>
                          </m:r>
                          <m:r>
                            <a:rPr lang="en-US" sz="2400" i="1">
                              <a:latin typeface="Cambria Math" panose="02040503050406030204" pitchFamily="18" charset="0"/>
                            </a:rPr>
                            <m:t>h</m:t>
                          </m:r>
                        </m:sub>
                      </m:sSub>
                      <m:r>
                        <a:rPr lang="en-IN" sz="2400" i="1">
                          <a:latin typeface="Cambria Math" panose="02040503050406030204" pitchFamily="18" charset="0"/>
                        </a:rPr>
                        <m:t>, </m:t>
                      </m:r>
                      <m:sSub>
                        <m:sSubPr>
                          <m:ctrlPr>
                            <a:rPr lang="en-IN" sz="2400" i="1">
                              <a:latin typeface="Cambria Math" panose="02040503050406030204" pitchFamily="18" charset="0"/>
                            </a:rPr>
                          </m:ctrlPr>
                        </m:sSubPr>
                        <m:e>
                          <m:r>
                            <a:rPr lang="en-IN" sz="2400" i="1">
                              <a:latin typeface="Cambria Math" panose="02040503050406030204" pitchFamily="18" charset="0"/>
                            </a:rPr>
                            <m:t>𝑋</m:t>
                          </m:r>
                        </m:e>
                        <m:sub>
                          <m:r>
                            <a:rPr lang="en-IN" sz="2400" i="1">
                              <a:latin typeface="Cambria Math" panose="02040503050406030204" pitchFamily="18" charset="0"/>
                            </a:rPr>
                            <m:t>𝑗</m:t>
                          </m:r>
                          <m:r>
                            <a:rPr lang="en-US" sz="2400" i="1">
                              <a:latin typeface="Cambria Math" panose="02040503050406030204" pitchFamily="18" charset="0"/>
                            </a:rPr>
                            <m:t>h</m:t>
                          </m:r>
                          <m:r>
                            <a:rPr lang="en-IN" sz="2400" i="1">
                              <a:latin typeface="Cambria Math" panose="02040503050406030204" pitchFamily="18" charset="0"/>
                            </a:rPr>
                            <m:t> </m:t>
                          </m:r>
                        </m:sub>
                      </m:sSub>
                      <m:r>
                        <a:rPr lang="en-IN" sz="2400" i="1">
                          <a:latin typeface="Cambria Math" panose="02040503050406030204" pitchFamily="18" charset="0"/>
                        </a:rPr>
                        <m:t> </m:t>
                      </m:r>
                      <m:r>
                        <a:rPr lang="en-IN" sz="2400">
                          <a:latin typeface="Cambria Math" panose="02040503050406030204" pitchFamily="18" charset="0"/>
                        </a:rPr>
                        <m:t>∈</m:t>
                      </m:r>
                      <m:sSup>
                        <m:sSupPr>
                          <m:ctrlPr>
                            <a:rPr lang="en-IN" sz="2400" i="1">
                              <a:latin typeface="Cambria Math" panose="02040503050406030204" pitchFamily="18" charset="0"/>
                            </a:rPr>
                          </m:ctrlPr>
                        </m:sSupPr>
                        <m:e>
                          <m:r>
                            <a:rPr lang="en-IN" sz="2400" i="1">
                              <a:latin typeface="Cambria Math" panose="02040503050406030204" pitchFamily="18" charset="0"/>
                            </a:rPr>
                            <m:t>𝑅</m:t>
                          </m:r>
                        </m:e>
                        <m:sup>
                          <m:r>
                            <a:rPr lang="en-IN" sz="2400" i="1">
                              <a:latin typeface="Cambria Math" panose="02040503050406030204" pitchFamily="18" charset="0"/>
                            </a:rPr>
                            <m:t>𝑑</m:t>
                          </m:r>
                        </m:sup>
                      </m:sSup>
                    </m:oMath>
                  </m:oMathPara>
                </a14:m>
                <a:endParaRPr lang="en-IN" sz="2400" dirty="0"/>
              </a:p>
              <a:p>
                <a14:m>
                  <m:oMath xmlns:m="http://schemas.openxmlformats.org/officeDocument/2006/math">
                    <m:sSub>
                      <m:sSubPr>
                        <m:ctrlPr>
                          <a:rPr lang="en-IN" sz="2400" i="1">
                            <a:latin typeface="Cambria Math" panose="02040503050406030204" pitchFamily="18" charset="0"/>
                          </a:rPr>
                        </m:ctrlPr>
                      </m:sSubPr>
                      <m:e>
                        <m:r>
                          <m:rPr>
                            <m:sty m:val="p"/>
                          </m:rPr>
                          <a:rPr lang="en-IN" sz="2400">
                            <a:latin typeface="Cambria Math" panose="02040503050406030204" pitchFamily="18" charset="0"/>
                          </a:rPr>
                          <m:t>ω</m:t>
                        </m:r>
                      </m:e>
                      <m:sub>
                        <m:r>
                          <a:rPr lang="en-US" sz="2400" i="1">
                            <a:latin typeface="Cambria Math" panose="02040503050406030204" pitchFamily="18" charset="0"/>
                          </a:rPr>
                          <m:t>h</m:t>
                        </m:r>
                      </m:sub>
                    </m:sSub>
                  </m:oMath>
                </a14:m>
                <a:r>
                  <a:rPr lang="en-IN" sz="2400" dirty="0"/>
                  <a:t> is the functional bandwidth which takes different values for different attributes.</a:t>
                </a:r>
              </a:p>
            </p:txBody>
          </p:sp>
        </mc:Choice>
        <mc:Fallback xmlns="">
          <p:sp>
            <p:nvSpPr>
              <p:cNvPr id="3" name="Content Placeholder 2">
                <a:extLst>
                  <a:ext uri="{FF2B5EF4-FFF2-40B4-BE49-F238E27FC236}">
                    <a16:creationId xmlns:a16="http://schemas.microsoft.com/office/drawing/2014/main" id="{BB0B0D78-D7B4-4677-B615-88F631345815}"/>
                  </a:ext>
                </a:extLst>
              </p:cNvPr>
              <p:cNvSpPr>
                <a:spLocks noGrp="1" noRot="1" noChangeAspect="1" noMove="1" noResize="1" noEditPoints="1" noAdjustHandles="1" noChangeArrowheads="1" noChangeShapeType="1" noTextEdit="1"/>
              </p:cNvSpPr>
              <p:nvPr>
                <p:ph idx="1"/>
              </p:nvPr>
            </p:nvSpPr>
            <p:spPr>
              <a:xfrm>
                <a:off x="1045029" y="3017522"/>
                <a:ext cx="9941319" cy="3124658"/>
              </a:xfrm>
              <a:blipFill>
                <a:blip r:embed="rId2"/>
                <a:stretch>
                  <a:fillRect l="-797"/>
                </a:stretch>
              </a:blipFill>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3970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TotalTime>
  <Words>1676</Words>
  <Application>Microsoft Office PowerPoint</Application>
  <PresentationFormat>Widescreen</PresentationFormat>
  <Paragraphs>152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Cambria Math</vt:lpstr>
      <vt:lpstr>Office Theme</vt:lpstr>
      <vt:lpstr>Dynamic Functional Bandwidth Kernel-based SVM :  An Efficient Approach for Functional Data Analysis</vt:lpstr>
      <vt:lpstr>Contents</vt:lpstr>
      <vt:lpstr>Introduction</vt:lpstr>
      <vt:lpstr>Related works</vt:lpstr>
      <vt:lpstr>Motivation</vt:lpstr>
      <vt:lpstr>Support Vector Machine (SVM)</vt:lpstr>
      <vt:lpstr>Kernels used in SVM</vt:lpstr>
      <vt:lpstr>Gaussian Kernel</vt:lpstr>
      <vt:lpstr>Contribution</vt:lpstr>
      <vt:lpstr>Contribution (Contd.)</vt:lpstr>
      <vt:lpstr>Proposed Methodology</vt:lpstr>
      <vt:lpstr>Proposed Methodology (Contd.)</vt:lpstr>
      <vt:lpstr>Proposed methodological flowchart</vt:lpstr>
      <vt:lpstr>Dataset Used:  </vt:lpstr>
      <vt:lpstr>Accuracy evaluation</vt:lpstr>
      <vt:lpstr>PowerPoint Presentation</vt:lpstr>
      <vt:lpstr>Key findings</vt:lpstr>
      <vt:lpstr>Limitations</vt:lpstr>
      <vt:lpstr>Future Scope of work</vt:lpstr>
      <vt:lpstr>Conclusions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Functional Bandwidth Kernel-based SVM :  An Efficient Approach for Functional Data Analysis</dc:title>
  <dc:creator>Arka Shankar Pradhan</dc:creator>
  <cp:lastModifiedBy>Vikram Nande</cp:lastModifiedBy>
  <cp:revision>28</cp:revision>
  <dcterms:created xsi:type="dcterms:W3CDTF">2020-07-02T22:08:22Z</dcterms:created>
  <dcterms:modified xsi:type="dcterms:W3CDTF">2020-07-03T10:44:24Z</dcterms:modified>
</cp:coreProperties>
</file>