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kav\Downloads\IVY%20INTERNSHIP%20EXCEL\ASSIGNMEN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kav\Downloads\IVY%20INTERNSHIP%20EXCEL\ASSIGNMEN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kav\Downloads\IVY%20INTERNSHIP%20EXCEL\ASSIGNMEN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[ASSIGNMENT.xlsx]Data Analysis(I)!PivotTable4</c:name>
    <c:fmtId val="12"/>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dirty="0"/>
              <a:t>SALES BY TYPE OF PROPERTY</a:t>
            </a:r>
          </a:p>
        </c:rich>
      </c:tx>
      <c:layout>
        <c:manualLayout>
          <c:xMode val="edge"/>
          <c:yMode val="edge"/>
          <c:x val="4.6802348645142648E-2"/>
          <c:y val="4.66011337618326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balanced" dir="t">
              <a:rot lat="0" lon="0" rev="1080000"/>
            </a:lightRig>
          </a:scene3d>
          <a:sp3d>
            <a:bevelT w="38100" h="12700" prst="softRound"/>
          </a:sp3d>
        </c:spPr>
        <c:marker>
          <c:symbol val="circle"/>
          <c:size val="6"/>
          <c:spPr>
            <a:solidFill>
              <a:schemeClr val="accent2">
                <a:alpha val="85000"/>
              </a:schemeClr>
            </a:solidFill>
            <a:ln w="9525">
              <a:noFill/>
              <a:round/>
            </a:ln>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balanced" dir="t">
              <a:rot lat="0" lon="0" rev="1080000"/>
            </a:lightRig>
          </a:scene3d>
          <a:sp3d>
            <a:bevelT w="38100" h="12700" prst="softRound"/>
          </a:sp3d>
        </c:spPr>
        <c:marker>
          <c:symbol val="circle"/>
          <c:size val="6"/>
          <c:spPr>
            <a:solidFill>
              <a:schemeClr val="accent1">
                <a:alpha val="85000"/>
              </a:schemeClr>
            </a:solidFill>
            <a:ln w="9525">
              <a:noFill/>
              <a:round/>
            </a:ln>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458690254861065E-2"/>
          <c:y val="0.21425234232717294"/>
          <c:w val="0.89595662718063029"/>
          <c:h val="0.65123034039349736"/>
        </c:manualLayout>
      </c:layout>
      <c:barChart>
        <c:barDir val="col"/>
        <c:grouping val="clustered"/>
        <c:varyColors val="0"/>
        <c:ser>
          <c:idx val="0"/>
          <c:order val="0"/>
          <c:tx>
            <c:strRef>
              <c:f>'Data Analysis(I)'!$B$4:$B$5</c:f>
              <c:strCache>
                <c:ptCount val="1"/>
                <c:pt idx="0">
                  <c:v>2014</c:v>
                </c:pt>
              </c:strCache>
            </c:strRef>
          </c:tx>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'Data Analysis(I)'!$A$6:$A$11</c:f>
              <c:strCache>
                <c:ptCount val="5"/>
                <c:pt idx="0">
                  <c:v>C</c:v>
                </c:pt>
                <c:pt idx="1">
                  <c:v>D</c:v>
                </c:pt>
                <c:pt idx="2">
                  <c:v>F</c:v>
                </c:pt>
                <c:pt idx="3">
                  <c:v>S</c:v>
                </c:pt>
                <c:pt idx="4">
                  <c:v>T</c:v>
                </c:pt>
              </c:strCache>
            </c:strRef>
          </c:cat>
          <c:val>
            <c:numRef>
              <c:f>'Data Analysis(I)'!$B$6:$B$11</c:f>
              <c:numCache>
                <c:formatCode>0.00</c:formatCode>
                <c:ptCount val="5"/>
                <c:pt idx="0">
                  <c:v>84177.750199999995</c:v>
                </c:pt>
                <c:pt idx="1">
                  <c:v>22578.146380000002</c:v>
                </c:pt>
                <c:pt idx="2">
                  <c:v>281250.13533000567</c:v>
                </c:pt>
                <c:pt idx="3">
                  <c:v>41379.811229999934</c:v>
                </c:pt>
                <c:pt idx="4">
                  <c:v>144486.48058000088</c:v>
                </c:pt>
              </c:numCache>
            </c:numRef>
          </c:val>
          <c:extLst>
            <c:ext xmlns:c16="http://schemas.microsoft.com/office/drawing/2014/chart" uri="{C3380CC4-5D6E-409C-BE32-E72D297353CC}">
              <c16:uniqueId val="{00000000-03F2-4AC8-8799-8107D0CCAE27}"/>
            </c:ext>
          </c:extLst>
        </c:ser>
        <c:ser>
          <c:idx val="1"/>
          <c:order val="1"/>
          <c:tx>
            <c:strRef>
              <c:f>'Data Analysis(I)'!$C$4:$C$5</c:f>
              <c:strCache>
                <c:ptCount val="1"/>
                <c:pt idx="0">
                  <c:v>2015</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'Data Analysis(I)'!$A$6:$A$11</c:f>
              <c:strCache>
                <c:ptCount val="5"/>
                <c:pt idx="0">
                  <c:v>C</c:v>
                </c:pt>
                <c:pt idx="1">
                  <c:v>D</c:v>
                </c:pt>
                <c:pt idx="2">
                  <c:v>F</c:v>
                </c:pt>
                <c:pt idx="3">
                  <c:v>S</c:v>
                </c:pt>
                <c:pt idx="4">
                  <c:v>T</c:v>
                </c:pt>
              </c:strCache>
            </c:strRef>
          </c:cat>
          <c:val>
            <c:numRef>
              <c:f>'Data Analysis(I)'!$C$6:$C$11</c:f>
              <c:numCache>
                <c:formatCode>0.00</c:formatCode>
                <c:ptCount val="5"/>
                <c:pt idx="0">
                  <c:v>98141.407759999987</c:v>
                </c:pt>
                <c:pt idx="1">
                  <c:v>20824.227669999993</c:v>
                </c:pt>
                <c:pt idx="2">
                  <c:v>258852.50360000314</c:v>
                </c:pt>
                <c:pt idx="3">
                  <c:v>40926.400379999985</c:v>
                </c:pt>
                <c:pt idx="4">
                  <c:v>137400.98230000027</c:v>
                </c:pt>
              </c:numCache>
            </c:numRef>
          </c:val>
          <c:extLst>
            <c:ext xmlns:c16="http://schemas.microsoft.com/office/drawing/2014/chart" uri="{C3380CC4-5D6E-409C-BE32-E72D297353CC}">
              <c16:uniqueId val="{00000001-03F2-4AC8-8799-8107D0CCAE27}"/>
            </c:ext>
          </c:extLst>
        </c:ser>
        <c:dLbls>
          <c:showLegendKey val="0"/>
          <c:showVal val="0"/>
          <c:showCatName val="0"/>
          <c:showSerName val="0"/>
          <c:showPercent val="0"/>
          <c:showBubbleSize val="0"/>
        </c:dLbls>
        <c:gapWidth val="100"/>
        <c:overlap val="-24"/>
        <c:axId val="808299920"/>
        <c:axId val="808296968"/>
      </c:barChart>
      <c:catAx>
        <c:axId val="8082999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08296968"/>
        <c:crosses val="autoZero"/>
        <c:auto val="1"/>
        <c:lblAlgn val="ctr"/>
        <c:lblOffset val="100"/>
        <c:noMultiLvlLbl val="0"/>
      </c:catAx>
      <c:valAx>
        <c:axId val="808296968"/>
        <c:scaling>
          <c:orientation val="minMax"/>
        </c:scaling>
        <c:delete val="1"/>
        <c:axPos val="l"/>
        <c:numFmt formatCode="0.00" sourceLinked="1"/>
        <c:majorTickMark val="none"/>
        <c:minorTickMark val="none"/>
        <c:tickLblPos val="nextTo"/>
        <c:crossAx val="808299920"/>
        <c:crosses val="autoZero"/>
        <c:crossBetween val="between"/>
      </c:valAx>
      <c:spPr>
        <a:noFill/>
        <a:ln>
          <a:noFill/>
        </a:ln>
        <a:effectLst/>
      </c:spPr>
    </c:plotArea>
    <c:legend>
      <c:legendPos val="r"/>
      <c:layout>
        <c:manualLayout>
          <c:xMode val="edge"/>
          <c:yMode val="edge"/>
          <c:x val="0.81989298797327514"/>
          <c:y val="3.5996647873857868E-2"/>
          <c:w val="0.14480860785822827"/>
          <c:h val="0.1265865020795955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[ASSIGNMENT.xlsx]Data Analysis(I)!PivotTable5</c:name>
    <c:fmtId val="8"/>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TREND OF MONTHLY SALES 14-15</a:t>
            </a:r>
          </a:p>
        </c:rich>
      </c:tx>
      <c:layout>
        <c:manualLayout>
          <c:xMode val="edge"/>
          <c:yMode val="edge"/>
          <c:x val="1.9464886474074329E-2"/>
          <c:y val="3.6720209282194868E-2"/>
        </c:manualLayout>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31750" cap="rnd" cmpd="sng" algn="ctr">
            <a:solidFill>
              <a:schemeClr val="accent1"/>
            </a:solidFill>
            <a:round/>
          </a:ln>
          <a:effectLst/>
        </c:spPr>
        <c:marker>
          <c:symbol val="circle"/>
          <c:size val="17"/>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292143442248216E-2"/>
          <c:y val="0.17817485682120901"/>
          <c:w val="0.90351026856537953"/>
          <c:h val="0.71726283533933288"/>
        </c:manualLayout>
      </c:layout>
      <c:lineChart>
        <c:grouping val="standard"/>
        <c:varyColors val="0"/>
        <c:ser>
          <c:idx val="0"/>
          <c:order val="0"/>
          <c:tx>
            <c:strRef>
              <c:f>'Data Analysis(I)'!$G$3:$G$4</c:f>
              <c:strCache>
                <c:ptCount val="1"/>
                <c:pt idx="0">
                  <c:v>2014</c:v>
                </c:pt>
              </c:strCache>
            </c:strRef>
          </c:tx>
          <c:spPr>
            <a:ln w="22225" cap="rnd">
              <a:solidFill>
                <a:schemeClr val="accent1"/>
              </a:solidFill>
            </a:ln>
            <a:effectLst>
              <a:glow rad="139700">
                <a:schemeClr val="accent1">
                  <a:satMod val="175000"/>
                  <a:alpha val="14000"/>
                </a:schemeClr>
              </a:glow>
            </a:effectLst>
          </c:spPr>
          <c:marker>
            <c:symbol val="none"/>
          </c:marker>
          <c:cat>
            <c:strRef>
              <c:f>'Data Analysis(I)'!$F$5:$F$17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'Data Analysis(I)'!$G$5:$G$17</c:f>
              <c:numCache>
                <c:formatCode>0.00</c:formatCode>
                <c:ptCount val="12"/>
                <c:pt idx="0">
                  <c:v>43928.534480000097</c:v>
                </c:pt>
                <c:pt idx="1">
                  <c:v>40143.685970000144</c:v>
                </c:pt>
                <c:pt idx="2">
                  <c:v>43755.476240000055</c:v>
                </c:pt>
                <c:pt idx="3">
                  <c:v>45685.335430000036</c:v>
                </c:pt>
                <c:pt idx="4">
                  <c:v>47655.168399999835</c:v>
                </c:pt>
                <c:pt idx="5">
                  <c:v>51460.481270000018</c:v>
                </c:pt>
                <c:pt idx="6">
                  <c:v>54848.661499999769</c:v>
                </c:pt>
                <c:pt idx="7">
                  <c:v>52513.665389999871</c:v>
                </c:pt>
                <c:pt idx="8">
                  <c:v>47077.810999999805</c:v>
                </c:pt>
                <c:pt idx="9">
                  <c:v>60442.44382999964</c:v>
                </c:pt>
                <c:pt idx="10">
                  <c:v>40226.895379999864</c:v>
                </c:pt>
                <c:pt idx="11">
                  <c:v>46134.164829999965</c:v>
                </c:pt>
              </c:numCache>
            </c:numRef>
          </c:val>
          <c:smooth val="0"/>
          <c:extLst>
            <c:ext xmlns:c16="http://schemas.microsoft.com/office/drawing/2014/chart" uri="{C3380CC4-5D6E-409C-BE32-E72D297353CC}">
              <c16:uniqueId val="{00000000-BAC7-4338-95A7-5A4143C53893}"/>
            </c:ext>
          </c:extLst>
        </c:ser>
        <c:ser>
          <c:idx val="1"/>
          <c:order val="1"/>
          <c:tx>
            <c:strRef>
              <c:f>'Data Analysis(I)'!$H$3:$H$4</c:f>
              <c:strCache>
                <c:ptCount val="1"/>
                <c:pt idx="0">
                  <c:v>2015</c:v>
                </c:pt>
              </c:strCache>
            </c:strRef>
          </c:tx>
          <c:spPr>
            <a:ln w="22225" cap="rnd">
              <a:solidFill>
                <a:schemeClr val="accent2"/>
              </a:solidFill>
            </a:ln>
            <a:effectLst>
              <a:glow rad="139700">
                <a:schemeClr val="accent2">
                  <a:satMod val="175000"/>
                  <a:alpha val="14000"/>
                </a:schemeClr>
              </a:glow>
            </a:effectLst>
          </c:spPr>
          <c:marker>
            <c:symbol val="none"/>
          </c:marker>
          <c:cat>
            <c:strRef>
              <c:f>'Data Analysis(I)'!$F$5:$F$17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'Data Analysis(I)'!$H$5:$H$17</c:f>
              <c:numCache>
                <c:formatCode>0.00</c:formatCode>
                <c:ptCount val="12"/>
                <c:pt idx="0">
                  <c:v>37117.494499999979</c:v>
                </c:pt>
                <c:pt idx="1">
                  <c:v>35981.382450000056</c:v>
                </c:pt>
                <c:pt idx="2">
                  <c:v>48987.64667999986</c:v>
                </c:pt>
                <c:pt idx="3">
                  <c:v>44215.527859999711</c:v>
                </c:pt>
                <c:pt idx="4">
                  <c:v>41404.817470000082</c:v>
                </c:pt>
                <c:pt idx="5">
                  <c:v>51258.094710000201</c:v>
                </c:pt>
                <c:pt idx="6">
                  <c:v>65462.387359999717</c:v>
                </c:pt>
                <c:pt idx="7">
                  <c:v>49637.989609999888</c:v>
                </c:pt>
                <c:pt idx="8">
                  <c:v>51416.109899999807</c:v>
                </c:pt>
                <c:pt idx="9">
                  <c:v>46496.014879999915</c:v>
                </c:pt>
                <c:pt idx="10">
                  <c:v>42252.69632999997</c:v>
                </c:pt>
                <c:pt idx="11">
                  <c:v>41915.359960000089</c:v>
                </c:pt>
              </c:numCache>
            </c:numRef>
          </c:val>
          <c:smooth val="0"/>
          <c:extLst>
            <c:ext xmlns:c16="http://schemas.microsoft.com/office/drawing/2014/chart" uri="{C3380CC4-5D6E-409C-BE32-E72D297353CC}">
              <c16:uniqueId val="{00000001-BAC7-4338-95A7-5A4143C53893}"/>
            </c:ext>
          </c:extLst>
        </c:ser>
        <c:dLbls>
          <c:showLegendKey val="0"/>
          <c:showVal val="0"/>
          <c:showCatName val="0"/>
          <c:showSerName val="0"/>
          <c:showPercent val="0"/>
          <c:showBubbleSize val="0"/>
        </c:dLbls>
        <c:smooth val="0"/>
        <c:axId val="437601944"/>
        <c:axId val="437602272"/>
      </c:lineChart>
      <c:catAx>
        <c:axId val="4376019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437602272"/>
        <c:crosses val="autoZero"/>
        <c:auto val="1"/>
        <c:lblAlgn val="ctr"/>
        <c:lblOffset val="100"/>
        <c:noMultiLvlLbl val="0"/>
      </c:catAx>
      <c:valAx>
        <c:axId val="437602272"/>
        <c:scaling>
          <c:orientation val="minMax"/>
        </c:scaling>
        <c:delete val="1"/>
        <c:axPos val="l"/>
        <c:numFmt formatCode="0.00" sourceLinked="1"/>
        <c:majorTickMark val="none"/>
        <c:minorTickMark val="none"/>
        <c:tickLblPos val="nextTo"/>
        <c:crossAx val="437601944"/>
        <c:crosses val="autoZero"/>
        <c:crossBetween val="between"/>
      </c:valAx>
      <c:spPr>
        <a:noFill/>
        <a:ln>
          <a:noFill/>
        </a:ln>
        <a:effectLst/>
      </c:spPr>
    </c:plotArea>
    <c:legend>
      <c:legendPos val="r"/>
      <c:layout>
        <c:manualLayout>
          <c:xMode val="edge"/>
          <c:yMode val="edge"/>
          <c:x val="0.83766739972041526"/>
          <c:y val="2.8487406619248572E-2"/>
          <c:w val="0.14437545423095813"/>
          <c:h val="0.1070502134594629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[ASSIGNMENT.xlsx]Data Analysis(II)!PivotTable7</c:name>
    <c:fmtId val="5"/>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DISTRICT WISE MAXIMUM SALES</a:t>
            </a:r>
          </a:p>
        </c:rich>
      </c:tx>
      <c:layout>
        <c:manualLayout>
          <c:xMode val="edge"/>
          <c:yMode val="edge"/>
          <c:x val="9.8213055936815244E-2"/>
          <c:y val="2.5702811244979921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1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1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12"/>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1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14"/>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1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1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1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1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2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2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22"/>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2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24"/>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2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2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2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2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3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3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32"/>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3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34"/>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3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3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3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3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4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4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42"/>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4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44"/>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4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4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4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4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5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5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52"/>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5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54"/>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5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5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5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5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6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6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62"/>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6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64"/>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6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6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6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6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6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7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72"/>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7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74"/>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7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7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7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7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7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8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82"/>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8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84"/>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8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8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8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8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8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
        <c:idx val="9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balanced" dir="t">
              <a:rot lat="0" lon="0" rev="1080000"/>
            </a:lightRig>
          </a:scene3d>
          <a:sp3d>
            <a:bevelT w="38100" h="12700" prst="softRound"/>
          </a:sp3d>
        </c:spPr>
      </c:pivotFmt>
    </c:pivotFmts>
    <c:plotArea>
      <c:layout/>
      <c:pieChart>
        <c:varyColors val="1"/>
        <c:ser>
          <c:idx val="0"/>
          <c:order val="0"/>
          <c:tx>
            <c:strRef>
              <c:f>'Data Analysis(II)'!$B$3:$B$4</c:f>
              <c:strCache>
                <c:ptCount val="1"/>
                <c:pt idx="0">
                  <c:v>2014</c:v>
                </c:pt>
              </c:strCache>
            </c:strRef>
          </c:tx>
          <c:dPt>
            <c:idx val="0"/>
            <c:bubble3D val="0"/>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01-FAFF-4585-B95E-DDB05683EDB2}"/>
              </c:ext>
            </c:extLst>
          </c:dPt>
          <c:dPt>
            <c:idx val="1"/>
            <c:bubble3D val="0"/>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03-FAFF-4585-B95E-DDB05683EDB2}"/>
              </c:ext>
            </c:extLst>
          </c:dPt>
          <c:dPt>
            <c:idx val="2"/>
            <c:bubble3D val="0"/>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05-FAFF-4585-B95E-DDB05683EDB2}"/>
              </c:ext>
            </c:extLst>
          </c:dPt>
          <c:dPt>
            <c:idx val="3"/>
            <c:bubble3D val="0"/>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07-FAFF-4585-B95E-DDB05683EDB2}"/>
              </c:ext>
            </c:extLst>
          </c:dPt>
          <c:dPt>
            <c:idx val="4"/>
            <c:bubble3D val="0"/>
            <c:spPr>
              <a:gradFill rotWithShape="1">
                <a:gsLst>
                  <a:gs pos="0">
                    <a:schemeClr val="accent5">
                      <a:tint val="98000"/>
                      <a:satMod val="110000"/>
                      <a:lumMod val="104000"/>
                    </a:schemeClr>
                  </a:gs>
                  <a:gs pos="69000">
                    <a:schemeClr val="accent5">
                      <a:shade val="88000"/>
                      <a:satMod val="130000"/>
                      <a:lumMod val="92000"/>
                    </a:schemeClr>
                  </a:gs>
                  <a:gs pos="100000">
                    <a:schemeClr val="accent5">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09-FAFF-4585-B95E-DDB05683EDB2}"/>
              </c:ext>
            </c:extLst>
          </c:dPt>
          <c:dPt>
            <c:idx val="5"/>
            <c:bubble3D val="0"/>
            <c:spPr>
              <a:gradFill rotWithShape="1">
                <a:gsLst>
                  <a:gs pos="0">
                    <a:schemeClr val="accent6">
                      <a:tint val="98000"/>
                      <a:satMod val="110000"/>
                      <a:lumMod val="104000"/>
                    </a:schemeClr>
                  </a:gs>
                  <a:gs pos="69000">
                    <a:schemeClr val="accent6">
                      <a:shade val="88000"/>
                      <a:satMod val="130000"/>
                      <a:lumMod val="92000"/>
                    </a:schemeClr>
                  </a:gs>
                  <a:gs pos="100000">
                    <a:schemeClr val="accent6">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0B-FAFF-4585-B95E-DDB05683EDB2}"/>
              </c:ext>
            </c:extLst>
          </c:dPt>
          <c:dPt>
            <c:idx val="6"/>
            <c:bubble3D val="0"/>
            <c:spPr>
              <a:gradFill rotWithShape="1">
                <a:gsLst>
                  <a:gs pos="0">
                    <a:schemeClr val="accent1">
                      <a:lumMod val="60000"/>
                      <a:tint val="98000"/>
                      <a:satMod val="110000"/>
                      <a:lumMod val="104000"/>
                    </a:schemeClr>
                  </a:gs>
                  <a:gs pos="69000">
                    <a:schemeClr val="accent1">
                      <a:lumMod val="60000"/>
                      <a:shade val="88000"/>
                      <a:satMod val="130000"/>
                      <a:lumMod val="92000"/>
                    </a:schemeClr>
                  </a:gs>
                  <a:gs pos="100000">
                    <a:schemeClr val="accent1">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0D-FAFF-4585-B95E-DDB05683EDB2}"/>
              </c:ext>
            </c:extLst>
          </c:dPt>
          <c:dPt>
            <c:idx val="7"/>
            <c:bubble3D val="0"/>
            <c:spPr>
              <a:gradFill rotWithShape="1">
                <a:gsLst>
                  <a:gs pos="0">
                    <a:schemeClr val="accent2">
                      <a:lumMod val="60000"/>
                      <a:tint val="98000"/>
                      <a:satMod val="110000"/>
                      <a:lumMod val="104000"/>
                    </a:schemeClr>
                  </a:gs>
                  <a:gs pos="69000">
                    <a:schemeClr val="accent2">
                      <a:lumMod val="60000"/>
                      <a:shade val="88000"/>
                      <a:satMod val="130000"/>
                      <a:lumMod val="92000"/>
                    </a:schemeClr>
                  </a:gs>
                  <a:gs pos="100000">
                    <a:schemeClr val="accent2">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0F-FAFF-4585-B95E-DDB05683EDB2}"/>
              </c:ext>
            </c:extLst>
          </c:dPt>
          <c:dPt>
            <c:idx val="8"/>
            <c:bubble3D val="0"/>
            <c:spPr>
              <a:gradFill rotWithShape="1">
                <a:gsLst>
                  <a:gs pos="0">
                    <a:schemeClr val="accent3">
                      <a:lumMod val="60000"/>
                      <a:tint val="98000"/>
                      <a:satMod val="110000"/>
                      <a:lumMod val="104000"/>
                    </a:schemeClr>
                  </a:gs>
                  <a:gs pos="69000">
                    <a:schemeClr val="accent3">
                      <a:lumMod val="60000"/>
                      <a:shade val="88000"/>
                      <a:satMod val="130000"/>
                      <a:lumMod val="92000"/>
                    </a:schemeClr>
                  </a:gs>
                  <a:gs pos="100000">
                    <a:schemeClr val="accent3">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11-FAFF-4585-B95E-DDB05683EDB2}"/>
              </c:ext>
            </c:extLst>
          </c:dPt>
          <c:dPt>
            <c:idx val="9"/>
            <c:bubble3D val="0"/>
            <c:spPr>
              <a:gradFill rotWithShape="1">
                <a:gsLst>
                  <a:gs pos="0">
                    <a:schemeClr val="accent4">
                      <a:lumMod val="60000"/>
                      <a:tint val="98000"/>
                      <a:satMod val="110000"/>
                      <a:lumMod val="104000"/>
                    </a:schemeClr>
                  </a:gs>
                  <a:gs pos="69000">
                    <a:schemeClr val="accent4">
                      <a:lumMod val="60000"/>
                      <a:shade val="88000"/>
                      <a:satMod val="130000"/>
                      <a:lumMod val="92000"/>
                    </a:schemeClr>
                  </a:gs>
                  <a:gs pos="100000">
                    <a:schemeClr val="accent4">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13-FAFF-4585-B95E-DDB05683EDB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'Data Analysis(II)'!$A$5:$A$15</c:f>
              <c:strCache>
                <c:ptCount val="10"/>
                <c:pt idx="0">
                  <c:v>BARNET</c:v>
                </c:pt>
                <c:pt idx="1">
                  <c:v>CAMDEN</c:v>
                </c:pt>
                <c:pt idx="2">
                  <c:v>CITY OF WESTMINSTER</c:v>
                </c:pt>
                <c:pt idx="3">
                  <c:v>HAMMERSMITH AND FULHAM</c:v>
                </c:pt>
                <c:pt idx="4">
                  <c:v>ISLINGTON</c:v>
                </c:pt>
                <c:pt idx="5">
                  <c:v>KENSINGTON AND CHELSEA</c:v>
                </c:pt>
                <c:pt idx="6">
                  <c:v>LAMBETH</c:v>
                </c:pt>
                <c:pt idx="7">
                  <c:v>SOUTHWARK</c:v>
                </c:pt>
                <c:pt idx="8">
                  <c:v>TOWER HAMLETS</c:v>
                </c:pt>
                <c:pt idx="9">
                  <c:v>WANDSWORTH</c:v>
                </c:pt>
              </c:strCache>
            </c:strRef>
          </c:cat>
          <c:val>
            <c:numRef>
              <c:f>'Data Analysis(II)'!$B$5:$B$15</c:f>
              <c:numCache>
                <c:formatCode>0.00</c:formatCode>
                <c:ptCount val="10"/>
                <c:pt idx="0">
                  <c:v>21795.662110000005</c:v>
                </c:pt>
                <c:pt idx="1">
                  <c:v>33389.350870000068</c:v>
                </c:pt>
                <c:pt idx="2">
                  <c:v>82597.146609999792</c:v>
                </c:pt>
                <c:pt idx="3">
                  <c:v>28831.281620000074</c:v>
                </c:pt>
                <c:pt idx="4">
                  <c:v>22516.988270000013</c:v>
                </c:pt>
                <c:pt idx="5">
                  <c:v>63899.072709999928</c:v>
                </c:pt>
                <c:pt idx="6">
                  <c:v>29759.67217000002</c:v>
                </c:pt>
                <c:pt idx="7">
                  <c:v>24391.324330000058</c:v>
                </c:pt>
                <c:pt idx="8">
                  <c:v>30224.240260000053</c:v>
                </c:pt>
                <c:pt idx="9">
                  <c:v>45181.792469999971</c:v>
                </c:pt>
              </c:numCache>
            </c:numRef>
          </c:val>
          <c:extLst>
            <c:ext xmlns:c16="http://schemas.microsoft.com/office/drawing/2014/chart" uri="{C3380CC4-5D6E-409C-BE32-E72D297353CC}">
              <c16:uniqueId val="{00000014-FAFF-4585-B95E-DDB05683EDB2}"/>
            </c:ext>
          </c:extLst>
        </c:ser>
        <c:ser>
          <c:idx val="1"/>
          <c:order val="1"/>
          <c:tx>
            <c:strRef>
              <c:f>'Data Analysis(II)'!$C$3:$C$4</c:f>
              <c:strCache>
                <c:ptCount val="1"/>
                <c:pt idx="0">
                  <c:v>2015</c:v>
                </c:pt>
              </c:strCache>
            </c:strRef>
          </c:tx>
          <c:dPt>
            <c:idx val="0"/>
            <c:bubble3D val="0"/>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16-FAFF-4585-B95E-DDB05683EDB2}"/>
              </c:ext>
            </c:extLst>
          </c:dPt>
          <c:dPt>
            <c:idx val="1"/>
            <c:bubble3D val="0"/>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18-FAFF-4585-B95E-DDB05683EDB2}"/>
              </c:ext>
            </c:extLst>
          </c:dPt>
          <c:dPt>
            <c:idx val="2"/>
            <c:bubble3D val="0"/>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1A-FAFF-4585-B95E-DDB05683EDB2}"/>
              </c:ext>
            </c:extLst>
          </c:dPt>
          <c:dPt>
            <c:idx val="3"/>
            <c:bubble3D val="0"/>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1C-FAFF-4585-B95E-DDB05683EDB2}"/>
              </c:ext>
            </c:extLst>
          </c:dPt>
          <c:dPt>
            <c:idx val="4"/>
            <c:bubble3D val="0"/>
            <c:spPr>
              <a:gradFill rotWithShape="1">
                <a:gsLst>
                  <a:gs pos="0">
                    <a:schemeClr val="accent5">
                      <a:tint val="98000"/>
                      <a:satMod val="110000"/>
                      <a:lumMod val="104000"/>
                    </a:schemeClr>
                  </a:gs>
                  <a:gs pos="69000">
                    <a:schemeClr val="accent5">
                      <a:shade val="88000"/>
                      <a:satMod val="130000"/>
                      <a:lumMod val="92000"/>
                    </a:schemeClr>
                  </a:gs>
                  <a:gs pos="100000">
                    <a:schemeClr val="accent5">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1E-FAFF-4585-B95E-DDB05683EDB2}"/>
              </c:ext>
            </c:extLst>
          </c:dPt>
          <c:dPt>
            <c:idx val="5"/>
            <c:bubble3D val="0"/>
            <c:spPr>
              <a:gradFill rotWithShape="1">
                <a:gsLst>
                  <a:gs pos="0">
                    <a:schemeClr val="accent6">
                      <a:tint val="98000"/>
                      <a:satMod val="110000"/>
                      <a:lumMod val="104000"/>
                    </a:schemeClr>
                  </a:gs>
                  <a:gs pos="69000">
                    <a:schemeClr val="accent6">
                      <a:shade val="88000"/>
                      <a:satMod val="130000"/>
                      <a:lumMod val="92000"/>
                    </a:schemeClr>
                  </a:gs>
                  <a:gs pos="100000">
                    <a:schemeClr val="accent6">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20-FAFF-4585-B95E-DDB05683EDB2}"/>
              </c:ext>
            </c:extLst>
          </c:dPt>
          <c:dPt>
            <c:idx val="6"/>
            <c:bubble3D val="0"/>
            <c:spPr>
              <a:gradFill rotWithShape="1">
                <a:gsLst>
                  <a:gs pos="0">
                    <a:schemeClr val="accent1">
                      <a:lumMod val="60000"/>
                      <a:tint val="98000"/>
                      <a:satMod val="110000"/>
                      <a:lumMod val="104000"/>
                    </a:schemeClr>
                  </a:gs>
                  <a:gs pos="69000">
                    <a:schemeClr val="accent1">
                      <a:lumMod val="60000"/>
                      <a:shade val="88000"/>
                      <a:satMod val="130000"/>
                      <a:lumMod val="92000"/>
                    </a:schemeClr>
                  </a:gs>
                  <a:gs pos="100000">
                    <a:schemeClr val="accent1">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22-FAFF-4585-B95E-DDB05683EDB2}"/>
              </c:ext>
            </c:extLst>
          </c:dPt>
          <c:dPt>
            <c:idx val="7"/>
            <c:bubble3D val="0"/>
            <c:spPr>
              <a:gradFill rotWithShape="1">
                <a:gsLst>
                  <a:gs pos="0">
                    <a:schemeClr val="accent2">
                      <a:lumMod val="60000"/>
                      <a:tint val="98000"/>
                      <a:satMod val="110000"/>
                      <a:lumMod val="104000"/>
                    </a:schemeClr>
                  </a:gs>
                  <a:gs pos="69000">
                    <a:schemeClr val="accent2">
                      <a:lumMod val="60000"/>
                      <a:shade val="88000"/>
                      <a:satMod val="130000"/>
                      <a:lumMod val="92000"/>
                    </a:schemeClr>
                  </a:gs>
                  <a:gs pos="100000">
                    <a:schemeClr val="accent2">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24-FAFF-4585-B95E-DDB05683EDB2}"/>
              </c:ext>
            </c:extLst>
          </c:dPt>
          <c:dPt>
            <c:idx val="8"/>
            <c:bubble3D val="0"/>
            <c:spPr>
              <a:gradFill rotWithShape="1">
                <a:gsLst>
                  <a:gs pos="0">
                    <a:schemeClr val="accent3">
                      <a:lumMod val="60000"/>
                      <a:tint val="98000"/>
                      <a:satMod val="110000"/>
                      <a:lumMod val="104000"/>
                    </a:schemeClr>
                  </a:gs>
                  <a:gs pos="69000">
                    <a:schemeClr val="accent3">
                      <a:lumMod val="60000"/>
                      <a:shade val="88000"/>
                      <a:satMod val="130000"/>
                      <a:lumMod val="92000"/>
                    </a:schemeClr>
                  </a:gs>
                  <a:gs pos="100000">
                    <a:schemeClr val="accent3">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26-FAFF-4585-B95E-DDB05683EDB2}"/>
              </c:ext>
            </c:extLst>
          </c:dPt>
          <c:dPt>
            <c:idx val="9"/>
            <c:bubble3D val="0"/>
            <c:spPr>
              <a:gradFill rotWithShape="1">
                <a:gsLst>
                  <a:gs pos="0">
                    <a:schemeClr val="accent4">
                      <a:lumMod val="60000"/>
                      <a:tint val="98000"/>
                      <a:satMod val="110000"/>
                      <a:lumMod val="104000"/>
                    </a:schemeClr>
                  </a:gs>
                  <a:gs pos="69000">
                    <a:schemeClr val="accent4">
                      <a:lumMod val="60000"/>
                      <a:shade val="88000"/>
                      <a:satMod val="130000"/>
                      <a:lumMod val="92000"/>
                    </a:schemeClr>
                  </a:gs>
                  <a:gs pos="100000">
                    <a:schemeClr val="accent4">
                      <a:lumMod val="6000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extLst>
              <c:ext xmlns:c16="http://schemas.microsoft.com/office/drawing/2014/chart" uri="{C3380CC4-5D6E-409C-BE32-E72D297353CC}">
                <c16:uniqueId val="{00000028-FAFF-4585-B95E-DDB05683EDB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'Data Analysis(II)'!$A$5:$A$15</c:f>
              <c:strCache>
                <c:ptCount val="10"/>
                <c:pt idx="0">
                  <c:v>BARNET</c:v>
                </c:pt>
                <c:pt idx="1">
                  <c:v>CAMDEN</c:v>
                </c:pt>
                <c:pt idx="2">
                  <c:v>CITY OF WESTMINSTER</c:v>
                </c:pt>
                <c:pt idx="3">
                  <c:v>HAMMERSMITH AND FULHAM</c:v>
                </c:pt>
                <c:pt idx="4">
                  <c:v>ISLINGTON</c:v>
                </c:pt>
                <c:pt idx="5">
                  <c:v>KENSINGTON AND CHELSEA</c:v>
                </c:pt>
                <c:pt idx="6">
                  <c:v>LAMBETH</c:v>
                </c:pt>
                <c:pt idx="7">
                  <c:v>SOUTHWARK</c:v>
                </c:pt>
                <c:pt idx="8">
                  <c:v>TOWER HAMLETS</c:v>
                </c:pt>
                <c:pt idx="9">
                  <c:v>WANDSWORTH</c:v>
                </c:pt>
              </c:strCache>
            </c:strRef>
          </c:cat>
          <c:val>
            <c:numRef>
              <c:f>'Data Analysis(II)'!$C$5:$C$15</c:f>
              <c:numCache>
                <c:formatCode>0.00</c:formatCode>
                <c:ptCount val="10"/>
                <c:pt idx="0">
                  <c:v>23701.379920000072</c:v>
                </c:pt>
                <c:pt idx="1">
                  <c:v>37231.122669999917</c:v>
                </c:pt>
                <c:pt idx="2">
                  <c:v>81196.193699999814</c:v>
                </c:pt>
                <c:pt idx="3">
                  <c:v>29549.343750000109</c:v>
                </c:pt>
                <c:pt idx="4">
                  <c:v>21007.260660000004</c:v>
                </c:pt>
                <c:pt idx="5">
                  <c:v>53812.741389999945</c:v>
                </c:pt>
                <c:pt idx="6">
                  <c:v>29088.935260000024</c:v>
                </c:pt>
                <c:pt idx="7">
                  <c:v>27227.697339999977</c:v>
                </c:pt>
                <c:pt idx="8">
                  <c:v>23548.800139999988</c:v>
                </c:pt>
                <c:pt idx="9">
                  <c:v>42524.94532000013</c:v>
                </c:pt>
              </c:numCache>
            </c:numRef>
          </c:val>
          <c:extLst>
            <c:ext xmlns:c16="http://schemas.microsoft.com/office/drawing/2014/chart" uri="{C3380CC4-5D6E-409C-BE32-E72D297353CC}">
              <c16:uniqueId val="{00000029-FAFF-4585-B95E-DDB05683EDB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1343934404893605"/>
          <c:y val="3.249195772030767E-2"/>
          <c:w val="0.28523834190147718"/>
          <c:h val="0.8881074872995108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144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583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416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745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984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31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433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562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6809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89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11/28/2020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0099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11/28/2020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7798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099F-50CF-487B-BDD3-60CF5318D3C0}"/>
              </a:ext>
            </a:extLst>
          </p:cNvPr>
          <p:cNvSpPr>
            <a:spLocks noGrp="1"/>
          </p:cNvSpPr>
          <p:nvPr>
            <p:ph type="ctrTitle"/>
          </p:nvPr>
        </p:nvSpPr>
        <p:spPr/>
        <p:txBody>
          <a:bodyPr>
            <a:normAutofit fontScale="90000"/>
          </a:bodyPr>
          <a:lstStyle/>
          <a:p>
            <a:pPr algn="ctr"/>
            <a:r>
              <a:rPr lang="en-IN" dirty="0"/>
              <a:t>LONDON SALES HOUSE PRESENTATION</a:t>
            </a:r>
          </a:p>
        </p:txBody>
      </p:sp>
      <p:sp>
        <p:nvSpPr>
          <p:cNvPr id="3" name="Subtitle 2">
            <a:extLst>
              <a:ext uri="{FF2B5EF4-FFF2-40B4-BE49-F238E27FC236}">
                <a16:creationId xmlns:a16="http://schemas.microsoft.com/office/drawing/2014/main" id="{D8CA0A6F-4060-449E-9A1B-E0073750CF88}"/>
              </a:ext>
            </a:extLst>
          </p:cNvPr>
          <p:cNvSpPr>
            <a:spLocks noGrp="1"/>
          </p:cNvSpPr>
          <p:nvPr>
            <p:ph type="subTitle" idx="1"/>
          </p:nvPr>
        </p:nvSpPr>
        <p:spPr/>
        <p:txBody>
          <a:bodyPr>
            <a:normAutofit/>
          </a:bodyPr>
          <a:lstStyle/>
          <a:p>
            <a:pPr algn="ctr"/>
            <a:r>
              <a:rPr lang="en-IN" sz="4000" dirty="0"/>
              <a:t>2014-2015</a:t>
            </a:r>
          </a:p>
        </p:txBody>
      </p:sp>
    </p:spTree>
    <p:extLst>
      <p:ext uri="{BB962C8B-B14F-4D97-AF65-F5344CB8AC3E}">
        <p14:creationId xmlns:p14="http://schemas.microsoft.com/office/powerpoint/2010/main" val="64157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3AC9-F48D-47E3-BB31-4CC28E02B494}"/>
              </a:ext>
            </a:extLst>
          </p:cNvPr>
          <p:cNvSpPr>
            <a:spLocks noGrp="1"/>
          </p:cNvSpPr>
          <p:nvPr>
            <p:ph type="title"/>
          </p:nvPr>
        </p:nvSpPr>
        <p:spPr>
          <a:xfrm>
            <a:off x="1451579" y="804520"/>
            <a:ext cx="9603275" cy="587136"/>
          </a:xfrm>
        </p:spPr>
        <p:txBody>
          <a:bodyPr/>
          <a:lstStyle/>
          <a:p>
            <a:pPr algn="ctr"/>
            <a:r>
              <a:rPr lang="en-IN" dirty="0"/>
              <a:t>VISUALIZING DATA AND CREATING DASHBOARDS</a:t>
            </a:r>
          </a:p>
        </p:txBody>
      </p:sp>
      <p:sp>
        <p:nvSpPr>
          <p:cNvPr id="3" name="Content Placeholder 2">
            <a:extLst>
              <a:ext uri="{FF2B5EF4-FFF2-40B4-BE49-F238E27FC236}">
                <a16:creationId xmlns:a16="http://schemas.microsoft.com/office/drawing/2014/main" id="{AD381517-6247-4F6C-BCF7-BAD09CAC64D9}"/>
              </a:ext>
            </a:extLst>
          </p:cNvPr>
          <p:cNvSpPr>
            <a:spLocks noGrp="1"/>
          </p:cNvSpPr>
          <p:nvPr>
            <p:ph idx="1"/>
          </p:nvPr>
        </p:nvSpPr>
        <p:spPr>
          <a:xfrm>
            <a:off x="1451579" y="1948070"/>
            <a:ext cx="9603275" cy="3518276"/>
          </a:xfrm>
        </p:spPr>
        <p:txBody>
          <a:bodyPr/>
          <a:lstStyle/>
          <a:p>
            <a:pPr marL="0" indent="0">
              <a:buNone/>
            </a:pPr>
            <a:r>
              <a:rPr lang="en-IN" dirty="0"/>
              <a:t>There are 3 steps to presenting the data in the form of Dashboards :</a:t>
            </a:r>
          </a:p>
          <a:p>
            <a:pPr>
              <a:buFont typeface="Wingdings" panose="05000000000000000000" pitchFamily="2" charset="2"/>
              <a:buChar char="Ø"/>
            </a:pPr>
            <a:r>
              <a:rPr lang="en-IN" dirty="0"/>
              <a:t>Data Layer</a:t>
            </a:r>
          </a:p>
          <a:p>
            <a:pPr>
              <a:buFont typeface="Wingdings" panose="05000000000000000000" pitchFamily="2" charset="2"/>
              <a:buChar char="Ø"/>
            </a:pPr>
            <a:r>
              <a:rPr lang="en-IN" dirty="0"/>
              <a:t>Data Analysis</a:t>
            </a:r>
          </a:p>
          <a:p>
            <a:pPr>
              <a:buFont typeface="Wingdings" panose="05000000000000000000" pitchFamily="2" charset="2"/>
              <a:buChar char="Ø"/>
            </a:pPr>
            <a:r>
              <a:rPr lang="en-IN" dirty="0"/>
              <a:t>Data Presentation</a:t>
            </a:r>
          </a:p>
          <a:p>
            <a:pPr marL="0" indent="0">
              <a:buNone/>
            </a:pPr>
            <a:endParaRPr lang="en-IN" dirty="0"/>
          </a:p>
        </p:txBody>
      </p:sp>
    </p:spTree>
    <p:extLst>
      <p:ext uri="{BB962C8B-B14F-4D97-AF65-F5344CB8AC3E}">
        <p14:creationId xmlns:p14="http://schemas.microsoft.com/office/powerpoint/2010/main" val="346597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1" name="Picture 6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3" name="Straight Connector 6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7" name="Rectangle 66">
            <a:extLst>
              <a:ext uri="{FF2B5EF4-FFF2-40B4-BE49-F238E27FC236}">
                <a16:creationId xmlns:a16="http://schemas.microsoft.com/office/drawing/2014/main" id="{352BB3D1-FC10-43EE-8114-34C0EBA6F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9B69F-EE19-421C-B1BB-122F5CF52ADD}"/>
              </a:ext>
            </a:extLst>
          </p:cNvPr>
          <p:cNvSpPr>
            <a:spLocks noGrp="1"/>
          </p:cNvSpPr>
          <p:nvPr>
            <p:ph type="title"/>
          </p:nvPr>
        </p:nvSpPr>
        <p:spPr>
          <a:xfrm>
            <a:off x="4976636" y="992221"/>
            <a:ext cx="6247308" cy="4873558"/>
          </a:xfrm>
        </p:spPr>
        <p:txBody>
          <a:bodyPr vert="horz" lIns="91440" tIns="45720" rIns="91440" bIns="0" rtlCol="0" anchor="ctr">
            <a:normAutofit/>
          </a:bodyPr>
          <a:lstStyle/>
          <a:p>
            <a:r>
              <a:rPr lang="en-US" sz="4800" dirty="0"/>
              <a:t>INTRODUCTION TO THE DATA AND OUR OBJECTIVES</a:t>
            </a:r>
          </a:p>
        </p:txBody>
      </p:sp>
      <p:cxnSp>
        <p:nvCxnSpPr>
          <p:cNvPr id="69" name="Straight Connector 68">
            <a:extLst>
              <a:ext uri="{FF2B5EF4-FFF2-40B4-BE49-F238E27FC236}">
                <a16:creationId xmlns:a16="http://schemas.microsoft.com/office/drawing/2014/main" id="{7766695C-9F91-4225-8954-E3288BC513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26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7CE93-2696-4E1B-8766-04350FA86050}"/>
              </a:ext>
            </a:extLst>
          </p:cNvPr>
          <p:cNvSpPr>
            <a:spLocks noGrp="1"/>
          </p:cNvSpPr>
          <p:nvPr>
            <p:ph idx="1"/>
          </p:nvPr>
        </p:nvSpPr>
        <p:spPr>
          <a:xfrm>
            <a:off x="1451579" y="1896462"/>
            <a:ext cx="9603275" cy="3450613"/>
          </a:xfrm>
        </p:spPr>
        <p:txBody>
          <a:bodyPr>
            <a:normAutofit/>
          </a:bodyPr>
          <a:lstStyle/>
          <a:p>
            <a:pPr>
              <a:buFont typeface="Wingdings" panose="05000000000000000000" pitchFamily="2" charset="2"/>
              <a:buChar char="Ø"/>
            </a:pPr>
            <a:r>
              <a:rPr lang="en-IN" sz="1800" dirty="0"/>
              <a:t>We are given the data for sales of houses in London in 2014 and 2015 and it’s type based on estate, new build houses and property.</a:t>
            </a:r>
          </a:p>
          <a:p>
            <a:pPr>
              <a:buFont typeface="Wingdings" panose="05000000000000000000" pitchFamily="2" charset="2"/>
              <a:buChar char="Ø"/>
            </a:pPr>
            <a:r>
              <a:rPr lang="en-IN" sz="1800" dirty="0"/>
              <a:t>We have to determine the highest and lowest monthly sales in 2014 and 2015.</a:t>
            </a:r>
          </a:p>
          <a:p>
            <a:pPr>
              <a:buFont typeface="Wingdings" panose="05000000000000000000" pitchFamily="2" charset="2"/>
              <a:buChar char="Ø"/>
            </a:pPr>
            <a:r>
              <a:rPr lang="en-IN" sz="1800" dirty="0"/>
              <a:t>We have to represent the comparison of different types of houses with respect to sales.</a:t>
            </a:r>
          </a:p>
          <a:p>
            <a:pPr>
              <a:buFont typeface="Wingdings" panose="05000000000000000000" pitchFamily="2" charset="2"/>
              <a:buChar char="Ø"/>
            </a:pPr>
            <a:r>
              <a:rPr lang="en-IN" sz="1800" dirty="0"/>
              <a:t>We also have to represent the district which had the maximum sales in 2014 and 2015.</a:t>
            </a:r>
          </a:p>
          <a:p>
            <a:pPr>
              <a:buFont typeface="Wingdings" panose="05000000000000000000" pitchFamily="2" charset="2"/>
              <a:buChar char="Ø"/>
            </a:pPr>
            <a:r>
              <a:rPr lang="en-IN" sz="1800" dirty="0"/>
              <a:t>The dashboard will represent all the above 3 points in a simple and interactive way.</a:t>
            </a:r>
          </a:p>
          <a:p>
            <a:pPr>
              <a:buFont typeface="Wingdings" panose="05000000000000000000" pitchFamily="2" charset="2"/>
              <a:buChar char="Ø"/>
            </a:pPr>
            <a:r>
              <a:rPr lang="en-IN" sz="1800" dirty="0"/>
              <a:t>It will help the business understand what type houses and the location where they can focus to maximise their sales and profit.</a:t>
            </a:r>
          </a:p>
          <a:p>
            <a:pPr marL="0" indent="0">
              <a:buNone/>
            </a:pPr>
            <a:endParaRPr lang="en-IN" sz="1800" dirty="0"/>
          </a:p>
        </p:txBody>
      </p:sp>
    </p:spTree>
    <p:extLst>
      <p:ext uri="{BB962C8B-B14F-4D97-AF65-F5344CB8AC3E}">
        <p14:creationId xmlns:p14="http://schemas.microsoft.com/office/powerpoint/2010/main" val="2983755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0B92-3E3F-471C-A15D-FA4B2FA199C5}"/>
              </a:ext>
            </a:extLst>
          </p:cNvPr>
          <p:cNvSpPr>
            <a:spLocks noGrp="1"/>
          </p:cNvSpPr>
          <p:nvPr>
            <p:ph type="title"/>
          </p:nvPr>
        </p:nvSpPr>
        <p:spPr>
          <a:xfrm>
            <a:off x="1451579" y="804520"/>
            <a:ext cx="9603275" cy="587136"/>
          </a:xfrm>
        </p:spPr>
        <p:txBody>
          <a:bodyPr/>
          <a:lstStyle/>
          <a:p>
            <a:pPr algn="ctr"/>
            <a:r>
              <a:rPr lang="en-IN" dirty="0"/>
              <a:t>DATA ANALYSIS</a:t>
            </a:r>
          </a:p>
        </p:txBody>
      </p:sp>
      <p:sp>
        <p:nvSpPr>
          <p:cNvPr id="3" name="Content Placeholder 2">
            <a:extLst>
              <a:ext uri="{FF2B5EF4-FFF2-40B4-BE49-F238E27FC236}">
                <a16:creationId xmlns:a16="http://schemas.microsoft.com/office/drawing/2014/main" id="{714CF147-E0E5-4748-BBE4-A0ABEE4B8C90}"/>
              </a:ext>
            </a:extLst>
          </p:cNvPr>
          <p:cNvSpPr>
            <a:spLocks noGrp="1"/>
          </p:cNvSpPr>
          <p:nvPr>
            <p:ph idx="1"/>
          </p:nvPr>
        </p:nvSpPr>
        <p:spPr/>
        <p:txBody>
          <a:bodyPr>
            <a:normAutofit/>
          </a:bodyPr>
          <a:lstStyle/>
          <a:p>
            <a:pPr>
              <a:buFont typeface="Wingdings" panose="05000000000000000000" pitchFamily="2" charset="2"/>
              <a:buChar char="Ø"/>
            </a:pPr>
            <a:r>
              <a:rPr lang="en-IN" sz="2400" dirty="0"/>
              <a:t>There are two pages of data analysis which has pivot charts with the goal of representing the objectives laid out.</a:t>
            </a:r>
          </a:p>
          <a:p>
            <a:pPr>
              <a:buFont typeface="Wingdings" panose="05000000000000000000" pitchFamily="2" charset="2"/>
              <a:buChar char="Ø"/>
            </a:pPr>
            <a:r>
              <a:rPr lang="en-IN" sz="2400" dirty="0"/>
              <a:t>The 1</a:t>
            </a:r>
            <a:r>
              <a:rPr lang="en-IN" sz="2400" baseline="30000" dirty="0"/>
              <a:t>st</a:t>
            </a:r>
            <a:r>
              <a:rPr lang="en-IN" sz="2400" dirty="0"/>
              <a:t> page shows the monthly sales and the sales for the type of properties based on estate type and new build houses in 2014 and 2015.</a:t>
            </a:r>
          </a:p>
          <a:p>
            <a:pPr>
              <a:buFont typeface="Wingdings" panose="05000000000000000000" pitchFamily="2" charset="2"/>
              <a:buChar char="Ø"/>
            </a:pPr>
            <a:r>
              <a:rPr lang="en-IN" sz="2400" dirty="0"/>
              <a:t>The 2</a:t>
            </a:r>
            <a:r>
              <a:rPr lang="en-IN" sz="2400" baseline="30000" dirty="0"/>
              <a:t>nd</a:t>
            </a:r>
            <a:r>
              <a:rPr lang="en-IN" sz="2400" dirty="0"/>
              <a:t> page shows the distribution of sales with respect to the district in 2014 and 2015.</a:t>
            </a:r>
          </a:p>
        </p:txBody>
      </p:sp>
    </p:spTree>
    <p:extLst>
      <p:ext uri="{BB962C8B-B14F-4D97-AF65-F5344CB8AC3E}">
        <p14:creationId xmlns:p14="http://schemas.microsoft.com/office/powerpoint/2010/main" val="175010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5401-F99A-4813-8A05-C220F696E3A9}"/>
              </a:ext>
            </a:extLst>
          </p:cNvPr>
          <p:cNvSpPr>
            <a:spLocks noGrp="1"/>
          </p:cNvSpPr>
          <p:nvPr>
            <p:ph type="title"/>
          </p:nvPr>
        </p:nvSpPr>
        <p:spPr>
          <a:xfrm>
            <a:off x="1451579" y="804520"/>
            <a:ext cx="9603275" cy="587136"/>
          </a:xfrm>
        </p:spPr>
        <p:txBody>
          <a:bodyPr/>
          <a:lstStyle/>
          <a:p>
            <a:pPr algn="ctr"/>
            <a:r>
              <a:rPr lang="en-IN" dirty="0"/>
              <a:t>WELCOME TO THE DASHBOARD</a:t>
            </a:r>
          </a:p>
        </p:txBody>
      </p:sp>
      <p:sp>
        <p:nvSpPr>
          <p:cNvPr id="3" name="Content Placeholder 2">
            <a:extLst>
              <a:ext uri="{FF2B5EF4-FFF2-40B4-BE49-F238E27FC236}">
                <a16:creationId xmlns:a16="http://schemas.microsoft.com/office/drawing/2014/main" id="{E204FAE4-9669-4B17-B160-714941D6DA10}"/>
              </a:ext>
            </a:extLst>
          </p:cNvPr>
          <p:cNvSpPr>
            <a:spLocks noGrp="1"/>
          </p:cNvSpPr>
          <p:nvPr>
            <p:ph idx="1"/>
          </p:nvPr>
        </p:nvSpPr>
        <p:spPr>
          <a:xfrm>
            <a:off x="1451579" y="1868558"/>
            <a:ext cx="9603275" cy="3597788"/>
          </a:xfrm>
        </p:spPr>
        <p:txBody>
          <a:bodyPr>
            <a:normAutofit/>
          </a:bodyPr>
          <a:lstStyle/>
          <a:p>
            <a:pPr>
              <a:buFont typeface="Wingdings" panose="05000000000000000000" pitchFamily="2" charset="2"/>
              <a:buChar char="Ø"/>
            </a:pPr>
            <a:r>
              <a:rPr lang="en-IN" dirty="0"/>
              <a:t>The Dashboard has a line chart in the left side of the screen which shows the monthly sales for 2014 and 2015. It is a static chart. It will show highest and lowest sales in 2014 and 2015.</a:t>
            </a:r>
          </a:p>
          <a:p>
            <a:pPr>
              <a:buFont typeface="Wingdings" panose="05000000000000000000" pitchFamily="2" charset="2"/>
              <a:buChar char="Ø"/>
            </a:pPr>
            <a:r>
              <a:rPr lang="en-IN" dirty="0"/>
              <a:t>The right side has a column bar graph which shows the sales of different type of property with 4 slicers – Estate and New Build Houses for 2014 and 2015 including quarter wise sales.</a:t>
            </a:r>
          </a:p>
          <a:p>
            <a:pPr>
              <a:buFont typeface="Wingdings" panose="05000000000000000000" pitchFamily="2" charset="2"/>
              <a:buChar char="Ø"/>
            </a:pPr>
            <a:r>
              <a:rPr lang="en-IN" dirty="0"/>
              <a:t>The pie chart in the middle shows the maximum sales in the respective Top 10 districts.</a:t>
            </a:r>
          </a:p>
          <a:p>
            <a:pPr>
              <a:buFont typeface="Wingdings" panose="05000000000000000000" pitchFamily="2" charset="2"/>
              <a:buChar char="Ø"/>
            </a:pPr>
            <a:endParaRPr lang="en-IN" sz="1800" dirty="0"/>
          </a:p>
        </p:txBody>
      </p:sp>
    </p:spTree>
    <p:extLst>
      <p:ext uri="{BB962C8B-B14F-4D97-AF65-F5344CB8AC3E}">
        <p14:creationId xmlns:p14="http://schemas.microsoft.com/office/powerpoint/2010/main" val="3190991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044F-6FF5-4E3F-B5A0-729FBA37A5A8}"/>
              </a:ext>
            </a:extLst>
          </p:cNvPr>
          <p:cNvSpPr>
            <a:spLocks noGrp="1"/>
          </p:cNvSpPr>
          <p:nvPr>
            <p:ph type="title"/>
          </p:nvPr>
        </p:nvSpPr>
        <p:spPr>
          <a:xfrm>
            <a:off x="1449217" y="804890"/>
            <a:ext cx="9605635" cy="593638"/>
          </a:xfrm>
        </p:spPr>
        <p:txBody>
          <a:bodyPr/>
          <a:lstStyle/>
          <a:p>
            <a:r>
              <a:rPr lang="en-IN" dirty="0"/>
              <a:t>REPRESENTATION OF DATA IN THE DASHBOARD(I)</a:t>
            </a:r>
          </a:p>
        </p:txBody>
      </p:sp>
      <p:graphicFrame>
        <p:nvGraphicFramePr>
          <p:cNvPr id="7" name="Content Placeholder 6">
            <a:extLst>
              <a:ext uri="{FF2B5EF4-FFF2-40B4-BE49-F238E27FC236}">
                <a16:creationId xmlns:a16="http://schemas.microsoft.com/office/drawing/2014/main" id="{4EE9F089-F1D2-4386-BA0F-E283C7201DC1}"/>
              </a:ext>
            </a:extLst>
          </p:cNvPr>
          <p:cNvGraphicFramePr>
            <a:graphicFrameLocks noGrp="1"/>
          </p:cNvGraphicFramePr>
          <p:nvPr>
            <p:ph sz="half" idx="1"/>
            <p:extLst>
              <p:ext uri="{D42A27DB-BD31-4B8C-83A1-F6EECF244321}">
                <p14:modId xmlns:p14="http://schemas.microsoft.com/office/powerpoint/2010/main" val="1441381036"/>
              </p:ext>
            </p:extLst>
          </p:nvPr>
        </p:nvGraphicFramePr>
        <p:xfrm>
          <a:off x="1447800" y="1881189"/>
          <a:ext cx="4645152" cy="34594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5729F836-6CC4-4917-8F2C-CBA3A43880D7}"/>
              </a:ext>
            </a:extLst>
          </p:cNvPr>
          <p:cNvGraphicFramePr>
            <a:graphicFrameLocks noGrp="1"/>
          </p:cNvGraphicFramePr>
          <p:nvPr>
            <p:ph sz="half" idx="2"/>
            <p:extLst>
              <p:ext uri="{D42A27DB-BD31-4B8C-83A1-F6EECF244321}">
                <p14:modId xmlns:p14="http://schemas.microsoft.com/office/powerpoint/2010/main" val="121795344"/>
              </p:ext>
            </p:extLst>
          </p:nvPr>
        </p:nvGraphicFramePr>
        <p:xfrm>
          <a:off x="6413500" y="1881188"/>
          <a:ext cx="4645025" cy="34594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7224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DDB3-C169-4829-9547-04106B9621E2}"/>
              </a:ext>
            </a:extLst>
          </p:cNvPr>
          <p:cNvSpPr>
            <a:spLocks noGrp="1"/>
          </p:cNvSpPr>
          <p:nvPr>
            <p:ph type="title"/>
          </p:nvPr>
        </p:nvSpPr>
        <p:spPr>
          <a:xfrm>
            <a:off x="1451579" y="804519"/>
            <a:ext cx="9603275" cy="533951"/>
          </a:xfrm>
        </p:spPr>
        <p:txBody>
          <a:bodyPr/>
          <a:lstStyle/>
          <a:p>
            <a:r>
              <a:rPr lang="en-IN" dirty="0"/>
              <a:t>REPRESENTATION OF DATA IN THE DASHBOARD(II)</a:t>
            </a:r>
          </a:p>
        </p:txBody>
      </p:sp>
      <p:graphicFrame>
        <p:nvGraphicFramePr>
          <p:cNvPr id="4" name="Content Placeholder 3">
            <a:extLst>
              <a:ext uri="{FF2B5EF4-FFF2-40B4-BE49-F238E27FC236}">
                <a16:creationId xmlns:a16="http://schemas.microsoft.com/office/drawing/2014/main" id="{39351978-31D6-46E4-9865-BF5607E912BE}"/>
              </a:ext>
            </a:extLst>
          </p:cNvPr>
          <p:cNvGraphicFramePr>
            <a:graphicFrameLocks noGrp="1"/>
          </p:cNvGraphicFramePr>
          <p:nvPr>
            <p:ph idx="1"/>
            <p:extLst>
              <p:ext uri="{D42A27DB-BD31-4B8C-83A1-F6EECF244321}">
                <p14:modId xmlns:p14="http://schemas.microsoft.com/office/powerpoint/2010/main" val="3068930490"/>
              </p:ext>
            </p:extLst>
          </p:nvPr>
        </p:nvGraphicFramePr>
        <p:xfrm>
          <a:off x="1450975" y="1842052"/>
          <a:ext cx="9604375" cy="40949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171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6080-B934-4859-901D-9F0BC007A7C0}"/>
              </a:ext>
            </a:extLst>
          </p:cNvPr>
          <p:cNvSpPr>
            <a:spLocks noGrp="1"/>
          </p:cNvSpPr>
          <p:nvPr>
            <p:ph type="title"/>
          </p:nvPr>
        </p:nvSpPr>
        <p:spPr>
          <a:xfrm>
            <a:off x="1451579" y="804520"/>
            <a:ext cx="9603275" cy="587136"/>
          </a:xfrm>
        </p:spPr>
        <p:txBody>
          <a:bodyPr/>
          <a:lstStyle/>
          <a:p>
            <a:pPr algn="ctr"/>
            <a:r>
              <a:rPr lang="en-IN" dirty="0"/>
              <a:t>CONCLUSION – BUSINESS INSIGHT</a:t>
            </a:r>
          </a:p>
        </p:txBody>
      </p:sp>
      <p:sp>
        <p:nvSpPr>
          <p:cNvPr id="3" name="Content Placeholder 2">
            <a:extLst>
              <a:ext uri="{FF2B5EF4-FFF2-40B4-BE49-F238E27FC236}">
                <a16:creationId xmlns:a16="http://schemas.microsoft.com/office/drawing/2014/main" id="{701830CC-7055-41B2-828B-9FE5D40178FF}"/>
              </a:ext>
            </a:extLst>
          </p:cNvPr>
          <p:cNvSpPr>
            <a:spLocks noGrp="1"/>
          </p:cNvSpPr>
          <p:nvPr>
            <p:ph idx="1"/>
          </p:nvPr>
        </p:nvSpPr>
        <p:spPr/>
        <p:txBody>
          <a:bodyPr>
            <a:normAutofit/>
          </a:bodyPr>
          <a:lstStyle/>
          <a:p>
            <a:pPr>
              <a:buFont typeface="Wingdings" panose="05000000000000000000" pitchFamily="2" charset="2"/>
              <a:buChar char="Ø"/>
            </a:pPr>
            <a:r>
              <a:rPr lang="en-IN" sz="1800" dirty="0"/>
              <a:t>The line chart shows that the minimum sales for both years was February and for maximum sales was October 14 and July 15.</a:t>
            </a:r>
          </a:p>
          <a:p>
            <a:pPr>
              <a:buFont typeface="Wingdings" panose="05000000000000000000" pitchFamily="2" charset="2"/>
              <a:buChar char="Ø"/>
            </a:pPr>
            <a:r>
              <a:rPr lang="en-IN" sz="1800" dirty="0"/>
              <a:t>The maximum sales with respect to property type is Flats for new build houses for both years. However, with respect to estate type, Terrace House has maximum sales with respect to Free Hold land and Flats have maximum sales with respect to Lease Hold land.</a:t>
            </a:r>
          </a:p>
          <a:p>
            <a:pPr>
              <a:buFont typeface="Wingdings" panose="05000000000000000000" pitchFamily="2" charset="2"/>
              <a:buChar char="Ø"/>
            </a:pPr>
            <a:r>
              <a:rPr lang="en-IN" sz="1800" dirty="0"/>
              <a:t>Among the districts, the City of Westminster has the highest sales in 2014 and 2015.</a:t>
            </a:r>
          </a:p>
          <a:p>
            <a:pPr>
              <a:buFont typeface="Wingdings" panose="05000000000000000000" pitchFamily="2" charset="2"/>
              <a:buChar char="Ø"/>
            </a:pPr>
            <a:r>
              <a:rPr lang="en-IN" sz="1800" dirty="0"/>
              <a:t>As per the pie chart, businesses should focus on City of Westminster, Kensington and Chelsea and Southwark to maximise their sales, preferably at the 3</a:t>
            </a:r>
            <a:r>
              <a:rPr lang="en-IN" sz="1800" baseline="30000" dirty="0"/>
              <a:t>rd</a:t>
            </a:r>
            <a:r>
              <a:rPr lang="en-IN" sz="1800" dirty="0"/>
              <a:t> quarter of the year.</a:t>
            </a:r>
          </a:p>
        </p:txBody>
      </p:sp>
    </p:spTree>
    <p:extLst>
      <p:ext uri="{BB962C8B-B14F-4D97-AF65-F5344CB8AC3E}">
        <p14:creationId xmlns:p14="http://schemas.microsoft.com/office/powerpoint/2010/main" val="24187865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465</TotalTime>
  <Words>477</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Wingdings</vt:lpstr>
      <vt:lpstr>Gallery</vt:lpstr>
      <vt:lpstr>LONDON SALES HOUSE PRESENTATION</vt:lpstr>
      <vt:lpstr>VISUALIZING DATA AND CREATING DASHBOARDS</vt:lpstr>
      <vt:lpstr>INTRODUCTION TO THE DATA AND OUR OBJECTIVES</vt:lpstr>
      <vt:lpstr>PowerPoint Presentation</vt:lpstr>
      <vt:lpstr>DATA ANALYSIS</vt:lpstr>
      <vt:lpstr>WELCOME TO THE DASHBOARD</vt:lpstr>
      <vt:lpstr>REPRESENTATION OF DATA IN THE DASHBOARD(I)</vt:lpstr>
      <vt:lpstr>REPRESENTATION OF DATA IN THE DASHBOARD(II)</vt:lpstr>
      <vt:lpstr>CONCLUSION – BUSINESS INSIGHT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 SALES HOUSE PRESENTATION</dc:title>
  <dc:creator>Arkav majumdar</dc:creator>
  <cp:lastModifiedBy>Arkav majumdar</cp:lastModifiedBy>
  <cp:revision>10</cp:revision>
  <dcterms:created xsi:type="dcterms:W3CDTF">2020-11-27T09:48:23Z</dcterms:created>
  <dcterms:modified xsi:type="dcterms:W3CDTF">2020-11-28T17:15:42Z</dcterms:modified>
</cp:coreProperties>
</file>