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54" r:id="rId1"/>
    <p:sldMasterId id="2147485546" r:id="rId2"/>
    <p:sldMasterId id="2147485550" r:id="rId3"/>
    <p:sldMasterId id="2147485555" r:id="rId4"/>
    <p:sldMasterId id="2147485561" r:id="rId5"/>
    <p:sldMasterId id="2147485567" r:id="rId6"/>
    <p:sldMasterId id="2147485571" r:id="rId7"/>
  </p:sldMasterIdLst>
  <p:notesMasterIdLst>
    <p:notesMasterId r:id="rId58"/>
  </p:notesMasterIdLst>
  <p:handoutMasterIdLst>
    <p:handoutMasterId r:id="rId59"/>
  </p:handoutMasterIdLst>
  <p:sldIdLst>
    <p:sldId id="2439" r:id="rId8"/>
    <p:sldId id="2441" r:id="rId9"/>
    <p:sldId id="2429" r:id="rId10"/>
    <p:sldId id="2442" r:id="rId11"/>
    <p:sldId id="2443" r:id="rId12"/>
    <p:sldId id="2445" r:id="rId13"/>
    <p:sldId id="2446" r:id="rId14"/>
    <p:sldId id="2448" r:id="rId15"/>
    <p:sldId id="2361" r:id="rId16"/>
    <p:sldId id="2449" r:id="rId17"/>
    <p:sldId id="2450" r:id="rId18"/>
    <p:sldId id="2451" r:id="rId19"/>
    <p:sldId id="2452" r:id="rId20"/>
    <p:sldId id="2453" r:id="rId21"/>
    <p:sldId id="2454" r:id="rId22"/>
    <p:sldId id="2455" r:id="rId23"/>
    <p:sldId id="2456" r:id="rId24"/>
    <p:sldId id="2457" r:id="rId25"/>
    <p:sldId id="2458" r:id="rId26"/>
    <p:sldId id="2459" r:id="rId27"/>
    <p:sldId id="2460" r:id="rId28"/>
    <p:sldId id="2461" r:id="rId29"/>
    <p:sldId id="2462" r:id="rId30"/>
    <p:sldId id="2463" r:id="rId31"/>
    <p:sldId id="2464" r:id="rId32"/>
    <p:sldId id="2465" r:id="rId33"/>
    <p:sldId id="2466" r:id="rId34"/>
    <p:sldId id="2467" r:id="rId35"/>
    <p:sldId id="2468" r:id="rId36"/>
    <p:sldId id="2469" r:id="rId37"/>
    <p:sldId id="2470" r:id="rId38"/>
    <p:sldId id="2471" r:id="rId39"/>
    <p:sldId id="2472" r:id="rId40"/>
    <p:sldId id="2473" r:id="rId41"/>
    <p:sldId id="2474" r:id="rId42"/>
    <p:sldId id="2475" r:id="rId43"/>
    <p:sldId id="2476" r:id="rId44"/>
    <p:sldId id="2477" r:id="rId45"/>
    <p:sldId id="2478" r:id="rId46"/>
    <p:sldId id="2479" r:id="rId47"/>
    <p:sldId id="2480" r:id="rId48"/>
    <p:sldId id="2481" r:id="rId49"/>
    <p:sldId id="2482" r:id="rId50"/>
    <p:sldId id="2483" r:id="rId51"/>
    <p:sldId id="2484" r:id="rId52"/>
    <p:sldId id="2485" r:id="rId53"/>
    <p:sldId id="2486" r:id="rId54"/>
    <p:sldId id="2487" r:id="rId55"/>
    <p:sldId id="2488" r:id="rId56"/>
    <p:sldId id="2489" r:id="rId57"/>
  </p:sldIdLst>
  <p:sldSz cx="11049000" cy="6858000"/>
  <p:notesSz cx="9866313" cy="6735763"/>
  <p:embeddedFontLst>
    <p:embeddedFont>
      <p:font typeface="가는각진제목체" pitchFamily="18" charset="-127"/>
      <p:regular r:id="rId60"/>
    </p:embeddedFont>
    <p:embeddedFont>
      <p:font typeface="Magneto" pitchFamily="82" charset="0"/>
      <p:bold r:id="rId61"/>
    </p:embeddedFont>
    <p:embeddedFont>
      <p:font typeface="Vrinda" pitchFamily="34" charset="0"/>
      <p:regular r:id="rId62"/>
      <p:bold r:id="rId63"/>
    </p:embeddedFont>
    <p:embeddedFont>
      <p:font typeface="맑은 고딕" pitchFamily="50" charset="-127"/>
      <p:regular r:id="rId64"/>
      <p:bold r:id="rId65"/>
    </p:embeddedFont>
    <p:embeddedFont>
      <p:font typeface="Optima" pitchFamily="2" charset="2"/>
      <p:regular r:id="rId66"/>
    </p:embeddedFont>
    <p:embeddedFont>
      <p:font typeface="HY견고딕" pitchFamily="18" charset="-127"/>
      <p:regular r:id="rId67"/>
    </p:embeddedFont>
    <p:embeddedFont>
      <p:font typeface="HY헤드라인M" pitchFamily="18" charset="-127"/>
      <p:regular r:id="rId68"/>
    </p:embeddedFont>
  </p:embeddedFontLst>
  <p:custDataLst>
    <p:tags r:id="rId69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EFFFEF"/>
    <a:srgbClr val="FBFFFB"/>
    <a:srgbClr val="E5FFE5"/>
    <a:srgbClr val="FFF7FF"/>
    <a:srgbClr val="FFFFE1"/>
    <a:srgbClr val="FFE5FF"/>
    <a:srgbClr val="FFE389"/>
    <a:srgbClr val="FF99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86387" autoAdjust="0"/>
  </p:normalViewPr>
  <p:slideViewPr>
    <p:cSldViewPr showGuides="1">
      <p:cViewPr>
        <p:scale>
          <a:sx n="110" d="100"/>
          <a:sy n="110" d="100"/>
        </p:scale>
        <p:origin x="-738" y="-528"/>
      </p:cViewPr>
      <p:guideLst>
        <p:guide orient="horz"/>
        <p:guide orient="horz" pos="4110"/>
        <p:guide orient="horz" pos="1480"/>
        <p:guide orient="horz" pos="1344"/>
        <p:guide pos="214"/>
        <p:guide pos="3480"/>
        <p:guide pos="6959"/>
        <p:guide pos="1031"/>
        <p:guide/>
      </p:guideLst>
    </p:cSldViewPr>
  </p:slideViewPr>
  <p:outlineViewPr>
    <p:cViewPr>
      <p:scale>
        <a:sx n="33" d="100"/>
        <a:sy n="33" d="100"/>
      </p:scale>
      <p:origin x="0" y="145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132" d="100"/>
          <a:sy n="132" d="100"/>
        </p:scale>
        <p:origin x="-1476" y="-90"/>
      </p:cViewPr>
      <p:guideLst>
        <p:guide orient="horz" pos="2122"/>
        <p:guide pos="3108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61" Type="http://schemas.openxmlformats.org/officeDocument/2006/relationships/font" Target="fonts/font2.fntdata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font" Target="fonts/font5.fntdata"/><Relationship Id="rId69" Type="http://schemas.openxmlformats.org/officeDocument/2006/relationships/tags" Target="tags/tag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1" y="6341757"/>
            <a:ext cx="3807581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09" tIns="45655" rIns="91309" bIns="45655" numCol="1" anchor="t" anchorCtr="0" compatLnSpc="1">
            <a:prstTxWarp prst="textNoShape">
              <a:avLst/>
            </a:prstTxWarp>
          </a:bodyPr>
          <a:lstStyle>
            <a:lvl1pPr algn="l" defTabSz="908128" eaLnBrk="0" latinLnBrk="1" hangingPunct="0">
              <a:spcBef>
                <a:spcPct val="0"/>
              </a:spcBef>
              <a:buClr>
                <a:schemeClr val="folHlink"/>
              </a:buClr>
              <a:defRPr kumimoji="1" sz="9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6" tIns="45303" rIns="90606" bIns="45303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6" tIns="45303" rIns="90606" bIns="45303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6" tIns="45303" rIns="90606" bIns="45303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1" tIns="45300" rIns="90601" bIns="45300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1" tIns="45300" rIns="90601" bIns="45300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6" tIns="45303" rIns="90606" bIns="45303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6" tIns="45303" rIns="90606" bIns="45303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6" tIns="45303" rIns="90606" bIns="45303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6" tIns="45303" rIns="90606" bIns="45303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60" y="3199136"/>
            <a:ext cx="7893996" cy="3031172"/>
          </a:xfrm>
          <a:prstGeom prst="rect">
            <a:avLst/>
          </a:prstGeom>
        </p:spPr>
        <p:txBody>
          <a:bodyPr lIns="90606" tIns="45303" rIns="90606" bIns="45303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898775" y="504825"/>
            <a:ext cx="40687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159" y="3199135"/>
            <a:ext cx="7893996" cy="3031172"/>
          </a:xfrm>
          <a:prstGeom prst="rect">
            <a:avLst/>
          </a:prstGeom>
        </p:spPr>
        <p:txBody>
          <a:bodyPr lIns="90608" tIns="45304" rIns="90608" bIns="45304"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altech Basic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4" y="6619876"/>
            <a:ext cx="1675058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966" y="138094"/>
            <a:ext cx="10353163" cy="576263"/>
          </a:xfrm>
        </p:spPr>
        <p:txBody>
          <a:bodyPr anchor="ctr" anchorCtr="0"/>
          <a:lstStyle>
            <a:lvl1pPr>
              <a:defRPr sz="24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36441" y="857232"/>
            <a:ext cx="10160158" cy="78483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2pPr>
          </a:lstStyle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3" y="746724"/>
            <a:ext cx="8429685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5" y="6500834"/>
            <a:ext cx="1021563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9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직사각형 2"/>
          <p:cNvSpPr/>
          <p:nvPr userDrawn="1"/>
        </p:nvSpPr>
        <p:spPr bwMode="auto">
          <a:xfrm>
            <a:off x="339727" y="6525431"/>
            <a:ext cx="2016333" cy="216683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l" eaLnBrk="0" latinLnBrk="0" hangingPunct="0">
              <a:spcBef>
                <a:spcPct val="50000"/>
              </a:spcBef>
              <a:buClr>
                <a:schemeClr val="folHlink"/>
              </a:buClr>
            </a:pPr>
            <a:r>
              <a:rPr lang="ko-KR" altLang="en-US" sz="1200" b="0" i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올바른 성장과 따뜻한 나눔</a:t>
            </a:r>
            <a:r>
              <a:rPr lang="en-US" altLang="ko-KR" sz="1200" b="0" i="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…</a:t>
            </a:r>
            <a:endParaRPr lang="ko-KR" altLang="en-US" sz="1200" b="0" i="0" baseline="0" smtClean="0">
              <a:solidFill>
                <a:schemeClr val="tx1">
                  <a:lumMod val="65000"/>
                  <a:lumOff val="3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071" y="315626"/>
            <a:ext cx="1152160" cy="376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altech Basic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964" y="138094"/>
            <a:ext cx="10353163" cy="576263"/>
          </a:xfrm>
        </p:spPr>
        <p:txBody>
          <a:bodyPr anchor="ctr" anchorCtr="0"/>
          <a:lstStyle>
            <a:lvl1pPr>
              <a:defRPr sz="24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36440" y="857232"/>
            <a:ext cx="10160158" cy="78483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2pPr>
          </a:lstStyle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직사각형 2"/>
          <p:cNvSpPr/>
          <p:nvPr userDrawn="1"/>
        </p:nvSpPr>
        <p:spPr bwMode="auto">
          <a:xfrm>
            <a:off x="339725" y="6525430"/>
            <a:ext cx="2376385" cy="216683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올바른 성장과 따뜻한 나눔</a:t>
            </a:r>
            <a:r>
              <a:rPr lang="en-US" altLang="ko-KR" smtClean="0">
                <a:latin typeface="Optima" pitchFamily="2" charset="2"/>
              </a:rPr>
              <a:t>…</a:t>
            </a: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754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4대3_Layout02_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C500135B-194A-4D58-BE62-AF7EAC96AEA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2591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3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대3_Layout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4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3771522" y="4500570"/>
            <a:ext cx="5497978" cy="9286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 sz="1400" spc="-150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568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095" y="1143000"/>
            <a:ext cx="10077199" cy="1296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4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631825" indent="-285750">
              <a:buFontTx/>
              <a:buBlip>
                <a:blip r:embed="rId2"/>
              </a:buBlip>
              <a:defRPr sz="12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985838" indent="-228600">
              <a:buFontTx/>
              <a:buBlip>
                <a:blip r:embed="rId3"/>
              </a:buBlip>
              <a:defRPr sz="12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49375" indent="-228600">
              <a:buFontTx/>
              <a:buBlip>
                <a:blip r:embed="rId4"/>
              </a:buBlip>
              <a:defRPr sz="12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797050" indent="-228600">
              <a:buFont typeface="Vrinda" pitchFamily="2" charset="0"/>
              <a:buChar char="-"/>
              <a:defRPr sz="12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9954" y="347930"/>
            <a:ext cx="9094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62964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altech Basic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964" y="138094"/>
            <a:ext cx="10353163" cy="576263"/>
          </a:xfrm>
        </p:spPr>
        <p:txBody>
          <a:bodyPr anchor="ctr" anchorCtr="0"/>
          <a:lstStyle>
            <a:lvl1pPr>
              <a:defRPr sz="24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436440" y="857232"/>
            <a:ext cx="10160158" cy="78483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2pPr>
          </a:lstStyle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직사각형 2"/>
          <p:cNvSpPr/>
          <p:nvPr userDrawn="1"/>
        </p:nvSpPr>
        <p:spPr bwMode="auto">
          <a:xfrm>
            <a:off x="339725" y="6525430"/>
            <a:ext cx="2376385" cy="216683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올바른 성장과 따뜻한 나눔</a:t>
            </a:r>
            <a:r>
              <a:rPr lang="en-US" altLang="ko-KR" smtClean="0">
                <a:latin typeface="Optima" pitchFamily="2" charset="2"/>
              </a:rPr>
              <a:t>…</a:t>
            </a: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162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4대3_Layout02_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C500135B-194A-4D58-BE62-AF7EAC96AEA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55434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86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대3_Layout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4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3771522" y="4500570"/>
            <a:ext cx="5497978" cy="9286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 sz="1400" spc="-150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13254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3095" y="1143000"/>
            <a:ext cx="10077199" cy="12967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FontTx/>
              <a:buNone/>
              <a:defRPr sz="14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631825" indent="-285750">
              <a:buFontTx/>
              <a:buBlip>
                <a:blip r:embed="rId2"/>
              </a:buBlip>
              <a:defRPr sz="12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985838" indent="-228600">
              <a:buFontTx/>
              <a:buBlip>
                <a:blip r:embed="rId3"/>
              </a:buBlip>
              <a:defRPr sz="12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349375" indent="-228600">
              <a:buFontTx/>
              <a:buBlip>
                <a:blip r:embed="rId4"/>
              </a:buBlip>
              <a:defRPr sz="12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1797050" indent="-228600">
              <a:buFont typeface="Vrinda" pitchFamily="2" charset="0"/>
              <a:buChar char="-"/>
              <a:defRPr sz="120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9954" y="347930"/>
            <a:ext cx="9094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5180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4대3_Layout02_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6974" y="6619876"/>
            <a:ext cx="1675058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C500135B-194A-4D58-BE62-AF7EAC96AEA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2"/>
          </p:nvPr>
        </p:nvSpPr>
        <p:spPr>
          <a:xfrm>
            <a:off x="343084" y="836588"/>
            <a:ext cx="10368000" cy="1140312"/>
          </a:xfrm>
        </p:spPr>
        <p:txBody>
          <a:bodyPr lIns="36000" rIns="36000">
            <a:spAutoFit/>
          </a:bodyPr>
          <a:lstStyle>
            <a:lvl1pPr marL="342000" indent="-342000">
              <a:spcBef>
                <a:spcPts val="600"/>
              </a:spcBef>
              <a:buFont typeface="Wingdings" pitchFamily="2" charset="2"/>
              <a:buChar char="ü"/>
              <a:defRPr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  <a:lvl2pPr marL="627063" indent="-284400">
              <a:spcBef>
                <a:spcPts val="300"/>
              </a:spcBef>
              <a:buFont typeface="Optima" pitchFamily="2" charset="2"/>
              <a:buChar char=""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2pPr>
            <a:lvl3pPr marL="893763" indent="-266700">
              <a:buFont typeface="맑은 고딕" pitchFamily="50" charset="-127"/>
              <a:buChar char="–"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3pPr>
            <a:lvl4pPr marL="1169988" indent="-276225">
              <a:buFont typeface="맑은 고딕" pitchFamily="50" charset="-127"/>
              <a:buChar char="–"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4pPr>
            <a:lvl5pPr marL="1169987" indent="0">
              <a:buFont typeface="맑은 고딕" pitchFamily="50" charset="-127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259200"/>
            <a:ext cx="10394402" cy="43200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spc="0" baseline="0" dirty="0">
                <a:solidFill>
                  <a:srgbClr val="000000"/>
                </a:solidFill>
                <a:effectLst/>
                <a:latin typeface="HY헤드라인M"/>
                <a:ea typeface="HY헤드라인M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08569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+빈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259200"/>
            <a:ext cx="10394402" cy="43200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 spc="0" baseline="0" dirty="0">
                <a:solidFill>
                  <a:srgbClr val="000000"/>
                </a:solidFill>
                <a:effectLst/>
                <a:latin typeface="HY헤드라인M"/>
                <a:ea typeface="HY헤드라인M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직선 연결선 16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03689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C500135B-194A-4D58-BE62-AF7EAC96AEA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973596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altech Basic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88367"/>
            <a:ext cx="10394402" cy="576808"/>
          </a:xfrm>
        </p:spPr>
        <p:txBody>
          <a:bodyPr anchor="ctr" anchorCtr="0"/>
          <a:lstStyle>
            <a:lvl1pPr>
              <a:defRPr sz="24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43085" y="836588"/>
            <a:ext cx="10366135" cy="78483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2pPr>
          </a:lstStyle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직선 연결선 2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직사각형 2"/>
          <p:cNvSpPr/>
          <p:nvPr userDrawn="1"/>
        </p:nvSpPr>
        <p:spPr bwMode="auto">
          <a:xfrm>
            <a:off x="339725" y="6525430"/>
            <a:ext cx="2376385" cy="216683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올바른 성장과 따뜻한 나눔</a:t>
            </a:r>
            <a:r>
              <a:rPr lang="en-US" altLang="ko-KR" smtClean="0">
                <a:latin typeface="Optima" pitchFamily="2" charset="2"/>
              </a:rPr>
              <a:t>…</a:t>
            </a: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7" name="직선 연결선 16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315918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4대3_Layout02_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C500135B-194A-4D58-BE62-AF7EAC96AEA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9268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24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대3_Layout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4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3771522" y="4500570"/>
            <a:ext cx="5497978" cy="9286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 sz="1400" spc="-150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8214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대3_Layout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4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3771522" y="4500570"/>
            <a:ext cx="5497978" cy="9286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 sz="1400" spc="-150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2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2450" y="274638"/>
            <a:ext cx="99441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9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xtree Basic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 bwMode="auto">
          <a:xfrm>
            <a:off x="0" y="6569960"/>
            <a:ext cx="1104900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Magneto" pitchFamily="82" charset="0"/>
              </a:rPr>
              <a:t>Sostware Architect, Taegook Song(tsong@nextree.co.kr), NEXTREESOFT</a:t>
            </a:r>
            <a:endParaRPr lang="ko-KR" altLang="en-US" smtClean="0">
              <a:solidFill>
                <a:srgbClr val="000000">
                  <a:lumMod val="65000"/>
                  <a:lumOff val="35000"/>
                </a:srgbClr>
              </a:solidFill>
              <a:latin typeface="Magneto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61130" y="6619875"/>
            <a:ext cx="987870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7ACF3FE3-7EE4-49DF-90D9-D178C564419C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0964" y="138094"/>
            <a:ext cx="10353163" cy="576263"/>
          </a:xfrm>
        </p:spPr>
        <p:txBody>
          <a:bodyPr anchor="ctr" anchorCtr="0"/>
          <a:lstStyle>
            <a:lvl1pPr>
              <a:defRPr sz="24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39725" y="836613"/>
            <a:ext cx="10160158" cy="78483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0" indent="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가는각진제목체" pitchFamily="18" charset="-127"/>
              <a:buNone/>
              <a:defRPr kumimoji="1"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2pPr>
          </a:lstStyle>
          <a:p>
            <a:pPr lvl="0"/>
            <a:endParaRPr lang="en-US" altLang="ko-KR" smtClean="0"/>
          </a:p>
          <a:p>
            <a:pPr lvl="1"/>
            <a:r>
              <a:rPr lang="en-US" altLang="ko-KR" smtClean="0"/>
              <a:t> 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 userDrawn="1"/>
        </p:nvCxnSpPr>
        <p:spPr bwMode="auto">
          <a:xfrm>
            <a:off x="380964" y="746724"/>
            <a:ext cx="842968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3" name="직선 연결선 22"/>
          <p:cNvCxnSpPr/>
          <p:nvPr userDrawn="1"/>
        </p:nvCxnSpPr>
        <p:spPr bwMode="auto">
          <a:xfrm>
            <a:off x="8453458" y="746724"/>
            <a:ext cx="2266020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996" y="260560"/>
            <a:ext cx="1428274" cy="4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4대3_Layout02_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C500135B-194A-4D58-BE62-AF7EAC96AEA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054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8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대3_Layout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049000" cy="6858000"/>
          </a:xfrm>
          <a:prstGeom prst="rect">
            <a:avLst/>
          </a:prstGeom>
        </p:spPr>
      </p:pic>
      <p:sp>
        <p:nvSpPr>
          <p:cNvPr id="4" name="Rectangle 1051"/>
          <p:cNvSpPr>
            <a:spLocks noGrp="1" noChangeArrowheads="1"/>
          </p:cNvSpPr>
          <p:nvPr>
            <p:ph type="title"/>
          </p:nvPr>
        </p:nvSpPr>
        <p:spPr bwMode="auto">
          <a:xfrm>
            <a:off x="3771522" y="4500570"/>
            <a:ext cx="5497978" cy="92869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 sz="1400" spc="-150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03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1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slideLayout" Target="../slideLayouts/slideLayout12.xml"/><Relationship Id="rId7" Type="http://schemas.openxmlformats.org/officeDocument/2006/relationships/tags" Target="../tags/tag20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tags" Target="../tags/tag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slideLayout" Target="../slideLayouts/slideLayout17.xml"/><Relationship Id="rId7" Type="http://schemas.openxmlformats.org/officeDocument/2006/relationships/tags" Target="../tags/tag29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3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ags" Target="../tags/tag40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slideLayout" Target="../slideLayouts/slideLayout25.xml"/><Relationship Id="rId7" Type="http://schemas.openxmlformats.org/officeDocument/2006/relationships/tags" Target="../tags/tag51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ags" Target="../tags/tag50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974" y="6619876"/>
            <a:ext cx="1675058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1A605F32-D224-4046-899C-FF67DBAD5E2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7" name="AcnStamp_ID_7" hidden="1"/>
          <p:cNvSpPr/>
          <p:nvPr>
            <p:custDataLst>
              <p:tags r:id="rId5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6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7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/>
          <p:nvPr/>
        </p:nvCxnSpPr>
        <p:spPr bwMode="auto">
          <a:xfrm>
            <a:off x="380966" y="746724"/>
            <a:ext cx="7715303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80965" y="6500834"/>
            <a:ext cx="1021563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8024830" y="746724"/>
            <a:ext cx="2694648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2" r:id="rId1"/>
    <p:sldLayoutId id="2147485543" r:id="rId2"/>
    <p:sldLayoutId id="2147485545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85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8" r:id="rId1"/>
    <p:sldLayoutId id="214748554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4" y="142852"/>
            <a:ext cx="1002909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2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1A605F32-D224-4046-899C-FF67DBAD5E2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7" name="AcnStamp_ID_7" hidden="1"/>
          <p:cNvSpPr/>
          <p:nvPr>
            <p:custDataLst>
              <p:tags r:id="rId6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7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8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380964" y="746724"/>
            <a:ext cx="771530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>
            <a:off x="8024830" y="746724"/>
            <a:ext cx="2694648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290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1" r:id="rId1"/>
    <p:sldLayoutId id="2147485552" r:id="rId2"/>
    <p:sldLayoutId id="2147485553" r:id="rId3"/>
    <p:sldLayoutId id="2147485554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4" y="142852"/>
            <a:ext cx="1002909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2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1A605F32-D224-4046-899C-FF67DBAD5E2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380964" y="746724"/>
            <a:ext cx="771530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>
            <a:off x="8024830" y="746724"/>
            <a:ext cx="2694648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24735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6" r:id="rId1"/>
    <p:sldLayoutId id="2147485557" r:id="rId2"/>
    <p:sldLayoutId id="2147485558" r:id="rId3"/>
    <p:sldLayoutId id="2147485559" r:id="rId4"/>
    <p:sldLayoutId id="2147485560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4" y="142852"/>
            <a:ext cx="1002909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2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1A605F32-D224-4046-899C-FF67DBAD5E2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380964" y="746724"/>
            <a:ext cx="771530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>
            <a:off x="8024830" y="746724"/>
            <a:ext cx="2694648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4133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2" r:id="rId1"/>
    <p:sldLayoutId id="2147485563" r:id="rId2"/>
    <p:sldLayoutId id="2147485564" r:id="rId3"/>
    <p:sldLayoutId id="2147485565" r:id="rId4"/>
    <p:sldLayoutId id="2147485566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4" y="142852"/>
            <a:ext cx="1002909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dirty="0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2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1A605F32-D224-4046-899C-FF67DBAD5E2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7" name="AcnStamp_ID_7" hidden="1"/>
          <p:cNvSpPr/>
          <p:nvPr>
            <p:custDataLst>
              <p:tags r:id="rId5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6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7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380964" y="746724"/>
            <a:ext cx="771530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>
            <a:off x="8024830" y="746724"/>
            <a:ext cx="2694648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318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8" r:id="rId1"/>
    <p:sldLayoutId id="2147485569" r:id="rId2"/>
    <p:sldLayoutId id="2147485570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4" y="142852"/>
            <a:ext cx="10029092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2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text format of master</a:t>
            </a:r>
            <a:endParaRPr lang="en-US" altLang="zh-SG" smtClean="0"/>
          </a:p>
          <a:p>
            <a:pPr lvl="1"/>
            <a:r>
              <a:rPr lang="en-US" altLang="ko-KR" smtClean="0"/>
              <a:t>Second level</a:t>
            </a:r>
            <a:endParaRPr lang="en-US" altLang="zh-SG" smtClean="0"/>
          </a:p>
          <a:p>
            <a:pPr lvl="2"/>
            <a:r>
              <a:rPr lang="en-US" altLang="ko-KR" smtClean="0"/>
              <a:t>Third level</a:t>
            </a:r>
            <a:endParaRPr lang="en-US" altLang="zh-SG" smtClean="0"/>
          </a:p>
        </p:txBody>
      </p:sp>
      <p:sp>
        <p:nvSpPr>
          <p:cNvPr id="6" name="TextBox 5"/>
          <p:cNvSpPr txBox="1"/>
          <p:nvPr/>
        </p:nvSpPr>
        <p:spPr>
          <a:xfrm>
            <a:off x="4686973" y="6619875"/>
            <a:ext cx="1675057" cy="237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5000"/>
              </a:lnSpc>
              <a:spcBef>
                <a:spcPct val="35000"/>
              </a:spcBef>
              <a:buClr>
                <a:srgbClr val="008400"/>
              </a:buClr>
              <a:defRPr/>
            </a:pPr>
            <a:r>
              <a:rPr lang="en-US" altLang="zh-SG" sz="900" b="0" dirty="0">
                <a:latin typeface="가는각진제목체"/>
                <a:ea typeface="가는각진제목체"/>
              </a:rPr>
              <a:t>Ⅰ</a:t>
            </a:r>
            <a:r>
              <a:rPr lang="en-US" altLang="zh-SG" sz="900" b="0" dirty="0">
                <a:latin typeface="Optima"/>
              </a:rPr>
              <a:t>-</a:t>
            </a:r>
            <a:fld id="{1A605F32-D224-4046-899C-FF67DBAD5E22}" type="slidenum">
              <a:rPr lang="zh-SG" altLang="en-US" sz="900" b="0">
                <a:latin typeface="Optima"/>
              </a:rPr>
              <a:pPr algn="ctr" eaLnBrk="0" latinLnBrk="0" hangingPunct="0">
                <a:lnSpc>
                  <a:spcPct val="105000"/>
                </a:lnSpc>
                <a:spcBef>
                  <a:spcPct val="35000"/>
                </a:spcBef>
                <a:buClr>
                  <a:srgbClr val="008400"/>
                </a:buClr>
                <a:defRPr/>
              </a:pPr>
              <a:t>‹#›</a:t>
            </a:fld>
            <a:endParaRPr lang="ko-KR" altLang="en-US" sz="900" b="0" dirty="0">
              <a:latin typeface="Optima"/>
            </a:endParaRPr>
          </a:p>
        </p:txBody>
      </p:sp>
      <p:sp>
        <p:nvSpPr>
          <p:cNvPr id="7" name="AcnStamp_ID_7" hidden="1"/>
          <p:cNvSpPr/>
          <p:nvPr>
            <p:custDataLst>
              <p:tags r:id="rId6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400">
                <a:latin typeface="Optima" pitchFamily="2" charset="2"/>
              </a:rPr>
              <a:t>MASTER STAMP</a:t>
            </a:r>
            <a:endParaRPr lang="ko-KR" altLang="en-US" sz="1400"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7"/>
            </p:custDataLst>
          </p:nvPr>
        </p:nvCxnSpPr>
        <p:spPr bwMode="gray">
          <a:xfrm rot="5400000" flipH="1" flipV="1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8"/>
            </p:custDataLst>
          </p:nvPr>
        </p:nvCxnSpPr>
        <p:spPr bwMode="gray">
          <a:xfrm rot="5400000">
            <a:off x="10539138" y="1517559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직선 연결선 9"/>
          <p:cNvCxnSpPr/>
          <p:nvPr userDrawn="1"/>
        </p:nvCxnSpPr>
        <p:spPr bwMode="auto">
          <a:xfrm>
            <a:off x="380964" y="746724"/>
            <a:ext cx="7715304" cy="0"/>
          </a:xfrm>
          <a:prstGeom prst="line">
            <a:avLst/>
          </a:prstGeom>
          <a:noFill/>
          <a:ln w="63500" cap="flat" cmpd="sng" algn="ctr">
            <a:solidFill>
              <a:srgbClr val="609A1A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" name="직선 연결선 10"/>
          <p:cNvCxnSpPr/>
          <p:nvPr userDrawn="1"/>
        </p:nvCxnSpPr>
        <p:spPr bwMode="auto">
          <a:xfrm>
            <a:off x="380964" y="6500834"/>
            <a:ext cx="10215634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" name="직선 연결선 12"/>
          <p:cNvCxnSpPr/>
          <p:nvPr userDrawn="1"/>
        </p:nvCxnSpPr>
        <p:spPr bwMode="auto">
          <a:xfrm>
            <a:off x="8024830" y="746724"/>
            <a:ext cx="2694648" cy="0"/>
          </a:xfrm>
          <a:prstGeom prst="line">
            <a:avLst/>
          </a:prstGeom>
          <a:noFill/>
          <a:ln w="63500" cap="flat" cmpd="sng" algn="ctr">
            <a:solidFill>
              <a:srgbClr val="04141E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08769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2" r:id="rId1"/>
    <p:sldLayoutId id="2147485573" r:id="rId2"/>
    <p:sldLayoutId id="2147485574" r:id="rId3"/>
    <p:sldLayoutId id="2147485575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csrg.cs.memphis.edu/tutorial/assets/images/janus-rund.gif&amp;imgrefurl=http://ccrg.cs.memphis.edu/tutorial/introduction.html&amp;usg=__XYKqhUxvZsX9gkz_YxWh2EvIY2I=&amp;h=822&amp;w=830&amp;sz=102&amp;hl=ko&amp;start=4&amp;um=1&amp;tbnid=LA2zL8KtHmFC7M:&amp;tbnh=143&amp;tbnw=144&amp;prev=/images?q=janus+image&amp;ndsp=20&amp;um=1&amp;hl=ko&amp;rls=com.microsoft:*:IE-SearchBox&amp;rlz=1I7GTKR_ko&amp;sa=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모서리가 둥근 직사각형 414"/>
          <p:cNvSpPr/>
          <p:nvPr/>
        </p:nvSpPr>
        <p:spPr bwMode="auto">
          <a:xfrm>
            <a:off x="555810" y="2348850"/>
            <a:ext cx="9937381" cy="3888540"/>
          </a:xfrm>
          <a:prstGeom prst="roundRect">
            <a:avLst>
              <a:gd name="adj" fmla="val 155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400" smtClean="0">
                <a:solidFill>
                  <a:schemeClr val="accent2">
                    <a:lumMod val="25000"/>
                  </a:schemeClr>
                </a:solidFill>
                <a:latin typeface="Optima" pitchFamily="2" charset="2"/>
              </a:rPr>
              <a:t>역할 기반 개발자 로드맵 </a:t>
            </a:r>
          </a:p>
        </p:txBody>
      </p:sp>
      <p:sp>
        <p:nvSpPr>
          <p:cNvPr id="445" name="위쪽 화살표 444"/>
          <p:cNvSpPr/>
          <p:nvPr/>
        </p:nvSpPr>
        <p:spPr bwMode="auto">
          <a:xfrm>
            <a:off x="6316610" y="5589300"/>
            <a:ext cx="432060" cy="21603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46" name="위쪽 화살표 445"/>
          <p:cNvSpPr/>
          <p:nvPr/>
        </p:nvSpPr>
        <p:spPr bwMode="auto">
          <a:xfrm>
            <a:off x="7108720" y="5589300"/>
            <a:ext cx="432060" cy="216030"/>
          </a:xfrm>
          <a:prstGeom prst="up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81" name="모서리가 둥근 직사각형 180"/>
          <p:cNvSpPr/>
          <p:nvPr/>
        </p:nvSpPr>
        <p:spPr bwMode="auto">
          <a:xfrm>
            <a:off x="5236460" y="3429000"/>
            <a:ext cx="3384470" cy="1440200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84" name="모서리가 둥근 직사각형 383"/>
          <p:cNvSpPr/>
          <p:nvPr/>
        </p:nvSpPr>
        <p:spPr bwMode="auto">
          <a:xfrm>
            <a:off x="5308470" y="3501010"/>
            <a:ext cx="1584220" cy="1296180"/>
          </a:xfrm>
          <a:prstGeom prst="roundRect">
            <a:avLst>
              <a:gd name="adj" fmla="val 439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68" name="모서리가 둥근 직사각형 367"/>
          <p:cNvSpPr/>
          <p:nvPr/>
        </p:nvSpPr>
        <p:spPr bwMode="auto">
          <a:xfrm>
            <a:off x="6964700" y="3501010"/>
            <a:ext cx="1584220" cy="1296180"/>
          </a:xfrm>
          <a:prstGeom prst="roundRect">
            <a:avLst>
              <a:gd name="adj" fmla="val 194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2013 </a:t>
            </a:r>
            <a:r>
              <a:rPr lang="ko-KR" altLang="en-US" smtClean="0"/>
              <a:t>역할 기반 개발자 로드맵</a:t>
            </a:r>
            <a:endParaRPr lang="ko-KR" altLang="en-US" dirty="0"/>
          </a:p>
        </p:txBody>
      </p:sp>
      <p:sp>
        <p:nvSpPr>
          <p:cNvPr id="210" name="모서리가 둥근 직사각형 209"/>
          <p:cNvSpPr/>
          <p:nvPr/>
        </p:nvSpPr>
        <p:spPr bwMode="auto">
          <a:xfrm>
            <a:off x="5452484" y="2636890"/>
            <a:ext cx="129618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SW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아키텍트</a:t>
            </a:r>
          </a:p>
        </p:txBody>
      </p:sp>
      <p:sp>
        <p:nvSpPr>
          <p:cNvPr id="211" name="모서리가 둥근 직사각형 210"/>
          <p:cNvSpPr/>
          <p:nvPr/>
        </p:nvSpPr>
        <p:spPr bwMode="auto">
          <a:xfrm>
            <a:off x="3724247" y="2636890"/>
            <a:ext cx="1296179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도메인 모델러</a:t>
            </a:r>
          </a:p>
        </p:txBody>
      </p:sp>
      <p:sp>
        <p:nvSpPr>
          <p:cNvPr id="212" name="모서리가 둥근 직사각형 211"/>
          <p:cNvSpPr/>
          <p:nvPr/>
        </p:nvSpPr>
        <p:spPr bwMode="auto">
          <a:xfrm>
            <a:off x="5452484" y="3645030"/>
            <a:ext cx="129618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고급 서버 개발자</a:t>
            </a:r>
          </a:p>
        </p:txBody>
      </p:sp>
      <p:sp>
        <p:nvSpPr>
          <p:cNvPr id="214" name="모서리가 둥근 직사각형 213"/>
          <p:cNvSpPr/>
          <p:nvPr/>
        </p:nvSpPr>
        <p:spPr bwMode="auto">
          <a:xfrm>
            <a:off x="3724246" y="522925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데이터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모델러</a:t>
            </a:r>
          </a:p>
        </p:txBody>
      </p:sp>
      <p:sp>
        <p:nvSpPr>
          <p:cNvPr id="215" name="모서리가 둥근 직사각형 214"/>
          <p:cNvSpPr/>
          <p:nvPr/>
        </p:nvSpPr>
        <p:spPr bwMode="auto">
          <a:xfrm>
            <a:off x="8908970" y="3933070"/>
            <a:ext cx="136819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형상빌드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엔지니어</a:t>
            </a:r>
          </a:p>
        </p:txBody>
      </p:sp>
      <p:sp>
        <p:nvSpPr>
          <p:cNvPr id="24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6" y="836614"/>
            <a:ext cx="10256873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역할</a:t>
            </a:r>
            <a:r>
              <a:rPr lang="en-US" altLang="ko-KR" sz="1800" smtClean="0">
                <a:latin typeface="+mn-lt"/>
              </a:rPr>
              <a:t>[</a:t>
            </a:r>
            <a:r>
              <a:rPr lang="ko-KR" altLang="en-US" sz="1800" smtClean="0">
                <a:latin typeface="+mn-lt"/>
              </a:rPr>
              <a:t>등급</a:t>
            </a:r>
            <a:r>
              <a:rPr lang="en-US" altLang="ko-KR" sz="1800" smtClean="0">
                <a:latin typeface="+mn-lt"/>
              </a:rPr>
              <a:t>]</a:t>
            </a:r>
            <a:r>
              <a:rPr lang="ko-KR" altLang="en-US" sz="1800" smtClean="0">
                <a:latin typeface="+mn-lt"/>
              </a:rPr>
              <a:t>을 기반으로 경력 경로를 형성할 수 있습니다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어느 역할이든 그 역할의 정상에 이르면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역량의 깊이와 넓이는 지속적으로 확장가능하므로 평생 역할이 될 수 있습니다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한 가지 역할 만으로 개발팀에서 일하는 경우는 매우 드물며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>
                <a:latin typeface="+mn-lt"/>
              </a:rPr>
              <a:t> </a:t>
            </a:r>
            <a:r>
              <a:rPr lang="ko-KR" altLang="en-US" sz="1800" smtClean="0">
                <a:latin typeface="+mn-lt"/>
              </a:rPr>
              <a:t>프로젝트 상황에 따라 여러 역할을 오가며 개발합니다</a:t>
            </a:r>
            <a:r>
              <a:rPr lang="en-US" altLang="ko-KR" sz="1800" smtClean="0">
                <a:latin typeface="+mn-lt"/>
              </a:rPr>
              <a:t>. </a:t>
            </a:r>
            <a:endParaRPr lang="en-US" altLang="ko-KR" sz="1800" dirty="0">
              <a:latin typeface="+mn-lt"/>
            </a:endParaRPr>
          </a:p>
        </p:txBody>
      </p:sp>
      <p:sp>
        <p:nvSpPr>
          <p:cNvPr id="213" name="모서리가 둥근 직사각형 212"/>
          <p:cNvSpPr/>
          <p:nvPr/>
        </p:nvSpPr>
        <p:spPr bwMode="auto">
          <a:xfrm>
            <a:off x="7108714" y="5229250"/>
            <a:ext cx="1296180" cy="288040"/>
          </a:xfrm>
          <a:prstGeom prst="roundRect">
            <a:avLst/>
          </a:prstGeom>
          <a:solidFill>
            <a:srgbClr val="FFFFE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웹 프론트 개발자</a:t>
            </a:r>
          </a:p>
        </p:txBody>
      </p:sp>
      <p:sp>
        <p:nvSpPr>
          <p:cNvPr id="240" name="모서리가 둥근 직사각형 239"/>
          <p:cNvSpPr/>
          <p:nvPr/>
        </p:nvSpPr>
        <p:spPr bwMode="auto">
          <a:xfrm>
            <a:off x="7972840" y="4869200"/>
            <a:ext cx="136819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웹퍼블리셔</a:t>
            </a:r>
            <a:endParaRPr lang="ko-KR" altLang="en-US" sz="1100" b="0" dirty="0">
              <a:solidFill>
                <a:schemeClr val="tx1">
                  <a:lumMod val="65000"/>
                  <a:lumOff val="35000"/>
                </a:schemeClr>
              </a:solidFill>
              <a:latin typeface="Optima" pitchFamily="2" charset="2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5452484" y="4365130"/>
            <a:ext cx="129618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중급 서버 개발자</a:t>
            </a: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5452484" y="5229249"/>
            <a:ext cx="1296180" cy="288040"/>
          </a:xfrm>
          <a:prstGeom prst="roundRect">
            <a:avLst/>
          </a:prstGeom>
          <a:solidFill>
            <a:srgbClr val="FFFFE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서버 개발자</a:t>
            </a: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3724246" y="4725180"/>
            <a:ext cx="122417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고급 데이터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모델러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7108714" y="4365130"/>
            <a:ext cx="129618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중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급 웹 프론트 개발자</a:t>
            </a: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7108714" y="3645030"/>
            <a:ext cx="129618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고급 웹 프론트 개발자</a:t>
            </a: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8908970" y="3429000"/>
            <a:ext cx="136819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급 형상빌드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엔지니어</a:t>
            </a:r>
          </a:p>
        </p:txBody>
      </p:sp>
      <p:cxnSp>
        <p:nvCxnSpPr>
          <p:cNvPr id="6" name="직선 화살표 연결선 5"/>
          <p:cNvCxnSpPr>
            <a:stCxn id="214" idx="0"/>
            <a:endCxn id="75" idx="2"/>
          </p:cNvCxnSpPr>
          <p:nvPr/>
        </p:nvCxnSpPr>
        <p:spPr bwMode="auto">
          <a:xfrm flipV="1">
            <a:off x="4336331" y="501322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직선 화살표 연결선 93"/>
          <p:cNvCxnSpPr>
            <a:stCxn id="62" idx="0"/>
            <a:endCxn id="59" idx="2"/>
          </p:cNvCxnSpPr>
          <p:nvPr/>
        </p:nvCxnSpPr>
        <p:spPr bwMode="auto">
          <a:xfrm flipV="1">
            <a:off x="6100574" y="4653170"/>
            <a:ext cx="0" cy="57607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/>
          <p:cNvCxnSpPr>
            <a:stCxn id="59" idx="0"/>
            <a:endCxn id="212" idx="2"/>
          </p:cNvCxnSpPr>
          <p:nvPr/>
        </p:nvCxnSpPr>
        <p:spPr bwMode="auto">
          <a:xfrm flipV="1">
            <a:off x="6100574" y="3933070"/>
            <a:ext cx="0" cy="43206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직선 화살표 연결선 95"/>
          <p:cNvCxnSpPr>
            <a:stCxn id="212" idx="0"/>
            <a:endCxn id="210" idx="2"/>
          </p:cNvCxnSpPr>
          <p:nvPr/>
        </p:nvCxnSpPr>
        <p:spPr bwMode="auto">
          <a:xfrm flipV="1">
            <a:off x="6100574" y="2924930"/>
            <a:ext cx="0" cy="7201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직선 화살표 연결선 99"/>
          <p:cNvCxnSpPr>
            <a:stCxn id="213" idx="0"/>
            <a:endCxn id="88" idx="2"/>
          </p:cNvCxnSpPr>
          <p:nvPr/>
        </p:nvCxnSpPr>
        <p:spPr bwMode="auto">
          <a:xfrm flipV="1">
            <a:off x="7756804" y="4653170"/>
            <a:ext cx="0" cy="57608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직선 화살표 연결선 100"/>
          <p:cNvCxnSpPr>
            <a:stCxn id="88" idx="0"/>
            <a:endCxn id="89" idx="2"/>
          </p:cNvCxnSpPr>
          <p:nvPr/>
        </p:nvCxnSpPr>
        <p:spPr bwMode="auto">
          <a:xfrm flipV="1">
            <a:off x="7756804" y="3933070"/>
            <a:ext cx="0" cy="43206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직선 화살표 연결선 114"/>
          <p:cNvCxnSpPr>
            <a:stCxn id="62" idx="1"/>
            <a:endCxn id="214" idx="3"/>
          </p:cNvCxnSpPr>
          <p:nvPr/>
        </p:nvCxnSpPr>
        <p:spPr bwMode="auto">
          <a:xfrm flipH="1">
            <a:off x="4948416" y="5373269"/>
            <a:ext cx="504068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8" name="직선 화살표 연결선 117"/>
          <p:cNvCxnSpPr>
            <a:stCxn id="62" idx="3"/>
            <a:endCxn id="213" idx="1"/>
          </p:cNvCxnSpPr>
          <p:nvPr/>
        </p:nvCxnSpPr>
        <p:spPr bwMode="auto">
          <a:xfrm>
            <a:off x="6748664" y="5373269"/>
            <a:ext cx="360050" cy="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7" name="직선 화살표 연결선 146"/>
          <p:cNvCxnSpPr>
            <a:stCxn id="59" idx="3"/>
            <a:endCxn id="88" idx="1"/>
          </p:cNvCxnSpPr>
          <p:nvPr/>
        </p:nvCxnSpPr>
        <p:spPr bwMode="auto">
          <a:xfrm>
            <a:off x="6748664" y="4509150"/>
            <a:ext cx="36005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0" name="직선 화살표 연결선 149"/>
          <p:cNvCxnSpPr>
            <a:stCxn id="212" idx="3"/>
            <a:endCxn id="89" idx="1"/>
          </p:cNvCxnSpPr>
          <p:nvPr/>
        </p:nvCxnSpPr>
        <p:spPr bwMode="auto">
          <a:xfrm>
            <a:off x="6748664" y="3789050"/>
            <a:ext cx="36005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직선 화살표 연결선 155"/>
          <p:cNvCxnSpPr>
            <a:stCxn id="416" idx="1"/>
            <a:endCxn id="211" idx="2"/>
          </p:cNvCxnSpPr>
          <p:nvPr/>
        </p:nvCxnSpPr>
        <p:spPr bwMode="auto">
          <a:xfrm rot="16200000" flipV="1">
            <a:off x="4768391" y="2528876"/>
            <a:ext cx="576080" cy="13681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3" name="직선 화살표 연결선 182"/>
          <p:cNvCxnSpPr>
            <a:stCxn id="210" idx="1"/>
            <a:endCxn id="211" idx="3"/>
          </p:cNvCxnSpPr>
          <p:nvPr/>
        </p:nvCxnSpPr>
        <p:spPr bwMode="auto">
          <a:xfrm flipH="1">
            <a:off x="5020426" y="2780910"/>
            <a:ext cx="43205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직선 화살표 연결선 185"/>
          <p:cNvCxnSpPr>
            <a:stCxn id="213" idx="3"/>
            <a:endCxn id="240" idx="2"/>
          </p:cNvCxnSpPr>
          <p:nvPr/>
        </p:nvCxnSpPr>
        <p:spPr bwMode="auto">
          <a:xfrm flipV="1">
            <a:off x="8404894" y="5157240"/>
            <a:ext cx="252041" cy="21603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96" name="타원 195"/>
          <p:cNvSpPr/>
          <p:nvPr/>
        </p:nvSpPr>
        <p:spPr bwMode="auto">
          <a:xfrm>
            <a:off x="7900828" y="4869200"/>
            <a:ext cx="72010" cy="7201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00" name="직선 화살표 연결선 199"/>
          <p:cNvCxnSpPr>
            <a:stCxn id="215" idx="0"/>
            <a:endCxn id="91" idx="2"/>
          </p:cNvCxnSpPr>
          <p:nvPr/>
        </p:nvCxnSpPr>
        <p:spPr bwMode="auto">
          <a:xfrm flipV="1">
            <a:off x="9593065" y="371704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1" name="직사각형 250"/>
          <p:cNvSpPr/>
          <p:nvPr/>
        </p:nvSpPr>
        <p:spPr bwMode="auto">
          <a:xfrm>
            <a:off x="8548920" y="4005080"/>
            <a:ext cx="7201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52" name="직선 화살표 연결선 251"/>
          <p:cNvCxnSpPr>
            <a:stCxn id="251" idx="3"/>
            <a:endCxn id="215" idx="1"/>
          </p:cNvCxnSpPr>
          <p:nvPr/>
        </p:nvCxnSpPr>
        <p:spPr bwMode="auto">
          <a:xfrm>
            <a:off x="8620930" y="4077090"/>
            <a:ext cx="28804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60" name="모서리가 둥근 직사각형 59"/>
          <p:cNvSpPr/>
          <p:nvPr/>
        </p:nvSpPr>
        <p:spPr bwMode="auto">
          <a:xfrm>
            <a:off x="8908968" y="4365130"/>
            <a:ext cx="136819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HybridApp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 개발자</a:t>
            </a:r>
          </a:p>
        </p:txBody>
      </p:sp>
      <p:sp>
        <p:nvSpPr>
          <p:cNvPr id="268" name="직사각형 267"/>
          <p:cNvSpPr/>
          <p:nvPr/>
        </p:nvSpPr>
        <p:spPr bwMode="auto">
          <a:xfrm>
            <a:off x="8620928" y="4437140"/>
            <a:ext cx="7201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69" name="직선 화살표 연결선 268"/>
          <p:cNvCxnSpPr>
            <a:stCxn id="371" idx="3"/>
            <a:endCxn id="60" idx="1"/>
          </p:cNvCxnSpPr>
          <p:nvPr/>
        </p:nvCxnSpPr>
        <p:spPr bwMode="auto">
          <a:xfrm>
            <a:off x="8548924" y="4509150"/>
            <a:ext cx="36004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5" name="모서리가 둥근 직사각형 354"/>
          <p:cNvSpPr/>
          <p:nvPr/>
        </p:nvSpPr>
        <p:spPr bwMode="auto">
          <a:xfrm>
            <a:off x="771840" y="3933070"/>
            <a:ext cx="4248586" cy="432060"/>
          </a:xfrm>
          <a:prstGeom prst="roundRect">
            <a:avLst>
              <a:gd name="adj" fmla="val 930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>
              <a:latin typeface="Optima" pitchFamily="2" charset="2"/>
            </a:endParaRPr>
          </a:p>
        </p:txBody>
      </p:sp>
      <p:sp>
        <p:nvSpPr>
          <p:cNvPr id="356" name="모서리가 둥근 직사각형 355"/>
          <p:cNvSpPr/>
          <p:nvPr/>
        </p:nvSpPr>
        <p:spPr bwMode="auto">
          <a:xfrm>
            <a:off x="843850" y="4005080"/>
            <a:ext cx="1224166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RCP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</a:t>
            </a:r>
          </a:p>
        </p:txBody>
      </p:sp>
      <p:sp>
        <p:nvSpPr>
          <p:cNvPr id="357" name="모서리가 둥근 직사각형 356"/>
          <p:cNvSpPr/>
          <p:nvPr/>
        </p:nvSpPr>
        <p:spPr bwMode="auto">
          <a:xfrm>
            <a:off x="843850" y="3429000"/>
            <a:ext cx="1224166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RCP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 개발자</a:t>
            </a:r>
          </a:p>
        </p:txBody>
      </p:sp>
      <p:sp>
        <p:nvSpPr>
          <p:cNvPr id="360" name="모서리가 둥근 직사각형 359"/>
          <p:cNvSpPr/>
          <p:nvPr/>
        </p:nvSpPr>
        <p:spPr bwMode="auto">
          <a:xfrm>
            <a:off x="2356054" y="4005080"/>
            <a:ext cx="108015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iOS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</a:t>
            </a:r>
          </a:p>
        </p:txBody>
      </p:sp>
      <p:sp>
        <p:nvSpPr>
          <p:cNvPr id="361" name="모서리가 둥근 직사각형 360"/>
          <p:cNvSpPr/>
          <p:nvPr/>
        </p:nvSpPr>
        <p:spPr bwMode="auto">
          <a:xfrm>
            <a:off x="3724246" y="4005080"/>
            <a:ext cx="1224172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Android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</a:t>
            </a:r>
          </a:p>
        </p:txBody>
      </p:sp>
      <p:cxnSp>
        <p:nvCxnSpPr>
          <p:cNvPr id="362" name="직선 화살표 연결선 361"/>
          <p:cNvCxnSpPr>
            <a:stCxn id="356" idx="0"/>
            <a:endCxn id="357" idx="2"/>
          </p:cNvCxnSpPr>
          <p:nvPr/>
        </p:nvCxnSpPr>
        <p:spPr bwMode="auto">
          <a:xfrm flipV="1">
            <a:off x="1455933" y="3717040"/>
            <a:ext cx="0" cy="28804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4" name="모서리가 둥근 직사각형 363"/>
          <p:cNvSpPr/>
          <p:nvPr/>
        </p:nvSpPr>
        <p:spPr bwMode="auto">
          <a:xfrm>
            <a:off x="2356056" y="3429000"/>
            <a:ext cx="108015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iOS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</a:t>
            </a:r>
          </a:p>
        </p:txBody>
      </p:sp>
      <p:cxnSp>
        <p:nvCxnSpPr>
          <p:cNvPr id="365" name="직선 화살표 연결선 364"/>
          <p:cNvCxnSpPr>
            <a:stCxn id="360" idx="0"/>
            <a:endCxn id="364" idx="2"/>
          </p:cNvCxnSpPr>
          <p:nvPr/>
        </p:nvCxnSpPr>
        <p:spPr bwMode="auto">
          <a:xfrm flipV="1">
            <a:off x="2896129" y="3717040"/>
            <a:ext cx="2" cy="28804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6" name="모서리가 둥근 직사각형 365"/>
          <p:cNvSpPr/>
          <p:nvPr/>
        </p:nvSpPr>
        <p:spPr bwMode="auto">
          <a:xfrm>
            <a:off x="3724247" y="3429000"/>
            <a:ext cx="122417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Android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 개발자</a:t>
            </a:r>
          </a:p>
        </p:txBody>
      </p:sp>
      <p:cxnSp>
        <p:nvCxnSpPr>
          <p:cNvPr id="367" name="직선 화살표 연결선 366"/>
          <p:cNvCxnSpPr>
            <a:stCxn id="361" idx="0"/>
            <a:endCxn id="366" idx="2"/>
          </p:cNvCxnSpPr>
          <p:nvPr/>
        </p:nvCxnSpPr>
        <p:spPr bwMode="auto">
          <a:xfrm flipV="1">
            <a:off x="4336332" y="3717040"/>
            <a:ext cx="0" cy="28804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1" name="직사각형 370"/>
          <p:cNvSpPr/>
          <p:nvPr/>
        </p:nvSpPr>
        <p:spPr bwMode="auto">
          <a:xfrm>
            <a:off x="8476908" y="4365130"/>
            <a:ext cx="72016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85" name="직선 화살표 연결선 384"/>
          <p:cNvCxnSpPr>
            <a:stCxn id="384" idx="1"/>
            <a:endCxn id="355" idx="3"/>
          </p:cNvCxnSpPr>
          <p:nvPr/>
        </p:nvCxnSpPr>
        <p:spPr bwMode="auto">
          <a:xfrm flipH="1">
            <a:off x="5020426" y="4149100"/>
            <a:ext cx="28804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2" name="직선 화살표 연결선 391"/>
          <p:cNvCxnSpPr>
            <a:stCxn id="361" idx="1"/>
            <a:endCxn id="360" idx="3"/>
          </p:cNvCxnSpPr>
          <p:nvPr/>
        </p:nvCxnSpPr>
        <p:spPr bwMode="auto">
          <a:xfrm flipH="1">
            <a:off x="3436204" y="4149100"/>
            <a:ext cx="288042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395" name="직선 화살표 연결선 394"/>
          <p:cNvCxnSpPr>
            <a:stCxn id="360" idx="1"/>
            <a:endCxn id="356" idx="3"/>
          </p:cNvCxnSpPr>
          <p:nvPr/>
        </p:nvCxnSpPr>
        <p:spPr bwMode="auto">
          <a:xfrm flipH="1">
            <a:off x="2068016" y="4149100"/>
            <a:ext cx="288038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99" name="타원 398"/>
          <p:cNvSpPr/>
          <p:nvPr/>
        </p:nvSpPr>
        <p:spPr bwMode="auto">
          <a:xfrm>
            <a:off x="3364196" y="4005080"/>
            <a:ext cx="72010" cy="7201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12" name="직선 화살표 연결선 411"/>
          <p:cNvCxnSpPr>
            <a:stCxn id="62" idx="2"/>
            <a:endCxn id="355" idx="2"/>
          </p:cNvCxnSpPr>
          <p:nvPr/>
        </p:nvCxnSpPr>
        <p:spPr bwMode="auto">
          <a:xfrm rot="5400000" flipH="1">
            <a:off x="3922274" y="3338990"/>
            <a:ext cx="1152159" cy="3204441"/>
          </a:xfrm>
          <a:prstGeom prst="bentConnector3">
            <a:avLst>
              <a:gd name="adj1" fmla="val -19841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6" name="직사각형 415"/>
          <p:cNvSpPr/>
          <p:nvPr/>
        </p:nvSpPr>
        <p:spPr bwMode="auto">
          <a:xfrm rot="5400000">
            <a:off x="5704520" y="3392995"/>
            <a:ext cx="7201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21" name="직선 화살표 연결선 420"/>
          <p:cNvCxnSpPr>
            <a:stCxn id="213" idx="2"/>
            <a:endCxn id="60" idx="2"/>
          </p:cNvCxnSpPr>
          <p:nvPr/>
        </p:nvCxnSpPr>
        <p:spPr bwMode="auto">
          <a:xfrm rot="5400000" flipH="1" flipV="1">
            <a:off x="8242873" y="4167100"/>
            <a:ext cx="864120" cy="1836259"/>
          </a:xfrm>
          <a:prstGeom prst="bentConnector3">
            <a:avLst>
              <a:gd name="adj1" fmla="val -26455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7" name="모서리가 둥근 직사각형 446"/>
          <p:cNvSpPr/>
          <p:nvPr/>
        </p:nvSpPr>
        <p:spPr bwMode="auto">
          <a:xfrm>
            <a:off x="6316610" y="5805330"/>
            <a:ext cx="1224170" cy="21603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solidFill>
                  <a:schemeClr val="bg1"/>
                </a:solidFill>
                <a:latin typeface="Optima" pitchFamily="2" charset="2"/>
              </a:rPr>
              <a:t>Start from here !!</a:t>
            </a:r>
            <a:endParaRPr lang="ko-KR" altLang="en-US" sz="1100" b="0" smtClean="0">
              <a:solidFill>
                <a:schemeClr val="bg1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83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88367"/>
            <a:ext cx="10394402" cy="576263"/>
          </a:xfrm>
        </p:spPr>
        <p:txBody>
          <a:bodyPr/>
          <a:lstStyle/>
          <a:p>
            <a:r>
              <a:rPr lang="en-US" altLang="ko-KR" sz="2800" dirty="0" smtClean="0"/>
              <a:t>7. ADD </a:t>
            </a:r>
            <a:r>
              <a:rPr lang="ko-KR" altLang="en-US" sz="2800" dirty="0" smtClean="0"/>
              <a:t>프로세스 요</a:t>
            </a:r>
            <a:r>
              <a:rPr lang="ko-KR" altLang="en-US" sz="2800" dirty="0"/>
              <a:t>약</a:t>
            </a:r>
          </a:p>
        </p:txBody>
      </p:sp>
      <p:sp>
        <p:nvSpPr>
          <p:cNvPr id="127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36613"/>
            <a:ext cx="10585526" cy="1107996"/>
          </a:xfr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dirty="0" smtClean="0">
                <a:latin typeface="+mn-lt"/>
              </a:rPr>
              <a:t>ADD </a:t>
            </a:r>
            <a:r>
              <a:rPr lang="ko-KR" altLang="en-US" sz="1800" dirty="0" smtClean="0">
                <a:latin typeface="+mn-lt"/>
              </a:rPr>
              <a:t>프로세스는 현대의 다양한 아키텍팅 프로세스의 바탕이 되는 프로세스임 </a:t>
            </a:r>
            <a:endParaRPr lang="en-US" altLang="ko-KR" sz="18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소규모 시스템 또는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Embedded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시스템 개발에서는 아직도 활발하게 사용되는 프로세스 임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프로젝트에서 개발하려는 목표 시스템과 개발팀의 특성에 맞추어 조정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(tailoring)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하여야 사용함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0" y="2133600"/>
            <a:ext cx="6456363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50" y="2133600"/>
            <a:ext cx="3121025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7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 bwMode="auto">
          <a:xfrm>
            <a:off x="1491940" y="2060810"/>
            <a:ext cx="8065120" cy="4176580"/>
          </a:xfrm>
          <a:prstGeom prst="roundRect">
            <a:avLst>
              <a:gd name="adj" fmla="val 251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smtClean="0"/>
              <a:t>. </a:t>
            </a:r>
            <a:r>
              <a:rPr lang="en-US" altLang="ko-KR" smtClean="0"/>
              <a:t>Demo </a:t>
            </a:r>
            <a:r>
              <a:rPr lang="ko-KR" altLang="en-US" dirty="0" smtClean="0"/>
              <a:t>시스템 아키텍처의 목표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차세대 </a:t>
            </a:r>
            <a:r>
              <a:rPr lang="en-US" altLang="ko-KR" sz="1800" smtClean="0">
                <a:latin typeface="+mn-lt"/>
              </a:rPr>
              <a:t>Demo </a:t>
            </a:r>
            <a:r>
              <a:rPr lang="ko-KR" altLang="en-US" sz="1800" smtClean="0">
                <a:latin typeface="+mn-lt"/>
              </a:rPr>
              <a:t>시스템을 통해 비즈니스 지원을 확대하고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신속하게 개발하고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안정성을 높이고자 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이러한 목표를 달성하기 위해서는 차세대 </a:t>
            </a:r>
            <a:r>
              <a:rPr lang="en-US" altLang="ko-KR" sz="1800" smtClean="0">
                <a:latin typeface="+mn-lt"/>
              </a:rPr>
              <a:t>Demo </a:t>
            </a:r>
            <a:r>
              <a:rPr lang="ko-KR" altLang="en-US" sz="1800" smtClean="0">
                <a:latin typeface="+mn-lt"/>
              </a:rPr>
              <a:t>시스템 아키텍처를 유연하고 튼튼하게 설계하여야 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아키텍처 컨설팅 프로젝트는 차세대 </a:t>
            </a:r>
            <a:r>
              <a:rPr lang="en-US" altLang="ko-KR" sz="1800" smtClean="0">
                <a:latin typeface="+mn-lt"/>
              </a:rPr>
              <a:t>Demo </a:t>
            </a:r>
            <a:r>
              <a:rPr lang="ko-KR" altLang="en-US" sz="1800" smtClean="0">
                <a:latin typeface="+mn-lt"/>
              </a:rPr>
              <a:t>시스템 목표 달성을 위한 첫번째 단계로써 매우 중요함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787316" y="5229250"/>
            <a:ext cx="3672510" cy="72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시장요구의 다변화로 신규 서비스 개발 요청</a:t>
            </a:r>
            <a:endParaRPr lang="en-US" altLang="ko-KR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스마트폰 시대의 스마트한 시장 대응 필요함  </a:t>
            </a:r>
            <a:endParaRPr lang="en-US" altLang="ko-KR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기존 서비스의 다양한 결함과 새로운 서비스 요구 증가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5603846" y="4149100"/>
            <a:ext cx="3672510" cy="72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초기 설계 후 지속적인 기능 추가로 시스템 복잡도 증가 </a:t>
            </a:r>
            <a:endParaRPr lang="en-US" altLang="ko-KR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미들웨어 단종으로 운영 리스크 상존</a:t>
            </a:r>
            <a:endParaRPr lang="en-US" altLang="ko-KR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숙련된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개발자 확보가 어려움 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596510" y="5229250"/>
            <a:ext cx="3672510" cy="72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플랫폼사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(SK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플래닛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)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부터 다양한 서비스 요구 </a:t>
            </a:r>
            <a:endParaRPr lang="en-US" altLang="ko-KR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스마트 폰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태블릿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PC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등 다양한 유형의 서비스 요구  </a:t>
            </a:r>
            <a:endParaRPr lang="en-US" altLang="ko-KR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SNS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연동 등 대외 서비스 연동 요구 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787316" y="4152220"/>
            <a:ext cx="3672510" cy="7201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2010.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01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월 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- 86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만명 </a:t>
            </a:r>
            <a:endParaRPr lang="en-US" altLang="ko-KR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2010. 12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월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– 264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만명 </a:t>
            </a:r>
            <a:endParaRPr lang="en-US" altLang="ko-KR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2011. 09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월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– 369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만명 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779588" y="2276840"/>
            <a:ext cx="1728240" cy="432060"/>
          </a:xfrm>
          <a:prstGeom prst="round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40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비즈니스 지원 확대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724250" y="2260602"/>
            <a:ext cx="1728240" cy="432060"/>
          </a:xfrm>
          <a:prstGeom prst="round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40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개발생산성 향성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596510" y="2260837"/>
            <a:ext cx="1728240" cy="432060"/>
          </a:xfrm>
          <a:prstGeom prst="round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40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안정성 향상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7550195" y="2260602"/>
            <a:ext cx="1728240" cy="432060"/>
          </a:xfrm>
          <a:prstGeom prst="round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40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Open </a:t>
            </a:r>
            <a:r>
              <a:rPr lang="ko-KR" altLang="en-US" sz="140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아키텍처 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779588" y="2924930"/>
            <a:ext cx="7489825" cy="57608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tIns="144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800" smtClean="0">
                <a:solidFill>
                  <a:srgbClr val="FFFFFF"/>
                </a:solidFill>
                <a:latin typeface="Optima" pitchFamily="2" charset="2"/>
              </a:rPr>
              <a:t>유연하고</a:t>
            </a:r>
            <a:r>
              <a:rPr lang="en-US" altLang="ko-KR" sz="1800" smtClean="0">
                <a:solidFill>
                  <a:srgbClr val="FFFFFF"/>
                </a:solidFill>
                <a:latin typeface="Optima" pitchFamily="2" charset="2"/>
              </a:rPr>
              <a:t>,</a:t>
            </a:r>
            <a:r>
              <a:rPr lang="ko-KR" altLang="en-US" sz="1800" smtClean="0">
                <a:solidFill>
                  <a:srgbClr val="FFFFFF"/>
                </a:solidFill>
                <a:latin typeface="Optima" pitchFamily="2" charset="2"/>
              </a:rPr>
              <a:t> 튼튼하며</a:t>
            </a:r>
            <a:r>
              <a:rPr lang="en-US" altLang="ko-KR" sz="1800" smtClean="0">
                <a:solidFill>
                  <a:srgbClr val="FFFFFF"/>
                </a:solidFill>
                <a:latin typeface="Optima" pitchFamily="2" charset="2"/>
              </a:rPr>
              <a:t>,</a:t>
            </a:r>
            <a:r>
              <a:rPr lang="ko-KR" altLang="en-US" sz="1800" smtClean="0">
                <a:solidFill>
                  <a:srgbClr val="FFFFFF"/>
                </a:solidFill>
                <a:latin typeface="Optima" pitchFamily="2" charset="2"/>
              </a:rPr>
              <a:t> 빠</a:t>
            </a:r>
            <a:r>
              <a:rPr lang="ko-KR" altLang="en-US" sz="1800">
                <a:solidFill>
                  <a:srgbClr val="FFFFFF"/>
                </a:solidFill>
                <a:latin typeface="Optima" pitchFamily="2" charset="2"/>
              </a:rPr>
              <a:t>른</a:t>
            </a:r>
            <a:r>
              <a:rPr lang="ko-KR" altLang="en-US" sz="1800" smtClean="0">
                <a:solidFill>
                  <a:srgbClr val="FFFFFF"/>
                </a:solidFill>
                <a:latin typeface="Optima" pitchFamily="2" charset="2"/>
              </a:rPr>
              <a:t> </a:t>
            </a:r>
            <a:r>
              <a:rPr lang="ko-KR" altLang="en-US" sz="1800" smtClean="0">
                <a:solidFill>
                  <a:srgbClr val="FFFFFF"/>
                </a:solidFill>
                <a:latin typeface="Optima" pitchFamily="2" charset="2"/>
              </a:rPr>
              <a:t>차세대 </a:t>
            </a:r>
            <a:r>
              <a:rPr lang="en-US" altLang="ko-KR" sz="1800" smtClean="0">
                <a:solidFill>
                  <a:srgbClr val="FFFFFF"/>
                </a:solidFill>
                <a:latin typeface="Optima" pitchFamily="2" charset="2"/>
              </a:rPr>
              <a:t>Demo  </a:t>
            </a:r>
            <a:r>
              <a:rPr lang="ko-KR" altLang="en-US" sz="1800" smtClean="0">
                <a:solidFill>
                  <a:srgbClr val="FFFFFF"/>
                </a:solidFill>
                <a:latin typeface="Optima" pitchFamily="2" charset="2"/>
              </a:rPr>
              <a:t>시스템 아키텍처 설계 </a:t>
            </a:r>
          </a:p>
        </p:txBody>
      </p:sp>
      <p:sp>
        <p:nvSpPr>
          <p:cNvPr id="18" name="위쪽 화살표 17"/>
          <p:cNvSpPr/>
          <p:nvPr/>
        </p:nvSpPr>
        <p:spPr bwMode="auto">
          <a:xfrm>
            <a:off x="2284050" y="2780910"/>
            <a:ext cx="720100" cy="2160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0" name="위쪽 화살표 19"/>
          <p:cNvSpPr/>
          <p:nvPr/>
        </p:nvSpPr>
        <p:spPr bwMode="auto">
          <a:xfrm>
            <a:off x="4228320" y="2780910"/>
            <a:ext cx="720100" cy="2160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1" name="위쪽 화살표 20"/>
          <p:cNvSpPr/>
          <p:nvPr/>
        </p:nvSpPr>
        <p:spPr bwMode="auto">
          <a:xfrm>
            <a:off x="6100580" y="2780910"/>
            <a:ext cx="720100" cy="2160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2" name="위쪽 화살표 21"/>
          <p:cNvSpPr/>
          <p:nvPr/>
        </p:nvSpPr>
        <p:spPr bwMode="auto">
          <a:xfrm>
            <a:off x="8044850" y="2780910"/>
            <a:ext cx="720100" cy="2160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4" name="위쪽 화살표 23"/>
          <p:cNvSpPr/>
          <p:nvPr/>
        </p:nvSpPr>
        <p:spPr bwMode="auto">
          <a:xfrm>
            <a:off x="3148170" y="3645030"/>
            <a:ext cx="864120" cy="2160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" name="위쪽 화살표 24"/>
          <p:cNvSpPr/>
          <p:nvPr/>
        </p:nvSpPr>
        <p:spPr bwMode="auto">
          <a:xfrm>
            <a:off x="6964700" y="3645030"/>
            <a:ext cx="864120" cy="216030"/>
          </a:xfrm>
          <a:prstGeom prst="up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779980" y="3864180"/>
            <a:ext cx="36725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1. </a:t>
            </a:r>
            <a:r>
              <a:rPr lang="ko-KR" altLang="en-US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사용량 급증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596510" y="3861060"/>
            <a:ext cx="36725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3. Application </a:t>
            </a:r>
            <a:r>
              <a:rPr lang="ko-KR" altLang="en-US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노후화 </a:t>
            </a: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779980" y="4941210"/>
            <a:ext cx="36725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2. </a:t>
            </a:r>
            <a:r>
              <a:rPr lang="ko-KR" altLang="en-US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신규서비스 개발수요 늘어남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5596510" y="4941210"/>
            <a:ext cx="36725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4. Open </a:t>
            </a:r>
            <a:r>
              <a:rPr lang="ko-KR" altLang="en-US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 요구 높음 </a:t>
            </a:r>
          </a:p>
        </p:txBody>
      </p:sp>
    </p:spTree>
    <p:extLst>
      <p:ext uri="{BB962C8B-B14F-4D97-AF65-F5344CB8AC3E}">
        <p14:creationId xmlns:p14="http://schemas.microsoft.com/office/powerpoint/2010/main" val="880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 bwMode="auto">
          <a:xfrm>
            <a:off x="987870" y="2060576"/>
            <a:ext cx="4392610" cy="2736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Gateway</a:t>
            </a:r>
            <a:r>
              <a:rPr lang="ko-KR" altLang="en-US" smtClean="0">
                <a:latin typeface="Optima" pitchFamily="2" charset="2"/>
              </a:rPr>
              <a:t>를 중심으로 </a:t>
            </a:r>
            <a:r>
              <a:rPr lang="en-US" altLang="ko-KR" smtClean="0">
                <a:latin typeface="Optima" pitchFamily="2" charset="2"/>
              </a:rPr>
              <a:t>Biz</a:t>
            </a:r>
            <a:r>
              <a:rPr lang="ko-KR" altLang="en-US" smtClean="0">
                <a:latin typeface="Optima" pitchFamily="2" charset="2"/>
              </a:rPr>
              <a:t>와 서비스가 강하게 결합되어 있음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en-US" altLang="ko-KR" smtClean="0"/>
              <a:t>Demo </a:t>
            </a:r>
            <a:r>
              <a:rPr lang="ko-KR" altLang="en-US" smtClean="0"/>
              <a:t>시스템 개선방향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52" y="836613"/>
            <a:ext cx="10369495" cy="1077218"/>
          </a:xfrm>
          <a:ln w="12700"/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차세대  </a:t>
            </a:r>
            <a:r>
              <a:rPr lang="en-US" altLang="ko-KR" sz="1800" smtClean="0">
                <a:latin typeface="+mn-lt"/>
              </a:rPr>
              <a:t>Demo </a:t>
            </a:r>
            <a:r>
              <a:rPr lang="ko-KR" altLang="en-US" sz="1800" dirty="0" smtClean="0">
                <a:latin typeface="+mn-lt"/>
              </a:rPr>
              <a:t>재개발 워크그룹이 식별한 가장 심각한 문제는 </a:t>
            </a:r>
            <a:r>
              <a:rPr lang="en-US" altLang="ko-KR" sz="1800" dirty="0" smtClean="0">
                <a:latin typeface="+mn-lt"/>
              </a:rPr>
              <a:t>Gateway</a:t>
            </a:r>
            <a:r>
              <a:rPr lang="ko-KR" altLang="en-US" sz="1800" dirty="0">
                <a:latin typeface="+mn-lt"/>
              </a:rPr>
              <a:t> </a:t>
            </a:r>
            <a:r>
              <a:rPr lang="ko-KR" altLang="en-US" sz="1800" dirty="0" smtClean="0">
                <a:latin typeface="+mn-lt"/>
              </a:rPr>
              <a:t>주변의 복잡도 증가임 </a:t>
            </a:r>
            <a:endParaRPr lang="en-US" altLang="ko-KR" sz="18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여러 </a:t>
            </a:r>
            <a:r>
              <a:rPr lang="en-US" altLang="ko-KR" sz="1800" dirty="0" smtClean="0">
                <a:latin typeface="+mn-lt"/>
              </a:rPr>
              <a:t>Gateway</a:t>
            </a:r>
            <a:r>
              <a:rPr lang="ko-KR" altLang="en-US" sz="1800" dirty="0" smtClean="0">
                <a:latin typeface="+mn-lt"/>
              </a:rPr>
              <a:t>에 형성되는 </a:t>
            </a:r>
            <a:r>
              <a:rPr lang="en-US" altLang="ko-KR" sz="1800" dirty="0" err="1" smtClean="0">
                <a:latin typeface="+mn-lt"/>
              </a:rPr>
              <a:t>N:N</a:t>
            </a:r>
            <a:r>
              <a:rPr lang="en-US" altLang="ko-KR" sz="1800" dirty="0" smtClean="0">
                <a:latin typeface="+mn-lt"/>
              </a:rPr>
              <a:t> </a:t>
            </a:r>
            <a:r>
              <a:rPr lang="ko-KR" altLang="en-US" sz="1800" dirty="0" smtClean="0">
                <a:latin typeface="+mn-lt"/>
              </a:rPr>
              <a:t>관계를 </a:t>
            </a:r>
            <a:r>
              <a:rPr lang="en-US" altLang="ko-KR" sz="1800" dirty="0" err="1" smtClean="0">
                <a:latin typeface="+mn-lt"/>
              </a:rPr>
              <a:t>OpenAPI</a:t>
            </a:r>
            <a:r>
              <a:rPr lang="en-US" altLang="ko-KR" sz="1800" dirty="0" smtClean="0">
                <a:latin typeface="+mn-lt"/>
              </a:rPr>
              <a:t> </a:t>
            </a:r>
            <a:r>
              <a:rPr lang="ko-KR" altLang="en-US" sz="1800" dirty="0" smtClean="0">
                <a:latin typeface="+mn-lt"/>
              </a:rPr>
              <a:t>플랫폼 중심의 </a:t>
            </a:r>
            <a:r>
              <a:rPr lang="en-US" altLang="ko-KR" sz="1800" dirty="0" err="1" smtClean="0">
                <a:latin typeface="+mn-lt"/>
              </a:rPr>
              <a:t>N:1:N</a:t>
            </a:r>
            <a:r>
              <a:rPr lang="ko-KR" altLang="en-US" sz="1800" dirty="0" smtClean="0">
                <a:latin typeface="+mn-lt"/>
              </a:rPr>
              <a:t>의 느슨한 관계로 풀어나감  </a:t>
            </a:r>
            <a:endParaRPr lang="en-US" altLang="ko-KR" sz="18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향후 </a:t>
            </a:r>
            <a:r>
              <a:rPr lang="en-US" altLang="ko-KR" sz="1800" dirty="0" smtClean="0">
                <a:latin typeface="+mn-lt"/>
              </a:rPr>
              <a:t>Biz</a:t>
            </a:r>
            <a:r>
              <a:rPr lang="ko-KR" altLang="en-US" sz="1800" dirty="0" smtClean="0">
                <a:latin typeface="+mn-lt"/>
              </a:rPr>
              <a:t>도 등록하고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 smtClean="0">
                <a:latin typeface="+mn-lt"/>
              </a:rPr>
              <a:t>서비스도 등록한 후</a:t>
            </a:r>
            <a:r>
              <a:rPr lang="en-US" altLang="ko-KR" sz="1800" dirty="0" smtClean="0">
                <a:latin typeface="+mn-lt"/>
              </a:rPr>
              <a:t>,</a:t>
            </a:r>
            <a:r>
              <a:rPr lang="ko-KR" altLang="en-US" sz="1800" dirty="0" smtClean="0">
                <a:latin typeface="+mn-lt"/>
              </a:rPr>
              <a:t> 둘 간의 관계를 구독</a:t>
            </a:r>
            <a:r>
              <a:rPr lang="en-US" altLang="ko-KR" sz="1800" dirty="0" smtClean="0">
                <a:latin typeface="+mn-lt"/>
              </a:rPr>
              <a:t>(subscription)</a:t>
            </a:r>
            <a:r>
              <a:rPr lang="ko-KR" altLang="en-US" sz="1800" dirty="0" smtClean="0">
                <a:latin typeface="+mn-lt"/>
              </a:rPr>
              <a:t>으로 풀어 </a:t>
            </a:r>
            <a:r>
              <a:rPr lang="ko-KR" altLang="en-US" sz="1800" dirty="0" err="1" smtClean="0">
                <a:latin typeface="+mn-lt"/>
              </a:rPr>
              <a:t>가야함</a:t>
            </a:r>
            <a:endParaRPr lang="en-US" altLang="ko-KR" sz="1800" dirty="0" smtClean="0">
              <a:latin typeface="+mn-lt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1131890" y="2708900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Biz 1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131890" y="3140960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Biz 2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131890" y="3573020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Biz 3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4" name="순서도: 종속 처리 3"/>
          <p:cNvSpPr/>
          <p:nvPr/>
        </p:nvSpPr>
        <p:spPr bwMode="auto">
          <a:xfrm>
            <a:off x="2428070" y="2708900"/>
            <a:ext cx="1296180" cy="288040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Gatewa y A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300330" y="2708900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경로탐</a:t>
            </a:r>
            <a:r>
              <a:rPr lang="ko-KR" altLang="en-US" sz="11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색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300330" y="3140960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POI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300330" y="3573020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Local Post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300330" y="3933070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…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300330" y="4365130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신규 서비스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131890" y="3933070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…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131890" y="4365130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신규 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Biz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8" name="순서도: 종속 처리 17"/>
          <p:cNvSpPr/>
          <p:nvPr/>
        </p:nvSpPr>
        <p:spPr bwMode="auto">
          <a:xfrm>
            <a:off x="2428070" y="3140960"/>
            <a:ext cx="1296180" cy="288040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Gatewa y B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9" name="순서도: 종속 처리 18"/>
          <p:cNvSpPr/>
          <p:nvPr/>
        </p:nvSpPr>
        <p:spPr bwMode="auto">
          <a:xfrm>
            <a:off x="2428070" y="3573020"/>
            <a:ext cx="1296180" cy="288040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Gatewa y C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1" name="순서도: 종속 처리 20"/>
          <p:cNvSpPr/>
          <p:nvPr/>
        </p:nvSpPr>
        <p:spPr bwMode="auto">
          <a:xfrm>
            <a:off x="2428070" y="4365130"/>
            <a:ext cx="1296180" cy="288040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New Gateway ?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cxnSp>
        <p:nvCxnSpPr>
          <p:cNvPr id="22" name="직선 화살표 연결선 21"/>
          <p:cNvCxnSpPr>
            <a:endCxn id="4" idx="1"/>
          </p:cNvCxnSpPr>
          <p:nvPr/>
        </p:nvCxnSpPr>
        <p:spPr bwMode="auto">
          <a:xfrm>
            <a:off x="1851990" y="2852920"/>
            <a:ext cx="5760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>
            <a:stCxn id="4" idx="3"/>
          </p:cNvCxnSpPr>
          <p:nvPr/>
        </p:nvCxnSpPr>
        <p:spPr bwMode="auto">
          <a:xfrm>
            <a:off x="3724250" y="2852920"/>
            <a:ext cx="5760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/>
          <p:cNvCxnSpPr>
            <a:stCxn id="4" idx="3"/>
          </p:cNvCxnSpPr>
          <p:nvPr/>
        </p:nvCxnSpPr>
        <p:spPr bwMode="auto">
          <a:xfrm>
            <a:off x="3724250" y="2852920"/>
            <a:ext cx="576080" cy="43206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직선 화살표 연결선 29"/>
          <p:cNvCxnSpPr>
            <a:stCxn id="18" idx="3"/>
          </p:cNvCxnSpPr>
          <p:nvPr/>
        </p:nvCxnSpPr>
        <p:spPr bwMode="auto">
          <a:xfrm>
            <a:off x="3724250" y="3284980"/>
            <a:ext cx="576080" cy="43206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>
            <a:stCxn id="18" idx="3"/>
          </p:cNvCxnSpPr>
          <p:nvPr/>
        </p:nvCxnSpPr>
        <p:spPr bwMode="auto">
          <a:xfrm flipV="1">
            <a:off x="3724250" y="2852920"/>
            <a:ext cx="576080" cy="43206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/>
          <p:cNvCxnSpPr>
            <a:stCxn id="19" idx="3"/>
          </p:cNvCxnSpPr>
          <p:nvPr/>
        </p:nvCxnSpPr>
        <p:spPr bwMode="auto">
          <a:xfrm>
            <a:off x="3724250" y="3717040"/>
            <a:ext cx="5760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직선 화살표 연결선 47"/>
          <p:cNvCxnSpPr>
            <a:stCxn id="4" idx="3"/>
          </p:cNvCxnSpPr>
          <p:nvPr/>
        </p:nvCxnSpPr>
        <p:spPr bwMode="auto">
          <a:xfrm>
            <a:off x="3724250" y="2852920"/>
            <a:ext cx="576080" cy="165623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순서도: 종속 처리 50"/>
          <p:cNvSpPr/>
          <p:nvPr/>
        </p:nvSpPr>
        <p:spPr bwMode="auto">
          <a:xfrm>
            <a:off x="2428070" y="3933070"/>
            <a:ext cx="1296180" cy="288040"/>
          </a:xfrm>
          <a:prstGeom prst="flowChartPredefinedProcess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…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cxnSp>
        <p:nvCxnSpPr>
          <p:cNvPr id="52" name="직선 화살표 연결선 51"/>
          <p:cNvCxnSpPr>
            <a:endCxn id="18" idx="1"/>
          </p:cNvCxnSpPr>
          <p:nvPr/>
        </p:nvCxnSpPr>
        <p:spPr bwMode="auto">
          <a:xfrm>
            <a:off x="1851990" y="3284980"/>
            <a:ext cx="5760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직선 화살표 연결선 54"/>
          <p:cNvCxnSpPr>
            <a:endCxn id="18" idx="1"/>
          </p:cNvCxnSpPr>
          <p:nvPr/>
        </p:nvCxnSpPr>
        <p:spPr bwMode="auto">
          <a:xfrm flipV="1">
            <a:off x="1851990" y="3284980"/>
            <a:ext cx="576080" cy="43206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>
            <a:endCxn id="51" idx="1"/>
          </p:cNvCxnSpPr>
          <p:nvPr/>
        </p:nvCxnSpPr>
        <p:spPr bwMode="auto">
          <a:xfrm>
            <a:off x="1851990" y="4077090"/>
            <a:ext cx="5760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>
            <a:endCxn id="21" idx="1"/>
          </p:cNvCxnSpPr>
          <p:nvPr/>
        </p:nvCxnSpPr>
        <p:spPr bwMode="auto">
          <a:xfrm>
            <a:off x="1851990" y="4509150"/>
            <a:ext cx="576080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타원 65"/>
          <p:cNvSpPr/>
          <p:nvPr/>
        </p:nvSpPr>
        <p:spPr bwMode="auto">
          <a:xfrm>
            <a:off x="1996010" y="4404772"/>
            <a:ext cx="216030" cy="21603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400">
                <a:solidFill>
                  <a:srgbClr val="FFFFFF"/>
                </a:solidFill>
                <a:latin typeface="Optima" pitchFamily="2" charset="2"/>
              </a:rPr>
              <a:t>1</a:t>
            </a:r>
            <a:endParaRPr lang="ko-KR" altLang="en-US" sz="140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73" name="직선 화살표 연결선 72"/>
          <p:cNvCxnSpPr>
            <a:stCxn id="51" idx="3"/>
          </p:cNvCxnSpPr>
          <p:nvPr/>
        </p:nvCxnSpPr>
        <p:spPr bwMode="auto">
          <a:xfrm>
            <a:off x="3724250" y="4077090"/>
            <a:ext cx="5760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직선 화살표 연결선 75"/>
          <p:cNvCxnSpPr>
            <a:stCxn id="51" idx="3"/>
          </p:cNvCxnSpPr>
          <p:nvPr/>
        </p:nvCxnSpPr>
        <p:spPr bwMode="auto">
          <a:xfrm>
            <a:off x="3724250" y="4077090"/>
            <a:ext cx="576080" cy="43206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>
            <a:stCxn id="18" idx="3"/>
          </p:cNvCxnSpPr>
          <p:nvPr/>
        </p:nvCxnSpPr>
        <p:spPr bwMode="auto">
          <a:xfrm>
            <a:off x="3724250" y="3284980"/>
            <a:ext cx="576080" cy="122417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타원 87"/>
          <p:cNvSpPr/>
          <p:nvPr/>
        </p:nvSpPr>
        <p:spPr bwMode="auto">
          <a:xfrm>
            <a:off x="3868270" y="4221110"/>
            <a:ext cx="216030" cy="21603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400" smtClean="0">
                <a:solidFill>
                  <a:srgbClr val="FFFFFF"/>
                </a:solidFill>
                <a:latin typeface="Optima" pitchFamily="2" charset="2"/>
              </a:rPr>
              <a:t>2</a:t>
            </a:r>
            <a:endParaRPr lang="ko-KR" altLang="en-US" sz="140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987870" y="4941210"/>
            <a:ext cx="4392610" cy="576080"/>
          </a:xfrm>
          <a:prstGeom prst="rect">
            <a:avLst/>
          </a:prstGeom>
          <a:solidFill>
            <a:srgbClr val="FFCC99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marL="228600" indent="-228600" eaLnBrk="0" latinLnBrk="0" hangingPunct="0">
              <a:spcBef>
                <a:spcPct val="50000"/>
              </a:spcBef>
              <a:buClr>
                <a:srgbClr val="006699"/>
              </a:buClr>
              <a:buFont typeface="+mj-ea"/>
              <a:buAutoNum type="circleNumDbPlain"/>
            </a:pPr>
            <a:r>
              <a:rPr lang="ko-KR" altLang="en-US" smtClean="0">
                <a:solidFill>
                  <a:srgbClr val="C00000"/>
                </a:solidFill>
                <a:latin typeface="Optima" pitchFamily="2" charset="2"/>
              </a:rPr>
              <a:t>신규 비즈니스에 새로운 </a:t>
            </a:r>
            <a:r>
              <a:rPr lang="en-US" altLang="ko-KR" smtClean="0">
                <a:solidFill>
                  <a:srgbClr val="C00000"/>
                </a:solidFill>
                <a:latin typeface="Optima" pitchFamily="2" charset="2"/>
              </a:rPr>
              <a:t>Gateway</a:t>
            </a:r>
            <a:r>
              <a:rPr lang="ko-KR" altLang="en-US" smtClean="0">
                <a:solidFill>
                  <a:srgbClr val="C00000"/>
                </a:solidFill>
                <a:latin typeface="Optima" pitchFamily="2" charset="2"/>
              </a:rPr>
              <a:t>가 필요함</a:t>
            </a:r>
            <a:endParaRPr lang="en-US" altLang="ko-KR" smtClean="0">
              <a:solidFill>
                <a:srgbClr val="C00000"/>
              </a:solidFill>
              <a:latin typeface="Optima" pitchFamily="2" charset="2"/>
            </a:endParaRPr>
          </a:p>
          <a:p>
            <a:pPr marL="228600" indent="-228600" eaLnBrk="0" latinLnBrk="0" hangingPunct="0">
              <a:spcBef>
                <a:spcPct val="50000"/>
              </a:spcBef>
              <a:buClr>
                <a:srgbClr val="006699"/>
              </a:buClr>
              <a:buFont typeface="+mj-ea"/>
              <a:buAutoNum type="circleNumDbPlain"/>
            </a:pPr>
            <a:r>
              <a:rPr lang="ko-KR" altLang="en-US" smtClean="0">
                <a:solidFill>
                  <a:srgbClr val="C00000"/>
                </a:solidFill>
                <a:latin typeface="Optima" pitchFamily="2" charset="2"/>
              </a:rPr>
              <a:t>신규 서비스 추가에 여러 </a:t>
            </a:r>
            <a:r>
              <a:rPr lang="en-US" altLang="ko-KR" smtClean="0">
                <a:solidFill>
                  <a:srgbClr val="C00000"/>
                </a:solidFill>
                <a:latin typeface="Optima" pitchFamily="2" charset="2"/>
              </a:rPr>
              <a:t>Gateway</a:t>
            </a:r>
            <a:r>
              <a:rPr lang="ko-KR" altLang="en-US" smtClean="0">
                <a:solidFill>
                  <a:srgbClr val="C00000"/>
                </a:solidFill>
                <a:latin typeface="Optima" pitchFamily="2" charset="2"/>
              </a:rPr>
              <a:t>로부터 연결이 필요함</a:t>
            </a:r>
            <a:r>
              <a:rPr lang="en-US" altLang="ko-KR" smtClean="0">
                <a:solidFill>
                  <a:srgbClr val="C00000"/>
                </a:solidFill>
                <a:latin typeface="Optima" pitchFamily="2" charset="2"/>
              </a:rPr>
              <a:t>  </a:t>
            </a:r>
            <a:endParaRPr lang="ko-KR" altLang="en-US" smtClean="0">
              <a:solidFill>
                <a:srgbClr val="C00000"/>
              </a:solidFill>
              <a:latin typeface="Optima" pitchFamily="2" charset="2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987870" y="5517290"/>
            <a:ext cx="4392610" cy="864120"/>
          </a:xfrm>
          <a:prstGeom prst="rect">
            <a:avLst/>
          </a:prstGeom>
          <a:solidFill>
            <a:srgbClr val="FFF1C5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비즈니스와 서비스 간의 </a:t>
            </a:r>
            <a:r>
              <a:rPr lang="en-US" altLang="ko-KR" smtClean="0">
                <a:latin typeface="Optima" pitchFamily="2" charset="2"/>
              </a:rPr>
              <a:t>n:n </a:t>
            </a:r>
            <a:r>
              <a:rPr lang="ko-KR" altLang="en-US" smtClean="0">
                <a:latin typeface="Optima" pitchFamily="2" charset="2"/>
              </a:rPr>
              <a:t>매핑이 여러 </a:t>
            </a:r>
            <a:r>
              <a:rPr lang="en-US" altLang="ko-KR" smtClean="0">
                <a:latin typeface="Optima" pitchFamily="2" charset="2"/>
              </a:rPr>
              <a:t>Gateway</a:t>
            </a:r>
            <a:r>
              <a:rPr lang="ko-KR" altLang="en-US" smtClean="0">
                <a:latin typeface="Optima" pitchFamily="2" charset="2"/>
              </a:rPr>
              <a:t>에서 동시에 발생함으로써</a:t>
            </a:r>
            <a:r>
              <a:rPr lang="en-US" altLang="ko-KR" smtClean="0">
                <a:latin typeface="Optima" pitchFamily="2" charset="2"/>
              </a:rPr>
              <a:t>, </a:t>
            </a:r>
            <a:r>
              <a:rPr lang="ko-KR" altLang="en-US" smtClean="0">
                <a:latin typeface="Optima" pitchFamily="2" charset="2"/>
              </a:rPr>
              <a:t>시스템의 복잡도가 빠른 속도록 증가하고 있음</a:t>
            </a:r>
            <a:r>
              <a:rPr lang="en-US" altLang="ko-KR" smtClean="0">
                <a:latin typeface="Optima" pitchFamily="2" charset="2"/>
              </a:rPr>
              <a:t>. </a:t>
            </a:r>
            <a:r>
              <a:rPr lang="ko-KR" altLang="en-US" smtClean="0">
                <a:latin typeface="Optima" pitchFamily="2" charset="2"/>
              </a:rPr>
              <a:t>따라서 시스템 운영</a:t>
            </a:r>
            <a:r>
              <a:rPr lang="en-US" altLang="ko-KR" smtClean="0">
                <a:latin typeface="Optima" pitchFamily="2" charset="2"/>
              </a:rPr>
              <a:t>, </a:t>
            </a:r>
            <a:r>
              <a:rPr lang="ko-KR" altLang="en-US" smtClean="0">
                <a:latin typeface="Optima" pitchFamily="2" charset="2"/>
              </a:rPr>
              <a:t>신규 서비스 개발이 어렵고 그</a:t>
            </a:r>
            <a:r>
              <a:rPr lang="ko-KR" altLang="en-US">
                <a:latin typeface="Optima" pitchFamily="2" charset="2"/>
              </a:rPr>
              <a:t>로</a:t>
            </a:r>
            <a:r>
              <a:rPr lang="ko-KR" altLang="en-US" smtClean="0">
                <a:latin typeface="Optima" pitchFamily="2" charset="2"/>
              </a:rPr>
              <a:t>인해 신속한 비즈니스 요구 대응에 차질이 발생하고 있음  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5668520" y="2060811"/>
            <a:ext cx="4392610" cy="2736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Open API </a:t>
            </a:r>
            <a:r>
              <a:rPr lang="ko-KR" altLang="en-US" smtClean="0">
                <a:latin typeface="Optima" pitchFamily="2" charset="2"/>
              </a:rPr>
              <a:t>플랫폼 개념을 적용한 느슨한 결합 구조</a:t>
            </a: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5812540" y="2708900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Biz 1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5812540" y="3140960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Biz 2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5812540" y="3573020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Biz 3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8980980" y="2708900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경로탐</a:t>
            </a:r>
            <a:r>
              <a:rPr lang="ko-KR" altLang="en-US" sz="11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색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18" name="모서리가 둥근 직사각형 117"/>
          <p:cNvSpPr/>
          <p:nvPr/>
        </p:nvSpPr>
        <p:spPr bwMode="auto">
          <a:xfrm>
            <a:off x="8980980" y="3140960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POI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8980980" y="3573020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Local Post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8980980" y="3933305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…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8980980" y="4365365"/>
            <a:ext cx="93613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신규 서비스</a:t>
            </a: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5812540" y="3933305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…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5812540" y="4365365"/>
            <a:ext cx="72010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신규 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Biz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cxnSp>
        <p:nvCxnSpPr>
          <p:cNvPr id="168" name="직선 화살표 연결선 167"/>
          <p:cNvCxnSpPr>
            <a:stCxn id="19" idx="3"/>
          </p:cNvCxnSpPr>
          <p:nvPr/>
        </p:nvCxnSpPr>
        <p:spPr bwMode="auto">
          <a:xfrm>
            <a:off x="3724250" y="3717040"/>
            <a:ext cx="504070" cy="79211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6892690" y="2708900"/>
            <a:ext cx="1728240" cy="19442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444500" lvl="1" indent="-8890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b="0" smtClean="0">
                <a:latin typeface="Optima" pitchFamily="2" charset="2"/>
              </a:rPr>
              <a:t> 접근 제어</a:t>
            </a:r>
            <a:endParaRPr lang="en-US" altLang="ko-KR" b="0" smtClean="0">
              <a:latin typeface="Optima" pitchFamily="2" charset="2"/>
            </a:endParaRPr>
          </a:p>
          <a:p>
            <a:pPr marL="444500" lvl="1" indent="-8890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b="0" smtClean="0">
                <a:latin typeface="Optima" pitchFamily="2" charset="2"/>
              </a:rPr>
              <a:t> 사용량 제어</a:t>
            </a:r>
            <a:endParaRPr lang="en-US" altLang="ko-KR" b="0" smtClean="0">
              <a:latin typeface="Optima" pitchFamily="2" charset="2"/>
            </a:endParaRPr>
          </a:p>
          <a:p>
            <a:pPr marL="444500" lvl="1" indent="-8890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b="0" smtClean="0">
                <a:latin typeface="Optima" pitchFamily="2" charset="2"/>
              </a:rPr>
              <a:t> 기능 제어   </a:t>
            </a:r>
            <a:endParaRPr lang="en-US" altLang="ko-KR" b="0" smtClean="0">
              <a:latin typeface="Optima" pitchFamily="2" charset="2"/>
            </a:endParaRPr>
          </a:p>
          <a:p>
            <a:pPr marL="444500" lvl="1" indent="-8890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b="0" smtClean="0">
                <a:latin typeface="Optima" pitchFamily="2" charset="2"/>
              </a:rPr>
              <a:t> 로그데이터</a:t>
            </a:r>
            <a:endParaRPr lang="en-US" altLang="ko-KR" b="0" smtClean="0">
              <a:latin typeface="Optima" pitchFamily="2" charset="2"/>
            </a:endParaRPr>
          </a:p>
          <a:p>
            <a:pPr marL="444500" lvl="1" indent="-88900" eaLnBrk="0" latin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b="0" smtClean="0">
                <a:latin typeface="Optima" pitchFamily="2" charset="2"/>
              </a:rPr>
              <a:t> 과금데이터</a:t>
            </a:r>
            <a:endParaRPr lang="en-US" altLang="ko-KR" b="0" smtClean="0">
              <a:latin typeface="Optima" pitchFamily="2" charset="2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 rot="16200000">
            <a:off x="6208595" y="3537015"/>
            <a:ext cx="1800250" cy="288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Open API </a:t>
            </a: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지원 플랫폼</a:t>
            </a:r>
          </a:p>
        </p:txBody>
      </p:sp>
      <p:sp>
        <p:nvSpPr>
          <p:cNvPr id="100" name="타원 99"/>
          <p:cNvSpPr/>
          <p:nvPr/>
        </p:nvSpPr>
        <p:spPr bwMode="auto">
          <a:xfrm>
            <a:off x="6676660" y="3573020"/>
            <a:ext cx="216030" cy="2163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2" name="직선 연결선 101"/>
          <p:cNvCxnSpPr>
            <a:stCxn id="99" idx="0"/>
            <a:endCxn id="100" idx="6"/>
          </p:cNvCxnSpPr>
          <p:nvPr/>
        </p:nvCxnSpPr>
        <p:spPr bwMode="auto">
          <a:xfrm flipH="1">
            <a:off x="6892690" y="3681035"/>
            <a:ext cx="72010" cy="157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9" name="직선 화살표 연결선 168"/>
          <p:cNvCxnSpPr>
            <a:stCxn id="113" idx="3"/>
            <a:endCxn id="100" idx="0"/>
          </p:cNvCxnSpPr>
          <p:nvPr/>
        </p:nvCxnSpPr>
        <p:spPr bwMode="auto">
          <a:xfrm>
            <a:off x="6532640" y="2852920"/>
            <a:ext cx="252035" cy="7201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직선 화살표 연결선 169"/>
          <p:cNvCxnSpPr>
            <a:stCxn id="114" idx="3"/>
            <a:endCxn id="100" idx="1"/>
          </p:cNvCxnSpPr>
          <p:nvPr/>
        </p:nvCxnSpPr>
        <p:spPr bwMode="auto">
          <a:xfrm>
            <a:off x="6532640" y="3284980"/>
            <a:ext cx="175657" cy="31972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1" name="직선 화살표 연결선 170"/>
          <p:cNvCxnSpPr>
            <a:stCxn id="115" idx="3"/>
            <a:endCxn id="100" idx="2"/>
          </p:cNvCxnSpPr>
          <p:nvPr/>
        </p:nvCxnSpPr>
        <p:spPr bwMode="auto">
          <a:xfrm flipV="1">
            <a:off x="6532640" y="3681192"/>
            <a:ext cx="144020" cy="3584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3" name="직선 화살표 연결선 172"/>
          <p:cNvCxnSpPr>
            <a:stCxn id="124" idx="3"/>
            <a:endCxn id="100" idx="3"/>
          </p:cNvCxnSpPr>
          <p:nvPr/>
        </p:nvCxnSpPr>
        <p:spPr bwMode="auto">
          <a:xfrm flipV="1">
            <a:off x="6532640" y="3757680"/>
            <a:ext cx="175657" cy="31964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직선 화살표 연결선 175"/>
          <p:cNvCxnSpPr>
            <a:stCxn id="125" idx="3"/>
            <a:endCxn id="100" idx="4"/>
          </p:cNvCxnSpPr>
          <p:nvPr/>
        </p:nvCxnSpPr>
        <p:spPr bwMode="auto">
          <a:xfrm flipV="1">
            <a:off x="6532640" y="3789363"/>
            <a:ext cx="252035" cy="720022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9" name="모서리가 둥근 직사각형 178"/>
          <p:cNvSpPr/>
          <p:nvPr/>
        </p:nvSpPr>
        <p:spPr bwMode="auto">
          <a:xfrm rot="16200000">
            <a:off x="7504775" y="3537015"/>
            <a:ext cx="1800250" cy="288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서비스 </a:t>
            </a: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Connector</a:t>
            </a:r>
            <a:endParaRPr lang="ko-KR" altLang="en-US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8476910" y="2780910"/>
            <a:ext cx="7201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86" name="직선 화살표 연결선 185"/>
          <p:cNvCxnSpPr>
            <a:stCxn id="185" idx="3"/>
            <a:endCxn id="117" idx="1"/>
          </p:cNvCxnSpPr>
          <p:nvPr/>
        </p:nvCxnSpPr>
        <p:spPr bwMode="auto">
          <a:xfrm>
            <a:off x="8548920" y="2852920"/>
            <a:ext cx="43206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0" name="직사각형 189"/>
          <p:cNvSpPr/>
          <p:nvPr/>
        </p:nvSpPr>
        <p:spPr bwMode="auto">
          <a:xfrm>
            <a:off x="8476910" y="3212970"/>
            <a:ext cx="7201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91" name="직선 화살표 연결선 190"/>
          <p:cNvCxnSpPr>
            <a:stCxn id="190" idx="3"/>
            <a:endCxn id="118" idx="1"/>
          </p:cNvCxnSpPr>
          <p:nvPr/>
        </p:nvCxnSpPr>
        <p:spPr bwMode="auto">
          <a:xfrm>
            <a:off x="8548920" y="3284980"/>
            <a:ext cx="43206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2" name="직사각형 191"/>
          <p:cNvSpPr/>
          <p:nvPr/>
        </p:nvSpPr>
        <p:spPr bwMode="auto">
          <a:xfrm>
            <a:off x="8476910" y="3645030"/>
            <a:ext cx="7201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93" name="직선 화살표 연결선 192"/>
          <p:cNvCxnSpPr>
            <a:stCxn id="192" idx="3"/>
            <a:endCxn id="119" idx="1"/>
          </p:cNvCxnSpPr>
          <p:nvPr/>
        </p:nvCxnSpPr>
        <p:spPr bwMode="auto">
          <a:xfrm>
            <a:off x="8548920" y="3717040"/>
            <a:ext cx="43206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4" name="직사각형 193"/>
          <p:cNvSpPr/>
          <p:nvPr/>
        </p:nvSpPr>
        <p:spPr bwMode="auto">
          <a:xfrm>
            <a:off x="8476910" y="4005080"/>
            <a:ext cx="7201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95" name="직선 화살표 연결선 194"/>
          <p:cNvCxnSpPr>
            <a:stCxn id="194" idx="3"/>
            <a:endCxn id="121" idx="1"/>
          </p:cNvCxnSpPr>
          <p:nvPr/>
        </p:nvCxnSpPr>
        <p:spPr bwMode="auto">
          <a:xfrm>
            <a:off x="8548920" y="4077090"/>
            <a:ext cx="432060" cy="23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6" name="직사각형 195"/>
          <p:cNvSpPr/>
          <p:nvPr/>
        </p:nvSpPr>
        <p:spPr bwMode="auto">
          <a:xfrm>
            <a:off x="8476910" y="4437140"/>
            <a:ext cx="7201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97" name="직선 화살표 연결선 196"/>
          <p:cNvCxnSpPr>
            <a:stCxn id="196" idx="3"/>
            <a:endCxn id="122" idx="1"/>
          </p:cNvCxnSpPr>
          <p:nvPr/>
        </p:nvCxnSpPr>
        <p:spPr bwMode="auto">
          <a:xfrm>
            <a:off x="8548920" y="4509150"/>
            <a:ext cx="432060" cy="23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1" name="직사각형 200"/>
          <p:cNvSpPr/>
          <p:nvPr/>
        </p:nvSpPr>
        <p:spPr bwMode="auto">
          <a:xfrm>
            <a:off x="5668520" y="4941210"/>
            <a:ext cx="4392610" cy="144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marL="228600" indent="-228600" eaLnBrk="0" latinLnBrk="0" hangingPunct="0">
              <a:spcBef>
                <a:spcPct val="50000"/>
              </a:spcBef>
              <a:buClr>
                <a:srgbClr val="006699"/>
              </a:buClr>
              <a:buFont typeface="+mj-ea"/>
              <a:buAutoNum type="circleNumDbPlain"/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Open API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 개념을 설계에 적용하여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비즈니스와 서비스를 느슨한 결합구조를 유지함으로써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신규 비즈니스 추가나 서비스 추가로 인한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Tmap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시스템 변경을 최소화 하도록 함 </a:t>
            </a:r>
            <a:endParaRPr lang="en-US" altLang="ko-KR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marL="228600" indent="-228600" eaLnBrk="0" latinLnBrk="0" hangingPunct="0">
              <a:spcBef>
                <a:spcPct val="50000"/>
              </a:spcBef>
              <a:buClr>
                <a:srgbClr val="006699"/>
              </a:buClr>
              <a:buFont typeface="+mj-ea"/>
              <a:buAutoNum type="circleNumDbPlain"/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Open API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플랫폼은 사용자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(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또는 비즈니스 파트너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)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와 서비스 사이에서 다양한 제어 및 관리 서비스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(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접근 제어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사용량 제어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기능 제어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로그 데이터 생성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과금 데이터 생성</a:t>
            </a:r>
            <a:r>
              <a:rPr lang="en-US" altLang="ko-KR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등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)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를 제공함으로써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시스템의 유연성을 높여줌</a:t>
            </a:r>
          </a:p>
        </p:txBody>
      </p:sp>
    </p:spTree>
    <p:extLst>
      <p:ext uri="{BB962C8B-B14F-4D97-AF65-F5344CB8AC3E}">
        <p14:creationId xmlns:p14="http://schemas.microsoft.com/office/powerpoint/2010/main" val="42290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 bwMode="auto">
          <a:xfrm>
            <a:off x="1059880" y="2060575"/>
            <a:ext cx="6696930" cy="35287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아키텍처 </a:t>
            </a:r>
            <a:r>
              <a:rPr lang="ko-KR" altLang="en-US"/>
              <a:t>요구사항 </a:t>
            </a:r>
            <a:r>
              <a:rPr lang="en-US" altLang="ko-KR" smtClean="0"/>
              <a:t>(1/7) – Gateway </a:t>
            </a:r>
            <a:r>
              <a:rPr lang="ko-KR" altLang="en-US" smtClean="0"/>
              <a:t>구조 개선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52" y="836613"/>
            <a:ext cx="10369495" cy="107721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Gateway</a:t>
            </a:r>
            <a:r>
              <a:rPr lang="ko-KR" altLang="en-US" sz="1800" smtClean="0">
                <a:latin typeface="+mn-lt"/>
              </a:rPr>
              <a:t>에 집중되어 있는 역할을 각 서버로 분리함</a:t>
            </a:r>
            <a:r>
              <a:rPr lang="en-US" altLang="ko-KR" sz="1800" smtClean="0">
                <a:latin typeface="+mn-lt"/>
              </a:rPr>
              <a:t>, SoC(Seperation of Concern)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Gateway</a:t>
            </a:r>
            <a:r>
              <a:rPr lang="ko-KR" altLang="en-US" sz="1800" smtClean="0">
                <a:latin typeface="+mn-lt"/>
              </a:rPr>
              <a:t>는 서비스 요청메시지 라우팅에 집중하며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채널의 특성이 아니라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프로토콜과 메시시 포맷의 특성에 따라 구성함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[</a:t>
            </a:r>
            <a:r>
              <a:rPr lang="ko-KR" altLang="en-US" sz="1800" smtClean="0">
                <a:latin typeface="+mn-lt"/>
              </a:rPr>
              <a:t>가칭</a:t>
            </a:r>
            <a:r>
              <a:rPr lang="en-US" altLang="ko-KR" sz="1800" smtClean="0">
                <a:latin typeface="+mn-lt"/>
              </a:rPr>
              <a:t>] Service Support Platform</a:t>
            </a:r>
            <a:r>
              <a:rPr lang="ko-KR" altLang="en-US" sz="1800" smtClean="0">
                <a:latin typeface="+mn-lt"/>
              </a:rPr>
              <a:t>을 이용하여 로깅 및 접근제어 역할을 부여함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48" name="순서도: 처리 47"/>
          <p:cNvSpPr/>
          <p:nvPr/>
        </p:nvSpPr>
        <p:spPr bwMode="auto">
          <a:xfrm>
            <a:off x="1347920" y="2852920"/>
            <a:ext cx="2304320" cy="432060"/>
          </a:xfrm>
          <a:prstGeom prst="flowChartProcess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Gateway 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61" name="순서도: 처리 60"/>
          <p:cNvSpPr/>
          <p:nvPr/>
        </p:nvSpPr>
        <p:spPr bwMode="auto">
          <a:xfrm>
            <a:off x="5236460" y="2852920"/>
            <a:ext cx="2232310" cy="432060"/>
          </a:xfrm>
          <a:prstGeom prst="flowChartProcess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서비스 서버</a:t>
            </a:r>
          </a:p>
        </p:txBody>
      </p:sp>
      <p:cxnSp>
        <p:nvCxnSpPr>
          <p:cNvPr id="6" name="직선 화살표 연결선 5"/>
          <p:cNvCxnSpPr>
            <a:stCxn id="48" idx="3"/>
            <a:endCxn id="61" idx="1"/>
          </p:cNvCxnSpPr>
          <p:nvPr/>
        </p:nvCxnSpPr>
        <p:spPr bwMode="auto">
          <a:xfrm>
            <a:off x="3652240" y="3068950"/>
            <a:ext cx="158422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4" name="순서도: 처리 43"/>
          <p:cNvSpPr/>
          <p:nvPr/>
        </p:nvSpPr>
        <p:spPr bwMode="auto">
          <a:xfrm>
            <a:off x="3292190" y="4365130"/>
            <a:ext cx="2304320" cy="432060"/>
          </a:xfrm>
          <a:prstGeom prst="flowChartProcess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[</a:t>
            </a: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가칭</a:t>
            </a: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] Service  support  platform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292190" y="4869200"/>
            <a:ext cx="2232310" cy="504070"/>
          </a:xfrm>
          <a:prstGeom prst="roundRect">
            <a:avLst>
              <a:gd name="adj" fmla="val 520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6" name="순서도: 처리 45"/>
          <p:cNvSpPr/>
          <p:nvPr/>
        </p:nvSpPr>
        <p:spPr bwMode="auto">
          <a:xfrm>
            <a:off x="4084300" y="4941210"/>
            <a:ext cx="216030" cy="360050"/>
          </a:xfrm>
          <a:prstGeom prst="flowChartProcess">
            <a:avLst/>
          </a:prstGeom>
          <a:solidFill>
            <a:srgbClr val="FFE9A3"/>
          </a:solidFill>
          <a:ln w="127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indent="-171450" eaLnBrk="0" latinLnBrk="0" hangingPunct="0">
              <a:spcBef>
                <a:spcPts val="0"/>
              </a:spcBef>
              <a:buClr>
                <a:srgbClr val="006699"/>
              </a:buClr>
              <a:buFontTx/>
              <a:buChar char="-"/>
            </a:pPr>
            <a:r>
              <a:rPr lang="ko-KR" altLang="en-US" smtClean="0">
                <a:latin typeface="Optima" pitchFamily="2" charset="2"/>
              </a:rPr>
              <a:t>로깅</a:t>
            </a:r>
            <a:endParaRPr lang="en-US" altLang="ko-KR" smtClean="0">
              <a:latin typeface="Optima" pitchFamily="2" charset="2"/>
            </a:endParaRPr>
          </a:p>
          <a:p>
            <a:pPr indent="-171450" eaLnBrk="0" latinLnBrk="0" hangingPunct="0">
              <a:spcBef>
                <a:spcPts val="0"/>
              </a:spcBef>
              <a:buClr>
                <a:srgbClr val="006699"/>
              </a:buClr>
              <a:buFontTx/>
              <a:buChar char="-"/>
            </a:pPr>
            <a:r>
              <a:rPr lang="ko-KR" altLang="en-US" smtClean="0">
                <a:latin typeface="Optima" pitchFamily="2" charset="2"/>
              </a:rPr>
              <a:t>서비스 접근제어</a:t>
            </a:r>
            <a:endParaRPr lang="en-US" altLang="ko-KR" smtClean="0">
              <a:latin typeface="Optima" pitchFamily="2" charset="2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92190" y="4942383"/>
            <a:ext cx="79211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SSP</a:t>
            </a:r>
            <a:r>
              <a:rPr lang="ko-KR" altLang="en-US" sz="11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가 하는 일</a:t>
            </a:r>
            <a:endParaRPr lang="ko-KR" altLang="en-US" sz="110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812540" y="4797190"/>
            <a:ext cx="1440200" cy="288040"/>
          </a:xfrm>
          <a:prstGeom prst="roundRect">
            <a:avLst/>
          </a:prstGeom>
          <a:noFill/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진단 싱글 포인트</a:t>
            </a:r>
          </a:p>
        </p:txBody>
      </p:sp>
      <p:cxnSp>
        <p:nvCxnSpPr>
          <p:cNvPr id="50" name="직선 화살표 연결선 49"/>
          <p:cNvCxnSpPr>
            <a:stCxn id="20" idx="0"/>
            <a:endCxn id="37" idx="3"/>
          </p:cNvCxnSpPr>
          <p:nvPr/>
        </p:nvCxnSpPr>
        <p:spPr bwMode="auto">
          <a:xfrm rot="16200000" flipV="1">
            <a:off x="5992565" y="4257115"/>
            <a:ext cx="216030" cy="864120"/>
          </a:xfrm>
          <a:prstGeom prst="bentConnector2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9" name="직선 화살표 연결선 28"/>
          <p:cNvCxnSpPr>
            <a:stCxn id="48" idx="2"/>
            <a:endCxn id="63" idx="0"/>
          </p:cNvCxnSpPr>
          <p:nvPr/>
        </p:nvCxnSpPr>
        <p:spPr bwMode="auto">
          <a:xfrm>
            <a:off x="2500080" y="3284980"/>
            <a:ext cx="1224170" cy="10801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>
            <a:stCxn id="31" idx="2"/>
            <a:endCxn id="44" idx="0"/>
          </p:cNvCxnSpPr>
          <p:nvPr/>
        </p:nvCxnSpPr>
        <p:spPr bwMode="auto">
          <a:xfrm>
            <a:off x="3148170" y="3284980"/>
            <a:ext cx="1296180" cy="10801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3004150" y="3140960"/>
            <a:ext cx="28804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580230" y="4365130"/>
            <a:ext cx="28804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7" name="이등변 삼각형 36"/>
          <p:cNvSpPr/>
          <p:nvPr/>
        </p:nvSpPr>
        <p:spPr bwMode="auto">
          <a:xfrm rot="16200000">
            <a:off x="5524500" y="4509150"/>
            <a:ext cx="144020" cy="144020"/>
          </a:xfrm>
          <a:prstGeom prst="triangl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1924000" y="4005080"/>
            <a:ext cx="1296180" cy="288040"/>
          </a:xfrm>
          <a:prstGeom prst="roundRect">
            <a:avLst/>
          </a:prstGeom>
          <a:noFill/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[</a:t>
            </a:r>
            <a:r>
              <a:rPr lang="ko-KR" altLang="en-US" sz="1100" b="0" smtClean="0">
                <a:latin typeface="Optima" pitchFamily="2" charset="2"/>
              </a:rPr>
              <a:t>비동기</a:t>
            </a:r>
            <a:r>
              <a:rPr lang="en-US" altLang="ko-KR" sz="1100" b="0" smtClean="0">
                <a:latin typeface="Optima" pitchFamily="2" charset="2"/>
              </a:rPr>
              <a:t>]</a:t>
            </a:r>
            <a:r>
              <a:rPr lang="ko-KR" altLang="en-US" sz="1100" b="0" smtClean="0">
                <a:latin typeface="Optima" pitchFamily="2" charset="2"/>
              </a:rPr>
              <a:t> 로깅 요청</a:t>
            </a:r>
          </a:p>
        </p:txBody>
      </p:sp>
      <p:sp>
        <p:nvSpPr>
          <p:cNvPr id="73" name="이등변 삼각형 72"/>
          <p:cNvSpPr/>
          <p:nvPr/>
        </p:nvSpPr>
        <p:spPr bwMode="auto">
          <a:xfrm rot="16804462">
            <a:off x="2716110" y="3645030"/>
            <a:ext cx="144020" cy="144020"/>
          </a:xfrm>
          <a:prstGeom prst="triangl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83" name="직선 화살표 연결선 82"/>
          <p:cNvCxnSpPr>
            <a:stCxn id="73" idx="1"/>
            <a:endCxn id="70" idx="0"/>
          </p:cNvCxnSpPr>
          <p:nvPr/>
        </p:nvCxnSpPr>
        <p:spPr bwMode="auto">
          <a:xfrm flipH="1">
            <a:off x="2572090" y="3752490"/>
            <a:ext cx="209732" cy="25259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84" name="이등변 삼각형 83"/>
          <p:cNvSpPr/>
          <p:nvPr/>
        </p:nvSpPr>
        <p:spPr bwMode="auto">
          <a:xfrm rot="13402964">
            <a:off x="4156310" y="4005080"/>
            <a:ext cx="144020" cy="144020"/>
          </a:xfrm>
          <a:prstGeom prst="triangl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940280" y="3501010"/>
            <a:ext cx="1296180" cy="288040"/>
          </a:xfrm>
          <a:prstGeom prst="roundRect">
            <a:avLst/>
          </a:prstGeom>
          <a:noFill/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[</a:t>
            </a:r>
            <a:r>
              <a:rPr lang="ko-KR" altLang="en-US" sz="1100" b="0" smtClean="0">
                <a:latin typeface="Optima" pitchFamily="2" charset="2"/>
              </a:rPr>
              <a:t>동기</a:t>
            </a:r>
            <a:r>
              <a:rPr lang="en-US" altLang="ko-KR" sz="1100" b="0" smtClean="0">
                <a:latin typeface="Optima" pitchFamily="2" charset="2"/>
              </a:rPr>
              <a:t>]</a:t>
            </a:r>
            <a:r>
              <a:rPr lang="ko-KR" altLang="en-US" sz="1100" b="0" smtClean="0">
                <a:latin typeface="Optima" pitchFamily="2" charset="2"/>
              </a:rPr>
              <a:t>서비스 티켓요청</a:t>
            </a:r>
          </a:p>
        </p:txBody>
      </p:sp>
      <p:cxnSp>
        <p:nvCxnSpPr>
          <p:cNvPr id="86" name="직선 화살표 연결선 85"/>
          <p:cNvCxnSpPr>
            <a:stCxn id="85" idx="2"/>
            <a:endCxn id="84" idx="3"/>
          </p:cNvCxnSpPr>
          <p:nvPr/>
        </p:nvCxnSpPr>
        <p:spPr bwMode="auto">
          <a:xfrm flipH="1">
            <a:off x="4277781" y="3789050"/>
            <a:ext cx="310589" cy="235704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89" name="직사각형 88"/>
          <p:cNvSpPr/>
          <p:nvPr/>
        </p:nvSpPr>
        <p:spPr bwMode="auto">
          <a:xfrm>
            <a:off x="5092440" y="4365130"/>
            <a:ext cx="28804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0" name="직선 화살표 연결선 89"/>
          <p:cNvCxnSpPr>
            <a:stCxn id="61" idx="2"/>
          </p:cNvCxnSpPr>
          <p:nvPr/>
        </p:nvCxnSpPr>
        <p:spPr bwMode="auto">
          <a:xfrm flipH="1">
            <a:off x="5380480" y="3284980"/>
            <a:ext cx="972135" cy="10801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3" name="모서리가 둥근 직사각형 92"/>
          <p:cNvSpPr/>
          <p:nvPr/>
        </p:nvSpPr>
        <p:spPr bwMode="auto">
          <a:xfrm>
            <a:off x="5812540" y="4016567"/>
            <a:ext cx="1296180" cy="288040"/>
          </a:xfrm>
          <a:prstGeom prst="roundRect">
            <a:avLst/>
          </a:prstGeom>
          <a:noFill/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[</a:t>
            </a:r>
            <a:r>
              <a:rPr lang="ko-KR" altLang="en-US" sz="1100" b="0" smtClean="0">
                <a:latin typeface="Optima" pitchFamily="2" charset="2"/>
              </a:rPr>
              <a:t>필요시</a:t>
            </a:r>
            <a:r>
              <a:rPr lang="en-US" altLang="ko-KR" sz="1100" b="0" smtClean="0">
                <a:latin typeface="Optima" pitchFamily="2" charset="2"/>
              </a:rPr>
              <a:t>] </a:t>
            </a:r>
            <a:r>
              <a:rPr lang="ko-KR" altLang="en-US" sz="1100" b="0" smtClean="0">
                <a:latin typeface="Optima" pitchFamily="2" charset="2"/>
              </a:rPr>
              <a:t>티켓 확인</a:t>
            </a:r>
          </a:p>
        </p:txBody>
      </p:sp>
      <p:sp>
        <p:nvSpPr>
          <p:cNvPr id="94" name="이등변 삼각형 93"/>
          <p:cNvSpPr/>
          <p:nvPr/>
        </p:nvSpPr>
        <p:spPr bwMode="auto">
          <a:xfrm rot="18757382">
            <a:off x="6040057" y="3656517"/>
            <a:ext cx="144020" cy="144020"/>
          </a:xfrm>
          <a:prstGeom prst="triangl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5" name="직선 화살표 연결선 94"/>
          <p:cNvCxnSpPr>
            <a:stCxn id="94" idx="3"/>
            <a:endCxn id="93" idx="0"/>
          </p:cNvCxnSpPr>
          <p:nvPr/>
        </p:nvCxnSpPr>
        <p:spPr bwMode="auto">
          <a:xfrm>
            <a:off x="6165054" y="3777290"/>
            <a:ext cx="295576" cy="23927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98" name="모서리가 둥근 직사각형 97"/>
          <p:cNvSpPr/>
          <p:nvPr/>
        </p:nvSpPr>
        <p:spPr bwMode="auto">
          <a:xfrm>
            <a:off x="1347920" y="2276840"/>
            <a:ext cx="2232310" cy="504070"/>
          </a:xfrm>
          <a:prstGeom prst="roundRect">
            <a:avLst>
              <a:gd name="adj" fmla="val 520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9" name="순서도: 처리 98"/>
          <p:cNvSpPr/>
          <p:nvPr/>
        </p:nvSpPr>
        <p:spPr bwMode="auto">
          <a:xfrm>
            <a:off x="2140030" y="2348850"/>
            <a:ext cx="216030" cy="360050"/>
          </a:xfrm>
          <a:prstGeom prst="flowChartProcess">
            <a:avLst/>
          </a:prstGeom>
          <a:solidFill>
            <a:srgbClr val="FFE9A3"/>
          </a:solidFill>
          <a:ln w="127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indent="-171450" eaLnBrk="0" latinLnBrk="0" hangingPunct="0">
              <a:spcBef>
                <a:spcPts val="0"/>
              </a:spcBef>
              <a:buClr>
                <a:srgbClr val="006699"/>
              </a:buClr>
              <a:buFontTx/>
              <a:buChar char="-"/>
            </a:pPr>
            <a:r>
              <a:rPr lang="ko-KR" altLang="en-US" smtClean="0">
                <a:latin typeface="Optima" pitchFamily="2" charset="2"/>
              </a:rPr>
              <a:t>서비스 라우팅</a:t>
            </a:r>
            <a:endParaRPr lang="en-US" altLang="ko-KR" smtClean="0">
              <a:latin typeface="Optima" pitchFamily="2" charset="2"/>
            </a:endParaRPr>
          </a:p>
        </p:txBody>
      </p:sp>
      <p:sp>
        <p:nvSpPr>
          <p:cNvPr id="100" name="TextBox 99"/>
          <p:cNvSpPr txBox="1"/>
          <p:nvPr/>
        </p:nvSpPr>
        <p:spPr bwMode="auto">
          <a:xfrm>
            <a:off x="1347920" y="2350023"/>
            <a:ext cx="79211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Gateway</a:t>
            </a: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가 하는 일</a:t>
            </a:r>
            <a:endParaRPr lang="ko-KR" altLang="en-US" sz="110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5236460" y="2276840"/>
            <a:ext cx="2232310" cy="504070"/>
          </a:xfrm>
          <a:prstGeom prst="roundRect">
            <a:avLst>
              <a:gd name="adj" fmla="val 5203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2" name="순서도: 처리 101"/>
          <p:cNvSpPr/>
          <p:nvPr/>
        </p:nvSpPr>
        <p:spPr bwMode="auto">
          <a:xfrm>
            <a:off x="6028570" y="2348850"/>
            <a:ext cx="216030" cy="360050"/>
          </a:xfrm>
          <a:prstGeom prst="flowChartProcess">
            <a:avLst/>
          </a:prstGeom>
          <a:solidFill>
            <a:srgbClr val="FFE9A3"/>
          </a:solidFill>
          <a:ln w="127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indent="-171450" eaLnBrk="0" latinLnBrk="0" hangingPunct="0">
              <a:spcBef>
                <a:spcPts val="0"/>
              </a:spcBef>
              <a:buClr>
                <a:srgbClr val="006699"/>
              </a:buClr>
              <a:buFontTx/>
              <a:buChar char="-"/>
            </a:pPr>
            <a:r>
              <a:rPr lang="ko-KR" altLang="en-US" b="0" smtClean="0">
                <a:latin typeface="Optima" pitchFamily="2" charset="2"/>
              </a:rPr>
              <a:t>고유업</a:t>
            </a:r>
            <a:r>
              <a:rPr lang="ko-KR" altLang="en-US" b="0">
                <a:latin typeface="Optima" pitchFamily="2" charset="2"/>
              </a:rPr>
              <a:t>무</a:t>
            </a:r>
            <a:endParaRPr lang="en-US" altLang="ko-KR" b="0" smtClean="0">
              <a:latin typeface="Optima" pitchFamily="2" charset="2"/>
            </a:endParaRPr>
          </a:p>
          <a:p>
            <a:pPr indent="-171450" eaLnBrk="0" latinLnBrk="0" hangingPunct="0">
              <a:spcBef>
                <a:spcPts val="0"/>
              </a:spcBef>
              <a:buClr>
                <a:srgbClr val="006699"/>
              </a:buClr>
              <a:buFontTx/>
              <a:buChar char="-"/>
            </a:pPr>
            <a:r>
              <a:rPr lang="ko-KR" altLang="en-US" smtClean="0">
                <a:latin typeface="Optima" pitchFamily="2" charset="2"/>
              </a:rPr>
              <a:t>공통업무</a:t>
            </a:r>
            <a:r>
              <a:rPr lang="en-US" altLang="ko-KR" smtClean="0">
                <a:latin typeface="Optima" pitchFamily="2" charset="2"/>
              </a:rPr>
              <a:t>(</a:t>
            </a:r>
            <a:r>
              <a:rPr lang="ko-KR" altLang="en-US" smtClean="0">
                <a:latin typeface="Optima" pitchFamily="2" charset="2"/>
              </a:rPr>
              <a:t>컴포넌트</a:t>
            </a:r>
            <a:r>
              <a:rPr lang="en-US" altLang="ko-KR" smtClean="0">
                <a:latin typeface="Optima" pitchFamily="2" charset="2"/>
              </a:rPr>
              <a:t>)</a:t>
            </a: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5236460" y="2350023"/>
            <a:ext cx="79211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서비스 서버가 하는 일</a:t>
            </a:r>
            <a:endParaRPr lang="ko-KR" altLang="en-US" sz="110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7828820" y="2056733"/>
            <a:ext cx="2232310" cy="3641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구조 변경</a:t>
            </a:r>
          </a:p>
        </p:txBody>
      </p:sp>
      <p:sp>
        <p:nvSpPr>
          <p:cNvPr id="108" name="직사각형 107"/>
          <p:cNvSpPr/>
          <p:nvPr/>
        </p:nvSpPr>
        <p:spPr bwMode="auto">
          <a:xfrm>
            <a:off x="7828820" y="2420860"/>
            <a:ext cx="2232310" cy="3168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smtClean="0">
                <a:latin typeface="Optima" pitchFamily="2" charset="2"/>
              </a:rPr>
              <a:t>Gateway</a:t>
            </a:r>
            <a:r>
              <a:rPr lang="ko-KR" altLang="en-US" sz="1100" b="0" dirty="0" smtClean="0">
                <a:latin typeface="Optima" pitchFamily="2" charset="2"/>
              </a:rPr>
              <a:t>에 집중되어 있는 역할을 분산함으로써 여러 가지를 개선할 수 있음</a:t>
            </a:r>
            <a:endParaRPr lang="en-US" altLang="ko-KR" sz="1100" b="0" dirty="0" smtClean="0">
              <a:latin typeface="Optima" pitchFamily="2" charset="2"/>
            </a:endParaRPr>
          </a:p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smtClean="0">
                <a:latin typeface="Optima" pitchFamily="2" charset="2"/>
              </a:rPr>
              <a:t>……………………………………….</a:t>
            </a:r>
          </a:p>
          <a:p>
            <a:pPr marL="228600" indent="-228600" eaLnBrk="0" latinLnBrk="0" hangingPunct="0">
              <a:spcBef>
                <a:spcPct val="5000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en-US" altLang="ko-KR" sz="1100" b="0" dirty="0" smtClean="0">
                <a:latin typeface="Optima" pitchFamily="2" charset="2"/>
              </a:rPr>
              <a:t>Gateway </a:t>
            </a:r>
            <a:r>
              <a:rPr lang="ko-KR" altLang="en-US" sz="1100" b="0" dirty="0" smtClean="0">
                <a:latin typeface="Optima" pitchFamily="2" charset="2"/>
              </a:rPr>
              <a:t>개발 및 운영 단순화</a:t>
            </a:r>
            <a:endParaRPr lang="en-US" altLang="ko-KR" sz="1100" b="0" dirty="0" smtClean="0">
              <a:latin typeface="Optima" pitchFamily="2" charset="2"/>
            </a:endParaRPr>
          </a:p>
          <a:p>
            <a:pPr marL="228600" indent="-228600" eaLnBrk="0" latinLnBrk="0" hangingPunct="0">
              <a:spcBef>
                <a:spcPct val="5000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en-US" altLang="ko-KR" sz="1100" b="0" dirty="0" smtClean="0">
                <a:latin typeface="Optima" pitchFamily="2" charset="2"/>
              </a:rPr>
              <a:t>SSP</a:t>
            </a:r>
            <a:r>
              <a:rPr lang="ko-KR" altLang="en-US" sz="1100" b="0" dirty="0" smtClean="0">
                <a:latin typeface="Optima" pitchFamily="2" charset="2"/>
              </a:rPr>
              <a:t>를 통한 접근제어</a:t>
            </a:r>
            <a:endParaRPr lang="en-US" altLang="ko-KR" sz="1100" b="0" dirty="0" smtClean="0">
              <a:latin typeface="Optima" pitchFamily="2" charset="2"/>
            </a:endParaRPr>
          </a:p>
          <a:p>
            <a:pPr marL="228600" indent="-228600" eaLnBrk="0" latinLnBrk="0" hangingPunct="0">
              <a:spcBef>
                <a:spcPct val="5000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en-US" altLang="ko-KR" sz="1100" b="0" dirty="0" smtClean="0">
                <a:latin typeface="Optima" pitchFamily="2" charset="2"/>
              </a:rPr>
              <a:t>SSP</a:t>
            </a:r>
            <a:r>
              <a:rPr lang="ko-KR" altLang="en-US" sz="1100" b="0" dirty="0" smtClean="0">
                <a:latin typeface="Optima" pitchFamily="2" charset="2"/>
              </a:rPr>
              <a:t>를 통한 </a:t>
            </a:r>
            <a:r>
              <a:rPr lang="ko-KR" altLang="en-US" sz="1100" b="0" dirty="0" err="1" smtClean="0">
                <a:latin typeface="Optima" pitchFamily="2" charset="2"/>
              </a:rPr>
              <a:t>로깅</a:t>
            </a:r>
            <a:r>
              <a:rPr lang="ko-KR" altLang="en-US" sz="1100" b="0" dirty="0" smtClean="0">
                <a:latin typeface="Optima" pitchFamily="2" charset="2"/>
              </a:rPr>
              <a:t> 부하 분산</a:t>
            </a:r>
            <a:endParaRPr lang="en-US" altLang="ko-KR" sz="1100" b="0" dirty="0" smtClean="0">
              <a:latin typeface="Optima" pitchFamily="2" charset="2"/>
            </a:endParaRPr>
          </a:p>
          <a:p>
            <a:pPr marL="228600" indent="-228600" eaLnBrk="0" latinLnBrk="0" hangingPunct="0">
              <a:spcBef>
                <a:spcPct val="50000"/>
              </a:spcBef>
              <a:buClr>
                <a:srgbClr val="006699"/>
              </a:buClr>
              <a:buFont typeface="Wingdings" pitchFamily="2" charset="2"/>
              <a:buChar char="ü"/>
            </a:pPr>
            <a:r>
              <a:rPr lang="ko-KR" altLang="en-US" sz="1100" b="0" dirty="0" smtClean="0">
                <a:latin typeface="Optima" pitchFamily="2" charset="2"/>
              </a:rPr>
              <a:t>티켓을 통한 옵션</a:t>
            </a:r>
            <a:r>
              <a:rPr lang="en-US" altLang="ko-KR" sz="1100" b="0" dirty="0" smtClean="0">
                <a:latin typeface="Optima" pitchFamily="2" charset="2"/>
              </a:rPr>
              <a:t>/</a:t>
            </a:r>
            <a:r>
              <a:rPr lang="ko-KR" altLang="en-US" sz="1100" b="0" dirty="0" smtClean="0">
                <a:latin typeface="Optima" pitchFamily="2" charset="2"/>
              </a:rPr>
              <a:t>레벨 단위로 서비스 사용을 세밀하게 제어함 </a:t>
            </a:r>
            <a:endParaRPr lang="en-US" altLang="ko-KR" sz="1100" b="0" dirty="0" smtClean="0">
              <a:latin typeface="Optima" pitchFamily="2" charset="2"/>
            </a:endParaRPr>
          </a:p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smtClean="0">
                <a:latin typeface="Optima" pitchFamily="2" charset="2"/>
              </a:rPr>
              <a:t>……………………………………….</a:t>
            </a:r>
            <a:endParaRPr lang="en-US" altLang="ko-KR" sz="1100" b="0" dirty="0">
              <a:latin typeface="Optima" pitchFamily="2" charset="2"/>
            </a:endParaRPr>
          </a:p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smtClean="0">
                <a:latin typeface="Optima" pitchFamily="2" charset="2"/>
              </a:rPr>
              <a:t>Gateway</a:t>
            </a:r>
            <a:r>
              <a:rPr lang="ko-KR" altLang="en-US" sz="1100" b="0" dirty="0" smtClean="0">
                <a:latin typeface="Optima" pitchFamily="2" charset="2"/>
              </a:rPr>
              <a:t>는 메시지 통신 프로토콜과 메시지 포맷유형에 따른 </a:t>
            </a:r>
            <a:r>
              <a:rPr lang="en-US" altLang="ko-KR" sz="1100" b="0" dirty="0" smtClean="0">
                <a:latin typeface="Optima" pitchFamily="2" charset="2"/>
              </a:rPr>
              <a:t>Reaction</a:t>
            </a:r>
            <a:r>
              <a:rPr lang="ko-KR" altLang="en-US" sz="1100" b="0" dirty="0" smtClean="0">
                <a:latin typeface="Optima" pitchFamily="2" charset="2"/>
              </a:rPr>
              <a:t>을 잘 </a:t>
            </a:r>
            <a:r>
              <a:rPr lang="ko-KR" altLang="en-US" sz="1100" b="0" smtClean="0">
                <a:latin typeface="Optima" pitchFamily="2" charset="2"/>
              </a:rPr>
              <a:t>하면 되고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dirty="0" smtClean="0">
                <a:latin typeface="Optima" pitchFamily="2" charset="2"/>
              </a:rPr>
              <a:t>서비스 서버는 메시지 </a:t>
            </a:r>
            <a:r>
              <a:rPr lang="ko-KR" altLang="en-US" sz="1100" b="0" dirty="0" err="1" smtClean="0">
                <a:latin typeface="Optima" pitchFamily="2" charset="2"/>
              </a:rPr>
              <a:t>핸들러로써의</a:t>
            </a:r>
            <a:r>
              <a:rPr lang="ko-KR" altLang="en-US" sz="1100" b="0" dirty="0" smtClean="0">
                <a:latin typeface="Optima" pitchFamily="2" charset="2"/>
              </a:rPr>
              <a:t> 역할을 잘 수행하면 되고</a:t>
            </a:r>
            <a:r>
              <a:rPr lang="en-US" altLang="ko-KR" sz="1100" b="0" smtClean="0">
                <a:latin typeface="Optima" pitchFamily="2" charset="2"/>
              </a:rPr>
              <a:t>, SSP</a:t>
            </a:r>
            <a:r>
              <a:rPr lang="ko-KR" altLang="en-US" sz="1100" b="0" dirty="0" smtClean="0">
                <a:latin typeface="Optima" pitchFamily="2" charset="2"/>
              </a:rPr>
              <a:t>는 둘 사이의 자연스런 연계를 위해 중재자 역할을 잘 수행하면 된다</a:t>
            </a:r>
            <a:r>
              <a:rPr lang="en-US" altLang="ko-KR" sz="1100" b="0" dirty="0" smtClean="0">
                <a:latin typeface="Optima" pitchFamily="2" charset="2"/>
              </a:rPr>
              <a:t>. </a:t>
            </a:r>
            <a:r>
              <a:rPr lang="ko-KR" altLang="en-US" sz="1100" b="0" dirty="0" smtClean="0">
                <a:latin typeface="Optima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69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 bwMode="auto">
          <a:xfrm>
            <a:off x="1635960" y="4509150"/>
            <a:ext cx="6984970" cy="144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latin typeface="Optima" pitchFamily="2" charset="2"/>
              </a:rPr>
              <a:t>가시성 확보를 위한 장치들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148170" y="2708900"/>
            <a:ext cx="5472760" cy="5040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아키텍처 설계 </a:t>
            </a:r>
            <a:r>
              <a:rPr lang="ko-KR" altLang="en-US"/>
              <a:t>전략 </a:t>
            </a:r>
            <a:r>
              <a:rPr lang="en-US" altLang="ko-KR" smtClean="0"/>
              <a:t>(4/7) – </a:t>
            </a:r>
            <a:r>
              <a:rPr lang="ko-KR" altLang="en-US" smtClean="0"/>
              <a:t>가시성 확보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운영관점에서 보면</a:t>
            </a:r>
            <a:r>
              <a:rPr lang="en-US" altLang="ko-KR" sz="1800" smtClean="0">
                <a:latin typeface="+mn-lt"/>
              </a:rPr>
              <a:t>, AS-IS </a:t>
            </a:r>
            <a:r>
              <a:rPr lang="en-US" altLang="ko-KR" sz="1800" smtClean="0">
                <a:latin typeface="+mn-lt"/>
              </a:rPr>
              <a:t>Demo </a:t>
            </a:r>
            <a:r>
              <a:rPr lang="ko-KR" altLang="en-US" sz="1800" smtClean="0">
                <a:latin typeface="+mn-lt"/>
              </a:rPr>
              <a:t>시스템은 로그분석을 통한 사후 가시성</a:t>
            </a:r>
            <a:r>
              <a:rPr lang="en-US" altLang="ko-KR" sz="1800" smtClean="0">
                <a:latin typeface="+mn-lt"/>
              </a:rPr>
              <a:t>(Visivility)</a:t>
            </a:r>
            <a:r>
              <a:rPr lang="ko-KR" altLang="en-US" sz="1800" smtClean="0">
                <a:latin typeface="+mn-lt"/>
              </a:rPr>
              <a:t>을 확보하고 있음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차세대 </a:t>
            </a:r>
            <a:r>
              <a:rPr lang="en-US" altLang="ko-KR" sz="1800" smtClean="0">
                <a:latin typeface="+mn-lt"/>
              </a:rPr>
              <a:t>Demo </a:t>
            </a:r>
            <a:r>
              <a:rPr lang="ko-KR" altLang="en-US" sz="1800" smtClean="0">
                <a:latin typeface="+mn-lt"/>
              </a:rPr>
              <a:t>시스템은 사전 제어</a:t>
            </a:r>
            <a:r>
              <a:rPr lang="en-US" altLang="ko-KR" sz="1800">
                <a:latin typeface="+mn-lt"/>
              </a:rPr>
              <a:t> </a:t>
            </a:r>
            <a:r>
              <a:rPr lang="ko-KR" altLang="en-US" sz="1800" smtClean="0">
                <a:latin typeface="+mn-lt"/>
              </a:rPr>
              <a:t>또는 실시간 제어가 가능하도록 설계하여야 함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이를 위해서 </a:t>
            </a:r>
            <a:r>
              <a:rPr lang="en-US" altLang="ko-KR" sz="1800" smtClean="0">
                <a:latin typeface="+mn-lt"/>
              </a:rPr>
              <a:t>Demo</a:t>
            </a:r>
            <a:r>
              <a:rPr lang="ko-KR" altLang="en-US" sz="1800" smtClean="0">
                <a:latin typeface="+mn-lt"/>
              </a:rPr>
              <a:t>의 </a:t>
            </a:r>
            <a:r>
              <a:rPr lang="ko-KR" altLang="en-US" sz="1800" smtClean="0">
                <a:latin typeface="+mn-lt"/>
              </a:rPr>
              <a:t>다양한 서비스를 관리할 수 있는 구조와 </a:t>
            </a:r>
            <a:r>
              <a:rPr lang="en-US" altLang="ko-KR" sz="1800" smtClean="0">
                <a:latin typeface="+mn-lt"/>
              </a:rPr>
              <a:t>UI</a:t>
            </a:r>
            <a:r>
              <a:rPr lang="ko-KR" altLang="en-US" sz="1800" smtClean="0">
                <a:latin typeface="+mn-lt"/>
              </a:rPr>
              <a:t>가 필요함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140030" y="2060575"/>
            <a:ext cx="6768940" cy="43206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400" smtClean="0">
                <a:solidFill>
                  <a:srgbClr val="FFFFFF"/>
                </a:solidFill>
                <a:latin typeface="Optima" pitchFamily="2" charset="2"/>
              </a:rPr>
              <a:t>Visible, then Manageable !!</a:t>
            </a:r>
            <a:endParaRPr lang="ko-KR" altLang="en-US" sz="140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148170" y="3284980"/>
            <a:ext cx="115216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latin typeface="Optima" pitchFamily="2" charset="2"/>
              </a:rPr>
              <a:t>TSG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308470" y="3284980"/>
            <a:ext cx="115216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latin typeface="Optima" pitchFamily="2" charset="2"/>
              </a:rPr>
              <a:t>RSD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468770" y="3284980"/>
            <a:ext cx="115216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latin typeface="Optima" pitchFamily="2" charset="2"/>
              </a:rPr>
              <a:t>RP</a:t>
            </a: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8" name="직선 화살표 연결선 7"/>
          <p:cNvCxnSpPr>
            <a:stCxn id="6" idx="3"/>
            <a:endCxn id="93" idx="2"/>
          </p:cNvCxnSpPr>
          <p:nvPr/>
        </p:nvCxnSpPr>
        <p:spPr bwMode="auto">
          <a:xfrm>
            <a:off x="4300330" y="3465005"/>
            <a:ext cx="50407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직선 화살표 연결선 39"/>
          <p:cNvCxnSpPr>
            <a:stCxn id="38" idx="3"/>
            <a:endCxn id="101" idx="2"/>
          </p:cNvCxnSpPr>
          <p:nvPr/>
        </p:nvCxnSpPr>
        <p:spPr bwMode="auto">
          <a:xfrm>
            <a:off x="6460630" y="3465005"/>
            <a:ext cx="50407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모서리가 둥근 직사각형 16"/>
          <p:cNvSpPr/>
          <p:nvPr/>
        </p:nvSpPr>
        <p:spPr bwMode="auto">
          <a:xfrm>
            <a:off x="3436210" y="2852920"/>
            <a:ext cx="576080" cy="2160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로</a:t>
            </a:r>
            <a:r>
              <a:rPr lang="ko-KR" altLang="en-US" sz="1100" b="0">
                <a:latin typeface="Optima" pitchFamily="2" charset="2"/>
              </a:rPr>
              <a:t>그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41" name="직선 화살표 연결선 40"/>
          <p:cNvCxnSpPr>
            <a:stCxn id="6" idx="0"/>
            <a:endCxn id="17" idx="2"/>
          </p:cNvCxnSpPr>
          <p:nvPr/>
        </p:nvCxnSpPr>
        <p:spPr bwMode="auto">
          <a:xfrm flipV="1">
            <a:off x="3724250" y="3068950"/>
            <a:ext cx="0" cy="21603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43" name="모서리가 둥근 직사각형 42"/>
          <p:cNvSpPr/>
          <p:nvPr/>
        </p:nvSpPr>
        <p:spPr bwMode="auto">
          <a:xfrm>
            <a:off x="5596510" y="2852920"/>
            <a:ext cx="576080" cy="2160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로</a:t>
            </a:r>
            <a:r>
              <a:rPr lang="ko-KR" altLang="en-US" sz="1100" b="0">
                <a:latin typeface="Optima" pitchFamily="2" charset="2"/>
              </a:rPr>
              <a:t>그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44" name="직선 화살표 연결선 43"/>
          <p:cNvCxnSpPr>
            <a:stCxn id="38" idx="0"/>
            <a:endCxn id="43" idx="2"/>
          </p:cNvCxnSpPr>
          <p:nvPr/>
        </p:nvCxnSpPr>
        <p:spPr bwMode="auto">
          <a:xfrm flipV="1">
            <a:off x="5884550" y="3068950"/>
            <a:ext cx="0" cy="21603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45" name="모서리가 둥근 직사각형 44"/>
          <p:cNvSpPr/>
          <p:nvPr/>
        </p:nvSpPr>
        <p:spPr bwMode="auto">
          <a:xfrm>
            <a:off x="7756810" y="2852920"/>
            <a:ext cx="576080" cy="2160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로</a:t>
            </a:r>
            <a:r>
              <a:rPr lang="ko-KR" altLang="en-US" sz="1100" b="0">
                <a:latin typeface="Optima" pitchFamily="2" charset="2"/>
              </a:rPr>
              <a:t>그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46" name="직선 화살표 연결선 45"/>
          <p:cNvCxnSpPr>
            <a:stCxn id="39" idx="0"/>
            <a:endCxn id="45" idx="2"/>
          </p:cNvCxnSpPr>
          <p:nvPr/>
        </p:nvCxnSpPr>
        <p:spPr bwMode="auto">
          <a:xfrm flipV="1">
            <a:off x="8044850" y="3068950"/>
            <a:ext cx="0" cy="21603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48" name="타원 47"/>
          <p:cNvSpPr/>
          <p:nvPr/>
        </p:nvSpPr>
        <p:spPr bwMode="auto">
          <a:xfrm>
            <a:off x="2644100" y="335699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50" name="직선 화살표 연결선 49"/>
          <p:cNvCxnSpPr>
            <a:stCxn id="6" idx="1"/>
            <a:endCxn id="48" idx="6"/>
          </p:cNvCxnSpPr>
          <p:nvPr/>
        </p:nvCxnSpPr>
        <p:spPr bwMode="auto">
          <a:xfrm flipH="1">
            <a:off x="2860130" y="3465005"/>
            <a:ext cx="28804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모서리가 둥근 직사각형 52"/>
          <p:cNvSpPr/>
          <p:nvPr/>
        </p:nvSpPr>
        <p:spPr bwMode="auto">
          <a:xfrm>
            <a:off x="1347920" y="3284980"/>
            <a:ext cx="86412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서비스 요청</a:t>
            </a:r>
          </a:p>
        </p:txBody>
      </p:sp>
      <p:cxnSp>
        <p:nvCxnSpPr>
          <p:cNvPr id="55" name="직선 화살표 연결선 54"/>
          <p:cNvCxnSpPr>
            <a:stCxn id="53" idx="3"/>
            <a:endCxn id="48" idx="2"/>
          </p:cNvCxnSpPr>
          <p:nvPr/>
        </p:nvCxnSpPr>
        <p:spPr bwMode="auto">
          <a:xfrm>
            <a:off x="2212040" y="3465005"/>
            <a:ext cx="43206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0" name="모서리가 둥근 직사각형 59"/>
          <p:cNvSpPr/>
          <p:nvPr/>
        </p:nvSpPr>
        <p:spPr bwMode="auto">
          <a:xfrm>
            <a:off x="9052990" y="2780910"/>
            <a:ext cx="100814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사후 로그 분석</a:t>
            </a:r>
          </a:p>
        </p:txBody>
      </p:sp>
      <p:cxnSp>
        <p:nvCxnSpPr>
          <p:cNvPr id="61" name="직선 화살표 연결선 60"/>
          <p:cNvCxnSpPr>
            <a:stCxn id="60" idx="1"/>
            <a:endCxn id="58" idx="3"/>
          </p:cNvCxnSpPr>
          <p:nvPr/>
        </p:nvCxnSpPr>
        <p:spPr bwMode="auto">
          <a:xfrm flipH="1">
            <a:off x="8620930" y="2960935"/>
            <a:ext cx="43206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 bwMode="auto">
          <a:xfrm>
            <a:off x="8764950" y="3356990"/>
            <a:ext cx="1728240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가시성은 확보했으나</a:t>
            </a:r>
            <a:r>
              <a:rPr lang="en-US" altLang="ko-KR" sz="13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...</a:t>
            </a:r>
            <a:endParaRPr lang="ko-KR" altLang="en-US" sz="130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212040" y="3717040"/>
            <a:ext cx="6696930" cy="504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400" smtClean="0">
                <a:solidFill>
                  <a:srgbClr val="FFFFFF"/>
                </a:solidFill>
                <a:latin typeface="Optima" pitchFamily="2" charset="2"/>
              </a:rPr>
              <a:t>차세대 </a:t>
            </a:r>
            <a:r>
              <a:rPr lang="en-US" altLang="ko-KR" sz="1400" smtClean="0">
                <a:solidFill>
                  <a:srgbClr val="FFFFFF"/>
                </a:solidFill>
                <a:latin typeface="Optima" pitchFamily="2" charset="2"/>
              </a:rPr>
              <a:t>Demo </a:t>
            </a:r>
            <a:r>
              <a:rPr lang="ko-KR" altLang="en-US" sz="1400" smtClean="0">
                <a:solidFill>
                  <a:srgbClr val="FFFFFF"/>
                </a:solidFill>
                <a:latin typeface="Optima" pitchFamily="2" charset="2"/>
              </a:rPr>
              <a:t>시스템 아키텍처 </a:t>
            </a:r>
            <a:r>
              <a:rPr lang="en-US" altLang="ko-KR" sz="1400" smtClean="0">
                <a:solidFill>
                  <a:srgbClr val="FFFFFF"/>
                </a:solidFill>
                <a:latin typeface="Optima" pitchFamily="2" charset="2"/>
              </a:rPr>
              <a:t>(</a:t>
            </a:r>
            <a:r>
              <a:rPr lang="ko-KR" altLang="en-US" sz="1400" smtClean="0">
                <a:solidFill>
                  <a:srgbClr val="FFFFFF"/>
                </a:solidFill>
                <a:latin typeface="Optima" pitchFamily="2" charset="2"/>
              </a:rPr>
              <a:t>기능 </a:t>
            </a:r>
            <a:r>
              <a:rPr lang="en-US" altLang="ko-KR" sz="1400" smtClean="0">
                <a:solidFill>
                  <a:srgbClr val="FFFFFF"/>
                </a:solidFill>
                <a:latin typeface="Optima" pitchFamily="2" charset="2"/>
              </a:rPr>
              <a:t>+ </a:t>
            </a:r>
            <a:r>
              <a:rPr lang="ko-KR" altLang="en-US" sz="1400" smtClean="0">
                <a:solidFill>
                  <a:srgbClr val="FFFFFF"/>
                </a:solidFill>
                <a:latin typeface="Optima" pitchFamily="2" charset="2"/>
              </a:rPr>
              <a:t>품질 </a:t>
            </a:r>
            <a:r>
              <a:rPr lang="en-US" altLang="ko-KR" sz="1400" smtClean="0">
                <a:solidFill>
                  <a:srgbClr val="FFFFFF"/>
                </a:solidFill>
                <a:latin typeface="Optima" pitchFamily="2" charset="2"/>
              </a:rPr>
              <a:t>+ Manageability)  </a:t>
            </a:r>
            <a:endParaRPr lang="ko-KR" altLang="en-US" sz="140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1851990" y="465317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서비스 진입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?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7" name="이등변 삼각형 66"/>
          <p:cNvSpPr/>
          <p:nvPr/>
        </p:nvSpPr>
        <p:spPr bwMode="auto">
          <a:xfrm>
            <a:off x="2356060" y="4149100"/>
            <a:ext cx="216030" cy="144020"/>
          </a:xfrm>
          <a:prstGeom prst="triangl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69" name="직선 화살표 연결선 68"/>
          <p:cNvCxnSpPr>
            <a:stCxn id="66" idx="0"/>
            <a:endCxn id="67" idx="3"/>
          </p:cNvCxnSpPr>
          <p:nvPr/>
        </p:nvCxnSpPr>
        <p:spPr bwMode="auto">
          <a:xfrm flipV="1">
            <a:off x="2464075" y="4293120"/>
            <a:ext cx="0" cy="3600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4" name="모서리가 둥근 직사각형 73"/>
          <p:cNvSpPr/>
          <p:nvPr/>
        </p:nvSpPr>
        <p:spPr bwMode="auto">
          <a:xfrm>
            <a:off x="3148170" y="465317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고객수준별 제어</a:t>
            </a:r>
            <a:r>
              <a:rPr lang="en-US" altLang="ko-KR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?</a:t>
            </a:r>
            <a:endParaRPr lang="ko-KR" altLang="en-US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75" name="이등변 삼각형 74"/>
          <p:cNvSpPr/>
          <p:nvPr/>
        </p:nvSpPr>
        <p:spPr bwMode="auto">
          <a:xfrm>
            <a:off x="3652240" y="4149100"/>
            <a:ext cx="216030" cy="144020"/>
          </a:xfrm>
          <a:prstGeom prst="triangl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6" name="직선 화살표 연결선 75"/>
          <p:cNvCxnSpPr>
            <a:stCxn id="74" idx="0"/>
            <a:endCxn id="75" idx="3"/>
          </p:cNvCxnSpPr>
          <p:nvPr/>
        </p:nvCxnSpPr>
        <p:spPr bwMode="auto">
          <a:xfrm flipV="1">
            <a:off x="3760255" y="4293120"/>
            <a:ext cx="0" cy="3600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3" name="모서리가 둥근 직사각형 82"/>
          <p:cNvSpPr/>
          <p:nvPr/>
        </p:nvSpPr>
        <p:spPr bwMode="auto">
          <a:xfrm>
            <a:off x="1851990" y="494121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트랜잭션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ID?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1851990" y="522925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로</a:t>
            </a:r>
            <a:r>
              <a:rPr lang="ko-KR" altLang="en-US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깅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1851990" y="551729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트레픽 제어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?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3148170" y="494121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고객 관리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3148170" y="522925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서비스 관리</a:t>
            </a: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444350" y="465317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 사용정보</a:t>
            </a:r>
          </a:p>
        </p:txBody>
      </p:sp>
      <p:sp>
        <p:nvSpPr>
          <p:cNvPr id="89" name="이등변 삼각형 88"/>
          <p:cNvSpPr/>
          <p:nvPr/>
        </p:nvSpPr>
        <p:spPr bwMode="auto">
          <a:xfrm>
            <a:off x="4948420" y="4149100"/>
            <a:ext cx="216030" cy="144020"/>
          </a:xfrm>
          <a:prstGeom prst="triangl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0" name="직선 화살표 연결선 89"/>
          <p:cNvCxnSpPr>
            <a:stCxn id="88" idx="0"/>
            <a:endCxn id="89" idx="3"/>
          </p:cNvCxnSpPr>
          <p:nvPr/>
        </p:nvCxnSpPr>
        <p:spPr bwMode="auto">
          <a:xfrm flipV="1">
            <a:off x="5056435" y="4293120"/>
            <a:ext cx="0" cy="3600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1" name="모서리가 둥근 직사각형 90"/>
          <p:cNvSpPr/>
          <p:nvPr/>
        </p:nvSpPr>
        <p:spPr bwMode="auto">
          <a:xfrm>
            <a:off x="4444350" y="494121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인터페이스 조정</a:t>
            </a:r>
          </a:p>
        </p:txBody>
      </p:sp>
      <p:sp>
        <p:nvSpPr>
          <p:cNvPr id="93" name="타원 92"/>
          <p:cNvSpPr/>
          <p:nvPr/>
        </p:nvSpPr>
        <p:spPr bwMode="auto">
          <a:xfrm>
            <a:off x="4804400" y="335699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4" name="직선 화살표 연결선 93"/>
          <p:cNvCxnSpPr>
            <a:stCxn id="38" idx="1"/>
            <a:endCxn id="93" idx="6"/>
          </p:cNvCxnSpPr>
          <p:nvPr/>
        </p:nvCxnSpPr>
        <p:spPr bwMode="auto">
          <a:xfrm flipH="1">
            <a:off x="5020430" y="3465005"/>
            <a:ext cx="28804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7" name="모서리가 둥근 직사각형 96"/>
          <p:cNvSpPr/>
          <p:nvPr/>
        </p:nvSpPr>
        <p:spPr bwMode="auto">
          <a:xfrm>
            <a:off x="6460630" y="465317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 사용정보</a:t>
            </a:r>
          </a:p>
        </p:txBody>
      </p:sp>
      <p:sp>
        <p:nvSpPr>
          <p:cNvPr id="98" name="이등변 삼각형 97"/>
          <p:cNvSpPr/>
          <p:nvPr/>
        </p:nvSpPr>
        <p:spPr bwMode="auto">
          <a:xfrm>
            <a:off x="6964700" y="4149100"/>
            <a:ext cx="216030" cy="144020"/>
          </a:xfrm>
          <a:prstGeom prst="triangl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9" name="직선 화살표 연결선 98"/>
          <p:cNvCxnSpPr>
            <a:stCxn id="97" idx="0"/>
            <a:endCxn id="98" idx="3"/>
          </p:cNvCxnSpPr>
          <p:nvPr/>
        </p:nvCxnSpPr>
        <p:spPr bwMode="auto">
          <a:xfrm flipV="1">
            <a:off x="7072715" y="4293120"/>
            <a:ext cx="0" cy="3600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0" name="모서리가 둥근 직사각형 99"/>
          <p:cNvSpPr/>
          <p:nvPr/>
        </p:nvSpPr>
        <p:spPr bwMode="auto">
          <a:xfrm>
            <a:off x="6460630" y="494121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인터페이스 조정</a:t>
            </a:r>
          </a:p>
        </p:txBody>
      </p:sp>
      <p:sp>
        <p:nvSpPr>
          <p:cNvPr id="101" name="타원 100"/>
          <p:cNvSpPr/>
          <p:nvPr/>
        </p:nvSpPr>
        <p:spPr bwMode="auto">
          <a:xfrm>
            <a:off x="6964700" y="335699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2" name="직선 화살표 연결선 101"/>
          <p:cNvCxnSpPr>
            <a:stCxn id="39" idx="1"/>
            <a:endCxn id="101" idx="6"/>
          </p:cNvCxnSpPr>
          <p:nvPr/>
        </p:nvCxnSpPr>
        <p:spPr bwMode="auto">
          <a:xfrm flipH="1">
            <a:off x="7180730" y="3465005"/>
            <a:ext cx="28804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6" name="모서리가 둥근 직사각형 105"/>
          <p:cNvSpPr/>
          <p:nvPr/>
        </p:nvSpPr>
        <p:spPr bwMode="auto">
          <a:xfrm>
            <a:off x="9052990" y="5085230"/>
            <a:ext cx="100814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관리도구</a:t>
            </a:r>
          </a:p>
        </p:txBody>
      </p:sp>
      <p:cxnSp>
        <p:nvCxnSpPr>
          <p:cNvPr id="107" name="직선 화살표 연결선 106"/>
          <p:cNvCxnSpPr>
            <a:stCxn id="106" idx="1"/>
            <a:endCxn id="105" idx="3"/>
          </p:cNvCxnSpPr>
          <p:nvPr/>
        </p:nvCxnSpPr>
        <p:spPr bwMode="auto">
          <a:xfrm flipH="1">
            <a:off x="8620930" y="5229250"/>
            <a:ext cx="43206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9" name="모서리가 둥근 직사각형 108"/>
          <p:cNvSpPr/>
          <p:nvPr/>
        </p:nvSpPr>
        <p:spPr bwMode="auto">
          <a:xfrm>
            <a:off x="3148170" y="5517290"/>
            <a:ext cx="122417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상세 로깅</a:t>
            </a: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8692940" y="5517290"/>
            <a:ext cx="187226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171450" indent="-171450" defTabSz="708025" eaLnBrk="0" latinLnBrk="0" hangingPunct="0">
              <a:spcBef>
                <a:spcPts val="0"/>
              </a:spcBef>
              <a:buClr>
                <a:srgbClr val="000000">
                  <a:lumMod val="75000"/>
                  <a:lumOff val="25000"/>
                </a:srgbClr>
              </a:buClr>
              <a:buFont typeface="Wingdings" pitchFamily="2" charset="2"/>
              <a:buChar char="ü"/>
            </a:pPr>
            <a:r>
              <a:rPr lang="ko-KR" altLang="en-US" smtClean="0">
                <a:latin typeface="Optima"/>
                <a:ea typeface="가는각진제목체"/>
              </a:rPr>
              <a:t>가시성 확보</a:t>
            </a:r>
            <a:endParaRPr lang="en-US" altLang="ko-KR" smtClean="0">
              <a:latin typeface="Optima"/>
              <a:ea typeface="가는각진제목체"/>
            </a:endParaRPr>
          </a:p>
          <a:p>
            <a:pPr marL="171450" indent="-171450" defTabSz="708025" eaLnBrk="0" latinLnBrk="0" hangingPunct="0">
              <a:spcBef>
                <a:spcPts val="0"/>
              </a:spcBef>
              <a:buClr>
                <a:srgbClr val="000000">
                  <a:lumMod val="75000"/>
                  <a:lumOff val="25000"/>
                </a:srgbClr>
              </a:buClr>
              <a:buFont typeface="Wingdings" pitchFamily="2" charset="2"/>
              <a:buChar char="ü"/>
            </a:pPr>
            <a:r>
              <a:rPr lang="ko-KR" altLang="en-US" smtClean="0">
                <a:latin typeface="Optima"/>
                <a:ea typeface="가는각진제목체"/>
              </a:rPr>
              <a:t>실시간  또는 사전 제어</a:t>
            </a:r>
            <a:endParaRPr lang="ko-KR" altLang="en-US" dirty="0">
              <a:latin typeface="Optima"/>
              <a:ea typeface="가는각진제목체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8476910" y="458116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9052990" y="4581160"/>
            <a:ext cx="100814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로그 분석</a:t>
            </a:r>
          </a:p>
        </p:txBody>
      </p:sp>
      <p:cxnSp>
        <p:nvCxnSpPr>
          <p:cNvPr id="113" name="직선 화살표 연결선 112"/>
          <p:cNvCxnSpPr>
            <a:stCxn id="112" idx="1"/>
            <a:endCxn id="110" idx="3"/>
          </p:cNvCxnSpPr>
          <p:nvPr/>
        </p:nvCxnSpPr>
        <p:spPr bwMode="auto">
          <a:xfrm flipH="1">
            <a:off x="8620930" y="4725180"/>
            <a:ext cx="43206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05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직사각형 136"/>
          <p:cNvSpPr/>
          <p:nvPr/>
        </p:nvSpPr>
        <p:spPr bwMode="auto">
          <a:xfrm>
            <a:off x="699830" y="2060810"/>
            <a:ext cx="9649340" cy="4085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아키텍처 설계 </a:t>
            </a:r>
            <a:r>
              <a:rPr lang="ko-KR" altLang="en-US"/>
              <a:t>전략 </a:t>
            </a:r>
            <a:r>
              <a:rPr lang="en-US" altLang="ko-KR" smtClean="0"/>
              <a:t>(5/7) – </a:t>
            </a:r>
            <a:r>
              <a:rPr lang="ko-KR" altLang="en-US" smtClean="0"/>
              <a:t>프레임워크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프레임워크를 이용하면 개발생산성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성능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안정성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일관성 등과 같은 아키텍처 목표를 달성하는데 도움이 됨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하지만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그 이면에 놓인 프레임워크가 가져오는 문제점들을 면밀히 검토한 후 프레임워크를 적용해야 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영속적이고 안정적인 서비스 시스템 운영을 위해서는 프레임워크에 대한 지배권을 확보하는 것이 무엇보다 중요함 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130807" y="4715152"/>
            <a:ext cx="1785950" cy="1143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dirty="0" smtClean="0">
              <a:latin typeface="Optima" pitchFamily="2" charset="2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059633" y="2492870"/>
            <a:ext cx="5143536" cy="3240450"/>
          </a:xfrm>
          <a:prstGeom prst="roundRect">
            <a:avLst>
              <a:gd name="adj" fmla="val 3940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dirty="0" smtClean="0">
              <a:latin typeface="Optima" pitchFamily="2" charset="2"/>
            </a:endParaRPr>
          </a:p>
        </p:txBody>
      </p:sp>
      <p:sp>
        <p:nvSpPr>
          <p:cNvPr id="59" name="이등변 삼각형 58"/>
          <p:cNvSpPr/>
          <p:nvPr/>
        </p:nvSpPr>
        <p:spPr bwMode="auto">
          <a:xfrm rot="5400000">
            <a:off x="4988459" y="3500705"/>
            <a:ext cx="2428892" cy="114300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dirty="0" smtClean="0">
              <a:latin typeface="Optima" pitchFamily="2" charset="2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130807" y="3500706"/>
            <a:ext cx="1785950" cy="1143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dirty="0" smtClean="0">
              <a:latin typeface="Optima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130807" y="2300974"/>
            <a:ext cx="1785950" cy="1143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dirty="0" smtClean="0">
              <a:latin typeface="Optima" pitchFamily="2" charset="2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703103" y="2643450"/>
            <a:ext cx="2286016" cy="2945850"/>
          </a:xfrm>
          <a:prstGeom prst="roundRect">
            <a:avLst>
              <a:gd name="adj" fmla="val 3083"/>
            </a:avLst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dirty="0" smtClean="0">
              <a:latin typeface="Optima" pitchFamily="2" charset="2"/>
            </a:endParaRPr>
          </a:p>
        </p:txBody>
      </p:sp>
      <p:sp>
        <p:nvSpPr>
          <p:cNvPr id="70" name="오각형 69"/>
          <p:cNvSpPr/>
          <p:nvPr/>
        </p:nvSpPr>
        <p:spPr bwMode="auto">
          <a:xfrm>
            <a:off x="5631400" y="3572144"/>
            <a:ext cx="1000132" cy="28575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확장성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71" name="오각형 70"/>
          <p:cNvSpPr/>
          <p:nvPr/>
        </p:nvSpPr>
        <p:spPr bwMode="auto">
          <a:xfrm>
            <a:off x="5631400" y="3214954"/>
            <a:ext cx="1000132" cy="28575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일관성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72" name="오각형 71"/>
          <p:cNvSpPr/>
          <p:nvPr/>
        </p:nvSpPr>
        <p:spPr bwMode="auto">
          <a:xfrm>
            <a:off x="5631400" y="2857764"/>
            <a:ext cx="1000132" cy="28575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안정성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73" name="오각형 72"/>
          <p:cNvSpPr/>
          <p:nvPr/>
        </p:nvSpPr>
        <p:spPr bwMode="auto">
          <a:xfrm>
            <a:off x="4702706" y="2857764"/>
            <a:ext cx="1000132" cy="28575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성능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77" name="오각형 76"/>
          <p:cNvSpPr/>
          <p:nvPr/>
        </p:nvSpPr>
        <p:spPr bwMode="auto">
          <a:xfrm>
            <a:off x="3774012" y="2857764"/>
            <a:ext cx="1000132" cy="28575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개발 생산성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78" name="오각형 77"/>
          <p:cNvSpPr/>
          <p:nvPr/>
        </p:nvSpPr>
        <p:spPr bwMode="auto">
          <a:xfrm>
            <a:off x="5631400" y="4286524"/>
            <a:ext cx="1000132" cy="285752"/>
          </a:xfrm>
          <a:prstGeom prst="homePlate">
            <a:avLst/>
          </a:prstGeom>
          <a:solidFill>
            <a:srgbClr val="FFC5C5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No Tech.</a:t>
            </a:r>
            <a:endParaRPr lang="ko-KR" altLang="en-US" dirty="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79" name="오각형 78"/>
          <p:cNvSpPr/>
          <p:nvPr/>
        </p:nvSpPr>
        <p:spPr bwMode="auto">
          <a:xfrm>
            <a:off x="5631400" y="4643714"/>
            <a:ext cx="1000132" cy="285752"/>
          </a:xfrm>
          <a:prstGeom prst="homePlate">
            <a:avLst/>
          </a:prstGeom>
          <a:solidFill>
            <a:srgbClr val="FFC5C5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No</a:t>
            </a: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 </a:t>
            </a: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Source</a:t>
            </a:r>
            <a:endParaRPr lang="ko-KR" altLang="en-US" dirty="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80" name="오각형 79"/>
          <p:cNvSpPr/>
          <p:nvPr/>
        </p:nvSpPr>
        <p:spPr bwMode="auto">
          <a:xfrm>
            <a:off x="5631400" y="5000904"/>
            <a:ext cx="1000132" cy="285752"/>
          </a:xfrm>
          <a:prstGeom prst="homePlate">
            <a:avLst/>
          </a:prstGeom>
          <a:solidFill>
            <a:srgbClr val="FFC5C5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비표준기술</a:t>
            </a:r>
            <a:endParaRPr lang="ko-KR" altLang="en-US" dirty="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81" name="오각형 80"/>
          <p:cNvSpPr/>
          <p:nvPr/>
        </p:nvSpPr>
        <p:spPr bwMode="auto">
          <a:xfrm>
            <a:off x="4702706" y="5000904"/>
            <a:ext cx="1000132" cy="285752"/>
          </a:xfrm>
          <a:prstGeom prst="homePlate">
            <a:avLst/>
          </a:prstGeom>
          <a:solidFill>
            <a:srgbClr val="FFC5C5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비표준</a:t>
            </a:r>
            <a:endParaRPr lang="ko-KR" altLang="en-US" dirty="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82" name="오각형 81"/>
          <p:cNvSpPr/>
          <p:nvPr/>
        </p:nvSpPr>
        <p:spPr bwMode="auto">
          <a:xfrm>
            <a:off x="3774012" y="5000904"/>
            <a:ext cx="1000132" cy="285752"/>
          </a:xfrm>
          <a:prstGeom prst="homePlate">
            <a:avLst/>
          </a:prstGeom>
          <a:solidFill>
            <a:srgbClr val="FFC5C5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벤더 의존성</a:t>
            </a:r>
            <a:endParaRPr lang="ko-KR" altLang="en-US" dirty="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92" name="직사각형 91"/>
          <p:cNvSpPr/>
          <p:nvPr/>
        </p:nvSpPr>
        <p:spPr bwMode="auto">
          <a:xfrm rot="16200000">
            <a:off x="2309534" y="3893615"/>
            <a:ext cx="2428892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smtClean="0">
                <a:latin typeface="Optima" pitchFamily="2" charset="2"/>
              </a:rPr>
              <a:t>프레임워크의 야누스적인 특성</a:t>
            </a:r>
            <a:endParaRPr lang="ko-KR" altLang="en-US" sz="1300" dirty="0" smtClean="0">
              <a:latin typeface="Optima" pitchFamily="2" charset="2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7917417" y="2857764"/>
            <a:ext cx="1857388" cy="357190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1.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필요한 최소한 사용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96" name="오각형 95"/>
          <p:cNvSpPr/>
          <p:nvPr/>
        </p:nvSpPr>
        <p:spPr bwMode="auto">
          <a:xfrm>
            <a:off x="6604649" y="3438724"/>
            <a:ext cx="1169891" cy="1214446"/>
          </a:xfrm>
          <a:prstGeom prst="homePlate">
            <a:avLst>
              <a:gd name="adj" fmla="val 25686"/>
            </a:avLst>
          </a:prstGeom>
          <a:solidFill>
            <a:srgbClr val="EEF7FC"/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4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프레임워크 </a:t>
            </a:r>
            <a:endParaRPr lang="en-US" altLang="ko-KR" sz="140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4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채택 전략</a:t>
            </a:r>
            <a:endParaRPr lang="ko-KR" altLang="en-US" sz="1400" dirty="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7917417" y="3286392"/>
            <a:ext cx="1857388" cy="357190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2.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개별 프레임워크 조합 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7917417" y="3715020"/>
            <a:ext cx="1857388" cy="357190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3.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오픈소스 적극 활용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7917417" y="4143648"/>
            <a:ext cx="1857388" cy="357190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4.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개발자 수준 고려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7917417" y="4572276"/>
            <a:ext cx="1857388" cy="357190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5.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안정성이 확인된 것만 사용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7917417" y="5000904"/>
            <a:ext cx="1857388" cy="357190"/>
          </a:xfrm>
          <a:prstGeom prst="round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6.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 개념 범위 내부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grpSp>
        <p:nvGrpSpPr>
          <p:cNvPr id="116" name="그룹 35"/>
          <p:cNvGrpSpPr/>
          <p:nvPr/>
        </p:nvGrpSpPr>
        <p:grpSpPr>
          <a:xfrm>
            <a:off x="1273683" y="3643582"/>
            <a:ext cx="1500198" cy="857256"/>
            <a:chOff x="666720" y="4572008"/>
            <a:chExt cx="1428760" cy="857256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666720" y="5214950"/>
              <a:ext cx="1428760" cy="214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ko-KR" altLang="en-US" sz="1000" b="0" smtClean="0">
                  <a:latin typeface="Optima" pitchFamily="2" charset="2"/>
                </a:rPr>
                <a:t>운영체계</a:t>
              </a:r>
              <a:r>
                <a:rPr lang="en-US" altLang="ko-KR" sz="1000" b="0" smtClean="0">
                  <a:latin typeface="Optima" pitchFamily="2" charset="2"/>
                </a:rPr>
                <a:t>(</a:t>
              </a:r>
              <a:r>
                <a:rPr lang="ko-KR" altLang="en-US" sz="1000" b="0" smtClean="0">
                  <a:latin typeface="Optima" pitchFamily="2" charset="2"/>
                </a:rPr>
                <a:t>준표준</a:t>
              </a:r>
              <a:r>
                <a:rPr lang="en-US" altLang="ko-KR" sz="1000" b="0" smtClean="0">
                  <a:latin typeface="Optima" pitchFamily="2" charset="2"/>
                </a:rPr>
                <a:t>)</a:t>
              </a:r>
              <a:endParaRPr lang="ko-KR" altLang="en-US" sz="1000" b="0" dirty="0" smtClean="0">
                <a:latin typeface="Optima" pitchFamily="2" charset="2"/>
              </a:endParaRP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666720" y="5000636"/>
              <a:ext cx="1428760" cy="214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ko-KR" altLang="en-US" sz="1000" b="0" smtClean="0">
                  <a:latin typeface="Optima" pitchFamily="2" charset="2"/>
                </a:rPr>
                <a:t>데이터베이스</a:t>
              </a:r>
              <a:r>
                <a:rPr lang="en-US" altLang="ko-KR" sz="1000" b="0" smtClean="0">
                  <a:latin typeface="Optima" pitchFamily="2" charset="2"/>
                </a:rPr>
                <a:t>(SQL</a:t>
              </a:r>
              <a:r>
                <a:rPr lang="ko-KR" altLang="en-US" sz="1000" b="0" smtClean="0">
                  <a:latin typeface="Optima" pitchFamily="2" charset="2"/>
                </a:rPr>
                <a:t>표준</a:t>
              </a:r>
              <a:r>
                <a:rPr lang="en-US" altLang="ko-KR" sz="1000" b="0" smtClean="0">
                  <a:latin typeface="Optima" pitchFamily="2" charset="2"/>
                </a:rPr>
                <a:t>)</a:t>
              </a:r>
              <a:endParaRPr lang="ko-KR" altLang="en-US" sz="1000" b="0" dirty="0" smtClean="0">
                <a:latin typeface="Optima" pitchFamily="2" charset="2"/>
              </a:endParaRP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666720" y="4786322"/>
              <a:ext cx="1428760" cy="214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z="1000" b="0" smtClean="0">
                  <a:latin typeface="Optima" pitchFamily="2" charset="2"/>
                </a:rPr>
                <a:t>WAS(J2EE, .Net)</a:t>
              </a:r>
              <a:endParaRPr lang="ko-KR" altLang="en-US" sz="1000" b="0" dirty="0" smtClean="0">
                <a:latin typeface="Optima" pitchFamily="2" charset="2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666720" y="4572008"/>
              <a:ext cx="1428760" cy="214314"/>
            </a:xfrm>
            <a:prstGeom prst="rect">
              <a:avLst/>
            </a:prstGeom>
            <a:solidFill>
              <a:srgbClr val="FFE7E7"/>
            </a:solidFill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z="1000" b="0" smtClean="0">
                  <a:latin typeface="Optima" pitchFamily="2" charset="2"/>
                </a:rPr>
                <a:t>X</a:t>
              </a:r>
              <a:r>
                <a:rPr lang="ko-KR" altLang="en-US" sz="1000" b="0" smtClean="0">
                  <a:latin typeface="Optima" pitchFamily="2" charset="2"/>
                </a:rPr>
                <a:t>사의 프레임워크</a:t>
              </a:r>
              <a:r>
                <a:rPr lang="en-US" altLang="ko-KR" sz="1000" b="0" smtClean="0">
                  <a:latin typeface="Optima" pitchFamily="2" charset="2"/>
                </a:rPr>
                <a:t>(</a:t>
              </a:r>
              <a:r>
                <a:rPr lang="ko-KR" altLang="en-US" sz="1000" smtClean="0">
                  <a:latin typeface="Optima" pitchFamily="2" charset="2"/>
                </a:rPr>
                <a:t>표준아님</a:t>
              </a:r>
              <a:r>
                <a:rPr lang="en-US" altLang="ko-KR" sz="1000" b="0" smtClean="0">
                  <a:latin typeface="Optima" pitchFamily="2" charset="2"/>
                </a:rPr>
                <a:t>)</a:t>
              </a:r>
              <a:endParaRPr lang="ko-KR" altLang="en-US" sz="1000" b="0" dirty="0" smtClean="0">
                <a:latin typeface="Optima" pitchFamily="2" charset="2"/>
              </a:endParaRPr>
            </a:p>
          </p:txBody>
        </p:sp>
      </p:grpSp>
      <p:cxnSp>
        <p:nvCxnSpPr>
          <p:cNvPr id="121" name="직선 연결선 120"/>
          <p:cNvCxnSpPr/>
          <p:nvPr/>
        </p:nvCxnSpPr>
        <p:spPr bwMode="auto">
          <a:xfrm rot="5400000">
            <a:off x="987931" y="2801040"/>
            <a:ext cx="857256" cy="1588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cxnSp>
        <p:nvCxnSpPr>
          <p:cNvPr id="122" name="직선 연결선 121"/>
          <p:cNvCxnSpPr/>
          <p:nvPr/>
        </p:nvCxnSpPr>
        <p:spPr bwMode="auto">
          <a:xfrm rot="10800000">
            <a:off x="1345121" y="3158230"/>
            <a:ext cx="1428760" cy="1588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lg" len="med"/>
            <a:tailEnd type="none" w="lg" len="med"/>
          </a:ln>
          <a:effectLst/>
        </p:spPr>
      </p:cxnSp>
      <p:sp>
        <p:nvSpPr>
          <p:cNvPr id="123" name="TextBox 122"/>
          <p:cNvSpPr txBox="1"/>
          <p:nvPr/>
        </p:nvSpPr>
        <p:spPr bwMode="auto">
          <a:xfrm rot="19857374">
            <a:off x="1759312" y="2389807"/>
            <a:ext cx="85842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50000"/>
                    <a:lumOff val="50000"/>
                  </a:srgbClr>
                </a:solidFill>
                <a:latin typeface="Optima"/>
                <a:ea typeface="가는각진제목체"/>
              </a:rPr>
              <a:t>의존성위험</a:t>
            </a:r>
            <a:endParaRPr lang="ko-KR" altLang="en-US" dirty="0">
              <a:solidFill>
                <a:srgbClr val="000000">
                  <a:lumMod val="50000"/>
                  <a:lumOff val="50000"/>
                </a:srgbClr>
              </a:solidFill>
              <a:latin typeface="Optima"/>
              <a:ea typeface="가는각진제목체"/>
            </a:endParaRPr>
          </a:p>
        </p:txBody>
      </p:sp>
      <p:cxnSp>
        <p:nvCxnSpPr>
          <p:cNvPr id="124" name="직선 연결선 123"/>
          <p:cNvCxnSpPr/>
          <p:nvPr/>
        </p:nvCxnSpPr>
        <p:spPr bwMode="auto">
          <a:xfrm flipV="1">
            <a:off x="1416559" y="2443850"/>
            <a:ext cx="1285884" cy="714380"/>
          </a:xfrm>
          <a:prstGeom prst="line">
            <a:avLst/>
          </a:prstGeom>
          <a:noFill/>
          <a:ln w="190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5" name="TextBox 124"/>
          <p:cNvSpPr txBox="1"/>
          <p:nvPr/>
        </p:nvSpPr>
        <p:spPr bwMode="auto">
          <a:xfrm>
            <a:off x="1130830" y="2443850"/>
            <a:ext cx="369332" cy="5000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50000"/>
                    <a:lumOff val="50000"/>
                  </a:srgbClr>
                </a:solidFill>
                <a:latin typeface="Optima"/>
                <a:ea typeface="가는각진제목체"/>
              </a:rPr>
              <a:t>영향</a:t>
            </a:r>
            <a:endParaRPr lang="ko-KR" altLang="en-US" dirty="0">
              <a:solidFill>
                <a:srgbClr val="000000">
                  <a:lumMod val="50000"/>
                  <a:lumOff val="50000"/>
                </a:srgbClr>
              </a:solidFill>
              <a:latin typeface="Optima"/>
              <a:ea typeface="가는각진제목체"/>
            </a:endParaRPr>
          </a:p>
        </p:txBody>
      </p:sp>
      <p:cxnSp>
        <p:nvCxnSpPr>
          <p:cNvPr id="126" name="직선 연결선 125"/>
          <p:cNvCxnSpPr/>
          <p:nvPr/>
        </p:nvCxnSpPr>
        <p:spPr bwMode="auto">
          <a:xfrm flipV="1">
            <a:off x="1416559" y="2372412"/>
            <a:ext cx="1285884" cy="71438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7" name="TextBox 126"/>
          <p:cNvSpPr txBox="1"/>
          <p:nvPr/>
        </p:nvSpPr>
        <p:spPr bwMode="auto">
          <a:xfrm rot="19815149">
            <a:off x="2247457" y="2513668"/>
            <a:ext cx="64294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50000"/>
                    <a:lumOff val="50000"/>
                  </a:srgbClr>
                </a:solidFill>
                <a:latin typeface="Optima"/>
                <a:ea typeface="가는각진제목체"/>
              </a:rPr>
              <a:t>Benefit</a:t>
            </a:r>
            <a:endParaRPr lang="ko-KR" altLang="en-US" dirty="0">
              <a:solidFill>
                <a:srgbClr val="000000">
                  <a:lumMod val="50000"/>
                  <a:lumOff val="50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28" name="TextBox 127"/>
          <p:cNvSpPr txBox="1"/>
          <p:nvPr/>
        </p:nvSpPr>
        <p:spPr bwMode="auto">
          <a:xfrm>
            <a:off x="2059501" y="3166983"/>
            <a:ext cx="64294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50000"/>
                    <a:lumOff val="50000"/>
                  </a:srgbClr>
                </a:solidFill>
                <a:latin typeface="Optima"/>
                <a:ea typeface="가는각진제목체"/>
              </a:rPr>
              <a:t>도입량</a:t>
            </a:r>
            <a:endParaRPr lang="ko-KR" altLang="en-US" dirty="0">
              <a:solidFill>
                <a:srgbClr val="000000">
                  <a:lumMod val="50000"/>
                  <a:lumOff val="50000"/>
                </a:srgbClr>
              </a:solidFill>
              <a:latin typeface="Optima"/>
              <a:ea typeface="가는각진제목체"/>
            </a:endParaRPr>
          </a:p>
        </p:txBody>
      </p:sp>
      <p:pic>
        <p:nvPicPr>
          <p:cNvPr id="129" name="Picture 6" descr="http://tbn3.google.com/images?q=tbn:LA2zL8KtHmFC7M:http://csrg.cs.memphis.edu/tutorial/assets/images/janus-rund.gif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8327" y="3357830"/>
            <a:ext cx="1371600" cy="1362075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130" name="그룹 67"/>
          <p:cNvGrpSpPr/>
          <p:nvPr/>
        </p:nvGrpSpPr>
        <p:grpSpPr>
          <a:xfrm>
            <a:off x="1273683" y="4858028"/>
            <a:ext cx="1500198" cy="857256"/>
            <a:chOff x="3095612" y="1857364"/>
            <a:chExt cx="1500198" cy="857256"/>
          </a:xfrm>
        </p:grpSpPr>
        <p:sp>
          <p:nvSpPr>
            <p:cNvPr id="131" name="직사각형 130"/>
            <p:cNvSpPr/>
            <p:nvPr/>
          </p:nvSpPr>
          <p:spPr bwMode="auto">
            <a:xfrm>
              <a:off x="3095612" y="2500306"/>
              <a:ext cx="1500198" cy="214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z="1000" smtClean="0">
                  <a:latin typeface="Optima" pitchFamily="2" charset="2"/>
                </a:rPr>
                <a:t>M7</a:t>
              </a:r>
              <a:endParaRPr lang="ko-KR" altLang="en-US" sz="1000" dirty="0" smtClean="0">
                <a:latin typeface="Optima" pitchFamily="2" charset="2"/>
              </a:endParaRPr>
            </a:p>
          </p:txBody>
        </p:sp>
        <p:sp>
          <p:nvSpPr>
            <p:cNvPr id="133" name="직사각형 132"/>
            <p:cNvSpPr/>
            <p:nvPr/>
          </p:nvSpPr>
          <p:spPr bwMode="auto">
            <a:xfrm>
              <a:off x="3095612" y="2285992"/>
              <a:ext cx="1500198" cy="214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z="1000" smtClean="0">
                  <a:latin typeface="Optima" pitchFamily="2" charset="2"/>
                </a:rPr>
                <a:t>RealMethod</a:t>
              </a:r>
              <a:endParaRPr lang="ko-KR" altLang="en-US" sz="1000" dirty="0" smtClean="0">
                <a:latin typeface="Optima" pitchFamily="2" charset="2"/>
              </a:endParaRPr>
            </a:p>
          </p:txBody>
        </p:sp>
        <p:sp>
          <p:nvSpPr>
            <p:cNvPr id="134" name="직사각형 133"/>
            <p:cNvSpPr/>
            <p:nvPr/>
          </p:nvSpPr>
          <p:spPr bwMode="auto">
            <a:xfrm>
              <a:off x="3095612" y="2071678"/>
              <a:ext cx="1500198" cy="214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z="1000" smtClean="0">
                  <a:latin typeface="Optima" pitchFamily="2" charset="2"/>
                </a:rPr>
                <a:t>Wakesoft</a:t>
              </a:r>
              <a:endParaRPr lang="ko-KR" altLang="en-US" sz="1000" dirty="0" smtClean="0">
                <a:latin typeface="Optima" pitchFamily="2" charset="2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3095612" y="1857364"/>
              <a:ext cx="1500198" cy="214314"/>
            </a:xfrm>
            <a:prstGeom prst="rect">
              <a:avLst/>
            </a:prstGeom>
            <a:solidFill>
              <a:srgbClr val="FFE7E7"/>
            </a:solidFill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ko-KR" altLang="en-US" sz="1000" b="0" smtClean="0">
                  <a:latin typeface="Optima" pitchFamily="2" charset="2"/>
                </a:rPr>
                <a:t>유명했던 그러나</a:t>
              </a:r>
              <a:r>
                <a:rPr lang="en-US" altLang="ko-KR" sz="1000" b="0" smtClean="0">
                  <a:latin typeface="Optima" pitchFamily="2" charset="2"/>
                </a:rPr>
                <a:t> </a:t>
              </a:r>
              <a:r>
                <a:rPr lang="ko-KR" altLang="en-US" sz="1000" b="0" smtClean="0">
                  <a:latin typeface="Optima" pitchFamily="2" charset="2"/>
                </a:rPr>
                <a:t>지금은 없는</a:t>
              </a:r>
              <a:r>
                <a:rPr lang="en-US" altLang="ko-KR" sz="1000" b="0" smtClean="0">
                  <a:latin typeface="Optima" pitchFamily="2" charset="2"/>
                </a:rPr>
                <a:t>…</a:t>
              </a:r>
              <a:endParaRPr lang="ko-KR" altLang="en-US" sz="1000" b="0" dirty="0" smtClean="0">
                <a:latin typeface="Optima" pitchFamily="2" charset="2"/>
              </a:endParaRPr>
            </a:p>
          </p:txBody>
        </p:sp>
      </p:grpSp>
      <p:sp>
        <p:nvSpPr>
          <p:cNvPr id="136" name="이등변 삼각형 135"/>
          <p:cNvSpPr/>
          <p:nvPr/>
        </p:nvSpPr>
        <p:spPr bwMode="auto">
          <a:xfrm rot="5400000">
            <a:off x="1366540" y="3898495"/>
            <a:ext cx="3600500" cy="35719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dirty="0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32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아키텍처 </a:t>
            </a:r>
            <a:r>
              <a:rPr lang="ko-KR" altLang="en-US"/>
              <a:t>설계 전략 </a:t>
            </a:r>
            <a:r>
              <a:rPr lang="en-US" altLang="ko-KR" smtClean="0"/>
              <a:t>(6/7) – </a:t>
            </a:r>
            <a:r>
              <a:rPr lang="ko-KR" altLang="en-US" smtClean="0"/>
              <a:t>기술 로드맵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723275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>
                <a:latin typeface="+mn-lt"/>
              </a:rPr>
              <a:t>아키텍팅 활동에 앞서 </a:t>
            </a:r>
            <a:r>
              <a:rPr lang="en-US" altLang="ko-KR" sz="1800">
                <a:latin typeface="+mn-lt"/>
              </a:rPr>
              <a:t>2012</a:t>
            </a:r>
            <a:r>
              <a:rPr lang="ko-KR" altLang="en-US" sz="1800">
                <a:latin typeface="+mn-lt"/>
              </a:rPr>
              <a:t>년 </a:t>
            </a:r>
            <a:r>
              <a:rPr lang="en-US" altLang="ko-KR" sz="1800">
                <a:latin typeface="+mn-lt"/>
              </a:rPr>
              <a:t>1</a:t>
            </a:r>
            <a:r>
              <a:rPr lang="ko-KR" altLang="en-US" sz="1800">
                <a:latin typeface="+mn-lt"/>
              </a:rPr>
              <a:t>월 시점에서 현재 기술과 미래 기술을 파악하고 이를 활용하고자 함 </a:t>
            </a:r>
            <a:endParaRPr lang="en-US" altLang="ko-KR" sz="180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>
                <a:latin typeface="+mn-lt"/>
              </a:rPr>
              <a:t>전체 </a:t>
            </a:r>
            <a:r>
              <a:rPr lang="en-US" altLang="ko-KR" sz="1800" smtClean="0">
                <a:latin typeface="+mn-lt"/>
              </a:rPr>
              <a:t>10 </a:t>
            </a:r>
            <a:r>
              <a:rPr lang="ko-KR" altLang="en-US" sz="1800">
                <a:latin typeface="+mn-lt"/>
              </a:rPr>
              <a:t>개 기술 분야에서 </a:t>
            </a:r>
            <a:r>
              <a:rPr lang="en-US" altLang="ko-KR" sz="1800">
                <a:latin typeface="+mn-lt"/>
              </a:rPr>
              <a:t>[</a:t>
            </a:r>
            <a:r>
              <a:rPr lang="ko-KR" altLang="en-US" sz="1800">
                <a:latin typeface="+mn-lt"/>
              </a:rPr>
              <a:t>현재와 미래의</a:t>
            </a:r>
            <a:r>
              <a:rPr lang="en-US" altLang="ko-KR" sz="1800">
                <a:latin typeface="+mn-lt"/>
              </a:rPr>
              <a:t>] </a:t>
            </a:r>
            <a:r>
              <a:rPr lang="ko-KR" altLang="en-US" sz="1800">
                <a:latin typeface="+mn-lt"/>
              </a:rPr>
              <a:t>핵심 기술을 추출하고 이를 적용하여 </a:t>
            </a:r>
            <a:r>
              <a:rPr lang="en-US" altLang="ko-KR" sz="1800" smtClean="0">
                <a:latin typeface="+mn-lt"/>
              </a:rPr>
              <a:t>Demo </a:t>
            </a:r>
            <a:r>
              <a:rPr lang="ko-KR" altLang="en-US" sz="1800">
                <a:latin typeface="+mn-lt"/>
              </a:rPr>
              <a:t>시스템 </a:t>
            </a:r>
            <a:r>
              <a:rPr lang="ko-KR" altLang="en-US" sz="1800" smtClean="0">
                <a:latin typeface="+mn-lt"/>
              </a:rPr>
              <a:t>아키텍처 설계에 반영함 </a:t>
            </a:r>
            <a:endParaRPr lang="en-US" altLang="ko-KR" sz="1800">
              <a:latin typeface="+mn-lt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131890" y="1628750"/>
            <a:ext cx="8857230" cy="4824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3004150" y="5517290"/>
            <a:ext cx="216030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재사용성</a:t>
            </a:r>
            <a:r>
              <a:rPr lang="en-US" altLang="ko-KR" sz="1100" b="0" smtClean="0">
                <a:latin typeface="Optima" pitchFamily="2" charset="2"/>
              </a:rPr>
              <a:t>(Reuseability)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203900" y="206081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소프트웨어</a:t>
            </a: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 </a:t>
            </a: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설계 기술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3004150" y="1700760"/>
            <a:ext cx="1728240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1990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732390" y="1700760"/>
            <a:ext cx="1728240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2000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460630" y="1700760"/>
            <a:ext cx="1728240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2010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8188870" y="1700760"/>
            <a:ext cx="1728240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2020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203900" y="249287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프로그래밍 언어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3004150" y="2060810"/>
            <a:ext cx="100814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구조적분석설계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3868270" y="2060810"/>
            <a:ext cx="604884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객체지향기술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4732390" y="2276840"/>
            <a:ext cx="518472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컴포넌트</a:t>
            </a:r>
            <a:r>
              <a:rPr lang="en-US" altLang="ko-KR" sz="1100" b="0" smtClean="0">
                <a:latin typeface="Optima" pitchFamily="2" charset="2"/>
              </a:rPr>
              <a:t>(CBSE)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012290" y="2276840"/>
            <a:ext cx="72010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정보공학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3004150" y="2492870"/>
            <a:ext cx="86412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Cobol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516360" y="2492870"/>
            <a:ext cx="540075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Java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868270" y="2492870"/>
            <a:ext cx="64809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4GL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004150" y="2708900"/>
            <a:ext cx="691296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C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372340" y="2708900"/>
            <a:ext cx="5544770" cy="1440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C++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203900" y="594935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App H/W </a:t>
            </a: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플랫폼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004150" y="5949350"/>
            <a:ext cx="691296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H/W </a:t>
            </a:r>
            <a:r>
              <a:rPr lang="ko-KR" altLang="en-US" sz="1100" b="0" smtClean="0">
                <a:latin typeface="Optima" pitchFamily="2" charset="2"/>
              </a:rPr>
              <a:t>서버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5740530" y="5949350"/>
            <a:ext cx="417658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가상화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1203900" y="378905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개발 프로세스</a:t>
            </a: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(=</a:t>
            </a: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방법론</a:t>
            </a: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)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203900" y="292493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App S/W </a:t>
            </a: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플랫폼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3004150" y="2924930"/>
            <a:ext cx="691296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OS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156310" y="2924930"/>
            <a:ext cx="576080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JVM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732910" y="2924930"/>
            <a:ext cx="518420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컴포넌트 플랫폼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6532640" y="2924930"/>
            <a:ext cx="33844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PaaS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004150" y="3789050"/>
            <a:ext cx="72010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구조적방법론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1203900" y="335699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관련 표준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3868270" y="3356990"/>
            <a:ext cx="604884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UML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3868270" y="3573020"/>
            <a:ext cx="86464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CORBA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32910" y="3573020"/>
            <a:ext cx="518420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J2EE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236460" y="3356990"/>
            <a:ext cx="4680650" cy="1440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BPMN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596510" y="3573020"/>
            <a:ext cx="4320600" cy="1440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smtClean="0">
                <a:latin typeface="Optima" pitchFamily="2" charset="2"/>
              </a:rPr>
              <a:t>WebService / REST</a:t>
            </a:r>
            <a:r>
              <a:rPr lang="en-US" altLang="ko-KR" sz="1000" b="0" baseline="30000" smtClean="0">
                <a:latin typeface="Optima" pitchFamily="2" charset="2"/>
              </a:rPr>
              <a:t>(*)</a:t>
            </a:r>
            <a:endParaRPr lang="ko-KR" altLang="en-US" sz="1000" b="0" baseline="30000" smtClean="0">
              <a:latin typeface="Optima" pitchFamily="2" charset="2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724250" y="3789050"/>
            <a:ext cx="619286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정보공학방법론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4732390" y="3789050"/>
            <a:ext cx="518472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OOAD/CBSE 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028570" y="3789050"/>
            <a:ext cx="388854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Agile 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203900" y="422111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App Deployment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3004150" y="4221110"/>
            <a:ext cx="691296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패키지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4012290" y="4221110"/>
            <a:ext cx="122417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ASP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203900" y="465317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데이터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3004150" y="4653170"/>
            <a:ext cx="691296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RBMS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1203900" y="508523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UI 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3004150" y="5085230"/>
            <a:ext cx="72010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Console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724250" y="5085230"/>
            <a:ext cx="619286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C/S UI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732910" y="5085230"/>
            <a:ext cx="518420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웹</a:t>
            </a:r>
            <a:r>
              <a:rPr lang="en-US" altLang="ko-KR" sz="1100" b="0" smtClean="0">
                <a:latin typeface="Optima" pitchFamily="2" charset="2"/>
              </a:rPr>
              <a:t> UI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6460110" y="5085230"/>
            <a:ext cx="345700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HTML5</a:t>
            </a:r>
            <a:r>
              <a:rPr lang="ko-KR" altLang="en-US" sz="1100" b="0" smtClean="0">
                <a:latin typeface="Optima" pitchFamily="2" charset="2"/>
              </a:rPr>
              <a:t>와 하이브리드 앱</a:t>
            </a:r>
          </a:p>
        </p:txBody>
      </p:sp>
      <p:sp>
        <p:nvSpPr>
          <p:cNvPr id="109" name="직사각형 108"/>
          <p:cNvSpPr/>
          <p:nvPr/>
        </p:nvSpPr>
        <p:spPr bwMode="auto">
          <a:xfrm>
            <a:off x="1203900" y="5517290"/>
            <a:ext cx="172824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개발관련 트랜드</a:t>
            </a:r>
          </a:p>
        </p:txBody>
      </p:sp>
      <p:sp>
        <p:nvSpPr>
          <p:cNvPr id="110" name="직사각형 109"/>
          <p:cNvSpPr/>
          <p:nvPr/>
        </p:nvSpPr>
        <p:spPr bwMode="auto">
          <a:xfrm>
            <a:off x="5164450" y="5517290"/>
            <a:ext cx="475266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오픈소스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5740530" y="5517290"/>
            <a:ext cx="417658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b">
            <a:noAutofit/>
          </a:bodyPr>
          <a:lstStyle/>
          <a:p>
            <a:pPr eaLnBrk="0" latinLnBrk="0" hangingPunct="0">
              <a:lnSpc>
                <a:spcPts val="1000"/>
              </a:lnSpc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아키텍처</a:t>
            </a:r>
            <a:r>
              <a:rPr lang="en-US" altLang="ko-KR" sz="1100" b="0" smtClean="0">
                <a:latin typeface="Optima" pitchFamily="2" charset="2"/>
              </a:rPr>
              <a:t>,</a:t>
            </a:r>
          </a:p>
          <a:p>
            <a:pPr eaLnBrk="0" latinLnBrk="0" hangingPunct="0">
              <a:lnSpc>
                <a:spcPts val="1000"/>
              </a:lnSpc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프레임워크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6460630" y="5517290"/>
            <a:ext cx="345648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단위테스트</a:t>
            </a:r>
            <a:r>
              <a:rPr lang="en-US" altLang="ko-KR" sz="1100" b="0" smtClean="0">
                <a:latin typeface="Optima" pitchFamily="2" charset="2"/>
              </a:rPr>
              <a:t>, CI, CD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668520" y="4221110"/>
            <a:ext cx="424859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Service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6676660" y="4221110"/>
            <a:ext cx="324045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SaaS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15" name="이등변 삼각형 114"/>
          <p:cNvSpPr/>
          <p:nvPr/>
        </p:nvSpPr>
        <p:spPr bwMode="auto">
          <a:xfrm>
            <a:off x="6604650" y="6444711"/>
            <a:ext cx="216030" cy="144020"/>
          </a:xfrm>
          <a:prstGeom prst="triangl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7" name="TextBox 116"/>
          <p:cNvSpPr txBox="1"/>
          <p:nvPr/>
        </p:nvSpPr>
        <p:spPr bwMode="auto">
          <a:xfrm>
            <a:off x="6748670" y="6407840"/>
            <a:ext cx="108015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smtClean="0">
                <a:latin typeface="Optima"/>
                <a:ea typeface="가는각진제목체"/>
              </a:rPr>
              <a:t>2012</a:t>
            </a:r>
            <a:r>
              <a:rPr lang="ko-KR" altLang="en-US" sz="1100" smtClean="0">
                <a:latin typeface="Optima"/>
                <a:ea typeface="가는각진제목체"/>
              </a:rPr>
              <a:t>년 </a:t>
            </a:r>
            <a:r>
              <a:rPr lang="en-US" altLang="ko-KR" sz="1100" smtClean="0">
                <a:latin typeface="Optima"/>
                <a:ea typeface="가는각진제목체"/>
              </a:rPr>
              <a:t>1</a:t>
            </a:r>
            <a:r>
              <a:rPr lang="ko-KR" altLang="en-US" sz="1100" smtClean="0">
                <a:latin typeface="Optima"/>
                <a:ea typeface="가는각진제목체"/>
              </a:rPr>
              <a:t>월</a:t>
            </a:r>
            <a:endParaRPr lang="ko-KR" altLang="en-US" sz="1100" dirty="0">
              <a:latin typeface="Optima"/>
              <a:ea typeface="가는각진제목체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3004150" y="3573020"/>
            <a:ext cx="86464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DCE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1203900" y="1700760"/>
            <a:ext cx="1728240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solidFill>
                  <a:srgbClr val="FFFFFF"/>
                </a:solidFill>
                <a:latin typeface="Optima" pitchFamily="2" charset="2"/>
              </a:rPr>
              <a:t>구분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6244600" y="5949350"/>
            <a:ext cx="367251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클라우드 서버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3004150" y="3356990"/>
            <a:ext cx="86464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OMT</a:t>
            </a:r>
            <a:r>
              <a:rPr lang="ko-KR" altLang="en-US" sz="1100" b="0" smtClean="0">
                <a:latin typeface="Optima" pitchFamily="2" charset="2"/>
              </a:rPr>
              <a:t>외</a:t>
            </a:r>
          </a:p>
        </p:txBody>
      </p:sp>
      <p:sp>
        <p:nvSpPr>
          <p:cNvPr id="122" name="직사각형 121"/>
          <p:cNvSpPr/>
          <p:nvPr/>
        </p:nvSpPr>
        <p:spPr bwMode="auto">
          <a:xfrm>
            <a:off x="5452490" y="5085230"/>
            <a:ext cx="100814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RIA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3004150" y="2060810"/>
            <a:ext cx="6912960" cy="4320600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5804160" y="2132820"/>
            <a:ext cx="58446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EAI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6388620" y="2132820"/>
            <a:ext cx="352849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SOA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7" name="자유형 6"/>
          <p:cNvSpPr/>
          <p:nvPr/>
        </p:nvSpPr>
        <p:spPr bwMode="auto">
          <a:xfrm>
            <a:off x="6206591" y="4766209"/>
            <a:ext cx="3738521" cy="315589"/>
          </a:xfrm>
          <a:custGeom>
            <a:avLst/>
            <a:gdLst>
              <a:gd name="connsiteX0" fmla="*/ 0 w 3738521"/>
              <a:gd name="connsiteY0" fmla="*/ 307497 h 315589"/>
              <a:gd name="connsiteX1" fmla="*/ 258945 w 3738521"/>
              <a:gd name="connsiteY1" fmla="*/ 194209 h 315589"/>
              <a:gd name="connsiteX2" fmla="*/ 1254266 w 3738521"/>
              <a:gd name="connsiteY2" fmla="*/ 129472 h 315589"/>
              <a:gd name="connsiteX3" fmla="*/ 3730428 w 3738521"/>
              <a:gd name="connsiteY3" fmla="*/ 0 h 315589"/>
              <a:gd name="connsiteX4" fmla="*/ 3738521 w 3738521"/>
              <a:gd name="connsiteY4" fmla="*/ 315589 h 315589"/>
              <a:gd name="connsiteX5" fmla="*/ 0 w 3738521"/>
              <a:gd name="connsiteY5" fmla="*/ 307497 h 31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8521" h="315589">
                <a:moveTo>
                  <a:pt x="0" y="307497"/>
                </a:moveTo>
                <a:lnTo>
                  <a:pt x="258945" y="194209"/>
                </a:lnTo>
                <a:lnTo>
                  <a:pt x="1254266" y="129472"/>
                </a:lnTo>
                <a:lnTo>
                  <a:pt x="3730428" y="0"/>
                </a:lnTo>
                <a:lnTo>
                  <a:pt x="3738521" y="315589"/>
                </a:lnTo>
                <a:lnTo>
                  <a:pt x="0" y="307497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                    NoSQL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604650" y="2060810"/>
            <a:ext cx="216030" cy="4320600"/>
          </a:xfrm>
          <a:prstGeom prst="rect">
            <a:avLst/>
          </a:prstGeom>
          <a:solidFill>
            <a:schemeClr val="accent2">
              <a:lumMod val="25000"/>
              <a:alpha val="4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722336" y="4903773"/>
            <a:ext cx="2492347" cy="178025"/>
          </a:xfrm>
          <a:custGeom>
            <a:avLst/>
            <a:gdLst>
              <a:gd name="connsiteX0" fmla="*/ 0 w 2492347"/>
              <a:gd name="connsiteY0" fmla="*/ 178025 h 178025"/>
              <a:gd name="connsiteX1" fmla="*/ 323682 w 2492347"/>
              <a:gd name="connsiteY1" fmla="*/ 64737 h 178025"/>
              <a:gd name="connsiteX2" fmla="*/ 623087 w 2492347"/>
              <a:gd name="connsiteY2" fmla="*/ 0 h 178025"/>
              <a:gd name="connsiteX3" fmla="*/ 1068149 w 2492347"/>
              <a:gd name="connsiteY3" fmla="*/ 56645 h 178025"/>
              <a:gd name="connsiteX4" fmla="*/ 2492347 w 2492347"/>
              <a:gd name="connsiteY4" fmla="*/ 145657 h 178025"/>
              <a:gd name="connsiteX5" fmla="*/ 2492347 w 2492347"/>
              <a:gd name="connsiteY5" fmla="*/ 178025 h 178025"/>
              <a:gd name="connsiteX6" fmla="*/ 0 w 2492347"/>
              <a:gd name="connsiteY6" fmla="*/ 178025 h 17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2347" h="178025">
                <a:moveTo>
                  <a:pt x="0" y="178025"/>
                </a:moveTo>
                <a:lnTo>
                  <a:pt x="323682" y="64737"/>
                </a:lnTo>
                <a:lnTo>
                  <a:pt x="623087" y="0"/>
                </a:lnTo>
                <a:lnTo>
                  <a:pt x="1068149" y="56645"/>
                </a:lnTo>
                <a:lnTo>
                  <a:pt x="2492347" y="145657"/>
                </a:lnTo>
                <a:lnTo>
                  <a:pt x="2492347" y="178025"/>
                </a:lnTo>
                <a:lnTo>
                  <a:pt x="0" y="178025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       ODBMS</a:t>
            </a:r>
            <a:endParaRPr lang="ko-KR" altLang="en-US" sz="1100" b="0" smtClean="0">
              <a:latin typeface="Optima" pitchFamily="2" charset="2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6820680" y="2060810"/>
            <a:ext cx="3096430" cy="4320600"/>
            <a:chOff x="6820680" y="2060810"/>
            <a:chExt cx="3096430" cy="4320600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6820680" y="2060810"/>
              <a:ext cx="3096430" cy="43206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2700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7540780" y="2276840"/>
              <a:ext cx="2160300" cy="3600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객체</a:t>
              </a: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/</a:t>
              </a: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컴포넌트 모델링</a:t>
              </a: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7540780" y="2636890"/>
              <a:ext cx="21603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Java</a:t>
              </a:r>
              <a:endPara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7540780" y="2996940"/>
              <a:ext cx="7201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JVM</a:t>
              </a:r>
              <a:endPara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>
              <a:off x="8260880" y="2996940"/>
              <a:ext cx="7201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WAS</a:t>
              </a:r>
              <a:endPara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>
              <a:off x="8980980" y="2996940"/>
              <a:ext cx="7201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PAAS</a:t>
              </a:r>
              <a:endPara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endParaRP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7540780" y="3356990"/>
              <a:ext cx="108015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UML</a:t>
              </a:r>
              <a:endPara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endParaRP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8620930" y="3356990"/>
              <a:ext cx="108015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BPMN</a:t>
              </a:r>
              <a:endPara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7540780" y="3717040"/>
              <a:ext cx="21603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CBSE</a:t>
              </a: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방법론 </a:t>
              </a: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+ Agile </a:t>
              </a:r>
              <a:endPara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endParaRPr>
            </a:p>
          </p:txBody>
        </p:sp>
        <p:sp>
          <p:nvSpPr>
            <p:cNvPr id="166" name="직사각형 165"/>
            <p:cNvSpPr/>
            <p:nvPr/>
          </p:nvSpPr>
          <p:spPr bwMode="auto">
            <a:xfrm>
              <a:off x="7540780" y="4077090"/>
              <a:ext cx="21603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SaaS, </a:t>
              </a: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서비스 플랫폼</a:t>
              </a: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7540780" y="4437140"/>
              <a:ext cx="21603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HTML5, </a:t>
              </a: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하이브리드 앱</a:t>
              </a:r>
            </a:p>
          </p:txBody>
        </p:sp>
        <p:sp>
          <p:nvSpPr>
            <p:cNvPr id="168" name="직사각형 167"/>
            <p:cNvSpPr/>
            <p:nvPr/>
          </p:nvSpPr>
          <p:spPr bwMode="auto">
            <a:xfrm>
              <a:off x="7540780" y="4797190"/>
              <a:ext cx="21603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오픈소스</a:t>
              </a: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, Open API,</a:t>
              </a: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 아키텍처</a:t>
              </a:r>
            </a:p>
          </p:txBody>
        </p:sp>
        <p:sp>
          <p:nvSpPr>
            <p:cNvPr id="169" name="직사각형 168"/>
            <p:cNvSpPr/>
            <p:nvPr/>
          </p:nvSpPr>
          <p:spPr bwMode="auto">
            <a:xfrm>
              <a:off x="7540780" y="5877340"/>
              <a:ext cx="2160300" cy="3600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H/W </a:t>
              </a: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서버</a:t>
              </a: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, </a:t>
              </a: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프라이빗 클라우드</a:t>
              </a: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(IaaS)</a:t>
              </a:r>
              <a:endPara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endParaRPr>
            </a:p>
          </p:txBody>
        </p:sp>
        <p:sp>
          <p:nvSpPr>
            <p:cNvPr id="171" name="직사각형 170"/>
            <p:cNvSpPr/>
            <p:nvPr/>
          </p:nvSpPr>
          <p:spPr bwMode="auto">
            <a:xfrm>
              <a:off x="7540780" y="5157240"/>
              <a:ext cx="21603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대용량 비정형 데이터 처리</a:t>
              </a:r>
            </a:p>
          </p:txBody>
        </p:sp>
        <p:sp>
          <p:nvSpPr>
            <p:cNvPr id="183" name="모서리가 둥근 직사각형 182"/>
            <p:cNvSpPr/>
            <p:nvPr/>
          </p:nvSpPr>
          <p:spPr bwMode="auto">
            <a:xfrm rot="16200000">
              <a:off x="5272465" y="4041085"/>
              <a:ext cx="3960550" cy="432060"/>
            </a:xfrm>
            <a:prstGeom prst="roundRect">
              <a:avLst/>
            </a:prstGeom>
            <a:solidFill>
              <a:schemeClr val="accent2">
                <a:lumMod val="25000"/>
              </a:schemeClr>
            </a:solidFill>
            <a:ln w="12700">
              <a:solidFill>
                <a:schemeClr val="accent4">
                  <a:lumMod val="85000"/>
                  <a:lumOff val="1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en-US" altLang="ko-KR" sz="1300" smtClean="0">
                  <a:solidFill>
                    <a:srgbClr val="FFFFFF"/>
                  </a:solidFill>
                  <a:latin typeface="Optima" pitchFamily="2" charset="2"/>
                </a:rPr>
                <a:t>2012</a:t>
              </a:r>
              <a:r>
                <a:rPr lang="ko-KR" altLang="en-US" sz="1300" smtClean="0">
                  <a:solidFill>
                    <a:srgbClr val="FFFFFF"/>
                  </a:solidFill>
                  <a:latin typeface="Optima" pitchFamily="2" charset="2"/>
                </a:rPr>
                <a:t>에 예상할 수 있는 미래방향</a:t>
              </a:r>
            </a:p>
          </p:txBody>
        </p:sp>
        <p:sp>
          <p:nvSpPr>
            <p:cNvPr id="185" name="직사각형 184"/>
            <p:cNvSpPr/>
            <p:nvPr/>
          </p:nvSpPr>
          <p:spPr bwMode="auto">
            <a:xfrm>
              <a:off x="7540780" y="5517290"/>
              <a:ext cx="2160300" cy="3600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lIns="36000" rIns="36000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r>
                <a:rPr lang="ko-KR" altLang="en-US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단위 테스트와 </a:t>
              </a:r>
              <a:r>
                <a:rPr lang="en-US" altLang="ko-KR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 pitchFamily="2" charset="2"/>
                </a:rPr>
                <a:t>CI&amp;CD</a:t>
              </a:r>
              <a:endPara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endParaRPr>
            </a:p>
          </p:txBody>
        </p:sp>
        <p:sp>
          <p:nvSpPr>
            <p:cNvPr id="186" name="모서리가 둥근 직사각형 185"/>
            <p:cNvSpPr/>
            <p:nvPr/>
          </p:nvSpPr>
          <p:spPr bwMode="auto">
            <a:xfrm>
              <a:off x="7540780" y="2276840"/>
              <a:ext cx="2160300" cy="3960550"/>
            </a:xfrm>
            <a:prstGeom prst="roundRect">
              <a:avLst>
                <a:gd name="adj" fmla="val 3767"/>
              </a:avLst>
            </a:prstGeom>
            <a:noFill/>
            <a:ln w="25400">
              <a:solidFill>
                <a:schemeClr val="accent2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9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smtClean="0"/>
              <a:t>7. </a:t>
            </a:r>
            <a:r>
              <a:rPr lang="ko-KR" altLang="en-US" smtClean="0"/>
              <a:t>시스템 구조 </a:t>
            </a:r>
            <a:r>
              <a:rPr lang="ko-KR" altLang="en-US"/>
              <a:t>설계 </a:t>
            </a:r>
            <a:r>
              <a:rPr lang="en-US" altLang="ko-KR"/>
              <a:t>– </a:t>
            </a:r>
            <a:r>
              <a:rPr lang="ko-KR" altLang="en-US"/>
              <a:t>채널 기반 아키텍처 </a:t>
            </a:r>
            <a:r>
              <a:rPr lang="en-US" altLang="ko-KR" smtClean="0"/>
              <a:t>(2/4)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Gateway</a:t>
            </a:r>
            <a:r>
              <a:rPr lang="ko-KR" altLang="en-US" sz="1800" smtClean="0">
                <a:latin typeface="+mn-lt"/>
              </a:rPr>
              <a:t>는 서비스 라우팅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로깅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접근제어 등과 같은 다양한 로직을 처리하는 애플리케이션임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단일 애플리케이션 구조의 </a:t>
            </a:r>
            <a:r>
              <a:rPr lang="en-US" altLang="ko-KR" sz="1800" smtClean="0">
                <a:latin typeface="+mn-lt"/>
              </a:rPr>
              <a:t>Gateway</a:t>
            </a:r>
            <a:r>
              <a:rPr lang="ko-KR" altLang="en-US" sz="1800" smtClean="0">
                <a:latin typeface="+mn-lt"/>
              </a:rPr>
              <a:t>를 컴포넌트 플랫폼과 서비스 프레임워크 기반의 채널 시스템으로 개선함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Gateway</a:t>
            </a:r>
            <a:r>
              <a:rPr lang="ko-KR" altLang="en-US" sz="1800" smtClean="0">
                <a:latin typeface="+mn-lt"/>
              </a:rPr>
              <a:t>의 역할은 채널 컴포넌트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채널관리 시스템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서비스 접근제어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서비스 발행 프레임워크 등에서 나누어서 수행함 </a:t>
            </a:r>
            <a:endParaRPr lang="en-US" altLang="ko-KR" sz="1800">
              <a:latin typeface="+mn-lt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987870" y="2420860"/>
            <a:ext cx="4536630" cy="37445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524500" y="2420860"/>
            <a:ext cx="4536630" cy="37445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3292190" y="5805330"/>
            <a:ext cx="1872260" cy="2160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no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b="0" smtClean="0">
                <a:latin typeface="Optima"/>
                <a:ea typeface="가는각진제목체"/>
              </a:rPr>
              <a:t>*</a:t>
            </a:r>
            <a:r>
              <a:rPr lang="ko-KR" altLang="en-US" b="0" smtClean="0">
                <a:latin typeface="Optima"/>
                <a:ea typeface="가는각진제목체"/>
              </a:rPr>
              <a:t>다양한 역할을 수행함 </a:t>
            </a:r>
            <a:endParaRPr lang="ko-KR" altLang="en-US" b="0" dirty="0">
              <a:latin typeface="Optima"/>
              <a:ea typeface="가는각진제목체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644100" y="2824345"/>
            <a:ext cx="1224170" cy="4320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OSG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3148170" y="2536305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3" name="직선 연결선 92"/>
          <p:cNvCxnSpPr>
            <a:stCxn id="91" idx="0"/>
            <a:endCxn id="92" idx="4"/>
          </p:cNvCxnSpPr>
          <p:nvPr/>
        </p:nvCxnSpPr>
        <p:spPr bwMode="auto">
          <a:xfrm flipV="1">
            <a:off x="3256185" y="2752335"/>
            <a:ext cx="0" cy="7201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6" name="직사각형 95"/>
          <p:cNvSpPr/>
          <p:nvPr/>
        </p:nvSpPr>
        <p:spPr bwMode="auto">
          <a:xfrm>
            <a:off x="1347920" y="2824345"/>
            <a:ext cx="1224170" cy="4320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TSG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1851990" y="2536305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2" name="직선 연결선 101"/>
          <p:cNvCxnSpPr>
            <a:stCxn id="96" idx="0"/>
            <a:endCxn id="99" idx="4"/>
          </p:cNvCxnSpPr>
          <p:nvPr/>
        </p:nvCxnSpPr>
        <p:spPr bwMode="auto">
          <a:xfrm flipV="1">
            <a:off x="1960005" y="2752335"/>
            <a:ext cx="0" cy="7201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5" name="직사각형 104"/>
          <p:cNvSpPr/>
          <p:nvPr/>
        </p:nvSpPr>
        <p:spPr bwMode="auto">
          <a:xfrm>
            <a:off x="3940280" y="2824345"/>
            <a:ext cx="1224170" cy="4320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E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SG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4444350" y="2536305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1" name="직선 연결선 110"/>
          <p:cNvCxnSpPr>
            <a:stCxn id="105" idx="0"/>
            <a:endCxn id="108" idx="4"/>
          </p:cNvCxnSpPr>
          <p:nvPr/>
        </p:nvCxnSpPr>
        <p:spPr bwMode="auto">
          <a:xfrm flipV="1">
            <a:off x="4552365" y="2752335"/>
            <a:ext cx="0" cy="7201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4" name="모서리가 둥근 직사각형 113"/>
          <p:cNvSpPr/>
          <p:nvPr/>
        </p:nvSpPr>
        <p:spPr bwMode="auto">
          <a:xfrm>
            <a:off x="3292190" y="3616455"/>
            <a:ext cx="187226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latin typeface="Optima" pitchFamily="2" charset="2"/>
              </a:rPr>
              <a:t>1. </a:t>
            </a:r>
            <a:r>
              <a:rPr lang="ko-KR" altLang="en-US" smtClean="0">
                <a:latin typeface="Optima" pitchFamily="2" charset="2"/>
              </a:rPr>
              <a:t>서비스 라우팅</a:t>
            </a:r>
          </a:p>
        </p:txBody>
      </p:sp>
      <p:sp>
        <p:nvSpPr>
          <p:cNvPr id="116" name="직사각형 115"/>
          <p:cNvSpPr/>
          <p:nvPr/>
        </p:nvSpPr>
        <p:spPr bwMode="auto">
          <a:xfrm rot="16200000">
            <a:off x="1960005" y="4516580"/>
            <a:ext cx="216030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Gateway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가 하는 일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1347920" y="3328413"/>
            <a:ext cx="3816530" cy="21603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운영체</a:t>
            </a:r>
            <a:r>
              <a:rPr lang="ko-KR" altLang="en-US">
                <a:solidFill>
                  <a:srgbClr val="FFFFFF"/>
                </a:solidFill>
                <a:latin typeface="Optima" pitchFamily="2" charset="2"/>
              </a:rPr>
              <a:t>제</a:t>
            </a: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3292190" y="4336555"/>
            <a:ext cx="187226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latin typeface="Optima" pitchFamily="2" charset="2"/>
              </a:rPr>
              <a:t>3</a:t>
            </a:r>
            <a:r>
              <a:rPr lang="en-US" altLang="ko-KR" smtClean="0">
                <a:latin typeface="Optima" pitchFamily="2" charset="2"/>
              </a:rPr>
              <a:t>. </a:t>
            </a:r>
            <a:r>
              <a:rPr lang="ko-KR" altLang="en-US" smtClean="0">
                <a:latin typeface="Optima" pitchFamily="2" charset="2"/>
              </a:rPr>
              <a:t>로깅</a:t>
            </a: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3292190" y="4696605"/>
            <a:ext cx="187226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latin typeface="Optima" pitchFamily="2" charset="2"/>
              </a:rPr>
              <a:t>4</a:t>
            </a:r>
            <a:r>
              <a:rPr lang="en-US" altLang="ko-KR" smtClean="0">
                <a:latin typeface="Optima" pitchFamily="2" charset="2"/>
              </a:rPr>
              <a:t>. </a:t>
            </a:r>
            <a:r>
              <a:rPr lang="ko-KR" altLang="en-US" smtClean="0">
                <a:latin typeface="Optima" pitchFamily="2" charset="2"/>
              </a:rPr>
              <a:t>접근 제어</a:t>
            </a: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3292190" y="5056655"/>
            <a:ext cx="187226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latin typeface="Optima" pitchFamily="2" charset="2"/>
              </a:rPr>
              <a:t>5</a:t>
            </a:r>
            <a:r>
              <a:rPr lang="en-US" altLang="ko-KR" smtClean="0">
                <a:latin typeface="Optima" pitchFamily="2" charset="2"/>
              </a:rPr>
              <a:t>. </a:t>
            </a:r>
            <a:r>
              <a:rPr lang="ko-KR" altLang="en-US" smtClean="0">
                <a:latin typeface="Optima" pitchFamily="2" charset="2"/>
              </a:rPr>
              <a:t>오류 메시지 처리</a:t>
            </a:r>
            <a:r>
              <a:rPr lang="en-US" altLang="ko-KR" smtClean="0">
                <a:latin typeface="Optima" pitchFamily="2" charset="2"/>
              </a:rPr>
              <a:t> 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3292190" y="5416705"/>
            <a:ext cx="187226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latin typeface="Optima" pitchFamily="2" charset="2"/>
              </a:rPr>
              <a:t>6</a:t>
            </a:r>
            <a:r>
              <a:rPr lang="en-US" altLang="ko-KR" smtClean="0">
                <a:latin typeface="Optima" pitchFamily="2" charset="2"/>
              </a:rPr>
              <a:t>. </a:t>
            </a:r>
            <a:r>
              <a:rPr lang="ko-KR" altLang="en-US" smtClean="0">
                <a:latin typeface="Optima" pitchFamily="2" charset="2"/>
              </a:rPr>
              <a:t>공지 사항 관리</a:t>
            </a:r>
          </a:p>
        </p:txBody>
      </p:sp>
      <p:sp>
        <p:nvSpPr>
          <p:cNvPr id="139" name="직사각형 138"/>
          <p:cNvSpPr/>
          <p:nvPr/>
        </p:nvSpPr>
        <p:spPr bwMode="auto">
          <a:xfrm rot="16200000">
            <a:off x="1059880" y="3904494"/>
            <a:ext cx="1008140" cy="4320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RSD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 rot="16200000">
            <a:off x="1563950" y="3904495"/>
            <a:ext cx="1008140" cy="4320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 rot="16200000">
            <a:off x="2068020" y="3904495"/>
            <a:ext cx="1008140" cy="4320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POI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 rot="16200000">
            <a:off x="1059880" y="4984645"/>
            <a:ext cx="1008140" cy="4320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Local Post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 rot="16200000">
            <a:off x="1563950" y="4984645"/>
            <a:ext cx="1008140" cy="4320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Simple Map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 rot="16200000">
            <a:off x="2068020" y="4984645"/>
            <a:ext cx="1008140" cy="4320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교통정보</a:t>
            </a:r>
          </a:p>
        </p:txBody>
      </p:sp>
      <p:cxnSp>
        <p:nvCxnSpPr>
          <p:cNvPr id="146" name="직선 화살표 연결선 145"/>
          <p:cNvCxnSpPr>
            <a:stCxn id="96" idx="2"/>
            <a:endCxn id="139" idx="3"/>
          </p:cNvCxnSpPr>
          <p:nvPr/>
        </p:nvCxnSpPr>
        <p:spPr bwMode="auto">
          <a:xfrm flipH="1">
            <a:off x="1563950" y="3256405"/>
            <a:ext cx="396055" cy="360049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직선 화살표 연결선 146"/>
          <p:cNvCxnSpPr>
            <a:stCxn id="96" idx="2"/>
            <a:endCxn id="141" idx="3"/>
          </p:cNvCxnSpPr>
          <p:nvPr/>
        </p:nvCxnSpPr>
        <p:spPr bwMode="auto">
          <a:xfrm>
            <a:off x="1960005" y="3256405"/>
            <a:ext cx="108015" cy="36005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8" name="직선 화살표 연결선 147"/>
          <p:cNvCxnSpPr>
            <a:stCxn id="96" idx="2"/>
            <a:endCxn id="142" idx="3"/>
          </p:cNvCxnSpPr>
          <p:nvPr/>
        </p:nvCxnSpPr>
        <p:spPr bwMode="auto">
          <a:xfrm>
            <a:off x="1960005" y="3256405"/>
            <a:ext cx="612085" cy="36005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6" name="직사각형 185"/>
          <p:cNvSpPr/>
          <p:nvPr/>
        </p:nvSpPr>
        <p:spPr bwMode="auto">
          <a:xfrm>
            <a:off x="1347920" y="5776755"/>
            <a:ext cx="1872260" cy="21603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운영체제</a:t>
            </a: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89" name="모서리가 둥근 직사각형 188"/>
          <p:cNvSpPr/>
          <p:nvPr/>
        </p:nvSpPr>
        <p:spPr bwMode="auto">
          <a:xfrm>
            <a:off x="3292190" y="3976505"/>
            <a:ext cx="187226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latin typeface="Optima" pitchFamily="2" charset="2"/>
              </a:rPr>
              <a:t>2</a:t>
            </a:r>
            <a:r>
              <a:rPr lang="en-US" altLang="ko-KR" smtClean="0">
                <a:latin typeface="Optima" pitchFamily="2" charset="2"/>
              </a:rPr>
              <a:t>. Gateway</a:t>
            </a:r>
            <a:r>
              <a:rPr lang="ko-KR" altLang="en-US" smtClean="0">
                <a:latin typeface="Optima" pitchFamily="2" charset="2"/>
              </a:rPr>
              <a:t> 로직 처리</a:t>
            </a:r>
          </a:p>
        </p:txBody>
      </p:sp>
      <p:sp>
        <p:nvSpPr>
          <p:cNvPr id="201" name="TextBox 200"/>
          <p:cNvSpPr txBox="1"/>
          <p:nvPr/>
        </p:nvSpPr>
        <p:spPr bwMode="auto">
          <a:xfrm>
            <a:off x="2068020" y="2392050"/>
            <a:ext cx="1224170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/>
                <a:ea typeface="가는각진제목체"/>
              </a:rPr>
              <a:t>Fixed size </a:t>
            </a:r>
          </a:p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/>
                <a:ea typeface="가는각진제목체"/>
              </a:rPr>
              <a:t>bianary message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202" name="갈매기형 수장 201"/>
          <p:cNvSpPr/>
          <p:nvPr/>
        </p:nvSpPr>
        <p:spPr bwMode="auto">
          <a:xfrm>
            <a:off x="5380480" y="2896355"/>
            <a:ext cx="360050" cy="43206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03" name="갈매기형 수장 202"/>
          <p:cNvSpPr/>
          <p:nvPr/>
        </p:nvSpPr>
        <p:spPr bwMode="auto">
          <a:xfrm>
            <a:off x="5380480" y="3328415"/>
            <a:ext cx="360050" cy="43206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04" name="갈매기형 수장 203"/>
          <p:cNvSpPr/>
          <p:nvPr/>
        </p:nvSpPr>
        <p:spPr bwMode="auto">
          <a:xfrm>
            <a:off x="5380480" y="3760475"/>
            <a:ext cx="360050" cy="43206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05" name="갈매기형 수장 204"/>
          <p:cNvSpPr/>
          <p:nvPr/>
        </p:nvSpPr>
        <p:spPr bwMode="auto">
          <a:xfrm>
            <a:off x="5380480" y="4192535"/>
            <a:ext cx="360050" cy="43206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06" name="갈매기형 수장 205"/>
          <p:cNvSpPr/>
          <p:nvPr/>
        </p:nvSpPr>
        <p:spPr bwMode="auto">
          <a:xfrm>
            <a:off x="5380480" y="4624595"/>
            <a:ext cx="360050" cy="43206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07" name="갈매기형 수장 206"/>
          <p:cNvSpPr/>
          <p:nvPr/>
        </p:nvSpPr>
        <p:spPr bwMode="auto">
          <a:xfrm>
            <a:off x="5380480" y="5056655"/>
            <a:ext cx="360050" cy="43206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08" name="갈매기형 수장 207"/>
          <p:cNvSpPr/>
          <p:nvPr/>
        </p:nvSpPr>
        <p:spPr bwMode="auto">
          <a:xfrm>
            <a:off x="5380480" y="5488715"/>
            <a:ext cx="360050" cy="432060"/>
          </a:xfrm>
          <a:prstGeom prst="chevron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18" name="직사각형 217"/>
          <p:cNvSpPr/>
          <p:nvPr/>
        </p:nvSpPr>
        <p:spPr bwMode="auto">
          <a:xfrm>
            <a:off x="987870" y="2060575"/>
            <a:ext cx="4536630" cy="3602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300" smtClean="0">
                <a:solidFill>
                  <a:srgbClr val="FFFFFF"/>
                </a:solidFill>
                <a:latin typeface="Optima" pitchFamily="2" charset="2"/>
              </a:rPr>
              <a:t>AS-IS </a:t>
            </a:r>
            <a:r>
              <a:rPr lang="ko-KR" altLang="en-US" sz="1300" smtClean="0">
                <a:solidFill>
                  <a:srgbClr val="FFFFFF"/>
                </a:solidFill>
                <a:latin typeface="Optima" pitchFamily="2" charset="2"/>
              </a:rPr>
              <a:t>구조</a:t>
            </a:r>
          </a:p>
        </p:txBody>
      </p:sp>
      <p:sp>
        <p:nvSpPr>
          <p:cNvPr id="219" name="직사각형 218"/>
          <p:cNvSpPr/>
          <p:nvPr/>
        </p:nvSpPr>
        <p:spPr bwMode="auto">
          <a:xfrm>
            <a:off x="5524500" y="2060810"/>
            <a:ext cx="4536630" cy="3602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300" smtClean="0">
                <a:solidFill>
                  <a:srgbClr val="FFFFFF"/>
                </a:solidFill>
                <a:latin typeface="Optima" pitchFamily="2" charset="2"/>
              </a:rPr>
              <a:t>TO-BE </a:t>
            </a:r>
            <a:r>
              <a:rPr lang="ko-KR" altLang="en-US" sz="1300" smtClean="0">
                <a:solidFill>
                  <a:srgbClr val="FFFFFF"/>
                </a:solidFill>
                <a:latin typeface="Optima" pitchFamily="2" charset="2"/>
              </a:rPr>
              <a:t>구조</a:t>
            </a:r>
          </a:p>
        </p:txBody>
      </p:sp>
      <p:sp>
        <p:nvSpPr>
          <p:cNvPr id="86" name="직사각형 85"/>
          <p:cNvSpPr/>
          <p:nvPr/>
        </p:nvSpPr>
        <p:spPr bwMode="auto">
          <a:xfrm>
            <a:off x="5956560" y="2824345"/>
            <a:ext cx="3528490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서비스 발행 프레임워크</a:t>
            </a:r>
            <a:endParaRPr lang="ko-KR" altLang="en-US" b="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6316610" y="3212970"/>
            <a:ext cx="792110" cy="763534"/>
          </a:xfrm>
          <a:prstGeom prst="roundRect">
            <a:avLst>
              <a:gd name="adj" fmla="val 1001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Demo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App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</a:t>
            </a: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7180730" y="3212969"/>
            <a:ext cx="792110" cy="763535"/>
          </a:xfrm>
          <a:prstGeom prst="roundRect">
            <a:avLst>
              <a:gd name="adj" fmla="val 751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KT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</a:t>
            </a: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8044850" y="3212969"/>
            <a:ext cx="792110" cy="763535"/>
          </a:xfrm>
          <a:prstGeom prst="roundRect">
            <a:avLst>
              <a:gd name="adj" fmla="val 918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스마트 다이얼 채널</a:t>
            </a:r>
          </a:p>
        </p:txBody>
      </p:sp>
      <p:sp>
        <p:nvSpPr>
          <p:cNvPr id="95" name="모서리가 둥근 직사각형 94"/>
          <p:cNvSpPr/>
          <p:nvPr/>
        </p:nvSpPr>
        <p:spPr bwMode="auto">
          <a:xfrm rot="16200000">
            <a:off x="5812540" y="4941210"/>
            <a:ext cx="864119" cy="432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RSD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 rot="16200000">
            <a:off x="6316611" y="4941211"/>
            <a:ext cx="864118" cy="432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 rot="16200000">
            <a:off x="6820680" y="4941210"/>
            <a:ext cx="864120" cy="432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POI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 rot="16200000">
            <a:off x="7324749" y="4941211"/>
            <a:ext cx="864122" cy="432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Local Post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 rot="16200000">
            <a:off x="7828820" y="4941210"/>
            <a:ext cx="864120" cy="432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Simple Map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 rot="16200000">
            <a:off x="8332890" y="4941210"/>
            <a:ext cx="864120" cy="432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교통정보</a:t>
            </a:r>
          </a:p>
        </p:txBody>
      </p:sp>
      <p:sp>
        <p:nvSpPr>
          <p:cNvPr id="104" name="직사각형 103"/>
          <p:cNvSpPr/>
          <p:nvPr/>
        </p:nvSpPr>
        <p:spPr bwMode="auto">
          <a:xfrm>
            <a:off x="9197010" y="3212970"/>
            <a:ext cx="288040" cy="10801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06" name="타원 105"/>
          <p:cNvSpPr/>
          <p:nvPr/>
        </p:nvSpPr>
        <p:spPr bwMode="auto">
          <a:xfrm>
            <a:off x="6604650" y="2536305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7" name="직선 연결선 106"/>
          <p:cNvCxnSpPr>
            <a:stCxn id="88" idx="0"/>
            <a:endCxn id="106" idx="4"/>
          </p:cNvCxnSpPr>
          <p:nvPr/>
        </p:nvCxnSpPr>
        <p:spPr bwMode="auto">
          <a:xfrm flipV="1">
            <a:off x="6712665" y="2752335"/>
            <a:ext cx="0" cy="460635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9" name="직사각형 108"/>
          <p:cNvSpPr/>
          <p:nvPr/>
        </p:nvSpPr>
        <p:spPr bwMode="auto">
          <a:xfrm>
            <a:off x="5955858" y="5661310"/>
            <a:ext cx="3529192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컴포넌트 플랫폼 </a:t>
            </a:r>
            <a:r>
              <a:rPr lang="en-US" altLang="ko-KR" b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/ </a:t>
            </a:r>
            <a:r>
              <a:rPr lang="ko-KR" altLang="en-US" b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프레임워크</a:t>
            </a:r>
            <a:endParaRPr lang="ko-KR" altLang="en-US" b="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9557060" y="2824345"/>
            <a:ext cx="288040" cy="31250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vert="eaVert"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smtClean="0">
                <a:solidFill>
                  <a:srgbClr val="FFFFFF"/>
                </a:solidFill>
                <a:latin typeface="Optima" pitchFamily="2" charset="2"/>
              </a:rPr>
              <a:t>서비스 접근제어</a:t>
            </a:r>
          </a:p>
        </p:txBody>
      </p:sp>
      <p:sp>
        <p:nvSpPr>
          <p:cNvPr id="112" name="타원 111"/>
          <p:cNvSpPr/>
          <p:nvPr/>
        </p:nvSpPr>
        <p:spPr bwMode="auto">
          <a:xfrm>
            <a:off x="7468771" y="2536305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3" name="직선 연결선 112"/>
          <p:cNvCxnSpPr>
            <a:stCxn id="89" idx="0"/>
            <a:endCxn id="112" idx="4"/>
          </p:cNvCxnSpPr>
          <p:nvPr/>
        </p:nvCxnSpPr>
        <p:spPr bwMode="auto">
          <a:xfrm flipV="1">
            <a:off x="7576785" y="2752335"/>
            <a:ext cx="1" cy="460634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5" name="타원 114"/>
          <p:cNvSpPr/>
          <p:nvPr/>
        </p:nvSpPr>
        <p:spPr bwMode="auto">
          <a:xfrm>
            <a:off x="8332890" y="2536305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7" name="직선 연결선 116"/>
          <p:cNvCxnSpPr>
            <a:stCxn id="94" idx="0"/>
            <a:endCxn id="115" idx="4"/>
          </p:cNvCxnSpPr>
          <p:nvPr/>
        </p:nvCxnSpPr>
        <p:spPr bwMode="auto">
          <a:xfrm flipV="1">
            <a:off x="8440905" y="2752335"/>
            <a:ext cx="0" cy="460634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9" name="TextBox 118"/>
          <p:cNvSpPr txBox="1"/>
          <p:nvPr/>
        </p:nvSpPr>
        <p:spPr bwMode="auto">
          <a:xfrm>
            <a:off x="8620930" y="2562735"/>
            <a:ext cx="79211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/>
                <a:ea typeface="가는각진제목체"/>
              </a:rPr>
              <a:t>OpenAPI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5956560" y="3212970"/>
            <a:ext cx="288040" cy="1080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8908970" y="350101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9061370" y="3501010"/>
            <a:ext cx="6363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5" name="타원 124"/>
          <p:cNvSpPr/>
          <p:nvPr/>
        </p:nvSpPr>
        <p:spPr bwMode="auto">
          <a:xfrm>
            <a:off x="9061370" y="515724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6" name="타원 125"/>
          <p:cNvSpPr/>
          <p:nvPr/>
        </p:nvSpPr>
        <p:spPr bwMode="auto">
          <a:xfrm>
            <a:off x="9213770" y="5157240"/>
            <a:ext cx="6363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7" name="타원 126"/>
          <p:cNvSpPr/>
          <p:nvPr/>
        </p:nvSpPr>
        <p:spPr bwMode="auto">
          <a:xfrm>
            <a:off x="6172590" y="450915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28" name="직선 연결선 127"/>
          <p:cNvCxnSpPr>
            <a:stCxn id="95" idx="3"/>
            <a:endCxn id="127" idx="4"/>
          </p:cNvCxnSpPr>
          <p:nvPr/>
        </p:nvCxnSpPr>
        <p:spPr bwMode="auto">
          <a:xfrm flipV="1">
            <a:off x="6244600" y="4653170"/>
            <a:ext cx="0" cy="72011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9" name="타원 128"/>
          <p:cNvSpPr/>
          <p:nvPr/>
        </p:nvSpPr>
        <p:spPr bwMode="auto">
          <a:xfrm>
            <a:off x="6676660" y="450915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30" name="직선 연결선 129"/>
          <p:cNvCxnSpPr>
            <a:stCxn id="97" idx="3"/>
            <a:endCxn id="129" idx="4"/>
          </p:cNvCxnSpPr>
          <p:nvPr/>
        </p:nvCxnSpPr>
        <p:spPr bwMode="auto">
          <a:xfrm flipV="1">
            <a:off x="6748670" y="4653170"/>
            <a:ext cx="0" cy="72012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1" name="타원 130"/>
          <p:cNvSpPr/>
          <p:nvPr/>
        </p:nvSpPr>
        <p:spPr bwMode="auto">
          <a:xfrm>
            <a:off x="7180730" y="450915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33" name="직선 연결선 132"/>
          <p:cNvCxnSpPr>
            <a:stCxn id="98" idx="3"/>
            <a:endCxn id="131" idx="4"/>
          </p:cNvCxnSpPr>
          <p:nvPr/>
        </p:nvCxnSpPr>
        <p:spPr bwMode="auto">
          <a:xfrm flipV="1">
            <a:off x="7252740" y="4653170"/>
            <a:ext cx="0" cy="7201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4" name="타원 133"/>
          <p:cNvSpPr/>
          <p:nvPr/>
        </p:nvSpPr>
        <p:spPr bwMode="auto">
          <a:xfrm>
            <a:off x="7684800" y="450915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35" name="직선 연결선 134"/>
          <p:cNvCxnSpPr>
            <a:stCxn id="100" idx="3"/>
            <a:endCxn id="134" idx="4"/>
          </p:cNvCxnSpPr>
          <p:nvPr/>
        </p:nvCxnSpPr>
        <p:spPr bwMode="auto">
          <a:xfrm flipV="1">
            <a:off x="7756810" y="4653170"/>
            <a:ext cx="0" cy="7201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7" name="타원 136"/>
          <p:cNvSpPr/>
          <p:nvPr/>
        </p:nvSpPr>
        <p:spPr bwMode="auto">
          <a:xfrm>
            <a:off x="8188870" y="450915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40" name="직선 연결선 139"/>
          <p:cNvCxnSpPr>
            <a:stCxn id="101" idx="3"/>
            <a:endCxn id="137" idx="4"/>
          </p:cNvCxnSpPr>
          <p:nvPr/>
        </p:nvCxnSpPr>
        <p:spPr bwMode="auto">
          <a:xfrm flipV="1">
            <a:off x="8260880" y="4653170"/>
            <a:ext cx="0" cy="7201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0" name="타원 149"/>
          <p:cNvSpPr/>
          <p:nvPr/>
        </p:nvSpPr>
        <p:spPr bwMode="auto">
          <a:xfrm>
            <a:off x="8692940" y="450915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51" name="직선 연결선 150"/>
          <p:cNvCxnSpPr>
            <a:stCxn id="103" idx="3"/>
            <a:endCxn id="150" idx="4"/>
          </p:cNvCxnSpPr>
          <p:nvPr/>
        </p:nvCxnSpPr>
        <p:spPr bwMode="auto">
          <a:xfrm flipV="1">
            <a:off x="8764950" y="4653170"/>
            <a:ext cx="0" cy="7201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4" name="꺾인 연결선 153"/>
          <p:cNvCxnSpPr>
            <a:stCxn id="187" idx="2"/>
            <a:endCxn id="127" idx="0"/>
          </p:cNvCxnSpPr>
          <p:nvPr/>
        </p:nvCxnSpPr>
        <p:spPr bwMode="auto">
          <a:xfrm rot="5400000">
            <a:off x="6748670" y="3717040"/>
            <a:ext cx="288040" cy="12961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8" name="꺾인 연결선 167"/>
          <p:cNvCxnSpPr>
            <a:stCxn id="187" idx="2"/>
            <a:endCxn id="150" idx="0"/>
          </p:cNvCxnSpPr>
          <p:nvPr/>
        </p:nvCxnSpPr>
        <p:spPr bwMode="auto">
          <a:xfrm rot="16200000" flipH="1">
            <a:off x="8008845" y="3753045"/>
            <a:ext cx="288040" cy="122417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80" name="꺾인 연결선 179"/>
          <p:cNvCxnSpPr>
            <a:stCxn id="187" idx="2"/>
            <a:endCxn id="129" idx="0"/>
          </p:cNvCxnSpPr>
          <p:nvPr/>
        </p:nvCxnSpPr>
        <p:spPr bwMode="auto">
          <a:xfrm rot="5400000">
            <a:off x="7000705" y="3969075"/>
            <a:ext cx="288040" cy="79211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81" name="꺾인 연결선 180"/>
          <p:cNvCxnSpPr>
            <a:stCxn id="187" idx="2"/>
            <a:endCxn id="131" idx="0"/>
          </p:cNvCxnSpPr>
          <p:nvPr/>
        </p:nvCxnSpPr>
        <p:spPr bwMode="auto">
          <a:xfrm rot="5400000">
            <a:off x="7252740" y="4221110"/>
            <a:ext cx="288040" cy="2880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84" name="꺾인 연결선 183"/>
          <p:cNvCxnSpPr>
            <a:stCxn id="187" idx="2"/>
            <a:endCxn id="134" idx="0"/>
          </p:cNvCxnSpPr>
          <p:nvPr/>
        </p:nvCxnSpPr>
        <p:spPr bwMode="auto">
          <a:xfrm rot="16200000" flipH="1">
            <a:off x="7504775" y="4257115"/>
            <a:ext cx="288040" cy="2160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85" name="꺾인 연결선 184"/>
          <p:cNvCxnSpPr>
            <a:stCxn id="187" idx="2"/>
            <a:endCxn id="137" idx="0"/>
          </p:cNvCxnSpPr>
          <p:nvPr/>
        </p:nvCxnSpPr>
        <p:spPr bwMode="auto">
          <a:xfrm rot="16200000" flipH="1">
            <a:off x="7756810" y="4005080"/>
            <a:ext cx="288040" cy="7201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87" name="직사각형 186"/>
          <p:cNvSpPr/>
          <p:nvPr/>
        </p:nvSpPr>
        <p:spPr bwMode="auto">
          <a:xfrm>
            <a:off x="7396760" y="414910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5956560" y="4048515"/>
            <a:ext cx="3456480" cy="2446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smtClean="0">
                <a:solidFill>
                  <a:srgbClr val="FFFFFF"/>
                </a:solidFill>
                <a:latin typeface="Optima" pitchFamily="2" charset="2"/>
              </a:rPr>
              <a:t>채널 관리</a:t>
            </a:r>
          </a:p>
        </p:txBody>
      </p:sp>
      <p:sp>
        <p:nvSpPr>
          <p:cNvPr id="190" name="타원 189"/>
          <p:cNvSpPr/>
          <p:nvPr/>
        </p:nvSpPr>
        <p:spPr bwMode="auto">
          <a:xfrm>
            <a:off x="6604650" y="3789050"/>
            <a:ext cx="216030" cy="21603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1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7252740" y="3212970"/>
            <a:ext cx="216030" cy="21603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solidFill>
                  <a:srgbClr val="FFFFFF"/>
                </a:solidFill>
                <a:latin typeface="Optima" pitchFamily="2" charset="2"/>
              </a:rPr>
              <a:t>2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9557060" y="3212970"/>
            <a:ext cx="216030" cy="21603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3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9269020" y="3284980"/>
            <a:ext cx="216030" cy="21603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3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9557060" y="3501010"/>
            <a:ext cx="216030" cy="21603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solidFill>
                  <a:srgbClr val="FFFFFF"/>
                </a:solidFill>
                <a:latin typeface="Optima" pitchFamily="2" charset="2"/>
              </a:rPr>
              <a:t>4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95" name="타원 194"/>
          <p:cNvSpPr/>
          <p:nvPr/>
        </p:nvSpPr>
        <p:spPr bwMode="auto">
          <a:xfrm>
            <a:off x="9269020" y="4077090"/>
            <a:ext cx="216030" cy="21603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5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96" name="타원 195"/>
          <p:cNvSpPr/>
          <p:nvPr/>
        </p:nvSpPr>
        <p:spPr bwMode="auto">
          <a:xfrm>
            <a:off x="8980980" y="4077090"/>
            <a:ext cx="216030" cy="21603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solidFill>
                  <a:srgbClr val="FFFFFF"/>
                </a:solidFill>
                <a:latin typeface="Optima" pitchFamily="2" charset="2"/>
              </a:rPr>
              <a:t>6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72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 bwMode="auto">
          <a:xfrm>
            <a:off x="3508220" y="3356990"/>
            <a:ext cx="4032560" cy="29524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 smtClean="0"/>
              <a:t>8. Open API (1/3) – </a:t>
            </a:r>
            <a:r>
              <a:rPr lang="ko-KR" altLang="en-US" dirty="0" smtClean="0"/>
              <a:t>이상적인 설계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Demo </a:t>
            </a:r>
            <a:r>
              <a:rPr lang="ko-KR" altLang="en-US" sz="1800" smtClean="0">
                <a:latin typeface="+mn-lt"/>
              </a:rPr>
              <a:t>플랫폼을 외부로 오픈하여 </a:t>
            </a:r>
            <a:r>
              <a:rPr lang="en-US" altLang="ko-KR" sz="1800" smtClean="0">
                <a:latin typeface="+mn-lt"/>
              </a:rPr>
              <a:t>LBS </a:t>
            </a:r>
            <a:r>
              <a:rPr lang="ko-KR" altLang="en-US" sz="1800" smtClean="0">
                <a:latin typeface="+mn-lt"/>
              </a:rPr>
              <a:t>기반 생태계를 조정하기 위해서는 </a:t>
            </a:r>
            <a:r>
              <a:rPr lang="en-US" altLang="ko-KR" sz="1800" smtClean="0">
                <a:latin typeface="+mn-lt"/>
              </a:rPr>
              <a:t>Open API </a:t>
            </a:r>
            <a:r>
              <a:rPr lang="ko-KR" altLang="en-US" sz="1800" smtClean="0">
                <a:latin typeface="+mn-lt"/>
              </a:rPr>
              <a:t>전략이 필요함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차세대 </a:t>
            </a:r>
            <a:r>
              <a:rPr lang="en-US" altLang="ko-KR" sz="1800" smtClean="0">
                <a:latin typeface="+mn-lt"/>
              </a:rPr>
              <a:t>Demo </a:t>
            </a:r>
            <a:r>
              <a:rPr lang="ko-KR" altLang="en-US" sz="1800" smtClean="0">
                <a:latin typeface="+mn-lt"/>
              </a:rPr>
              <a:t>아키텍처에서 </a:t>
            </a:r>
            <a:r>
              <a:rPr lang="en-US" altLang="ko-KR" sz="1800"/>
              <a:t>Open API</a:t>
            </a:r>
            <a:r>
              <a:rPr lang="ko-KR" altLang="en-US" sz="1800"/>
              <a:t>는</a:t>
            </a:r>
            <a:r>
              <a:rPr lang="ko-KR" altLang="en-US" sz="1800" smtClean="0">
                <a:latin typeface="+mn-lt"/>
              </a:rPr>
              <a:t> 서비스 채널로 정의함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Open API</a:t>
            </a:r>
            <a:r>
              <a:rPr lang="ko-KR" altLang="en-US" sz="1800" smtClean="0">
                <a:latin typeface="+mn-lt"/>
              </a:rPr>
              <a:t>를 구성하는 세 가지 요소는 </a:t>
            </a:r>
            <a:r>
              <a:rPr lang="en-US" altLang="ko-KR" sz="1800" smtClean="0">
                <a:latin typeface="+mn-lt"/>
              </a:rPr>
              <a:t>Open API </a:t>
            </a:r>
            <a:r>
              <a:rPr lang="ko-KR" altLang="en-US" sz="1800" smtClean="0">
                <a:latin typeface="+mn-lt"/>
              </a:rPr>
              <a:t>채널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개발자를 위한 </a:t>
            </a:r>
            <a:r>
              <a:rPr lang="en-US" altLang="ko-KR" sz="1800" smtClean="0">
                <a:latin typeface="+mn-lt"/>
              </a:rPr>
              <a:t>SDK, </a:t>
            </a:r>
            <a:r>
              <a:rPr lang="ko-KR" altLang="en-US" sz="1800" smtClean="0">
                <a:latin typeface="+mn-lt"/>
              </a:rPr>
              <a:t>개발자 커뮤니티 사이트 임  </a:t>
            </a:r>
            <a:endParaRPr lang="en-US" altLang="ko-KR" sz="1800"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940280" y="3428999"/>
            <a:ext cx="3528490" cy="259465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서비스 발행 프레임워크</a:t>
            </a:r>
            <a:endParaRPr lang="ko-KR" altLang="en-US" b="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372340" y="3789050"/>
            <a:ext cx="648090" cy="792110"/>
          </a:xfrm>
          <a:prstGeom prst="roundRect">
            <a:avLst>
              <a:gd name="adj" fmla="val 10014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Demo 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App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092440" y="3789049"/>
            <a:ext cx="648090" cy="792111"/>
          </a:xfrm>
          <a:prstGeom prst="roundRect">
            <a:avLst>
              <a:gd name="adj" fmla="val 7519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KT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812540" y="3789049"/>
            <a:ext cx="648090" cy="792111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스마트 다이얼 채널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 rot="16200000">
            <a:off x="4336336" y="5409276"/>
            <a:ext cx="648090" cy="432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RSD</a:t>
            </a:r>
            <a:endParaRPr lang="ko-KR" altLang="en-US" sz="10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 rot="16200000">
            <a:off x="4840407" y="5409276"/>
            <a:ext cx="648087" cy="432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</a:t>
            </a:r>
            <a:endParaRPr lang="ko-KR" altLang="en-US" sz="10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 rot="16200000">
            <a:off x="5344476" y="5409275"/>
            <a:ext cx="648089" cy="432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POI</a:t>
            </a:r>
            <a:endParaRPr lang="ko-KR" altLang="en-US" sz="10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 rot="16200000">
            <a:off x="5848546" y="5409275"/>
            <a:ext cx="648090" cy="432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Local Post</a:t>
            </a:r>
            <a:endParaRPr lang="ko-KR" altLang="en-US" sz="10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 rot="16200000">
            <a:off x="6352616" y="5409275"/>
            <a:ext cx="648089" cy="432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Simple Map</a:t>
            </a:r>
            <a:endParaRPr lang="ko-KR" altLang="en-US" sz="10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 rot="16200000">
            <a:off x="6856686" y="5409275"/>
            <a:ext cx="648089" cy="432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교통 정보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4588370" y="306895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9" name="직선 연결선 18"/>
          <p:cNvCxnSpPr>
            <a:stCxn id="8" idx="0"/>
            <a:endCxn id="18" idx="4"/>
          </p:cNvCxnSpPr>
          <p:nvPr/>
        </p:nvCxnSpPr>
        <p:spPr bwMode="auto">
          <a:xfrm flipV="1">
            <a:off x="4696385" y="3284980"/>
            <a:ext cx="0" cy="50407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직사각형 19"/>
          <p:cNvSpPr/>
          <p:nvPr/>
        </p:nvSpPr>
        <p:spPr bwMode="auto">
          <a:xfrm>
            <a:off x="3939578" y="6021360"/>
            <a:ext cx="3529192" cy="21603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컴포넌트 플랫폼 </a:t>
            </a:r>
            <a:r>
              <a:rPr lang="en-US" altLang="ko-KR" b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/ </a:t>
            </a:r>
            <a:r>
              <a:rPr lang="ko-KR" altLang="en-US" b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프레임워크</a:t>
            </a:r>
            <a:endParaRPr lang="ko-KR" altLang="en-US" b="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580230" y="3429000"/>
            <a:ext cx="288040" cy="280839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vert="eaVert"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FFFFFF"/>
                </a:solidFill>
                <a:latin typeface="Optima" pitchFamily="2" charset="2"/>
              </a:rPr>
              <a:t>서비스 접근제어</a:t>
            </a:r>
          </a:p>
        </p:txBody>
      </p:sp>
      <p:sp>
        <p:nvSpPr>
          <p:cNvPr id="22" name="타원 21"/>
          <p:cNvSpPr/>
          <p:nvPr/>
        </p:nvSpPr>
        <p:spPr bwMode="auto">
          <a:xfrm>
            <a:off x="5308471" y="306895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3" name="직선 연결선 22"/>
          <p:cNvCxnSpPr>
            <a:stCxn id="9" idx="0"/>
            <a:endCxn id="22" idx="4"/>
          </p:cNvCxnSpPr>
          <p:nvPr/>
        </p:nvCxnSpPr>
        <p:spPr bwMode="auto">
          <a:xfrm flipV="1">
            <a:off x="5416485" y="3284980"/>
            <a:ext cx="1" cy="504069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타원 23"/>
          <p:cNvSpPr/>
          <p:nvPr/>
        </p:nvSpPr>
        <p:spPr bwMode="auto">
          <a:xfrm>
            <a:off x="6028570" y="306895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5" name="직선 연결선 24"/>
          <p:cNvCxnSpPr>
            <a:stCxn id="10" idx="0"/>
            <a:endCxn id="24" idx="4"/>
          </p:cNvCxnSpPr>
          <p:nvPr/>
        </p:nvCxnSpPr>
        <p:spPr bwMode="auto">
          <a:xfrm flipV="1">
            <a:off x="6136585" y="3284980"/>
            <a:ext cx="0" cy="504069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6" name="TextBox 25"/>
          <p:cNvSpPr txBox="1"/>
          <p:nvPr/>
        </p:nvSpPr>
        <p:spPr bwMode="auto">
          <a:xfrm>
            <a:off x="6964700" y="3068950"/>
            <a:ext cx="79211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D6EBF6">
                    <a:lumMod val="25000"/>
                  </a:srgbClr>
                </a:solidFill>
                <a:latin typeface="Optima"/>
                <a:ea typeface="가는각진제목체"/>
              </a:rPr>
              <a:t>OpenAPI</a:t>
            </a:r>
            <a:endParaRPr lang="ko-KR" altLang="en-US" sz="1100" b="0" dirty="0">
              <a:solidFill>
                <a:srgbClr val="D6EBF6">
                  <a:lumMod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4084300" y="551729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4236700" y="5517290"/>
            <a:ext cx="6363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4588371" y="508523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3" name="직선 연결선 32"/>
          <p:cNvCxnSpPr>
            <a:stCxn id="11" idx="3"/>
            <a:endCxn id="32" idx="4"/>
          </p:cNvCxnSpPr>
          <p:nvPr/>
        </p:nvCxnSpPr>
        <p:spPr bwMode="auto">
          <a:xfrm flipV="1">
            <a:off x="4660381" y="5229250"/>
            <a:ext cx="0" cy="72011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4" name="타원 33"/>
          <p:cNvSpPr/>
          <p:nvPr/>
        </p:nvSpPr>
        <p:spPr bwMode="auto">
          <a:xfrm>
            <a:off x="5092441" y="508523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5" name="직선 연결선 34"/>
          <p:cNvCxnSpPr>
            <a:stCxn id="12" idx="3"/>
            <a:endCxn id="34" idx="4"/>
          </p:cNvCxnSpPr>
          <p:nvPr/>
        </p:nvCxnSpPr>
        <p:spPr bwMode="auto">
          <a:xfrm flipV="1">
            <a:off x="5164451" y="5229250"/>
            <a:ext cx="0" cy="72013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6" name="타원 35"/>
          <p:cNvSpPr/>
          <p:nvPr/>
        </p:nvSpPr>
        <p:spPr bwMode="auto">
          <a:xfrm>
            <a:off x="5596511" y="508523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7" name="직선 연결선 36"/>
          <p:cNvCxnSpPr>
            <a:stCxn id="13" idx="3"/>
            <a:endCxn id="36" idx="4"/>
          </p:cNvCxnSpPr>
          <p:nvPr/>
        </p:nvCxnSpPr>
        <p:spPr bwMode="auto">
          <a:xfrm flipV="1">
            <a:off x="5668521" y="5229250"/>
            <a:ext cx="0" cy="72011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8" name="타원 37"/>
          <p:cNvSpPr/>
          <p:nvPr/>
        </p:nvSpPr>
        <p:spPr bwMode="auto">
          <a:xfrm>
            <a:off x="6100581" y="508523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9" name="직선 연결선 38"/>
          <p:cNvCxnSpPr>
            <a:stCxn id="14" idx="3"/>
            <a:endCxn id="38" idx="4"/>
          </p:cNvCxnSpPr>
          <p:nvPr/>
        </p:nvCxnSpPr>
        <p:spPr bwMode="auto">
          <a:xfrm flipV="1">
            <a:off x="6172591" y="5229250"/>
            <a:ext cx="0" cy="7201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타원 39"/>
          <p:cNvSpPr/>
          <p:nvPr/>
        </p:nvSpPr>
        <p:spPr bwMode="auto">
          <a:xfrm>
            <a:off x="6604651" y="508523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1" name="직선 연결선 40"/>
          <p:cNvCxnSpPr>
            <a:stCxn id="15" idx="3"/>
            <a:endCxn id="40" idx="4"/>
          </p:cNvCxnSpPr>
          <p:nvPr/>
        </p:nvCxnSpPr>
        <p:spPr bwMode="auto">
          <a:xfrm flipV="1">
            <a:off x="6676661" y="5229250"/>
            <a:ext cx="0" cy="72011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2" name="타원 41"/>
          <p:cNvSpPr/>
          <p:nvPr/>
        </p:nvSpPr>
        <p:spPr bwMode="auto">
          <a:xfrm>
            <a:off x="7108721" y="508523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3" name="직선 연결선 42"/>
          <p:cNvCxnSpPr>
            <a:stCxn id="16" idx="3"/>
            <a:endCxn id="42" idx="4"/>
          </p:cNvCxnSpPr>
          <p:nvPr/>
        </p:nvCxnSpPr>
        <p:spPr bwMode="auto">
          <a:xfrm flipV="1">
            <a:off x="7180731" y="5229250"/>
            <a:ext cx="0" cy="72011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꺾인 연결선 43"/>
          <p:cNvCxnSpPr>
            <a:stCxn id="50" idx="2"/>
            <a:endCxn id="32" idx="0"/>
          </p:cNvCxnSpPr>
          <p:nvPr/>
        </p:nvCxnSpPr>
        <p:spPr bwMode="auto">
          <a:xfrm rot="5400000">
            <a:off x="5020431" y="4437141"/>
            <a:ext cx="288040" cy="100813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5" name="꺾인 연결선 44"/>
          <p:cNvCxnSpPr>
            <a:stCxn id="50" idx="2"/>
            <a:endCxn id="42" idx="0"/>
          </p:cNvCxnSpPr>
          <p:nvPr/>
        </p:nvCxnSpPr>
        <p:spPr bwMode="auto">
          <a:xfrm rot="16200000" flipH="1">
            <a:off x="6280605" y="4185104"/>
            <a:ext cx="288040" cy="151221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6" name="꺾인 연결선 45"/>
          <p:cNvCxnSpPr>
            <a:stCxn id="50" idx="2"/>
            <a:endCxn id="34" idx="0"/>
          </p:cNvCxnSpPr>
          <p:nvPr/>
        </p:nvCxnSpPr>
        <p:spPr bwMode="auto">
          <a:xfrm rot="5400000">
            <a:off x="5272466" y="4689176"/>
            <a:ext cx="288040" cy="50406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7" name="꺾인 연결선 46"/>
          <p:cNvCxnSpPr>
            <a:stCxn id="50" idx="2"/>
            <a:endCxn id="36" idx="0"/>
          </p:cNvCxnSpPr>
          <p:nvPr/>
        </p:nvCxnSpPr>
        <p:spPr bwMode="auto">
          <a:xfrm rot="16200000" flipH="1">
            <a:off x="5524500" y="4941209"/>
            <a:ext cx="28804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8" name="꺾인 연결선 47"/>
          <p:cNvCxnSpPr>
            <a:stCxn id="50" idx="2"/>
            <a:endCxn id="38" idx="0"/>
          </p:cNvCxnSpPr>
          <p:nvPr/>
        </p:nvCxnSpPr>
        <p:spPr bwMode="auto">
          <a:xfrm rot="16200000" flipH="1">
            <a:off x="5776535" y="4689174"/>
            <a:ext cx="288040" cy="50407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9" name="꺾인 연결선 48"/>
          <p:cNvCxnSpPr>
            <a:stCxn id="50" idx="2"/>
            <a:endCxn id="40" idx="0"/>
          </p:cNvCxnSpPr>
          <p:nvPr/>
        </p:nvCxnSpPr>
        <p:spPr bwMode="auto">
          <a:xfrm rot="16200000" flipH="1">
            <a:off x="6028570" y="4437139"/>
            <a:ext cx="288040" cy="10081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0" name="직사각형 49"/>
          <p:cNvSpPr/>
          <p:nvPr/>
        </p:nvSpPr>
        <p:spPr bwMode="auto">
          <a:xfrm>
            <a:off x="5524500" y="472518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940280" y="4653170"/>
            <a:ext cx="3528490" cy="21603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FFFFFF"/>
                </a:solidFill>
                <a:latin typeface="Optima" pitchFamily="2" charset="2"/>
              </a:rPr>
              <a:t>채널 관리</a:t>
            </a: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6532640" y="3817625"/>
            <a:ext cx="648090" cy="763535"/>
          </a:xfrm>
          <a:prstGeom prst="roundRect">
            <a:avLst>
              <a:gd name="adj" fmla="val 9182"/>
            </a:avLst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smtClean="0">
                <a:solidFill>
                  <a:srgbClr val="FFFFFF"/>
                </a:solidFill>
                <a:latin typeface="Optima" pitchFamily="2" charset="2"/>
              </a:rPr>
              <a:t>Demo </a:t>
            </a:r>
            <a:r>
              <a:rPr lang="en-US" altLang="ko-KR" sz="1000" smtClean="0">
                <a:solidFill>
                  <a:srgbClr val="FFFFFF"/>
                </a:solidFill>
                <a:latin typeface="Optima" pitchFamily="2" charset="2"/>
              </a:rPr>
              <a:t>Open </a:t>
            </a:r>
            <a:r>
              <a:rPr lang="en-US" altLang="ko-KR" sz="1000">
                <a:solidFill>
                  <a:srgbClr val="FFFFFF"/>
                </a:solidFill>
                <a:latin typeface="Optima" pitchFamily="2" charset="2"/>
              </a:rPr>
              <a:t>API </a:t>
            </a:r>
            <a:r>
              <a:rPr lang="ko-KR" altLang="en-US" sz="1000">
                <a:solidFill>
                  <a:srgbClr val="FFFFFF"/>
                </a:solidFill>
                <a:latin typeface="Optima" pitchFamily="2" charset="2"/>
              </a:rPr>
              <a:t>채널</a:t>
            </a:r>
          </a:p>
        </p:txBody>
      </p:sp>
      <p:sp>
        <p:nvSpPr>
          <p:cNvPr id="57" name="타원 56"/>
          <p:cNvSpPr/>
          <p:nvPr/>
        </p:nvSpPr>
        <p:spPr bwMode="auto">
          <a:xfrm>
            <a:off x="6748670" y="3068950"/>
            <a:ext cx="216030" cy="21603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endParaRPr lang="ko-KR" altLang="en-US" sz="100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58" name="직선 연결선 57"/>
          <p:cNvCxnSpPr>
            <a:stCxn id="56" idx="0"/>
            <a:endCxn id="57" idx="4"/>
          </p:cNvCxnSpPr>
          <p:nvPr/>
        </p:nvCxnSpPr>
        <p:spPr bwMode="auto">
          <a:xfrm flipV="1">
            <a:off x="6856685" y="3284980"/>
            <a:ext cx="0" cy="532645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0" name="모서리가 둥근 직사각형 69"/>
          <p:cNvSpPr/>
          <p:nvPr/>
        </p:nvSpPr>
        <p:spPr bwMode="auto">
          <a:xfrm>
            <a:off x="6172590" y="2132820"/>
            <a:ext cx="1368190" cy="648090"/>
          </a:xfrm>
          <a:prstGeom prst="roundRect">
            <a:avLst>
              <a:gd name="adj" fmla="val 3841"/>
            </a:avLst>
          </a:prstGeom>
          <a:solidFill>
            <a:srgbClr val="F9F9F9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Open API User A</a:t>
            </a:r>
            <a:endParaRPr lang="ko-KR" altLang="en-US" sz="1100" b="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cxnSp>
        <p:nvCxnSpPr>
          <p:cNvPr id="72" name="직선 화살표 연결선 71"/>
          <p:cNvCxnSpPr>
            <a:stCxn id="70" idx="2"/>
            <a:endCxn id="57" idx="0"/>
          </p:cNvCxnSpPr>
          <p:nvPr/>
        </p:nvCxnSpPr>
        <p:spPr bwMode="auto">
          <a:xfrm>
            <a:off x="6856685" y="2780910"/>
            <a:ext cx="0" cy="28804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6" name="직선 화살표 연결선 75"/>
          <p:cNvCxnSpPr>
            <a:stCxn id="160" idx="2"/>
            <a:endCxn id="57" idx="0"/>
          </p:cNvCxnSpPr>
          <p:nvPr/>
        </p:nvCxnSpPr>
        <p:spPr bwMode="auto">
          <a:xfrm rot="16200000" flipH="1">
            <a:off x="5956560" y="2168825"/>
            <a:ext cx="288040" cy="151221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79" name="타원 78"/>
          <p:cNvSpPr/>
          <p:nvPr/>
        </p:nvSpPr>
        <p:spPr bwMode="auto">
          <a:xfrm>
            <a:off x="4372340" y="242086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524740" y="2420860"/>
            <a:ext cx="6363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6244600" y="2420860"/>
            <a:ext cx="504070" cy="28804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smtClean="0">
                <a:solidFill>
                  <a:srgbClr val="FFFFFF"/>
                </a:solidFill>
                <a:latin typeface="Optima" pitchFamily="2" charset="2"/>
              </a:rPr>
              <a:t>SDK</a:t>
            </a:r>
            <a:endParaRPr lang="ko-KR" altLang="en-US" sz="100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964700" y="2420860"/>
            <a:ext cx="504070" cy="288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Biz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83" name="직선 화살표 연결선 82"/>
          <p:cNvCxnSpPr>
            <a:stCxn id="81" idx="1"/>
            <a:endCxn id="78" idx="3"/>
          </p:cNvCxnSpPr>
          <p:nvPr/>
        </p:nvCxnSpPr>
        <p:spPr bwMode="auto">
          <a:xfrm flipH="1">
            <a:off x="6748670" y="2564880"/>
            <a:ext cx="216030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cxnSp>
        <p:nvCxnSpPr>
          <p:cNvPr id="96" name="직선 화살표 연결선 95"/>
          <p:cNvCxnSpPr>
            <a:stCxn id="56" idx="3"/>
            <a:endCxn id="103" idx="1"/>
          </p:cNvCxnSpPr>
          <p:nvPr/>
        </p:nvCxnSpPr>
        <p:spPr bwMode="auto">
          <a:xfrm>
            <a:off x="7180730" y="4199393"/>
            <a:ext cx="792110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0" name="타원 99"/>
          <p:cNvSpPr/>
          <p:nvPr/>
        </p:nvSpPr>
        <p:spPr bwMode="auto">
          <a:xfrm>
            <a:off x="4228320" y="414910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7972840" y="3817625"/>
            <a:ext cx="648090" cy="763535"/>
          </a:xfrm>
          <a:prstGeom prst="roundRect">
            <a:avLst>
              <a:gd name="adj" fmla="val 9182"/>
            </a:avLst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smtClean="0">
                <a:solidFill>
                  <a:srgbClr val="FFFFFF"/>
                </a:solidFill>
                <a:latin typeface="Optima" pitchFamily="2" charset="2"/>
              </a:rPr>
              <a:t>개발자 커뮤니티 사이트</a:t>
            </a:r>
            <a:endParaRPr lang="ko-KR" altLang="en-US" sz="100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6460630" y="371704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1</a:t>
            </a:r>
            <a:endParaRPr lang="ko-KR" altLang="en-US" smtClean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06" name="타원 105"/>
          <p:cNvSpPr/>
          <p:nvPr/>
        </p:nvSpPr>
        <p:spPr bwMode="auto">
          <a:xfrm>
            <a:off x="6100580" y="206081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2</a:t>
            </a:r>
            <a:endParaRPr lang="ko-KR" altLang="en-US" smtClean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8404900" y="371704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3</a:t>
            </a:r>
            <a:endParaRPr lang="ko-KR" altLang="en-US" smtClean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555810" y="3429000"/>
            <a:ext cx="2808390" cy="792110"/>
          </a:xfrm>
          <a:prstGeom prst="roundRect">
            <a:avLst>
              <a:gd name="adj" fmla="val 627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Demo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의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 아키텍처는 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Open API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를 하나의 서비스 채널로 수용함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필요한 시점에 언제든지 추가할 수 있으며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이로 인한 구조적인 변화는 없음  </a:t>
            </a:r>
          </a:p>
        </p:txBody>
      </p:sp>
      <p:sp>
        <p:nvSpPr>
          <p:cNvPr id="110" name="이등변 삼각형 109"/>
          <p:cNvSpPr/>
          <p:nvPr/>
        </p:nvSpPr>
        <p:spPr bwMode="auto">
          <a:xfrm rot="5400000">
            <a:off x="3121887" y="3762767"/>
            <a:ext cx="628645" cy="14402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555810" y="4437140"/>
            <a:ext cx="2808390" cy="792110"/>
          </a:xfrm>
          <a:prstGeom prst="roundRect">
            <a:avLst>
              <a:gd name="adj" fmla="val 627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SDK</a:t>
            </a:r>
            <a:r>
              <a:rPr lang="ko-KR" altLang="en-US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개발이 완료되면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단말기에서도 사용이 가능함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이 경우 재사용을 통한 단말기 개발 생산성을 획기적으로 향상시킬 수 있음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관련하여 단말기 설계팀과 협의가 필요함 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</a:p>
        </p:txBody>
      </p:sp>
      <p:sp>
        <p:nvSpPr>
          <p:cNvPr id="113" name="이등변 삼각형 112"/>
          <p:cNvSpPr/>
          <p:nvPr/>
        </p:nvSpPr>
        <p:spPr bwMode="auto">
          <a:xfrm rot="5400000">
            <a:off x="3121887" y="4770907"/>
            <a:ext cx="628645" cy="14402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3580230" y="3068950"/>
            <a:ext cx="100814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/>
                <a:ea typeface="가는각진제목체"/>
              </a:rPr>
              <a:t>RESTful API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555810" y="5445280"/>
            <a:ext cx="2808390" cy="792110"/>
          </a:xfrm>
          <a:prstGeom prst="roundRect">
            <a:avLst>
              <a:gd name="adj" fmla="val 627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Open API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를 활성화를 위해 개발자 커뮤니티에 대한 지원이 필요함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개발 가이드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충분한 예제</a:t>
            </a:r>
            <a:r>
              <a:rPr lang="en-US" altLang="ko-KR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뿐만 아니라 온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/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오프 라인 지원이 필요함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 Open API</a:t>
            </a:r>
            <a:r>
              <a:rPr lang="ko-KR" altLang="en-US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전략은 투자가 수반되므로 신중해야 함 </a:t>
            </a:r>
          </a:p>
        </p:txBody>
      </p:sp>
      <p:sp>
        <p:nvSpPr>
          <p:cNvPr id="116" name="이등변 삼각형 115"/>
          <p:cNvSpPr/>
          <p:nvPr/>
        </p:nvSpPr>
        <p:spPr bwMode="auto">
          <a:xfrm rot="5400000">
            <a:off x="3121887" y="5779047"/>
            <a:ext cx="628645" cy="14402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pic>
        <p:nvPicPr>
          <p:cNvPr id="2051" name="Picture 3" descr="C:\Users\TAEGOOK\AppData\Local\Microsoft\Windows\Temporary Internet Files\Content.IE5\L6E0IH74\MC90032353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890" y="3140960"/>
            <a:ext cx="432060" cy="5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AEGOOK\AppData\Local\Microsoft\Windows\Temporary Internet Files\Content.IE5\WS97G45S\MC900237321[1].wmf"/>
          <p:cNvPicPr>
            <a:picLocks noChangeAspect="1" noChangeArrowheads="1"/>
          </p:cNvPicPr>
          <p:nvPr/>
        </p:nvPicPr>
        <p:blipFill>
          <a:blip r:embed="rId4" cstate="print">
            <a:grayscl/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367" y="2208910"/>
            <a:ext cx="586855" cy="7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/>
          <p:cNvSpPr txBox="1"/>
          <p:nvPr/>
        </p:nvSpPr>
        <p:spPr bwMode="auto">
          <a:xfrm>
            <a:off x="8548920" y="2420860"/>
            <a:ext cx="57608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/>
                <a:ea typeface="가는각진제목체"/>
              </a:rPr>
              <a:t>개발자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cxnSp>
        <p:nvCxnSpPr>
          <p:cNvPr id="130" name="직선 화살표 연결선 129"/>
          <p:cNvCxnSpPr>
            <a:stCxn id="103" idx="0"/>
            <a:endCxn id="2052" idx="2"/>
          </p:cNvCxnSpPr>
          <p:nvPr/>
        </p:nvCxnSpPr>
        <p:spPr bwMode="auto">
          <a:xfrm flipH="1" flipV="1">
            <a:off x="8289795" y="2924930"/>
            <a:ext cx="7090" cy="892695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3" name="TextBox 132"/>
          <p:cNvSpPr txBox="1"/>
          <p:nvPr/>
        </p:nvSpPr>
        <p:spPr bwMode="auto">
          <a:xfrm rot="16200000">
            <a:off x="7556708" y="3161869"/>
            <a:ext cx="115216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온</a:t>
            </a:r>
            <a:r>
              <a:rPr lang="en-US" altLang="ko-KR" sz="1000" b="0" smtClean="0">
                <a:latin typeface="Optima"/>
                <a:ea typeface="가는각진제목체"/>
              </a:rPr>
              <a:t>/</a:t>
            </a:r>
            <a:r>
              <a:rPr lang="ko-KR" altLang="en-US" sz="1000" b="0" smtClean="0">
                <a:latin typeface="Optima"/>
                <a:ea typeface="가는각진제목체"/>
              </a:rPr>
              <a:t>오프라인 지원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143" name="직선 화살표 연결선 142"/>
          <p:cNvCxnSpPr>
            <a:stCxn id="2052" idx="1"/>
            <a:endCxn id="81" idx="3"/>
          </p:cNvCxnSpPr>
          <p:nvPr/>
        </p:nvCxnSpPr>
        <p:spPr bwMode="auto">
          <a:xfrm flipH="1" flipV="1">
            <a:off x="7468770" y="2564880"/>
            <a:ext cx="527597" cy="204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062" name="TextBox 2061"/>
          <p:cNvSpPr txBox="1"/>
          <p:nvPr/>
        </p:nvSpPr>
        <p:spPr bwMode="auto">
          <a:xfrm>
            <a:off x="555810" y="3136612"/>
            <a:ext cx="2808390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300" u="sng" smtClean="0">
                <a:latin typeface="Optima"/>
                <a:ea typeface="가는각진제목체"/>
              </a:rPr>
              <a:t>아키텍처 설계 고려사항</a:t>
            </a:r>
            <a:endParaRPr lang="ko-KR" altLang="en-US" sz="1300" u="sng" dirty="0">
              <a:latin typeface="Optima"/>
              <a:ea typeface="가는각진제목체"/>
            </a:endParaRPr>
          </a:p>
        </p:txBody>
      </p:sp>
      <p:sp>
        <p:nvSpPr>
          <p:cNvPr id="2063" name="모서리가 둥근 직사각형 2062"/>
          <p:cNvSpPr/>
          <p:nvPr/>
        </p:nvSpPr>
        <p:spPr bwMode="auto">
          <a:xfrm>
            <a:off x="7972840" y="5157240"/>
            <a:ext cx="2736380" cy="115216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latin typeface="Optima" pitchFamily="2" charset="2"/>
              </a:rPr>
              <a:t>Open API </a:t>
            </a:r>
            <a:r>
              <a:rPr lang="ko-KR" altLang="en-US" smtClean="0">
                <a:latin typeface="Optima" pitchFamily="2" charset="2"/>
              </a:rPr>
              <a:t>지원 </a:t>
            </a:r>
            <a:r>
              <a:rPr lang="en-US" altLang="ko-KR" smtClean="0">
                <a:latin typeface="Optima" pitchFamily="2" charset="2"/>
              </a:rPr>
              <a:t>SDK </a:t>
            </a:r>
            <a:r>
              <a:rPr lang="ko-KR" altLang="en-US" smtClean="0">
                <a:latin typeface="Optima" pitchFamily="2" charset="2"/>
              </a:rPr>
              <a:t>종</a:t>
            </a:r>
            <a:r>
              <a:rPr lang="ko-KR" altLang="en-US">
                <a:latin typeface="Optima" pitchFamily="2" charset="2"/>
              </a:rPr>
              <a:t>류</a:t>
            </a:r>
            <a:endParaRPr lang="en-US" altLang="ko-KR" smtClean="0">
              <a:latin typeface="Optima" pitchFamily="2" charset="2"/>
            </a:endParaRPr>
          </a:p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Tx/>
              <a:buChar char="-"/>
            </a:pPr>
            <a:r>
              <a:rPr lang="en-US" altLang="ko-KR" b="0" smtClean="0">
                <a:latin typeface="Optima" pitchFamily="2" charset="2"/>
              </a:rPr>
              <a:t>JavaScript </a:t>
            </a:r>
            <a:r>
              <a:rPr lang="ko-KR" altLang="en-US" b="0" smtClean="0">
                <a:latin typeface="Optima" pitchFamily="2" charset="2"/>
              </a:rPr>
              <a:t>용</a:t>
            </a:r>
            <a:r>
              <a:rPr lang="en-US" altLang="ko-KR" b="0" smtClean="0">
                <a:latin typeface="Optima" pitchFamily="2" charset="2"/>
              </a:rPr>
              <a:t>(</a:t>
            </a:r>
            <a:r>
              <a:rPr lang="ko-KR" altLang="en-US" b="0" smtClean="0">
                <a:latin typeface="Optima" pitchFamily="2" charset="2"/>
              </a:rPr>
              <a:t>버전 고려해야 함</a:t>
            </a:r>
            <a:r>
              <a:rPr lang="en-US" altLang="ko-KR" b="0" smtClean="0">
                <a:latin typeface="Optima" pitchFamily="2" charset="2"/>
              </a:rPr>
              <a:t>) </a:t>
            </a:r>
          </a:p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Tx/>
              <a:buChar char="-"/>
            </a:pPr>
            <a:r>
              <a:rPr lang="en-US" altLang="ko-KR" b="0" smtClean="0">
                <a:latin typeface="Optima" pitchFamily="2" charset="2"/>
              </a:rPr>
              <a:t>Android </a:t>
            </a:r>
            <a:r>
              <a:rPr lang="ko-KR" altLang="en-US" b="0" smtClean="0">
                <a:latin typeface="Optima" pitchFamily="2" charset="2"/>
              </a:rPr>
              <a:t>용 </a:t>
            </a:r>
            <a:r>
              <a:rPr lang="en-US" altLang="ko-KR" b="0" smtClean="0">
                <a:latin typeface="Optima" pitchFamily="2" charset="2"/>
              </a:rPr>
              <a:t>SDK </a:t>
            </a:r>
          </a:p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Tx/>
              <a:buChar char="-"/>
            </a:pPr>
            <a:r>
              <a:rPr lang="en-US" altLang="ko-KR" b="0" smtClean="0">
                <a:latin typeface="Optima" pitchFamily="2" charset="2"/>
              </a:rPr>
              <a:t>iPhone </a:t>
            </a:r>
            <a:r>
              <a:rPr lang="ko-KR" altLang="en-US" b="0" smtClean="0">
                <a:latin typeface="Optima" pitchFamily="2" charset="2"/>
              </a:rPr>
              <a:t>용 </a:t>
            </a:r>
            <a:r>
              <a:rPr lang="en-US" altLang="ko-KR" b="0" smtClean="0">
                <a:latin typeface="Optima" pitchFamily="2" charset="2"/>
              </a:rPr>
              <a:t>SDK 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154" name="타원 153"/>
          <p:cNvSpPr/>
          <p:nvPr/>
        </p:nvSpPr>
        <p:spPr bwMode="auto">
          <a:xfrm>
            <a:off x="10493190" y="515724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2</a:t>
            </a:r>
            <a:endParaRPr lang="ko-KR" altLang="en-US" smtClean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55" name="타원 154"/>
          <p:cNvSpPr/>
          <p:nvPr/>
        </p:nvSpPr>
        <p:spPr bwMode="auto">
          <a:xfrm>
            <a:off x="4084300" y="414910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56" name="모서리가 둥근 직사각형 155"/>
          <p:cNvSpPr/>
          <p:nvPr/>
        </p:nvSpPr>
        <p:spPr bwMode="auto">
          <a:xfrm>
            <a:off x="7972840" y="4653170"/>
            <a:ext cx="2736380" cy="423680"/>
          </a:xfrm>
          <a:prstGeom prst="roundRect">
            <a:avLst>
              <a:gd name="adj" fmla="val 488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예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네이버</a:t>
            </a:r>
            <a:r>
              <a:rPr lang="en-US" altLang="ko-KR" sz="1100" b="0" smtClean="0">
                <a:latin typeface="Optima" pitchFamily="2" charset="2"/>
              </a:rPr>
              <a:t>(</a:t>
            </a:r>
            <a:r>
              <a:rPr lang="en-US" altLang="ko-KR" sz="1100" b="0"/>
              <a:t>http://dev.naver.com/openapi</a:t>
            </a:r>
            <a:r>
              <a:rPr lang="en-US" altLang="ko-KR" sz="1100" b="0" smtClean="0"/>
              <a:t>/)</a:t>
            </a:r>
            <a:endParaRPr lang="en-US" altLang="ko-KR" sz="1100" b="0" smtClean="0"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예</a:t>
            </a:r>
            <a:r>
              <a:rPr lang="en-US" altLang="ko-KR" sz="1100" b="0" smtClean="0">
                <a:latin typeface="Optima" pitchFamily="2" charset="2"/>
              </a:rPr>
              <a:t>– </a:t>
            </a:r>
            <a:r>
              <a:rPr lang="ko-KR" altLang="en-US" sz="1100" b="0" smtClean="0">
                <a:latin typeface="Optima" pitchFamily="2" charset="2"/>
              </a:rPr>
              <a:t>다음</a:t>
            </a:r>
            <a:r>
              <a:rPr lang="en-US" altLang="ko-KR" sz="1100" b="0">
                <a:latin typeface="Optima" pitchFamily="2" charset="2"/>
              </a:rPr>
              <a:t>(http://dna.daum.net/apis</a:t>
            </a:r>
            <a:r>
              <a:rPr lang="en-US" altLang="ko-KR" sz="1100" b="0" smtClean="0">
                <a:latin typeface="Optima" pitchFamily="2" charset="2"/>
              </a:rPr>
              <a:t>/)</a:t>
            </a:r>
          </a:p>
        </p:txBody>
      </p:sp>
      <p:sp>
        <p:nvSpPr>
          <p:cNvPr id="157" name="타원 156"/>
          <p:cNvSpPr/>
          <p:nvPr/>
        </p:nvSpPr>
        <p:spPr bwMode="auto">
          <a:xfrm>
            <a:off x="10493190" y="465317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3</a:t>
            </a:r>
            <a:endParaRPr lang="ko-KR" altLang="en-US" smtClean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9052990" y="3789050"/>
            <a:ext cx="1664610" cy="79211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b="0" smtClean="0">
                <a:latin typeface="Optima" pitchFamily="2" charset="2"/>
              </a:rPr>
              <a:t>Open API </a:t>
            </a:r>
            <a:r>
              <a:rPr lang="ko-KR" altLang="en-US" b="0" smtClean="0">
                <a:latin typeface="Optima" pitchFamily="2" charset="2"/>
              </a:rPr>
              <a:t>채널은 일반 채널과 동일하게 생성되고 관리되며</a:t>
            </a:r>
            <a:r>
              <a:rPr lang="en-US" altLang="ko-KR" b="0" smtClean="0">
                <a:latin typeface="Optima" pitchFamily="2" charset="2"/>
              </a:rPr>
              <a:t>, REST/JSON </a:t>
            </a:r>
            <a:r>
              <a:rPr lang="ko-KR" altLang="en-US" b="0" smtClean="0">
                <a:latin typeface="Optima" pitchFamily="2" charset="2"/>
              </a:rPr>
              <a:t>방식으로 서비스를 제공함 </a:t>
            </a:r>
          </a:p>
        </p:txBody>
      </p:sp>
      <p:sp>
        <p:nvSpPr>
          <p:cNvPr id="159" name="타원 158"/>
          <p:cNvSpPr/>
          <p:nvPr/>
        </p:nvSpPr>
        <p:spPr bwMode="auto">
          <a:xfrm>
            <a:off x="10493190" y="3789050"/>
            <a:ext cx="216030" cy="21603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1</a:t>
            </a:r>
            <a:endParaRPr lang="ko-KR" altLang="en-US" smtClean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60" name="모서리가 둥근 직사각형 159"/>
          <p:cNvSpPr/>
          <p:nvPr/>
        </p:nvSpPr>
        <p:spPr bwMode="auto">
          <a:xfrm>
            <a:off x="4660380" y="2132820"/>
            <a:ext cx="1368190" cy="648090"/>
          </a:xfrm>
          <a:prstGeom prst="roundRect">
            <a:avLst>
              <a:gd name="adj" fmla="val 3841"/>
            </a:avLst>
          </a:prstGeom>
          <a:solidFill>
            <a:srgbClr val="F9F9F9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Open API User A</a:t>
            </a:r>
            <a:endParaRPr lang="ko-KR" altLang="en-US" sz="1100" b="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161" name="모서리가 둥근 직사각형 160"/>
          <p:cNvSpPr/>
          <p:nvPr/>
        </p:nvSpPr>
        <p:spPr bwMode="auto">
          <a:xfrm>
            <a:off x="4732390" y="2420860"/>
            <a:ext cx="504070" cy="28804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smtClean="0">
                <a:solidFill>
                  <a:srgbClr val="FFFFFF"/>
                </a:solidFill>
                <a:latin typeface="Optima" pitchFamily="2" charset="2"/>
              </a:rPr>
              <a:t>SDK</a:t>
            </a:r>
            <a:endParaRPr lang="ko-KR" altLang="en-US" sz="100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5452490" y="2420860"/>
            <a:ext cx="504070" cy="288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Biz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63" name="직선 화살표 연결선 162"/>
          <p:cNvCxnSpPr>
            <a:stCxn id="162" idx="1"/>
            <a:endCxn id="161" idx="3"/>
          </p:cNvCxnSpPr>
          <p:nvPr/>
        </p:nvCxnSpPr>
        <p:spPr bwMode="auto">
          <a:xfrm flipH="1">
            <a:off x="5236460" y="2564880"/>
            <a:ext cx="216030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6409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모서리가 둥근 직사각형 168"/>
          <p:cNvSpPr/>
          <p:nvPr/>
        </p:nvSpPr>
        <p:spPr bwMode="auto">
          <a:xfrm>
            <a:off x="627820" y="3140960"/>
            <a:ext cx="9793360" cy="3312695"/>
          </a:xfrm>
          <a:prstGeom prst="roundRect">
            <a:avLst>
              <a:gd name="adj" fmla="val 161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256" name="직사각형 255"/>
          <p:cNvSpPr/>
          <p:nvPr/>
        </p:nvSpPr>
        <p:spPr bwMode="auto">
          <a:xfrm>
            <a:off x="7684800" y="4941210"/>
            <a:ext cx="2448340" cy="2160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>
                <a:solidFill>
                  <a:srgbClr val="FFFFFF"/>
                </a:solidFill>
                <a:latin typeface="Optima" pitchFamily="2" charset="2"/>
              </a:rPr>
              <a:t>OS</a:t>
            </a:r>
            <a:endParaRPr lang="ko-KR" altLang="en-US" sz="1000" b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57" name="직사각형 256"/>
          <p:cNvSpPr/>
          <p:nvPr/>
        </p:nvSpPr>
        <p:spPr bwMode="auto">
          <a:xfrm>
            <a:off x="7684800" y="3933070"/>
            <a:ext cx="2448340" cy="2160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>
                <a:solidFill>
                  <a:srgbClr val="FFFFFF"/>
                </a:solidFill>
                <a:latin typeface="Optima" pitchFamily="2" charset="2"/>
              </a:rPr>
              <a:t>OS</a:t>
            </a:r>
            <a:endParaRPr lang="ko-KR" altLang="en-US" sz="1000" b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64" name="모서리가 둥근 직사각형 163"/>
          <p:cNvSpPr/>
          <p:nvPr/>
        </p:nvSpPr>
        <p:spPr bwMode="auto">
          <a:xfrm>
            <a:off x="627820" y="2060575"/>
            <a:ext cx="9793360" cy="1008375"/>
          </a:xfrm>
          <a:prstGeom prst="roundRect">
            <a:avLst>
              <a:gd name="adj" fmla="val 6474"/>
            </a:avLst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 smtClean="0"/>
              <a:t>10. End-to-End </a:t>
            </a:r>
            <a:r>
              <a:rPr lang="ko-KR" altLang="en-US" dirty="0" smtClean="0"/>
              <a:t>흐름 구조 </a:t>
            </a:r>
            <a:r>
              <a:rPr lang="en-US" altLang="ko-KR" dirty="0" smtClean="0"/>
              <a:t>(1/3)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기존의 </a:t>
            </a:r>
            <a:r>
              <a:rPr lang="en-US" altLang="ko-KR" sz="1800" dirty="0" smtClean="0">
                <a:latin typeface="+mn-lt"/>
              </a:rPr>
              <a:t>Gateway 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 </a:t>
            </a:r>
            <a:r>
              <a:rPr lang="en-US" altLang="ko-KR" sz="1800" dirty="0" err="1" smtClean="0">
                <a:latin typeface="+mn-lt"/>
                <a:sym typeface="Wingdings" pitchFamily="2" charset="2"/>
              </a:rPr>
              <a:t>RSD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  RP 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서비스 서버로 이어지는 구조를 </a:t>
            </a:r>
            <a:r>
              <a:rPr lang="en-US" altLang="ko-KR" sz="1800" dirty="0" err="1" smtClean="0">
                <a:latin typeface="+mn-lt"/>
                <a:sym typeface="Wingdings" pitchFamily="2" charset="2"/>
              </a:rPr>
              <a:t>OpenAPI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와 서비스 기반으로 다시 설계함 </a:t>
            </a:r>
            <a:endParaRPr lang="en-US" altLang="ko-KR" sz="1800" dirty="0" smtClean="0">
              <a:latin typeface="+mn-lt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dirty="0" err="1" smtClean="0">
                <a:latin typeface="+mn-lt"/>
                <a:sym typeface="Wingdings" pitchFamily="2" charset="2"/>
              </a:rPr>
              <a:t>TSG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의 주요역할인 </a:t>
            </a:r>
            <a:r>
              <a:rPr lang="ko-KR" altLang="en-US" sz="1800" dirty="0" err="1" smtClean="0">
                <a:latin typeface="+mn-lt"/>
                <a:sym typeface="Wingdings" pitchFamily="2" charset="2"/>
              </a:rPr>
              <a:t>라우팅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, </a:t>
            </a:r>
            <a:r>
              <a:rPr lang="ko-KR" altLang="en-US" sz="1800" dirty="0" err="1" smtClean="0">
                <a:latin typeface="+mn-lt"/>
                <a:sym typeface="Wingdings" pitchFamily="2" charset="2"/>
              </a:rPr>
              <a:t>로깅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, 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접근제어 기능은 플랫폼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, 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서비스 접근제어 컴포넌트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, </a:t>
            </a:r>
            <a:r>
              <a:rPr lang="ko-KR" altLang="en-US" sz="1800" dirty="0" err="1" smtClean="0">
                <a:latin typeface="+mn-lt"/>
                <a:sym typeface="Wingdings" pitchFamily="2" charset="2"/>
              </a:rPr>
              <a:t>로깅서비스로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 분산되도록 설계함 </a:t>
            </a:r>
            <a:endParaRPr lang="en-US" altLang="ko-KR" sz="1800" dirty="0" smtClean="0">
              <a:latin typeface="+mn-lt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dirty="0" err="1" smtClean="0">
                <a:latin typeface="+mn-lt"/>
                <a:sym typeface="Wingdings" pitchFamily="2" charset="2"/>
              </a:rPr>
              <a:t>RSD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 – RP 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구간을 연결하는 </a:t>
            </a:r>
            <a:r>
              <a:rPr lang="en-US" altLang="ko-KR" sz="1800" dirty="0" err="1" smtClean="0">
                <a:latin typeface="+mn-lt"/>
                <a:sym typeface="Wingdings" pitchFamily="2" charset="2"/>
              </a:rPr>
              <a:t>FastTP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를 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REST 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서비스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, </a:t>
            </a:r>
            <a:r>
              <a:rPr lang="en-US" altLang="ko-KR" sz="1800" dirty="0" err="1" smtClean="0">
                <a:latin typeface="+mn-lt"/>
                <a:sym typeface="Wingdings" pitchFamily="2" charset="2"/>
              </a:rPr>
              <a:t>NeoTP</a:t>
            </a:r>
            <a:r>
              <a:rPr lang="en-US" altLang="ko-KR" sz="1800" dirty="0" smtClean="0">
                <a:latin typeface="+mn-lt"/>
                <a:sym typeface="Wingdings" pitchFamily="2" charset="2"/>
              </a:rPr>
              <a:t>, Spring Remoting </a:t>
            </a:r>
            <a:r>
              <a:rPr lang="ko-KR" altLang="en-US" sz="1800" dirty="0" smtClean="0">
                <a:latin typeface="+mn-lt"/>
                <a:sym typeface="Wingdings" pitchFamily="2" charset="2"/>
              </a:rPr>
              <a:t>세 가지 다른 설계대안을 제시함 </a:t>
            </a:r>
            <a:endParaRPr lang="en-US" altLang="ko-KR" sz="1800" dirty="0" smtClean="0">
              <a:latin typeface="+mn-lt"/>
              <a:sym typeface="Wingdings" pitchFamily="2" charset="2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43850" y="2852920"/>
            <a:ext cx="1224170" cy="5040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TIG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860130" y="2348850"/>
            <a:ext cx="122417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TSG</a:t>
            </a:r>
            <a:endParaRPr lang="ko-KR" altLang="en-US" sz="11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cxnSp>
        <p:nvCxnSpPr>
          <p:cNvPr id="6" name="직선 화살표 연결선 5"/>
          <p:cNvCxnSpPr>
            <a:stCxn id="3" idx="0"/>
            <a:endCxn id="17" idx="1"/>
          </p:cNvCxnSpPr>
          <p:nvPr/>
        </p:nvCxnSpPr>
        <p:spPr bwMode="auto">
          <a:xfrm rot="5400000" flipH="1" flipV="1">
            <a:off x="1924000" y="2060811"/>
            <a:ext cx="324045" cy="1260175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직사각형 7"/>
          <p:cNvSpPr/>
          <p:nvPr/>
        </p:nvSpPr>
        <p:spPr bwMode="auto">
          <a:xfrm>
            <a:off x="5164450" y="2348850"/>
            <a:ext cx="122417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RSD</a:t>
            </a:r>
            <a:endParaRPr lang="ko-KR" altLang="en-US" sz="11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557060" y="2348850"/>
            <a:ext cx="64809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RP</a:t>
            </a:r>
            <a:endParaRPr lang="ko-KR" altLang="en-US" sz="110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cxnSp>
        <p:nvCxnSpPr>
          <p:cNvPr id="10" name="직선 화살표 연결선 9"/>
          <p:cNvCxnSpPr>
            <a:stCxn id="26" idx="3"/>
            <a:endCxn id="28" idx="1"/>
          </p:cNvCxnSpPr>
          <p:nvPr/>
        </p:nvCxnSpPr>
        <p:spPr bwMode="auto">
          <a:xfrm>
            <a:off x="4228320" y="2528875"/>
            <a:ext cx="79211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직선 화살표 연결선 13"/>
          <p:cNvCxnSpPr>
            <a:stCxn id="24" idx="3"/>
            <a:endCxn id="20" idx="1"/>
          </p:cNvCxnSpPr>
          <p:nvPr/>
        </p:nvCxnSpPr>
        <p:spPr bwMode="auto">
          <a:xfrm>
            <a:off x="6532640" y="2528875"/>
            <a:ext cx="288040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모서리가 둥근 직사각형 16"/>
          <p:cNvSpPr/>
          <p:nvPr/>
        </p:nvSpPr>
        <p:spPr bwMode="auto">
          <a:xfrm>
            <a:off x="2716110" y="2420860"/>
            <a:ext cx="36005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smtClean="0">
                <a:solidFill>
                  <a:srgbClr val="FFFFFF"/>
                </a:solidFill>
                <a:latin typeface="Optima" pitchFamily="2" charset="2"/>
              </a:rPr>
              <a:t>HTTP</a:t>
            </a:r>
            <a:endParaRPr lang="ko-KR" altLang="en-US" sz="80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9413040" y="2420860"/>
            <a:ext cx="36005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smtClean="0">
                <a:solidFill>
                  <a:srgbClr val="FFFFFF"/>
                </a:solidFill>
                <a:latin typeface="Optima" pitchFamily="2" charset="2"/>
              </a:rPr>
              <a:t>FastTP</a:t>
            </a:r>
            <a:endParaRPr lang="ko-KR" altLang="en-US" sz="80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172590" y="2420860"/>
            <a:ext cx="360050" cy="21603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900" b="0" smtClean="0">
                <a:solidFill>
                  <a:srgbClr val="FFFFFF"/>
                </a:solidFill>
                <a:latin typeface="Optima" pitchFamily="2" charset="2"/>
              </a:rPr>
              <a:t>FastTP</a:t>
            </a:r>
            <a:endParaRPr lang="ko-KR" altLang="en-US" sz="9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868270" y="2420860"/>
            <a:ext cx="360050" cy="21603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900" b="0" smtClean="0">
                <a:solidFill>
                  <a:srgbClr val="FFFFFF"/>
                </a:solidFill>
                <a:latin typeface="Optima" pitchFamily="2" charset="2"/>
              </a:rPr>
              <a:t>FastTP</a:t>
            </a:r>
            <a:endParaRPr lang="ko-KR" altLang="en-US" sz="9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5020430" y="2420860"/>
            <a:ext cx="360050" cy="21603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900" b="0" smtClean="0">
                <a:solidFill>
                  <a:srgbClr val="FFFFFF"/>
                </a:solidFill>
                <a:latin typeface="Optima" pitchFamily="2" charset="2"/>
              </a:rPr>
              <a:t>FastTP</a:t>
            </a:r>
            <a:endParaRPr lang="ko-KR" altLang="en-US" sz="9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3508220" y="3356991"/>
            <a:ext cx="1512210" cy="7921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>
              <a:latin typeface="Optima" pitchFamily="2" charset="2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508220" y="4221111"/>
            <a:ext cx="1512210" cy="216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>
                <a:solidFill>
                  <a:srgbClr val="FFFFFF"/>
                </a:solidFill>
                <a:latin typeface="Optima" pitchFamily="2" charset="2"/>
              </a:rPr>
              <a:t>서비스 발행 플랫폼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2428070" y="4437141"/>
            <a:ext cx="4176580" cy="216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solidFill>
                  <a:srgbClr val="FFFFFF"/>
                </a:solidFill>
                <a:latin typeface="Optima" pitchFamily="2" charset="2"/>
              </a:rPr>
              <a:t>서블릿 컨테이너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5092440" y="4221111"/>
            <a:ext cx="1512210" cy="216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>
                <a:solidFill>
                  <a:srgbClr val="FFFFFF"/>
                </a:solidFill>
                <a:latin typeface="Optima" pitchFamily="2" charset="2"/>
              </a:rPr>
              <a:t>POJO </a:t>
            </a:r>
            <a:r>
              <a:rPr lang="ko-KR" altLang="en-US" sz="1000" b="0">
                <a:solidFill>
                  <a:srgbClr val="FFFFFF"/>
                </a:solidFill>
                <a:latin typeface="Optima" pitchFamily="2" charset="2"/>
              </a:rPr>
              <a:t>컨테이너</a:t>
            </a: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3580230" y="3429001"/>
            <a:ext cx="1368190" cy="21603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RSD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서비스</a:t>
            </a: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580230" y="3645031"/>
            <a:ext cx="1368190" cy="21603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POI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서비스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2428070" y="3789050"/>
            <a:ext cx="1008140" cy="360050"/>
          </a:xfrm>
          <a:prstGeom prst="roundRect">
            <a:avLst>
              <a:gd name="adj" fmla="val 986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서비스 접근제어 컴포넌트</a:t>
            </a:r>
          </a:p>
        </p:txBody>
      </p:sp>
      <p:cxnSp>
        <p:nvCxnSpPr>
          <p:cNvPr id="43" name="직선 화살표 연결선 42"/>
          <p:cNvCxnSpPr>
            <a:stCxn id="3" idx="2"/>
            <a:endCxn id="44" idx="1"/>
          </p:cNvCxnSpPr>
          <p:nvPr/>
        </p:nvCxnSpPr>
        <p:spPr bwMode="auto">
          <a:xfrm rot="16200000" flipH="1">
            <a:off x="1275910" y="3537014"/>
            <a:ext cx="1188165" cy="828115"/>
          </a:xfrm>
          <a:prstGeom prst="curvedConnector2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모서리가 둥근 직사각형 43"/>
          <p:cNvSpPr/>
          <p:nvPr/>
        </p:nvSpPr>
        <p:spPr bwMode="auto">
          <a:xfrm>
            <a:off x="2284050" y="4437140"/>
            <a:ext cx="43206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smtClean="0">
                <a:solidFill>
                  <a:srgbClr val="FFFFFF"/>
                </a:solidFill>
                <a:latin typeface="Optima" pitchFamily="2" charset="2"/>
              </a:rPr>
              <a:t>HTTP</a:t>
            </a:r>
            <a:endParaRPr lang="ko-KR" altLang="en-US" sz="80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46" name="직선 화살표 연결선 45"/>
          <p:cNvCxnSpPr>
            <a:stCxn id="3" idx="2"/>
            <a:endCxn id="136" idx="2"/>
          </p:cNvCxnSpPr>
          <p:nvPr/>
        </p:nvCxnSpPr>
        <p:spPr bwMode="auto">
          <a:xfrm rot="16200000" flipH="1">
            <a:off x="2248045" y="2564879"/>
            <a:ext cx="180025" cy="1764245"/>
          </a:xfrm>
          <a:prstGeom prst="bentConnector2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6" name="타원 135"/>
          <p:cNvSpPr/>
          <p:nvPr/>
        </p:nvSpPr>
        <p:spPr bwMode="auto">
          <a:xfrm>
            <a:off x="3220180" y="3429000"/>
            <a:ext cx="216030" cy="21603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900">
                <a:solidFill>
                  <a:srgbClr val="FFFFFF"/>
                </a:solidFill>
                <a:latin typeface="Optima" pitchFamily="2" charset="2"/>
              </a:rPr>
              <a:t>R</a:t>
            </a:r>
            <a:endParaRPr lang="ko-KR" altLang="en-US" sz="90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52" name="직선 화살표 연결선 51"/>
          <p:cNvCxnSpPr>
            <a:stCxn id="131" idx="1"/>
            <a:endCxn id="136" idx="6"/>
          </p:cNvCxnSpPr>
          <p:nvPr/>
        </p:nvCxnSpPr>
        <p:spPr bwMode="auto">
          <a:xfrm flipH="1" flipV="1">
            <a:off x="3436210" y="3537015"/>
            <a:ext cx="144020" cy="1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직사각형 55"/>
          <p:cNvSpPr/>
          <p:nvPr/>
        </p:nvSpPr>
        <p:spPr bwMode="auto">
          <a:xfrm>
            <a:off x="5092440" y="3356991"/>
            <a:ext cx="1512210" cy="7921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>
              <a:latin typeface="Optima" pitchFamily="2" charset="2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164450" y="3429001"/>
            <a:ext cx="1368190" cy="21603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RSD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</a:t>
            </a: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5164450" y="3645031"/>
            <a:ext cx="1368190" cy="21603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POI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</a:t>
            </a: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5164450" y="3861061"/>
            <a:ext cx="1368190" cy="21603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...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cxnSp>
        <p:nvCxnSpPr>
          <p:cNvPr id="61" name="직선 화살표 연결선 60"/>
          <p:cNvCxnSpPr>
            <a:stCxn id="131" idx="3"/>
            <a:endCxn id="57" idx="1"/>
          </p:cNvCxnSpPr>
          <p:nvPr/>
        </p:nvCxnSpPr>
        <p:spPr bwMode="auto">
          <a:xfrm>
            <a:off x="4948420" y="3537016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2428070" y="4653170"/>
            <a:ext cx="4176580" cy="2160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 smtClean="0">
                <a:solidFill>
                  <a:srgbClr val="FFFFFF"/>
                </a:solidFill>
                <a:latin typeface="Optima" pitchFamily="2" charset="2"/>
              </a:rPr>
              <a:t>JVM</a:t>
            </a:r>
            <a:endParaRPr lang="ko-KR" altLang="en-US" sz="10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2428070" y="4869200"/>
            <a:ext cx="4176580" cy="2160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 smtClean="0">
                <a:solidFill>
                  <a:srgbClr val="FFFFFF"/>
                </a:solidFill>
                <a:latin typeface="Optima" pitchFamily="2" charset="2"/>
              </a:rPr>
              <a:t>OS</a:t>
            </a:r>
            <a:endParaRPr lang="ko-KR" altLang="en-US" sz="10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7684800" y="3356991"/>
            <a:ext cx="1584220" cy="3600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756810" y="3429001"/>
            <a:ext cx="576080" cy="216030"/>
          </a:xfrm>
          <a:prstGeom prst="round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서비스</a:t>
            </a:r>
          </a:p>
        </p:txBody>
      </p:sp>
      <p:sp>
        <p:nvSpPr>
          <p:cNvPr id="71" name="타원 70"/>
          <p:cNvSpPr/>
          <p:nvPr/>
        </p:nvSpPr>
        <p:spPr bwMode="auto">
          <a:xfrm>
            <a:off x="7396760" y="3429001"/>
            <a:ext cx="216030" cy="21603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900">
                <a:solidFill>
                  <a:srgbClr val="FFFFFF"/>
                </a:solidFill>
                <a:latin typeface="Optima" pitchFamily="2" charset="2"/>
              </a:rPr>
              <a:t>R</a:t>
            </a:r>
            <a:endParaRPr lang="ko-KR" altLang="en-US" sz="90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72" name="직선 화살표 연결선 71"/>
          <p:cNvCxnSpPr>
            <a:endCxn id="71" idx="6"/>
          </p:cNvCxnSpPr>
          <p:nvPr/>
        </p:nvCxnSpPr>
        <p:spPr bwMode="auto">
          <a:xfrm flipH="1">
            <a:off x="7612790" y="3537016"/>
            <a:ext cx="144020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직선 화살표 연결선 73"/>
          <p:cNvCxnSpPr>
            <a:stCxn id="57" idx="3"/>
            <a:endCxn id="71" idx="2"/>
          </p:cNvCxnSpPr>
          <p:nvPr/>
        </p:nvCxnSpPr>
        <p:spPr bwMode="auto">
          <a:xfrm>
            <a:off x="6532640" y="3537016"/>
            <a:ext cx="86412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77" name="직사각형 76"/>
          <p:cNvSpPr/>
          <p:nvPr/>
        </p:nvSpPr>
        <p:spPr bwMode="auto">
          <a:xfrm>
            <a:off x="7684800" y="3717040"/>
            <a:ext cx="1584220" cy="216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>
                <a:solidFill>
                  <a:srgbClr val="FFFFFF"/>
                </a:solidFill>
                <a:latin typeface="Optima" pitchFamily="2" charset="2"/>
              </a:rPr>
              <a:t>서비스 발행 플랫폼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9773090" y="3429000"/>
            <a:ext cx="36005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9413040" y="3429001"/>
            <a:ext cx="36005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/>
                </a:solidFill>
                <a:latin typeface="Optima" pitchFamily="2" charset="2"/>
              </a:rPr>
              <a:t>JNI</a:t>
            </a:r>
            <a:endParaRPr lang="ko-KR" altLang="en-US" sz="8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81" name="직선 화살표 연결선 80"/>
          <p:cNvCxnSpPr>
            <a:stCxn id="103" idx="3"/>
            <a:endCxn id="79" idx="1"/>
          </p:cNvCxnSpPr>
          <p:nvPr/>
        </p:nvCxnSpPr>
        <p:spPr bwMode="auto">
          <a:xfrm>
            <a:off x="9197010" y="3537015"/>
            <a:ext cx="216030" cy="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4" name="직사각형 83"/>
          <p:cNvSpPr/>
          <p:nvPr/>
        </p:nvSpPr>
        <p:spPr bwMode="auto">
          <a:xfrm>
            <a:off x="9773090" y="3717040"/>
            <a:ext cx="36005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9413040" y="3717041"/>
            <a:ext cx="36005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/>
                </a:solidFill>
                <a:latin typeface="Optima" pitchFamily="2" charset="2"/>
              </a:rPr>
              <a:t>UDS</a:t>
            </a:r>
            <a:endParaRPr lang="ko-KR" altLang="en-US" sz="8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86" name="직선 화살표 연결선 85"/>
          <p:cNvCxnSpPr>
            <a:stCxn id="103" idx="3"/>
            <a:endCxn id="85" idx="1"/>
          </p:cNvCxnSpPr>
          <p:nvPr/>
        </p:nvCxnSpPr>
        <p:spPr bwMode="auto">
          <a:xfrm>
            <a:off x="9197010" y="3537015"/>
            <a:ext cx="216030" cy="28804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9" name="직사각형 88"/>
          <p:cNvSpPr/>
          <p:nvPr/>
        </p:nvSpPr>
        <p:spPr bwMode="auto">
          <a:xfrm>
            <a:off x="7684800" y="4365130"/>
            <a:ext cx="1584220" cy="3600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8044850" y="4437140"/>
            <a:ext cx="1152160" cy="216030"/>
          </a:xfrm>
          <a:prstGeom prst="round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 Wrapper </a:t>
            </a: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객체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7684800" y="4725179"/>
            <a:ext cx="1584220" cy="216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>
                <a:solidFill>
                  <a:srgbClr val="FFFFFF"/>
                </a:solidFill>
                <a:latin typeface="Optima" pitchFamily="2" charset="2"/>
              </a:rPr>
              <a:t>JVM</a:t>
            </a:r>
            <a:endParaRPr lang="ko-KR" altLang="en-US" sz="1000" b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7468770" y="4437140"/>
            <a:ext cx="43206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smtClean="0">
                <a:solidFill>
                  <a:srgbClr val="FFFFFF"/>
                </a:solidFill>
                <a:latin typeface="Optima" pitchFamily="2" charset="2"/>
              </a:rPr>
              <a:t>NeoTP</a:t>
            </a:r>
            <a:endParaRPr lang="ko-KR" altLang="en-US" sz="80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01" name="직선 화살표 연결선 100"/>
          <p:cNvCxnSpPr>
            <a:stCxn id="57" idx="3"/>
            <a:endCxn id="100" idx="1"/>
          </p:cNvCxnSpPr>
          <p:nvPr/>
        </p:nvCxnSpPr>
        <p:spPr bwMode="auto">
          <a:xfrm>
            <a:off x="6532640" y="3537016"/>
            <a:ext cx="936130" cy="100813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10" name="직사각형 109"/>
          <p:cNvSpPr/>
          <p:nvPr/>
        </p:nvSpPr>
        <p:spPr bwMode="auto">
          <a:xfrm>
            <a:off x="7684800" y="5373271"/>
            <a:ext cx="1584220" cy="36005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7756810" y="5445281"/>
            <a:ext cx="1440200" cy="216030"/>
          </a:xfrm>
          <a:prstGeom prst="round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 </a:t>
            </a: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</a:t>
            </a:r>
          </a:p>
        </p:txBody>
      </p:sp>
      <p:cxnSp>
        <p:nvCxnSpPr>
          <p:cNvPr id="123" name="직선 화살표 연결선 122"/>
          <p:cNvCxnSpPr>
            <a:stCxn id="57" idx="3"/>
            <a:endCxn id="111" idx="1"/>
          </p:cNvCxnSpPr>
          <p:nvPr/>
        </p:nvCxnSpPr>
        <p:spPr bwMode="auto">
          <a:xfrm>
            <a:off x="6532640" y="3537016"/>
            <a:ext cx="1224170" cy="201628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2" name="TextBox 81"/>
          <p:cNvSpPr txBox="1"/>
          <p:nvPr/>
        </p:nvSpPr>
        <p:spPr bwMode="auto">
          <a:xfrm rot="3555348">
            <a:off x="6260673" y="4493037"/>
            <a:ext cx="1584220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900" b="0" smtClean="0">
                <a:latin typeface="Optima"/>
                <a:ea typeface="가는각진제목체"/>
              </a:rPr>
              <a:t>Spring remote</a:t>
            </a:r>
            <a:endParaRPr lang="ko-KR" altLang="en-US" sz="900" b="0" dirty="0">
              <a:latin typeface="Optima"/>
              <a:ea typeface="가는각진제목체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 rot="2897689">
            <a:off x="6704296" y="3870769"/>
            <a:ext cx="901120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900" b="0" smtClean="0">
                <a:latin typeface="Optima"/>
                <a:ea typeface="가는각진제목체"/>
              </a:rPr>
              <a:t>TCP/Socket</a:t>
            </a:r>
            <a:endParaRPr lang="ko-KR" altLang="en-US" sz="900" b="0" dirty="0">
              <a:latin typeface="Optima"/>
              <a:ea typeface="가는각진제목체"/>
            </a:endParaRPr>
          </a:p>
        </p:txBody>
      </p:sp>
      <p:sp>
        <p:nvSpPr>
          <p:cNvPr id="166" name="TextBox 165"/>
          <p:cNvSpPr txBox="1"/>
          <p:nvPr/>
        </p:nvSpPr>
        <p:spPr bwMode="auto">
          <a:xfrm>
            <a:off x="6604650" y="3284980"/>
            <a:ext cx="792110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900" b="0" smtClean="0">
                <a:latin typeface="Optima"/>
                <a:ea typeface="가는각진제목체"/>
              </a:rPr>
              <a:t>REST </a:t>
            </a:r>
            <a:r>
              <a:rPr lang="ko-KR" altLang="en-US" sz="900" b="0" smtClean="0">
                <a:latin typeface="Optima"/>
                <a:ea typeface="가는각진제목체"/>
              </a:rPr>
              <a:t>서비스</a:t>
            </a:r>
            <a:endParaRPr lang="ko-KR" altLang="en-US" sz="900" b="0" dirty="0">
              <a:latin typeface="Optima"/>
              <a:ea typeface="가는각진제목체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7828820" y="2564880"/>
            <a:ext cx="1296180" cy="216030"/>
          </a:xfrm>
          <a:prstGeom prst="round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800000"/>
                </a:solidFill>
                <a:latin typeface="Optima" pitchFamily="2" charset="2"/>
              </a:rPr>
              <a:t>운영시 문제발생 구간</a:t>
            </a:r>
          </a:p>
        </p:txBody>
      </p:sp>
      <p:cxnSp>
        <p:nvCxnSpPr>
          <p:cNvPr id="102" name="직선 화살표 연결선 101"/>
          <p:cNvCxnSpPr>
            <a:stCxn id="87" idx="2"/>
            <a:endCxn id="66" idx="0"/>
          </p:cNvCxnSpPr>
          <p:nvPr/>
        </p:nvCxnSpPr>
        <p:spPr bwMode="auto">
          <a:xfrm>
            <a:off x="8476910" y="2780910"/>
            <a:ext cx="0" cy="576081"/>
          </a:xfrm>
          <a:prstGeom prst="straightConnector1">
            <a:avLst/>
          </a:prstGeom>
          <a:noFill/>
          <a:ln w="127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68" name="TextBox 167"/>
          <p:cNvSpPr txBox="1"/>
          <p:nvPr/>
        </p:nvSpPr>
        <p:spPr bwMode="auto">
          <a:xfrm>
            <a:off x="8476910" y="2766108"/>
            <a:ext cx="864120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/>
                <a:ea typeface="가는각진제목체"/>
              </a:rPr>
              <a:t>다양한 대안들</a:t>
            </a:r>
            <a:endParaRPr lang="ko-KR" altLang="en-US" sz="900" b="0" dirty="0">
              <a:latin typeface="Optima"/>
              <a:ea typeface="가는각진제목체"/>
            </a:endParaRPr>
          </a:p>
        </p:txBody>
      </p:sp>
      <p:sp>
        <p:nvSpPr>
          <p:cNvPr id="121" name="순서도: 논리합 120"/>
          <p:cNvSpPr/>
          <p:nvPr/>
        </p:nvSpPr>
        <p:spPr bwMode="auto">
          <a:xfrm>
            <a:off x="2860130" y="3469820"/>
            <a:ext cx="144020" cy="144020"/>
          </a:xfrm>
          <a:prstGeom prst="flowChartOr">
            <a:avLst/>
          </a:prstGeom>
          <a:solidFill>
            <a:schemeClr val="bg1"/>
          </a:solidFill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70" name="직선 화살표 연결선 169"/>
          <p:cNvCxnSpPr>
            <a:stCxn id="121" idx="4"/>
            <a:endCxn id="41" idx="0"/>
          </p:cNvCxnSpPr>
          <p:nvPr/>
        </p:nvCxnSpPr>
        <p:spPr bwMode="auto">
          <a:xfrm>
            <a:off x="2932140" y="3613840"/>
            <a:ext cx="0" cy="17521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74" name="TextBox 173"/>
          <p:cNvSpPr txBox="1"/>
          <p:nvPr/>
        </p:nvSpPr>
        <p:spPr bwMode="auto">
          <a:xfrm>
            <a:off x="2212040" y="3573020"/>
            <a:ext cx="720155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/>
                <a:ea typeface="가는각진제목체"/>
              </a:rPr>
              <a:t>선처리후처리</a:t>
            </a:r>
            <a:endParaRPr lang="ko-KR" altLang="en-US" sz="900" b="0" dirty="0">
              <a:latin typeface="Optima"/>
              <a:ea typeface="가는각진제목체"/>
            </a:endParaRPr>
          </a:p>
        </p:txBody>
      </p:sp>
      <p:sp>
        <p:nvSpPr>
          <p:cNvPr id="177" name="직사각형 176"/>
          <p:cNvSpPr/>
          <p:nvPr/>
        </p:nvSpPr>
        <p:spPr bwMode="auto">
          <a:xfrm>
            <a:off x="2428070" y="4221110"/>
            <a:ext cx="1008140" cy="216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>
                <a:solidFill>
                  <a:srgbClr val="FFFFFF"/>
                </a:solidFill>
                <a:latin typeface="Optima" pitchFamily="2" charset="2"/>
              </a:rPr>
              <a:t>POJO </a:t>
            </a:r>
            <a:r>
              <a:rPr lang="ko-KR" altLang="en-US" sz="1000" b="0">
                <a:solidFill>
                  <a:srgbClr val="FFFFFF"/>
                </a:solidFill>
                <a:latin typeface="Optima" pitchFamily="2" charset="2"/>
              </a:rPr>
              <a:t>컨테이너</a:t>
            </a:r>
          </a:p>
        </p:txBody>
      </p:sp>
      <p:sp>
        <p:nvSpPr>
          <p:cNvPr id="179" name="모서리가 둥근 직사각형 178"/>
          <p:cNvSpPr/>
          <p:nvPr/>
        </p:nvSpPr>
        <p:spPr bwMode="auto">
          <a:xfrm>
            <a:off x="3580230" y="3861060"/>
            <a:ext cx="1368190" cy="21603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...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1275910" y="5445280"/>
            <a:ext cx="1152160" cy="5760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0" name="직사각형 189"/>
          <p:cNvSpPr/>
          <p:nvPr/>
        </p:nvSpPr>
        <p:spPr bwMode="auto">
          <a:xfrm>
            <a:off x="1347920" y="5733320"/>
            <a:ext cx="1008140" cy="2160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메시징 서버</a:t>
            </a:r>
          </a:p>
        </p:txBody>
      </p:sp>
      <p:sp>
        <p:nvSpPr>
          <p:cNvPr id="191" name="직사각형 190"/>
          <p:cNvSpPr/>
          <p:nvPr/>
        </p:nvSpPr>
        <p:spPr bwMode="auto">
          <a:xfrm>
            <a:off x="1275910" y="6021360"/>
            <a:ext cx="1152160" cy="2160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 smtClean="0">
                <a:solidFill>
                  <a:srgbClr val="FFFFFF"/>
                </a:solidFill>
                <a:latin typeface="Optima" pitchFamily="2" charset="2"/>
              </a:rPr>
              <a:t>JVM</a:t>
            </a:r>
            <a:endParaRPr lang="ko-KR" altLang="en-US" sz="1000" b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1059880" y="5733320"/>
            <a:ext cx="43206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smtClean="0">
                <a:solidFill>
                  <a:srgbClr val="FFFFFF"/>
                </a:solidFill>
                <a:latin typeface="Optima" pitchFamily="2" charset="2"/>
              </a:rPr>
              <a:t>TCP</a:t>
            </a:r>
            <a:endParaRPr lang="ko-KR" altLang="en-US" sz="80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93" name="직선 화살표 연결선 45"/>
          <p:cNvCxnSpPr>
            <a:stCxn id="196" idx="1"/>
            <a:endCxn id="192" idx="1"/>
          </p:cNvCxnSpPr>
          <p:nvPr/>
        </p:nvCxnSpPr>
        <p:spPr bwMode="auto">
          <a:xfrm rot="10800000" flipV="1">
            <a:off x="1059880" y="4041085"/>
            <a:ext cx="1080150" cy="1800250"/>
          </a:xfrm>
          <a:prstGeom prst="bentConnector3">
            <a:avLst>
              <a:gd name="adj1" fmla="val 121164"/>
            </a:avLst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96" name="모서리가 둥근 직사각형 195"/>
          <p:cNvSpPr/>
          <p:nvPr/>
        </p:nvSpPr>
        <p:spPr bwMode="auto">
          <a:xfrm>
            <a:off x="2140030" y="3933070"/>
            <a:ext cx="43206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smtClean="0">
                <a:solidFill>
                  <a:srgbClr val="FFFFFF"/>
                </a:solidFill>
                <a:latin typeface="Optima" pitchFamily="2" charset="2"/>
              </a:rPr>
              <a:t>LogBack</a:t>
            </a:r>
            <a:endParaRPr lang="ko-KR" altLang="en-US" sz="80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1347920" y="5517290"/>
            <a:ext cx="1008140" cy="2160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로깅서비스</a:t>
            </a:r>
          </a:p>
        </p:txBody>
      </p:sp>
      <p:sp>
        <p:nvSpPr>
          <p:cNvPr id="218" name="직사각형 217"/>
          <p:cNvSpPr/>
          <p:nvPr/>
        </p:nvSpPr>
        <p:spPr bwMode="auto">
          <a:xfrm>
            <a:off x="7684800" y="5733320"/>
            <a:ext cx="1584220" cy="2160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solidFill>
                  <a:srgbClr val="FFFFFF"/>
                </a:solidFill>
                <a:latin typeface="Optima" pitchFamily="2" charset="2"/>
              </a:rPr>
              <a:t>서블릿 컨테이너</a:t>
            </a: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7468770" y="5733320"/>
            <a:ext cx="43206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smtClean="0">
                <a:solidFill>
                  <a:srgbClr val="FFFFFF"/>
                </a:solidFill>
                <a:latin typeface="Optima" pitchFamily="2" charset="2"/>
              </a:rPr>
              <a:t>HTTP</a:t>
            </a:r>
            <a:endParaRPr lang="ko-KR" altLang="en-US" sz="80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219" name="직선 화살표 연결선 45"/>
          <p:cNvCxnSpPr>
            <a:endCxn id="192" idx="1"/>
          </p:cNvCxnSpPr>
          <p:nvPr/>
        </p:nvCxnSpPr>
        <p:spPr bwMode="auto">
          <a:xfrm rot="5400000">
            <a:off x="4066298" y="1646752"/>
            <a:ext cx="1188165" cy="7201000"/>
          </a:xfrm>
          <a:prstGeom prst="bentConnector4">
            <a:avLst>
              <a:gd name="adj1" fmla="val 45455"/>
              <a:gd name="adj2" fmla="val 103175"/>
            </a:avLst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1" name="직선 화살표 연결선 160"/>
          <p:cNvCxnSpPr>
            <a:endCxn id="119" idx="1"/>
          </p:cNvCxnSpPr>
          <p:nvPr/>
        </p:nvCxnSpPr>
        <p:spPr bwMode="auto">
          <a:xfrm rot="16200000" flipH="1">
            <a:off x="5596510" y="3969075"/>
            <a:ext cx="2196304" cy="1548215"/>
          </a:xfrm>
          <a:prstGeom prst="curvedConnector2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7" name="직사각형 166"/>
          <p:cNvSpPr/>
          <p:nvPr/>
        </p:nvSpPr>
        <p:spPr bwMode="auto">
          <a:xfrm>
            <a:off x="7684800" y="5949350"/>
            <a:ext cx="2448340" cy="2160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>
                <a:solidFill>
                  <a:srgbClr val="FFFFFF"/>
                </a:solidFill>
                <a:latin typeface="Optima" pitchFamily="2" charset="2"/>
              </a:rPr>
              <a:t>OS</a:t>
            </a:r>
            <a:endParaRPr lang="ko-KR" altLang="en-US" sz="1000" b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8548920" y="3429000"/>
            <a:ext cx="648090" cy="216030"/>
          </a:xfrm>
          <a:prstGeom prst="roundRect">
            <a:avLst/>
          </a:prstGeom>
          <a:solidFill>
            <a:schemeClr val="bg1"/>
          </a:solidFill>
          <a:ln w="6350">
            <a:noFill/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</a:t>
            </a:r>
          </a:p>
        </p:txBody>
      </p:sp>
      <p:cxnSp>
        <p:nvCxnSpPr>
          <p:cNvPr id="112" name="직선 화살표 연결선 111"/>
          <p:cNvCxnSpPr>
            <a:stCxn id="68" idx="3"/>
            <a:endCxn id="103" idx="1"/>
          </p:cNvCxnSpPr>
          <p:nvPr/>
        </p:nvCxnSpPr>
        <p:spPr bwMode="auto">
          <a:xfrm flipV="1">
            <a:off x="8332890" y="3537015"/>
            <a:ext cx="216030" cy="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0" name="직사각형 119"/>
          <p:cNvSpPr/>
          <p:nvPr/>
        </p:nvSpPr>
        <p:spPr bwMode="auto">
          <a:xfrm>
            <a:off x="9773090" y="4437139"/>
            <a:ext cx="36005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9413040" y="4437140"/>
            <a:ext cx="36005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/>
                </a:solidFill>
                <a:latin typeface="Optima" pitchFamily="2" charset="2"/>
              </a:rPr>
              <a:t>JNI</a:t>
            </a:r>
            <a:endParaRPr lang="ko-KR" altLang="en-US" sz="8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24" name="직선 화살표 연결선 123"/>
          <p:cNvCxnSpPr>
            <a:stCxn id="90" idx="3"/>
            <a:endCxn id="122" idx="1"/>
          </p:cNvCxnSpPr>
          <p:nvPr/>
        </p:nvCxnSpPr>
        <p:spPr bwMode="auto">
          <a:xfrm>
            <a:off x="9197010" y="4545155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5" name="직사각형 124"/>
          <p:cNvSpPr/>
          <p:nvPr/>
        </p:nvSpPr>
        <p:spPr bwMode="auto">
          <a:xfrm>
            <a:off x="9773090" y="4725179"/>
            <a:ext cx="36005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9413040" y="4725180"/>
            <a:ext cx="36005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/>
                </a:solidFill>
                <a:latin typeface="Optima" pitchFamily="2" charset="2"/>
              </a:rPr>
              <a:t>UDS</a:t>
            </a:r>
            <a:endParaRPr lang="ko-KR" altLang="en-US" sz="8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27" name="직선 화살표 연결선 126"/>
          <p:cNvCxnSpPr>
            <a:stCxn id="90" idx="3"/>
            <a:endCxn id="126" idx="1"/>
          </p:cNvCxnSpPr>
          <p:nvPr/>
        </p:nvCxnSpPr>
        <p:spPr bwMode="auto">
          <a:xfrm>
            <a:off x="9197010" y="4545155"/>
            <a:ext cx="216030" cy="28804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8" name="직선 화살표 연결선 127"/>
          <p:cNvCxnSpPr>
            <a:stCxn id="100" idx="3"/>
            <a:endCxn id="90" idx="1"/>
          </p:cNvCxnSpPr>
          <p:nvPr/>
        </p:nvCxnSpPr>
        <p:spPr bwMode="auto">
          <a:xfrm>
            <a:off x="7900830" y="4545155"/>
            <a:ext cx="14402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3" name="직사각형 132"/>
          <p:cNvSpPr/>
          <p:nvPr/>
        </p:nvSpPr>
        <p:spPr bwMode="auto">
          <a:xfrm>
            <a:off x="9773090" y="5445279"/>
            <a:ext cx="36005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9413040" y="5445280"/>
            <a:ext cx="36005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/>
                </a:solidFill>
                <a:latin typeface="Optima" pitchFamily="2" charset="2"/>
              </a:rPr>
              <a:t>JNI</a:t>
            </a:r>
            <a:endParaRPr lang="ko-KR" altLang="en-US" sz="8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35" name="직선 화살표 연결선 134"/>
          <p:cNvCxnSpPr>
            <a:stCxn id="111" idx="3"/>
            <a:endCxn id="134" idx="1"/>
          </p:cNvCxnSpPr>
          <p:nvPr/>
        </p:nvCxnSpPr>
        <p:spPr bwMode="auto">
          <a:xfrm flipV="1">
            <a:off x="9197010" y="5553295"/>
            <a:ext cx="216030" cy="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7" name="직사각형 136"/>
          <p:cNvSpPr/>
          <p:nvPr/>
        </p:nvSpPr>
        <p:spPr bwMode="auto">
          <a:xfrm>
            <a:off x="9773090" y="5733319"/>
            <a:ext cx="36005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RP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9413040" y="5733320"/>
            <a:ext cx="36005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/>
                </a:solidFill>
                <a:latin typeface="Optima" pitchFamily="2" charset="2"/>
              </a:rPr>
              <a:t>UDS</a:t>
            </a:r>
            <a:endParaRPr lang="ko-KR" altLang="en-US" sz="8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39" name="직선 화살표 연결선 138"/>
          <p:cNvCxnSpPr>
            <a:stCxn id="111" idx="3"/>
            <a:endCxn id="138" idx="1"/>
          </p:cNvCxnSpPr>
          <p:nvPr/>
        </p:nvCxnSpPr>
        <p:spPr bwMode="auto">
          <a:xfrm>
            <a:off x="9197010" y="5553296"/>
            <a:ext cx="216030" cy="28803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31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모서리가 둥근 직사각형 414"/>
          <p:cNvSpPr/>
          <p:nvPr/>
        </p:nvSpPr>
        <p:spPr bwMode="auto">
          <a:xfrm>
            <a:off x="555811" y="2348850"/>
            <a:ext cx="8569190" cy="3888540"/>
          </a:xfrm>
          <a:prstGeom prst="roundRect">
            <a:avLst>
              <a:gd name="adj" fmla="val 155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400" smtClean="0">
              <a:solidFill>
                <a:schemeClr val="accent2">
                  <a:lumMod val="25000"/>
                </a:schemeClr>
              </a:solidFill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개발자 로드맵 예제</a:t>
            </a:r>
            <a:endParaRPr lang="ko-KR" altLang="en-US" dirty="0"/>
          </a:p>
        </p:txBody>
      </p:sp>
      <p:sp>
        <p:nvSpPr>
          <p:cNvPr id="24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6" y="836614"/>
            <a:ext cx="10256873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역할로드맵은 지속적으로 다음 단계의 역할을 취하는 것이 아니라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일정 시점이 되면 역할이 반복되는 개념입니다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어느 </a:t>
            </a:r>
            <a:r>
              <a:rPr lang="en-US" altLang="ko-KR" sz="1800" smtClean="0">
                <a:latin typeface="+mn-lt"/>
              </a:rPr>
              <a:t>SW </a:t>
            </a:r>
            <a:r>
              <a:rPr lang="ko-KR" altLang="en-US" sz="1800" smtClean="0">
                <a:latin typeface="+mn-lt"/>
              </a:rPr>
              <a:t>개발자가 </a:t>
            </a:r>
            <a:r>
              <a:rPr lang="en-US" altLang="ko-KR" sz="1800" smtClean="0">
                <a:latin typeface="+mn-lt"/>
              </a:rPr>
              <a:t>30</a:t>
            </a:r>
            <a:r>
              <a:rPr lang="ko-KR" altLang="en-US" sz="1800" smtClean="0">
                <a:latin typeface="+mn-lt"/>
              </a:rPr>
              <a:t>년 동안 가져온 역할의 예는 아래 그림과 같음 형태를 보여줍니다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10</a:t>
            </a:r>
            <a:r>
              <a:rPr lang="ko-KR" altLang="en-US" sz="1800" smtClean="0">
                <a:latin typeface="+mn-lt"/>
              </a:rPr>
              <a:t>년차 이후 모바일</a:t>
            </a:r>
            <a:r>
              <a:rPr lang="en-US" altLang="ko-KR" sz="1800" smtClean="0">
                <a:latin typeface="+mn-lt"/>
              </a:rPr>
              <a:t>(</a:t>
            </a:r>
            <a:r>
              <a:rPr lang="ko-KR" altLang="en-US" sz="1800" smtClean="0">
                <a:latin typeface="+mn-lt"/>
              </a:rPr>
              <a:t>안드로이드</a:t>
            </a:r>
            <a:r>
              <a:rPr lang="en-US" altLang="ko-KR" sz="1800" smtClean="0">
                <a:latin typeface="+mn-lt"/>
              </a:rPr>
              <a:t>, iOS) </a:t>
            </a:r>
            <a:r>
              <a:rPr lang="ko-KR" altLang="en-US" sz="1800" smtClean="0">
                <a:latin typeface="+mn-lt"/>
              </a:rPr>
              <a:t>개발은 경력이 </a:t>
            </a:r>
            <a:r>
              <a:rPr lang="en-US" altLang="ko-KR" sz="1800" smtClean="0">
                <a:latin typeface="+mn-lt"/>
              </a:rPr>
              <a:t>3</a:t>
            </a:r>
            <a:r>
              <a:rPr lang="ko-KR" altLang="en-US" sz="1800" smtClean="0">
                <a:latin typeface="+mn-lt"/>
              </a:rPr>
              <a:t>년을 넘어서면 고급 개발자 역할을 수행 할 수 있습니다</a:t>
            </a:r>
            <a:r>
              <a:rPr lang="en-US" altLang="ko-KR" sz="1800" smtClean="0">
                <a:latin typeface="+mn-lt"/>
              </a:rPr>
              <a:t>. </a:t>
            </a:r>
            <a:endParaRPr lang="en-US" altLang="ko-KR" sz="1800" dirty="0"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059880" y="5661310"/>
            <a:ext cx="7993110" cy="57608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1059880" y="5013220"/>
            <a:ext cx="7993110" cy="57608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059880" y="4365130"/>
            <a:ext cx="7993110" cy="57608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1059880" y="3717040"/>
            <a:ext cx="7993110" cy="57608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059880" y="3068950"/>
            <a:ext cx="7993110" cy="57608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059880" y="2420860"/>
            <a:ext cx="7993110" cy="576080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8" name="오각형 67"/>
          <p:cNvSpPr/>
          <p:nvPr/>
        </p:nvSpPr>
        <p:spPr bwMode="auto">
          <a:xfrm>
            <a:off x="555810" y="5517290"/>
            <a:ext cx="504070" cy="216030"/>
          </a:xfrm>
          <a:prstGeom prst="homePlate">
            <a:avLst>
              <a:gd name="adj" fmla="val 323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smtClean="0">
                <a:solidFill>
                  <a:schemeClr val="bg1"/>
                </a:solidFill>
                <a:latin typeface="Optima" pitchFamily="2" charset="2"/>
              </a:rPr>
              <a:t>5</a:t>
            </a: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69" name="오각형 68"/>
          <p:cNvSpPr/>
          <p:nvPr/>
        </p:nvSpPr>
        <p:spPr bwMode="auto">
          <a:xfrm>
            <a:off x="555810" y="4869200"/>
            <a:ext cx="504070" cy="216030"/>
          </a:xfrm>
          <a:prstGeom prst="homePlate">
            <a:avLst>
              <a:gd name="adj" fmla="val 323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smtClean="0">
                <a:solidFill>
                  <a:schemeClr val="bg1"/>
                </a:solidFill>
                <a:latin typeface="Optima" pitchFamily="2" charset="2"/>
              </a:rPr>
              <a:t>10</a:t>
            </a: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70" name="오각형 69"/>
          <p:cNvSpPr/>
          <p:nvPr/>
        </p:nvSpPr>
        <p:spPr bwMode="auto">
          <a:xfrm>
            <a:off x="555810" y="2924930"/>
            <a:ext cx="504070" cy="216030"/>
          </a:xfrm>
          <a:prstGeom prst="homePlate">
            <a:avLst>
              <a:gd name="adj" fmla="val 323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>
                <a:solidFill>
                  <a:schemeClr val="bg1"/>
                </a:solidFill>
                <a:latin typeface="Optima" pitchFamily="2" charset="2"/>
              </a:rPr>
              <a:t>2</a:t>
            </a:r>
            <a:r>
              <a:rPr lang="en-US" altLang="ko-KR" sz="1100" smtClean="0">
                <a:solidFill>
                  <a:schemeClr val="bg1"/>
                </a:solidFill>
                <a:latin typeface="Optima" pitchFamily="2" charset="2"/>
              </a:rPr>
              <a:t>5</a:t>
            </a: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71" name="갈매기형 수장 70"/>
          <p:cNvSpPr/>
          <p:nvPr/>
        </p:nvSpPr>
        <p:spPr bwMode="auto">
          <a:xfrm>
            <a:off x="483800" y="2924930"/>
            <a:ext cx="123750" cy="216030"/>
          </a:xfrm>
          <a:prstGeom prst="chevron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2" name="갈매기형 수장 71"/>
          <p:cNvSpPr/>
          <p:nvPr/>
        </p:nvSpPr>
        <p:spPr bwMode="auto">
          <a:xfrm>
            <a:off x="483800" y="4869200"/>
            <a:ext cx="123750" cy="216030"/>
          </a:xfrm>
          <a:prstGeom prst="chevron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3" name="갈매기형 수장 72"/>
          <p:cNvSpPr/>
          <p:nvPr/>
        </p:nvSpPr>
        <p:spPr bwMode="auto">
          <a:xfrm>
            <a:off x="483800" y="5517290"/>
            <a:ext cx="123750" cy="216030"/>
          </a:xfrm>
          <a:prstGeom prst="chevron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4" name="오각형 73"/>
          <p:cNvSpPr/>
          <p:nvPr/>
        </p:nvSpPr>
        <p:spPr bwMode="auto">
          <a:xfrm>
            <a:off x="555810" y="4221110"/>
            <a:ext cx="504070" cy="216030"/>
          </a:xfrm>
          <a:prstGeom prst="homePlate">
            <a:avLst>
              <a:gd name="adj" fmla="val 323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smtClean="0">
                <a:solidFill>
                  <a:schemeClr val="bg1"/>
                </a:solidFill>
                <a:latin typeface="Optima" pitchFamily="2" charset="2"/>
              </a:rPr>
              <a:t>15</a:t>
            </a: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76" name="갈매기형 수장 75"/>
          <p:cNvSpPr/>
          <p:nvPr/>
        </p:nvSpPr>
        <p:spPr bwMode="auto">
          <a:xfrm>
            <a:off x="483800" y="4221110"/>
            <a:ext cx="123750" cy="216030"/>
          </a:xfrm>
          <a:prstGeom prst="chevron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7" name="오각형 76"/>
          <p:cNvSpPr/>
          <p:nvPr/>
        </p:nvSpPr>
        <p:spPr bwMode="auto">
          <a:xfrm>
            <a:off x="555810" y="3573020"/>
            <a:ext cx="504070" cy="216030"/>
          </a:xfrm>
          <a:prstGeom prst="homePlate">
            <a:avLst>
              <a:gd name="adj" fmla="val 323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>
                <a:solidFill>
                  <a:schemeClr val="bg1"/>
                </a:solidFill>
                <a:latin typeface="Optima" pitchFamily="2" charset="2"/>
              </a:rPr>
              <a:t>2</a:t>
            </a:r>
            <a:r>
              <a:rPr lang="en-US" altLang="ko-KR" sz="1100" smtClean="0">
                <a:solidFill>
                  <a:schemeClr val="bg1"/>
                </a:solidFill>
                <a:latin typeface="Optima" pitchFamily="2" charset="2"/>
              </a:rPr>
              <a:t>0</a:t>
            </a: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78" name="갈매기형 수장 77"/>
          <p:cNvSpPr/>
          <p:nvPr/>
        </p:nvSpPr>
        <p:spPr bwMode="auto">
          <a:xfrm>
            <a:off x="483800" y="3573020"/>
            <a:ext cx="123750" cy="216030"/>
          </a:xfrm>
          <a:prstGeom prst="chevron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9" name="오각형 78"/>
          <p:cNvSpPr/>
          <p:nvPr/>
        </p:nvSpPr>
        <p:spPr bwMode="auto">
          <a:xfrm>
            <a:off x="555810" y="2276840"/>
            <a:ext cx="504070" cy="216030"/>
          </a:xfrm>
          <a:prstGeom prst="homePlate">
            <a:avLst>
              <a:gd name="adj" fmla="val 32333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smtClean="0">
                <a:solidFill>
                  <a:schemeClr val="bg1"/>
                </a:solidFill>
                <a:latin typeface="Optima" pitchFamily="2" charset="2"/>
              </a:rPr>
              <a:t>30</a:t>
            </a:r>
            <a:r>
              <a:rPr lang="ko-KR" altLang="en-US" sz="1100" smtClean="0">
                <a:solidFill>
                  <a:schemeClr val="bg1"/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80" name="갈매기형 수장 79"/>
          <p:cNvSpPr/>
          <p:nvPr/>
        </p:nvSpPr>
        <p:spPr bwMode="auto">
          <a:xfrm>
            <a:off x="483800" y="2276840"/>
            <a:ext cx="123750" cy="216030"/>
          </a:xfrm>
          <a:prstGeom prst="chevron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5164450" y="3861060"/>
            <a:ext cx="151221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SW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아키텍트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3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7036710" y="3861060"/>
            <a:ext cx="158422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도메인 모델러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1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5164450" y="4509150"/>
            <a:ext cx="151221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고급 서버 개발자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2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3292190" y="5157240"/>
            <a:ext cx="15122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데이터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모델러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1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7036710" y="5157240"/>
            <a:ext cx="158422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형상빌드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엔지니어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1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7036710" y="5805330"/>
            <a:ext cx="1584220" cy="288040"/>
          </a:xfrm>
          <a:prstGeom prst="roundRect">
            <a:avLst/>
          </a:prstGeom>
          <a:solidFill>
            <a:srgbClr val="FFFFE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웹 프론트 개발자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2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5164450" y="5157240"/>
            <a:ext cx="15122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중급 서버 개발자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3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5164450" y="5805330"/>
            <a:ext cx="1512210" cy="288040"/>
          </a:xfrm>
          <a:prstGeom prst="roundRect">
            <a:avLst/>
          </a:prstGeom>
          <a:solidFill>
            <a:srgbClr val="FFFFE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서버 개발자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3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419930" y="4509150"/>
            <a:ext cx="15122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iOS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1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3292190" y="4509150"/>
            <a:ext cx="15122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Android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2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cxnSp>
        <p:nvCxnSpPr>
          <p:cNvPr id="5" name="꺾인 연결선 4"/>
          <p:cNvCxnSpPr>
            <a:stCxn id="90" idx="3"/>
            <a:endCxn id="86" idx="1"/>
          </p:cNvCxnSpPr>
          <p:nvPr/>
        </p:nvCxnSpPr>
        <p:spPr bwMode="auto">
          <a:xfrm>
            <a:off x="6676660" y="594935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7" name="꺾인 연결선 96"/>
          <p:cNvCxnSpPr>
            <a:stCxn id="87" idx="1"/>
            <a:endCxn id="84" idx="3"/>
          </p:cNvCxnSpPr>
          <p:nvPr/>
        </p:nvCxnSpPr>
        <p:spPr bwMode="auto">
          <a:xfrm flipH="1">
            <a:off x="4804400" y="530126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2" name="꺾인 연결선 101"/>
          <p:cNvCxnSpPr>
            <a:stCxn id="90" idx="0"/>
            <a:endCxn id="87" idx="2"/>
          </p:cNvCxnSpPr>
          <p:nvPr/>
        </p:nvCxnSpPr>
        <p:spPr bwMode="auto">
          <a:xfrm flipV="1">
            <a:off x="5920555" y="5445280"/>
            <a:ext cx="0" cy="3600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꺾인 연결선 103"/>
          <p:cNvCxnSpPr>
            <a:stCxn id="85" idx="1"/>
            <a:endCxn id="87" idx="3"/>
          </p:cNvCxnSpPr>
          <p:nvPr/>
        </p:nvCxnSpPr>
        <p:spPr bwMode="auto">
          <a:xfrm flipH="1">
            <a:off x="6676660" y="530126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9" name="꺾인 연결선 96"/>
          <p:cNvCxnSpPr>
            <a:stCxn id="83" idx="1"/>
            <a:endCxn id="93" idx="3"/>
          </p:cNvCxnSpPr>
          <p:nvPr/>
        </p:nvCxnSpPr>
        <p:spPr bwMode="auto">
          <a:xfrm flipH="1">
            <a:off x="4804400" y="465317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3" name="꺾인 연결선 96"/>
          <p:cNvCxnSpPr>
            <a:stCxn id="93" idx="1"/>
            <a:endCxn id="92" idx="3"/>
          </p:cNvCxnSpPr>
          <p:nvPr/>
        </p:nvCxnSpPr>
        <p:spPr bwMode="auto">
          <a:xfrm flipH="1">
            <a:off x="2932140" y="465317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6" name="꺾인 연결선 101"/>
          <p:cNvCxnSpPr>
            <a:stCxn id="87" idx="0"/>
            <a:endCxn id="83" idx="2"/>
          </p:cNvCxnSpPr>
          <p:nvPr/>
        </p:nvCxnSpPr>
        <p:spPr bwMode="auto">
          <a:xfrm flipV="1">
            <a:off x="5920555" y="4797190"/>
            <a:ext cx="0" cy="3600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꺾인 연결선 101"/>
          <p:cNvCxnSpPr>
            <a:stCxn id="83" idx="0"/>
            <a:endCxn id="81" idx="2"/>
          </p:cNvCxnSpPr>
          <p:nvPr/>
        </p:nvCxnSpPr>
        <p:spPr bwMode="auto">
          <a:xfrm flipV="1">
            <a:off x="5920555" y="4149100"/>
            <a:ext cx="0" cy="3600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꺾인 연결선 103"/>
          <p:cNvCxnSpPr>
            <a:stCxn id="82" idx="1"/>
            <a:endCxn id="81" idx="3"/>
          </p:cNvCxnSpPr>
          <p:nvPr/>
        </p:nvCxnSpPr>
        <p:spPr bwMode="auto">
          <a:xfrm flipH="1">
            <a:off x="6676660" y="400508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5" name="모서리가 둥근 직사각형 124"/>
          <p:cNvSpPr/>
          <p:nvPr/>
        </p:nvSpPr>
        <p:spPr bwMode="auto">
          <a:xfrm>
            <a:off x="3292190" y="3861060"/>
            <a:ext cx="15122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iOS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 </a:t>
            </a:r>
            <a:r>
              <a: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2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cxnSp>
        <p:nvCxnSpPr>
          <p:cNvPr id="126" name="꺾인 연결선 96"/>
          <p:cNvCxnSpPr>
            <a:stCxn id="81" idx="1"/>
            <a:endCxn id="125" idx="3"/>
          </p:cNvCxnSpPr>
          <p:nvPr/>
        </p:nvCxnSpPr>
        <p:spPr bwMode="auto">
          <a:xfrm flipH="1">
            <a:off x="4804400" y="400508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8" name="모서리가 둥근 직사각형 127"/>
          <p:cNvSpPr/>
          <p:nvPr/>
        </p:nvSpPr>
        <p:spPr bwMode="auto">
          <a:xfrm>
            <a:off x="5164450" y="3212970"/>
            <a:ext cx="151221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고급 서버 개발자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1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129" name="모서리가 둥근 직사각형 128"/>
          <p:cNvSpPr/>
          <p:nvPr/>
        </p:nvSpPr>
        <p:spPr bwMode="auto">
          <a:xfrm>
            <a:off x="3292190" y="3212970"/>
            <a:ext cx="15122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Android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 </a:t>
            </a:r>
            <a:r>
              <a: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1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cxnSp>
        <p:nvCxnSpPr>
          <p:cNvPr id="130" name="꺾인 연결선 96"/>
          <p:cNvCxnSpPr>
            <a:stCxn id="128" idx="1"/>
            <a:endCxn id="129" idx="3"/>
          </p:cNvCxnSpPr>
          <p:nvPr/>
        </p:nvCxnSpPr>
        <p:spPr bwMode="auto">
          <a:xfrm flipH="1">
            <a:off x="4804400" y="335699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31" name="꺾인 연결선 101"/>
          <p:cNvCxnSpPr>
            <a:stCxn id="128" idx="0"/>
            <a:endCxn id="138" idx="2"/>
          </p:cNvCxnSpPr>
          <p:nvPr/>
        </p:nvCxnSpPr>
        <p:spPr bwMode="auto">
          <a:xfrm flipV="1">
            <a:off x="5920555" y="2852920"/>
            <a:ext cx="0" cy="3600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꺾인 연결선 101"/>
          <p:cNvCxnSpPr>
            <a:stCxn id="81" idx="0"/>
            <a:endCxn id="128" idx="2"/>
          </p:cNvCxnSpPr>
          <p:nvPr/>
        </p:nvCxnSpPr>
        <p:spPr bwMode="auto">
          <a:xfrm flipV="1">
            <a:off x="5920555" y="3501010"/>
            <a:ext cx="0" cy="36005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모서리가 둥근 직사각형 134"/>
          <p:cNvSpPr/>
          <p:nvPr/>
        </p:nvSpPr>
        <p:spPr bwMode="auto">
          <a:xfrm>
            <a:off x="1419930" y="3212970"/>
            <a:ext cx="15122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iOS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2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cxnSp>
        <p:nvCxnSpPr>
          <p:cNvPr id="136" name="꺾인 연결선 96"/>
          <p:cNvCxnSpPr>
            <a:stCxn id="129" idx="1"/>
            <a:endCxn id="135" idx="3"/>
          </p:cNvCxnSpPr>
          <p:nvPr/>
        </p:nvCxnSpPr>
        <p:spPr bwMode="auto">
          <a:xfrm flipH="1">
            <a:off x="2932140" y="335699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38" name="모서리가 둥근 직사각형 137"/>
          <p:cNvSpPr/>
          <p:nvPr/>
        </p:nvSpPr>
        <p:spPr bwMode="auto">
          <a:xfrm>
            <a:off x="5164450" y="2564880"/>
            <a:ext cx="151221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SW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아키텍트 </a:t>
            </a:r>
            <a:r>
              <a: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1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7036710" y="2564880"/>
            <a:ext cx="1584220" cy="288040"/>
          </a:xfrm>
          <a:prstGeom prst="roundRect">
            <a:avLst/>
          </a:prstGeom>
          <a:solidFill>
            <a:srgbClr val="FBFFFB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도메인 모델러 </a:t>
            </a:r>
            <a:r>
              <a: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2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cxnSp>
        <p:nvCxnSpPr>
          <p:cNvPr id="140" name="꺾인 연결선 103"/>
          <p:cNvCxnSpPr>
            <a:stCxn id="139" idx="1"/>
            <a:endCxn id="138" idx="3"/>
          </p:cNvCxnSpPr>
          <p:nvPr/>
        </p:nvCxnSpPr>
        <p:spPr bwMode="auto">
          <a:xfrm flipH="1">
            <a:off x="6676660" y="270890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1" name="모서리가 둥근 직사각형 140"/>
          <p:cNvSpPr/>
          <p:nvPr/>
        </p:nvSpPr>
        <p:spPr bwMode="auto">
          <a:xfrm>
            <a:off x="3292190" y="2564880"/>
            <a:ext cx="151221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고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급 </a:t>
            </a:r>
            <a:r>
              <a:rPr lang="en-US" altLang="ko-KR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iOS 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개발자 </a:t>
            </a:r>
            <a:r>
              <a: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2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cxnSp>
        <p:nvCxnSpPr>
          <p:cNvPr id="142" name="꺾인 연결선 96"/>
          <p:cNvCxnSpPr>
            <a:stCxn id="138" idx="1"/>
            <a:endCxn id="141" idx="3"/>
          </p:cNvCxnSpPr>
          <p:nvPr/>
        </p:nvCxnSpPr>
        <p:spPr bwMode="auto">
          <a:xfrm flipH="1">
            <a:off x="4804400" y="270890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7" name="순서도: 지연 36"/>
          <p:cNvSpPr/>
          <p:nvPr/>
        </p:nvSpPr>
        <p:spPr bwMode="auto">
          <a:xfrm flipH="1">
            <a:off x="8692940" y="2349500"/>
            <a:ext cx="1800250" cy="3887890"/>
          </a:xfrm>
          <a:prstGeom prst="flowChartDelay">
            <a:avLst/>
          </a:prstGeom>
          <a:solidFill>
            <a:srgbClr val="EFFFE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2200" smtClean="0">
                <a:latin typeface="Optima" pitchFamily="2" charset="2"/>
              </a:rPr>
              <a:t>어느 </a:t>
            </a:r>
            <a:r>
              <a:rPr lang="en-US" altLang="ko-KR" sz="2200" smtClean="0">
                <a:latin typeface="Optima" pitchFamily="2" charset="2"/>
              </a:rPr>
              <a:t>SW </a:t>
            </a:r>
            <a:r>
              <a:rPr lang="ko-KR" altLang="en-US" sz="2200" smtClean="0">
                <a:latin typeface="Optima" pitchFamily="2" charset="2"/>
              </a:rPr>
              <a:t>개발자가 </a:t>
            </a:r>
            <a:r>
              <a:rPr lang="en-US" altLang="ko-KR" sz="2200" smtClean="0">
                <a:latin typeface="Optima" pitchFamily="2" charset="2"/>
              </a:rPr>
              <a:t>30</a:t>
            </a:r>
            <a:r>
              <a:rPr lang="ko-KR" altLang="en-US" sz="2200" smtClean="0">
                <a:latin typeface="Optima" pitchFamily="2" charset="2"/>
              </a:rPr>
              <a:t>년 동안 수행한 역할</a:t>
            </a: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7036710" y="3212970"/>
            <a:ext cx="1584220" cy="288040"/>
          </a:xfrm>
          <a:prstGeom prst="roundRect">
            <a:avLst/>
          </a:prstGeom>
          <a:solidFill>
            <a:srgbClr val="FFFFE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초급 웹 프론트 개발자 </a:t>
            </a:r>
            <a:r>
              <a:rPr lang="en-US" altLang="ko-KR" sz="1100" b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1</a:t>
            </a:r>
            <a:r>
              <a:rPr lang="ko-KR" altLang="en-US" sz="11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년</a:t>
            </a:r>
          </a:p>
        </p:txBody>
      </p:sp>
      <p:cxnSp>
        <p:nvCxnSpPr>
          <p:cNvPr id="146" name="꺾인 연결선 4"/>
          <p:cNvCxnSpPr>
            <a:stCxn id="128" idx="3"/>
            <a:endCxn id="145" idx="1"/>
          </p:cNvCxnSpPr>
          <p:nvPr/>
        </p:nvCxnSpPr>
        <p:spPr bwMode="auto">
          <a:xfrm>
            <a:off x="6676660" y="335699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217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서비스 제어구조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로깅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로깅 구조는 수행성능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스토리지 자원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보안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장애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운영분석 등에 영향을 주는 매우 중요한 아키텍처 요소임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현행 로깅 구조는 성능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자원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보안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분석 등의 측면에서 스마트하지 못한 구조를 가지고 있음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올바른 로깅 구조 설계 및 기술적용을 통해 스마트 로깅 목표를 달성하여야 함 </a:t>
            </a:r>
            <a:endParaRPr lang="en-US" altLang="ko-KR" sz="1800"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347920" y="2060810"/>
            <a:ext cx="2016280" cy="36005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로컬 서버 로깅 후 배치 전송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3436210" y="2060810"/>
            <a:ext cx="2016280" cy="36005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동기화 로깅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5524500" y="2060810"/>
            <a:ext cx="2016280" cy="36005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정적인 로그레벨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7612790" y="2056816"/>
            <a:ext cx="2016280" cy="36005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분석 후 조치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347920" y="4437140"/>
            <a:ext cx="4104570" cy="12961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ko-KR" altLang="en-US" sz="1300" smtClean="0">
                <a:solidFill>
                  <a:srgbClr val="800000"/>
                </a:solidFill>
                <a:latin typeface="Optima" pitchFamily="2" charset="2"/>
              </a:rPr>
              <a:t>로그데이터로 인한 하드웨어 자원 소비량 증가</a:t>
            </a:r>
            <a:endParaRPr lang="en-US" altLang="ko-KR" sz="1300" smtClean="0">
              <a:solidFill>
                <a:srgbClr val="800000"/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ko-KR" altLang="en-US" sz="1300" smtClean="0">
                <a:solidFill>
                  <a:srgbClr val="800000"/>
                </a:solidFill>
                <a:latin typeface="Optima" pitchFamily="2" charset="2"/>
              </a:rPr>
              <a:t>로컬의 로그파일로 인한 보안 문제나 서버 정지 발생</a:t>
            </a:r>
            <a:endParaRPr lang="en-US" altLang="ko-KR" sz="1300" smtClean="0">
              <a:solidFill>
                <a:srgbClr val="800000"/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ko-KR" altLang="en-US" sz="1300" smtClean="0">
                <a:solidFill>
                  <a:srgbClr val="800000"/>
                </a:solidFill>
                <a:latin typeface="Optima" pitchFamily="2" charset="2"/>
              </a:rPr>
              <a:t>서비스 제공 성능에 영향을 줌  </a:t>
            </a:r>
            <a:endParaRPr lang="en-US" altLang="ko-KR" sz="1300" smtClean="0">
              <a:solidFill>
                <a:srgbClr val="800000"/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ko-KR" altLang="en-US" sz="1300" smtClean="0">
                <a:solidFill>
                  <a:srgbClr val="800000"/>
                </a:solidFill>
                <a:latin typeface="Optima" pitchFamily="2" charset="2"/>
              </a:rPr>
              <a:t>로컬 파일 증가로 인한 장애사고 발생 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5524500" y="4437140"/>
            <a:ext cx="4104570" cy="12961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ko-KR" altLang="en-US" sz="1300" smtClean="0">
                <a:solidFill>
                  <a:srgbClr val="D6EBF6">
                    <a:lumMod val="25000"/>
                  </a:srgbClr>
                </a:solidFill>
                <a:latin typeface="Optima" pitchFamily="2" charset="2"/>
              </a:rPr>
              <a:t>올바른 로깅 정책 수립 및 시행 </a:t>
            </a:r>
            <a:endParaRPr lang="en-US" altLang="ko-KR" sz="1300" smtClean="0">
              <a:solidFill>
                <a:srgbClr val="D6EBF6">
                  <a:lumMod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ko-KR" altLang="en-US" sz="1300" smtClean="0">
                <a:solidFill>
                  <a:srgbClr val="D6EBF6">
                    <a:lumMod val="25000"/>
                  </a:srgbClr>
                </a:solidFill>
                <a:latin typeface="Optima" pitchFamily="2" charset="2"/>
              </a:rPr>
              <a:t>로그 데이터 수집 서버 구축 및 분석 </a:t>
            </a:r>
            <a:endParaRPr lang="en-US" altLang="ko-KR" sz="1300" smtClean="0">
              <a:solidFill>
                <a:srgbClr val="D6EBF6">
                  <a:lumMod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ko-KR" altLang="en-US" sz="1300" smtClean="0">
                <a:solidFill>
                  <a:srgbClr val="D6EBF6">
                    <a:lumMod val="25000"/>
                  </a:srgbClr>
                </a:solidFill>
                <a:latin typeface="Optima" pitchFamily="2" charset="2"/>
              </a:rPr>
              <a:t>실시간 비동기 로깅 채널을 통한 데이터 수집</a:t>
            </a:r>
            <a:endParaRPr lang="en-US" altLang="ko-KR" sz="1300" smtClean="0">
              <a:solidFill>
                <a:srgbClr val="D6EBF6">
                  <a:lumMod val="25000"/>
                </a:srgbClr>
              </a:solidFill>
              <a:latin typeface="Optima" pitchFamily="2" charset="2"/>
            </a:endParaRPr>
          </a:p>
          <a:p>
            <a:pPr marL="171450" indent="-171450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r>
              <a:rPr lang="en-US" altLang="ko-KR" sz="1300" smtClean="0">
                <a:solidFill>
                  <a:srgbClr val="D6EBF6">
                    <a:lumMod val="25000"/>
                  </a:srgbClr>
                </a:solidFill>
                <a:latin typeface="Optima" pitchFamily="2" charset="2"/>
              </a:rPr>
              <a:t>Async </a:t>
            </a:r>
            <a:r>
              <a:rPr lang="ko-KR" altLang="en-US" sz="1300" smtClean="0">
                <a:solidFill>
                  <a:srgbClr val="D6EBF6">
                    <a:lumMod val="25000"/>
                  </a:srgbClr>
                </a:solidFill>
                <a:latin typeface="Optima" pitchFamily="2" charset="2"/>
              </a:rPr>
              <a:t>개념을 도입하여 로그기록 성능을 최대한 높임  </a:t>
            </a:r>
          </a:p>
        </p:txBody>
      </p:sp>
      <p:sp>
        <p:nvSpPr>
          <p:cNvPr id="5" name="갈매기형 수장 4"/>
          <p:cNvSpPr/>
          <p:nvPr/>
        </p:nvSpPr>
        <p:spPr bwMode="auto">
          <a:xfrm>
            <a:off x="4948420" y="4437140"/>
            <a:ext cx="648090" cy="1296180"/>
          </a:xfrm>
          <a:prstGeom prst="chevron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1347920" y="2492870"/>
            <a:ext cx="2016280" cy="936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436210" y="2492870"/>
            <a:ext cx="2016280" cy="936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524500" y="2492870"/>
            <a:ext cx="2016280" cy="936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612790" y="2492870"/>
            <a:ext cx="2016280" cy="936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491940" y="2636890"/>
            <a:ext cx="64809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서비</a:t>
            </a:r>
            <a:r>
              <a:rPr lang="ko-KR" altLang="en-US" sz="1000" b="0">
                <a:latin typeface="Optima" pitchFamily="2" charset="2"/>
              </a:rPr>
              <a:t>스</a:t>
            </a:r>
            <a:endParaRPr lang="ko-KR" altLang="en-US" sz="1000" b="0" smtClean="0">
              <a:latin typeface="Optima" pitchFamily="2" charset="2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491940" y="3068950"/>
            <a:ext cx="64809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로</a:t>
            </a:r>
            <a:r>
              <a:rPr lang="ko-KR" altLang="en-US" sz="1000" b="0">
                <a:latin typeface="Optima" pitchFamily="2" charset="2"/>
              </a:rPr>
              <a:t>그</a:t>
            </a:r>
            <a:endParaRPr lang="ko-KR" altLang="en-US" sz="1000" b="0" smtClean="0">
              <a:latin typeface="Optima" pitchFamily="2" charset="2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572090" y="3068950"/>
            <a:ext cx="64809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로그수집</a:t>
            </a:r>
          </a:p>
        </p:txBody>
      </p:sp>
      <p:cxnSp>
        <p:nvCxnSpPr>
          <p:cNvPr id="21" name="직선 화살표 연결선 20"/>
          <p:cNvCxnSpPr>
            <a:stCxn id="6" idx="2"/>
            <a:endCxn id="72" idx="0"/>
          </p:cNvCxnSpPr>
          <p:nvPr/>
        </p:nvCxnSpPr>
        <p:spPr bwMode="auto">
          <a:xfrm>
            <a:off x="1815985" y="285292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직선 화살표 연결선 74"/>
          <p:cNvCxnSpPr>
            <a:stCxn id="72" idx="3"/>
            <a:endCxn id="73" idx="1"/>
          </p:cNvCxnSpPr>
          <p:nvPr/>
        </p:nvCxnSpPr>
        <p:spPr bwMode="auto">
          <a:xfrm>
            <a:off x="2140030" y="3176965"/>
            <a:ext cx="432060" cy="0"/>
          </a:xfrm>
          <a:prstGeom prst="straightConnector1">
            <a:avLst/>
          </a:prstGeom>
          <a:noFill/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3580230" y="2636890"/>
            <a:ext cx="64809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서비</a:t>
            </a:r>
            <a:r>
              <a:rPr lang="ko-KR" altLang="en-US" sz="1000" b="0">
                <a:latin typeface="Optima" pitchFamily="2" charset="2"/>
              </a:rPr>
              <a:t>스</a:t>
            </a:r>
            <a:endParaRPr lang="ko-KR" altLang="en-US" sz="1000" b="0" smtClean="0">
              <a:latin typeface="Optima" pitchFamily="2" charset="2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580230" y="3068950"/>
            <a:ext cx="64809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로그</a:t>
            </a:r>
          </a:p>
        </p:txBody>
      </p:sp>
      <p:cxnSp>
        <p:nvCxnSpPr>
          <p:cNvPr id="78" name="직선 화살표 연결선 77"/>
          <p:cNvCxnSpPr>
            <a:stCxn id="76" idx="2"/>
            <a:endCxn id="77" idx="0"/>
          </p:cNvCxnSpPr>
          <p:nvPr/>
        </p:nvCxnSpPr>
        <p:spPr bwMode="auto">
          <a:xfrm>
            <a:off x="3904275" y="285292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1347920" y="3429000"/>
            <a:ext cx="2016280" cy="936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로컬서버에 로그데이터를 쌓은 후 수집서버로 배치로 보내는 방식은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디스크가 가득차거나 배치로 다량의 데이터를 보낼 때 성능에 영향을 줄 수 있음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436210" y="3429000"/>
            <a:ext cx="2016280" cy="936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서비스로그를 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Sync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방식으로 기록하여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서비스 흐름에 영향을 줌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특히 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DB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에 로그를 기록할 경우는 서비스 성능에 매우 부정적인 영향을 </a:t>
            </a:r>
            <a:r>
              <a:rPr lang="ko-KR" altLang="en-US" sz="11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줌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5524500" y="3429000"/>
            <a:ext cx="2016280" cy="936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운영자는 운영상황이나 운영정책에 따라 동적으로 로그레벨을 조절할 수 있어야 함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때로는 서비스 별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 별로도 조절할 수 있어야 함 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7612790" y="3429000"/>
            <a:ext cx="2016280" cy="936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현행로그는 배치로 수집하고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배치로 분석한 후에야 로그 결과를 반영할 수 있음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.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필요할 경우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빠른 조치를 할 수 있는 진단체계가 필요함 </a:t>
            </a:r>
            <a:r>
              <a:rPr lang="en-US" altLang="ko-KR" sz="11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endParaRPr lang="ko-KR" altLang="en-US" sz="11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668520" y="2636890"/>
            <a:ext cx="64809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서비</a:t>
            </a:r>
            <a:r>
              <a:rPr lang="ko-KR" altLang="en-US" sz="1000" b="0">
                <a:latin typeface="Optima" pitchFamily="2" charset="2"/>
              </a:rPr>
              <a:t>스</a:t>
            </a:r>
            <a:endParaRPr lang="ko-KR" altLang="en-US" sz="1000" b="0" smtClean="0">
              <a:latin typeface="Optima" pitchFamily="2" charset="2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68520" y="3068950"/>
            <a:ext cx="64809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로그</a:t>
            </a:r>
          </a:p>
        </p:txBody>
      </p:sp>
      <p:cxnSp>
        <p:nvCxnSpPr>
          <p:cNvPr id="89" name="직선 화살표 연결선 88"/>
          <p:cNvCxnSpPr>
            <a:stCxn id="86" idx="2"/>
            <a:endCxn id="88" idx="0"/>
          </p:cNvCxnSpPr>
          <p:nvPr/>
        </p:nvCxnSpPr>
        <p:spPr bwMode="auto">
          <a:xfrm>
            <a:off x="5992565" y="285292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직사각형 91"/>
          <p:cNvSpPr/>
          <p:nvPr/>
        </p:nvSpPr>
        <p:spPr bwMode="auto">
          <a:xfrm>
            <a:off x="7756810" y="3068950"/>
            <a:ext cx="64809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로그수집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7756810" y="2636890"/>
            <a:ext cx="648090" cy="21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로그분석</a:t>
            </a:r>
          </a:p>
        </p:txBody>
      </p:sp>
      <p:cxnSp>
        <p:nvCxnSpPr>
          <p:cNvPr id="96" name="직선 화살표 연결선 95"/>
          <p:cNvCxnSpPr>
            <a:stCxn id="95" idx="2"/>
            <a:endCxn id="92" idx="0"/>
          </p:cNvCxnSpPr>
          <p:nvPr/>
        </p:nvCxnSpPr>
        <p:spPr bwMode="auto">
          <a:xfrm>
            <a:off x="8080855" y="285292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모서리가 둥근 직사각형 29"/>
          <p:cNvSpPr/>
          <p:nvPr/>
        </p:nvSpPr>
        <p:spPr bwMode="auto">
          <a:xfrm>
            <a:off x="4444350" y="2852920"/>
            <a:ext cx="864120" cy="216030"/>
          </a:xfrm>
          <a:prstGeom prst="roundRect">
            <a:avLst/>
          </a:prstGeom>
          <a:solidFill>
            <a:srgbClr val="FFF1C5"/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000" b="0" smtClean="0">
                <a:latin typeface="Optima" pitchFamily="2" charset="2"/>
              </a:rPr>
              <a:t>Sync </a:t>
            </a:r>
            <a:r>
              <a:rPr lang="ko-KR" altLang="en-US" sz="1000" b="0" smtClean="0">
                <a:latin typeface="Optima" pitchFamily="2" charset="2"/>
              </a:rPr>
              <a:t>메시지</a:t>
            </a:r>
          </a:p>
        </p:txBody>
      </p:sp>
      <p:sp>
        <p:nvSpPr>
          <p:cNvPr id="32" name="이등변 삼각형 31"/>
          <p:cNvSpPr/>
          <p:nvPr/>
        </p:nvSpPr>
        <p:spPr bwMode="auto">
          <a:xfrm rot="16200000">
            <a:off x="3940280" y="2924930"/>
            <a:ext cx="72010" cy="72010"/>
          </a:xfrm>
          <a:prstGeom prst="triangl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7" name="직선 화살표 연결선 96"/>
          <p:cNvCxnSpPr>
            <a:stCxn id="30" idx="1"/>
            <a:endCxn id="32" idx="3"/>
          </p:cNvCxnSpPr>
          <p:nvPr/>
        </p:nvCxnSpPr>
        <p:spPr bwMode="auto">
          <a:xfrm flipH="1">
            <a:off x="4012290" y="2960935"/>
            <a:ext cx="432060" cy="0"/>
          </a:xfrm>
          <a:prstGeom prst="straightConnector1">
            <a:avLst/>
          </a:prstGeom>
          <a:noFill/>
          <a:ln w="9525" cap="flat" cmpd="sng" algn="ctr">
            <a:solidFill>
              <a:srgbClr val="800000"/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02" name="모서리가 둥근 직사각형 101"/>
          <p:cNvSpPr/>
          <p:nvPr/>
        </p:nvSpPr>
        <p:spPr bwMode="auto">
          <a:xfrm>
            <a:off x="6460630" y="2852920"/>
            <a:ext cx="864120" cy="216030"/>
          </a:xfrm>
          <a:prstGeom prst="roundRect">
            <a:avLst/>
          </a:prstGeom>
          <a:solidFill>
            <a:srgbClr val="FFF1C5"/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정적인 로그레벨</a:t>
            </a:r>
          </a:p>
        </p:txBody>
      </p:sp>
      <p:cxnSp>
        <p:nvCxnSpPr>
          <p:cNvPr id="103" name="직선 화살표 연결선 102"/>
          <p:cNvCxnSpPr>
            <a:stCxn id="102" idx="1"/>
            <a:endCxn id="104" idx="3"/>
          </p:cNvCxnSpPr>
          <p:nvPr/>
        </p:nvCxnSpPr>
        <p:spPr bwMode="auto">
          <a:xfrm flipH="1">
            <a:off x="6100580" y="2960935"/>
            <a:ext cx="360050" cy="1"/>
          </a:xfrm>
          <a:prstGeom prst="straightConnector1">
            <a:avLst/>
          </a:prstGeom>
          <a:noFill/>
          <a:ln w="9525" cap="flat" cmpd="sng" algn="ctr">
            <a:solidFill>
              <a:srgbClr val="800000"/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04" name="이등변 삼각형 103"/>
          <p:cNvSpPr/>
          <p:nvPr/>
        </p:nvSpPr>
        <p:spPr bwMode="auto">
          <a:xfrm rot="16200000">
            <a:off x="6028570" y="2924931"/>
            <a:ext cx="72010" cy="72010"/>
          </a:xfrm>
          <a:prstGeom prst="triangl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8548920" y="2852920"/>
            <a:ext cx="864120" cy="216030"/>
          </a:xfrm>
          <a:prstGeom prst="roundRect">
            <a:avLst/>
          </a:prstGeom>
          <a:solidFill>
            <a:srgbClr val="FFF1C5"/>
          </a:solidFill>
          <a:ln w="63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000" b="0" smtClean="0">
                <a:latin typeface="Optima" pitchFamily="2" charset="2"/>
              </a:rPr>
              <a:t>사후 조치</a:t>
            </a:r>
          </a:p>
        </p:txBody>
      </p:sp>
      <p:cxnSp>
        <p:nvCxnSpPr>
          <p:cNvPr id="107" name="직선 화살표 연결선 106"/>
          <p:cNvCxnSpPr>
            <a:stCxn id="106" idx="1"/>
            <a:endCxn id="108" idx="3"/>
          </p:cNvCxnSpPr>
          <p:nvPr/>
        </p:nvCxnSpPr>
        <p:spPr bwMode="auto">
          <a:xfrm flipH="1">
            <a:off x="8188870" y="2960935"/>
            <a:ext cx="360050" cy="1"/>
          </a:xfrm>
          <a:prstGeom prst="straightConnector1">
            <a:avLst/>
          </a:prstGeom>
          <a:noFill/>
          <a:ln w="9525" cap="flat" cmpd="sng" algn="ctr">
            <a:solidFill>
              <a:srgbClr val="800000"/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08" name="이등변 삼각형 107"/>
          <p:cNvSpPr/>
          <p:nvPr/>
        </p:nvSpPr>
        <p:spPr bwMode="auto">
          <a:xfrm rot="16200000">
            <a:off x="8116860" y="2924931"/>
            <a:ext cx="72010" cy="72010"/>
          </a:xfrm>
          <a:prstGeom prst="triangle">
            <a:avLst/>
          </a:prstGeom>
          <a:solidFill>
            <a:srgbClr val="800000"/>
          </a:solidFill>
          <a:ln w="12700">
            <a:solidFill>
              <a:srgbClr val="800000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94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모서리가 둥근 직사각형 259"/>
          <p:cNvSpPr/>
          <p:nvPr/>
        </p:nvSpPr>
        <p:spPr bwMode="auto">
          <a:xfrm>
            <a:off x="1671965" y="2060575"/>
            <a:ext cx="7705070" cy="3600735"/>
          </a:xfrm>
          <a:prstGeom prst="roundRect">
            <a:avLst>
              <a:gd name="adj" fmla="val 2141"/>
            </a:avLst>
          </a:prstGeom>
          <a:solidFill>
            <a:srgbClr val="EEF7FC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치널 기반 서비스 모델</a:t>
            </a:r>
          </a:p>
        </p:txBody>
      </p:sp>
      <p:sp>
        <p:nvSpPr>
          <p:cNvPr id="16" name="순서도: 처리 15"/>
          <p:cNvSpPr/>
          <p:nvPr/>
        </p:nvSpPr>
        <p:spPr bwMode="auto">
          <a:xfrm>
            <a:off x="4840405" y="3566670"/>
            <a:ext cx="432060" cy="50407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36000" rIns="0" b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구독 계약</a:t>
            </a:r>
          </a:p>
        </p:txBody>
      </p:sp>
      <p:sp>
        <p:nvSpPr>
          <p:cNvPr id="154" name="순서도: 처리 153"/>
          <p:cNvSpPr/>
          <p:nvPr/>
        </p:nvSpPr>
        <p:spPr bwMode="auto">
          <a:xfrm>
            <a:off x="5272465" y="3566670"/>
            <a:ext cx="2376330" cy="50407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36000" rIns="0" b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서비스 채널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채널기반 서비스 모델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서비스 채널의 개념을 정의하고 나면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smtClean="0">
                <a:latin typeface="+mn-lt"/>
              </a:rPr>
              <a:t>목표고객을 등록함</a:t>
            </a:r>
            <a:r>
              <a:rPr lang="en-US" altLang="ko-KR" sz="1800" dirty="0" smtClean="0">
                <a:latin typeface="+mn-lt"/>
              </a:rPr>
              <a:t>. </a:t>
            </a:r>
            <a:r>
              <a:rPr lang="ko-KR" altLang="en-US" sz="1800" dirty="0" smtClean="0">
                <a:latin typeface="+mn-lt"/>
              </a:rPr>
              <a:t>커뮤니티</a:t>
            </a:r>
            <a:r>
              <a:rPr lang="en-US" altLang="ko-KR" sz="1800" dirty="0" smtClean="0">
                <a:latin typeface="+mn-lt"/>
              </a:rPr>
              <a:t>-</a:t>
            </a:r>
            <a:r>
              <a:rPr lang="ko-KR" altLang="en-US" sz="1800" dirty="0" smtClean="0">
                <a:latin typeface="+mn-lt"/>
              </a:rPr>
              <a:t>클럽</a:t>
            </a:r>
            <a:r>
              <a:rPr lang="en-US" altLang="ko-KR" sz="1800" dirty="0" smtClean="0">
                <a:latin typeface="+mn-lt"/>
              </a:rPr>
              <a:t>-</a:t>
            </a:r>
            <a:r>
              <a:rPr lang="ko-KR" altLang="en-US" sz="1800" dirty="0" smtClean="0">
                <a:latin typeface="+mn-lt"/>
              </a:rPr>
              <a:t>멤버 개념을 이용함 </a:t>
            </a:r>
            <a:endParaRPr lang="en-US" altLang="ko-KR" sz="18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기존의 서비스로부터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smtClean="0">
                <a:latin typeface="+mn-lt"/>
              </a:rPr>
              <a:t>최적화 과정을 거쳐 채널 서비스를 구독하며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smtClean="0">
                <a:latin typeface="+mn-lt"/>
              </a:rPr>
              <a:t>필요 시 그룹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smtClean="0">
                <a:latin typeface="+mn-lt"/>
              </a:rPr>
              <a:t>개인 수준까지 최적화를 함 </a:t>
            </a:r>
            <a:endParaRPr lang="en-US" altLang="ko-KR" sz="18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채널 서비스를 위해 다양한 작업자들이 있을 수 있으며</a:t>
            </a:r>
            <a:r>
              <a:rPr lang="en-US" altLang="ko-KR" sz="1800" dirty="0" smtClean="0">
                <a:latin typeface="+mn-lt"/>
              </a:rPr>
              <a:t>(</a:t>
            </a:r>
            <a:r>
              <a:rPr lang="ko-KR" altLang="en-US" sz="1800" dirty="0" smtClean="0">
                <a:latin typeface="+mn-lt"/>
              </a:rPr>
              <a:t>예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err="1" smtClean="0">
                <a:latin typeface="+mn-lt"/>
              </a:rPr>
              <a:t>교통정보수집원</a:t>
            </a:r>
            <a:r>
              <a:rPr lang="en-US" altLang="ko-KR" sz="1800" dirty="0" smtClean="0">
                <a:latin typeface="+mn-lt"/>
              </a:rPr>
              <a:t>), </a:t>
            </a:r>
            <a:r>
              <a:rPr lang="ko-KR" altLang="en-US" sz="1800" dirty="0" smtClean="0">
                <a:latin typeface="+mn-lt"/>
              </a:rPr>
              <a:t>채널은 다양한 미디어를 활용할 수 있음 </a:t>
            </a:r>
            <a:endParaRPr lang="en-US" altLang="ko-KR" sz="1800" dirty="0" smtClean="0"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840405" y="2486520"/>
            <a:ext cx="2808390" cy="792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목표 고객</a:t>
            </a:r>
            <a:r>
              <a:rPr lang="en-US" altLang="ko-KR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(= User Community)</a:t>
            </a:r>
            <a:endParaRPr lang="ko-KR" altLang="en-US" sz="11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840405" y="4358780"/>
            <a:ext cx="2808390" cy="8641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 서비스</a:t>
            </a:r>
          </a:p>
        </p:txBody>
      </p:sp>
      <p:sp>
        <p:nvSpPr>
          <p:cNvPr id="15" name="순서도: 처리 14"/>
          <p:cNvSpPr/>
          <p:nvPr/>
        </p:nvSpPr>
        <p:spPr bwMode="auto">
          <a:xfrm>
            <a:off x="4984425" y="4502800"/>
            <a:ext cx="21603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 pitchFamily="2" charset="2"/>
              </a:rPr>
              <a:t>옵션</a:t>
            </a:r>
          </a:p>
        </p:txBody>
      </p:sp>
      <p:sp>
        <p:nvSpPr>
          <p:cNvPr id="137" name="순서도: 처리 136"/>
          <p:cNvSpPr/>
          <p:nvPr/>
        </p:nvSpPr>
        <p:spPr bwMode="auto">
          <a:xfrm>
            <a:off x="5200455" y="4502800"/>
            <a:ext cx="21603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 pitchFamily="2" charset="2"/>
              </a:rPr>
              <a:t>옵션</a:t>
            </a:r>
          </a:p>
        </p:txBody>
      </p:sp>
      <p:sp>
        <p:nvSpPr>
          <p:cNvPr id="138" name="순서도: 처리 137"/>
          <p:cNvSpPr/>
          <p:nvPr/>
        </p:nvSpPr>
        <p:spPr bwMode="auto">
          <a:xfrm>
            <a:off x="5416485" y="4502800"/>
            <a:ext cx="21603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 pitchFamily="2" charset="2"/>
              </a:rPr>
              <a:t>옵션</a:t>
            </a:r>
          </a:p>
        </p:txBody>
      </p:sp>
      <p:sp>
        <p:nvSpPr>
          <p:cNvPr id="139" name="순서도: 처리 138"/>
          <p:cNvSpPr/>
          <p:nvPr/>
        </p:nvSpPr>
        <p:spPr bwMode="auto">
          <a:xfrm>
            <a:off x="5632515" y="4502800"/>
            <a:ext cx="21603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 pitchFamily="2" charset="2"/>
              </a:rPr>
              <a:t>옵션</a:t>
            </a:r>
          </a:p>
        </p:txBody>
      </p:sp>
      <p:sp>
        <p:nvSpPr>
          <p:cNvPr id="140" name="순서도: 처리 139"/>
          <p:cNvSpPr/>
          <p:nvPr/>
        </p:nvSpPr>
        <p:spPr bwMode="auto">
          <a:xfrm>
            <a:off x="4984425" y="4718830"/>
            <a:ext cx="86412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 pitchFamily="2" charset="2"/>
              </a:rPr>
              <a:t>서비스 </a:t>
            </a:r>
            <a:r>
              <a:rPr lang="en-US" altLang="ko-KR" sz="1000" b="0" smtClean="0">
                <a:latin typeface="Optima" pitchFamily="2" charset="2"/>
              </a:rPr>
              <a:t>A</a:t>
            </a:r>
            <a:endParaRPr lang="ko-KR" altLang="en-US" sz="1000" b="0" smtClean="0">
              <a:latin typeface="Optima" pitchFamily="2" charset="2"/>
            </a:endParaRPr>
          </a:p>
        </p:txBody>
      </p:sp>
      <p:sp>
        <p:nvSpPr>
          <p:cNvPr id="141" name="순서도: 처리 140"/>
          <p:cNvSpPr/>
          <p:nvPr/>
        </p:nvSpPr>
        <p:spPr bwMode="auto">
          <a:xfrm>
            <a:off x="5920555" y="4502800"/>
            <a:ext cx="21603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 pitchFamily="2" charset="2"/>
              </a:rPr>
              <a:t>옵션</a:t>
            </a:r>
          </a:p>
        </p:txBody>
      </p:sp>
      <p:sp>
        <p:nvSpPr>
          <p:cNvPr id="142" name="순서도: 처리 141"/>
          <p:cNvSpPr/>
          <p:nvPr/>
        </p:nvSpPr>
        <p:spPr bwMode="auto">
          <a:xfrm>
            <a:off x="6136585" y="4502800"/>
            <a:ext cx="21603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 pitchFamily="2" charset="2"/>
              </a:rPr>
              <a:t>옵션</a:t>
            </a:r>
          </a:p>
        </p:txBody>
      </p:sp>
      <p:sp>
        <p:nvSpPr>
          <p:cNvPr id="143" name="순서도: 처리 142"/>
          <p:cNvSpPr/>
          <p:nvPr/>
        </p:nvSpPr>
        <p:spPr bwMode="auto">
          <a:xfrm>
            <a:off x="6352615" y="4502800"/>
            <a:ext cx="216030" cy="21603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옵션</a:t>
            </a:r>
          </a:p>
        </p:txBody>
      </p:sp>
      <p:sp>
        <p:nvSpPr>
          <p:cNvPr id="144" name="순서도: 처리 143"/>
          <p:cNvSpPr/>
          <p:nvPr/>
        </p:nvSpPr>
        <p:spPr bwMode="auto">
          <a:xfrm>
            <a:off x="6568645" y="4502800"/>
            <a:ext cx="21603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 pitchFamily="2" charset="2"/>
              </a:rPr>
              <a:t>옵션</a:t>
            </a:r>
          </a:p>
        </p:txBody>
      </p:sp>
      <p:sp>
        <p:nvSpPr>
          <p:cNvPr id="145" name="순서도: 처리 144"/>
          <p:cNvSpPr/>
          <p:nvPr/>
        </p:nvSpPr>
        <p:spPr bwMode="auto">
          <a:xfrm>
            <a:off x="5920555" y="4718830"/>
            <a:ext cx="86412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 pitchFamily="2" charset="2"/>
              </a:rPr>
              <a:t>서비스 </a:t>
            </a:r>
            <a:r>
              <a:rPr lang="en-US" altLang="ko-KR" sz="1000" b="0" smtClean="0">
                <a:latin typeface="Optima" pitchFamily="2" charset="2"/>
              </a:rPr>
              <a:t>B</a:t>
            </a:r>
            <a:endParaRPr lang="ko-KR" altLang="en-US" sz="1000" b="0" smtClean="0">
              <a:latin typeface="Optima" pitchFamily="2" charset="2"/>
            </a:endParaRPr>
          </a:p>
        </p:txBody>
      </p:sp>
      <p:sp>
        <p:nvSpPr>
          <p:cNvPr id="146" name="순서도: 처리 145"/>
          <p:cNvSpPr/>
          <p:nvPr/>
        </p:nvSpPr>
        <p:spPr bwMode="auto">
          <a:xfrm>
            <a:off x="6856685" y="4502800"/>
            <a:ext cx="21603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 pitchFamily="2" charset="2"/>
              </a:rPr>
              <a:t>옵션</a:t>
            </a:r>
          </a:p>
        </p:txBody>
      </p:sp>
      <p:sp>
        <p:nvSpPr>
          <p:cNvPr id="147" name="순서도: 처리 146"/>
          <p:cNvSpPr/>
          <p:nvPr/>
        </p:nvSpPr>
        <p:spPr bwMode="auto">
          <a:xfrm>
            <a:off x="7072715" y="4502800"/>
            <a:ext cx="216030" cy="21603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옵션</a:t>
            </a:r>
          </a:p>
        </p:txBody>
      </p:sp>
      <p:sp>
        <p:nvSpPr>
          <p:cNvPr id="148" name="순서도: 처리 147"/>
          <p:cNvSpPr/>
          <p:nvPr/>
        </p:nvSpPr>
        <p:spPr bwMode="auto">
          <a:xfrm>
            <a:off x="7288745" y="4502800"/>
            <a:ext cx="21603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900" b="0" smtClean="0">
                <a:latin typeface="Optima" pitchFamily="2" charset="2"/>
              </a:rPr>
              <a:t>옵션</a:t>
            </a:r>
          </a:p>
        </p:txBody>
      </p:sp>
      <p:sp>
        <p:nvSpPr>
          <p:cNvPr id="150" name="순서도: 처리 149"/>
          <p:cNvSpPr/>
          <p:nvPr/>
        </p:nvSpPr>
        <p:spPr bwMode="auto">
          <a:xfrm>
            <a:off x="6856685" y="4718830"/>
            <a:ext cx="648090" cy="21603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 pitchFamily="2" charset="2"/>
              </a:rPr>
              <a:t>서비스 </a:t>
            </a:r>
            <a:r>
              <a:rPr lang="en-US" altLang="ko-KR" sz="1000" b="0" smtClean="0">
                <a:latin typeface="Optima" pitchFamily="2" charset="2"/>
              </a:rPr>
              <a:t>C</a:t>
            </a:r>
            <a:endParaRPr lang="ko-KR" altLang="en-US" sz="1000" b="0" smtClean="0">
              <a:latin typeface="Optima" pitchFamily="2" charset="2"/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>
            <a:off x="5488495" y="3710690"/>
            <a:ext cx="432060" cy="2160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채널</a:t>
            </a:r>
          </a:p>
        </p:txBody>
      </p:sp>
      <p:sp>
        <p:nvSpPr>
          <p:cNvPr id="152" name="모서리가 둥근 직사각형 151"/>
          <p:cNvSpPr/>
          <p:nvPr/>
        </p:nvSpPr>
        <p:spPr bwMode="auto">
          <a:xfrm>
            <a:off x="6208595" y="3710690"/>
            <a:ext cx="432060" cy="2160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그룹</a:t>
            </a:r>
          </a:p>
        </p:txBody>
      </p:sp>
      <p:sp>
        <p:nvSpPr>
          <p:cNvPr id="153" name="모서리가 둥근 직사각형 152"/>
          <p:cNvSpPr/>
          <p:nvPr/>
        </p:nvSpPr>
        <p:spPr bwMode="auto">
          <a:xfrm>
            <a:off x="7000705" y="3710690"/>
            <a:ext cx="432060" cy="2160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개인</a:t>
            </a:r>
          </a:p>
        </p:txBody>
      </p:sp>
      <p:cxnSp>
        <p:nvCxnSpPr>
          <p:cNvPr id="19" name="직선 연결선 18"/>
          <p:cNvCxnSpPr>
            <a:stCxn id="151" idx="3"/>
            <a:endCxn id="152" idx="1"/>
          </p:cNvCxnSpPr>
          <p:nvPr/>
        </p:nvCxnSpPr>
        <p:spPr bwMode="auto">
          <a:xfrm>
            <a:off x="5920555" y="3818705"/>
            <a:ext cx="288040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5" name="직선 연결선 154"/>
          <p:cNvCxnSpPr>
            <a:stCxn id="152" idx="3"/>
            <a:endCxn id="153" idx="1"/>
          </p:cNvCxnSpPr>
          <p:nvPr/>
        </p:nvCxnSpPr>
        <p:spPr bwMode="auto">
          <a:xfrm>
            <a:off x="6640655" y="3818705"/>
            <a:ext cx="360050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5632515" y="3232911"/>
            <a:ext cx="144020" cy="45719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4" name="직선 연결선 23"/>
          <p:cNvCxnSpPr>
            <a:stCxn id="22" idx="2"/>
            <a:endCxn id="151" idx="0"/>
          </p:cNvCxnSpPr>
          <p:nvPr/>
        </p:nvCxnSpPr>
        <p:spPr bwMode="auto">
          <a:xfrm>
            <a:off x="5704525" y="3278630"/>
            <a:ext cx="0" cy="43206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58" name="직사각형 157"/>
          <p:cNvSpPr/>
          <p:nvPr/>
        </p:nvSpPr>
        <p:spPr bwMode="auto">
          <a:xfrm>
            <a:off x="5632515" y="4358780"/>
            <a:ext cx="144020" cy="45719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59" name="직선 연결선 158"/>
          <p:cNvCxnSpPr>
            <a:stCxn id="151" idx="2"/>
            <a:endCxn id="158" idx="0"/>
          </p:cNvCxnSpPr>
          <p:nvPr/>
        </p:nvCxnSpPr>
        <p:spPr bwMode="auto">
          <a:xfrm>
            <a:off x="5704525" y="3926720"/>
            <a:ext cx="0" cy="43206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grpSp>
        <p:nvGrpSpPr>
          <p:cNvPr id="13" name="그룹 12"/>
          <p:cNvGrpSpPr/>
          <p:nvPr/>
        </p:nvGrpSpPr>
        <p:grpSpPr>
          <a:xfrm>
            <a:off x="5056435" y="2774560"/>
            <a:ext cx="216030" cy="360050"/>
            <a:chOff x="6676660" y="3356990"/>
            <a:chExt cx="288040" cy="432060"/>
          </a:xfrm>
        </p:grpSpPr>
        <p:sp>
          <p:nvSpPr>
            <p:cNvPr id="9" name="타원 8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1" name="순서도: 수동 연산 10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208835" y="2774560"/>
            <a:ext cx="216030" cy="360050"/>
            <a:chOff x="6676660" y="3356990"/>
            <a:chExt cx="288040" cy="432060"/>
          </a:xfrm>
        </p:grpSpPr>
        <p:sp>
          <p:nvSpPr>
            <p:cNvPr id="48" name="타원 47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51" name="순서도: 수동 연산 50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361235" y="2774560"/>
            <a:ext cx="216030" cy="360050"/>
            <a:chOff x="6676660" y="3356990"/>
            <a:chExt cx="288040" cy="432060"/>
          </a:xfrm>
        </p:grpSpPr>
        <p:sp>
          <p:nvSpPr>
            <p:cNvPr id="59" name="타원 58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60" name="순서도: 수동 연산 59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513635" y="2774560"/>
            <a:ext cx="216030" cy="360050"/>
            <a:chOff x="6676660" y="3356990"/>
            <a:chExt cx="288040" cy="432060"/>
          </a:xfrm>
        </p:grpSpPr>
        <p:sp>
          <p:nvSpPr>
            <p:cNvPr id="62" name="타원 61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63" name="순서도: 수동 연산 62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920555" y="2774560"/>
            <a:ext cx="216030" cy="360050"/>
            <a:chOff x="6676660" y="3356990"/>
            <a:chExt cx="288040" cy="432060"/>
          </a:xfrm>
        </p:grpSpPr>
        <p:sp>
          <p:nvSpPr>
            <p:cNvPr id="65" name="타원 64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66" name="순서도: 수동 연산 65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072955" y="2774560"/>
            <a:ext cx="216030" cy="360050"/>
            <a:chOff x="6676660" y="3356990"/>
            <a:chExt cx="288040" cy="432060"/>
          </a:xfrm>
        </p:grpSpPr>
        <p:sp>
          <p:nvSpPr>
            <p:cNvPr id="79" name="타원 78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80" name="순서도: 수동 연산 79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225355" y="2774560"/>
            <a:ext cx="216030" cy="360050"/>
            <a:chOff x="6676660" y="3356990"/>
            <a:chExt cx="288040" cy="432060"/>
          </a:xfrm>
        </p:grpSpPr>
        <p:sp>
          <p:nvSpPr>
            <p:cNvPr id="82" name="타원 81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83" name="순서도: 수동 연산 82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377755" y="2774560"/>
            <a:ext cx="216030" cy="360050"/>
            <a:chOff x="6676660" y="3356990"/>
            <a:chExt cx="288040" cy="432060"/>
          </a:xfrm>
        </p:grpSpPr>
        <p:sp>
          <p:nvSpPr>
            <p:cNvPr id="85" name="타원 84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86" name="순서도: 수동 연산 85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759535" y="2774560"/>
            <a:ext cx="216030" cy="360050"/>
            <a:chOff x="6676660" y="3356990"/>
            <a:chExt cx="288040" cy="432060"/>
          </a:xfrm>
        </p:grpSpPr>
        <p:sp>
          <p:nvSpPr>
            <p:cNvPr id="88" name="타원 87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89" name="순서도: 수동 연산 88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911935" y="2774560"/>
            <a:ext cx="216030" cy="360050"/>
            <a:chOff x="6676660" y="3356990"/>
            <a:chExt cx="288040" cy="432060"/>
          </a:xfrm>
        </p:grpSpPr>
        <p:sp>
          <p:nvSpPr>
            <p:cNvPr id="91" name="타원 90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92" name="순서도: 수동 연산 91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64335" y="2774560"/>
            <a:ext cx="216030" cy="360050"/>
            <a:chOff x="6676660" y="3356990"/>
            <a:chExt cx="288040" cy="432060"/>
          </a:xfrm>
        </p:grpSpPr>
        <p:sp>
          <p:nvSpPr>
            <p:cNvPr id="94" name="타원 93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95" name="순서도: 수동 연산 94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216735" y="2774560"/>
            <a:ext cx="216030" cy="360050"/>
            <a:chOff x="6676660" y="3356990"/>
            <a:chExt cx="288040" cy="432060"/>
          </a:xfrm>
        </p:grpSpPr>
        <p:sp>
          <p:nvSpPr>
            <p:cNvPr id="97" name="타원 96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98" name="순서도: 수동 연산 97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sp>
        <p:nvSpPr>
          <p:cNvPr id="160" name="순서도: 처리 159"/>
          <p:cNvSpPr/>
          <p:nvPr/>
        </p:nvSpPr>
        <p:spPr bwMode="auto">
          <a:xfrm>
            <a:off x="5920555" y="3062835"/>
            <a:ext cx="648090" cy="7201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61" name="직선 연결선 160"/>
          <p:cNvCxnSpPr>
            <a:stCxn id="160" idx="2"/>
            <a:endCxn id="152" idx="0"/>
          </p:cNvCxnSpPr>
          <p:nvPr/>
        </p:nvCxnSpPr>
        <p:spPr bwMode="auto">
          <a:xfrm>
            <a:off x="6244600" y="3134845"/>
            <a:ext cx="180025" cy="57584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62" name="직선 연결선 161"/>
          <p:cNvCxnSpPr>
            <a:stCxn id="152" idx="2"/>
            <a:endCxn id="144" idx="0"/>
          </p:cNvCxnSpPr>
          <p:nvPr/>
        </p:nvCxnSpPr>
        <p:spPr bwMode="auto">
          <a:xfrm>
            <a:off x="6424625" y="3926720"/>
            <a:ext cx="252035" cy="57608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63" name="직선 연결선 162"/>
          <p:cNvCxnSpPr>
            <a:stCxn id="95" idx="2"/>
            <a:endCxn id="153" idx="0"/>
          </p:cNvCxnSpPr>
          <p:nvPr/>
        </p:nvCxnSpPr>
        <p:spPr bwMode="auto">
          <a:xfrm>
            <a:off x="7172350" y="3134610"/>
            <a:ext cx="44385" cy="57608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64" name="직선 연결선 163"/>
          <p:cNvCxnSpPr>
            <a:stCxn id="153" idx="2"/>
            <a:endCxn id="146" idx="0"/>
          </p:cNvCxnSpPr>
          <p:nvPr/>
        </p:nvCxnSpPr>
        <p:spPr bwMode="auto">
          <a:xfrm flipH="1">
            <a:off x="6964700" y="3926720"/>
            <a:ext cx="252035" cy="57608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65" name="순서도: 가산 접합 164"/>
          <p:cNvSpPr/>
          <p:nvPr/>
        </p:nvSpPr>
        <p:spPr bwMode="auto">
          <a:xfrm>
            <a:off x="6928695" y="4430790"/>
            <a:ext cx="72010" cy="72010"/>
          </a:xfrm>
          <a:prstGeom prst="flowChartSummingJunction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66" name="순서도: 가산 접합 165"/>
          <p:cNvSpPr/>
          <p:nvPr/>
        </p:nvSpPr>
        <p:spPr bwMode="auto">
          <a:xfrm>
            <a:off x="6640655" y="4430790"/>
            <a:ext cx="72010" cy="72010"/>
          </a:xfrm>
          <a:prstGeom prst="flowChartSummingJunction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77" name="순서도: 처리 176"/>
          <p:cNvSpPr/>
          <p:nvPr/>
        </p:nvSpPr>
        <p:spPr bwMode="auto">
          <a:xfrm>
            <a:off x="3400205" y="3566617"/>
            <a:ext cx="1080150" cy="504070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FFFFFF"/>
                </a:solidFill>
                <a:latin typeface="Optima" pitchFamily="2" charset="2"/>
              </a:rPr>
              <a:t>채널 관리자  </a:t>
            </a:r>
            <a:endParaRPr lang="en-US" altLang="ko-KR" sz="1100" smtClean="0">
              <a:solidFill>
                <a:srgbClr val="FFFFFF"/>
              </a:solidFill>
              <a:latin typeface="Optima" pitchFamily="2" charset="2"/>
            </a:endParaRPr>
          </a:p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smtClean="0">
                <a:solidFill>
                  <a:srgbClr val="FFFFFF"/>
                </a:solidFill>
                <a:latin typeface="Optima" pitchFamily="2" charset="2"/>
              </a:rPr>
              <a:t>(</a:t>
            </a:r>
            <a:r>
              <a:rPr lang="ko-KR" altLang="en-US" sz="1100" smtClean="0">
                <a:solidFill>
                  <a:srgbClr val="FFFFFF"/>
                </a:solidFill>
                <a:latin typeface="Optima" pitchFamily="2" charset="2"/>
              </a:rPr>
              <a:t>서비스 관리자</a:t>
            </a:r>
            <a:r>
              <a:rPr lang="en-US" altLang="ko-KR" sz="1100" smtClean="0">
                <a:solidFill>
                  <a:srgbClr val="FFFFFF"/>
                </a:solidFill>
                <a:latin typeface="Optima" pitchFamily="2" charset="2"/>
              </a:rPr>
              <a:t>)</a:t>
            </a:r>
            <a:endParaRPr lang="ko-KR" altLang="en-US" sz="110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79" name="직선 화살표 연결선 178"/>
          <p:cNvCxnSpPr>
            <a:stCxn id="177" idx="3"/>
            <a:endCxn id="16" idx="1"/>
          </p:cNvCxnSpPr>
          <p:nvPr/>
        </p:nvCxnSpPr>
        <p:spPr bwMode="auto">
          <a:xfrm>
            <a:off x="4480355" y="3818652"/>
            <a:ext cx="360050" cy="5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2" name="직선 화살표 연결선 181"/>
          <p:cNvCxnSpPr>
            <a:stCxn id="177" idx="0"/>
            <a:endCxn id="7" idx="1"/>
          </p:cNvCxnSpPr>
          <p:nvPr/>
        </p:nvCxnSpPr>
        <p:spPr bwMode="auto">
          <a:xfrm rot="5400000" flipH="1" flipV="1">
            <a:off x="4048321" y="2774534"/>
            <a:ext cx="684042" cy="900125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5" name="직선 화살표 연결선 181"/>
          <p:cNvCxnSpPr>
            <a:stCxn id="177" idx="2"/>
            <a:endCxn id="99" idx="1"/>
          </p:cNvCxnSpPr>
          <p:nvPr/>
        </p:nvCxnSpPr>
        <p:spPr bwMode="auto">
          <a:xfrm rot="16200000" flipH="1">
            <a:off x="4030266" y="3980700"/>
            <a:ext cx="720153" cy="900125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5" name="모서리가 둥근 직사각형 194"/>
          <p:cNvSpPr/>
          <p:nvPr/>
        </p:nvSpPr>
        <p:spPr bwMode="auto">
          <a:xfrm>
            <a:off x="1960005" y="3566723"/>
            <a:ext cx="1080150" cy="50407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36000" rIns="0" b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 정책</a:t>
            </a:r>
          </a:p>
        </p:txBody>
      </p:sp>
      <p:cxnSp>
        <p:nvCxnSpPr>
          <p:cNvPr id="196" name="직선 화살표 연결선 195"/>
          <p:cNvCxnSpPr>
            <a:stCxn id="177" idx="1"/>
            <a:endCxn id="195" idx="3"/>
          </p:cNvCxnSpPr>
          <p:nvPr/>
        </p:nvCxnSpPr>
        <p:spPr bwMode="auto">
          <a:xfrm flipH="1">
            <a:off x="3040155" y="3818652"/>
            <a:ext cx="360050" cy="106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0" name="모서리가 둥근 직사각형 199"/>
          <p:cNvSpPr/>
          <p:nvPr/>
        </p:nvSpPr>
        <p:spPr bwMode="auto">
          <a:xfrm>
            <a:off x="1960005" y="2486520"/>
            <a:ext cx="1080150" cy="792110"/>
          </a:xfrm>
          <a:prstGeom prst="roundRect">
            <a:avLst>
              <a:gd name="adj" fmla="val 5429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 작업자</a:t>
            </a:r>
          </a:p>
        </p:txBody>
      </p:sp>
      <p:grpSp>
        <p:nvGrpSpPr>
          <p:cNvPr id="225" name="그룹 224"/>
          <p:cNvGrpSpPr/>
          <p:nvPr/>
        </p:nvGrpSpPr>
        <p:grpSpPr>
          <a:xfrm>
            <a:off x="2150895" y="2774560"/>
            <a:ext cx="216030" cy="360050"/>
            <a:chOff x="6676660" y="3356990"/>
            <a:chExt cx="288040" cy="43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6" name="타원 225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227" name="순서도: 수동 연산 226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2303295" y="2774560"/>
            <a:ext cx="216030" cy="360050"/>
            <a:chOff x="6676660" y="3356990"/>
            <a:chExt cx="288040" cy="43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9" name="타원 228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230" name="순서도: 수동 연산 229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2455695" y="2774560"/>
            <a:ext cx="216030" cy="360050"/>
            <a:chOff x="6676660" y="3356990"/>
            <a:chExt cx="288040" cy="43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2" name="타원 231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233" name="순서도: 수동 연산 232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2608095" y="2774560"/>
            <a:ext cx="216030" cy="360050"/>
            <a:chOff x="6676660" y="3356990"/>
            <a:chExt cx="288040" cy="43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5" name="타원 234"/>
            <p:cNvSpPr/>
            <p:nvPr/>
          </p:nvSpPr>
          <p:spPr bwMode="auto">
            <a:xfrm>
              <a:off x="6748670" y="3356990"/>
              <a:ext cx="144020" cy="1440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236" name="순서도: 수동 연산 235"/>
            <p:cNvSpPr/>
            <p:nvPr/>
          </p:nvSpPr>
          <p:spPr bwMode="auto">
            <a:xfrm>
              <a:off x="6676660" y="3501010"/>
              <a:ext cx="288040" cy="288040"/>
            </a:xfrm>
            <a:prstGeom prst="flowChartManualOperation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cxnSp>
        <p:nvCxnSpPr>
          <p:cNvPr id="239" name="직선 화살표 연결선 181"/>
          <p:cNvCxnSpPr>
            <a:stCxn id="177" idx="0"/>
            <a:endCxn id="200" idx="3"/>
          </p:cNvCxnSpPr>
          <p:nvPr/>
        </p:nvCxnSpPr>
        <p:spPr bwMode="auto">
          <a:xfrm rot="16200000" flipV="1">
            <a:off x="3148197" y="2774533"/>
            <a:ext cx="684042" cy="900125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3" name="모서리가 둥근 직사각형 242"/>
          <p:cNvSpPr/>
          <p:nvPr/>
        </p:nvSpPr>
        <p:spPr bwMode="auto">
          <a:xfrm>
            <a:off x="1960005" y="4358780"/>
            <a:ext cx="1080150" cy="864120"/>
          </a:xfrm>
          <a:prstGeom prst="roundRect">
            <a:avLst>
              <a:gd name="adj" fmla="val 262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 미디어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25" y="4646820"/>
            <a:ext cx="775932" cy="48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7" name="직선 화살표 연결선 181"/>
          <p:cNvCxnSpPr>
            <a:stCxn id="177" idx="2"/>
            <a:endCxn id="243" idx="3"/>
          </p:cNvCxnSpPr>
          <p:nvPr/>
        </p:nvCxnSpPr>
        <p:spPr bwMode="auto">
          <a:xfrm rot="5400000">
            <a:off x="3130142" y="3980701"/>
            <a:ext cx="720153" cy="900125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1" name="직선 연결선 260"/>
          <p:cNvCxnSpPr>
            <a:stCxn id="99" idx="2"/>
          </p:cNvCxnSpPr>
          <p:nvPr/>
        </p:nvCxnSpPr>
        <p:spPr bwMode="auto">
          <a:xfrm rot="5400000">
            <a:off x="4372340" y="3350640"/>
            <a:ext cx="12700" cy="3744520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151" y="5085230"/>
            <a:ext cx="2246039" cy="1152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" name="순서도: 처리 270"/>
          <p:cNvSpPr/>
          <p:nvPr/>
        </p:nvSpPr>
        <p:spPr bwMode="auto">
          <a:xfrm>
            <a:off x="8008845" y="3566670"/>
            <a:ext cx="1080150" cy="50407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 티켓</a:t>
            </a:r>
          </a:p>
        </p:txBody>
      </p:sp>
      <p:cxnSp>
        <p:nvCxnSpPr>
          <p:cNvPr id="272" name="직선 화살표 연결선 181"/>
          <p:cNvCxnSpPr>
            <a:stCxn id="7" idx="3"/>
            <a:endCxn id="271" idx="0"/>
          </p:cNvCxnSpPr>
          <p:nvPr/>
        </p:nvCxnSpPr>
        <p:spPr bwMode="auto">
          <a:xfrm>
            <a:off x="7648795" y="2882575"/>
            <a:ext cx="900125" cy="684095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5" name="직선 화살표 연결선 181"/>
          <p:cNvCxnSpPr>
            <a:stCxn id="271" idx="2"/>
            <a:endCxn id="99" idx="3"/>
          </p:cNvCxnSpPr>
          <p:nvPr/>
        </p:nvCxnSpPr>
        <p:spPr bwMode="auto">
          <a:xfrm rot="5400000">
            <a:off x="7738808" y="3980728"/>
            <a:ext cx="720100" cy="900125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227" y="3638915"/>
            <a:ext cx="583753" cy="360050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1" name="TextBox 280"/>
          <p:cNvSpPr txBox="1"/>
          <p:nvPr/>
        </p:nvSpPr>
        <p:spPr bwMode="auto">
          <a:xfrm>
            <a:off x="1708150" y="5661310"/>
            <a:ext cx="65527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C00000"/>
                </a:solidFill>
                <a:latin typeface="Optima"/>
                <a:ea typeface="가는각진제목체"/>
              </a:rPr>
              <a:t>** </a:t>
            </a:r>
            <a:r>
              <a:rPr lang="ko-KR" altLang="en-US" smtClean="0">
                <a:solidFill>
                  <a:srgbClr val="C00000"/>
                </a:solidFill>
                <a:latin typeface="Optima"/>
                <a:ea typeface="가는각진제목체"/>
              </a:rPr>
              <a:t>이 모델에 대한 상세 설계는 설계주제 </a:t>
            </a:r>
            <a:r>
              <a:rPr lang="en-US" altLang="ko-KR" smtClean="0">
                <a:solidFill>
                  <a:srgbClr val="C00000"/>
                </a:solidFill>
                <a:latin typeface="Optima"/>
                <a:ea typeface="가는각진제목체"/>
              </a:rPr>
              <a:t>#3 – </a:t>
            </a:r>
            <a:r>
              <a:rPr lang="ko-KR" altLang="en-US" smtClean="0">
                <a:solidFill>
                  <a:srgbClr val="C00000"/>
                </a:solidFill>
                <a:latin typeface="Optima"/>
                <a:ea typeface="가는각진제목체"/>
              </a:rPr>
              <a:t>서비스 구독 및 정산에서 수행함 </a:t>
            </a:r>
            <a:endParaRPr lang="ko-KR" altLang="en-US" dirty="0">
              <a:solidFill>
                <a:srgbClr val="C00000"/>
              </a:solidFill>
              <a:latin typeface="Optima"/>
              <a:ea typeface="가는각진제목체"/>
            </a:endParaRPr>
          </a:p>
        </p:txBody>
      </p:sp>
      <p:sp>
        <p:nvSpPr>
          <p:cNvPr id="285" name="모서리가 둥근 직사각형 284"/>
          <p:cNvSpPr/>
          <p:nvPr/>
        </p:nvSpPr>
        <p:spPr bwMode="auto">
          <a:xfrm>
            <a:off x="3364200" y="2492870"/>
            <a:ext cx="1152160" cy="360050"/>
          </a:xfrm>
          <a:prstGeom prst="roundRect">
            <a:avLst>
              <a:gd name="adj" fmla="val 543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36000" rIns="0" b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모니터링</a:t>
            </a:r>
            <a:r>
              <a:rPr lang="en-US" altLang="ko-KR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/</a:t>
            </a:r>
            <a:r>
              <a:rPr lang="ko-KR" altLang="en-US" sz="11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제어</a:t>
            </a:r>
          </a:p>
        </p:txBody>
      </p:sp>
      <p:cxnSp>
        <p:nvCxnSpPr>
          <p:cNvPr id="287" name="직선 화살표 연결선 286"/>
          <p:cNvCxnSpPr>
            <a:stCxn id="177" idx="0"/>
            <a:endCxn id="285" idx="2"/>
          </p:cNvCxnSpPr>
          <p:nvPr/>
        </p:nvCxnSpPr>
        <p:spPr bwMode="auto">
          <a:xfrm flipV="1">
            <a:off x="3940280" y="2852920"/>
            <a:ext cx="0" cy="713697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5180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직사각형 262"/>
          <p:cNvSpPr/>
          <p:nvPr/>
        </p:nvSpPr>
        <p:spPr bwMode="auto">
          <a:xfrm>
            <a:off x="2356060" y="4509150"/>
            <a:ext cx="6336880" cy="1872259"/>
          </a:xfrm>
          <a:prstGeom prst="rect">
            <a:avLst/>
          </a:prstGeom>
          <a:solidFill>
            <a:srgbClr val="F7F7F7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61" name="직사각형 260"/>
          <p:cNvSpPr/>
          <p:nvPr/>
        </p:nvSpPr>
        <p:spPr bwMode="auto">
          <a:xfrm>
            <a:off x="2356060" y="1916791"/>
            <a:ext cx="6336880" cy="2448340"/>
          </a:xfrm>
          <a:prstGeom prst="rect">
            <a:avLst/>
          </a:prstGeom>
          <a:solidFill>
            <a:srgbClr val="F7F7F7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/>
              <a:t>컴포넌트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내부 구조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52" y="836613"/>
            <a:ext cx="10369495" cy="1077218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Sql </a:t>
            </a:r>
            <a:r>
              <a:rPr lang="ko-KR" altLang="en-US" sz="1800" smtClean="0">
                <a:latin typeface="+mn-lt"/>
              </a:rPr>
              <a:t>매핑을 사용하는 컴포넌트는 모든 데이터를 직접 처리하므로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매핑 정보와 처리로직 관련 패키지를 추가함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OR </a:t>
            </a:r>
            <a:r>
              <a:rPr lang="ko-KR" altLang="en-US" sz="1800" smtClean="0">
                <a:latin typeface="+mn-lt"/>
              </a:rPr>
              <a:t>매핑을 사용하는 컴포넌트는 데이터 처리를 </a:t>
            </a:r>
            <a:r>
              <a:rPr lang="en-US" altLang="ko-KR" sz="1800" smtClean="0">
                <a:latin typeface="+mn-lt"/>
              </a:rPr>
              <a:t>EntityManager</a:t>
            </a:r>
            <a:r>
              <a:rPr lang="ko-KR" altLang="en-US" sz="1800" smtClean="0">
                <a:latin typeface="+mn-lt"/>
              </a:rPr>
              <a:t>에 의존하므로</a:t>
            </a:r>
            <a:r>
              <a:rPr lang="en-US" altLang="ko-KR" sz="1800" smtClean="0">
                <a:latin typeface="+mn-lt"/>
              </a:rPr>
              <a:t>, da </a:t>
            </a:r>
            <a:r>
              <a:rPr lang="ko-KR" altLang="en-US" sz="1800" smtClean="0">
                <a:latin typeface="+mn-lt"/>
              </a:rPr>
              <a:t>패키지가 없음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Sql </a:t>
            </a:r>
            <a:r>
              <a:rPr lang="ko-KR" altLang="en-US" sz="1800" smtClean="0">
                <a:latin typeface="+mn-lt"/>
              </a:rPr>
              <a:t>매핑을 사용할 때</a:t>
            </a:r>
            <a:r>
              <a:rPr lang="en-US" altLang="ko-KR" sz="1800" smtClean="0">
                <a:latin typeface="+mn-lt"/>
              </a:rPr>
              <a:t>, OR </a:t>
            </a:r>
            <a:r>
              <a:rPr lang="ko-KR" altLang="en-US" sz="1800" smtClean="0">
                <a:latin typeface="+mn-lt"/>
              </a:rPr>
              <a:t>매핑으로의 이전</a:t>
            </a:r>
            <a:r>
              <a:rPr lang="en-US" altLang="ko-KR" sz="1800" smtClean="0">
                <a:latin typeface="+mn-lt"/>
              </a:rPr>
              <a:t>(migration)</a:t>
            </a:r>
            <a:r>
              <a:rPr lang="ko-KR" altLang="en-US" sz="1800" smtClean="0">
                <a:latin typeface="+mn-lt"/>
              </a:rPr>
              <a:t>을 고려하여 패키지를 구성함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580230" y="2060811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customer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4012110" y="2348851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facade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8" name="꺾인 연결선 7"/>
          <p:cNvCxnSpPr>
            <a:stCxn id="9" idx="2"/>
            <a:endCxn id="88" idx="1"/>
          </p:cNvCxnSpPr>
          <p:nvPr/>
        </p:nvCxnSpPr>
        <p:spPr bwMode="auto">
          <a:xfrm rot="16200000" flipH="1">
            <a:off x="3796080" y="2240835"/>
            <a:ext cx="18002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3652060" y="2204831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4012110" y="2636891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logic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4012110" y="2924931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domain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03" name="꺾인 연결선 102"/>
          <p:cNvCxnSpPr>
            <a:stCxn id="9" idx="2"/>
            <a:endCxn id="97" idx="1"/>
          </p:cNvCxnSpPr>
          <p:nvPr/>
        </p:nvCxnSpPr>
        <p:spPr bwMode="auto">
          <a:xfrm rot="16200000" flipH="1">
            <a:off x="3652060" y="2384855"/>
            <a:ext cx="46806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꺾인 연결선 103"/>
          <p:cNvCxnSpPr>
            <a:stCxn id="9" idx="2"/>
            <a:endCxn id="101" idx="1"/>
          </p:cNvCxnSpPr>
          <p:nvPr/>
        </p:nvCxnSpPr>
        <p:spPr bwMode="auto">
          <a:xfrm rot="16200000" flipH="1">
            <a:off x="3508040" y="2528875"/>
            <a:ext cx="75610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모서리가 둥근 직사각형 104"/>
          <p:cNvSpPr/>
          <p:nvPr/>
        </p:nvSpPr>
        <p:spPr bwMode="auto">
          <a:xfrm>
            <a:off x="4012110" y="4581161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da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06" name="꺾인 연결선 105"/>
          <p:cNvCxnSpPr>
            <a:stCxn id="9" idx="2"/>
            <a:endCxn id="105" idx="1"/>
          </p:cNvCxnSpPr>
          <p:nvPr/>
        </p:nvCxnSpPr>
        <p:spPr bwMode="auto">
          <a:xfrm rot="16200000" flipH="1">
            <a:off x="2679925" y="3356990"/>
            <a:ext cx="241233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모서리가 둥근 직사각형 109"/>
          <p:cNvSpPr/>
          <p:nvPr/>
        </p:nvSpPr>
        <p:spPr bwMode="auto">
          <a:xfrm>
            <a:off x="4012110" y="3212971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shared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12" name="꺾인 연결선 111"/>
          <p:cNvCxnSpPr>
            <a:stCxn id="9" idx="2"/>
            <a:endCxn id="110" idx="1"/>
          </p:cNvCxnSpPr>
          <p:nvPr/>
        </p:nvCxnSpPr>
        <p:spPr bwMode="auto">
          <a:xfrm rot="16200000" flipH="1">
            <a:off x="3364020" y="2672895"/>
            <a:ext cx="104414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직사각형 115"/>
          <p:cNvSpPr/>
          <p:nvPr/>
        </p:nvSpPr>
        <p:spPr bwMode="auto">
          <a:xfrm>
            <a:off x="4084120" y="3356991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4444170" y="3501011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dto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18" name="꺾인 연결선 117"/>
          <p:cNvCxnSpPr>
            <a:stCxn id="116" idx="2"/>
            <a:endCxn id="117" idx="1"/>
          </p:cNvCxnSpPr>
          <p:nvPr/>
        </p:nvCxnSpPr>
        <p:spPr bwMode="auto">
          <a:xfrm rot="16200000" flipH="1">
            <a:off x="4228140" y="3392995"/>
            <a:ext cx="18002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모서리가 둥근 직사각형 121"/>
          <p:cNvSpPr/>
          <p:nvPr/>
        </p:nvSpPr>
        <p:spPr bwMode="auto">
          <a:xfrm>
            <a:off x="4444170" y="3789051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key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4444170" y="4077091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page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24" name="꺾인 연결선 123"/>
          <p:cNvCxnSpPr>
            <a:stCxn id="116" idx="2"/>
            <a:endCxn id="122" idx="1"/>
          </p:cNvCxnSpPr>
          <p:nvPr/>
        </p:nvCxnSpPr>
        <p:spPr bwMode="auto">
          <a:xfrm rot="16200000" flipH="1">
            <a:off x="4084120" y="3537015"/>
            <a:ext cx="46806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꺾인 연결선 125"/>
          <p:cNvCxnSpPr>
            <a:stCxn id="116" idx="2"/>
            <a:endCxn id="123" idx="1"/>
          </p:cNvCxnSpPr>
          <p:nvPr/>
        </p:nvCxnSpPr>
        <p:spPr bwMode="auto">
          <a:xfrm rot="16200000" flipH="1">
            <a:off x="3940100" y="3681035"/>
            <a:ext cx="75610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직사각형 134"/>
          <p:cNvSpPr/>
          <p:nvPr/>
        </p:nvSpPr>
        <p:spPr bwMode="auto">
          <a:xfrm>
            <a:off x="4084120" y="4725181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4444170" y="4869201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facade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45" name="꺾인 연결선 144"/>
          <p:cNvCxnSpPr>
            <a:stCxn id="135" idx="2"/>
            <a:endCxn id="136" idx="1"/>
          </p:cNvCxnSpPr>
          <p:nvPr/>
        </p:nvCxnSpPr>
        <p:spPr bwMode="auto">
          <a:xfrm rot="16200000" flipH="1">
            <a:off x="4228140" y="4761185"/>
            <a:ext cx="18002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9" name="모서리가 둥근 직사각형 148"/>
          <p:cNvSpPr/>
          <p:nvPr/>
        </p:nvSpPr>
        <p:spPr bwMode="auto">
          <a:xfrm>
            <a:off x="4444170" y="5157241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logic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56" name="모서리가 둥근 직사각형 155"/>
          <p:cNvSpPr/>
          <p:nvPr/>
        </p:nvSpPr>
        <p:spPr bwMode="auto">
          <a:xfrm>
            <a:off x="4444170" y="5445281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sqlmap(res)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57" name="꺾인 연결선 156"/>
          <p:cNvCxnSpPr>
            <a:stCxn id="135" idx="2"/>
            <a:endCxn id="149" idx="1"/>
          </p:cNvCxnSpPr>
          <p:nvPr/>
        </p:nvCxnSpPr>
        <p:spPr bwMode="auto">
          <a:xfrm rot="16200000" flipH="1">
            <a:off x="4084120" y="4905205"/>
            <a:ext cx="46806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꺾인 연결선 162"/>
          <p:cNvCxnSpPr>
            <a:stCxn id="135" idx="2"/>
            <a:endCxn id="156" idx="1"/>
          </p:cNvCxnSpPr>
          <p:nvPr/>
        </p:nvCxnSpPr>
        <p:spPr bwMode="auto">
          <a:xfrm rot="16200000" flipH="1">
            <a:off x="3940100" y="5049225"/>
            <a:ext cx="75610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5" name="직사각형 164"/>
          <p:cNvSpPr/>
          <p:nvPr/>
        </p:nvSpPr>
        <p:spPr bwMode="auto">
          <a:xfrm>
            <a:off x="4516360" y="5589301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66" name="모서리가 둥근 직사각형 165"/>
          <p:cNvSpPr/>
          <p:nvPr/>
        </p:nvSpPr>
        <p:spPr bwMode="auto">
          <a:xfrm>
            <a:off x="4876410" y="5733321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maporacle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72" name="꺾인 연결선 171"/>
          <p:cNvCxnSpPr>
            <a:stCxn id="165" idx="2"/>
            <a:endCxn id="166" idx="1"/>
          </p:cNvCxnSpPr>
          <p:nvPr/>
        </p:nvCxnSpPr>
        <p:spPr bwMode="auto">
          <a:xfrm rot="16200000" flipH="1">
            <a:off x="4660380" y="5625305"/>
            <a:ext cx="18002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3" name="모서리가 둥근 직사각형 172"/>
          <p:cNvSpPr/>
          <p:nvPr/>
        </p:nvSpPr>
        <p:spPr bwMode="auto">
          <a:xfrm>
            <a:off x="4876410" y="6021361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mapmysql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78" name="꺾인 연결선 177"/>
          <p:cNvCxnSpPr>
            <a:stCxn id="165" idx="2"/>
            <a:endCxn id="173" idx="1"/>
          </p:cNvCxnSpPr>
          <p:nvPr/>
        </p:nvCxnSpPr>
        <p:spPr bwMode="auto">
          <a:xfrm rot="16200000" flipH="1">
            <a:off x="4516360" y="5769325"/>
            <a:ext cx="46806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5" name="직사각형 224"/>
          <p:cNvSpPr/>
          <p:nvPr/>
        </p:nvSpPr>
        <p:spPr bwMode="auto">
          <a:xfrm>
            <a:off x="6172590" y="234885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엔티티 컴포넌트 인터페이스  </a:t>
            </a:r>
          </a:p>
        </p:txBody>
      </p:sp>
      <p:cxnSp>
        <p:nvCxnSpPr>
          <p:cNvPr id="179" name="꺾인 연결선 178"/>
          <p:cNvCxnSpPr>
            <a:stCxn id="225" idx="1"/>
            <a:endCxn id="88" idx="3"/>
          </p:cNvCxnSpPr>
          <p:nvPr/>
        </p:nvCxnSpPr>
        <p:spPr bwMode="auto">
          <a:xfrm flipH="1">
            <a:off x="4948240" y="2456866"/>
            <a:ext cx="122435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180" name="직사각형 179"/>
          <p:cNvSpPr/>
          <p:nvPr/>
        </p:nvSpPr>
        <p:spPr bwMode="auto">
          <a:xfrm>
            <a:off x="6172770" y="263689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엔티티 컴포넌트 로직</a:t>
            </a:r>
            <a:r>
              <a:rPr lang="en-US" altLang="ko-KR" sz="1100" b="0" smtClean="0">
                <a:latin typeface="Optima" pitchFamily="2" charset="2"/>
              </a:rPr>
              <a:t>(</a:t>
            </a:r>
            <a:r>
              <a:rPr lang="ko-KR" altLang="en-US" sz="1100" b="0" smtClean="0">
                <a:latin typeface="Optima" pitchFamily="2" charset="2"/>
              </a:rPr>
              <a:t>인터페이스 구현</a:t>
            </a:r>
            <a:r>
              <a:rPr lang="en-US" altLang="ko-KR" sz="1100" b="0" smtClean="0">
                <a:latin typeface="Optima" pitchFamily="2" charset="2"/>
              </a:rPr>
              <a:t>)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181" name="꺾인 연결선 178"/>
          <p:cNvCxnSpPr>
            <a:stCxn id="180" idx="1"/>
            <a:endCxn id="97" idx="3"/>
          </p:cNvCxnSpPr>
          <p:nvPr/>
        </p:nvCxnSpPr>
        <p:spPr bwMode="auto">
          <a:xfrm flipH="1">
            <a:off x="4948240" y="2744906"/>
            <a:ext cx="122453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182" name="직사각형 181"/>
          <p:cNvSpPr/>
          <p:nvPr/>
        </p:nvSpPr>
        <p:spPr bwMode="auto">
          <a:xfrm>
            <a:off x="6172950" y="292493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도메인 객체 </a:t>
            </a:r>
            <a:r>
              <a:rPr lang="en-US" altLang="ko-KR" sz="1100" b="0" smtClean="0">
                <a:latin typeface="Optima" pitchFamily="2" charset="2"/>
              </a:rPr>
              <a:t>(= </a:t>
            </a:r>
            <a:r>
              <a:rPr lang="ko-KR" altLang="en-US" sz="1100" b="0" smtClean="0">
                <a:latin typeface="Optima" pitchFamily="2" charset="2"/>
              </a:rPr>
              <a:t>엔티티 객체</a:t>
            </a:r>
            <a:r>
              <a:rPr lang="en-US" altLang="ko-KR" sz="1100" b="0" smtClean="0">
                <a:latin typeface="Optima" pitchFamily="2" charset="2"/>
              </a:rPr>
              <a:t>)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183" name="꺾인 연결선 178"/>
          <p:cNvCxnSpPr>
            <a:stCxn id="182" idx="1"/>
          </p:cNvCxnSpPr>
          <p:nvPr/>
        </p:nvCxnSpPr>
        <p:spPr bwMode="auto">
          <a:xfrm flipH="1">
            <a:off x="4948420" y="3032946"/>
            <a:ext cx="122453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185" name="직사각형 184"/>
          <p:cNvSpPr/>
          <p:nvPr/>
        </p:nvSpPr>
        <p:spPr bwMode="auto">
          <a:xfrm>
            <a:off x="6172950" y="321297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외부와 엔티티 정보 공유</a:t>
            </a:r>
          </a:p>
        </p:txBody>
      </p:sp>
      <p:cxnSp>
        <p:nvCxnSpPr>
          <p:cNvPr id="191" name="꺾인 연결선 178"/>
          <p:cNvCxnSpPr>
            <a:stCxn id="185" idx="1"/>
            <a:endCxn id="110" idx="3"/>
          </p:cNvCxnSpPr>
          <p:nvPr/>
        </p:nvCxnSpPr>
        <p:spPr bwMode="auto">
          <a:xfrm flipH="1">
            <a:off x="4948240" y="3320986"/>
            <a:ext cx="122471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199" name="직사각형 198"/>
          <p:cNvSpPr/>
          <p:nvPr/>
        </p:nvSpPr>
        <p:spPr bwMode="auto">
          <a:xfrm>
            <a:off x="6173130" y="350101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데이터 전송 객체 </a:t>
            </a:r>
          </a:p>
        </p:txBody>
      </p:sp>
      <p:cxnSp>
        <p:nvCxnSpPr>
          <p:cNvPr id="202" name="꺾인 연결선 178"/>
          <p:cNvCxnSpPr>
            <a:stCxn id="199" idx="1"/>
            <a:endCxn id="117" idx="3"/>
          </p:cNvCxnSpPr>
          <p:nvPr/>
        </p:nvCxnSpPr>
        <p:spPr bwMode="auto">
          <a:xfrm flipH="1">
            <a:off x="5380300" y="3609026"/>
            <a:ext cx="79283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06" name="직사각형 205"/>
          <p:cNvSpPr/>
          <p:nvPr/>
        </p:nvSpPr>
        <p:spPr bwMode="auto">
          <a:xfrm>
            <a:off x="6173310" y="378905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복합 키 객체</a:t>
            </a:r>
          </a:p>
        </p:txBody>
      </p:sp>
      <p:cxnSp>
        <p:nvCxnSpPr>
          <p:cNvPr id="207" name="꺾인 연결선 178"/>
          <p:cNvCxnSpPr>
            <a:stCxn id="206" idx="1"/>
            <a:endCxn id="122" idx="3"/>
          </p:cNvCxnSpPr>
          <p:nvPr/>
        </p:nvCxnSpPr>
        <p:spPr bwMode="auto">
          <a:xfrm flipH="1">
            <a:off x="5380300" y="3897066"/>
            <a:ext cx="79301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08" name="직사각형 207"/>
          <p:cNvSpPr/>
          <p:nvPr/>
        </p:nvSpPr>
        <p:spPr bwMode="auto">
          <a:xfrm>
            <a:off x="6173490" y="407709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Pagination </a:t>
            </a:r>
            <a:r>
              <a:rPr lang="ko-KR" altLang="en-US" sz="1100" b="0" smtClean="0">
                <a:latin typeface="Optima" pitchFamily="2" charset="2"/>
              </a:rPr>
              <a:t>객체 </a:t>
            </a:r>
          </a:p>
        </p:txBody>
      </p:sp>
      <p:cxnSp>
        <p:nvCxnSpPr>
          <p:cNvPr id="209" name="꺾인 연결선 178"/>
          <p:cNvCxnSpPr>
            <a:stCxn id="208" idx="1"/>
            <a:endCxn id="123" idx="3"/>
          </p:cNvCxnSpPr>
          <p:nvPr/>
        </p:nvCxnSpPr>
        <p:spPr bwMode="auto">
          <a:xfrm flipH="1">
            <a:off x="5380300" y="4185106"/>
            <a:ext cx="79319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10" name="직사각형 209"/>
          <p:cNvSpPr/>
          <p:nvPr/>
        </p:nvSpPr>
        <p:spPr bwMode="auto">
          <a:xfrm>
            <a:off x="6173670" y="458116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데이터 접근</a:t>
            </a:r>
            <a:r>
              <a:rPr lang="en-US" altLang="ko-KR" sz="1100" b="0" smtClean="0">
                <a:latin typeface="Optima" pitchFamily="2" charset="2"/>
              </a:rPr>
              <a:t>(data access) </a:t>
            </a:r>
            <a:r>
              <a:rPr lang="ko-KR" altLang="en-US" sz="1100" b="0" smtClean="0">
                <a:latin typeface="Optima" pitchFamily="2" charset="2"/>
              </a:rPr>
              <a:t>객체 대표 패키지</a:t>
            </a:r>
          </a:p>
        </p:txBody>
      </p:sp>
      <p:cxnSp>
        <p:nvCxnSpPr>
          <p:cNvPr id="211" name="꺾인 연결선 178"/>
          <p:cNvCxnSpPr>
            <a:stCxn id="210" idx="1"/>
            <a:endCxn id="105" idx="3"/>
          </p:cNvCxnSpPr>
          <p:nvPr/>
        </p:nvCxnSpPr>
        <p:spPr bwMode="auto">
          <a:xfrm flipH="1">
            <a:off x="4948240" y="4689176"/>
            <a:ext cx="122543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12" name="직사각형 211"/>
          <p:cNvSpPr/>
          <p:nvPr/>
        </p:nvSpPr>
        <p:spPr bwMode="auto">
          <a:xfrm>
            <a:off x="6173670" y="486920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데이터 접근</a:t>
            </a:r>
            <a:r>
              <a:rPr lang="en-US" altLang="ko-KR" sz="1100" b="0" smtClean="0">
                <a:latin typeface="Optima" pitchFamily="2" charset="2"/>
              </a:rPr>
              <a:t> </a:t>
            </a:r>
            <a:r>
              <a:rPr lang="ko-KR" altLang="en-US" sz="1100" b="0" smtClean="0">
                <a:latin typeface="Optima" pitchFamily="2" charset="2"/>
              </a:rPr>
              <a:t>인터페이스 </a:t>
            </a:r>
          </a:p>
        </p:txBody>
      </p:sp>
      <p:cxnSp>
        <p:nvCxnSpPr>
          <p:cNvPr id="213" name="꺾인 연결선 178"/>
          <p:cNvCxnSpPr>
            <a:stCxn id="212" idx="1"/>
            <a:endCxn id="136" idx="3"/>
          </p:cNvCxnSpPr>
          <p:nvPr/>
        </p:nvCxnSpPr>
        <p:spPr bwMode="auto">
          <a:xfrm flipH="1">
            <a:off x="5380300" y="4977216"/>
            <a:ext cx="79337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14" name="직사각형 213"/>
          <p:cNvSpPr/>
          <p:nvPr/>
        </p:nvSpPr>
        <p:spPr bwMode="auto">
          <a:xfrm>
            <a:off x="6173670" y="515724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데이터 접근 로직 객체 </a:t>
            </a:r>
          </a:p>
        </p:txBody>
      </p:sp>
      <p:cxnSp>
        <p:nvCxnSpPr>
          <p:cNvPr id="215" name="꺾인 연결선 178"/>
          <p:cNvCxnSpPr>
            <a:stCxn id="214" idx="1"/>
            <a:endCxn id="149" idx="3"/>
          </p:cNvCxnSpPr>
          <p:nvPr/>
        </p:nvCxnSpPr>
        <p:spPr bwMode="auto">
          <a:xfrm flipH="1">
            <a:off x="5380300" y="5265256"/>
            <a:ext cx="79337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16" name="직사각형 215"/>
          <p:cNvSpPr/>
          <p:nvPr/>
        </p:nvSpPr>
        <p:spPr bwMode="auto">
          <a:xfrm>
            <a:off x="6173670" y="544528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Sql </a:t>
            </a:r>
            <a:r>
              <a:rPr lang="ko-KR" altLang="en-US" sz="1100" b="0" smtClean="0">
                <a:latin typeface="Optima" pitchFamily="2" charset="2"/>
              </a:rPr>
              <a:t>맵 패키지</a:t>
            </a:r>
            <a:r>
              <a:rPr lang="en-US" altLang="ko-KR" sz="1100" b="0" smtClean="0">
                <a:latin typeface="Optima" pitchFamily="2" charset="2"/>
              </a:rPr>
              <a:t>, Resource </a:t>
            </a:r>
            <a:r>
              <a:rPr lang="ko-KR" altLang="en-US" sz="1100" b="0" smtClean="0">
                <a:latin typeface="Optima" pitchFamily="2" charset="2"/>
              </a:rPr>
              <a:t>임 </a:t>
            </a:r>
          </a:p>
        </p:txBody>
      </p:sp>
      <p:cxnSp>
        <p:nvCxnSpPr>
          <p:cNvPr id="217" name="꺾인 연결선 178"/>
          <p:cNvCxnSpPr>
            <a:stCxn id="216" idx="1"/>
            <a:endCxn id="156" idx="3"/>
          </p:cNvCxnSpPr>
          <p:nvPr/>
        </p:nvCxnSpPr>
        <p:spPr bwMode="auto">
          <a:xfrm flipH="1">
            <a:off x="5380300" y="5553296"/>
            <a:ext cx="79337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18" name="직사각형 217"/>
          <p:cNvSpPr/>
          <p:nvPr/>
        </p:nvSpPr>
        <p:spPr bwMode="auto">
          <a:xfrm>
            <a:off x="6173670" y="573332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Oracle </a:t>
            </a:r>
            <a:r>
              <a:rPr lang="ko-KR" altLang="en-US" sz="1100" b="0" smtClean="0">
                <a:latin typeface="Optima" pitchFamily="2" charset="2"/>
              </a:rPr>
              <a:t>용 </a:t>
            </a:r>
            <a:r>
              <a:rPr lang="en-US" altLang="ko-KR" sz="1100" b="0" smtClean="0">
                <a:latin typeface="Optima" pitchFamily="2" charset="2"/>
              </a:rPr>
              <a:t>Sql map </a:t>
            </a:r>
            <a:r>
              <a:rPr lang="ko-KR" altLang="en-US" sz="1100" b="0" smtClean="0">
                <a:latin typeface="Optima" pitchFamily="2" charset="2"/>
              </a:rPr>
              <a:t>패키지</a:t>
            </a:r>
          </a:p>
        </p:txBody>
      </p:sp>
      <p:cxnSp>
        <p:nvCxnSpPr>
          <p:cNvPr id="219" name="꺾인 연결선 178"/>
          <p:cNvCxnSpPr>
            <a:stCxn id="218" idx="1"/>
            <a:endCxn id="166" idx="3"/>
          </p:cNvCxnSpPr>
          <p:nvPr/>
        </p:nvCxnSpPr>
        <p:spPr bwMode="auto">
          <a:xfrm flipH="1">
            <a:off x="5812540" y="5841336"/>
            <a:ext cx="36113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20" name="직사각형 219"/>
          <p:cNvSpPr/>
          <p:nvPr/>
        </p:nvSpPr>
        <p:spPr bwMode="auto">
          <a:xfrm>
            <a:off x="6173670" y="602136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MySql</a:t>
            </a:r>
            <a:r>
              <a:rPr lang="ko-KR" altLang="en-US" sz="1100" b="0" smtClean="0">
                <a:latin typeface="Optima" pitchFamily="2" charset="2"/>
              </a:rPr>
              <a:t>용 </a:t>
            </a:r>
            <a:r>
              <a:rPr lang="en-US" altLang="ko-KR" sz="1100" b="0" smtClean="0">
                <a:latin typeface="Optima" pitchFamily="2" charset="2"/>
              </a:rPr>
              <a:t>Sql map </a:t>
            </a:r>
            <a:r>
              <a:rPr lang="ko-KR" altLang="en-US" sz="1100" b="0" smtClean="0">
                <a:latin typeface="Optima" pitchFamily="2" charset="2"/>
              </a:rPr>
              <a:t>패키지</a:t>
            </a:r>
          </a:p>
        </p:txBody>
      </p:sp>
      <p:cxnSp>
        <p:nvCxnSpPr>
          <p:cNvPr id="221" name="꺾인 연결선 178"/>
          <p:cNvCxnSpPr>
            <a:stCxn id="220" idx="1"/>
            <a:endCxn id="173" idx="3"/>
          </p:cNvCxnSpPr>
          <p:nvPr/>
        </p:nvCxnSpPr>
        <p:spPr bwMode="auto">
          <a:xfrm flipH="1">
            <a:off x="5812540" y="6129376"/>
            <a:ext cx="36113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22" name="모서리가 둥근 직사각형 221"/>
          <p:cNvSpPr/>
          <p:nvPr/>
        </p:nvSpPr>
        <p:spPr bwMode="auto">
          <a:xfrm>
            <a:off x="2428070" y="2060811"/>
            <a:ext cx="936130" cy="2160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entity</a:t>
            </a:r>
            <a:endParaRPr lang="ko-KR" altLang="en-US" b="0">
              <a:latin typeface="Optima" pitchFamily="2" charset="2"/>
            </a:endParaRPr>
          </a:p>
        </p:txBody>
      </p:sp>
      <p:cxnSp>
        <p:nvCxnSpPr>
          <p:cNvPr id="256" name="꺾인 연결선 255"/>
          <p:cNvCxnSpPr>
            <a:stCxn id="222" idx="3"/>
            <a:endCxn id="6" idx="1"/>
          </p:cNvCxnSpPr>
          <p:nvPr/>
        </p:nvCxnSpPr>
        <p:spPr bwMode="auto">
          <a:xfrm>
            <a:off x="3364200" y="2168826"/>
            <a:ext cx="21603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7" name="직사각형 256"/>
          <p:cNvSpPr/>
          <p:nvPr/>
        </p:nvSpPr>
        <p:spPr bwMode="auto">
          <a:xfrm>
            <a:off x="6172770" y="2060811"/>
            <a:ext cx="244816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엔티티 컴포넌트 대표 패키지</a:t>
            </a:r>
          </a:p>
        </p:txBody>
      </p:sp>
      <p:cxnSp>
        <p:nvCxnSpPr>
          <p:cNvPr id="258" name="꺾인 연결선 178"/>
          <p:cNvCxnSpPr>
            <a:stCxn id="257" idx="1"/>
            <a:endCxn id="6" idx="3"/>
          </p:cNvCxnSpPr>
          <p:nvPr/>
        </p:nvCxnSpPr>
        <p:spPr bwMode="auto">
          <a:xfrm flipH="1">
            <a:off x="4516360" y="2168826"/>
            <a:ext cx="165641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62" name="직사각형 261"/>
          <p:cNvSpPr/>
          <p:nvPr/>
        </p:nvSpPr>
        <p:spPr bwMode="auto">
          <a:xfrm rot="16200000">
            <a:off x="7612790" y="2996942"/>
            <a:ext cx="2448340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ORMapping </a:t>
            </a: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컴포넌트 패키지</a:t>
            </a:r>
          </a:p>
        </p:txBody>
      </p:sp>
      <p:sp>
        <p:nvSpPr>
          <p:cNvPr id="264" name="직사각형 263"/>
          <p:cNvSpPr/>
          <p:nvPr/>
        </p:nvSpPr>
        <p:spPr bwMode="auto">
          <a:xfrm rot="16200000">
            <a:off x="-20268" y="4004403"/>
            <a:ext cx="4464619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SqlMapping </a:t>
            </a: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컴포넌트 패키지</a:t>
            </a:r>
          </a:p>
        </p:txBody>
      </p:sp>
      <p:sp>
        <p:nvSpPr>
          <p:cNvPr id="267" name="오른쪽 중괄호 266"/>
          <p:cNvSpPr/>
          <p:nvPr/>
        </p:nvSpPr>
        <p:spPr bwMode="auto">
          <a:xfrm>
            <a:off x="8764950" y="4581160"/>
            <a:ext cx="144020" cy="1656230"/>
          </a:xfrm>
          <a:prstGeom prst="rightBrac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/>
          <p:cNvSpPr txBox="1"/>
          <p:nvPr/>
        </p:nvSpPr>
        <p:spPr bwMode="auto">
          <a:xfrm>
            <a:off x="8908970" y="4581160"/>
            <a:ext cx="1728240" cy="16158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/>
                <a:ea typeface="가는각진제목체"/>
              </a:rPr>
              <a:t>이 영역의 객체는 엔티티 컴포넌트 밖으로 노출되지 않도록 설계해야 함</a:t>
            </a:r>
            <a:r>
              <a:rPr lang="en-US" altLang="ko-KR" sz="1100" b="0" smtClean="0">
                <a:latin typeface="Optima"/>
                <a:ea typeface="가는각진제목체"/>
              </a:rPr>
              <a:t>. </a:t>
            </a:r>
            <a:r>
              <a:rPr lang="ko-KR" altLang="en-US" sz="1100" b="0" smtClean="0">
                <a:latin typeface="Optima"/>
                <a:ea typeface="가는각진제목체"/>
              </a:rPr>
              <a:t>향후에 </a:t>
            </a:r>
            <a:r>
              <a:rPr lang="en-US" altLang="ko-KR" sz="1100" b="0" smtClean="0">
                <a:latin typeface="Optima"/>
                <a:ea typeface="가는각진제목체"/>
              </a:rPr>
              <a:t>OR </a:t>
            </a:r>
            <a:r>
              <a:rPr lang="ko-KR" altLang="en-US" sz="1100" b="0" smtClean="0">
                <a:latin typeface="Optima"/>
                <a:ea typeface="가는각진제목체"/>
              </a:rPr>
              <a:t>매핑 방식으로 컴포넌트가 리팩토링되더라도 엔티티 컴포넌트의 클라이언트인 프로세스 컴포넌트에게 변화내역이 노출되어서는 안되기 때문임 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8300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149"/>
          <p:cNvSpPr/>
          <p:nvPr/>
        </p:nvSpPr>
        <p:spPr bwMode="auto">
          <a:xfrm>
            <a:off x="771840" y="2061148"/>
            <a:ext cx="9505320" cy="44642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/>
              <a:t>데이터 </a:t>
            </a:r>
            <a:r>
              <a:rPr lang="ko-KR" altLang="en-US" dirty="0" smtClean="0"/>
              <a:t>접근 구조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엔티티 컴포넌트는 다양한 자원</a:t>
            </a:r>
            <a:r>
              <a:rPr lang="en-US" altLang="ko-KR" sz="1800" smtClean="0">
                <a:latin typeface="+mn-lt"/>
              </a:rPr>
              <a:t>(</a:t>
            </a:r>
            <a:r>
              <a:rPr lang="ko-KR" altLang="en-US" sz="1800" smtClean="0">
                <a:latin typeface="+mn-lt"/>
              </a:rPr>
              <a:t>데이터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비즈니스 룰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원격 컴포넌트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외부 시스템</a:t>
            </a:r>
            <a:r>
              <a:rPr lang="en-US" altLang="ko-KR" sz="1800" smtClean="0">
                <a:latin typeface="+mn-lt"/>
              </a:rPr>
              <a:t>)</a:t>
            </a:r>
            <a:r>
              <a:rPr lang="ko-KR" altLang="en-US" sz="1800" smtClean="0">
                <a:latin typeface="+mn-lt"/>
              </a:rPr>
              <a:t>을 사용함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가장 많이 사용되는 자원은 데이터이며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데이터 자원 접근 설계 구조는 목표시스템의 특성을 결정하는 중요한 요소임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데이터 접근은 시스템의 품질 속성인 성능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확장성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유지보수성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보안 등과 밀접한 관계가 있음 </a:t>
            </a:r>
            <a:endParaRPr lang="en-US" altLang="ko-KR" sz="1800" dirty="0" smtClean="0">
              <a:latin typeface="+mn-lt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988900" y="2183096"/>
            <a:ext cx="3071834" cy="1440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t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Community (</a:t>
            </a:r>
            <a:r>
              <a:rPr lang="ko-KR" altLang="en-US" sz="110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엔티티 컴포넌트</a:t>
            </a:r>
            <a:r>
              <a:rPr lang="en-US" altLang="ko-KR" sz="110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)</a:t>
            </a: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988900" y="3717040"/>
            <a:ext cx="3071834" cy="66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4203214" y="2399126"/>
            <a:ext cx="2643206" cy="288040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컴포넌트 인터페이스 영역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4203214" y="2831185"/>
            <a:ext cx="1071570" cy="301663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비즈로직 영역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5774850" y="2831185"/>
            <a:ext cx="1071570" cy="301663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도메인 객체 영역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85" name="원통 84"/>
          <p:cNvSpPr/>
          <p:nvPr/>
        </p:nvSpPr>
        <p:spPr bwMode="auto">
          <a:xfrm>
            <a:off x="4228320" y="3868392"/>
            <a:ext cx="864120" cy="357190"/>
          </a:xfrm>
          <a:prstGeom prst="can">
            <a:avLst/>
          </a:prstGeom>
          <a:solidFill>
            <a:schemeClr val="accent2">
              <a:lumMod val="25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FFFFFF"/>
                </a:solidFill>
                <a:latin typeface="가는각진제목체" pitchFamily="18" charset="-127"/>
                <a:cs typeface="Arial" charset="0"/>
              </a:rPr>
              <a:t>데이터</a:t>
            </a:r>
            <a:endParaRPr lang="ko-KR" altLang="en-US" sz="1000" kern="0" spc="-30" dirty="0" smtClean="0">
              <a:solidFill>
                <a:srgbClr val="FFFFFF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203214" y="3632915"/>
            <a:ext cx="64294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87" name="직선 화살표 연결선 86"/>
          <p:cNvCxnSpPr>
            <a:stCxn id="114" idx="2"/>
            <a:endCxn id="85" idx="1"/>
          </p:cNvCxnSpPr>
          <p:nvPr/>
        </p:nvCxnSpPr>
        <p:spPr>
          <a:xfrm>
            <a:off x="4660380" y="3623296"/>
            <a:ext cx="0" cy="245096"/>
          </a:xfrm>
          <a:prstGeom prst="straightConnector1">
            <a:avLst/>
          </a:prstGeom>
          <a:ln w="19050">
            <a:solidFill>
              <a:schemeClr val="accent2">
                <a:lumMod val="25000"/>
              </a:schemeClr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 bwMode="auto">
          <a:xfrm>
            <a:off x="5631974" y="3645603"/>
            <a:ext cx="571504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89" name="직선 화살표 연결선 88"/>
          <p:cNvCxnSpPr>
            <a:stCxn id="83" idx="3"/>
            <a:endCxn id="84" idx="1"/>
          </p:cNvCxnSpPr>
          <p:nvPr/>
        </p:nvCxnSpPr>
        <p:spPr>
          <a:xfrm>
            <a:off x="5274784" y="2982017"/>
            <a:ext cx="5000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 bwMode="auto">
          <a:xfrm>
            <a:off x="4203214" y="3347163"/>
            <a:ext cx="1071570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91" name="직선 화살표 연결선 90"/>
          <p:cNvCxnSpPr>
            <a:stCxn id="83" idx="2"/>
            <a:endCxn id="90" idx="0"/>
          </p:cNvCxnSpPr>
          <p:nvPr/>
        </p:nvCxnSpPr>
        <p:spPr>
          <a:xfrm>
            <a:off x="4738999" y="3132848"/>
            <a:ext cx="0" cy="214315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 bwMode="auto">
          <a:xfrm>
            <a:off x="4203214" y="2561345"/>
            <a:ext cx="1071570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93" name="이등변 삼각형 92"/>
          <p:cNvSpPr/>
          <p:nvPr/>
        </p:nvSpPr>
        <p:spPr bwMode="auto">
          <a:xfrm>
            <a:off x="4703280" y="2687738"/>
            <a:ext cx="71438" cy="71438"/>
          </a:xfrm>
          <a:prstGeom prst="triangle">
            <a:avLst/>
          </a:prstGeom>
          <a:solidFill>
            <a:srgbClr val="FFFFFF"/>
          </a:solidFill>
          <a:ln w="1270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94" name="직선 연결선 93"/>
          <p:cNvCxnSpPr>
            <a:stCxn id="83" idx="0"/>
            <a:endCxn id="93" idx="3"/>
          </p:cNvCxnSpPr>
          <p:nvPr/>
        </p:nvCxnSpPr>
        <p:spPr>
          <a:xfrm flipV="1">
            <a:off x="4738999" y="2759176"/>
            <a:ext cx="0" cy="72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 bwMode="auto">
          <a:xfrm>
            <a:off x="5774850" y="3346369"/>
            <a:ext cx="1071570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917594" y="3645603"/>
            <a:ext cx="64294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99" name="왼쪽 중괄호 98"/>
          <p:cNvSpPr/>
          <p:nvPr/>
        </p:nvSpPr>
        <p:spPr>
          <a:xfrm>
            <a:off x="3703148" y="2183095"/>
            <a:ext cx="165122" cy="1449819"/>
          </a:xfrm>
          <a:prstGeom prst="leftBrace">
            <a:avLst/>
          </a:prstGeom>
          <a:noFill/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88768" y="2632783"/>
            <a:ext cx="714380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79388" indent="-179388" algn="r" latinLnBrk="0">
              <a:spcAft>
                <a:spcPts val="600"/>
              </a:spcAft>
            </a:pPr>
            <a:r>
              <a:rPr lang="ko-KR" altLang="en-US" sz="1000" spc="-30" smtClean="0">
                <a:latin typeface="가는각진제목체" pitchFamily="18" charset="-127"/>
              </a:rPr>
              <a:t>컴포넌트 내부구조</a:t>
            </a:r>
            <a:endParaRPr lang="ko-KR" altLang="en-US" sz="1000" spc="-30" dirty="0" smtClean="0">
              <a:latin typeface="가는각진제목체" pitchFamily="18" charset="-127"/>
            </a:endParaRPr>
          </a:p>
        </p:txBody>
      </p:sp>
      <p:sp>
        <p:nvSpPr>
          <p:cNvPr id="101" name="왼쪽 중괄호 100"/>
          <p:cNvSpPr/>
          <p:nvPr/>
        </p:nvSpPr>
        <p:spPr>
          <a:xfrm flipH="1">
            <a:off x="7132172" y="3595328"/>
            <a:ext cx="214314" cy="773130"/>
          </a:xfrm>
          <a:prstGeom prst="leftBrace">
            <a:avLst/>
          </a:prstGeom>
          <a:noFill/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46486" y="3796954"/>
            <a:ext cx="857256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000" spc="-30" smtClean="0">
                <a:latin typeface="가는각진제목체" pitchFamily="18" charset="-127"/>
              </a:rPr>
              <a:t>컴포넌트 내부자원</a:t>
            </a:r>
            <a:endParaRPr lang="ko-KR" altLang="en-US" sz="1000" spc="-30" dirty="0" smtClean="0">
              <a:latin typeface="가는각진제목체" pitchFamily="18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3988900" y="4462103"/>
            <a:ext cx="3071834" cy="633424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8" name="왼쪽 중괄호 107"/>
          <p:cNvSpPr/>
          <p:nvPr/>
        </p:nvSpPr>
        <p:spPr>
          <a:xfrm>
            <a:off x="3703148" y="4452584"/>
            <a:ext cx="214314" cy="642942"/>
          </a:xfrm>
          <a:prstGeom prst="leftBrace">
            <a:avLst/>
          </a:prstGeom>
          <a:noFill/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845892" y="4595460"/>
            <a:ext cx="857256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79388" indent="-179388" algn="r" latinLnBrk="0">
              <a:spcAft>
                <a:spcPts val="600"/>
              </a:spcAft>
            </a:pPr>
            <a:r>
              <a:rPr lang="ko-KR" altLang="en-US" sz="1000" spc="-30" smtClean="0">
                <a:latin typeface="가는각진제목체" pitchFamily="18" charset="-127"/>
              </a:rPr>
              <a:t>외부컴포넌트 </a:t>
            </a:r>
            <a:r>
              <a:rPr lang="en-US" altLang="ko-KR" sz="1000" spc="-30" smtClean="0">
                <a:latin typeface="가는각진제목체" pitchFamily="18" charset="-127"/>
              </a:rPr>
              <a:t>(</a:t>
            </a:r>
            <a:r>
              <a:rPr lang="ko-KR" altLang="en-US" sz="1000" spc="-30" smtClean="0">
                <a:latin typeface="가는각진제목체" pitchFamily="18" charset="-127"/>
              </a:rPr>
              <a:t>전사자원</a:t>
            </a:r>
            <a:r>
              <a:rPr lang="en-US" altLang="ko-KR" sz="1000" spc="-30" smtClean="0">
                <a:latin typeface="가는각진제목체" pitchFamily="18" charset="-127"/>
              </a:rPr>
              <a:t>)</a:t>
            </a:r>
            <a:endParaRPr lang="ko-KR" altLang="en-US" sz="1000" spc="-30" dirty="0" smtClean="0">
              <a:latin typeface="가는각진제목체" pitchFamily="18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6274916" y="4595460"/>
            <a:ext cx="642942" cy="357190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원격 </a:t>
            </a:r>
            <a:endParaRPr lang="en-US" altLang="ko-KR" sz="1000" kern="0" spc="-3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컴포넌트</a:t>
            </a: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111" name="직선 화살표 연결선 110"/>
          <p:cNvCxnSpPr>
            <a:stCxn id="141" idx="4"/>
            <a:endCxn id="110" idx="0"/>
          </p:cNvCxnSpPr>
          <p:nvPr/>
        </p:nvCxnSpPr>
        <p:spPr>
          <a:xfrm>
            <a:off x="6596387" y="3717041"/>
            <a:ext cx="0" cy="87841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 bwMode="auto">
          <a:xfrm>
            <a:off x="5131908" y="3644809"/>
            <a:ext cx="214314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6417792" y="3644809"/>
            <a:ext cx="28575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4228320" y="3359851"/>
            <a:ext cx="864120" cy="263445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FFFFFF"/>
                </a:solidFill>
                <a:latin typeface="가는각진제목체" pitchFamily="18" charset="-127"/>
                <a:cs typeface="Arial" charset="0"/>
              </a:rPr>
              <a:t>데이터접근 장치</a:t>
            </a:r>
            <a:endParaRPr lang="ko-KR" altLang="en-US" sz="1000" kern="0" spc="-30" dirty="0" smtClean="0">
              <a:solidFill>
                <a:srgbClr val="FFFFFF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5164450" y="3359851"/>
            <a:ext cx="1080150" cy="263445"/>
          </a:xfrm>
          <a:prstGeom prst="roundRect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외부 자원접근 장치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116" name="직선 화살표 연결선 77"/>
          <p:cNvCxnSpPr>
            <a:stCxn id="83" idx="2"/>
            <a:endCxn id="115" idx="0"/>
          </p:cNvCxnSpPr>
          <p:nvPr/>
        </p:nvCxnSpPr>
        <p:spPr>
          <a:xfrm rot="16200000" flipH="1">
            <a:off x="5108261" y="2763586"/>
            <a:ext cx="227003" cy="9655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88504" y="3595328"/>
            <a:ext cx="2786082" cy="785818"/>
          </a:xfrm>
          <a:prstGeom prst="rect">
            <a:avLst/>
          </a:prstGeom>
          <a:solidFill>
            <a:srgbClr val="FEF2E8"/>
          </a:solidFill>
          <a:ln w="6350">
            <a:solidFill>
              <a:schemeClr val="bg1">
                <a:lumMod val="75000"/>
              </a:schemeClr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100" b="0" spc="-30" smtClean="0">
                <a:latin typeface="Optima"/>
              </a:rPr>
              <a:t>데이터는 전사 자원이 아닌 컴포넌트 자원으로 비즈 로직과 결합하여 전사 자원인 컴포넌트가 된다</a:t>
            </a:r>
            <a:r>
              <a:rPr lang="en-US" altLang="ko-KR" sz="1100" b="0" spc="-30" smtClean="0">
                <a:latin typeface="Optima"/>
              </a:rPr>
              <a:t>. </a:t>
            </a:r>
            <a:r>
              <a:rPr lang="ko-KR" altLang="en-US" sz="1100" b="0" spc="-30" smtClean="0">
                <a:latin typeface="Optima"/>
              </a:rPr>
              <a:t>데이터로의 접근 방법은 </a:t>
            </a:r>
            <a:r>
              <a:rPr lang="en-US" altLang="ko-KR" sz="1100" b="0" spc="-30" smtClean="0">
                <a:latin typeface="Optima"/>
              </a:rPr>
              <a:t>SQL mapping </a:t>
            </a:r>
            <a:r>
              <a:rPr lang="ko-KR" altLang="en-US" sz="1100" b="0" spc="-30" smtClean="0">
                <a:latin typeface="Optima"/>
              </a:rPr>
              <a:t>이나</a:t>
            </a:r>
            <a:r>
              <a:rPr lang="en-US" altLang="ko-KR" sz="1100" b="0" spc="-30" smtClean="0">
                <a:latin typeface="Optima"/>
              </a:rPr>
              <a:t> JPA </a:t>
            </a:r>
            <a:r>
              <a:rPr lang="ko-KR" altLang="en-US" sz="1100" b="0" spc="-30" smtClean="0">
                <a:latin typeface="Optima"/>
              </a:rPr>
              <a:t>를 사용하는 방법이 있다</a:t>
            </a:r>
            <a:r>
              <a:rPr lang="en-US" altLang="ko-KR" sz="1100" b="0" spc="-30" smtClean="0">
                <a:latin typeface="Optima"/>
              </a:rPr>
              <a:t>.  </a:t>
            </a:r>
            <a:endParaRPr lang="ko-KR" altLang="en-US" sz="1100" b="0" spc="-30" dirty="0" smtClean="0">
              <a:latin typeface="Optima"/>
            </a:endParaRPr>
          </a:p>
        </p:txBody>
      </p:sp>
      <p:sp>
        <p:nvSpPr>
          <p:cNvPr id="118" name="왼쪽 화살표 117"/>
          <p:cNvSpPr/>
          <p:nvPr/>
        </p:nvSpPr>
        <p:spPr bwMode="auto">
          <a:xfrm>
            <a:off x="3774586" y="3809642"/>
            <a:ext cx="214314" cy="357190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275048" y="4452584"/>
            <a:ext cx="2786082" cy="642942"/>
          </a:xfrm>
          <a:prstGeom prst="rect">
            <a:avLst/>
          </a:prstGeom>
          <a:solidFill>
            <a:srgbClr val="FEF2E8"/>
          </a:solidFill>
          <a:ln w="6350">
            <a:solidFill>
              <a:schemeClr val="bg1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100" b="0" spc="-30" smtClean="0">
                <a:latin typeface="가는각진제목체" pitchFamily="18" charset="-127"/>
              </a:rPr>
              <a:t>컴포넌트 의존관계 규칙에 따른 접근방법을 준수한다</a:t>
            </a:r>
            <a:r>
              <a:rPr lang="en-US" altLang="ko-KR" sz="1100" b="0" spc="-30" smtClean="0">
                <a:latin typeface="가는각진제목체" pitchFamily="18" charset="-127"/>
              </a:rPr>
              <a:t>. </a:t>
            </a:r>
            <a:endParaRPr lang="ko-KR" altLang="en-US" sz="1100" b="0" spc="-30" dirty="0" smtClean="0">
              <a:latin typeface="가는각진제목체" pitchFamily="18" charset="-127"/>
            </a:endParaRPr>
          </a:p>
        </p:txBody>
      </p:sp>
      <p:sp>
        <p:nvSpPr>
          <p:cNvPr id="120" name="왼쪽 화살표 119"/>
          <p:cNvSpPr/>
          <p:nvPr/>
        </p:nvSpPr>
        <p:spPr bwMode="auto">
          <a:xfrm flipH="1">
            <a:off x="7060734" y="4595460"/>
            <a:ext cx="214314" cy="357190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3988900" y="5095527"/>
            <a:ext cx="3071834" cy="642942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275048" y="5095526"/>
            <a:ext cx="2786082" cy="642942"/>
          </a:xfrm>
          <a:prstGeom prst="rect">
            <a:avLst/>
          </a:prstGeom>
          <a:solidFill>
            <a:srgbClr val="FEF2E8"/>
          </a:solidFill>
          <a:ln w="6350">
            <a:solidFill>
              <a:schemeClr val="bg1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100" b="0" spc="-30" smtClean="0">
                <a:latin typeface="가는각진제목체" pitchFamily="18" charset="-127"/>
              </a:rPr>
              <a:t>서로 다른 인터페이스 방식을 가진 시스템이 제공하는 기능을 자원으로 사용한다</a:t>
            </a:r>
            <a:r>
              <a:rPr lang="en-US" altLang="ko-KR" sz="1100" b="0" spc="-30" smtClean="0">
                <a:latin typeface="가는각진제목체" pitchFamily="18" charset="-127"/>
              </a:rPr>
              <a:t>. </a:t>
            </a:r>
            <a:r>
              <a:rPr lang="ko-KR" altLang="en-US" sz="1100" b="0" spc="-30" smtClean="0">
                <a:latin typeface="가는각진제목체" pitchFamily="18" charset="-127"/>
              </a:rPr>
              <a:t>따라서 프레임워크나 </a:t>
            </a:r>
            <a:r>
              <a:rPr lang="en-US" altLang="ko-KR" sz="1100" b="0" spc="-30" smtClean="0">
                <a:latin typeface="가는각진제목체" pitchFamily="18" charset="-127"/>
              </a:rPr>
              <a:t>EAI </a:t>
            </a:r>
            <a:r>
              <a:rPr lang="ko-KR" altLang="en-US" sz="1100" b="0" spc="-30" smtClean="0">
                <a:latin typeface="가는각진제목체" pitchFamily="18" charset="-127"/>
              </a:rPr>
              <a:t>등의 방법으로 접근을 통일한다</a:t>
            </a:r>
            <a:r>
              <a:rPr lang="en-US" altLang="ko-KR" sz="1100" b="0" spc="-30" smtClean="0">
                <a:latin typeface="가는각진제목체" pitchFamily="18" charset="-127"/>
              </a:rPr>
              <a:t>. </a:t>
            </a:r>
            <a:r>
              <a:rPr lang="ko-KR" altLang="en-US" sz="1100" b="0" spc="-30" smtClean="0">
                <a:latin typeface="가는각진제목체" pitchFamily="18" charset="-127"/>
              </a:rPr>
              <a:t> </a:t>
            </a:r>
            <a:endParaRPr lang="ko-KR" altLang="en-US" sz="1100" b="0" spc="-30" dirty="0" smtClean="0">
              <a:latin typeface="가는각진제목체" pitchFamily="18" charset="-127"/>
            </a:endParaRPr>
          </a:p>
        </p:txBody>
      </p:sp>
      <p:sp>
        <p:nvSpPr>
          <p:cNvPr id="123" name="왼쪽 화살표 122"/>
          <p:cNvSpPr/>
          <p:nvPr/>
        </p:nvSpPr>
        <p:spPr bwMode="auto">
          <a:xfrm flipH="1">
            <a:off x="7060734" y="5238402"/>
            <a:ext cx="214314" cy="357190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5631974" y="5238402"/>
            <a:ext cx="571504" cy="357190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외부</a:t>
            </a:r>
            <a:endParaRPr lang="en-US" altLang="ko-KR" sz="1000" kern="0" spc="-3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시스템 </a:t>
            </a:r>
            <a:r>
              <a:rPr lang="en-US" altLang="ko-KR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A</a:t>
            </a: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45892" y="5595592"/>
            <a:ext cx="857256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79388" indent="-179388" algn="r" latinLnBrk="0">
              <a:spcAft>
                <a:spcPts val="600"/>
              </a:spcAft>
            </a:pPr>
            <a:r>
              <a:rPr lang="ko-KR" altLang="en-US" sz="1000" spc="-30" smtClean="0">
                <a:latin typeface="가는각진제목체" pitchFamily="18" charset="-127"/>
              </a:rPr>
              <a:t>외부자원 </a:t>
            </a:r>
            <a:r>
              <a:rPr lang="en-US" altLang="ko-KR" sz="1000" spc="-30" smtClean="0">
                <a:latin typeface="가는각진제목체" pitchFamily="18" charset="-127"/>
              </a:rPr>
              <a:t>(</a:t>
            </a:r>
            <a:r>
              <a:rPr lang="ko-KR" altLang="en-US" sz="1000" spc="-30" smtClean="0">
                <a:latin typeface="가는각진제목체" pitchFamily="18" charset="-127"/>
              </a:rPr>
              <a:t>전사자원</a:t>
            </a:r>
            <a:r>
              <a:rPr lang="en-US" altLang="ko-KR" sz="1000" spc="-30" smtClean="0">
                <a:latin typeface="가는각진제목체" pitchFamily="18" charset="-127"/>
              </a:rPr>
              <a:t>)</a:t>
            </a:r>
            <a:endParaRPr lang="ko-KR" altLang="en-US" sz="1000" spc="-30" dirty="0" smtClean="0">
              <a:latin typeface="가는각진제목체" pitchFamily="18" charset="-127"/>
            </a:endParaRPr>
          </a:p>
        </p:txBody>
      </p:sp>
      <p:sp>
        <p:nvSpPr>
          <p:cNvPr id="126" name="왼쪽 중괄호 125"/>
          <p:cNvSpPr/>
          <p:nvPr/>
        </p:nvSpPr>
        <p:spPr>
          <a:xfrm>
            <a:off x="3703148" y="5166964"/>
            <a:ext cx="214314" cy="1214446"/>
          </a:xfrm>
          <a:prstGeom prst="leftBrace">
            <a:avLst/>
          </a:prstGeom>
          <a:noFill/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3988900" y="5738468"/>
            <a:ext cx="3071834" cy="64294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275048" y="5738468"/>
            <a:ext cx="2786082" cy="642942"/>
          </a:xfrm>
          <a:prstGeom prst="rect">
            <a:avLst/>
          </a:prstGeom>
          <a:solidFill>
            <a:srgbClr val="FEF2E8"/>
          </a:solidFill>
          <a:ln w="6350">
            <a:solidFill>
              <a:schemeClr val="bg1">
                <a:lumMod val="75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100" b="0" spc="-30" smtClean="0">
                <a:latin typeface="가는각진제목체" pitchFamily="18" charset="-127"/>
              </a:rPr>
              <a:t>룰은 </a:t>
            </a:r>
            <a:r>
              <a:rPr lang="en-US" altLang="ko-KR" sz="1100" b="0" spc="-30" smtClean="0">
                <a:latin typeface="가는각진제목체" pitchFamily="18" charset="-127"/>
              </a:rPr>
              <a:t>RBMS </a:t>
            </a:r>
            <a:r>
              <a:rPr lang="ko-KR" altLang="en-US" sz="1100" b="0" spc="-30" smtClean="0">
                <a:latin typeface="가는각진제목체" pitchFamily="18" charset="-127"/>
              </a:rPr>
              <a:t>개념 보다는 서버 개념에 더 가깝다</a:t>
            </a:r>
            <a:r>
              <a:rPr lang="en-US" altLang="ko-KR" sz="1100" b="0" spc="-30" smtClean="0">
                <a:latin typeface="가는각진제목체" pitchFamily="18" charset="-127"/>
              </a:rPr>
              <a:t>. </a:t>
            </a:r>
            <a:r>
              <a:rPr lang="ko-KR" altLang="en-US" sz="1100" b="0" spc="-30" smtClean="0">
                <a:latin typeface="가는각진제목체" pitchFamily="18" charset="-127"/>
              </a:rPr>
              <a:t>따라서 룰 호출 인터페이스를 통해서 접근 가능한 전사 자산으로 간주한다</a:t>
            </a:r>
            <a:r>
              <a:rPr lang="en-US" altLang="ko-KR" sz="1100" b="0" spc="-30" smtClean="0">
                <a:latin typeface="가는각진제목체" pitchFamily="18" charset="-127"/>
              </a:rPr>
              <a:t>. </a:t>
            </a:r>
            <a:endParaRPr lang="ko-KR" altLang="en-US" sz="1100" b="0" spc="-30" dirty="0" smtClean="0">
              <a:latin typeface="가는각진제목체" pitchFamily="18" charset="-127"/>
            </a:endParaRPr>
          </a:p>
        </p:txBody>
      </p:sp>
      <p:sp>
        <p:nvSpPr>
          <p:cNvPr id="129" name="왼쪽 화살표 128"/>
          <p:cNvSpPr/>
          <p:nvPr/>
        </p:nvSpPr>
        <p:spPr bwMode="auto">
          <a:xfrm flipH="1">
            <a:off x="7060734" y="5881344"/>
            <a:ext cx="214314" cy="357190"/>
          </a:xfrm>
          <a:prstGeom prst="leftArrow">
            <a:avLst/>
          </a:prstGeom>
          <a:solidFill>
            <a:schemeClr val="bg2">
              <a:lumMod val="75000"/>
            </a:schemeClr>
          </a:solidFill>
          <a:ln w="63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917594" y="5881345"/>
            <a:ext cx="642942" cy="357190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룰서버</a:t>
            </a: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131" name="직선 화살표 연결선 130"/>
          <p:cNvCxnSpPr>
            <a:stCxn id="88" idx="2"/>
            <a:endCxn id="135" idx="0"/>
          </p:cNvCxnSpPr>
          <p:nvPr/>
        </p:nvCxnSpPr>
        <p:spPr>
          <a:xfrm>
            <a:off x="5917726" y="3717041"/>
            <a:ext cx="0" cy="1235609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12" idx="2"/>
            <a:endCxn id="130" idx="0"/>
          </p:cNvCxnSpPr>
          <p:nvPr/>
        </p:nvCxnSpPr>
        <p:spPr>
          <a:xfrm>
            <a:off x="5239065" y="3716247"/>
            <a:ext cx="0" cy="216509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 bwMode="auto">
          <a:xfrm>
            <a:off x="6274916" y="5238402"/>
            <a:ext cx="571504" cy="357190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외부</a:t>
            </a:r>
            <a:endParaRPr lang="en-US" altLang="ko-KR" sz="1000" kern="0" spc="-3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시스템 </a:t>
            </a:r>
            <a:r>
              <a:rPr lang="en-US" altLang="ko-KR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B</a:t>
            </a: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5846288" y="4952650"/>
            <a:ext cx="142876" cy="14287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36" name="직선 화살표 연결선 135"/>
          <p:cNvCxnSpPr>
            <a:stCxn id="135" idx="4"/>
            <a:endCxn id="124" idx="0"/>
          </p:cNvCxnSpPr>
          <p:nvPr/>
        </p:nvCxnSpPr>
        <p:spPr>
          <a:xfrm rot="5400000">
            <a:off x="5846288" y="5166964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14"/>
          <p:cNvCxnSpPr>
            <a:stCxn id="135" idx="6"/>
            <a:endCxn id="134" idx="0"/>
          </p:cNvCxnSpPr>
          <p:nvPr/>
        </p:nvCxnSpPr>
        <p:spPr>
          <a:xfrm>
            <a:off x="5989164" y="5024088"/>
            <a:ext cx="571504" cy="214314"/>
          </a:xfrm>
          <a:prstGeom prst="bentConnector2">
            <a:avLst/>
          </a:prstGeom>
          <a:ln w="127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왼쪽 중괄호 138"/>
          <p:cNvSpPr/>
          <p:nvPr/>
        </p:nvSpPr>
        <p:spPr>
          <a:xfrm flipH="1">
            <a:off x="7846552" y="2132820"/>
            <a:ext cx="198298" cy="2235637"/>
          </a:xfrm>
          <a:prstGeom prst="leftBrace">
            <a:avLst/>
          </a:prstGeom>
          <a:noFill/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060866" y="3113630"/>
            <a:ext cx="1143008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000" spc="-30" smtClean="0">
                <a:latin typeface="가는각진제목체" pitchFamily="18" charset="-127"/>
              </a:rPr>
              <a:t>컴포넌트 영역 범위</a:t>
            </a:r>
            <a:endParaRPr lang="ko-KR" altLang="en-US" sz="1000" spc="-30" dirty="0" smtClean="0">
              <a:latin typeface="가는각진제목체" pitchFamily="18" charset="-127"/>
            </a:endParaRPr>
          </a:p>
        </p:txBody>
      </p:sp>
      <p:sp>
        <p:nvSpPr>
          <p:cNvPr id="141" name="타원 140"/>
          <p:cNvSpPr/>
          <p:nvPr/>
        </p:nvSpPr>
        <p:spPr bwMode="auto">
          <a:xfrm>
            <a:off x="6346354" y="3359851"/>
            <a:ext cx="500066" cy="357190"/>
          </a:xfrm>
          <a:prstGeom prst="ellipse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No</a:t>
            </a: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device</a:t>
            </a:r>
            <a:endParaRPr lang="ko-KR" altLang="en-US" sz="8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142" name="직선 화살표 연결선 77"/>
          <p:cNvCxnSpPr>
            <a:stCxn id="83" idx="2"/>
            <a:endCxn id="141" idx="0"/>
          </p:cNvCxnSpPr>
          <p:nvPr/>
        </p:nvCxnSpPr>
        <p:spPr>
          <a:xfrm rot="16200000" flipH="1">
            <a:off x="5554192" y="2317655"/>
            <a:ext cx="227003" cy="18573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702884" y="5238402"/>
            <a:ext cx="857256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79388" indent="-179388" algn="r" latinLnBrk="0">
              <a:spcAft>
                <a:spcPts val="600"/>
              </a:spcAft>
            </a:pPr>
            <a:r>
              <a:rPr lang="ko-KR" altLang="en-US" sz="1000" spc="-30" smtClean="0">
                <a:latin typeface="가는각진제목체" pitchFamily="18" charset="-127"/>
              </a:rPr>
              <a:t>컴포넌트 활용자원</a:t>
            </a:r>
            <a:endParaRPr lang="ko-KR" altLang="en-US" sz="1000" spc="-30" dirty="0" smtClean="0">
              <a:latin typeface="가는각진제목체" pitchFamily="18" charset="-127"/>
            </a:endParaRPr>
          </a:p>
        </p:txBody>
      </p:sp>
      <p:sp>
        <p:nvSpPr>
          <p:cNvPr id="145" name="왼쪽 중괄호 144"/>
          <p:cNvSpPr/>
          <p:nvPr/>
        </p:nvSpPr>
        <p:spPr>
          <a:xfrm>
            <a:off x="2560140" y="4452584"/>
            <a:ext cx="214314" cy="1928826"/>
          </a:xfrm>
          <a:prstGeom prst="leftBrace">
            <a:avLst/>
          </a:prstGeom>
          <a:noFill/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5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 bwMode="auto">
          <a:xfrm>
            <a:off x="987870" y="2060575"/>
            <a:ext cx="5760800" cy="4320835"/>
          </a:xfrm>
          <a:prstGeom prst="rect">
            <a:avLst/>
          </a:prstGeom>
          <a:solidFill>
            <a:srgbClr val="FFF1C5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         RP </a:t>
            </a:r>
            <a:r>
              <a:rPr lang="ko-KR" altLang="en-US" smtClean="0">
                <a:latin typeface="Optima" pitchFamily="2" charset="2"/>
              </a:rPr>
              <a:t>서비스</a:t>
            </a:r>
            <a:r>
              <a:rPr lang="en-US" altLang="ko-KR" smtClean="0">
                <a:latin typeface="Optima" pitchFamily="2" charset="2"/>
              </a:rPr>
              <a:t> </a:t>
            </a:r>
            <a:r>
              <a:rPr lang="ko-KR" altLang="en-US" smtClean="0">
                <a:latin typeface="Optima" pitchFamily="2" charset="2"/>
              </a:rPr>
              <a:t>서버 </a:t>
            </a:r>
            <a:r>
              <a:rPr lang="en-US" altLang="ko-KR" smtClean="0">
                <a:latin typeface="Optima" pitchFamily="2" charset="2"/>
              </a:rPr>
              <a:t>Close-up</a:t>
            </a:r>
            <a:r>
              <a:rPr lang="ko-KR" altLang="en-US" smtClean="0">
                <a:latin typeface="Optima" pitchFamily="2" charset="2"/>
              </a:rPr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004150" y="3356990"/>
            <a:ext cx="3600500" cy="2880401"/>
          </a:xfrm>
          <a:prstGeom prst="roundRect">
            <a:avLst>
              <a:gd name="adj" fmla="val 369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3436210" y="3573020"/>
            <a:ext cx="2376330" cy="1008140"/>
          </a:xfrm>
          <a:prstGeom prst="roundRect">
            <a:avLst>
              <a:gd name="adj" fmla="val 86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364200" y="3645030"/>
            <a:ext cx="2376330" cy="1008140"/>
          </a:xfrm>
          <a:prstGeom prst="roundRect">
            <a:avLst>
              <a:gd name="adj" fmla="val 86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3292190" y="3717040"/>
            <a:ext cx="2376330" cy="1008140"/>
          </a:xfrm>
          <a:prstGeom prst="roundRect">
            <a:avLst>
              <a:gd name="adj" fmla="val 864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RP</a:t>
            </a:r>
            <a:r>
              <a:rPr lang="ko-KR" altLang="en-US" dirty="0"/>
              <a:t> </a:t>
            </a:r>
            <a:r>
              <a:rPr lang="ko-KR" altLang="en-US" dirty="0" smtClean="0"/>
              <a:t>서비스화 </a:t>
            </a:r>
            <a:r>
              <a:rPr lang="en-US" altLang="ko-KR" dirty="0" smtClean="0"/>
              <a:t>- REST</a:t>
            </a:r>
            <a:r>
              <a:rPr lang="ko-KR" altLang="en-US" dirty="0"/>
              <a:t>기반 </a:t>
            </a:r>
            <a:r>
              <a:rPr lang="ko-KR" altLang="en-US" dirty="0" smtClean="0"/>
              <a:t>서비스화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52" y="836613"/>
            <a:ext cx="10369495" cy="107721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dirty="0" smtClean="0">
                <a:latin typeface="+mn-lt"/>
              </a:rPr>
              <a:t>RP </a:t>
            </a:r>
            <a:r>
              <a:rPr lang="ko-KR" altLang="en-US" sz="1800" dirty="0" smtClean="0">
                <a:latin typeface="+mn-lt"/>
              </a:rPr>
              <a:t>내에서 </a:t>
            </a:r>
            <a:r>
              <a:rPr lang="en-US" altLang="ko-KR" sz="1800" dirty="0" smtClean="0">
                <a:latin typeface="+mn-lt"/>
              </a:rPr>
              <a:t>DB</a:t>
            </a:r>
            <a:r>
              <a:rPr lang="ko-KR" altLang="en-US" sz="1800" dirty="0" smtClean="0">
                <a:latin typeface="+mn-lt"/>
              </a:rPr>
              <a:t>에 접근하는 일부 </a:t>
            </a:r>
            <a:r>
              <a:rPr lang="ko-KR" altLang="en-US" sz="1800" dirty="0" err="1" smtClean="0">
                <a:latin typeface="+mn-lt"/>
              </a:rPr>
              <a:t>로직은</a:t>
            </a:r>
            <a:r>
              <a:rPr lang="ko-KR" altLang="en-US" sz="1800" dirty="0" smtClean="0">
                <a:latin typeface="+mn-lt"/>
              </a:rPr>
              <a:t> </a:t>
            </a:r>
            <a:r>
              <a:rPr lang="en-US" altLang="ko-KR" sz="1800" dirty="0" smtClean="0">
                <a:latin typeface="+mn-lt"/>
              </a:rPr>
              <a:t>RP </a:t>
            </a:r>
            <a:r>
              <a:rPr lang="ko-KR" altLang="en-US" sz="1800" dirty="0" smtClean="0">
                <a:latin typeface="+mn-lt"/>
              </a:rPr>
              <a:t>컴포넌트 쪽으로 이동하고</a:t>
            </a:r>
            <a:r>
              <a:rPr lang="en-US" altLang="ko-KR" sz="1800" dirty="0" smtClean="0">
                <a:latin typeface="+mn-lt"/>
              </a:rPr>
              <a:t>, RP</a:t>
            </a:r>
            <a:r>
              <a:rPr lang="ko-KR" altLang="en-US" sz="1800" dirty="0" smtClean="0">
                <a:latin typeface="+mn-lt"/>
              </a:rPr>
              <a:t>는 탐색에만 집중하도록 함 </a:t>
            </a:r>
            <a:endParaRPr lang="en-US" altLang="ko-KR" sz="18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메시지 포맷은 </a:t>
            </a:r>
            <a:r>
              <a:rPr lang="en-US" altLang="ko-KR" sz="1800" dirty="0" err="1" smtClean="0">
                <a:latin typeface="+mn-lt"/>
              </a:rPr>
              <a:t>Json</a:t>
            </a:r>
            <a:r>
              <a:rPr lang="ko-KR" altLang="en-US" sz="1800" dirty="0" smtClean="0">
                <a:latin typeface="+mn-lt"/>
              </a:rPr>
              <a:t>이나 </a:t>
            </a:r>
            <a:r>
              <a:rPr lang="en-US" altLang="ko-KR" sz="1800" dirty="0" smtClean="0">
                <a:latin typeface="+mn-lt"/>
              </a:rPr>
              <a:t>Xml </a:t>
            </a:r>
            <a:r>
              <a:rPr lang="ko-KR" altLang="en-US" sz="1800" dirty="0" smtClean="0">
                <a:latin typeface="+mn-lt"/>
              </a:rPr>
              <a:t>중에서 택일 또는 두 가지 모두 발행</a:t>
            </a:r>
            <a:r>
              <a:rPr lang="en-US" altLang="ko-KR" sz="1800" dirty="0" smtClean="0">
                <a:latin typeface="+mn-lt"/>
              </a:rPr>
              <a:t>(publishing)</a:t>
            </a:r>
            <a:r>
              <a:rPr lang="ko-KR" altLang="en-US" sz="1800" dirty="0" smtClean="0">
                <a:latin typeface="+mn-lt"/>
              </a:rPr>
              <a:t>할 수 있도록 함 </a:t>
            </a:r>
            <a:endParaRPr lang="en-US" altLang="ko-KR" sz="18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dirty="0" smtClean="0">
                <a:latin typeface="+mn-lt"/>
              </a:rPr>
              <a:t>RP </a:t>
            </a:r>
            <a:r>
              <a:rPr lang="ko-KR" altLang="en-US" sz="1800" dirty="0" smtClean="0">
                <a:latin typeface="+mn-lt"/>
              </a:rPr>
              <a:t>라이브러리에서 공유메모리 접근은 안정적이지만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smtClean="0">
                <a:latin typeface="+mn-lt"/>
              </a:rPr>
              <a:t>전역변수를 사용하는 부분은 개선 작업이 필요함  </a:t>
            </a:r>
            <a:endParaRPr lang="en-US" altLang="ko-KR" sz="1800" dirty="0" smtClean="0">
              <a:latin typeface="+mn-lt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820680" y="2060575"/>
            <a:ext cx="3168440" cy="4320835"/>
          </a:xfrm>
          <a:prstGeom prst="rect">
            <a:avLst/>
          </a:prstGeom>
          <a:solidFill>
            <a:srgbClr val="FFF1C5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RP </a:t>
            </a:r>
            <a:r>
              <a:rPr lang="ko-KR" altLang="en-US" smtClean="0">
                <a:latin typeface="Optima" pitchFamily="2" charset="2"/>
              </a:rPr>
              <a:t>서비스 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8548920" y="4725180"/>
            <a:ext cx="1296180" cy="15122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RP </a:t>
            </a:r>
            <a:r>
              <a:rPr lang="ko-KR" altLang="en-US" smtClean="0">
                <a:latin typeface="Optima" pitchFamily="2" charset="2"/>
              </a:rPr>
              <a:t>서버</a:t>
            </a:r>
            <a:endParaRPr lang="en-US" altLang="ko-KR" smtClean="0">
              <a:latin typeface="Optima" pitchFamily="2" charset="2"/>
            </a:endParaRPr>
          </a:p>
        </p:txBody>
      </p:sp>
      <p:cxnSp>
        <p:nvCxnSpPr>
          <p:cNvPr id="58" name="직선 연결선 57"/>
          <p:cNvCxnSpPr>
            <a:stCxn id="62" idx="2"/>
            <a:endCxn id="83" idx="1"/>
          </p:cNvCxnSpPr>
          <p:nvPr/>
        </p:nvCxnSpPr>
        <p:spPr bwMode="auto">
          <a:xfrm>
            <a:off x="7684800" y="3501010"/>
            <a:ext cx="1410372" cy="834292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2" name="모서리가 둥근 직사각형 61"/>
          <p:cNvSpPr/>
          <p:nvPr/>
        </p:nvSpPr>
        <p:spPr bwMode="auto">
          <a:xfrm>
            <a:off x="7468770" y="3284980"/>
            <a:ext cx="432060" cy="2160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900" b="0" smtClean="0">
                <a:solidFill>
                  <a:srgbClr val="FFFFFF"/>
                </a:solidFill>
                <a:latin typeface="Optima" pitchFamily="2" charset="2"/>
              </a:rPr>
              <a:t>L4</a:t>
            </a:r>
            <a:endParaRPr lang="ko-KR" altLang="en-US" sz="9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108720" y="2348850"/>
            <a:ext cx="115216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smtClean="0">
                <a:latin typeface="Optima" pitchFamily="2" charset="2"/>
              </a:rPr>
              <a:t>외부 서비스 클라이언트</a:t>
            </a:r>
            <a:endParaRPr lang="en-US" altLang="ko-KR" sz="1100" smtClean="0">
              <a:latin typeface="Optima" pitchFamily="2" charset="2"/>
            </a:endParaRPr>
          </a:p>
        </p:txBody>
      </p:sp>
      <p:cxnSp>
        <p:nvCxnSpPr>
          <p:cNvPr id="65" name="직선 화살표 연결선 64"/>
          <p:cNvCxnSpPr>
            <a:stCxn id="64" idx="2"/>
            <a:endCxn id="62" idx="0"/>
          </p:cNvCxnSpPr>
          <p:nvPr/>
        </p:nvCxnSpPr>
        <p:spPr bwMode="auto">
          <a:xfrm>
            <a:off x="7684800" y="2780910"/>
            <a:ext cx="0" cy="50407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6" name="모서리가 둥근 직사각형 65"/>
          <p:cNvSpPr/>
          <p:nvPr/>
        </p:nvSpPr>
        <p:spPr bwMode="auto">
          <a:xfrm>
            <a:off x="7828820" y="2924930"/>
            <a:ext cx="936130" cy="288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solidFill>
                  <a:srgbClr val="D6EBF6">
                    <a:lumMod val="25000"/>
                  </a:srgbClr>
                </a:solidFill>
                <a:latin typeface="Optima" pitchFamily="2" charset="2"/>
              </a:rPr>
              <a:t>Http/Json</a:t>
            </a:r>
            <a:endParaRPr lang="ko-KR" altLang="en-US" sz="1100" b="0" smtClean="0">
              <a:solidFill>
                <a:srgbClr val="D6EBF6">
                  <a:lumMod val="25000"/>
                </a:srgbClr>
              </a:solidFill>
              <a:latin typeface="Optima" pitchFamily="2" charset="2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8620930" y="4797190"/>
            <a:ext cx="115216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REST </a:t>
            </a:r>
            <a:r>
              <a:rPr lang="ko-KR" altLang="en-US" sz="1100" b="0" smtClean="0">
                <a:latin typeface="Optima" pitchFamily="2" charset="2"/>
              </a:rPr>
              <a:t>프레임워크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8620930" y="5013220"/>
            <a:ext cx="115216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Servlet </a:t>
            </a:r>
            <a:r>
              <a:rPr lang="ko-KR" altLang="en-US" sz="1100" b="0" smtClean="0">
                <a:latin typeface="Optima" pitchFamily="2" charset="2"/>
              </a:rPr>
              <a:t>컨테이너</a:t>
            </a: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8620930" y="5373270"/>
            <a:ext cx="115216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smtClean="0">
                <a:solidFill>
                  <a:srgbClr val="FFFFFF"/>
                </a:solidFill>
                <a:latin typeface="Optima" pitchFamily="2" charset="2"/>
              </a:rPr>
              <a:t>JNI</a:t>
            </a:r>
            <a:endParaRPr lang="ko-KR" altLang="en-US" sz="10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8620930" y="5733320"/>
            <a:ext cx="115216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RP Lib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81" name="직선 연결선 80"/>
          <p:cNvCxnSpPr>
            <a:stCxn id="72" idx="2"/>
            <a:endCxn id="75" idx="0"/>
          </p:cNvCxnSpPr>
          <p:nvPr/>
        </p:nvCxnSpPr>
        <p:spPr bwMode="auto">
          <a:xfrm>
            <a:off x="9197010" y="5229250"/>
            <a:ext cx="0" cy="14402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2" name="직선 연결선 81"/>
          <p:cNvCxnSpPr>
            <a:stCxn id="75" idx="2"/>
            <a:endCxn id="78" idx="0"/>
          </p:cNvCxnSpPr>
          <p:nvPr/>
        </p:nvCxnSpPr>
        <p:spPr bwMode="auto">
          <a:xfrm>
            <a:off x="9197010" y="5589300"/>
            <a:ext cx="0" cy="14402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3" name="타원 82"/>
          <p:cNvSpPr/>
          <p:nvPr/>
        </p:nvSpPr>
        <p:spPr bwMode="auto">
          <a:xfrm>
            <a:off x="9052990" y="4293120"/>
            <a:ext cx="288040" cy="28804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>
                <a:solidFill>
                  <a:srgbClr val="FFFFFF"/>
                </a:solidFill>
                <a:latin typeface="Optima" pitchFamily="2" charset="2"/>
              </a:rPr>
              <a:t>S</a:t>
            </a: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85" name="직선 연결선 84"/>
          <p:cNvCxnSpPr>
            <a:stCxn id="47" idx="0"/>
            <a:endCxn id="83" idx="4"/>
          </p:cNvCxnSpPr>
          <p:nvPr/>
        </p:nvCxnSpPr>
        <p:spPr bwMode="auto">
          <a:xfrm flipV="1">
            <a:off x="9197010" y="4581160"/>
            <a:ext cx="0" cy="14402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1" name="직사각형 90"/>
          <p:cNvSpPr/>
          <p:nvPr/>
        </p:nvSpPr>
        <p:spPr bwMode="auto">
          <a:xfrm>
            <a:off x="7036710" y="4725180"/>
            <a:ext cx="1296180" cy="15122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RP </a:t>
            </a:r>
            <a:r>
              <a:rPr lang="ko-KR" altLang="en-US" smtClean="0">
                <a:latin typeface="Optima" pitchFamily="2" charset="2"/>
              </a:rPr>
              <a:t>서버</a:t>
            </a:r>
            <a:endParaRPr lang="en-US" altLang="ko-KR" smtClean="0">
              <a:latin typeface="Optima" pitchFamily="2" charset="2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7108720" y="4797190"/>
            <a:ext cx="115216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REST </a:t>
            </a:r>
            <a:r>
              <a:rPr lang="ko-KR" altLang="en-US" sz="1100" b="0" smtClean="0">
                <a:latin typeface="Optima" pitchFamily="2" charset="2"/>
              </a:rPr>
              <a:t>프레임워크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7108720" y="5013220"/>
            <a:ext cx="115216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Servlet </a:t>
            </a:r>
            <a:r>
              <a:rPr lang="ko-KR" altLang="en-US" sz="1100" b="0" smtClean="0">
                <a:latin typeface="Optima" pitchFamily="2" charset="2"/>
              </a:rPr>
              <a:t>컨테이너</a:t>
            </a: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7108720" y="5373270"/>
            <a:ext cx="115216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smtClean="0">
                <a:solidFill>
                  <a:srgbClr val="FFFFFF"/>
                </a:solidFill>
                <a:latin typeface="Optima" pitchFamily="2" charset="2"/>
              </a:rPr>
              <a:t>JNI</a:t>
            </a:r>
            <a:endParaRPr lang="ko-KR" altLang="en-US" sz="10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7108720" y="5733320"/>
            <a:ext cx="115216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RP Lib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96" name="직선 연결선 95"/>
          <p:cNvCxnSpPr>
            <a:stCxn id="93" idx="2"/>
            <a:endCxn id="94" idx="0"/>
          </p:cNvCxnSpPr>
          <p:nvPr/>
        </p:nvCxnSpPr>
        <p:spPr bwMode="auto">
          <a:xfrm>
            <a:off x="7684800" y="5229250"/>
            <a:ext cx="0" cy="14402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7" name="직선 연결선 96"/>
          <p:cNvCxnSpPr>
            <a:stCxn id="94" idx="2"/>
            <a:endCxn id="95" idx="0"/>
          </p:cNvCxnSpPr>
          <p:nvPr/>
        </p:nvCxnSpPr>
        <p:spPr bwMode="auto">
          <a:xfrm>
            <a:off x="7684800" y="5589300"/>
            <a:ext cx="0" cy="14402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98" name="타원 97"/>
          <p:cNvSpPr/>
          <p:nvPr/>
        </p:nvSpPr>
        <p:spPr bwMode="auto">
          <a:xfrm>
            <a:off x="7540780" y="4293120"/>
            <a:ext cx="288040" cy="28804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>
                <a:solidFill>
                  <a:srgbClr val="FFFFFF"/>
                </a:solidFill>
                <a:latin typeface="Optima" pitchFamily="2" charset="2"/>
              </a:rPr>
              <a:t>S</a:t>
            </a: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99" name="직선 연결선 98"/>
          <p:cNvCxnSpPr>
            <a:stCxn id="91" idx="0"/>
            <a:endCxn id="98" idx="4"/>
          </p:cNvCxnSpPr>
          <p:nvPr/>
        </p:nvCxnSpPr>
        <p:spPr bwMode="auto">
          <a:xfrm flipV="1">
            <a:off x="7684800" y="4581160"/>
            <a:ext cx="0" cy="14402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9" name="직선 연결선 128"/>
          <p:cNvCxnSpPr>
            <a:stCxn id="62" idx="2"/>
            <a:endCxn id="98" idx="0"/>
          </p:cNvCxnSpPr>
          <p:nvPr/>
        </p:nvCxnSpPr>
        <p:spPr bwMode="auto">
          <a:xfrm>
            <a:off x="7684800" y="3501010"/>
            <a:ext cx="0" cy="79211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35" name="타원 134"/>
          <p:cNvSpPr/>
          <p:nvPr/>
        </p:nvSpPr>
        <p:spPr bwMode="auto">
          <a:xfrm>
            <a:off x="5740530" y="4149099"/>
            <a:ext cx="216030" cy="21603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3148170" y="5229249"/>
            <a:ext cx="2736380" cy="288040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웹</a:t>
            </a:r>
            <a:r>
              <a:rPr lang="ko-KR" alt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컨테이너</a:t>
            </a: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3148170" y="4941210"/>
            <a:ext cx="2736380" cy="288039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REST </a:t>
            </a: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프레임워크</a:t>
            </a:r>
          </a:p>
        </p:txBody>
      </p:sp>
      <p:cxnSp>
        <p:nvCxnSpPr>
          <p:cNvPr id="37" name="직선 연결선 36"/>
          <p:cNvCxnSpPr>
            <a:stCxn id="32" idx="0"/>
            <a:endCxn id="48" idx="4"/>
          </p:cNvCxnSpPr>
          <p:nvPr/>
        </p:nvCxnSpPr>
        <p:spPr bwMode="auto">
          <a:xfrm flipV="1">
            <a:off x="4804400" y="3068950"/>
            <a:ext cx="0" cy="28804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" name="모서리가 둥근 직사각형 45"/>
          <p:cNvSpPr/>
          <p:nvPr/>
        </p:nvSpPr>
        <p:spPr bwMode="auto">
          <a:xfrm>
            <a:off x="3148170" y="5517290"/>
            <a:ext cx="2736380" cy="288040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JVM</a:t>
            </a:r>
            <a:endParaRPr lang="ko-KR" altLang="en-US" sz="110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4660380" y="2780910"/>
            <a:ext cx="288040" cy="288040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>
                <a:solidFill>
                  <a:srgbClr val="FFFFFF"/>
                </a:solidFill>
                <a:latin typeface="Optima" pitchFamily="2" charset="2"/>
              </a:rPr>
              <a:t>S</a:t>
            </a: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220180" y="3789050"/>
            <a:ext cx="2376330" cy="1008140"/>
          </a:xfrm>
          <a:prstGeom prst="roundRect">
            <a:avLst>
              <a:gd name="adj" fmla="val 8640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RP </a:t>
            </a:r>
            <a:r>
              <a:rPr lang="ko-KR" altLang="en-US" sz="1100" b="0" smtClean="0">
                <a:latin typeface="Optima" pitchFamily="2" charset="2"/>
              </a:rPr>
              <a:t>서비스 스레드</a:t>
            </a: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364200" y="4077091"/>
            <a:ext cx="864120" cy="288040"/>
          </a:xfrm>
          <a:prstGeom prst="roundRect">
            <a:avLst>
              <a:gd name="adj" fmla="val 13985"/>
            </a:avLst>
          </a:prstGeom>
          <a:solidFill>
            <a:srgbClr val="FFF1C5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smtClean="0">
                <a:latin typeface="Optima" pitchFamily="2" charset="2"/>
              </a:rPr>
              <a:t>RP </a:t>
            </a:r>
            <a:r>
              <a:rPr lang="ko-KR" altLang="en-US" sz="1000" b="0" smtClean="0">
                <a:latin typeface="Optima" pitchFamily="2" charset="2"/>
              </a:rPr>
              <a:t>서비스</a:t>
            </a:r>
            <a:endParaRPr lang="en-US" altLang="ko-KR" sz="1000" b="0" smtClean="0">
              <a:latin typeface="Optima" pitchFamily="2" charset="2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4732390" y="4077091"/>
            <a:ext cx="720100" cy="576080"/>
          </a:xfrm>
          <a:prstGeom prst="roundRect">
            <a:avLst>
              <a:gd name="adj" fmla="val 12453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>
                <a:solidFill>
                  <a:srgbClr val="FFFFFF"/>
                </a:solidFill>
                <a:latin typeface="Optima" pitchFamily="2" charset="2"/>
              </a:rPr>
              <a:t>RP Lib.</a:t>
            </a:r>
            <a:endParaRPr lang="ko-KR" altLang="en-US" sz="100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444350" y="4293121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2" name="직선 연결선 41"/>
          <p:cNvCxnSpPr>
            <a:stCxn id="40" idx="1"/>
            <a:endCxn id="41" idx="6"/>
          </p:cNvCxnSpPr>
          <p:nvPr/>
        </p:nvCxnSpPr>
        <p:spPr bwMode="auto">
          <a:xfrm flipH="1">
            <a:off x="4588370" y="4365131"/>
            <a:ext cx="144020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4" name="직선 화살표 연결선 43"/>
          <p:cNvCxnSpPr>
            <a:stCxn id="89" idx="3"/>
            <a:endCxn id="41" idx="2"/>
          </p:cNvCxnSpPr>
          <p:nvPr/>
        </p:nvCxnSpPr>
        <p:spPr bwMode="auto">
          <a:xfrm flipV="1">
            <a:off x="4228320" y="4365131"/>
            <a:ext cx="216030" cy="14820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 bwMode="auto">
          <a:xfrm>
            <a:off x="4300330" y="4478959"/>
            <a:ext cx="43206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smtClean="0">
                <a:latin typeface="Optima"/>
                <a:ea typeface="가는각진제목체"/>
              </a:rPr>
              <a:t>JNI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020430" y="2780910"/>
            <a:ext cx="122417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b="0" smtClean="0">
                <a:latin typeface="Optima"/>
                <a:ea typeface="가는각진제목체"/>
              </a:rPr>
              <a:t>Http / Json(Xml)</a:t>
            </a:r>
            <a:endParaRPr lang="ko-KR" altLang="en-US" b="0" dirty="0">
              <a:latin typeface="Optima"/>
              <a:ea typeface="가는각진제목체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3148170" y="5805330"/>
            <a:ext cx="2736380" cy="288040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OS</a:t>
            </a:r>
            <a:endParaRPr lang="ko-KR" altLang="en-US" sz="110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27820" y="2204830"/>
            <a:ext cx="2232310" cy="22323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한 건의 </a:t>
            </a:r>
            <a:r>
              <a:rPr lang="en-US" altLang="ko-KR" sz="1100" b="0" smtClean="0">
                <a:latin typeface="Optima" pitchFamily="2" charset="2"/>
              </a:rPr>
              <a:t>RP </a:t>
            </a:r>
            <a:r>
              <a:rPr lang="ko-KR" altLang="en-US" sz="1100" b="0" smtClean="0">
                <a:latin typeface="Optima" pitchFamily="2" charset="2"/>
              </a:rPr>
              <a:t>서비스 요청은 하나의 스레드로 실행되므로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최적의 스레드 개수를 파악하고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필요에 따라 스레드 풀링을 통해 자원의 효율성을 높여야 함 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RP Lib</a:t>
            </a:r>
            <a:r>
              <a:rPr lang="ko-KR" altLang="en-US" sz="1100" b="0" smtClean="0">
                <a:latin typeface="Optima" pitchFamily="2" charset="2"/>
              </a:rPr>
              <a:t>에서 </a:t>
            </a:r>
            <a:r>
              <a:rPr lang="en-US" altLang="ko-KR" sz="1100" b="0" smtClean="0">
                <a:latin typeface="Optima" pitchFamily="2" charset="2"/>
              </a:rPr>
              <a:t>OS</a:t>
            </a:r>
            <a:r>
              <a:rPr lang="ko-KR" altLang="en-US" sz="1100" b="0" smtClean="0">
                <a:latin typeface="Optima" pitchFamily="2" charset="2"/>
              </a:rPr>
              <a:t>의 공유메모리 자원에 접근하는데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이러한 접근이 스레드로부터의 안전성 여부를 검토하여야 함 현행 공유메모리에는 읽기 전용 지도 데이터가 있어 큰 문제는 없을 것으로 보이나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검증이 필요함 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RP </a:t>
            </a:r>
            <a:r>
              <a:rPr lang="ko-KR" altLang="en-US" sz="1100" b="0" smtClean="0">
                <a:latin typeface="Optima" pitchFamily="2" charset="2"/>
              </a:rPr>
              <a:t>서비스 역시 컴포넌트를 기반으로 하고 있으며</a:t>
            </a:r>
            <a:r>
              <a:rPr lang="en-US" altLang="ko-KR" sz="1100" b="0" smtClean="0">
                <a:latin typeface="Optima" pitchFamily="2" charset="2"/>
              </a:rPr>
              <a:t>, JNI</a:t>
            </a:r>
            <a:r>
              <a:rPr lang="ko-KR" altLang="en-US" sz="1100" b="0" smtClean="0">
                <a:latin typeface="Optima" pitchFamily="2" charset="2"/>
              </a:rPr>
              <a:t>를 이용한 </a:t>
            </a:r>
            <a:r>
              <a:rPr lang="en-US" altLang="ko-KR" sz="1100" b="0" smtClean="0">
                <a:latin typeface="Optima" pitchFamily="2" charset="2"/>
              </a:rPr>
              <a:t>RP Lib. </a:t>
            </a:r>
            <a:r>
              <a:rPr lang="ko-KR" altLang="en-US" sz="1100" b="0" smtClean="0">
                <a:latin typeface="Optima" pitchFamily="2" charset="2"/>
              </a:rPr>
              <a:t>접근은 컴포넌트 레벨에서 이루어진다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29" name="왼쪽 화살표 28"/>
          <p:cNvSpPr/>
          <p:nvPr/>
        </p:nvSpPr>
        <p:spPr bwMode="auto">
          <a:xfrm>
            <a:off x="6676660" y="5013220"/>
            <a:ext cx="288040" cy="936130"/>
          </a:xfrm>
          <a:prstGeom prst="leftArrow">
            <a:avLst>
              <a:gd name="adj1" fmla="val 50000"/>
              <a:gd name="adj2" fmla="val 61237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1203900" y="4941210"/>
            <a:ext cx="1440200" cy="12961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통합 </a:t>
            </a: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DB(RAC)</a:t>
            </a:r>
            <a:endParaRPr lang="ko-KR" altLang="en-US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cxnSp>
        <p:nvCxnSpPr>
          <p:cNvPr id="88" name="직선 화살표 연결선 87"/>
          <p:cNvCxnSpPr>
            <a:stCxn id="89" idx="1"/>
            <a:endCxn id="79" idx="0"/>
          </p:cNvCxnSpPr>
          <p:nvPr/>
        </p:nvCxnSpPr>
        <p:spPr bwMode="auto">
          <a:xfrm rot="10800000" flipV="1">
            <a:off x="1924000" y="4513340"/>
            <a:ext cx="1440200" cy="427870"/>
          </a:xfrm>
          <a:prstGeom prst="bentConnector2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89" name="모서리가 둥근 직사각형 88"/>
          <p:cNvSpPr/>
          <p:nvPr/>
        </p:nvSpPr>
        <p:spPr bwMode="auto">
          <a:xfrm>
            <a:off x="3364200" y="4365130"/>
            <a:ext cx="864120" cy="296419"/>
          </a:xfrm>
          <a:prstGeom prst="roundRect">
            <a:avLst>
              <a:gd name="adj" fmla="val 13985"/>
            </a:avLst>
          </a:prstGeom>
          <a:solidFill>
            <a:srgbClr val="FFF1C5"/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 pitchFamily="2" charset="2"/>
              </a:rPr>
              <a:t>컴포넌트</a:t>
            </a:r>
            <a:endParaRPr lang="en-US" altLang="ko-KR" sz="1000" b="0" smtClean="0">
              <a:latin typeface="Optima" pitchFamily="2" charset="2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2284050" y="4535580"/>
            <a:ext cx="79211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/>
                <a:ea typeface="가는각진제목체"/>
              </a:rPr>
              <a:t>이력데이</a:t>
            </a:r>
            <a:r>
              <a:rPr lang="ko-KR" altLang="en-US" sz="1100" b="0">
                <a:latin typeface="Optima"/>
                <a:ea typeface="가는각진제목체"/>
              </a:rPr>
              <a:t>터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100" name="원통 99"/>
          <p:cNvSpPr/>
          <p:nvPr/>
        </p:nvSpPr>
        <p:spPr bwMode="auto">
          <a:xfrm>
            <a:off x="1419930" y="5661310"/>
            <a:ext cx="1008140" cy="288040"/>
          </a:xfrm>
          <a:prstGeom prst="can">
            <a:avLst>
              <a:gd name="adj" fmla="val 1508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이</a:t>
            </a:r>
            <a:r>
              <a:rPr lang="ko-KR" altLang="en-US" sz="1100" b="0">
                <a:latin typeface="Optima" pitchFamily="2" charset="2"/>
              </a:rPr>
              <a:t>력</a:t>
            </a:r>
            <a:r>
              <a:rPr lang="ko-KR" altLang="en-US" sz="1100" b="0" smtClean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DB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80" name="원통 79"/>
          <p:cNvSpPr/>
          <p:nvPr/>
        </p:nvSpPr>
        <p:spPr bwMode="auto">
          <a:xfrm>
            <a:off x="1419930" y="5373270"/>
            <a:ext cx="1008140" cy="288040"/>
          </a:xfrm>
          <a:prstGeom prst="can">
            <a:avLst>
              <a:gd name="adj" fmla="val 1508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패</a:t>
            </a:r>
            <a:r>
              <a:rPr lang="ko-KR" altLang="en-US" sz="1100" b="0">
                <a:latin typeface="Optima" pitchFamily="2" charset="2"/>
              </a:rPr>
              <a:t>턴</a:t>
            </a:r>
            <a:r>
              <a:rPr lang="ko-KR" altLang="en-US" sz="1100" b="0" smtClean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DB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84" name="원통 83"/>
          <p:cNvSpPr/>
          <p:nvPr/>
        </p:nvSpPr>
        <p:spPr bwMode="auto">
          <a:xfrm>
            <a:off x="1419930" y="5085230"/>
            <a:ext cx="1008140" cy="288040"/>
          </a:xfrm>
          <a:prstGeom prst="can">
            <a:avLst>
              <a:gd name="adj" fmla="val 1508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교</a:t>
            </a:r>
            <a:r>
              <a:rPr lang="ko-KR" altLang="en-US" sz="1100" b="0">
                <a:latin typeface="Optima" pitchFamily="2" charset="2"/>
              </a:rPr>
              <a:t>통</a:t>
            </a:r>
            <a:r>
              <a:rPr lang="ko-KR" altLang="en-US" sz="1100" b="0" smtClean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DB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63" name="순서도: 처리 62"/>
          <p:cNvSpPr/>
          <p:nvPr/>
        </p:nvSpPr>
        <p:spPr bwMode="auto">
          <a:xfrm>
            <a:off x="4372340" y="3356990"/>
            <a:ext cx="288040" cy="7201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1" name="직선 화살표 연결선 100"/>
          <p:cNvCxnSpPr>
            <a:stCxn id="63" idx="2"/>
            <a:endCxn id="39" idx="0"/>
          </p:cNvCxnSpPr>
          <p:nvPr/>
        </p:nvCxnSpPr>
        <p:spPr bwMode="auto">
          <a:xfrm flipH="1">
            <a:off x="3796260" y="3429000"/>
            <a:ext cx="720100" cy="64809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 bwMode="auto">
          <a:xfrm rot="1787223">
            <a:off x="8043233" y="3726371"/>
            <a:ext cx="100814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/>
                <a:ea typeface="가는각진제목체"/>
              </a:rPr>
              <a:t>stateless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103" name="TextBox 102"/>
          <p:cNvSpPr txBox="1"/>
          <p:nvPr/>
        </p:nvSpPr>
        <p:spPr bwMode="auto">
          <a:xfrm rot="5400000">
            <a:off x="7311535" y="3802265"/>
            <a:ext cx="100814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/>
                <a:ea typeface="가는각진제목체"/>
              </a:rPr>
              <a:t>stateless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5884550" y="4077090"/>
            <a:ext cx="576080" cy="576080"/>
          </a:xfrm>
          <a:prstGeom prst="roundRect">
            <a:avLst>
              <a:gd name="adj" fmla="val 12453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smtClean="0">
                <a:solidFill>
                  <a:srgbClr val="FFFFFF"/>
                </a:solidFill>
                <a:latin typeface="Optima" pitchFamily="2" charset="2"/>
              </a:rPr>
              <a:t>공유 메모리</a:t>
            </a:r>
            <a:endParaRPr lang="ko-KR" altLang="en-US" sz="100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06" name="직선 화살표 연결선 105"/>
          <p:cNvCxnSpPr>
            <a:stCxn id="40" idx="3"/>
            <a:endCxn id="105" idx="1"/>
          </p:cNvCxnSpPr>
          <p:nvPr/>
        </p:nvCxnSpPr>
        <p:spPr bwMode="auto">
          <a:xfrm flipV="1">
            <a:off x="5452490" y="4365130"/>
            <a:ext cx="432060" cy="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09" name="모서리가 둥근 직사각형 108"/>
          <p:cNvSpPr/>
          <p:nvPr/>
        </p:nvSpPr>
        <p:spPr bwMode="auto">
          <a:xfrm>
            <a:off x="5956560" y="4941210"/>
            <a:ext cx="504070" cy="1152160"/>
          </a:xfrm>
          <a:prstGeom prst="roundRect">
            <a:avLst>
              <a:gd name="adj" fmla="val 4034"/>
            </a:avLst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OS</a:t>
            </a:r>
            <a:endParaRPr lang="ko-KR" altLang="en-US" sz="110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96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클라이언트 </a:t>
            </a:r>
            <a:r>
              <a:rPr lang="ko-KR" altLang="en-US" dirty="0" err="1" smtClean="0"/>
              <a:t>스텁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구조설계 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클라이언트 </a:t>
            </a:r>
            <a:r>
              <a:rPr lang="en-US" altLang="ko-KR" sz="1800" dirty="0" smtClean="0">
                <a:latin typeface="+mn-lt"/>
              </a:rPr>
              <a:t>App </a:t>
            </a:r>
            <a:r>
              <a:rPr lang="ko-KR" altLang="en-US" sz="1800" dirty="0" smtClean="0">
                <a:latin typeface="+mn-lt"/>
              </a:rPr>
              <a:t>개발을 </a:t>
            </a:r>
            <a:r>
              <a:rPr lang="ko-KR" altLang="en-US" sz="1800" dirty="0" err="1" smtClean="0">
                <a:latin typeface="+mn-lt"/>
              </a:rPr>
              <a:t>원할하게</a:t>
            </a:r>
            <a:r>
              <a:rPr lang="ko-KR" altLang="en-US" sz="1800" dirty="0" smtClean="0">
                <a:latin typeface="+mn-lt"/>
              </a:rPr>
              <a:t> 지원하기 위해서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smtClean="0">
                <a:latin typeface="+mn-lt"/>
              </a:rPr>
              <a:t>클라이언트 개발자가 반복적으로 수행하는 작업을 대신해주어야 함 </a:t>
            </a:r>
            <a:endParaRPr lang="en-US" altLang="ko-KR" sz="18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서버 서비스의 메시지 포맷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smtClean="0">
                <a:latin typeface="+mn-lt"/>
              </a:rPr>
              <a:t>프로토콜 등이 변경되어도 클라이언트 코드는 변경이 없도록 해야 함 </a:t>
            </a:r>
            <a:endParaRPr lang="en-US" altLang="ko-KR" sz="18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다양한 </a:t>
            </a:r>
            <a:r>
              <a:rPr lang="ko-KR" altLang="en-US" sz="1800" dirty="0" err="1" smtClean="0">
                <a:latin typeface="+mn-lt"/>
              </a:rPr>
              <a:t>스마트폰</a:t>
            </a:r>
            <a:r>
              <a:rPr lang="ko-KR" altLang="en-US" sz="1800" dirty="0" smtClean="0">
                <a:latin typeface="+mn-lt"/>
              </a:rPr>
              <a:t> 클라이언트를 지원하는 </a:t>
            </a:r>
            <a:r>
              <a:rPr lang="en-US" altLang="ko-KR" sz="1800" dirty="0" smtClean="0">
                <a:latin typeface="+mn-lt"/>
              </a:rPr>
              <a:t>Stub</a:t>
            </a:r>
            <a:r>
              <a:rPr lang="ko-KR" altLang="en-US" sz="1800" dirty="0" smtClean="0">
                <a:latin typeface="+mn-lt"/>
              </a:rPr>
              <a:t>의 구조는 같아야 함</a:t>
            </a:r>
            <a:r>
              <a:rPr lang="en-US" altLang="ko-KR" sz="1800" dirty="0" smtClean="0">
                <a:latin typeface="+mn-lt"/>
              </a:rPr>
              <a:t>, </a:t>
            </a:r>
            <a:r>
              <a:rPr lang="ko-KR" altLang="en-US" sz="1800" dirty="0" smtClean="0">
                <a:latin typeface="+mn-lt"/>
              </a:rPr>
              <a:t>즉</a:t>
            </a:r>
            <a:r>
              <a:rPr lang="en-US" altLang="ko-KR" sz="1800" dirty="0" smtClean="0">
                <a:latin typeface="+mn-lt"/>
              </a:rPr>
              <a:t>, iPhone </a:t>
            </a:r>
            <a:r>
              <a:rPr lang="en-US" altLang="ko-KR" sz="1800" dirty="0" err="1" smtClean="0">
                <a:latin typeface="+mn-lt"/>
              </a:rPr>
              <a:t>Tmap</a:t>
            </a:r>
            <a:r>
              <a:rPr lang="en-US" altLang="ko-KR" sz="1800" dirty="0" smtClean="0">
                <a:latin typeface="+mn-lt"/>
              </a:rPr>
              <a:t> Stub </a:t>
            </a:r>
            <a:r>
              <a:rPr lang="ko-KR" altLang="en-US" sz="1800" dirty="0" smtClean="0">
                <a:latin typeface="+mn-lt"/>
              </a:rPr>
              <a:t>구조는 </a:t>
            </a:r>
            <a:r>
              <a:rPr lang="ko-KR" altLang="en-US" sz="1800" dirty="0" err="1" smtClean="0">
                <a:latin typeface="+mn-lt"/>
              </a:rPr>
              <a:t>안드로이드와</a:t>
            </a:r>
            <a:r>
              <a:rPr lang="ko-KR" altLang="en-US" sz="1800" dirty="0" smtClean="0">
                <a:latin typeface="+mn-lt"/>
              </a:rPr>
              <a:t> 동일</a:t>
            </a:r>
            <a:endParaRPr lang="en-US" altLang="ko-KR" sz="1800" dirty="0"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924000" y="2204830"/>
            <a:ext cx="1512210" cy="9361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latin typeface="Optima" pitchFamily="2" charset="2"/>
              </a:rPr>
              <a:t>서비스 접수 레이어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1924000" y="3212970"/>
            <a:ext cx="1512210" cy="9361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latin typeface="Optima" pitchFamily="2" charset="2"/>
              </a:rPr>
              <a:t>메시지 변환 레이어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1924000" y="4221110"/>
            <a:ext cx="1512210" cy="9361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mtClean="0">
                <a:latin typeface="Optima" pitchFamily="2" charset="2"/>
              </a:rPr>
              <a:t>전송 레이어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3796260" y="2204830"/>
            <a:ext cx="5256730" cy="936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796260" y="3212970"/>
            <a:ext cx="5256730" cy="936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endParaRPr lang="ko-KR" altLang="en-US">
              <a:latin typeface="Optima" pitchFamily="2" charset="2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3796260" y="4221110"/>
            <a:ext cx="5256730" cy="936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563950" y="2060810"/>
            <a:ext cx="7849090" cy="7201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563950" y="5229250"/>
            <a:ext cx="7849090" cy="7201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3436210" y="2204830"/>
            <a:ext cx="360050" cy="2952410"/>
          </a:xfrm>
          <a:prstGeom prst="downArrow">
            <a:avLst>
              <a:gd name="adj1" fmla="val 65873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vert="vert270"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Outbount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1" name="위쪽 화살표 10"/>
          <p:cNvSpPr/>
          <p:nvPr/>
        </p:nvSpPr>
        <p:spPr bwMode="auto">
          <a:xfrm>
            <a:off x="9052990" y="2204830"/>
            <a:ext cx="360050" cy="2952411"/>
          </a:xfrm>
          <a:prstGeom prst="upArrow">
            <a:avLst>
              <a:gd name="adj1" fmla="val 64109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vert="vert270"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Inbound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812540" y="4293120"/>
            <a:ext cx="1224170" cy="360050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Loopback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300330" y="3501010"/>
            <a:ext cx="1440200" cy="360050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Object </a:t>
            </a:r>
            <a:r>
              <a:rPr lang="en-US" altLang="ko-KR" sz="1100" b="0" smtClean="0">
                <a:latin typeface="Optima" pitchFamily="2" charset="2"/>
                <a:sym typeface="Wingdings" pitchFamily="2" charset="2"/>
              </a:rPr>
              <a:t> JSON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84300" y="4725180"/>
            <a:ext cx="1512210" cy="360050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Protocol sender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108720" y="3501010"/>
            <a:ext cx="1440200" cy="360050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Object </a:t>
            </a:r>
            <a:r>
              <a:rPr lang="en-US" altLang="ko-KR" sz="1100" b="0" smtClean="0">
                <a:latin typeface="Optima" pitchFamily="2" charset="2"/>
                <a:sym typeface="Wingdings" pitchFamily="2" charset="2"/>
              </a:rPr>
              <a:t> JSON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7252740" y="4725180"/>
            <a:ext cx="1512210" cy="360050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Protocol receiver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610390" y="2492870"/>
            <a:ext cx="1570340" cy="360050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ServiceWrapperObject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468770" y="2276840"/>
            <a:ext cx="122417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Local cache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156310" y="2276840"/>
            <a:ext cx="122417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인증정보</a:t>
            </a:r>
          </a:p>
        </p:txBody>
      </p:sp>
      <p:cxnSp>
        <p:nvCxnSpPr>
          <p:cNvPr id="15" name="직선 화살표 연결선 14"/>
          <p:cNvCxnSpPr>
            <a:stCxn id="67" idx="3"/>
            <a:endCxn id="69" idx="1"/>
          </p:cNvCxnSpPr>
          <p:nvPr/>
        </p:nvCxnSpPr>
        <p:spPr bwMode="auto">
          <a:xfrm flipV="1">
            <a:off x="7180730" y="2456865"/>
            <a:ext cx="288040" cy="2160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6100580" y="278091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388620" y="278091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6" name="직선 화살표 연결선 75"/>
          <p:cNvCxnSpPr>
            <a:stCxn id="16" idx="2"/>
            <a:endCxn id="58" idx="0"/>
          </p:cNvCxnSpPr>
          <p:nvPr/>
        </p:nvCxnSpPr>
        <p:spPr bwMode="auto">
          <a:xfrm rot="5400000">
            <a:off x="5290468" y="2582883"/>
            <a:ext cx="648090" cy="1188165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" name="직선 화살표 연결선 79"/>
          <p:cNvCxnSpPr>
            <a:stCxn id="114" idx="2"/>
            <a:endCxn id="60" idx="0"/>
          </p:cNvCxnSpPr>
          <p:nvPr/>
        </p:nvCxnSpPr>
        <p:spPr bwMode="auto">
          <a:xfrm>
            <a:off x="4840405" y="3861060"/>
            <a:ext cx="0" cy="86412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1" name="직선 화살표 연결선 80"/>
          <p:cNvCxnSpPr>
            <a:stCxn id="64" idx="0"/>
            <a:endCxn id="75" idx="2"/>
          </p:cNvCxnSpPr>
          <p:nvPr/>
        </p:nvCxnSpPr>
        <p:spPr bwMode="auto">
          <a:xfrm rot="16200000" flipV="1">
            <a:off x="6838683" y="2510872"/>
            <a:ext cx="648090" cy="1332185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직선 화살표 연결선 82"/>
          <p:cNvCxnSpPr>
            <a:stCxn id="65" idx="0"/>
            <a:endCxn id="108" idx="2"/>
          </p:cNvCxnSpPr>
          <p:nvPr/>
        </p:nvCxnSpPr>
        <p:spPr bwMode="auto">
          <a:xfrm flipV="1">
            <a:off x="8008845" y="3861060"/>
            <a:ext cx="0" cy="86412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직선 화살표 연결선 83"/>
          <p:cNvCxnSpPr>
            <a:stCxn id="107" idx="0"/>
            <a:endCxn id="64" idx="2"/>
          </p:cNvCxnSpPr>
          <p:nvPr/>
        </p:nvCxnSpPr>
        <p:spPr bwMode="auto">
          <a:xfrm rot="5400000" flipH="1" flipV="1">
            <a:off x="7054712" y="3519013"/>
            <a:ext cx="432060" cy="1116155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>
            <a:stCxn id="58" idx="2"/>
            <a:endCxn id="104" idx="0"/>
          </p:cNvCxnSpPr>
          <p:nvPr/>
        </p:nvCxnSpPr>
        <p:spPr bwMode="auto">
          <a:xfrm rot="16200000" flipH="1">
            <a:off x="5398482" y="3483007"/>
            <a:ext cx="432060" cy="1188165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5813113" y="4725180"/>
            <a:ext cx="122417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Test sender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99" name="직선 화살표 연결선 98"/>
          <p:cNvCxnSpPr>
            <a:stCxn id="67" idx="1"/>
            <a:endCxn id="70" idx="3"/>
          </p:cNvCxnSpPr>
          <p:nvPr/>
        </p:nvCxnSpPr>
        <p:spPr bwMode="auto">
          <a:xfrm rot="10800000">
            <a:off x="5380480" y="2456865"/>
            <a:ext cx="229910" cy="2160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104" name="직사각형 103"/>
          <p:cNvSpPr/>
          <p:nvPr/>
        </p:nvSpPr>
        <p:spPr bwMode="auto">
          <a:xfrm>
            <a:off x="6100580" y="429312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6604650" y="429312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7900830" y="378905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4732390" y="378905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5668520" y="5877340"/>
            <a:ext cx="1512210" cy="3600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RemoteService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18" name="직선 화살표 연결선 117"/>
          <p:cNvCxnSpPr>
            <a:stCxn id="50" idx="2"/>
            <a:endCxn id="116" idx="0"/>
          </p:cNvCxnSpPr>
          <p:nvPr/>
        </p:nvCxnSpPr>
        <p:spPr bwMode="auto">
          <a:xfrm>
            <a:off x="6424625" y="5157240"/>
            <a:ext cx="0" cy="7201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1" name="직사각형 120"/>
          <p:cNvSpPr/>
          <p:nvPr/>
        </p:nvSpPr>
        <p:spPr bwMode="auto">
          <a:xfrm>
            <a:off x="4156310" y="2708900"/>
            <a:ext cx="122417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서비스버전 정보</a:t>
            </a:r>
          </a:p>
        </p:txBody>
      </p:sp>
      <p:cxnSp>
        <p:nvCxnSpPr>
          <p:cNvPr id="122" name="직선 화살표 연결선 98"/>
          <p:cNvCxnSpPr>
            <a:stCxn id="67" idx="1"/>
            <a:endCxn id="121" idx="3"/>
          </p:cNvCxnSpPr>
          <p:nvPr/>
        </p:nvCxnSpPr>
        <p:spPr bwMode="auto">
          <a:xfrm rot="10800000" flipV="1">
            <a:off x="5380480" y="2672895"/>
            <a:ext cx="229910" cy="2160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127" name="직사각형 126"/>
          <p:cNvSpPr/>
          <p:nvPr/>
        </p:nvSpPr>
        <p:spPr bwMode="auto">
          <a:xfrm>
            <a:off x="6028570" y="3284980"/>
            <a:ext cx="79211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Message Pool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128" name="직선 화살표 연결선 127"/>
          <p:cNvCxnSpPr>
            <a:stCxn id="58" idx="3"/>
            <a:endCxn id="127" idx="1"/>
          </p:cNvCxnSpPr>
          <p:nvPr/>
        </p:nvCxnSpPr>
        <p:spPr bwMode="auto">
          <a:xfrm flipV="1">
            <a:off x="5740530" y="3465005"/>
            <a:ext cx="288040" cy="2160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1" name="직선 화살표 연결선 130"/>
          <p:cNvCxnSpPr>
            <a:stCxn id="64" idx="1"/>
            <a:endCxn id="127" idx="3"/>
          </p:cNvCxnSpPr>
          <p:nvPr/>
        </p:nvCxnSpPr>
        <p:spPr bwMode="auto">
          <a:xfrm rot="10800000">
            <a:off x="6820680" y="3465005"/>
            <a:ext cx="288040" cy="2160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134" name="직사각형 133"/>
          <p:cNvSpPr/>
          <p:nvPr/>
        </p:nvSpPr>
        <p:spPr bwMode="auto">
          <a:xfrm>
            <a:off x="6028570" y="3717040"/>
            <a:ext cx="79211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ko-KR" altLang="en-US" sz="1100" b="0" smtClean="0">
                <a:latin typeface="Optima" pitchFamily="2" charset="2"/>
              </a:rPr>
              <a:t>암복호</a:t>
            </a:r>
            <a:r>
              <a:rPr lang="ko-KR" altLang="en-US" sz="1100" b="0">
                <a:latin typeface="Optima" pitchFamily="2" charset="2"/>
              </a:rPr>
              <a:t>화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135" name="직선 화살표 연결선 130"/>
          <p:cNvCxnSpPr>
            <a:stCxn id="64" idx="1"/>
            <a:endCxn id="134" idx="3"/>
          </p:cNvCxnSpPr>
          <p:nvPr/>
        </p:nvCxnSpPr>
        <p:spPr bwMode="auto">
          <a:xfrm rot="10800000" flipV="1">
            <a:off x="6820680" y="3681035"/>
            <a:ext cx="288040" cy="2160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8" name="직선 화살표 연결선 127"/>
          <p:cNvCxnSpPr>
            <a:stCxn id="58" idx="3"/>
            <a:endCxn id="134" idx="1"/>
          </p:cNvCxnSpPr>
          <p:nvPr/>
        </p:nvCxnSpPr>
        <p:spPr bwMode="auto">
          <a:xfrm>
            <a:off x="5740530" y="3681035"/>
            <a:ext cx="288040" cy="2160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149" name="직사각형 148"/>
          <p:cNvSpPr/>
          <p:nvPr/>
        </p:nvSpPr>
        <p:spPr bwMode="auto">
          <a:xfrm rot="16200000">
            <a:off x="235955" y="3532825"/>
            <a:ext cx="2952410" cy="2964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latin typeface="Optima" pitchFamily="2" charset="2"/>
              </a:rPr>
              <a:t>Stub</a:t>
            </a:r>
            <a:r>
              <a:rPr lang="ko-KR" altLang="en-US" smtClean="0">
                <a:latin typeface="Optima" pitchFamily="2" charset="2"/>
              </a:rPr>
              <a:t>의 레이어 구조</a:t>
            </a:r>
          </a:p>
        </p:txBody>
      </p:sp>
      <p:sp>
        <p:nvSpPr>
          <p:cNvPr id="150" name="직사각형 149"/>
          <p:cNvSpPr/>
          <p:nvPr/>
        </p:nvSpPr>
        <p:spPr bwMode="auto">
          <a:xfrm>
            <a:off x="7468770" y="2708900"/>
            <a:ext cx="122417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z="1100" b="0" smtClean="0">
                <a:latin typeface="Optima" pitchFamily="2" charset="2"/>
              </a:rPr>
              <a:t>Service status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151" name="직선 화살표 연결선 150"/>
          <p:cNvCxnSpPr>
            <a:stCxn id="67" idx="3"/>
            <a:endCxn id="150" idx="1"/>
          </p:cNvCxnSpPr>
          <p:nvPr/>
        </p:nvCxnSpPr>
        <p:spPr bwMode="auto">
          <a:xfrm>
            <a:off x="7180730" y="2672895"/>
            <a:ext cx="288040" cy="2160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9" name="직선 화살표 연결선 158"/>
          <p:cNvCxnSpPr>
            <a:stCxn id="98" idx="1"/>
            <a:endCxn id="60" idx="3"/>
          </p:cNvCxnSpPr>
          <p:nvPr/>
        </p:nvCxnSpPr>
        <p:spPr bwMode="auto">
          <a:xfrm flipH="1">
            <a:off x="5596510" y="4905205"/>
            <a:ext cx="216603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2" name="직선 화살표 연결선 161"/>
          <p:cNvCxnSpPr>
            <a:stCxn id="65" idx="1"/>
            <a:endCxn id="98" idx="3"/>
          </p:cNvCxnSpPr>
          <p:nvPr/>
        </p:nvCxnSpPr>
        <p:spPr bwMode="auto">
          <a:xfrm flipH="1">
            <a:off x="7037283" y="4905205"/>
            <a:ext cx="215457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21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모서리가 둥근 직사각형 95"/>
          <p:cNvSpPr/>
          <p:nvPr/>
        </p:nvSpPr>
        <p:spPr bwMode="auto">
          <a:xfrm>
            <a:off x="1491940" y="2348615"/>
            <a:ext cx="8065120" cy="3960785"/>
          </a:xfrm>
          <a:prstGeom prst="roundRect">
            <a:avLst>
              <a:gd name="adj" fmla="val 2419"/>
            </a:avLst>
          </a:prstGeom>
          <a:solidFill>
            <a:schemeClr val="accent2">
              <a:lumMod val="2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dirty="0" smtClean="0">
                <a:solidFill>
                  <a:srgbClr val="FFFFFF"/>
                </a:solidFill>
                <a:latin typeface="Optima" pitchFamily="2" charset="2"/>
              </a:rPr>
              <a:t>일반적인 컴포넌트 설계 절차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접근방법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98488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올바른 컴포넌트 구조와 최적의 플랫폼을 얻기 위한 절차가 필요함 </a:t>
            </a:r>
            <a:endParaRPr lang="en-US" altLang="ko-KR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컴포넌트는 많은 이해관계자의 관심이 집중되는 아키텍처 요소로 모두가 공감하는 수준의 설계가 필요함  </a:t>
            </a:r>
            <a:endParaRPr lang="en-US" altLang="ko-KR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컴포넌트는 선택한 컴포넌트 플랫폼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en-US" altLang="ko-KR" sz="1600" dirty="0" err="1" smtClean="0">
                <a:latin typeface="+mn-lt"/>
              </a:rPr>
              <a:t>POJO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플랫폼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en-US" altLang="ko-KR" sz="1600" dirty="0" err="1" smtClean="0">
                <a:latin typeface="+mn-lt"/>
              </a:rPr>
              <a:t>EJB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플랫폼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en-US" altLang="ko-KR" sz="1600" dirty="0" err="1" smtClean="0">
                <a:latin typeface="+mn-lt"/>
              </a:rPr>
              <a:t>OGSi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플랫폼</a:t>
            </a:r>
            <a:r>
              <a:rPr lang="en-US" altLang="ko-KR" sz="1600" dirty="0" smtClean="0">
                <a:latin typeface="+mn-lt"/>
              </a:rPr>
              <a:t>)</a:t>
            </a:r>
            <a:r>
              <a:rPr lang="ko-KR" altLang="en-US" sz="1600" dirty="0" smtClean="0">
                <a:latin typeface="+mn-lt"/>
              </a:rPr>
              <a:t>에 영향을 받음 </a:t>
            </a:r>
            <a:r>
              <a:rPr lang="en-US" altLang="ko-KR" sz="1600" dirty="0" smtClean="0">
                <a:latin typeface="+mn-lt"/>
                <a:sym typeface="Wingdings" pitchFamily="2" charset="2"/>
              </a:rPr>
              <a:t></a:t>
            </a:r>
            <a:r>
              <a:rPr lang="en-US" altLang="ko-KR" sz="1600" dirty="0" err="1" smtClean="0">
                <a:latin typeface="+mn-lt"/>
                <a:sym typeface="Wingdings" pitchFamily="2" charset="2"/>
              </a:rPr>
              <a:t>POJO</a:t>
            </a:r>
            <a:r>
              <a:rPr lang="en-US" altLang="ko-KR" sz="1600" dirty="0" smtClean="0">
                <a:latin typeface="+mn-lt"/>
                <a:sym typeface="Wingdings" pitchFamily="2" charset="2"/>
              </a:rPr>
              <a:t> </a:t>
            </a:r>
            <a:r>
              <a:rPr lang="ko-KR" altLang="en-US" sz="1600" dirty="0" smtClean="0">
                <a:latin typeface="+mn-lt"/>
                <a:sym typeface="Wingdings" pitchFamily="2" charset="2"/>
              </a:rPr>
              <a:t>플랫폼 중심</a:t>
            </a:r>
            <a:endParaRPr lang="en-US" altLang="ko-KR" sz="1600" dirty="0" smtClean="0">
              <a:latin typeface="+mn-lt"/>
            </a:endParaRP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4408345" y="2636890"/>
            <a:ext cx="223231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 정의 </a:t>
            </a: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4408345" y="3356625"/>
            <a:ext cx="223231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 유형 정의 </a:t>
            </a: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4408345" y="4797190"/>
            <a:ext cx="223231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 유형 간 의존 규칙 정의 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779980" y="3356625"/>
            <a:ext cx="223231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 유형별 내부구조 설계 </a:t>
            </a:r>
          </a:p>
        </p:txBody>
      </p:sp>
      <p:cxnSp>
        <p:nvCxnSpPr>
          <p:cNvPr id="5" name="직선 화살표 연결선 4"/>
          <p:cNvCxnSpPr>
            <a:stCxn id="13" idx="1"/>
            <a:endCxn id="15" idx="3"/>
          </p:cNvCxnSpPr>
          <p:nvPr/>
        </p:nvCxnSpPr>
        <p:spPr bwMode="auto">
          <a:xfrm flipH="1">
            <a:off x="4012290" y="3536650"/>
            <a:ext cx="396055" cy="0"/>
          </a:xfrm>
          <a:prstGeom prst="straightConnector1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>
            <a:stCxn id="13" idx="2"/>
            <a:endCxn id="24" idx="0"/>
          </p:cNvCxnSpPr>
          <p:nvPr/>
        </p:nvCxnSpPr>
        <p:spPr bwMode="auto">
          <a:xfrm>
            <a:off x="5524500" y="3716675"/>
            <a:ext cx="0" cy="360050"/>
          </a:xfrm>
          <a:prstGeom prst="straightConnector1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>
            <a:stCxn id="3" idx="2"/>
            <a:endCxn id="13" idx="0"/>
          </p:cNvCxnSpPr>
          <p:nvPr/>
        </p:nvCxnSpPr>
        <p:spPr bwMode="auto">
          <a:xfrm>
            <a:off x="5524500" y="2996940"/>
            <a:ext cx="0" cy="359685"/>
          </a:xfrm>
          <a:prstGeom prst="straightConnector1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모서리가 둥근 직사각형 23"/>
          <p:cNvSpPr/>
          <p:nvPr/>
        </p:nvSpPr>
        <p:spPr bwMode="auto">
          <a:xfrm>
            <a:off x="4408345" y="4076725"/>
            <a:ext cx="223231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-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서비스 관계 정의 </a:t>
            </a: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4408345" y="5517290"/>
            <a:ext cx="223231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RI 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개발 및 공유</a:t>
            </a:r>
          </a:p>
        </p:txBody>
      </p:sp>
      <p:cxnSp>
        <p:nvCxnSpPr>
          <p:cNvPr id="30" name="직선 화살표 연결선 29"/>
          <p:cNvCxnSpPr>
            <a:stCxn id="14" idx="2"/>
            <a:endCxn id="29" idx="0"/>
          </p:cNvCxnSpPr>
          <p:nvPr/>
        </p:nvCxnSpPr>
        <p:spPr bwMode="auto">
          <a:xfrm>
            <a:off x="5524500" y="5157240"/>
            <a:ext cx="0" cy="360050"/>
          </a:xfrm>
          <a:prstGeom prst="straightConnector1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>
            <a:stCxn id="15" idx="2"/>
            <a:endCxn id="29" idx="1"/>
          </p:cNvCxnSpPr>
          <p:nvPr/>
        </p:nvCxnSpPr>
        <p:spPr bwMode="auto">
          <a:xfrm rot="16200000" flipH="1">
            <a:off x="2661920" y="3950890"/>
            <a:ext cx="1980640" cy="1512210"/>
          </a:xfrm>
          <a:prstGeom prst="bentConnector2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모서리가 둥근 직사각형 37"/>
          <p:cNvSpPr/>
          <p:nvPr/>
        </p:nvSpPr>
        <p:spPr bwMode="auto">
          <a:xfrm>
            <a:off x="7036710" y="3356990"/>
            <a:ext cx="223231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</a:t>
            </a: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플랫폼 분석</a:t>
            </a:r>
          </a:p>
        </p:txBody>
      </p:sp>
      <p:cxnSp>
        <p:nvCxnSpPr>
          <p:cNvPr id="41" name="직선 화살표 연결선 40"/>
          <p:cNvCxnSpPr>
            <a:stCxn id="24" idx="2"/>
            <a:endCxn id="14" idx="0"/>
          </p:cNvCxnSpPr>
          <p:nvPr/>
        </p:nvCxnSpPr>
        <p:spPr bwMode="auto">
          <a:xfrm>
            <a:off x="5524500" y="4436775"/>
            <a:ext cx="0" cy="360415"/>
          </a:xfrm>
          <a:prstGeom prst="straightConnector1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직선 화살표 연결선 46"/>
          <p:cNvCxnSpPr>
            <a:stCxn id="13" idx="3"/>
            <a:endCxn id="38" idx="1"/>
          </p:cNvCxnSpPr>
          <p:nvPr/>
        </p:nvCxnSpPr>
        <p:spPr bwMode="auto">
          <a:xfrm>
            <a:off x="6640655" y="3536650"/>
            <a:ext cx="396055" cy="365"/>
          </a:xfrm>
          <a:prstGeom prst="straightConnector1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모서리가 둥근 직사각형 57"/>
          <p:cNvSpPr/>
          <p:nvPr/>
        </p:nvSpPr>
        <p:spPr bwMode="auto">
          <a:xfrm>
            <a:off x="7036710" y="4077090"/>
            <a:ext cx="223231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컴포넌트화 요건 및 환경 검토</a:t>
            </a:r>
          </a:p>
        </p:txBody>
      </p:sp>
      <p:cxnSp>
        <p:nvCxnSpPr>
          <p:cNvPr id="59" name="직선 화살표 연결선 58"/>
          <p:cNvCxnSpPr>
            <a:stCxn id="38" idx="2"/>
            <a:endCxn id="58" idx="0"/>
          </p:cNvCxnSpPr>
          <p:nvPr/>
        </p:nvCxnSpPr>
        <p:spPr bwMode="auto">
          <a:xfrm>
            <a:off x="8152865" y="3717040"/>
            <a:ext cx="0" cy="360050"/>
          </a:xfrm>
          <a:prstGeom prst="straightConnector1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모서리가 둥근 직사각형 61"/>
          <p:cNvSpPr/>
          <p:nvPr/>
        </p:nvSpPr>
        <p:spPr bwMode="auto">
          <a:xfrm>
            <a:off x="7036710" y="4797190"/>
            <a:ext cx="2232310" cy="360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 플랫폼 선정 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(1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안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, 2</a:t>
            </a:r>
            <a:r>
              <a:rPr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안</a:t>
            </a:r>
            <a:r>
              <a:rPr lang="en-US" altLang="ko-KR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)</a:t>
            </a:r>
            <a:endParaRPr lang="ko-KR" altLang="en-US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cxnSp>
        <p:nvCxnSpPr>
          <p:cNvPr id="63" name="직선 화살표 연결선 62"/>
          <p:cNvCxnSpPr>
            <a:stCxn id="58" idx="2"/>
            <a:endCxn id="62" idx="0"/>
          </p:cNvCxnSpPr>
          <p:nvPr/>
        </p:nvCxnSpPr>
        <p:spPr bwMode="auto">
          <a:xfrm>
            <a:off x="8152865" y="4437140"/>
            <a:ext cx="0" cy="360050"/>
          </a:xfrm>
          <a:prstGeom prst="straightConnector1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직선 화살표 연결선 65"/>
          <p:cNvCxnSpPr>
            <a:stCxn id="62" idx="2"/>
            <a:endCxn id="29" idx="3"/>
          </p:cNvCxnSpPr>
          <p:nvPr/>
        </p:nvCxnSpPr>
        <p:spPr bwMode="auto">
          <a:xfrm rot="5400000">
            <a:off x="7126723" y="4671172"/>
            <a:ext cx="540075" cy="1512210"/>
          </a:xfrm>
          <a:prstGeom prst="bentConnector2">
            <a:avLst/>
          </a:prstGeom>
          <a:noFill/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4" name="순서도: 가산 접합 313"/>
          <p:cNvSpPr/>
          <p:nvPr/>
        </p:nvSpPr>
        <p:spPr bwMode="auto">
          <a:xfrm>
            <a:off x="3724250" y="4149100"/>
            <a:ext cx="216030" cy="216030"/>
          </a:xfrm>
          <a:prstGeom prst="flowChartSummingJunction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0" name="직선 화살표 연결선 99"/>
          <p:cNvCxnSpPr>
            <a:stCxn id="24" idx="1"/>
            <a:endCxn id="314" idx="6"/>
          </p:cNvCxnSpPr>
          <p:nvPr/>
        </p:nvCxnSpPr>
        <p:spPr bwMode="auto">
          <a:xfrm flipH="1">
            <a:off x="3940280" y="4256750"/>
            <a:ext cx="468065" cy="365"/>
          </a:xfrm>
          <a:prstGeom prst="straightConnector1">
            <a:avLst/>
          </a:prstGeom>
          <a:noFill/>
          <a:ln w="15875" cap="flat" cmpd="sng" algn="ctr">
            <a:solidFill>
              <a:schemeClr val="bg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19" name="TextBox 318"/>
          <p:cNvSpPr txBox="1"/>
          <p:nvPr/>
        </p:nvSpPr>
        <p:spPr bwMode="auto">
          <a:xfrm>
            <a:off x="3220180" y="4365130"/>
            <a:ext cx="122417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solidFill>
                  <a:srgbClr val="FFFFFF"/>
                </a:solidFill>
                <a:latin typeface="Optima"/>
                <a:ea typeface="가는각진제목체"/>
              </a:rPr>
              <a:t>서비스 영역으로 </a:t>
            </a:r>
            <a:r>
              <a:rPr lang="en-US" altLang="ko-KR" sz="1100" b="0" smtClean="0">
                <a:solidFill>
                  <a:srgbClr val="FFFFFF"/>
                </a:solidFill>
                <a:latin typeface="Optima"/>
                <a:ea typeface="가는각진제목체"/>
              </a:rPr>
              <a:t>~</a:t>
            </a:r>
            <a:endParaRPr lang="ko-KR" altLang="en-US" sz="1100" b="0" dirty="0">
              <a:solidFill>
                <a:srgbClr val="FFFFFF"/>
              </a:solidFill>
              <a:latin typeface="Optima"/>
              <a:ea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6231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 bwMode="auto">
          <a:xfrm>
            <a:off x="4300330" y="2492870"/>
            <a:ext cx="2448340" cy="12241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실행개체 </a:t>
            </a:r>
            <a:r>
              <a:rPr lang="en-US" altLang="ko-KR" sz="1100" b="0" smtClean="0">
                <a:latin typeface="Optima" pitchFamily="2" charset="2"/>
              </a:rPr>
              <a:t>? </a:t>
            </a:r>
            <a:r>
              <a:rPr lang="ko-KR" altLang="en-US" sz="1100" b="0" smtClean="0">
                <a:latin typeface="Optima" pitchFamily="2" charset="2"/>
              </a:rPr>
              <a:t>논리적인 설계 개체 </a:t>
            </a:r>
            <a:r>
              <a:rPr lang="en-US" altLang="ko-KR" sz="1100" b="0" smtClean="0">
                <a:latin typeface="Optima" pitchFamily="2" charset="2"/>
              </a:rPr>
              <a:t>?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820674" y="2492870"/>
            <a:ext cx="2448340" cy="12241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1779986" y="2492870"/>
            <a:ext cx="2448340" cy="12241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용어</a:t>
            </a:r>
            <a:r>
              <a:rPr lang="en-US" altLang="ko-KR" smtClean="0"/>
              <a:t>(1/12)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컴포넌트의 다른 이름  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98488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컴포넌트에 대한 다양한 정의가 존재하며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특히 </a:t>
            </a:r>
            <a:r>
              <a:rPr lang="ko-KR" altLang="en-US" sz="1600" dirty="0" err="1" smtClean="0">
                <a:latin typeface="+mn-lt"/>
              </a:rPr>
              <a:t>조직별로</a:t>
            </a:r>
            <a:r>
              <a:rPr lang="ko-KR" altLang="en-US" sz="1600" dirty="0" smtClean="0">
                <a:latin typeface="+mn-lt"/>
              </a:rPr>
              <a:t> 차이가 있으며</a:t>
            </a:r>
            <a:r>
              <a:rPr lang="en-US" altLang="ko-KR" sz="1600" dirty="0" smtClean="0">
                <a:latin typeface="+mn-lt"/>
              </a:rPr>
              <a:t>,</a:t>
            </a:r>
            <a:r>
              <a:rPr lang="ko-KR" altLang="en-US" sz="1600" dirty="0" smtClean="0">
                <a:latin typeface="+mn-lt"/>
              </a:rPr>
              <a:t> 그로 인한 의사소통의 어려움이 존재함 </a:t>
            </a:r>
            <a:endParaRPr lang="en-US" altLang="ko-KR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컴포넌트를 보는 다양한 관점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ko-KR" altLang="en-US" sz="1600" dirty="0" smtClean="0">
                <a:latin typeface="+mn-lt"/>
              </a:rPr>
              <a:t>하드웨어로</a:t>
            </a:r>
            <a:r>
              <a:rPr lang="en-US" altLang="ko-KR" sz="1600" dirty="0" smtClean="0">
                <a:latin typeface="+mn-lt"/>
              </a:rPr>
              <a:t>, CPU</a:t>
            </a:r>
            <a:r>
              <a:rPr lang="ko-KR" altLang="en-US" sz="1600" dirty="0" smtClean="0">
                <a:latin typeface="+mn-lt"/>
              </a:rPr>
              <a:t>에서 실행 중인 프로세스로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구현체로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논리적인 설계단위로</a:t>
            </a:r>
            <a:r>
              <a:rPr lang="en-US" altLang="ko-KR" sz="1600" dirty="0" smtClean="0">
                <a:latin typeface="+mn-lt"/>
              </a:rPr>
              <a:t>)</a:t>
            </a:r>
            <a:r>
              <a:rPr lang="ko-KR" altLang="en-US" sz="1600" dirty="0" smtClean="0">
                <a:latin typeface="+mn-lt"/>
              </a:rPr>
              <a:t>이 존재함 </a:t>
            </a:r>
            <a:endParaRPr lang="en-US" altLang="ko-KR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이런 이유로 인해 컴포넌트라는 용어를 피하고 예전의 모듈이나 번들이라는 일반적인 개념을 도입하는 경우도 있음 </a:t>
            </a:r>
            <a:endParaRPr lang="en-US" altLang="ko-KR" sz="1600" dirty="0" smtClean="0"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356066" y="2780910"/>
            <a:ext cx="1296180" cy="576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모듈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4858407" y="2780910"/>
            <a:ext cx="1332185" cy="576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컴포넌트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7396754" y="2780910"/>
            <a:ext cx="1296180" cy="576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번</a:t>
            </a:r>
            <a:r>
              <a:rPr lang="ko-KR" altLang="en-US">
                <a:latin typeface="Optima" pitchFamily="2" charset="2"/>
              </a:rPr>
              <a:t>들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779980" y="2132585"/>
            <a:ext cx="2448532" cy="360285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smtClean="0">
                <a:solidFill>
                  <a:srgbClr val="FFFFFF"/>
                </a:solidFill>
                <a:latin typeface="Optima" pitchFamily="2" charset="2"/>
              </a:rPr>
              <a:t>모듈</a:t>
            </a:r>
            <a:r>
              <a:rPr lang="en-US" altLang="ko-KR" sz="1300" smtClean="0">
                <a:solidFill>
                  <a:srgbClr val="FFFFFF"/>
                </a:solidFill>
                <a:latin typeface="Optima" pitchFamily="2" charset="2"/>
              </a:rPr>
              <a:t>(module)</a:t>
            </a:r>
            <a:endParaRPr lang="ko-KR" altLang="en-US" sz="130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300144" y="2142018"/>
            <a:ext cx="2448532" cy="360285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smtClean="0">
                <a:solidFill>
                  <a:srgbClr val="FFFFFF"/>
                </a:solidFill>
                <a:latin typeface="Optima" pitchFamily="2" charset="2"/>
              </a:rPr>
              <a:t>컴포넌트</a:t>
            </a:r>
            <a:r>
              <a:rPr lang="en-US" altLang="ko-KR" sz="1300" smtClean="0">
                <a:solidFill>
                  <a:srgbClr val="FFFFFF"/>
                </a:solidFill>
                <a:latin typeface="Optima" pitchFamily="2" charset="2"/>
              </a:rPr>
              <a:t>(component)</a:t>
            </a:r>
            <a:endParaRPr lang="ko-KR" altLang="en-US" sz="130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820488" y="2132585"/>
            <a:ext cx="2448532" cy="360285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smtClean="0">
                <a:solidFill>
                  <a:srgbClr val="FFFFFF"/>
                </a:solidFill>
                <a:latin typeface="Optima" pitchFamily="2" charset="2"/>
              </a:rPr>
              <a:t>번들</a:t>
            </a:r>
            <a:r>
              <a:rPr lang="en-US" altLang="ko-KR" sz="1300" smtClean="0">
                <a:solidFill>
                  <a:srgbClr val="FFFFFF"/>
                </a:solidFill>
                <a:latin typeface="Optima" pitchFamily="2" charset="2"/>
              </a:rPr>
              <a:t>(bundle)</a:t>
            </a:r>
            <a:endParaRPr lang="ko-KR" altLang="en-US" sz="1300" smtClean="0">
              <a:solidFill>
                <a:srgbClr val="FFFFFF"/>
              </a:solidFill>
              <a:latin typeface="Optima" pitchFamily="2" charset="2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866547" y="2852920"/>
            <a:ext cx="216030" cy="14402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45" name="직사각형 44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1779980" y="5517290"/>
            <a:ext cx="7489040" cy="10081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r>
              <a:rPr lang="en-US" altLang="ko-KR" sz="1100" b="0" u="sng" smtClean="0"/>
              <a:t>UML</a:t>
            </a:r>
            <a:r>
              <a:rPr lang="ko-KR" altLang="en-US" sz="1100" b="0" u="sng" smtClean="0"/>
              <a:t>에서 컴포넌트는 </a:t>
            </a:r>
            <a:r>
              <a:rPr lang="ko-KR" altLang="en-US" sz="1100" b="0" smtClean="0"/>
              <a:t>모듈방식</a:t>
            </a:r>
            <a:r>
              <a:rPr lang="en-US" altLang="ko-KR" sz="1100" b="0" smtClean="0"/>
              <a:t>(</a:t>
            </a:r>
            <a:r>
              <a:rPr lang="ko-KR" altLang="en-US" sz="1100" b="0" smtClean="0"/>
              <a:t>규격화된 부품을 조립하여 만들 수 있는</a:t>
            </a:r>
            <a:r>
              <a:rPr lang="en-US" altLang="ko-KR" sz="1100" b="0" smtClean="0"/>
              <a:t>)</a:t>
            </a:r>
            <a:r>
              <a:rPr lang="ko-KR" altLang="en-US" sz="1100" b="0" smtClean="0"/>
              <a:t>의 부품으로</a:t>
            </a:r>
            <a:r>
              <a:rPr lang="en-US" altLang="ko-KR" sz="1100" b="0" smtClean="0"/>
              <a:t>, </a:t>
            </a:r>
            <a:r>
              <a:rPr lang="ko-KR" altLang="en-US" sz="1100" b="0" smtClean="0"/>
              <a:t>컨텐츠를 캡슐처럼 감싸고 있다</a:t>
            </a:r>
            <a:r>
              <a:rPr lang="en-US" altLang="ko-KR" sz="1100" b="0" smtClean="0"/>
              <a:t>. </a:t>
            </a:r>
            <a:r>
              <a:rPr lang="ko-KR" altLang="en-US" sz="1100" b="0" smtClean="0"/>
              <a:t>컴포넌트는 행위를 요구</a:t>
            </a:r>
            <a:r>
              <a:rPr lang="en-US" altLang="ko-KR" sz="1100" b="0" smtClean="0"/>
              <a:t>(required)</a:t>
            </a:r>
            <a:r>
              <a:rPr lang="ko-KR" altLang="en-US" sz="1100" b="0" smtClean="0"/>
              <a:t> 인터페이스와 제공</a:t>
            </a:r>
            <a:r>
              <a:rPr lang="en-US" altLang="ko-KR" sz="1100" b="0" smtClean="0"/>
              <a:t>(provided)</a:t>
            </a:r>
            <a:r>
              <a:rPr lang="ko-KR" altLang="en-US" sz="1100" b="0" smtClean="0"/>
              <a:t> 인터페이스 관점에서 정의하며</a:t>
            </a:r>
            <a:r>
              <a:rPr lang="en-US" altLang="ko-KR" sz="1100" b="0" smtClean="0"/>
              <a:t> </a:t>
            </a:r>
            <a:r>
              <a:rPr lang="ko-KR" altLang="en-US" sz="1100" b="0" smtClean="0"/>
              <a:t>이 두 가지 인터페이스가 일치한다면 그 컴포넌트는 대체 가능하다</a:t>
            </a:r>
            <a:r>
              <a:rPr lang="en-US" altLang="ko-KR" sz="1100" b="0" smtClean="0"/>
              <a:t>. </a:t>
            </a:r>
            <a:r>
              <a:rPr lang="ko-KR" altLang="en-US" sz="1100" b="0" smtClean="0"/>
              <a:t>이러한 아이디어는 컴포넌트 기반 시스템의 플러그</a:t>
            </a:r>
            <a:r>
              <a:rPr lang="en-US" altLang="ko-KR" sz="1100" b="0" smtClean="0"/>
              <a:t>-</a:t>
            </a:r>
            <a:r>
              <a:rPr lang="ko-KR" altLang="en-US" sz="1100" b="0" smtClean="0"/>
              <a:t>앤</a:t>
            </a:r>
            <a:r>
              <a:rPr lang="en-US" altLang="ko-KR" sz="1100" b="0" smtClean="0"/>
              <a:t>-</a:t>
            </a:r>
            <a:r>
              <a:rPr lang="ko-KR" altLang="en-US" sz="1100" b="0" smtClean="0"/>
              <a:t>플레이를 위한 기초가 되며</a:t>
            </a:r>
            <a:r>
              <a:rPr lang="en-US" altLang="ko-KR" sz="1100" b="0" smtClean="0"/>
              <a:t>, </a:t>
            </a:r>
            <a:r>
              <a:rPr lang="ko-KR" altLang="en-US" sz="1100" b="0" smtClean="0"/>
              <a:t>소프트웨어 재사용을 촉진한다</a:t>
            </a:r>
            <a:r>
              <a:rPr lang="en-US" altLang="ko-KR" sz="1100" b="0" smtClean="0"/>
              <a:t>. UML</a:t>
            </a:r>
            <a:r>
              <a:rPr lang="ko-KR" altLang="en-US" sz="1100" b="0" smtClean="0"/>
              <a:t>에서는 컴포넌트의 입도</a:t>
            </a:r>
            <a:r>
              <a:rPr lang="en-US" altLang="ko-KR" sz="1100" b="0" smtClean="0"/>
              <a:t>(granularity)</a:t>
            </a:r>
            <a:r>
              <a:rPr lang="ko-KR" altLang="en-US" sz="1100" b="0" smtClean="0"/>
              <a:t>에 대한 제약조건을 주지 않는다</a:t>
            </a:r>
            <a:r>
              <a:rPr lang="en-US" altLang="ko-KR" sz="1100" b="0" smtClean="0"/>
              <a:t>. </a:t>
            </a:r>
            <a:r>
              <a:rPr lang="ko-KR" altLang="en-US" sz="1100" b="0" smtClean="0"/>
              <a:t>따라서 컴포넌트는 숫자 변환기 같이 작은 것에서부터 문서관리시스템처럼 큰 것도 가능하다</a:t>
            </a:r>
            <a:r>
              <a:rPr lang="en-US" altLang="ko-KR" sz="1100" b="0" smtClean="0"/>
              <a:t>.   </a:t>
            </a:r>
          </a:p>
          <a:p>
            <a:pPr algn="r"/>
            <a:r>
              <a:rPr lang="en-US" altLang="ko-KR" sz="1100" b="0" i="1" smtClean="0"/>
              <a:t>[From wikipedia – Component(UML)]</a:t>
            </a:r>
            <a:endParaRPr lang="en-US" altLang="ko-KR" sz="1100" b="0" i="1"/>
          </a:p>
        </p:txBody>
      </p:sp>
      <p:sp>
        <p:nvSpPr>
          <p:cNvPr id="18" name="직사각형 17"/>
          <p:cNvSpPr/>
          <p:nvPr/>
        </p:nvSpPr>
        <p:spPr bwMode="auto">
          <a:xfrm>
            <a:off x="1779980" y="3789050"/>
            <a:ext cx="2448340" cy="16562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marL="171450" indent="-171450" ea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smtClean="0">
                <a:latin typeface="Optima" pitchFamily="2" charset="2"/>
              </a:rPr>
              <a:t>과거로부터 현재까지 조립이 가능한 소프트웨</a:t>
            </a:r>
            <a:r>
              <a:rPr lang="ko-KR" altLang="en-US" sz="1100" b="0">
                <a:latin typeface="Optima" pitchFamily="2" charset="2"/>
              </a:rPr>
              <a:t>어</a:t>
            </a:r>
            <a:r>
              <a:rPr lang="ko-KR" altLang="en-US" sz="1100" b="0" smtClean="0">
                <a:latin typeface="Optima" pitchFamily="2" charset="2"/>
              </a:rPr>
              <a:t> 부품으로 기능의 집합이라는 의미로 가장 많이 사용하는 용어임</a:t>
            </a:r>
            <a:endParaRPr lang="en-US" altLang="ko-KR" sz="1100" b="0" smtClean="0">
              <a:latin typeface="Optima" pitchFamily="2" charset="2"/>
            </a:endParaRPr>
          </a:p>
          <a:p>
            <a:pPr marL="171450" indent="-171450" ea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smtClean="0">
                <a:latin typeface="Optima" pitchFamily="2" charset="2"/>
              </a:rPr>
              <a:t>컴포넌트가 그 의미를 대체하다가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컴포넌트가 너무 광범위하게 사용되는 까닭에 과거의 모듈이라는 의미를 다시 사용하는 경향도 생겨나고 있음 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4300330" y="3789050"/>
            <a:ext cx="2448340" cy="16562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ea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en-US" altLang="ko-KR" sz="1100" b="0" dirty="0" smtClean="0">
                <a:latin typeface="Optima" pitchFamily="2" charset="2"/>
              </a:rPr>
              <a:t>IT </a:t>
            </a:r>
            <a:r>
              <a:rPr lang="ko-KR" altLang="en-US" sz="1100" b="0" dirty="0" smtClean="0">
                <a:latin typeface="Optima" pitchFamily="2" charset="2"/>
              </a:rPr>
              <a:t>산업에</a:t>
            </a:r>
            <a:r>
              <a:rPr lang="ko-KR" altLang="en-US" sz="1100" b="0" dirty="0">
                <a:latin typeface="Optima" pitchFamily="2" charset="2"/>
              </a:rPr>
              <a:t>서</a:t>
            </a:r>
            <a:r>
              <a:rPr lang="ko-KR" altLang="en-US" sz="1100" b="0" dirty="0" smtClean="0">
                <a:latin typeface="Optima" pitchFamily="2" charset="2"/>
              </a:rPr>
              <a:t> </a:t>
            </a:r>
            <a:r>
              <a:rPr lang="en-US" altLang="ko-KR" sz="1100" b="0" dirty="0" err="1" smtClean="0">
                <a:latin typeface="Optima" pitchFamily="2" charset="2"/>
              </a:rPr>
              <a:t>HW</a:t>
            </a:r>
            <a:r>
              <a:rPr lang="ko-KR" altLang="en-US" sz="1100" b="0" dirty="0" smtClean="0">
                <a:latin typeface="Optima" pitchFamily="2" charset="2"/>
              </a:rPr>
              <a:t>와 </a:t>
            </a:r>
            <a:r>
              <a:rPr lang="en-US" altLang="ko-KR" sz="1100" b="0" dirty="0" smtClean="0">
                <a:latin typeface="Optima" pitchFamily="2" charset="2"/>
              </a:rPr>
              <a:t>SW </a:t>
            </a:r>
            <a:r>
              <a:rPr lang="ko-KR" altLang="en-US" sz="1100" b="0" dirty="0" smtClean="0">
                <a:latin typeface="Optima" pitchFamily="2" charset="2"/>
              </a:rPr>
              <a:t>영</a:t>
            </a:r>
            <a:r>
              <a:rPr lang="ko-KR" altLang="en-US" sz="1100" b="0" dirty="0">
                <a:latin typeface="Optima" pitchFamily="2" charset="2"/>
              </a:rPr>
              <a:t>역</a:t>
            </a:r>
            <a:r>
              <a:rPr lang="ko-KR" altLang="en-US" sz="1100" b="0" dirty="0" smtClean="0">
                <a:latin typeface="Optima" pitchFamily="2" charset="2"/>
              </a:rPr>
              <a:t> 등을 가리지 않고 많이 사용하는 일반적인 용이임 </a:t>
            </a:r>
            <a:endParaRPr lang="en-US" altLang="ko-KR" sz="1100" b="0" dirty="0" smtClean="0">
              <a:latin typeface="Optima" pitchFamily="2" charset="2"/>
            </a:endParaRPr>
          </a:p>
          <a:p>
            <a:pPr marL="171450" indent="-171450" ea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dirty="0" smtClean="0">
                <a:latin typeface="Optima" pitchFamily="2" charset="2"/>
              </a:rPr>
              <a:t>해당 컴포넌트의 의미를 이해하기 위해서는 컴포넌트를 언급하고 있는 컨텍스트를 먼저 확인하여야 함 </a:t>
            </a:r>
            <a:endParaRPr lang="en-US" altLang="ko-KR" sz="1100" b="0" dirty="0" smtClean="0">
              <a:latin typeface="Optima" pitchFamily="2" charset="2"/>
            </a:endParaRPr>
          </a:p>
          <a:p>
            <a:pPr marL="171450" indent="-171450" ea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en-US" altLang="ko-KR" sz="1100" b="0" dirty="0" smtClean="0">
                <a:latin typeface="Optima" pitchFamily="2" charset="2"/>
              </a:rPr>
              <a:t>NDDS</a:t>
            </a:r>
            <a:r>
              <a:rPr lang="ko-KR" altLang="en-US" sz="1100" b="0" dirty="0" smtClean="0">
                <a:latin typeface="Optima" pitchFamily="2" charset="2"/>
              </a:rPr>
              <a:t>에서 컴포넌트는 </a:t>
            </a:r>
            <a:r>
              <a:rPr lang="en-US" altLang="ko-KR" sz="1100" b="0" dirty="0" smtClean="0">
                <a:latin typeface="Optima" pitchFamily="2" charset="2"/>
              </a:rPr>
              <a:t>UML</a:t>
            </a:r>
            <a:r>
              <a:rPr lang="ko-KR" altLang="en-US" sz="1100" b="0" dirty="0" smtClean="0">
                <a:latin typeface="Optima" pitchFamily="2" charset="2"/>
              </a:rPr>
              <a:t>에서 정의한 컴포넌트의 의미를 따름</a:t>
            </a:r>
            <a:endParaRPr lang="en-US" altLang="ko-KR" sz="1100" b="0" dirty="0" smtClean="0">
              <a:latin typeface="Optima" pitchFamily="2" charset="2"/>
            </a:endParaRPr>
          </a:p>
          <a:p>
            <a:pPr marL="171450" indent="-171450" ea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dirty="0" smtClean="0">
                <a:latin typeface="Optima" pitchFamily="2" charset="2"/>
              </a:rPr>
              <a:t>설계모델 단위와 구현 단위가 일치하는 요소임   </a:t>
            </a:r>
            <a:endParaRPr lang="ko-KR" altLang="en-US" sz="1100" b="0" dirty="0">
              <a:latin typeface="Optima" pitchFamily="2" charset="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820680" y="3789050"/>
            <a:ext cx="2448340" cy="16562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ea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en-US" altLang="ko-KR" sz="1100" b="0" dirty="0" err="1" smtClean="0">
                <a:latin typeface="Optima" pitchFamily="2" charset="2"/>
              </a:rPr>
              <a:t>OSGi</a:t>
            </a:r>
            <a:r>
              <a:rPr lang="en-US" altLang="ko-KR" sz="1100" b="0" dirty="0" smtClean="0">
                <a:latin typeface="Optima" pitchFamily="2" charset="2"/>
              </a:rPr>
              <a:t> </a:t>
            </a:r>
            <a:r>
              <a:rPr lang="ko-KR" altLang="en-US" sz="1100" b="0" dirty="0" smtClean="0">
                <a:latin typeface="Optima" pitchFamily="2" charset="2"/>
              </a:rPr>
              <a:t>진영은 </a:t>
            </a:r>
            <a:r>
              <a:rPr lang="en-US" altLang="ko-KR" sz="1100" b="0" dirty="0" smtClean="0">
                <a:latin typeface="Optima" pitchFamily="2" charset="2"/>
              </a:rPr>
              <a:t>SW</a:t>
            </a:r>
            <a:r>
              <a:rPr lang="ko-KR" altLang="en-US" sz="1100" b="0" dirty="0" smtClean="0">
                <a:latin typeface="Optima" pitchFamily="2" charset="2"/>
              </a:rPr>
              <a:t> 모듈화를 가장 잘 실현하는  표준화 연합체이다</a:t>
            </a:r>
            <a:r>
              <a:rPr lang="en-US" altLang="ko-KR" sz="1100" b="0" dirty="0" smtClean="0">
                <a:latin typeface="Optima" pitchFamily="2" charset="2"/>
              </a:rPr>
              <a:t>. </a:t>
            </a:r>
            <a:r>
              <a:rPr lang="en-US" altLang="ko-KR" sz="1100" b="0" dirty="0" err="1" smtClean="0">
                <a:latin typeface="Optima" pitchFamily="2" charset="2"/>
              </a:rPr>
              <a:t>OSGi</a:t>
            </a:r>
            <a:r>
              <a:rPr lang="ko-KR" altLang="en-US" sz="1100" b="0" dirty="0" smtClean="0">
                <a:latin typeface="Optima" pitchFamily="2" charset="2"/>
              </a:rPr>
              <a:t>에서 캡슐화되어서 재사용할 수 있는 단위를 컴포넌트라고 하지 않고</a:t>
            </a:r>
            <a:r>
              <a:rPr lang="en-US" altLang="ko-KR" sz="1100" b="0" dirty="0">
                <a:latin typeface="Optima" pitchFamily="2" charset="2"/>
              </a:rPr>
              <a:t> </a:t>
            </a:r>
            <a:r>
              <a:rPr lang="ko-KR" altLang="en-US" sz="1100" b="0" dirty="0" smtClean="0">
                <a:latin typeface="Optima" pitchFamily="2" charset="2"/>
              </a:rPr>
              <a:t>번들이라고 부른다</a:t>
            </a:r>
            <a:r>
              <a:rPr lang="en-US" altLang="ko-KR" sz="1100" b="0" dirty="0" smtClean="0">
                <a:latin typeface="Optima" pitchFamily="2" charset="2"/>
              </a:rPr>
              <a:t>. </a:t>
            </a:r>
          </a:p>
          <a:p>
            <a:pPr marL="171450" indent="-171450" ea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dirty="0" smtClean="0">
                <a:latin typeface="Optima" pitchFamily="2" charset="2"/>
              </a:rPr>
              <a:t>높은 수준으로 일반화한 표현으로 </a:t>
            </a:r>
            <a:r>
              <a:rPr lang="en-US" altLang="ko-KR" sz="1100" b="0" dirty="0" err="1" smtClean="0">
                <a:latin typeface="Optima" pitchFamily="2" charset="2"/>
              </a:rPr>
              <a:t>OSGi</a:t>
            </a:r>
            <a:r>
              <a:rPr lang="en-US" altLang="ko-KR" sz="1100" b="0" dirty="0" smtClean="0">
                <a:latin typeface="Optima" pitchFamily="2" charset="2"/>
              </a:rPr>
              <a:t> </a:t>
            </a:r>
            <a:r>
              <a:rPr lang="ko-KR" altLang="en-US" sz="1100" b="0" dirty="0" smtClean="0">
                <a:latin typeface="Optima" pitchFamily="2" charset="2"/>
              </a:rPr>
              <a:t>외 다른 곳에서는 잘 사용하지 않는 용어임</a:t>
            </a:r>
            <a:endParaRPr lang="en-US" altLang="ko-KR" sz="1100" b="0" dirty="0" smtClean="0">
              <a:latin typeface="Optima" pitchFamily="2" charset="2"/>
            </a:endParaRPr>
          </a:p>
          <a:p>
            <a:pPr marL="171450" indent="-171450" eaLnBrk="0" hangingPunct="0">
              <a:spcBef>
                <a:spcPts val="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en-US" altLang="ko-KR" sz="1100" b="0" dirty="0" smtClean="0">
                <a:latin typeface="Optima" pitchFamily="2" charset="2"/>
              </a:rPr>
              <a:t>NDDS</a:t>
            </a:r>
            <a:r>
              <a:rPr lang="ko-KR" altLang="en-US" sz="1100" b="0" dirty="0" smtClean="0">
                <a:latin typeface="Optima" pitchFamily="2" charset="2"/>
              </a:rPr>
              <a:t>에서 인터페이스 버전 문제해결을 위해 </a:t>
            </a:r>
            <a:r>
              <a:rPr lang="en-US" altLang="ko-KR" sz="1100" b="0" dirty="0" err="1" smtClean="0">
                <a:latin typeface="Optima" pitchFamily="2" charset="2"/>
              </a:rPr>
              <a:t>OSGi</a:t>
            </a:r>
            <a:r>
              <a:rPr lang="ko-KR" altLang="en-US" sz="1100" b="0" dirty="0" err="1" smtClean="0">
                <a:latin typeface="Optima" pitchFamily="2" charset="2"/>
              </a:rPr>
              <a:t>를</a:t>
            </a:r>
            <a:r>
              <a:rPr lang="ko-KR" altLang="en-US" sz="1100" b="0" dirty="0" smtClean="0">
                <a:latin typeface="Optima" pitchFamily="2" charset="2"/>
              </a:rPr>
              <a:t> 고려할 가치가 있음</a:t>
            </a:r>
            <a:endParaRPr lang="ko-KR" altLang="en-US" sz="1100" b="0" dirty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94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용어</a:t>
            </a:r>
            <a:r>
              <a:rPr lang="en-US" altLang="ko-KR" smtClean="0"/>
              <a:t>(6/12)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컴포넌트</a:t>
            </a:r>
            <a:r>
              <a:rPr lang="en-US" altLang="ko-KR" smtClean="0"/>
              <a:t>, </a:t>
            </a:r>
            <a:r>
              <a:rPr lang="ko-KR" altLang="en-US" smtClean="0"/>
              <a:t>서비스</a:t>
            </a:r>
            <a:r>
              <a:rPr lang="en-US" altLang="ko-KR" smtClean="0"/>
              <a:t>, </a:t>
            </a:r>
            <a:r>
              <a:rPr lang="ko-KR" altLang="en-US" smtClean="0"/>
              <a:t>애플리케이션 </a:t>
            </a:r>
            <a:r>
              <a:rPr lang="en-US" altLang="ko-KR" smtClean="0"/>
              <a:t>(1/4)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585526" cy="72327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애플리케이션은 다양한 기술 구조를 가질 수 있음</a:t>
            </a:r>
            <a:r>
              <a:rPr lang="en-US" altLang="ko-KR" sz="1800" smtClean="0">
                <a:latin typeface="+mn-lt"/>
              </a:rPr>
              <a:t>(</a:t>
            </a:r>
            <a:r>
              <a:rPr lang="ko-KR" altLang="en-US" sz="1800" smtClean="0">
                <a:latin typeface="+mn-lt"/>
              </a:rPr>
              <a:t>절차 기반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객체 기반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컴포넌트 기반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서비스 기반</a:t>
            </a:r>
            <a:r>
              <a:rPr lang="en-US" altLang="ko-KR" sz="1800">
                <a:latin typeface="+mn-lt"/>
              </a:rPr>
              <a:t> </a:t>
            </a:r>
            <a:r>
              <a:rPr lang="ko-KR" altLang="en-US" sz="1800" smtClean="0">
                <a:latin typeface="+mn-lt"/>
              </a:rPr>
              <a:t>등</a:t>
            </a:r>
            <a:r>
              <a:rPr lang="en-US" altLang="ko-KR" sz="1800" smtClean="0">
                <a:latin typeface="+mn-lt"/>
              </a:rPr>
              <a:t>)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비즈니스 담당자가 이야기하는 서비스와 </a:t>
            </a:r>
            <a:r>
              <a:rPr lang="en-US" altLang="ko-KR" sz="1800" smtClean="0">
                <a:latin typeface="+mn-lt"/>
              </a:rPr>
              <a:t>IT </a:t>
            </a:r>
            <a:r>
              <a:rPr lang="ko-KR" altLang="en-US" sz="1800" smtClean="0">
                <a:latin typeface="+mn-lt"/>
              </a:rPr>
              <a:t>담당자가 이야기하는 서비스의 의미는 서로 다름</a:t>
            </a:r>
            <a:r>
              <a:rPr lang="en-US" altLang="ko-KR" sz="1800" smtClean="0">
                <a:latin typeface="+mn-lt"/>
              </a:rPr>
              <a:t>, IT </a:t>
            </a:r>
            <a:r>
              <a:rPr lang="ko-KR" altLang="en-US" sz="1800" smtClean="0">
                <a:latin typeface="+mn-lt"/>
              </a:rPr>
              <a:t>관점의 서비스로 제한함 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73" name="직각 삼각형 72"/>
          <p:cNvSpPr/>
          <p:nvPr/>
        </p:nvSpPr>
        <p:spPr bwMode="auto">
          <a:xfrm flipH="1" flipV="1">
            <a:off x="339725" y="1643050"/>
            <a:ext cx="3221691" cy="1857388"/>
          </a:xfrm>
          <a:prstGeom prst="rtTriangle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4347234" y="1628774"/>
            <a:ext cx="5857916" cy="4514869"/>
          </a:xfrm>
          <a:prstGeom prst="roundRect">
            <a:avLst>
              <a:gd name="adj" fmla="val 2331"/>
            </a:avLst>
          </a:prstGeom>
          <a:solidFill>
            <a:srgbClr val="FFFFEB"/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t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276060" y="4572008"/>
            <a:ext cx="3643338" cy="9286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276060" y="3214686"/>
            <a:ext cx="3643338" cy="9429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276060" y="1879897"/>
            <a:ext cx="3643338" cy="9429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2704160" y="3429000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79" name="직선 연결선 78"/>
          <p:cNvCxnSpPr>
            <a:stCxn id="81" idx="1"/>
            <a:endCxn id="78" idx="6"/>
          </p:cNvCxnSpPr>
          <p:nvPr/>
        </p:nvCxnSpPr>
        <p:spPr>
          <a:xfrm rot="10800000">
            <a:off x="2989912" y="3571876"/>
            <a:ext cx="3571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 bwMode="auto">
          <a:xfrm>
            <a:off x="3347102" y="3214686"/>
            <a:ext cx="1571636" cy="928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Application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347102" y="3429000"/>
            <a:ext cx="285752" cy="285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grpSp>
        <p:nvGrpSpPr>
          <p:cNvPr id="82" name="그룹 28"/>
          <p:cNvGrpSpPr/>
          <p:nvPr/>
        </p:nvGrpSpPr>
        <p:grpSpPr>
          <a:xfrm>
            <a:off x="1846904" y="3429000"/>
            <a:ext cx="285752" cy="500066"/>
            <a:chOff x="1381100" y="3214686"/>
            <a:chExt cx="285752" cy="500066"/>
          </a:xfrm>
          <a:solidFill>
            <a:schemeClr val="bg1">
              <a:lumMod val="95000"/>
            </a:schemeClr>
          </a:solidFill>
        </p:grpSpPr>
        <p:sp>
          <p:nvSpPr>
            <p:cNvPr id="83" name="직사각형 82"/>
            <p:cNvSpPr/>
            <p:nvPr/>
          </p:nvSpPr>
          <p:spPr bwMode="auto">
            <a:xfrm>
              <a:off x="1381100" y="3214686"/>
              <a:ext cx="285752" cy="285752"/>
            </a:xfrm>
            <a:prstGeom prst="rect">
              <a:avLst/>
            </a:prstGeom>
            <a:grpFill/>
            <a:ln w="63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10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endParaRPr>
            </a:p>
          </p:txBody>
        </p:sp>
        <p:grpSp>
          <p:nvGrpSpPr>
            <p:cNvPr id="84" name="그룹 18"/>
            <p:cNvGrpSpPr/>
            <p:nvPr/>
          </p:nvGrpSpPr>
          <p:grpSpPr>
            <a:xfrm>
              <a:off x="1381100" y="3214686"/>
              <a:ext cx="285752" cy="500066"/>
              <a:chOff x="1309662" y="3071810"/>
              <a:chExt cx="428628" cy="785818"/>
            </a:xfrm>
            <a:grpFill/>
          </p:grpSpPr>
          <p:sp>
            <p:nvSpPr>
              <p:cNvPr id="85" name="타원 84"/>
              <p:cNvSpPr/>
              <p:nvPr/>
            </p:nvSpPr>
            <p:spPr bwMode="auto">
              <a:xfrm>
                <a:off x="1381100" y="3071810"/>
                <a:ext cx="285752" cy="285752"/>
              </a:xfrm>
              <a:prstGeom prst="ellipse">
                <a:avLst/>
              </a:prstGeom>
              <a:grp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3B3B3"/>
                </a:outerShdw>
              </a:effectLst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/>
                  <a:ea typeface="가는각진제목체"/>
                  <a:cs typeface="Arial" charset="0"/>
                </a:endParaRPr>
              </a:p>
            </p:txBody>
          </p:sp>
          <p:sp>
            <p:nvSpPr>
              <p:cNvPr id="86" name="순서도: 수동 연산 85"/>
              <p:cNvSpPr/>
              <p:nvPr/>
            </p:nvSpPr>
            <p:spPr bwMode="auto">
              <a:xfrm>
                <a:off x="1309662" y="3357562"/>
                <a:ext cx="428628" cy="500066"/>
              </a:xfrm>
              <a:prstGeom prst="flowChartManualOperation">
                <a:avLst/>
              </a:prstGeom>
              <a:grp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3B3B3"/>
                </a:outerShdw>
              </a:effectLst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/>
                  <a:ea typeface="가는각진제목체"/>
                  <a:cs typeface="Arial" charset="0"/>
                </a:endParaRPr>
              </a:p>
            </p:txBody>
          </p:sp>
        </p:grpSp>
      </p:grpSp>
      <p:cxnSp>
        <p:nvCxnSpPr>
          <p:cNvPr id="87" name="직선 화살표 연결선 86"/>
          <p:cNvCxnSpPr>
            <a:endCxn id="78" idx="2"/>
          </p:cNvCxnSpPr>
          <p:nvPr/>
        </p:nvCxnSpPr>
        <p:spPr>
          <a:xfrm>
            <a:off x="2132656" y="3571876"/>
            <a:ext cx="571504" cy="158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89846" y="3714752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ko-KR" altLang="en-US" sz="11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기능</a:t>
            </a:r>
            <a:endParaRPr lang="ko-KR" altLang="en-US" sz="11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32590" y="3929066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ko-KR" altLang="en-US" sz="11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사용자</a:t>
            </a:r>
            <a:endParaRPr lang="ko-KR" altLang="en-US" sz="11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6418936" y="1951335"/>
            <a:ext cx="1643074" cy="214314"/>
          </a:xfrm>
          <a:prstGeom prst="roundRect">
            <a:avLst>
              <a:gd name="adj" fmla="val 34952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t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procedure</a:t>
            </a:r>
            <a:endParaRPr lang="ko-KR" altLang="en-US" sz="11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6418936" y="2522839"/>
            <a:ext cx="1643074" cy="214314"/>
          </a:xfrm>
          <a:prstGeom prst="roundRect">
            <a:avLst>
              <a:gd name="adj" fmla="val 34952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procedure</a:t>
            </a:r>
            <a:endParaRPr lang="ko-KR" altLang="en-US" sz="11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2" name="원통 91"/>
          <p:cNvSpPr/>
          <p:nvPr/>
        </p:nvSpPr>
        <p:spPr bwMode="auto">
          <a:xfrm>
            <a:off x="8847828" y="2165649"/>
            <a:ext cx="785818" cy="357190"/>
          </a:xfrm>
          <a:prstGeom prst="can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데이터</a:t>
            </a:r>
            <a:endParaRPr lang="ko-KR" altLang="en-US" sz="11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275928" y="1872753"/>
            <a:ext cx="928694" cy="9429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절차 기반</a:t>
            </a: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6133184" y="1951335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6133184" y="2522839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96" name="직선 화살표 연결선 95"/>
          <p:cNvCxnSpPr>
            <a:stCxn id="94" idx="3"/>
            <a:endCxn id="90" idx="1"/>
          </p:cNvCxnSpPr>
          <p:nvPr/>
        </p:nvCxnSpPr>
        <p:spPr>
          <a:xfrm>
            <a:off x="6204622" y="2058492"/>
            <a:ext cx="214314" cy="15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5" idx="3"/>
            <a:endCxn id="91" idx="1"/>
          </p:cNvCxnSpPr>
          <p:nvPr/>
        </p:nvCxnSpPr>
        <p:spPr>
          <a:xfrm>
            <a:off x="6204622" y="2629996"/>
            <a:ext cx="214314" cy="15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 bwMode="auto">
          <a:xfrm>
            <a:off x="6561812" y="2237087"/>
            <a:ext cx="285752" cy="214314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기능</a:t>
            </a: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6919002" y="2237087"/>
            <a:ext cx="285752" cy="214314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기능</a:t>
            </a: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7276192" y="2237087"/>
            <a:ext cx="285752" cy="214314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기능</a:t>
            </a: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7633382" y="2237087"/>
            <a:ext cx="285752" cy="214314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기능</a:t>
            </a: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02" name="직선 화살표 연결선 101"/>
          <p:cNvCxnSpPr>
            <a:stCxn id="101" idx="6"/>
            <a:endCxn id="92" idx="2"/>
          </p:cNvCxnSpPr>
          <p:nvPr/>
        </p:nvCxnSpPr>
        <p:spPr>
          <a:xfrm>
            <a:off x="7919134" y="2344244"/>
            <a:ext cx="928694" cy="15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 bwMode="auto">
          <a:xfrm>
            <a:off x="6561812" y="2522839"/>
            <a:ext cx="28575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6919002" y="2522839"/>
            <a:ext cx="28575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7276192" y="2522839"/>
            <a:ext cx="28575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7633382" y="2522839"/>
            <a:ext cx="28575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6561812" y="2094211"/>
            <a:ext cx="28575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6919002" y="2094211"/>
            <a:ext cx="28575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7276192" y="2094211"/>
            <a:ext cx="28575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7633382" y="2094211"/>
            <a:ext cx="285752" cy="714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11" name="직선 연결선 110"/>
          <p:cNvCxnSpPr>
            <a:stCxn id="107" idx="2"/>
            <a:endCxn id="98" idx="0"/>
          </p:cNvCxnSpPr>
          <p:nvPr/>
        </p:nvCxnSpPr>
        <p:spPr>
          <a:xfrm rot="5400000">
            <a:off x="6668969" y="2201368"/>
            <a:ext cx="71438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8" idx="2"/>
            <a:endCxn id="99" idx="0"/>
          </p:cNvCxnSpPr>
          <p:nvPr/>
        </p:nvCxnSpPr>
        <p:spPr>
          <a:xfrm rot="5400000">
            <a:off x="7026159" y="2201368"/>
            <a:ext cx="71438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09" idx="2"/>
            <a:endCxn id="100" idx="0"/>
          </p:cNvCxnSpPr>
          <p:nvPr/>
        </p:nvCxnSpPr>
        <p:spPr>
          <a:xfrm rot="5400000">
            <a:off x="7383349" y="2201368"/>
            <a:ext cx="71438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10" idx="2"/>
            <a:endCxn id="101" idx="0"/>
          </p:cNvCxnSpPr>
          <p:nvPr/>
        </p:nvCxnSpPr>
        <p:spPr>
          <a:xfrm rot="5400000">
            <a:off x="7740539" y="2201368"/>
            <a:ext cx="71438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03" idx="0"/>
            <a:endCxn id="98" idx="4"/>
          </p:cNvCxnSpPr>
          <p:nvPr/>
        </p:nvCxnSpPr>
        <p:spPr>
          <a:xfrm rot="5400000" flipH="1" flipV="1">
            <a:off x="6668969" y="2487120"/>
            <a:ext cx="71438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4" idx="0"/>
            <a:endCxn id="99" idx="4"/>
          </p:cNvCxnSpPr>
          <p:nvPr/>
        </p:nvCxnSpPr>
        <p:spPr>
          <a:xfrm rot="5400000" flipH="1" flipV="1">
            <a:off x="7026159" y="2487120"/>
            <a:ext cx="71438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05" idx="0"/>
            <a:endCxn id="100" idx="4"/>
          </p:cNvCxnSpPr>
          <p:nvPr/>
        </p:nvCxnSpPr>
        <p:spPr>
          <a:xfrm rot="5400000" flipH="1" flipV="1">
            <a:off x="7383349" y="2487120"/>
            <a:ext cx="71438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06" idx="0"/>
            <a:endCxn id="101" idx="4"/>
          </p:cNvCxnSpPr>
          <p:nvPr/>
        </p:nvCxnSpPr>
        <p:spPr>
          <a:xfrm rot="5400000" flipH="1" flipV="1">
            <a:off x="7740539" y="2487120"/>
            <a:ext cx="71438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00"/>
          <p:cNvCxnSpPr>
            <a:stCxn id="80" idx="3"/>
            <a:endCxn id="93" idx="1"/>
          </p:cNvCxnSpPr>
          <p:nvPr/>
        </p:nvCxnSpPr>
        <p:spPr>
          <a:xfrm flipV="1">
            <a:off x="4918738" y="2344244"/>
            <a:ext cx="357190" cy="133478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 bwMode="auto">
          <a:xfrm>
            <a:off x="5275928" y="3214686"/>
            <a:ext cx="928694" cy="928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컴포넌트 기반</a:t>
            </a: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6133184" y="3286124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133184" y="3786190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23" name="직선 화살표 연결선 122"/>
          <p:cNvCxnSpPr>
            <a:stCxn id="121" idx="3"/>
          </p:cNvCxnSpPr>
          <p:nvPr/>
        </p:nvCxnSpPr>
        <p:spPr>
          <a:xfrm flipV="1">
            <a:off x="6204622" y="3375423"/>
            <a:ext cx="285752" cy="1785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22" idx="3"/>
          </p:cNvCxnSpPr>
          <p:nvPr/>
        </p:nvCxnSpPr>
        <p:spPr>
          <a:xfrm>
            <a:off x="6204622" y="3893347"/>
            <a:ext cx="285752" cy="15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31"/>
          <p:cNvCxnSpPr>
            <a:stCxn id="80" idx="3"/>
            <a:endCxn id="120" idx="1"/>
          </p:cNvCxnSpPr>
          <p:nvPr/>
        </p:nvCxnSpPr>
        <p:spPr>
          <a:xfrm>
            <a:off x="4918738" y="3679033"/>
            <a:ext cx="357190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49"/>
          <p:cNvGrpSpPr/>
          <p:nvPr/>
        </p:nvGrpSpPr>
        <p:grpSpPr>
          <a:xfrm>
            <a:off x="6490374" y="3286124"/>
            <a:ext cx="928694" cy="357190"/>
            <a:chOff x="6310322" y="3500438"/>
            <a:chExt cx="1857388" cy="571504"/>
          </a:xfrm>
        </p:grpSpPr>
        <p:sp>
          <p:nvSpPr>
            <p:cNvPr id="127" name="직사각형 126"/>
            <p:cNvSpPr/>
            <p:nvPr/>
          </p:nvSpPr>
          <p:spPr bwMode="auto">
            <a:xfrm>
              <a:off x="6596074" y="3500438"/>
              <a:ext cx="1571636" cy="57150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&lt;&lt;</a:t>
              </a:r>
              <a:r>
                <a:rPr lang="ko-KR" altLang="en-US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단위프로세스</a:t>
              </a: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&gt;&gt;</a:t>
              </a:r>
            </a:p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MemberManager</a:t>
              </a: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grpSp>
          <p:nvGrpSpPr>
            <p:cNvPr id="128" name="그룹 32"/>
            <p:cNvGrpSpPr/>
            <p:nvPr/>
          </p:nvGrpSpPr>
          <p:grpSpPr>
            <a:xfrm>
              <a:off x="7810520" y="3571876"/>
              <a:ext cx="285752" cy="142876"/>
              <a:chOff x="3238488" y="3571876"/>
              <a:chExt cx="285752" cy="357190"/>
            </a:xfrm>
          </p:grpSpPr>
          <p:sp>
            <p:nvSpPr>
              <p:cNvPr id="135" name="직사각형 134"/>
              <p:cNvSpPr/>
              <p:nvPr/>
            </p:nvSpPr>
            <p:spPr bwMode="auto">
              <a:xfrm>
                <a:off x="3309926" y="3571876"/>
                <a:ext cx="214314" cy="357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 bwMode="auto">
              <a:xfrm flipV="1">
                <a:off x="3238488" y="3786188"/>
                <a:ext cx="142876" cy="714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 bwMode="auto">
              <a:xfrm>
                <a:off x="3238488" y="3643314"/>
                <a:ext cx="142876" cy="714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</p:grpSp>
        <p:cxnSp>
          <p:nvCxnSpPr>
            <p:cNvPr id="129" name="직선 연결선 128"/>
            <p:cNvCxnSpPr>
              <a:stCxn id="134" idx="6"/>
              <a:endCxn id="127" idx="1"/>
            </p:cNvCxnSpPr>
            <p:nvPr/>
          </p:nvCxnSpPr>
          <p:spPr>
            <a:xfrm>
              <a:off x="6453198" y="3786190"/>
              <a:ext cx="142876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/>
            <p:cNvSpPr/>
            <p:nvPr/>
          </p:nvSpPr>
          <p:spPr bwMode="auto">
            <a:xfrm>
              <a:off x="6596074" y="3500438"/>
              <a:ext cx="71438" cy="28575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sp>
          <p:nvSpPr>
            <p:cNvPr id="131" name="타원 130"/>
            <p:cNvSpPr/>
            <p:nvPr/>
          </p:nvSpPr>
          <p:spPr bwMode="auto">
            <a:xfrm>
              <a:off x="6310322" y="3571876"/>
              <a:ext cx="142876" cy="142876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cxnSp>
          <p:nvCxnSpPr>
            <p:cNvPr id="133" name="직선 연결선 132"/>
            <p:cNvCxnSpPr>
              <a:stCxn id="131" idx="6"/>
              <a:endCxn id="130" idx="1"/>
            </p:cNvCxnSpPr>
            <p:nvPr/>
          </p:nvCxnSpPr>
          <p:spPr>
            <a:xfrm>
              <a:off x="6453198" y="3643314"/>
              <a:ext cx="142876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/>
            <p:cNvSpPr/>
            <p:nvPr/>
          </p:nvSpPr>
          <p:spPr bwMode="auto">
            <a:xfrm>
              <a:off x="6310322" y="3714752"/>
              <a:ext cx="142876" cy="142876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</p:grpSp>
      <p:grpSp>
        <p:nvGrpSpPr>
          <p:cNvPr id="138" name="그룹 160"/>
          <p:cNvGrpSpPr/>
          <p:nvPr/>
        </p:nvGrpSpPr>
        <p:grpSpPr>
          <a:xfrm>
            <a:off x="6490374" y="3714752"/>
            <a:ext cx="928694" cy="357190"/>
            <a:chOff x="6310322" y="3500438"/>
            <a:chExt cx="1857388" cy="571504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6596074" y="3500438"/>
              <a:ext cx="1571636" cy="57150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&lt;&lt;</a:t>
              </a:r>
              <a:r>
                <a:rPr lang="ko-KR" altLang="en-US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단위프로세스</a:t>
              </a: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&gt;&gt;</a:t>
              </a:r>
            </a:p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MemberManager</a:t>
              </a: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grpSp>
          <p:nvGrpSpPr>
            <p:cNvPr id="140" name="그룹 32"/>
            <p:cNvGrpSpPr/>
            <p:nvPr/>
          </p:nvGrpSpPr>
          <p:grpSpPr>
            <a:xfrm>
              <a:off x="7810520" y="3571876"/>
              <a:ext cx="285752" cy="142876"/>
              <a:chOff x="3238488" y="3571876"/>
              <a:chExt cx="285752" cy="357190"/>
            </a:xfrm>
          </p:grpSpPr>
          <p:sp>
            <p:nvSpPr>
              <p:cNvPr id="146" name="직사각형 145"/>
              <p:cNvSpPr/>
              <p:nvPr/>
            </p:nvSpPr>
            <p:spPr bwMode="auto">
              <a:xfrm>
                <a:off x="3309926" y="3571876"/>
                <a:ext cx="214314" cy="357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 bwMode="auto">
              <a:xfrm flipV="1">
                <a:off x="3238488" y="3786188"/>
                <a:ext cx="142876" cy="714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 bwMode="auto">
              <a:xfrm>
                <a:off x="3238488" y="3643314"/>
                <a:ext cx="142876" cy="714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</p:grpSp>
        <p:cxnSp>
          <p:nvCxnSpPr>
            <p:cNvPr id="141" name="직선 연결선 140"/>
            <p:cNvCxnSpPr>
              <a:stCxn id="145" idx="6"/>
              <a:endCxn id="139" idx="1"/>
            </p:cNvCxnSpPr>
            <p:nvPr/>
          </p:nvCxnSpPr>
          <p:spPr>
            <a:xfrm>
              <a:off x="6453198" y="3786190"/>
              <a:ext cx="142876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 bwMode="auto">
            <a:xfrm>
              <a:off x="6596074" y="3500438"/>
              <a:ext cx="71438" cy="28575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sp>
          <p:nvSpPr>
            <p:cNvPr id="143" name="타원 142"/>
            <p:cNvSpPr/>
            <p:nvPr/>
          </p:nvSpPr>
          <p:spPr bwMode="auto">
            <a:xfrm>
              <a:off x="6310322" y="3571876"/>
              <a:ext cx="142876" cy="142876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cxnSp>
          <p:nvCxnSpPr>
            <p:cNvPr id="144" name="직선 연결선 143"/>
            <p:cNvCxnSpPr>
              <a:stCxn id="143" idx="6"/>
              <a:endCxn id="142" idx="1"/>
            </p:cNvCxnSpPr>
            <p:nvPr/>
          </p:nvCxnSpPr>
          <p:spPr>
            <a:xfrm>
              <a:off x="6453198" y="3643314"/>
              <a:ext cx="142876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타원 144"/>
            <p:cNvSpPr/>
            <p:nvPr/>
          </p:nvSpPr>
          <p:spPr bwMode="auto">
            <a:xfrm>
              <a:off x="6310322" y="3714752"/>
              <a:ext cx="142876" cy="142876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</p:grpSp>
      <p:grpSp>
        <p:nvGrpSpPr>
          <p:cNvPr id="149" name="그룹 171"/>
          <p:cNvGrpSpPr/>
          <p:nvPr/>
        </p:nvGrpSpPr>
        <p:grpSpPr>
          <a:xfrm>
            <a:off x="7561944" y="3286124"/>
            <a:ext cx="928694" cy="357190"/>
            <a:chOff x="6310322" y="3500438"/>
            <a:chExt cx="1857388" cy="571504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6596074" y="3500438"/>
              <a:ext cx="1571636" cy="57150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&lt;&lt;</a:t>
              </a:r>
              <a:r>
                <a:rPr lang="ko-KR" altLang="en-US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단위프로세스</a:t>
              </a: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&gt;&gt;</a:t>
              </a:r>
            </a:p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MemberManager</a:t>
              </a: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grpSp>
          <p:nvGrpSpPr>
            <p:cNvPr id="151" name="그룹 32"/>
            <p:cNvGrpSpPr/>
            <p:nvPr/>
          </p:nvGrpSpPr>
          <p:grpSpPr>
            <a:xfrm>
              <a:off x="7810520" y="3571876"/>
              <a:ext cx="285752" cy="142876"/>
              <a:chOff x="3238488" y="3571876"/>
              <a:chExt cx="285752" cy="357190"/>
            </a:xfrm>
          </p:grpSpPr>
          <p:sp>
            <p:nvSpPr>
              <p:cNvPr id="157" name="직사각형 156"/>
              <p:cNvSpPr/>
              <p:nvPr/>
            </p:nvSpPr>
            <p:spPr bwMode="auto">
              <a:xfrm>
                <a:off x="3309926" y="3571876"/>
                <a:ext cx="214314" cy="357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 bwMode="auto">
              <a:xfrm flipV="1">
                <a:off x="3238488" y="3786188"/>
                <a:ext cx="142876" cy="714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 bwMode="auto">
              <a:xfrm>
                <a:off x="3238488" y="3643314"/>
                <a:ext cx="142876" cy="714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</p:grpSp>
        <p:cxnSp>
          <p:nvCxnSpPr>
            <p:cNvPr id="152" name="직선 연결선 151"/>
            <p:cNvCxnSpPr>
              <a:stCxn id="156" idx="6"/>
              <a:endCxn id="150" idx="1"/>
            </p:cNvCxnSpPr>
            <p:nvPr/>
          </p:nvCxnSpPr>
          <p:spPr>
            <a:xfrm>
              <a:off x="6453198" y="3786190"/>
              <a:ext cx="142876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 bwMode="auto">
            <a:xfrm>
              <a:off x="6596074" y="3500438"/>
              <a:ext cx="71438" cy="28575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sp>
          <p:nvSpPr>
            <p:cNvPr id="154" name="타원 153"/>
            <p:cNvSpPr/>
            <p:nvPr/>
          </p:nvSpPr>
          <p:spPr bwMode="auto">
            <a:xfrm>
              <a:off x="6310322" y="3571876"/>
              <a:ext cx="142876" cy="142876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cxnSp>
          <p:nvCxnSpPr>
            <p:cNvPr id="155" name="직선 연결선 154"/>
            <p:cNvCxnSpPr>
              <a:stCxn id="154" idx="6"/>
              <a:endCxn id="153" idx="1"/>
            </p:cNvCxnSpPr>
            <p:nvPr/>
          </p:nvCxnSpPr>
          <p:spPr>
            <a:xfrm>
              <a:off x="6453198" y="3643314"/>
              <a:ext cx="142876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타원 155"/>
            <p:cNvSpPr/>
            <p:nvPr/>
          </p:nvSpPr>
          <p:spPr bwMode="auto">
            <a:xfrm>
              <a:off x="6310322" y="3714752"/>
              <a:ext cx="142876" cy="142876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</p:grpSp>
      <p:sp>
        <p:nvSpPr>
          <p:cNvPr id="160" name="원통 159"/>
          <p:cNvSpPr/>
          <p:nvPr/>
        </p:nvSpPr>
        <p:spPr bwMode="auto">
          <a:xfrm>
            <a:off x="8847828" y="3500438"/>
            <a:ext cx="785818" cy="357190"/>
          </a:xfrm>
          <a:prstGeom prst="can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데이터</a:t>
            </a:r>
            <a:endParaRPr lang="ko-KR" altLang="en-US" sz="11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61" name="직선 화살표 연결선 160"/>
          <p:cNvCxnSpPr>
            <a:endCxn id="160" idx="2"/>
          </p:cNvCxnSpPr>
          <p:nvPr/>
        </p:nvCxnSpPr>
        <p:spPr>
          <a:xfrm>
            <a:off x="8490638" y="3464719"/>
            <a:ext cx="357190" cy="21431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그룹 185"/>
          <p:cNvGrpSpPr/>
          <p:nvPr/>
        </p:nvGrpSpPr>
        <p:grpSpPr>
          <a:xfrm>
            <a:off x="7561944" y="3714752"/>
            <a:ext cx="928694" cy="357190"/>
            <a:chOff x="6310322" y="3500438"/>
            <a:chExt cx="1857388" cy="571504"/>
          </a:xfrm>
        </p:grpSpPr>
        <p:sp>
          <p:nvSpPr>
            <p:cNvPr id="163" name="직사각형 162"/>
            <p:cNvSpPr/>
            <p:nvPr/>
          </p:nvSpPr>
          <p:spPr bwMode="auto">
            <a:xfrm>
              <a:off x="6596074" y="3500438"/>
              <a:ext cx="1571636" cy="57150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&lt;&lt;</a:t>
              </a:r>
              <a:r>
                <a:rPr lang="ko-KR" altLang="en-US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단위프로세스</a:t>
              </a: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&gt;&gt;</a:t>
              </a:r>
            </a:p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6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rPr>
                <a:t>MemberManager</a:t>
              </a: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grpSp>
          <p:nvGrpSpPr>
            <p:cNvPr id="164" name="그룹 32"/>
            <p:cNvGrpSpPr/>
            <p:nvPr/>
          </p:nvGrpSpPr>
          <p:grpSpPr>
            <a:xfrm>
              <a:off x="7810520" y="3571876"/>
              <a:ext cx="285752" cy="142876"/>
              <a:chOff x="3238488" y="3571876"/>
              <a:chExt cx="285752" cy="357190"/>
            </a:xfrm>
          </p:grpSpPr>
          <p:sp>
            <p:nvSpPr>
              <p:cNvPr id="170" name="직사각형 169"/>
              <p:cNvSpPr/>
              <p:nvPr/>
            </p:nvSpPr>
            <p:spPr bwMode="auto">
              <a:xfrm>
                <a:off x="3309926" y="3571876"/>
                <a:ext cx="214314" cy="357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 flipV="1">
                <a:off x="3238488" y="3786188"/>
                <a:ext cx="142876" cy="714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 bwMode="auto">
              <a:xfrm>
                <a:off x="3238488" y="3643314"/>
                <a:ext cx="142876" cy="714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 algn="ctr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600" b="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</p:grpSp>
        <p:cxnSp>
          <p:nvCxnSpPr>
            <p:cNvPr id="165" name="직선 연결선 164"/>
            <p:cNvCxnSpPr>
              <a:stCxn id="169" idx="6"/>
              <a:endCxn id="163" idx="1"/>
            </p:cNvCxnSpPr>
            <p:nvPr/>
          </p:nvCxnSpPr>
          <p:spPr>
            <a:xfrm>
              <a:off x="6453198" y="3786190"/>
              <a:ext cx="142876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직사각형 165"/>
            <p:cNvSpPr/>
            <p:nvPr/>
          </p:nvSpPr>
          <p:spPr bwMode="auto">
            <a:xfrm>
              <a:off x="6596074" y="3500438"/>
              <a:ext cx="71438" cy="285752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sp>
          <p:nvSpPr>
            <p:cNvPr id="167" name="타원 166"/>
            <p:cNvSpPr/>
            <p:nvPr/>
          </p:nvSpPr>
          <p:spPr bwMode="auto">
            <a:xfrm>
              <a:off x="6310322" y="3571876"/>
              <a:ext cx="142876" cy="142876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  <p:cxnSp>
          <p:nvCxnSpPr>
            <p:cNvPr id="168" name="직선 연결선 167"/>
            <p:cNvCxnSpPr>
              <a:stCxn id="167" idx="6"/>
              <a:endCxn id="166" idx="1"/>
            </p:cNvCxnSpPr>
            <p:nvPr/>
          </p:nvCxnSpPr>
          <p:spPr>
            <a:xfrm>
              <a:off x="6453198" y="3643314"/>
              <a:ext cx="142876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/>
            <p:cNvSpPr/>
            <p:nvPr/>
          </p:nvSpPr>
          <p:spPr bwMode="auto">
            <a:xfrm>
              <a:off x="6310322" y="3714752"/>
              <a:ext cx="142876" cy="142876"/>
            </a:xfrm>
            <a:prstGeom prst="ellipse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6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endParaRPr>
            </a:p>
          </p:txBody>
        </p:sp>
      </p:grpSp>
      <p:cxnSp>
        <p:nvCxnSpPr>
          <p:cNvPr id="173" name="직선 화살표 연결선 172"/>
          <p:cNvCxnSpPr/>
          <p:nvPr/>
        </p:nvCxnSpPr>
        <p:spPr>
          <a:xfrm flipV="1">
            <a:off x="7419068" y="3804050"/>
            <a:ext cx="142876" cy="89297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 flipV="1">
            <a:off x="7419068" y="3496291"/>
            <a:ext cx="153338" cy="397056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endCxn id="160" idx="2"/>
          </p:cNvCxnSpPr>
          <p:nvPr/>
        </p:nvCxnSpPr>
        <p:spPr>
          <a:xfrm flipV="1">
            <a:off x="8490638" y="3679033"/>
            <a:ext cx="357190" cy="214314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/>
          <p:cNvSpPr/>
          <p:nvPr/>
        </p:nvSpPr>
        <p:spPr bwMode="auto">
          <a:xfrm>
            <a:off x="5275928" y="4572008"/>
            <a:ext cx="928694" cy="9286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서비스</a:t>
            </a:r>
            <a:r>
              <a:rPr lang="en-US" altLang="ko-KR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 </a:t>
            </a:r>
            <a:r>
              <a:rPr lang="ko-KR" altLang="en-US" sz="10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기반</a:t>
            </a:r>
            <a:endParaRPr lang="ko-KR" altLang="en-US" sz="10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77" name="직선 화살표 연결선 176"/>
          <p:cNvCxnSpPr>
            <a:stCxn id="176" idx="3"/>
            <a:endCxn id="183" idx="2"/>
          </p:cNvCxnSpPr>
          <p:nvPr/>
        </p:nvCxnSpPr>
        <p:spPr>
          <a:xfrm>
            <a:off x="6204622" y="5036355"/>
            <a:ext cx="214314" cy="1588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모서리가 둥근 직사각형 177"/>
          <p:cNvSpPr/>
          <p:nvPr/>
        </p:nvSpPr>
        <p:spPr bwMode="auto">
          <a:xfrm>
            <a:off x="6847564" y="4857760"/>
            <a:ext cx="1500198" cy="357190"/>
          </a:xfrm>
          <a:prstGeom prst="roundRect">
            <a:avLst>
              <a:gd name="adj" fmla="val 34952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b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서비스 출판 수단</a:t>
            </a:r>
            <a:endParaRPr lang="ko-KR" altLang="en-US" sz="11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79" name="모서리가 둥근 직사각형 178"/>
          <p:cNvSpPr/>
          <p:nvPr/>
        </p:nvSpPr>
        <p:spPr bwMode="auto">
          <a:xfrm>
            <a:off x="7204754" y="4786322"/>
            <a:ext cx="785818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SCA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80" name="직선 화살표 연결선 278"/>
          <p:cNvCxnSpPr>
            <a:stCxn id="179" idx="0"/>
          </p:cNvCxnSpPr>
          <p:nvPr/>
        </p:nvCxnSpPr>
        <p:spPr>
          <a:xfrm rot="5400000" flipH="1" flipV="1">
            <a:off x="7173500" y="4362159"/>
            <a:ext cx="84832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179" idx="0"/>
          </p:cNvCxnSpPr>
          <p:nvPr/>
        </p:nvCxnSpPr>
        <p:spPr>
          <a:xfrm rot="16200000" flipV="1">
            <a:off x="6643806" y="3832464"/>
            <a:ext cx="861403" cy="1046313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285"/>
          <p:cNvCxnSpPr>
            <a:stCxn id="80" idx="3"/>
            <a:endCxn id="176" idx="1"/>
          </p:cNvCxnSpPr>
          <p:nvPr/>
        </p:nvCxnSpPr>
        <p:spPr>
          <a:xfrm>
            <a:off x="4918738" y="3679033"/>
            <a:ext cx="357190" cy="135732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타원 182"/>
          <p:cNvSpPr/>
          <p:nvPr/>
        </p:nvSpPr>
        <p:spPr bwMode="auto">
          <a:xfrm>
            <a:off x="6418936" y="4929198"/>
            <a:ext cx="214314" cy="214314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84" name="직선 화살표 연결선 183"/>
          <p:cNvCxnSpPr>
            <a:stCxn id="178" idx="1"/>
            <a:endCxn id="183" idx="6"/>
          </p:cNvCxnSpPr>
          <p:nvPr/>
        </p:nvCxnSpPr>
        <p:spPr>
          <a:xfrm rot="10800000">
            <a:off x="6633250" y="5036355"/>
            <a:ext cx="214314" cy="1588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704028" y="4286256"/>
            <a:ext cx="3214710" cy="246221"/>
          </a:xfrm>
          <a:prstGeom prst="rect">
            <a:avLst/>
          </a:prstGeom>
          <a:solidFill>
            <a:srgbClr val="FEF6F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 marL="179388" indent="-179388" latinLnBrk="0">
              <a:spcAft>
                <a:spcPts val="600"/>
              </a:spcAft>
            </a:pPr>
            <a:r>
              <a:rPr lang="ko-KR" altLang="en-US" sz="100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애플리케이션은 사용자에게 </a:t>
            </a:r>
            <a:r>
              <a:rPr lang="en-US" altLang="ko-KR" sz="100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[</a:t>
            </a:r>
            <a:r>
              <a:rPr lang="ko-KR" altLang="en-US" sz="100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기능</a:t>
            </a:r>
            <a:r>
              <a:rPr lang="en-US" altLang="ko-KR" sz="100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]</a:t>
            </a:r>
            <a:r>
              <a:rPr lang="ko-KR" altLang="en-US" sz="100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을 제공한다</a:t>
            </a:r>
            <a:r>
              <a:rPr lang="en-US" altLang="ko-KR" sz="100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. </a:t>
            </a:r>
            <a:endParaRPr lang="ko-KR" altLang="en-US" sz="1000" u="sng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가는각진제목체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75928" y="2897027"/>
            <a:ext cx="464347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9388" indent="-179388" latinLnBrk="0">
              <a:spcAft>
                <a:spcPts val="600"/>
              </a:spcAft>
            </a:pP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프로시저는 라이브러리가 제공하는 인터페이</a:t>
            </a:r>
            <a:r>
              <a:rPr lang="ko-KR" altLang="en-US" sz="1000" b="0" u="sng" spc="-3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스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를 사용한다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.  </a:t>
            </a:r>
            <a:endParaRPr lang="ko-KR" altLang="en-US" sz="1000" b="0" u="sng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가는각진제목체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275928" y="4238960"/>
            <a:ext cx="464347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9388" indent="-179388" latinLnBrk="0">
              <a:spcAft>
                <a:spcPts val="600"/>
              </a:spcAft>
            </a:pP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컴포넌트는  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[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컴포넌트 인터페이스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]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를 제공한다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.  </a:t>
            </a:r>
            <a:endParaRPr lang="ko-KR" altLang="en-US" sz="1000" b="0" u="sng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가는각진제목체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275928" y="5572140"/>
            <a:ext cx="4643470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9388" indent="-179388" latinLnBrk="0">
              <a:spcAft>
                <a:spcPts val="600"/>
              </a:spcAft>
            </a:pP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컴포넌트 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I/F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를 표준 및 서비스 출판 플랫폼으로 감싸서 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[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서비스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]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로 제공한다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. </a:t>
            </a:r>
          </a:p>
          <a:p>
            <a:pPr marL="179388" indent="-179388" latinLnBrk="0">
              <a:spcAft>
                <a:spcPts val="600"/>
              </a:spcAft>
            </a:pP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서비스를 위한 컴포넌트는 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CBSE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에서 정의한 컴포넌트를 의미한다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.  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 </a:t>
            </a:r>
            <a:endParaRPr lang="ko-KR" altLang="en-US" sz="1000" b="0" u="sng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가는각진제목체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2704160" y="2000240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90" name="이등변 삼각형 189"/>
          <p:cNvSpPr/>
          <p:nvPr/>
        </p:nvSpPr>
        <p:spPr bwMode="auto">
          <a:xfrm>
            <a:off x="2704160" y="2285992"/>
            <a:ext cx="285752" cy="142876"/>
          </a:xfrm>
          <a:prstGeom prst="triangl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91" name="직선 연결선 190"/>
          <p:cNvCxnSpPr>
            <a:stCxn id="78" idx="0"/>
            <a:endCxn id="190" idx="3"/>
          </p:cNvCxnSpPr>
          <p:nvPr/>
        </p:nvCxnSpPr>
        <p:spPr>
          <a:xfrm rot="5400000" flipH="1" flipV="1">
            <a:off x="2346970" y="2928934"/>
            <a:ext cx="1000132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그룹 342"/>
          <p:cNvGrpSpPr/>
          <p:nvPr/>
        </p:nvGrpSpPr>
        <p:grpSpPr>
          <a:xfrm>
            <a:off x="1846904" y="2000240"/>
            <a:ext cx="285752" cy="500066"/>
            <a:chOff x="1381100" y="3214686"/>
            <a:chExt cx="285752" cy="500066"/>
          </a:xfrm>
          <a:solidFill>
            <a:schemeClr val="bg1">
              <a:lumMod val="95000"/>
            </a:schemeClr>
          </a:solidFill>
        </p:grpSpPr>
        <p:sp>
          <p:nvSpPr>
            <p:cNvPr id="193" name="직사각형 192"/>
            <p:cNvSpPr/>
            <p:nvPr/>
          </p:nvSpPr>
          <p:spPr bwMode="auto">
            <a:xfrm>
              <a:off x="1381100" y="3214686"/>
              <a:ext cx="285752" cy="285752"/>
            </a:xfrm>
            <a:prstGeom prst="rect">
              <a:avLst/>
            </a:prstGeom>
            <a:grpFill/>
            <a:ln w="63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10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endParaRPr>
            </a:p>
          </p:txBody>
        </p:sp>
        <p:grpSp>
          <p:nvGrpSpPr>
            <p:cNvPr id="194" name="그룹 18"/>
            <p:cNvGrpSpPr/>
            <p:nvPr/>
          </p:nvGrpSpPr>
          <p:grpSpPr>
            <a:xfrm>
              <a:off x="1381100" y="3214686"/>
              <a:ext cx="285752" cy="500066"/>
              <a:chOff x="1309662" y="3071810"/>
              <a:chExt cx="428628" cy="785818"/>
            </a:xfrm>
            <a:grpFill/>
          </p:grpSpPr>
          <p:sp>
            <p:nvSpPr>
              <p:cNvPr id="195" name="타원 194"/>
              <p:cNvSpPr/>
              <p:nvPr/>
            </p:nvSpPr>
            <p:spPr bwMode="auto">
              <a:xfrm>
                <a:off x="1381100" y="3071810"/>
                <a:ext cx="285752" cy="285752"/>
              </a:xfrm>
              <a:prstGeom prst="ellipse">
                <a:avLst/>
              </a:prstGeom>
              <a:grp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3B3B3"/>
                </a:outerShdw>
              </a:effectLst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/>
                  <a:ea typeface="가는각진제목체"/>
                  <a:cs typeface="Arial" charset="0"/>
                </a:endParaRPr>
              </a:p>
            </p:txBody>
          </p:sp>
          <p:sp>
            <p:nvSpPr>
              <p:cNvPr id="196" name="순서도: 수동 연산 195"/>
              <p:cNvSpPr/>
              <p:nvPr/>
            </p:nvSpPr>
            <p:spPr bwMode="auto">
              <a:xfrm>
                <a:off x="1309662" y="3357562"/>
                <a:ext cx="428628" cy="500066"/>
              </a:xfrm>
              <a:prstGeom prst="flowChartManualOperation">
                <a:avLst/>
              </a:prstGeom>
              <a:grp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3B3B3"/>
                </a:outerShdw>
              </a:effectLst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kern="0" spc="-3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/>
                  <a:ea typeface="가는각진제목체"/>
                  <a:cs typeface="Arial" charset="0"/>
                </a:endParaRPr>
              </a:p>
            </p:txBody>
          </p:sp>
        </p:grpSp>
      </p:grpSp>
      <p:cxnSp>
        <p:nvCxnSpPr>
          <p:cNvPr id="197" name="직선 화살표 연결선 196"/>
          <p:cNvCxnSpPr>
            <a:endCxn id="189" idx="2"/>
          </p:cNvCxnSpPr>
          <p:nvPr/>
        </p:nvCxnSpPr>
        <p:spPr>
          <a:xfrm>
            <a:off x="2132656" y="2143116"/>
            <a:ext cx="571504" cy="158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632590" y="2524448"/>
            <a:ext cx="714380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 latinLnBrk="0">
              <a:spcAft>
                <a:spcPts val="600"/>
              </a:spcAft>
            </a:pPr>
            <a:r>
              <a:rPr lang="ko-KR" altLang="en-US" sz="10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업무담당자</a:t>
            </a:r>
            <a:endParaRPr lang="ko-KR" altLang="en-US" sz="10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46904" y="1714488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en-US" altLang="ko-KR" sz="11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App</a:t>
            </a:r>
            <a:r>
              <a:rPr lang="ko-KR" altLang="en-US" sz="11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이 제공하는 </a:t>
            </a:r>
            <a:r>
              <a:rPr lang="ko-KR" altLang="en-US" sz="110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서비스</a:t>
            </a:r>
            <a:r>
              <a:rPr lang="en-US" altLang="ko-KR" sz="11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~</a:t>
            </a:r>
            <a:endParaRPr lang="ko-KR" altLang="en-US" sz="11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2061218" y="5295995"/>
            <a:ext cx="1357322" cy="42862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Application B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01" name="타원 200"/>
          <p:cNvSpPr/>
          <p:nvPr/>
        </p:nvSpPr>
        <p:spPr bwMode="auto">
          <a:xfrm>
            <a:off x="2632722" y="4938805"/>
            <a:ext cx="214314" cy="214314"/>
          </a:xfrm>
          <a:prstGeom prst="ellipse">
            <a:avLst/>
          </a:prstGeom>
          <a:solidFill>
            <a:srgbClr val="FFFFFF"/>
          </a:solidFill>
          <a:ln w="63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02" name="직선 연결선 201"/>
          <p:cNvCxnSpPr>
            <a:stCxn id="201" idx="4"/>
            <a:endCxn id="200" idx="0"/>
          </p:cNvCxnSpPr>
          <p:nvPr/>
        </p:nvCxnSpPr>
        <p:spPr>
          <a:xfrm rot="5400000">
            <a:off x="2668441" y="5224557"/>
            <a:ext cx="142876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2775598" y="5010243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en-US" altLang="ko-KR" sz="11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API</a:t>
            </a:r>
            <a:endParaRPr lang="ko-KR" altLang="en-US" sz="11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cxnSp>
        <p:nvCxnSpPr>
          <p:cNvPr id="204" name="구부러진 연결선 203"/>
          <p:cNvCxnSpPr>
            <a:stCxn id="80" idx="2"/>
            <a:endCxn id="201" idx="0"/>
          </p:cNvCxnSpPr>
          <p:nvPr/>
        </p:nvCxnSpPr>
        <p:spPr>
          <a:xfrm rot="5400000">
            <a:off x="3038688" y="3844572"/>
            <a:ext cx="795425" cy="1393041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203962" y="5743534"/>
            <a:ext cx="3071834" cy="400110"/>
          </a:xfrm>
          <a:prstGeom prst="rect">
            <a:avLst/>
          </a:prstGeom>
          <a:solidFill>
            <a:srgbClr val="FEF6F0">
              <a:alpha val="70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App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은 타 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App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를 위하여 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API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를 제공한다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. API 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제공방식은 컴포넌트 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IF 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방식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, </a:t>
            </a:r>
            <a:r>
              <a:rPr lang="ko-KR" altLang="en-US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메시지 방식 등 다양하다</a:t>
            </a:r>
            <a:r>
              <a:rPr lang="en-US" altLang="ko-KR" sz="1000" b="0" u="sng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가는각진제목체"/>
              </a:rPr>
              <a:t>. </a:t>
            </a:r>
            <a:endParaRPr lang="ko-KR" altLang="en-US" sz="1000" b="0" u="sng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가는각진제목체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847036" y="24288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0"/>
              </a:spcAft>
            </a:pPr>
            <a:r>
              <a:rPr lang="ko-KR" altLang="en-US" sz="9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엔지니어링 </a:t>
            </a:r>
            <a:endParaRPr lang="en-US" altLang="ko-KR" sz="900" spc="-3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  <a:p>
            <a:pPr latinLnBrk="0">
              <a:spcAft>
                <a:spcPts val="0"/>
              </a:spcAft>
            </a:pPr>
            <a:r>
              <a:rPr lang="ko-KR" altLang="en-US" sz="9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영역 아님 </a:t>
            </a:r>
            <a:endParaRPr lang="ko-KR" altLang="en-US" sz="9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207" name="직사각형 206"/>
          <p:cNvSpPr/>
          <p:nvPr/>
        </p:nvSpPr>
        <p:spPr bwMode="auto">
          <a:xfrm>
            <a:off x="9205018" y="4286256"/>
            <a:ext cx="714380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서비스</a:t>
            </a:r>
            <a:endParaRPr lang="ko-KR" altLang="en-US" sz="10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08" name="직선 화살표 연결선 278"/>
          <p:cNvCxnSpPr>
            <a:stCxn id="179" idx="0"/>
            <a:endCxn id="207" idx="2"/>
          </p:cNvCxnSpPr>
          <p:nvPr/>
        </p:nvCxnSpPr>
        <p:spPr>
          <a:xfrm rot="5400000" flipH="1" flipV="1">
            <a:off x="8437059" y="3661174"/>
            <a:ext cx="285752" cy="196454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4418672" y="6188955"/>
            <a:ext cx="578647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en-US" altLang="ko-KR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[ </a:t>
            </a:r>
            <a:r>
              <a:rPr lang="ko-KR" altLang="en-US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애플리케이션의 서버측 개발 접근방법</a:t>
            </a:r>
            <a:r>
              <a:rPr lang="en-US" altLang="ko-KR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]</a:t>
            </a:r>
            <a:endParaRPr lang="ko-KR" altLang="en-US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용어</a:t>
            </a:r>
            <a:r>
              <a:rPr lang="en-US" altLang="ko-KR" smtClean="0"/>
              <a:t>(9/12)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컴포넌트</a:t>
            </a:r>
            <a:r>
              <a:rPr lang="en-US" altLang="ko-KR" smtClean="0"/>
              <a:t>, </a:t>
            </a:r>
            <a:r>
              <a:rPr lang="ko-KR" altLang="en-US" smtClean="0"/>
              <a:t>서비스</a:t>
            </a:r>
            <a:r>
              <a:rPr lang="en-US" altLang="ko-KR" smtClean="0"/>
              <a:t>, </a:t>
            </a:r>
            <a:r>
              <a:rPr lang="ko-KR" altLang="en-US" smtClean="0"/>
              <a:t>애플리케이션 </a:t>
            </a:r>
            <a:r>
              <a:rPr lang="en-US" altLang="ko-KR" smtClean="0"/>
              <a:t>(4/4)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585526" cy="72327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이상적인 형태의 서비스 기반 애플리케이션은 서비스 발행 플랫폼</a:t>
            </a:r>
            <a:r>
              <a:rPr lang="en-US" altLang="ko-KR" sz="1800" smtClean="0">
                <a:latin typeface="+mn-lt"/>
              </a:rPr>
              <a:t>(ESB)</a:t>
            </a:r>
            <a:r>
              <a:rPr lang="ko-KR" altLang="en-US" sz="1800" smtClean="0">
                <a:latin typeface="+mn-lt"/>
              </a:rPr>
              <a:t>를 기반으로 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ESB</a:t>
            </a:r>
            <a:r>
              <a:rPr lang="ko-KR" altLang="en-US" sz="1800" smtClean="0">
                <a:latin typeface="+mn-lt"/>
              </a:rPr>
              <a:t>는 전사의 서비스 자원이 되는 레거시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컴포넌트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외부 자원 등을 서비스로 감싸</a:t>
            </a:r>
            <a:r>
              <a:rPr lang="en-US" altLang="ko-KR" sz="1800" smtClean="0">
                <a:latin typeface="+mn-lt"/>
              </a:rPr>
              <a:t>(wrapper)</a:t>
            </a:r>
            <a:r>
              <a:rPr lang="ko-KR" altLang="en-US" sz="1800" smtClean="0">
                <a:latin typeface="+mn-lt"/>
              </a:rPr>
              <a:t>서 발행하여 줌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5633118" y="1628751"/>
            <a:ext cx="2000264" cy="423546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72000" rIns="72000" bIns="72000" rtlCol="0" anchor="t"/>
          <a:lstStyle/>
          <a:p>
            <a:pPr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2275532" y="1628751"/>
            <a:ext cx="2071702" cy="185738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72000" rIns="72000" bIns="72000" rtlCol="0" anchor="t"/>
          <a:lstStyle/>
          <a:p>
            <a:pPr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Application A</a:t>
            </a:r>
            <a:endParaRPr lang="ko-KR" altLang="en-US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12" name="타원 211"/>
          <p:cNvSpPr/>
          <p:nvPr/>
        </p:nvSpPr>
        <p:spPr bwMode="auto">
          <a:xfrm>
            <a:off x="1704028" y="1843065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13" name="직선 연결선 212"/>
          <p:cNvCxnSpPr>
            <a:stCxn id="233" idx="1"/>
            <a:endCxn id="212" idx="6"/>
          </p:cNvCxnSpPr>
          <p:nvPr/>
        </p:nvCxnSpPr>
        <p:spPr>
          <a:xfrm rot="10800000">
            <a:off x="1989780" y="1985941"/>
            <a:ext cx="285752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그룹 28"/>
          <p:cNvGrpSpPr/>
          <p:nvPr/>
        </p:nvGrpSpPr>
        <p:grpSpPr>
          <a:xfrm>
            <a:off x="1132524" y="1867207"/>
            <a:ext cx="285752" cy="500066"/>
            <a:chOff x="1381100" y="3214686"/>
            <a:chExt cx="285752" cy="500066"/>
          </a:xfrm>
          <a:solidFill>
            <a:schemeClr val="bg1">
              <a:lumMod val="95000"/>
            </a:schemeClr>
          </a:solidFill>
        </p:grpSpPr>
        <p:sp>
          <p:nvSpPr>
            <p:cNvPr id="215" name="직사각형 214"/>
            <p:cNvSpPr/>
            <p:nvPr/>
          </p:nvSpPr>
          <p:spPr bwMode="auto">
            <a:xfrm>
              <a:off x="1381100" y="3214686"/>
              <a:ext cx="285752" cy="285752"/>
            </a:xfrm>
            <a:prstGeom prst="rect">
              <a:avLst/>
            </a:prstGeom>
            <a:grpFill/>
            <a:ln w="63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100" kern="0" spc="-3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endParaRPr>
            </a:p>
          </p:txBody>
        </p:sp>
        <p:grpSp>
          <p:nvGrpSpPr>
            <p:cNvPr id="216" name="그룹 18"/>
            <p:cNvGrpSpPr/>
            <p:nvPr/>
          </p:nvGrpSpPr>
          <p:grpSpPr>
            <a:xfrm>
              <a:off x="1381100" y="3214686"/>
              <a:ext cx="285752" cy="500066"/>
              <a:chOff x="1309662" y="3071810"/>
              <a:chExt cx="428628" cy="785818"/>
            </a:xfrm>
            <a:grpFill/>
          </p:grpSpPr>
          <p:sp>
            <p:nvSpPr>
              <p:cNvPr id="217" name="타원 216"/>
              <p:cNvSpPr/>
              <p:nvPr/>
            </p:nvSpPr>
            <p:spPr bwMode="auto">
              <a:xfrm>
                <a:off x="1381100" y="3071810"/>
                <a:ext cx="285752" cy="285752"/>
              </a:xfrm>
              <a:prstGeom prst="ellipse">
                <a:avLst/>
              </a:prstGeom>
              <a:grp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3B3B3"/>
                </a:outerShdw>
              </a:effectLst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kern="0" spc="-3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Optima"/>
                  <a:ea typeface="가는각진제목체"/>
                  <a:cs typeface="Arial" charset="0"/>
                </a:endParaRPr>
              </a:p>
            </p:txBody>
          </p:sp>
          <p:sp>
            <p:nvSpPr>
              <p:cNvPr id="218" name="순서도: 수동 연산 217"/>
              <p:cNvSpPr/>
              <p:nvPr/>
            </p:nvSpPr>
            <p:spPr bwMode="auto">
              <a:xfrm>
                <a:off x="1309662" y="3357562"/>
                <a:ext cx="428628" cy="500066"/>
              </a:xfrm>
              <a:prstGeom prst="flowChartManualOperation">
                <a:avLst/>
              </a:prstGeom>
              <a:grp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3B3B3"/>
                </a:outerShdw>
              </a:effectLst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kern="0" spc="-3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Optima"/>
                  <a:ea typeface="가는각진제목체"/>
                  <a:cs typeface="Arial" charset="0"/>
                </a:endParaRPr>
              </a:p>
            </p:txBody>
          </p:sp>
        </p:grpSp>
      </p:grpSp>
      <p:cxnSp>
        <p:nvCxnSpPr>
          <p:cNvPr id="219" name="직선 화살표 연결선 218"/>
          <p:cNvCxnSpPr>
            <a:endCxn id="212" idx="2"/>
          </p:cNvCxnSpPr>
          <p:nvPr/>
        </p:nvCxnSpPr>
        <p:spPr>
          <a:xfrm>
            <a:off x="1418276" y="1985941"/>
            <a:ext cx="285752" cy="158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918210" y="2367273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ko-KR" altLang="en-US" sz="110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</a:rPr>
              <a:t>부서 </a:t>
            </a:r>
            <a:r>
              <a:rPr lang="en-US" altLang="ko-KR" sz="110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</a:rPr>
              <a:t>A</a:t>
            </a:r>
            <a:endParaRPr lang="ko-KR" altLang="en-US" sz="110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2275532" y="4010347"/>
            <a:ext cx="2071702" cy="18332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72000" rIns="72000" bIns="72000" rtlCol="0" anchor="t"/>
          <a:lstStyle/>
          <a:p>
            <a:pPr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Application B</a:t>
            </a:r>
            <a:endParaRPr lang="ko-KR" altLang="en-US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22" name="타원 221"/>
          <p:cNvSpPr/>
          <p:nvPr/>
        </p:nvSpPr>
        <p:spPr bwMode="auto">
          <a:xfrm>
            <a:off x="1704028" y="4200519"/>
            <a:ext cx="285752" cy="285752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23" name="직선 연결선 222"/>
          <p:cNvCxnSpPr>
            <a:stCxn id="234" idx="1"/>
            <a:endCxn id="222" idx="6"/>
          </p:cNvCxnSpPr>
          <p:nvPr/>
        </p:nvCxnSpPr>
        <p:spPr>
          <a:xfrm rot="10800000">
            <a:off x="1989780" y="4343395"/>
            <a:ext cx="285752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그룹 28"/>
          <p:cNvGrpSpPr/>
          <p:nvPr/>
        </p:nvGrpSpPr>
        <p:grpSpPr>
          <a:xfrm>
            <a:off x="1132524" y="4200519"/>
            <a:ext cx="285752" cy="500066"/>
            <a:chOff x="1381100" y="3214686"/>
            <a:chExt cx="285752" cy="500066"/>
          </a:xfrm>
          <a:solidFill>
            <a:schemeClr val="bg1">
              <a:lumMod val="95000"/>
            </a:schemeClr>
          </a:solidFill>
        </p:grpSpPr>
        <p:sp>
          <p:nvSpPr>
            <p:cNvPr id="225" name="직사각형 224"/>
            <p:cNvSpPr/>
            <p:nvPr/>
          </p:nvSpPr>
          <p:spPr bwMode="auto">
            <a:xfrm>
              <a:off x="1381100" y="3214686"/>
              <a:ext cx="285752" cy="285752"/>
            </a:xfrm>
            <a:prstGeom prst="rect">
              <a:avLst/>
            </a:prstGeom>
            <a:grpFill/>
            <a:ln w="63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100" kern="0" spc="-3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endParaRPr>
            </a:p>
          </p:txBody>
        </p:sp>
        <p:grpSp>
          <p:nvGrpSpPr>
            <p:cNvPr id="226" name="그룹 18"/>
            <p:cNvGrpSpPr/>
            <p:nvPr/>
          </p:nvGrpSpPr>
          <p:grpSpPr>
            <a:xfrm>
              <a:off x="1381100" y="3214686"/>
              <a:ext cx="285752" cy="500066"/>
              <a:chOff x="1309662" y="3071810"/>
              <a:chExt cx="428628" cy="785818"/>
            </a:xfrm>
            <a:grpFill/>
          </p:grpSpPr>
          <p:sp>
            <p:nvSpPr>
              <p:cNvPr id="227" name="타원 226"/>
              <p:cNvSpPr/>
              <p:nvPr/>
            </p:nvSpPr>
            <p:spPr bwMode="auto">
              <a:xfrm>
                <a:off x="1381100" y="3071810"/>
                <a:ext cx="285752" cy="285752"/>
              </a:xfrm>
              <a:prstGeom prst="ellipse">
                <a:avLst/>
              </a:prstGeom>
              <a:grp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3B3B3"/>
                </a:outerShdw>
              </a:effectLst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kern="0" spc="-3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Optima"/>
                  <a:ea typeface="가는각진제목체"/>
                  <a:cs typeface="Arial" charset="0"/>
                </a:endParaRPr>
              </a:p>
            </p:txBody>
          </p:sp>
          <p:sp>
            <p:nvSpPr>
              <p:cNvPr id="228" name="순서도: 수동 연산 227"/>
              <p:cNvSpPr/>
              <p:nvPr/>
            </p:nvSpPr>
            <p:spPr bwMode="auto">
              <a:xfrm>
                <a:off x="1309662" y="3357562"/>
                <a:ext cx="428628" cy="500066"/>
              </a:xfrm>
              <a:prstGeom prst="flowChartManualOperation">
                <a:avLst/>
              </a:prstGeom>
              <a:grp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B3B3B3"/>
                </a:outerShdw>
              </a:effectLst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ko-KR" altLang="en-US" sz="1100" kern="0" spc="-30" dirty="0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Optima"/>
                  <a:ea typeface="가는각진제목체"/>
                  <a:cs typeface="Arial" charset="0"/>
                </a:endParaRPr>
              </a:p>
            </p:txBody>
          </p:sp>
        </p:grpSp>
      </p:grpSp>
      <p:cxnSp>
        <p:nvCxnSpPr>
          <p:cNvPr id="229" name="직선 화살표 연결선 228"/>
          <p:cNvCxnSpPr>
            <a:endCxn id="222" idx="2"/>
          </p:cNvCxnSpPr>
          <p:nvPr/>
        </p:nvCxnSpPr>
        <p:spPr>
          <a:xfrm>
            <a:off x="1418276" y="4343395"/>
            <a:ext cx="285752" cy="158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918210" y="4700585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ko-KR" altLang="en-US" sz="110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</a:rPr>
              <a:t>부서 </a:t>
            </a:r>
            <a:r>
              <a:rPr lang="en-US" altLang="ko-KR" sz="110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</a:rPr>
              <a:t>B</a:t>
            </a:r>
            <a:endParaRPr lang="ko-KR" altLang="en-US" sz="110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231" name="직사각형 230"/>
          <p:cNvSpPr/>
          <p:nvPr/>
        </p:nvSpPr>
        <p:spPr bwMode="auto">
          <a:xfrm>
            <a:off x="7847696" y="2128817"/>
            <a:ext cx="2357454" cy="373539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비즈니스 서비스에 상응하는 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IT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영역의 서비스 도입으로 비즈니스 민첩성 목표 달성이 용이함    </a:t>
            </a:r>
            <a:endParaRPr lang="en-US" altLang="ko-KR" sz="11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재사용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: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서비스는 휘발성이 강하지만 재사용성이 높음 </a:t>
            </a:r>
            <a:endParaRPr lang="en-US" altLang="ko-KR" sz="11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연결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: W3C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웹 서비스 표준이나 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REST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표준을 사용하여 연결 </a:t>
            </a:r>
            <a:endParaRPr lang="en-US" altLang="ko-KR" sz="11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개념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: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가시범위는 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iter-enterprise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이므로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,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서비스 제공 위치에 상관없이 서비스를 모아 애플리케이션을 구성할 수 있음</a:t>
            </a:r>
            <a:endParaRPr lang="en-US" altLang="ko-KR" sz="11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언어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: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언어 독립적임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.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일반 프로그래밍 언어 뿐만 아니라 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Shell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스크립트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,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선언적 언어인 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XPDL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등도 가능함 </a:t>
            </a:r>
            <a:endParaRPr lang="en-US" altLang="ko-KR" sz="11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애플리케이션은 서비스를 모아서 구성하는 매우 동적인 시스템 사용단위로 의미가 변경됨 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2" name="직사각형 231"/>
          <p:cNvSpPr/>
          <p:nvPr/>
        </p:nvSpPr>
        <p:spPr bwMode="auto">
          <a:xfrm>
            <a:off x="7847696" y="1628751"/>
            <a:ext cx="2357454" cy="42862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서비스 기반 애플리케이션의 특성 </a:t>
            </a:r>
            <a:endParaRPr lang="ko-KR" altLang="en-US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2275532" y="1843065"/>
            <a:ext cx="142876" cy="285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2275532" y="4200519"/>
            <a:ext cx="142876" cy="285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5" name="직사각형 234"/>
          <p:cNvSpPr/>
          <p:nvPr/>
        </p:nvSpPr>
        <p:spPr bwMode="auto">
          <a:xfrm>
            <a:off x="3847168" y="1985940"/>
            <a:ext cx="357190" cy="13710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vert="wordArtVertRtl" lIns="0" tIns="0" rIns="0" bIns="0" rtlCol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ko-KR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(</a:t>
            </a: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서비스사용</a:t>
            </a:r>
            <a:r>
              <a:rPr lang="en-US" altLang="ko-KR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)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4132920" y="2057379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7" name="직사각형 236"/>
          <p:cNvSpPr/>
          <p:nvPr/>
        </p:nvSpPr>
        <p:spPr bwMode="auto">
          <a:xfrm>
            <a:off x="4132920" y="2493151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8" name="직사각형 237"/>
          <p:cNvSpPr/>
          <p:nvPr/>
        </p:nvSpPr>
        <p:spPr bwMode="auto">
          <a:xfrm>
            <a:off x="4132920" y="2914635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9" name="직사각형 238"/>
          <p:cNvSpPr/>
          <p:nvPr/>
        </p:nvSpPr>
        <p:spPr bwMode="auto">
          <a:xfrm>
            <a:off x="2489846" y="1985940"/>
            <a:ext cx="500066" cy="137104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UI</a:t>
            </a: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영역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40" name="직사각형 239"/>
          <p:cNvSpPr/>
          <p:nvPr/>
        </p:nvSpPr>
        <p:spPr bwMode="auto">
          <a:xfrm>
            <a:off x="3347102" y="1985940"/>
            <a:ext cx="500066" cy="137104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vert="wordArtVertRtl" lIns="0" tIns="0" rIns="0" bIns="0" rtlCol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프리젠테이션영역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41" name="직사각형 240"/>
          <p:cNvSpPr/>
          <p:nvPr/>
        </p:nvSpPr>
        <p:spPr bwMode="auto">
          <a:xfrm>
            <a:off x="3847168" y="4343394"/>
            <a:ext cx="357190" cy="13899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vert="wordArtVertRtl" lIns="0" tIns="0" rIns="0" bIns="0" rtlCol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ko-KR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(</a:t>
            </a: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서비스사용</a:t>
            </a:r>
            <a:r>
              <a:rPr lang="en-US" altLang="ko-KR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)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4132920" y="4414833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43" name="직사각형 242"/>
          <p:cNvSpPr/>
          <p:nvPr/>
        </p:nvSpPr>
        <p:spPr bwMode="auto">
          <a:xfrm>
            <a:off x="4132920" y="4850605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44" name="직사각형 243"/>
          <p:cNvSpPr/>
          <p:nvPr/>
        </p:nvSpPr>
        <p:spPr bwMode="auto">
          <a:xfrm>
            <a:off x="4132920" y="5272089"/>
            <a:ext cx="71438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45" name="직사각형 244"/>
          <p:cNvSpPr/>
          <p:nvPr/>
        </p:nvSpPr>
        <p:spPr bwMode="auto">
          <a:xfrm>
            <a:off x="3347102" y="4343394"/>
            <a:ext cx="500066" cy="138992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vert="wordArtVertRtl" lIns="0" tIns="0" rIns="0" bIns="0" rtlCol="0"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프리젠테이션영역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46" name="직사각형 245"/>
          <p:cNvSpPr/>
          <p:nvPr/>
        </p:nvSpPr>
        <p:spPr bwMode="auto">
          <a:xfrm>
            <a:off x="2489846" y="4343394"/>
            <a:ext cx="500066" cy="138992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UI</a:t>
            </a: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영역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47" name="왼쪽/오른쪽 화살표 246"/>
          <p:cNvSpPr/>
          <p:nvPr/>
        </p:nvSpPr>
        <p:spPr bwMode="auto">
          <a:xfrm>
            <a:off x="2989912" y="2414569"/>
            <a:ext cx="357190" cy="428628"/>
          </a:xfrm>
          <a:prstGeom prst="leftRightArrow">
            <a:avLst>
              <a:gd name="adj1" fmla="val 41873"/>
              <a:gd name="adj2" fmla="val 28057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48" name="왼쪽/오른쪽 화살표 247"/>
          <p:cNvSpPr/>
          <p:nvPr/>
        </p:nvSpPr>
        <p:spPr bwMode="auto">
          <a:xfrm>
            <a:off x="2989912" y="4772023"/>
            <a:ext cx="357190" cy="428628"/>
          </a:xfrm>
          <a:prstGeom prst="leftRightArrow">
            <a:avLst>
              <a:gd name="adj1" fmla="val 41873"/>
              <a:gd name="adj2" fmla="val 28057"/>
            </a:avLst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pic>
        <p:nvPicPr>
          <p:cNvPr id="249" name="그림 248" descr="제목 없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7432" y="2057379"/>
            <a:ext cx="1638292" cy="2000264"/>
          </a:xfrm>
          <a:prstGeom prst="rect">
            <a:avLst/>
          </a:prstGeom>
        </p:spPr>
      </p:pic>
      <p:sp>
        <p:nvSpPr>
          <p:cNvPr id="250" name="직사각형 249"/>
          <p:cNvSpPr/>
          <p:nvPr/>
        </p:nvSpPr>
        <p:spPr bwMode="auto">
          <a:xfrm rot="16200000">
            <a:off x="2979601" y="3567887"/>
            <a:ext cx="4235463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엔터프라이즈 서비스 발</a:t>
            </a:r>
            <a:r>
              <a:rPr lang="ko-KR" altLang="en-US" sz="1100" kern="0" spc="-3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행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플랫폼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(=ESB, Rest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프레임워크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등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)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51" name="모서리가 둥근 직사각형 250"/>
          <p:cNvSpPr/>
          <p:nvPr/>
        </p:nvSpPr>
        <p:spPr bwMode="auto">
          <a:xfrm rot="16200000">
            <a:off x="5025895" y="1878783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52" name="모서리가 둥근 직사각형 251"/>
          <p:cNvSpPr/>
          <p:nvPr/>
        </p:nvSpPr>
        <p:spPr bwMode="auto">
          <a:xfrm rot="16200000">
            <a:off x="4740143" y="1878783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53" name="모서리가 둥근 직사각형 252"/>
          <p:cNvSpPr/>
          <p:nvPr/>
        </p:nvSpPr>
        <p:spPr bwMode="auto">
          <a:xfrm rot="16200000">
            <a:off x="5025895" y="2378848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54" name="모서리가 둥근 직사각형 253"/>
          <p:cNvSpPr/>
          <p:nvPr/>
        </p:nvSpPr>
        <p:spPr bwMode="auto">
          <a:xfrm rot="16200000">
            <a:off x="4740143" y="2378848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55" name="모서리가 둥근 직사각형 254"/>
          <p:cNvSpPr/>
          <p:nvPr/>
        </p:nvSpPr>
        <p:spPr bwMode="auto">
          <a:xfrm rot="16200000">
            <a:off x="5025895" y="2878915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56" name="모서리가 둥근 직사각형 255"/>
          <p:cNvSpPr/>
          <p:nvPr/>
        </p:nvSpPr>
        <p:spPr bwMode="auto">
          <a:xfrm rot="16200000">
            <a:off x="4740143" y="2878915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57" name="모서리가 둥근 직사각형 256"/>
          <p:cNvSpPr/>
          <p:nvPr/>
        </p:nvSpPr>
        <p:spPr bwMode="auto">
          <a:xfrm rot="16200000">
            <a:off x="5025895" y="3450419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58" name="모서리가 둥근 직사각형 257"/>
          <p:cNvSpPr/>
          <p:nvPr/>
        </p:nvSpPr>
        <p:spPr bwMode="auto">
          <a:xfrm rot="16200000">
            <a:off x="4740143" y="3450419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59" name="모서리가 둥근 직사각형 258"/>
          <p:cNvSpPr/>
          <p:nvPr/>
        </p:nvSpPr>
        <p:spPr bwMode="auto">
          <a:xfrm rot="16200000">
            <a:off x="5025895" y="3950487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60" name="모서리가 둥근 직사각형 259"/>
          <p:cNvSpPr/>
          <p:nvPr/>
        </p:nvSpPr>
        <p:spPr bwMode="auto">
          <a:xfrm rot="16200000">
            <a:off x="4740143" y="3950487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61" name="모서리가 둥근 직사각형 260"/>
          <p:cNvSpPr/>
          <p:nvPr/>
        </p:nvSpPr>
        <p:spPr bwMode="auto">
          <a:xfrm rot="16200000">
            <a:off x="5025895" y="4521990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62" name="모서리가 둥근 직사각형 261"/>
          <p:cNvSpPr/>
          <p:nvPr/>
        </p:nvSpPr>
        <p:spPr bwMode="auto">
          <a:xfrm rot="16200000">
            <a:off x="4740143" y="4521990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63" name="모서리가 둥근 직사각형 262"/>
          <p:cNvSpPr/>
          <p:nvPr/>
        </p:nvSpPr>
        <p:spPr bwMode="auto">
          <a:xfrm rot="16200000">
            <a:off x="5025895" y="5022056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64" name="모서리가 둥근 직사각형 263"/>
          <p:cNvSpPr/>
          <p:nvPr/>
        </p:nvSpPr>
        <p:spPr bwMode="auto">
          <a:xfrm rot="16200000">
            <a:off x="4740143" y="5022056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65" name="모서리가 둥근 직사각형 264"/>
          <p:cNvSpPr/>
          <p:nvPr/>
        </p:nvSpPr>
        <p:spPr bwMode="auto">
          <a:xfrm rot="16200000">
            <a:off x="5025895" y="5522122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66" name="모서리가 둥근 직사각형 265"/>
          <p:cNvSpPr/>
          <p:nvPr/>
        </p:nvSpPr>
        <p:spPr bwMode="auto">
          <a:xfrm rot="16200000">
            <a:off x="4740143" y="5522122"/>
            <a:ext cx="428628" cy="7143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67" name="타원 266"/>
          <p:cNvSpPr/>
          <p:nvPr/>
        </p:nvSpPr>
        <p:spPr bwMode="auto">
          <a:xfrm>
            <a:off x="4632986" y="2343131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68" name="직선 연결선 267"/>
          <p:cNvCxnSpPr>
            <a:stCxn id="254" idx="0"/>
            <a:endCxn id="267" idx="6"/>
          </p:cNvCxnSpPr>
          <p:nvPr/>
        </p:nvCxnSpPr>
        <p:spPr>
          <a:xfrm rot="10800000" flipV="1">
            <a:off x="4775862" y="2414567"/>
            <a:ext cx="142876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타원 268"/>
          <p:cNvSpPr/>
          <p:nvPr/>
        </p:nvSpPr>
        <p:spPr bwMode="auto">
          <a:xfrm>
            <a:off x="4632986" y="1843065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70" name="직선 연결선 269"/>
          <p:cNvCxnSpPr>
            <a:endCxn id="269" idx="6"/>
          </p:cNvCxnSpPr>
          <p:nvPr/>
        </p:nvCxnSpPr>
        <p:spPr>
          <a:xfrm rot="10800000" flipV="1">
            <a:off x="4775862" y="1914501"/>
            <a:ext cx="142876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타원 270"/>
          <p:cNvSpPr/>
          <p:nvPr/>
        </p:nvSpPr>
        <p:spPr bwMode="auto">
          <a:xfrm>
            <a:off x="4632986" y="2843197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72" name="직선 연결선 271"/>
          <p:cNvCxnSpPr>
            <a:stCxn id="256" idx="0"/>
            <a:endCxn id="271" idx="6"/>
          </p:cNvCxnSpPr>
          <p:nvPr/>
        </p:nvCxnSpPr>
        <p:spPr>
          <a:xfrm rot="10800000" flipV="1">
            <a:off x="4775862" y="2914633"/>
            <a:ext cx="14287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타원 272"/>
          <p:cNvSpPr/>
          <p:nvPr/>
        </p:nvSpPr>
        <p:spPr bwMode="auto">
          <a:xfrm>
            <a:off x="4632986" y="3414701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74" name="직선 연결선 273"/>
          <p:cNvCxnSpPr>
            <a:stCxn id="258" idx="0"/>
            <a:endCxn id="273" idx="6"/>
          </p:cNvCxnSpPr>
          <p:nvPr/>
        </p:nvCxnSpPr>
        <p:spPr>
          <a:xfrm rot="10800000" flipV="1">
            <a:off x="4775862" y="3486137"/>
            <a:ext cx="14287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타원 274"/>
          <p:cNvSpPr/>
          <p:nvPr/>
        </p:nvSpPr>
        <p:spPr bwMode="auto">
          <a:xfrm>
            <a:off x="4632986" y="3914767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76" name="직선 연결선 275"/>
          <p:cNvCxnSpPr>
            <a:stCxn id="260" idx="0"/>
            <a:endCxn id="275" idx="6"/>
          </p:cNvCxnSpPr>
          <p:nvPr/>
        </p:nvCxnSpPr>
        <p:spPr>
          <a:xfrm rot="10800000">
            <a:off x="4775862" y="3986206"/>
            <a:ext cx="14287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/>
          <p:cNvSpPr/>
          <p:nvPr/>
        </p:nvSpPr>
        <p:spPr bwMode="auto">
          <a:xfrm>
            <a:off x="4632986" y="4486271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78" name="직선 연결선 277"/>
          <p:cNvCxnSpPr>
            <a:stCxn id="262" idx="0"/>
            <a:endCxn id="277" idx="6"/>
          </p:cNvCxnSpPr>
          <p:nvPr/>
        </p:nvCxnSpPr>
        <p:spPr>
          <a:xfrm rot="10800000">
            <a:off x="4775862" y="4557709"/>
            <a:ext cx="14287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타원 278"/>
          <p:cNvSpPr/>
          <p:nvPr/>
        </p:nvSpPr>
        <p:spPr bwMode="auto">
          <a:xfrm>
            <a:off x="4632986" y="4986337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80" name="직선 연결선 279"/>
          <p:cNvCxnSpPr>
            <a:stCxn id="264" idx="0"/>
            <a:endCxn id="279" idx="6"/>
          </p:cNvCxnSpPr>
          <p:nvPr/>
        </p:nvCxnSpPr>
        <p:spPr>
          <a:xfrm rot="10800000">
            <a:off x="4775862" y="5057775"/>
            <a:ext cx="14287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타원 280"/>
          <p:cNvSpPr/>
          <p:nvPr/>
        </p:nvSpPr>
        <p:spPr bwMode="auto">
          <a:xfrm>
            <a:off x="4632986" y="5486403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82" name="직선 연결선 281"/>
          <p:cNvCxnSpPr>
            <a:endCxn id="281" idx="6"/>
          </p:cNvCxnSpPr>
          <p:nvPr/>
        </p:nvCxnSpPr>
        <p:spPr>
          <a:xfrm rot="10800000" flipV="1">
            <a:off x="4775862" y="5557839"/>
            <a:ext cx="142876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3" name="그림 282" descr="제목 없음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7432" y="4200519"/>
            <a:ext cx="1643074" cy="8234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84" name="직사각형 283"/>
          <p:cNvSpPr/>
          <p:nvPr/>
        </p:nvSpPr>
        <p:spPr bwMode="auto">
          <a:xfrm>
            <a:off x="5847432" y="5272089"/>
            <a:ext cx="1643074" cy="35719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algn="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외부시스템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85" name="타원 284"/>
          <p:cNvSpPr/>
          <p:nvPr/>
        </p:nvSpPr>
        <p:spPr bwMode="auto">
          <a:xfrm>
            <a:off x="5633118" y="205737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86" name="타원 285"/>
          <p:cNvSpPr/>
          <p:nvPr/>
        </p:nvSpPr>
        <p:spPr bwMode="auto">
          <a:xfrm>
            <a:off x="5633118" y="227169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87" name="타원 286"/>
          <p:cNvSpPr/>
          <p:nvPr/>
        </p:nvSpPr>
        <p:spPr bwMode="auto">
          <a:xfrm>
            <a:off x="5633118" y="2486007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88" name="타원 287"/>
          <p:cNvSpPr/>
          <p:nvPr/>
        </p:nvSpPr>
        <p:spPr bwMode="auto">
          <a:xfrm>
            <a:off x="5633118" y="2700321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89" name="타원 288"/>
          <p:cNvSpPr/>
          <p:nvPr/>
        </p:nvSpPr>
        <p:spPr bwMode="auto">
          <a:xfrm>
            <a:off x="5633118" y="3271825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90" name="타원 289"/>
          <p:cNvSpPr/>
          <p:nvPr/>
        </p:nvSpPr>
        <p:spPr bwMode="auto">
          <a:xfrm>
            <a:off x="5633118" y="348613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91" name="타원 290"/>
          <p:cNvSpPr/>
          <p:nvPr/>
        </p:nvSpPr>
        <p:spPr bwMode="auto">
          <a:xfrm>
            <a:off x="5633118" y="370045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92" name="타원 291"/>
          <p:cNvSpPr/>
          <p:nvPr/>
        </p:nvSpPr>
        <p:spPr bwMode="auto">
          <a:xfrm>
            <a:off x="5633118" y="3914767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93" name="타원 292"/>
          <p:cNvSpPr/>
          <p:nvPr/>
        </p:nvSpPr>
        <p:spPr bwMode="auto">
          <a:xfrm>
            <a:off x="5633118" y="420051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94" name="타원 293"/>
          <p:cNvSpPr/>
          <p:nvPr/>
        </p:nvSpPr>
        <p:spPr bwMode="auto">
          <a:xfrm>
            <a:off x="5633118" y="441483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95" name="타원 294"/>
          <p:cNvSpPr/>
          <p:nvPr/>
        </p:nvSpPr>
        <p:spPr bwMode="auto">
          <a:xfrm>
            <a:off x="5633118" y="4629147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96" name="타원 295"/>
          <p:cNvSpPr/>
          <p:nvPr/>
        </p:nvSpPr>
        <p:spPr bwMode="auto">
          <a:xfrm>
            <a:off x="5633118" y="4843461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97" name="타원 296"/>
          <p:cNvSpPr/>
          <p:nvPr/>
        </p:nvSpPr>
        <p:spPr bwMode="auto">
          <a:xfrm>
            <a:off x="5633118" y="527208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98" name="타원 297"/>
          <p:cNvSpPr/>
          <p:nvPr/>
        </p:nvSpPr>
        <p:spPr bwMode="auto">
          <a:xfrm>
            <a:off x="5633118" y="548640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99" name="직선 연결선 298"/>
          <p:cNvCxnSpPr>
            <a:stCxn id="285" idx="2"/>
            <a:endCxn id="251" idx="2"/>
          </p:cNvCxnSpPr>
          <p:nvPr/>
        </p:nvCxnSpPr>
        <p:spPr>
          <a:xfrm rot="10800000">
            <a:off x="5275928" y="1914503"/>
            <a:ext cx="357190" cy="2143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/>
          <p:cNvCxnSpPr>
            <a:stCxn id="286" idx="2"/>
            <a:endCxn id="253" idx="2"/>
          </p:cNvCxnSpPr>
          <p:nvPr/>
        </p:nvCxnSpPr>
        <p:spPr>
          <a:xfrm rot="10800000" flipV="1">
            <a:off x="5275928" y="2343131"/>
            <a:ext cx="357190" cy="7143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stCxn id="287" idx="2"/>
            <a:endCxn id="253" idx="2"/>
          </p:cNvCxnSpPr>
          <p:nvPr/>
        </p:nvCxnSpPr>
        <p:spPr>
          <a:xfrm rot="10800000">
            <a:off x="5275928" y="2414567"/>
            <a:ext cx="357190" cy="1428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 301"/>
          <p:cNvCxnSpPr>
            <a:stCxn id="288" idx="2"/>
            <a:endCxn id="255" idx="2"/>
          </p:cNvCxnSpPr>
          <p:nvPr/>
        </p:nvCxnSpPr>
        <p:spPr>
          <a:xfrm rot="10800000" flipV="1">
            <a:off x="5275928" y="2771758"/>
            <a:ext cx="357190" cy="14287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289" idx="1"/>
            <a:endCxn id="255" idx="2"/>
          </p:cNvCxnSpPr>
          <p:nvPr/>
        </p:nvCxnSpPr>
        <p:spPr>
          <a:xfrm rot="16200000" flipV="1">
            <a:off x="5275928" y="2914635"/>
            <a:ext cx="378115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>
            <a:stCxn id="290" idx="1"/>
            <a:endCxn id="255" idx="2"/>
          </p:cNvCxnSpPr>
          <p:nvPr/>
        </p:nvCxnSpPr>
        <p:spPr>
          <a:xfrm rot="16200000" flipV="1">
            <a:off x="5168771" y="3021792"/>
            <a:ext cx="592429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>
            <a:stCxn id="289" idx="2"/>
            <a:endCxn id="257" idx="2"/>
          </p:cNvCxnSpPr>
          <p:nvPr/>
        </p:nvCxnSpPr>
        <p:spPr>
          <a:xfrm rot="10800000" flipV="1">
            <a:off x="5275928" y="3343262"/>
            <a:ext cx="357190" cy="14287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stCxn id="293" idx="1"/>
            <a:endCxn id="257" idx="2"/>
          </p:cNvCxnSpPr>
          <p:nvPr/>
        </p:nvCxnSpPr>
        <p:spPr>
          <a:xfrm rot="16200000" flipV="1">
            <a:off x="5097333" y="3664734"/>
            <a:ext cx="735305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306"/>
          <p:cNvCxnSpPr>
            <a:stCxn id="295" idx="1"/>
            <a:endCxn id="257" idx="2"/>
          </p:cNvCxnSpPr>
          <p:nvPr/>
        </p:nvCxnSpPr>
        <p:spPr>
          <a:xfrm rot="16200000" flipV="1">
            <a:off x="4883019" y="3879048"/>
            <a:ext cx="1163933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>
            <a:stCxn id="291" idx="3"/>
            <a:endCxn id="259" idx="2"/>
          </p:cNvCxnSpPr>
          <p:nvPr/>
        </p:nvCxnSpPr>
        <p:spPr>
          <a:xfrm rot="5400000">
            <a:off x="5383085" y="3715248"/>
            <a:ext cx="163801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294" idx="2"/>
            <a:endCxn id="261" idx="2"/>
          </p:cNvCxnSpPr>
          <p:nvPr/>
        </p:nvCxnSpPr>
        <p:spPr>
          <a:xfrm rot="10800000" flipV="1">
            <a:off x="5275928" y="4486271"/>
            <a:ext cx="357190" cy="714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295" idx="3"/>
            <a:endCxn id="263" idx="2"/>
          </p:cNvCxnSpPr>
          <p:nvPr/>
        </p:nvCxnSpPr>
        <p:spPr>
          <a:xfrm rot="5400000">
            <a:off x="5311647" y="4715380"/>
            <a:ext cx="306676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/>
          <p:cNvCxnSpPr>
            <a:stCxn id="298" idx="2"/>
            <a:endCxn id="265" idx="2"/>
          </p:cNvCxnSpPr>
          <p:nvPr/>
        </p:nvCxnSpPr>
        <p:spPr>
          <a:xfrm rot="10800000">
            <a:off x="5275928" y="5557841"/>
            <a:ext cx="35719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/>
          <p:cNvCxnSpPr>
            <a:stCxn id="297" idx="1"/>
            <a:endCxn id="263" idx="2"/>
          </p:cNvCxnSpPr>
          <p:nvPr/>
        </p:nvCxnSpPr>
        <p:spPr>
          <a:xfrm rot="16200000" flipV="1">
            <a:off x="5347366" y="4986337"/>
            <a:ext cx="235238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모서리가 둥근 직사각형 312"/>
          <p:cNvSpPr/>
          <p:nvPr/>
        </p:nvSpPr>
        <p:spPr bwMode="auto">
          <a:xfrm>
            <a:off x="5918870" y="2128817"/>
            <a:ext cx="571504" cy="571504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비즈니스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컴포넌트 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14" name="모서리가 둥근 직사각형 313"/>
          <p:cNvSpPr/>
          <p:nvPr/>
        </p:nvSpPr>
        <p:spPr bwMode="auto">
          <a:xfrm>
            <a:off x="5918870" y="3414701"/>
            <a:ext cx="571504" cy="571504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비즈니스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컴포넌트 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15" name="모서리가 둥근 직사각형 314"/>
          <p:cNvSpPr/>
          <p:nvPr/>
        </p:nvSpPr>
        <p:spPr bwMode="auto">
          <a:xfrm>
            <a:off x="5918870" y="4343395"/>
            <a:ext cx="571504" cy="571504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레거시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App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16" name="모서리가 둥근 직사각형 315"/>
          <p:cNvSpPr/>
          <p:nvPr/>
        </p:nvSpPr>
        <p:spPr bwMode="auto">
          <a:xfrm>
            <a:off x="5918870" y="5200651"/>
            <a:ext cx="571504" cy="500066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외부 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시스템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317" name="직선 연결선 316"/>
          <p:cNvCxnSpPr>
            <a:stCxn id="277" idx="2"/>
            <a:endCxn id="243" idx="3"/>
          </p:cNvCxnSpPr>
          <p:nvPr/>
        </p:nvCxnSpPr>
        <p:spPr>
          <a:xfrm rot="10800000" flipV="1">
            <a:off x="4204358" y="4557708"/>
            <a:ext cx="428628" cy="4000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279" idx="1"/>
            <a:endCxn id="243" idx="3"/>
          </p:cNvCxnSpPr>
          <p:nvPr/>
        </p:nvCxnSpPr>
        <p:spPr>
          <a:xfrm rot="16200000" flipV="1">
            <a:off x="4404385" y="4757736"/>
            <a:ext cx="49499" cy="449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/>
          <p:cNvCxnSpPr>
            <a:stCxn id="273" idx="3"/>
            <a:endCxn id="243" idx="3"/>
          </p:cNvCxnSpPr>
          <p:nvPr/>
        </p:nvCxnSpPr>
        <p:spPr>
          <a:xfrm rot="5400000">
            <a:off x="3718580" y="4022431"/>
            <a:ext cx="1421109" cy="44955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/>
          <p:cNvCxnSpPr>
            <a:stCxn id="281" idx="0"/>
            <a:endCxn id="243" idx="3"/>
          </p:cNvCxnSpPr>
          <p:nvPr/>
        </p:nvCxnSpPr>
        <p:spPr>
          <a:xfrm rot="16200000" flipV="1">
            <a:off x="4190071" y="4972050"/>
            <a:ext cx="528641" cy="50006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271" idx="1"/>
            <a:endCxn id="211" idx="3"/>
          </p:cNvCxnSpPr>
          <p:nvPr/>
        </p:nvCxnSpPr>
        <p:spPr>
          <a:xfrm rot="16200000" flipV="1">
            <a:off x="4347234" y="2557445"/>
            <a:ext cx="306676" cy="30667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/>
          <p:cNvCxnSpPr>
            <a:stCxn id="267" idx="2"/>
            <a:endCxn id="211" idx="3"/>
          </p:cNvCxnSpPr>
          <p:nvPr/>
        </p:nvCxnSpPr>
        <p:spPr>
          <a:xfrm rot="10800000" flipV="1">
            <a:off x="4347234" y="2414569"/>
            <a:ext cx="285752" cy="14287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직선 연결선 322"/>
          <p:cNvCxnSpPr>
            <a:stCxn id="269" idx="3"/>
            <a:endCxn id="211" idx="3"/>
          </p:cNvCxnSpPr>
          <p:nvPr/>
        </p:nvCxnSpPr>
        <p:spPr>
          <a:xfrm rot="5400000">
            <a:off x="4204358" y="2107893"/>
            <a:ext cx="592428" cy="30667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순서도: 추출 323"/>
          <p:cNvSpPr/>
          <p:nvPr/>
        </p:nvSpPr>
        <p:spPr bwMode="auto">
          <a:xfrm>
            <a:off x="5061614" y="5864214"/>
            <a:ext cx="785818" cy="357190"/>
          </a:xfrm>
          <a:prstGeom prst="flowChartExtract">
            <a:avLst/>
          </a:prstGeom>
          <a:solidFill>
            <a:schemeClr val="bg1"/>
          </a:solidFill>
          <a:ln w="6350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SCA</a:t>
            </a:r>
            <a:endParaRPr lang="ko-KR" altLang="en-US" sz="10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88" name="순서도: 추출 387"/>
          <p:cNvSpPr/>
          <p:nvPr/>
        </p:nvSpPr>
        <p:spPr bwMode="auto">
          <a:xfrm>
            <a:off x="4275796" y="5864214"/>
            <a:ext cx="785818" cy="357190"/>
          </a:xfrm>
          <a:prstGeom prst="flowChartExtract">
            <a:avLst/>
          </a:prstGeom>
          <a:solidFill>
            <a:schemeClr val="bg1"/>
          </a:solidFill>
          <a:ln w="6350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서비스</a:t>
            </a:r>
            <a:endParaRPr lang="ko-KR" altLang="en-US" sz="10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8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갈매기형 수장 174"/>
          <p:cNvSpPr/>
          <p:nvPr/>
        </p:nvSpPr>
        <p:spPr bwMode="auto">
          <a:xfrm>
            <a:off x="4156310" y="3501010"/>
            <a:ext cx="360050" cy="576080"/>
          </a:xfrm>
          <a:prstGeom prst="chevron">
            <a:avLst/>
          </a:prstGeom>
          <a:solidFill>
            <a:schemeClr val="bg1">
              <a:lumMod val="8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76" name="갈매기형 수장 175"/>
          <p:cNvSpPr/>
          <p:nvPr/>
        </p:nvSpPr>
        <p:spPr bwMode="auto">
          <a:xfrm>
            <a:off x="4156310" y="4365130"/>
            <a:ext cx="360050" cy="576080"/>
          </a:xfrm>
          <a:prstGeom prst="chevron">
            <a:avLst/>
          </a:prstGeom>
          <a:solidFill>
            <a:schemeClr val="bg1">
              <a:lumMod val="8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74" name="갈매기형 수장 173"/>
          <p:cNvSpPr/>
          <p:nvPr/>
        </p:nvSpPr>
        <p:spPr bwMode="auto">
          <a:xfrm>
            <a:off x="4156310" y="2636890"/>
            <a:ext cx="360050" cy="576080"/>
          </a:xfrm>
          <a:prstGeom prst="chevron">
            <a:avLst/>
          </a:prstGeom>
          <a:solidFill>
            <a:schemeClr val="bg1">
              <a:lumMod val="85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4444350" y="2348850"/>
            <a:ext cx="6048840" cy="2880400"/>
          </a:xfrm>
          <a:prstGeom prst="roundRect">
            <a:avLst>
              <a:gd name="adj" fmla="val 254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참조모델 </a:t>
            </a:r>
            <a:r>
              <a:rPr lang="en-US" altLang="ko-KR" smtClean="0"/>
              <a:t>– </a:t>
            </a:r>
            <a:r>
              <a:rPr lang="en-US" altLang="ko-KR" smtClean="0">
                <a:latin typeface="Optima" pitchFamily="2" charset="2"/>
              </a:rPr>
              <a:t>SDiLC</a:t>
            </a:r>
            <a:r>
              <a:rPr lang="en-US" altLang="ko-KR" smtClean="0"/>
              <a:t> </a:t>
            </a:r>
            <a:r>
              <a:rPr lang="ko-KR" altLang="en-US" smtClean="0"/>
              <a:t>역량 모델</a:t>
            </a:r>
            <a:endParaRPr lang="ko-KR" altLang="en-US" dirty="0"/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6" y="836614"/>
            <a:ext cx="10256873" cy="1431161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SW </a:t>
            </a:r>
            <a:r>
              <a:rPr lang="ko-KR" altLang="en-US" sz="1800" smtClean="0">
                <a:latin typeface="+mn-lt"/>
              </a:rPr>
              <a:t>개발자에게 필요한 역량이 무엇인가에 대한 의견은 매우 다양합니다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SDiLC  </a:t>
            </a:r>
            <a:r>
              <a:rPr lang="ko-KR" altLang="en-US" sz="1800" smtClean="0">
                <a:latin typeface="+mn-lt"/>
              </a:rPr>
              <a:t>역량 모델은 개발자에 필요한 네 가지 기술</a:t>
            </a:r>
            <a:r>
              <a:rPr lang="en-US" altLang="ko-KR" sz="1800" smtClean="0">
                <a:latin typeface="+mn-lt"/>
              </a:rPr>
              <a:t>(skill)</a:t>
            </a:r>
            <a:r>
              <a:rPr lang="ko-KR" altLang="en-US" sz="1800" smtClean="0">
                <a:latin typeface="+mn-lt"/>
              </a:rPr>
              <a:t>과 이들이 어우러져서 발휘되는 </a:t>
            </a:r>
            <a:r>
              <a:rPr lang="en-US" altLang="ko-KR" sz="1800" smtClean="0">
                <a:latin typeface="+mn-lt"/>
              </a:rPr>
              <a:t>i(nsight) </a:t>
            </a:r>
            <a:r>
              <a:rPr lang="ko-KR" altLang="en-US" sz="1800" smtClean="0">
                <a:latin typeface="+mn-lt"/>
              </a:rPr>
              <a:t>를 제시합니다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숙련기술은 지식과 경험으로 표현합니다</a:t>
            </a:r>
            <a:r>
              <a:rPr lang="en-US" altLang="ko-KR" sz="1800" smtClean="0">
                <a:latin typeface="+mn-lt"/>
              </a:rPr>
              <a:t>. </a:t>
            </a:r>
            <a:r>
              <a:rPr lang="ko-KR" altLang="en-US" sz="1800" smtClean="0">
                <a:latin typeface="+mn-lt"/>
              </a:rPr>
              <a:t>즉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지식을 기반으로 충분한 경험을 쌓아갈 때 기술</a:t>
            </a:r>
            <a:r>
              <a:rPr lang="en-US" altLang="ko-KR" sz="1800" smtClean="0">
                <a:latin typeface="+mn-lt"/>
              </a:rPr>
              <a:t>(skill)</a:t>
            </a:r>
            <a:r>
              <a:rPr lang="ko-KR" altLang="en-US" sz="1800" smtClean="0">
                <a:latin typeface="+mn-lt"/>
              </a:rPr>
              <a:t>은 향상됩니다</a:t>
            </a:r>
            <a:r>
              <a:rPr lang="en-US" altLang="ko-KR" sz="1800" smtClean="0">
                <a:latin typeface="+mn-lt"/>
              </a:rPr>
              <a:t>. 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SDiLC </a:t>
            </a:r>
            <a:r>
              <a:rPr lang="ko-KR" altLang="en-US" sz="1800" smtClean="0">
                <a:latin typeface="+mn-lt"/>
              </a:rPr>
              <a:t>역량 모델은 역량을 가시화</a:t>
            </a:r>
            <a:r>
              <a:rPr lang="en-US" altLang="ko-KR" sz="1800" smtClean="0">
                <a:latin typeface="+mn-lt"/>
              </a:rPr>
              <a:t>(visualization)</a:t>
            </a:r>
            <a:r>
              <a:rPr lang="ko-KR" altLang="en-US" sz="1800" smtClean="0">
                <a:latin typeface="+mn-lt"/>
              </a:rPr>
              <a:t>하는 방법으로 정량그래프와 스타일 그래프를 제시합니다</a:t>
            </a:r>
            <a:r>
              <a:rPr lang="en-US" altLang="ko-KR" sz="1800" smtClean="0">
                <a:latin typeface="+mn-lt"/>
              </a:rPr>
              <a:t>. </a:t>
            </a:r>
            <a:endParaRPr lang="en-US" altLang="ko-KR" sz="1800" dirty="0">
              <a:latin typeface="+mn-lt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964700" y="2564880"/>
            <a:ext cx="100814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Role</a:t>
            </a:r>
            <a:endParaRPr lang="ko-KR" altLang="en-US" sz="1100" b="0">
              <a:latin typeface="Optima" pitchFamily="2" charset="2"/>
            </a:endParaRPr>
          </a:p>
        </p:txBody>
      </p:sp>
      <p:cxnSp>
        <p:nvCxnSpPr>
          <p:cNvPr id="6" name="직선 연결선 5"/>
          <p:cNvCxnSpPr>
            <a:stCxn id="11" idx="2"/>
            <a:endCxn id="34" idx="0"/>
          </p:cNvCxnSpPr>
          <p:nvPr/>
        </p:nvCxnSpPr>
        <p:spPr bwMode="auto">
          <a:xfrm>
            <a:off x="7468770" y="2924930"/>
            <a:ext cx="418" cy="43206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6893108" y="3356990"/>
            <a:ext cx="115216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RoleCapability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732390" y="4149100"/>
            <a:ext cx="129618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smtClean="0">
                <a:solidFill>
                  <a:srgbClr val="C00000"/>
                </a:solidFill>
                <a:latin typeface="Optima" pitchFamily="2" charset="2"/>
              </a:rPr>
              <a:t>[S]</a:t>
            </a:r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Optima" pitchFamily="2" charset="2"/>
              </a:rPr>
              <a:t>W d</a:t>
            </a:r>
            <a:r>
              <a:rPr lang="en-US" altLang="ko-KR" sz="1100" b="0" smtClean="0">
                <a:latin typeface="Optima" pitchFamily="2" charset="2"/>
              </a:rPr>
              <a:t>evelopment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100580" y="4149100"/>
            <a:ext cx="129618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smtClean="0">
                <a:solidFill>
                  <a:srgbClr val="C00000"/>
                </a:solidFill>
                <a:latin typeface="Optima" pitchFamily="2" charset="2"/>
              </a:rPr>
              <a:t>[D]</a:t>
            </a:r>
            <a:r>
              <a:rPr lang="en-US" altLang="ko-KR" sz="1100" b="0" smtClean="0">
                <a:latin typeface="Optima" pitchFamily="2" charset="2"/>
              </a:rPr>
              <a:t>omain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540780" y="4149100"/>
            <a:ext cx="129618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smtClean="0">
                <a:solidFill>
                  <a:srgbClr val="C00000"/>
                </a:solidFill>
                <a:latin typeface="Optima" pitchFamily="2" charset="2"/>
              </a:rPr>
              <a:t>[C]</a:t>
            </a:r>
            <a:r>
              <a:rPr lang="en-US" altLang="ko-KR" sz="1100" b="0" smtClean="0">
                <a:latin typeface="Optima" pitchFamily="2" charset="2"/>
              </a:rPr>
              <a:t>ommunication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8908970" y="4149100"/>
            <a:ext cx="129618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smtClean="0">
                <a:solidFill>
                  <a:srgbClr val="C00000"/>
                </a:solidFill>
                <a:latin typeface="Optima" pitchFamily="2" charset="2"/>
              </a:rPr>
              <a:t>[L]</a:t>
            </a:r>
            <a:r>
              <a:rPr lang="en-US" altLang="ko-KR" sz="1100" b="0" smtClean="0">
                <a:latin typeface="Optima" pitchFamily="2" charset="2"/>
              </a:rPr>
              <a:t>eadership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5" name="이등변 삼각형 4"/>
          <p:cNvSpPr/>
          <p:nvPr/>
        </p:nvSpPr>
        <p:spPr bwMode="auto">
          <a:xfrm>
            <a:off x="7397178" y="3717040"/>
            <a:ext cx="144020" cy="14402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b="0">
              <a:latin typeface="Optima" pitchFamily="2" charset="2"/>
            </a:endParaRPr>
          </a:p>
        </p:txBody>
      </p:sp>
      <p:cxnSp>
        <p:nvCxnSpPr>
          <p:cNvPr id="40" name="직선 연결선 39"/>
          <p:cNvCxnSpPr>
            <a:stCxn id="36" idx="0"/>
            <a:endCxn id="5" idx="3"/>
          </p:cNvCxnSpPr>
          <p:nvPr/>
        </p:nvCxnSpPr>
        <p:spPr bwMode="auto">
          <a:xfrm rot="5400000" flipH="1" flipV="1">
            <a:off x="6280814" y="2960726"/>
            <a:ext cx="288040" cy="20887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2" name="직선 연결선 39"/>
          <p:cNvCxnSpPr>
            <a:stCxn id="37" idx="0"/>
            <a:endCxn id="5" idx="3"/>
          </p:cNvCxnSpPr>
          <p:nvPr/>
        </p:nvCxnSpPr>
        <p:spPr bwMode="auto">
          <a:xfrm rot="5400000" flipH="1" flipV="1">
            <a:off x="6964909" y="3644821"/>
            <a:ext cx="288040" cy="72051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5" name="직선 연결선 39"/>
          <p:cNvCxnSpPr>
            <a:stCxn id="38" idx="0"/>
            <a:endCxn id="5" idx="3"/>
          </p:cNvCxnSpPr>
          <p:nvPr/>
        </p:nvCxnSpPr>
        <p:spPr bwMode="auto">
          <a:xfrm rot="16200000" flipV="1">
            <a:off x="7685009" y="3645239"/>
            <a:ext cx="288040" cy="71968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직선 연결선 39"/>
          <p:cNvCxnSpPr>
            <a:stCxn id="39" idx="0"/>
            <a:endCxn id="5" idx="3"/>
          </p:cNvCxnSpPr>
          <p:nvPr/>
        </p:nvCxnSpPr>
        <p:spPr bwMode="auto">
          <a:xfrm rot="16200000" flipV="1">
            <a:off x="8369104" y="2961144"/>
            <a:ext cx="288040" cy="208787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직사각형 50"/>
          <p:cNvSpPr/>
          <p:nvPr/>
        </p:nvSpPr>
        <p:spPr bwMode="auto">
          <a:xfrm>
            <a:off x="9269020" y="2564880"/>
            <a:ext cx="100814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Knowledge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8116860" y="2564880"/>
            <a:ext cx="100814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Experience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8620930" y="3356990"/>
            <a:ext cx="115216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Skill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57" name="이등변 삼각형 56"/>
          <p:cNvSpPr/>
          <p:nvPr/>
        </p:nvSpPr>
        <p:spPr bwMode="auto">
          <a:xfrm flipV="1">
            <a:off x="9125000" y="3212970"/>
            <a:ext cx="144020" cy="14402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b="0">
              <a:latin typeface="Optima" pitchFamily="2" charset="2"/>
            </a:endParaRPr>
          </a:p>
        </p:txBody>
      </p:sp>
      <p:cxnSp>
        <p:nvCxnSpPr>
          <p:cNvPr id="58" name="직선 연결선 39"/>
          <p:cNvCxnSpPr>
            <a:stCxn id="52" idx="2"/>
            <a:endCxn id="57" idx="3"/>
          </p:cNvCxnSpPr>
          <p:nvPr/>
        </p:nvCxnSpPr>
        <p:spPr bwMode="auto">
          <a:xfrm rot="16200000" flipH="1">
            <a:off x="8764950" y="2780910"/>
            <a:ext cx="288040" cy="5760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1" name="직선 연결선 39"/>
          <p:cNvCxnSpPr>
            <a:stCxn id="51" idx="2"/>
            <a:endCxn id="57" idx="3"/>
          </p:cNvCxnSpPr>
          <p:nvPr/>
        </p:nvCxnSpPr>
        <p:spPr bwMode="auto">
          <a:xfrm rot="5400000">
            <a:off x="9341030" y="2780910"/>
            <a:ext cx="288040" cy="5760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4" name="직선 연결선 63"/>
          <p:cNvCxnSpPr>
            <a:stCxn id="34" idx="3"/>
            <a:endCxn id="56" idx="1"/>
          </p:cNvCxnSpPr>
          <p:nvPr/>
        </p:nvCxnSpPr>
        <p:spPr bwMode="auto">
          <a:xfrm>
            <a:off x="8045268" y="3537015"/>
            <a:ext cx="575662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5164450" y="3356990"/>
            <a:ext cx="115216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WayOf Visualization</a:t>
            </a:r>
            <a:endParaRPr lang="ko-KR" altLang="en-US" sz="1100" b="0">
              <a:latin typeface="Optima" pitchFamily="2" charset="2"/>
            </a:endParaRPr>
          </a:p>
        </p:txBody>
      </p:sp>
      <p:cxnSp>
        <p:nvCxnSpPr>
          <p:cNvPr id="70" name="직선 연결선 69"/>
          <p:cNvCxnSpPr>
            <a:stCxn id="34" idx="1"/>
            <a:endCxn id="68" idx="3"/>
          </p:cNvCxnSpPr>
          <p:nvPr/>
        </p:nvCxnSpPr>
        <p:spPr bwMode="auto">
          <a:xfrm flipH="1">
            <a:off x="6316610" y="3537015"/>
            <a:ext cx="576498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직사각형 70"/>
          <p:cNvSpPr/>
          <p:nvPr/>
        </p:nvSpPr>
        <p:spPr bwMode="auto">
          <a:xfrm>
            <a:off x="5812540" y="2564880"/>
            <a:ext cx="100814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Style </a:t>
            </a:r>
          </a:p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Graph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660380" y="2564880"/>
            <a:ext cx="100814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Quantity Graph</a:t>
            </a:r>
            <a:endParaRPr lang="ko-KR" altLang="en-US" sz="1100" b="0">
              <a:latin typeface="Optima" pitchFamily="2" charset="2"/>
            </a:endParaRPr>
          </a:p>
        </p:txBody>
      </p:sp>
      <p:sp>
        <p:nvSpPr>
          <p:cNvPr id="77" name="이등변 삼각형 76"/>
          <p:cNvSpPr/>
          <p:nvPr/>
        </p:nvSpPr>
        <p:spPr bwMode="auto">
          <a:xfrm flipV="1">
            <a:off x="5668520" y="3212970"/>
            <a:ext cx="144020" cy="144020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z="1100" b="0">
              <a:latin typeface="Optima" pitchFamily="2" charset="2"/>
            </a:endParaRPr>
          </a:p>
        </p:txBody>
      </p:sp>
      <p:cxnSp>
        <p:nvCxnSpPr>
          <p:cNvPr id="80" name="직선 연결선 39"/>
          <p:cNvCxnSpPr>
            <a:stCxn id="74" idx="2"/>
            <a:endCxn id="77" idx="3"/>
          </p:cNvCxnSpPr>
          <p:nvPr/>
        </p:nvCxnSpPr>
        <p:spPr bwMode="auto">
          <a:xfrm rot="16200000" flipH="1">
            <a:off x="5308470" y="2780910"/>
            <a:ext cx="288040" cy="5760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1" name="직선 연결선 39"/>
          <p:cNvCxnSpPr>
            <a:stCxn id="71" idx="2"/>
            <a:endCxn id="77" idx="3"/>
          </p:cNvCxnSpPr>
          <p:nvPr/>
        </p:nvCxnSpPr>
        <p:spPr bwMode="auto">
          <a:xfrm rot="5400000">
            <a:off x="5884550" y="2780910"/>
            <a:ext cx="288040" cy="5760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2" name="직사각형 81"/>
          <p:cNvSpPr/>
          <p:nvPr/>
        </p:nvSpPr>
        <p:spPr bwMode="auto">
          <a:xfrm>
            <a:off x="6820680" y="4581160"/>
            <a:ext cx="129618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smtClean="0">
                <a:solidFill>
                  <a:srgbClr val="C00000"/>
                </a:solidFill>
                <a:latin typeface="Optima" pitchFamily="2" charset="2"/>
              </a:rPr>
              <a:t>[i]</a:t>
            </a:r>
            <a:r>
              <a:rPr lang="en-US" altLang="ko-KR" sz="1100" b="0" smtClean="0">
                <a:latin typeface="Optima" pitchFamily="2" charset="2"/>
              </a:rPr>
              <a:t>nsight</a:t>
            </a:r>
            <a:endParaRPr lang="ko-KR" altLang="en-US" sz="1100" b="0">
              <a:latin typeface="Optima" pitchFamily="2" charset="2"/>
            </a:endParaRPr>
          </a:p>
        </p:txBody>
      </p:sp>
      <p:cxnSp>
        <p:nvCxnSpPr>
          <p:cNvPr id="83" name="직선 연결선 39"/>
          <p:cNvCxnSpPr>
            <a:stCxn id="82" idx="0"/>
            <a:endCxn id="5" idx="3"/>
          </p:cNvCxnSpPr>
          <p:nvPr/>
        </p:nvCxnSpPr>
        <p:spPr bwMode="auto">
          <a:xfrm flipV="1">
            <a:off x="7468770" y="3861060"/>
            <a:ext cx="418" cy="7201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4" name="모서리가 둥근 직사각형 83"/>
          <p:cNvSpPr/>
          <p:nvPr/>
        </p:nvSpPr>
        <p:spPr bwMode="auto">
          <a:xfrm>
            <a:off x="483745" y="2349500"/>
            <a:ext cx="3672565" cy="2879750"/>
          </a:xfrm>
          <a:prstGeom prst="roundRect">
            <a:avLst>
              <a:gd name="adj" fmla="val 3291"/>
            </a:avLst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folHlink"/>
              </a:buClr>
            </a:pPr>
            <a:endParaRPr lang="ko-KR" altLang="en-US" sz="1000" smtClean="0">
              <a:latin typeface="Optima" pitchFamily="2" charset="2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699830" y="2780910"/>
            <a:ext cx="1306260" cy="504070"/>
          </a:xfrm>
          <a:prstGeom prst="round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도메인기</a:t>
            </a:r>
            <a:r>
              <a:rPr kumimoji="1"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술</a:t>
            </a:r>
            <a:endParaRPr kumimoji="1" lang="en-US" altLang="ko-KR" sz="1100" b="1" i="0" u="none" strike="noStrike" cap="none" normalizeH="0" baseline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1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</a:rPr>
              <a:t>(Domain Skill)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2572091" y="2780910"/>
            <a:ext cx="1368189" cy="504070"/>
          </a:xfrm>
          <a:prstGeom prst="round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개발기</a:t>
            </a:r>
            <a:r>
              <a:rPr kumimoji="1"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술</a:t>
            </a:r>
            <a:endParaRPr kumimoji="1" lang="en-US" altLang="ko-KR" sz="1100" b="1" i="0" u="none" strike="noStrike" cap="none" normalizeH="0" baseline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9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</a:rPr>
              <a:t>(SW Development Skill)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699830" y="4221109"/>
            <a:ext cx="1306260" cy="504071"/>
          </a:xfrm>
          <a:prstGeom prst="round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</a:rPr>
              <a:t>리더십 </a:t>
            </a:r>
            <a:r>
              <a:rPr kumimoji="1"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기</a:t>
            </a:r>
            <a:r>
              <a:rPr kumimoji="1"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술</a:t>
            </a:r>
            <a:endParaRPr kumimoji="1" lang="en-US" altLang="ko-KR" sz="1100" b="1" i="0" u="none" strike="noStrike" cap="none" normalizeH="0" baseline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1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</a:rPr>
              <a:t>(Leadership </a:t>
            </a:r>
            <a:r>
              <a:rPr kumimoji="1"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Skill</a:t>
            </a:r>
            <a:r>
              <a:rPr kumimoji="1" lang="en-US" altLang="ko-KR" sz="11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2572091" y="4221109"/>
            <a:ext cx="1368189" cy="504071"/>
          </a:xfrm>
          <a:prstGeom prst="round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49928" rIns="36000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</a:rPr>
              <a:t>소통</a:t>
            </a:r>
            <a:r>
              <a:rPr kumimoji="1"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기</a:t>
            </a:r>
            <a:r>
              <a:rPr kumimoji="1"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술</a:t>
            </a:r>
            <a:endParaRPr kumimoji="1" lang="en-US" altLang="ko-KR" sz="1100" b="1" i="0" u="none" strike="noStrike" cap="none" normalizeH="0" baseline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1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</a:rPr>
              <a:t>(</a:t>
            </a:r>
            <a:r>
              <a:rPr kumimoji="1"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Comm. Skill)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1699117" y="3489076"/>
            <a:ext cx="1161013" cy="500066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</a:rPr>
              <a:t>통찰력</a:t>
            </a:r>
            <a:endParaRPr kumimoji="1" lang="en-US" altLang="ko-KR" sz="1100" b="1" i="0" u="none" strike="noStrike" cap="none" normalizeH="0" baseline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1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</a:rPr>
              <a:t>(Insight)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</a:endParaRPr>
          </a:p>
        </p:txBody>
      </p:sp>
      <p:cxnSp>
        <p:nvCxnSpPr>
          <p:cNvPr id="90" name="Shape 32"/>
          <p:cNvCxnSpPr>
            <a:stCxn id="85" idx="3"/>
            <a:endCxn id="89" idx="0"/>
          </p:cNvCxnSpPr>
          <p:nvPr/>
        </p:nvCxnSpPr>
        <p:spPr bwMode="auto">
          <a:xfrm>
            <a:off x="2006090" y="3032945"/>
            <a:ext cx="273534" cy="456131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1" name="Shape 33"/>
          <p:cNvCxnSpPr>
            <a:stCxn id="86" idx="1"/>
            <a:endCxn id="89" idx="0"/>
          </p:cNvCxnSpPr>
          <p:nvPr/>
        </p:nvCxnSpPr>
        <p:spPr bwMode="auto">
          <a:xfrm rot="10800000" flipV="1">
            <a:off x="2279625" y="3032944"/>
            <a:ext cx="292467" cy="456131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2" name="Shape 34"/>
          <p:cNvCxnSpPr>
            <a:stCxn id="86" idx="2"/>
            <a:endCxn id="89" idx="3"/>
          </p:cNvCxnSpPr>
          <p:nvPr/>
        </p:nvCxnSpPr>
        <p:spPr bwMode="auto">
          <a:xfrm rot="5400000">
            <a:off x="2831094" y="3314016"/>
            <a:ext cx="454129" cy="396056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Shape 35"/>
          <p:cNvCxnSpPr>
            <a:stCxn id="88" idx="0"/>
            <a:endCxn id="89" idx="3"/>
          </p:cNvCxnSpPr>
          <p:nvPr/>
        </p:nvCxnSpPr>
        <p:spPr bwMode="auto">
          <a:xfrm rot="16200000" flipV="1">
            <a:off x="2817158" y="3782081"/>
            <a:ext cx="482000" cy="396056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4" name="Shape 36"/>
          <p:cNvCxnSpPr>
            <a:stCxn id="89" idx="2"/>
            <a:endCxn id="87" idx="3"/>
          </p:cNvCxnSpPr>
          <p:nvPr/>
        </p:nvCxnSpPr>
        <p:spPr bwMode="auto">
          <a:xfrm rot="5400000">
            <a:off x="1900856" y="4094376"/>
            <a:ext cx="484003" cy="273534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Shape 37"/>
          <p:cNvCxnSpPr>
            <a:stCxn id="89" idx="2"/>
            <a:endCxn id="88" idx="1"/>
          </p:cNvCxnSpPr>
          <p:nvPr/>
        </p:nvCxnSpPr>
        <p:spPr bwMode="auto">
          <a:xfrm rot="16200000" flipH="1">
            <a:off x="2183856" y="4084909"/>
            <a:ext cx="484003" cy="292467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6" name="Shape 38"/>
          <p:cNvCxnSpPr>
            <a:stCxn id="85" idx="2"/>
            <a:endCxn id="89" idx="1"/>
          </p:cNvCxnSpPr>
          <p:nvPr/>
        </p:nvCxnSpPr>
        <p:spPr bwMode="auto">
          <a:xfrm rot="16200000" flipH="1">
            <a:off x="1298974" y="3338965"/>
            <a:ext cx="454129" cy="346157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7" name="Shape 39"/>
          <p:cNvCxnSpPr>
            <a:stCxn id="87" idx="0"/>
            <a:endCxn id="89" idx="1"/>
          </p:cNvCxnSpPr>
          <p:nvPr/>
        </p:nvCxnSpPr>
        <p:spPr bwMode="auto">
          <a:xfrm rot="5400000" flipH="1" flipV="1">
            <a:off x="1285038" y="3807031"/>
            <a:ext cx="482000" cy="346157"/>
          </a:xfrm>
          <a:prstGeom prst="bent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" name="직사각형 2"/>
          <p:cNvSpPr/>
          <p:nvPr/>
        </p:nvSpPr>
        <p:spPr bwMode="auto">
          <a:xfrm>
            <a:off x="483800" y="5301260"/>
            <a:ext cx="3672510" cy="28804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mtClean="0">
                <a:latin typeface="Optima" pitchFamily="2" charset="2"/>
              </a:rPr>
              <a:t>[SW </a:t>
            </a:r>
            <a:r>
              <a:rPr lang="ko-KR" altLang="en-US" smtClean="0">
                <a:latin typeface="Optima" pitchFamily="2" charset="2"/>
              </a:rPr>
              <a:t>개발자 역량 모델 </a:t>
            </a:r>
            <a:r>
              <a:rPr lang="en-US" altLang="ko-KR" smtClean="0">
                <a:latin typeface="Optima" pitchFamily="2" charset="2"/>
              </a:rPr>
              <a:t>– SDiLC]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444350" y="5301260"/>
            <a:ext cx="6048840" cy="288040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mtClean="0">
                <a:latin typeface="Optima" pitchFamily="2" charset="2"/>
              </a:rPr>
              <a:t>[SDiLC </a:t>
            </a:r>
            <a:r>
              <a:rPr lang="ko-KR" altLang="en-US" smtClean="0">
                <a:latin typeface="Optima" pitchFamily="2" charset="2"/>
              </a:rPr>
              <a:t>모델을 위한 도메인 객체 모델</a:t>
            </a:r>
            <a:r>
              <a:rPr lang="en-US" altLang="ko-KR" smtClean="0">
                <a:latin typeface="Optima" pitchFamily="2" charset="2"/>
              </a:rPr>
              <a:t>]</a:t>
            </a: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00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직사각형 171"/>
          <p:cNvSpPr/>
          <p:nvPr/>
        </p:nvSpPr>
        <p:spPr bwMode="auto">
          <a:xfrm>
            <a:off x="1635960" y="2420860"/>
            <a:ext cx="3816530" cy="2160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용어</a:t>
            </a:r>
            <a:r>
              <a:rPr lang="en-US" altLang="ko-KR" smtClean="0"/>
              <a:t>(11/12)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무늬만 컴포넌트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2000</a:t>
            </a:r>
            <a:r>
              <a:rPr lang="ko-KR" altLang="en-US" sz="1800" smtClean="0">
                <a:latin typeface="+mn-lt"/>
              </a:rPr>
              <a:t>년 이후 대부분의 </a:t>
            </a:r>
            <a:r>
              <a:rPr lang="en-US" altLang="ko-KR" sz="1800" smtClean="0">
                <a:latin typeface="+mn-lt"/>
              </a:rPr>
              <a:t>IT </a:t>
            </a:r>
            <a:r>
              <a:rPr lang="ko-KR" altLang="en-US" sz="1800" smtClean="0">
                <a:latin typeface="+mn-lt"/>
              </a:rPr>
              <a:t>조직에서는 </a:t>
            </a:r>
            <a:r>
              <a:rPr lang="en-US" altLang="ko-KR" sz="1800" smtClean="0">
                <a:latin typeface="+mn-lt"/>
              </a:rPr>
              <a:t>Java/Web</a:t>
            </a:r>
            <a:r>
              <a:rPr lang="ko-KR" altLang="en-US" sz="1800" smtClean="0">
                <a:latin typeface="+mn-lt"/>
              </a:rPr>
              <a:t>을 기반으로 하는 컴포넌트 플랫폼을 도입하였음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많은 비용을 들여 </a:t>
            </a:r>
            <a:r>
              <a:rPr lang="en-US" altLang="ko-KR" sz="1800" smtClean="0">
                <a:latin typeface="+mn-lt"/>
              </a:rPr>
              <a:t>WAS</a:t>
            </a:r>
            <a:r>
              <a:rPr lang="ko-KR" altLang="en-US" sz="1800" smtClean="0">
                <a:latin typeface="+mn-lt"/>
              </a:rPr>
              <a:t>에 컴포넌트를 개발하여 탑재하였으나 컴포넌트의 효과</a:t>
            </a:r>
            <a:r>
              <a:rPr lang="en-US" altLang="ko-KR" sz="1800" smtClean="0">
                <a:latin typeface="+mn-lt"/>
              </a:rPr>
              <a:t>(</a:t>
            </a:r>
            <a:r>
              <a:rPr lang="ko-KR" altLang="en-US" sz="1800" smtClean="0">
                <a:latin typeface="+mn-lt"/>
              </a:rPr>
              <a:t>재사용성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확장성</a:t>
            </a:r>
            <a:r>
              <a:rPr lang="en-US" altLang="ko-KR" sz="1800" smtClean="0">
                <a:latin typeface="+mn-lt"/>
              </a:rPr>
              <a:t>)</a:t>
            </a:r>
            <a:r>
              <a:rPr lang="ko-KR" altLang="en-US" sz="1800" smtClean="0">
                <a:latin typeface="+mn-lt"/>
              </a:rPr>
              <a:t>를 누리지 못함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도메인 객체 모델링을 무시한 채로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기존의 </a:t>
            </a:r>
            <a:r>
              <a:rPr lang="en-US" altLang="ko-KR" sz="1800" smtClean="0">
                <a:latin typeface="+mn-lt"/>
              </a:rPr>
              <a:t>C</a:t>
            </a:r>
            <a:r>
              <a:rPr lang="ko-KR" altLang="en-US" sz="1800" smtClean="0">
                <a:latin typeface="+mn-lt"/>
              </a:rPr>
              <a:t>나 </a:t>
            </a:r>
            <a:r>
              <a:rPr lang="en-US" altLang="ko-KR" sz="1800" smtClean="0">
                <a:latin typeface="+mn-lt"/>
              </a:rPr>
              <a:t>Cobol</a:t>
            </a:r>
            <a:r>
              <a:rPr lang="ko-KR" altLang="en-US" sz="1800" smtClean="0">
                <a:latin typeface="+mn-lt"/>
              </a:rPr>
              <a:t>의 프로시저를 </a:t>
            </a:r>
            <a:r>
              <a:rPr lang="en-US" altLang="ko-KR" sz="1800" smtClean="0">
                <a:latin typeface="+mn-lt"/>
              </a:rPr>
              <a:t>Java</a:t>
            </a:r>
            <a:r>
              <a:rPr lang="ko-KR" altLang="en-US" sz="1800" smtClean="0">
                <a:latin typeface="+mn-lt"/>
              </a:rPr>
              <a:t>로 옮기는 수준에서 머무르는 경우가 많았음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583126" y="2650618"/>
            <a:ext cx="2653334" cy="1714512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582114" y="2793494"/>
            <a:ext cx="1500198" cy="1285884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2726002" y="2793494"/>
            <a:ext cx="714380" cy="1285884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2853006" y="2920498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2958967" y="302645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3059540" y="295103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2883538" y="312703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3210400" y="312703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2" name="타원 61"/>
          <p:cNvSpPr/>
          <p:nvPr/>
        </p:nvSpPr>
        <p:spPr bwMode="auto">
          <a:xfrm>
            <a:off x="3059540" y="327789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3160114" y="322760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2933824" y="322760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160114" y="300131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2933824" y="300131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1982998" y="2963004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2071929" y="3048152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2156339" y="298753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2008623" y="312897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2282953" y="312897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2156339" y="3250198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2240749" y="320978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2050827" y="320978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2240749" y="302794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2050827" y="302794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583126" y="2963004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79" name="직선 연결선 78"/>
          <p:cNvCxnSpPr>
            <a:stCxn id="68" idx="6"/>
            <a:endCxn id="78" idx="1"/>
          </p:cNvCxnSpPr>
          <p:nvPr/>
        </p:nvCxnSpPr>
        <p:spPr bwMode="auto">
          <a:xfrm>
            <a:off x="2356060" y="3141599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1" name="타원 80"/>
          <p:cNvSpPr/>
          <p:nvPr/>
        </p:nvSpPr>
        <p:spPr bwMode="auto">
          <a:xfrm>
            <a:off x="1982998" y="3572608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2071929" y="3657756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2156339" y="359714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2008623" y="373857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2282953" y="373857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2156339" y="3859802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2240749" y="381939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2050827" y="381939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2240749" y="363755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2050827" y="363755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583126" y="3572608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92" name="직선 연결선 91"/>
          <p:cNvCxnSpPr>
            <a:stCxn id="81" idx="6"/>
            <a:endCxn id="91" idx="1"/>
          </p:cNvCxnSpPr>
          <p:nvPr/>
        </p:nvCxnSpPr>
        <p:spPr bwMode="auto">
          <a:xfrm>
            <a:off x="2356060" y="3751203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3" name="타원 92"/>
          <p:cNvSpPr/>
          <p:nvPr/>
        </p:nvSpPr>
        <p:spPr bwMode="auto">
          <a:xfrm>
            <a:off x="4296494" y="2920498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4402455" y="302645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452743" y="3082134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529978" y="3082134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454549" y="3159363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529978" y="3159363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4503028" y="2951030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4327026" y="312703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4653888" y="312703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2" name="타원 101"/>
          <p:cNvSpPr/>
          <p:nvPr/>
        </p:nvSpPr>
        <p:spPr bwMode="auto">
          <a:xfrm>
            <a:off x="4503028" y="327789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3" name="타원 102"/>
          <p:cNvSpPr/>
          <p:nvPr/>
        </p:nvSpPr>
        <p:spPr bwMode="auto">
          <a:xfrm>
            <a:off x="4603602" y="322760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4377312" y="322760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5" name="타원 104"/>
          <p:cNvSpPr/>
          <p:nvPr/>
        </p:nvSpPr>
        <p:spPr bwMode="auto">
          <a:xfrm>
            <a:off x="4603602" y="300131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6" name="타원 105"/>
          <p:cNvSpPr/>
          <p:nvPr/>
        </p:nvSpPr>
        <p:spPr bwMode="auto">
          <a:xfrm>
            <a:off x="4377312" y="300131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2853006" y="3530102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8" name="타원 107"/>
          <p:cNvSpPr/>
          <p:nvPr/>
        </p:nvSpPr>
        <p:spPr bwMode="auto">
          <a:xfrm>
            <a:off x="2958967" y="3636063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9" name="타원 108"/>
          <p:cNvSpPr/>
          <p:nvPr/>
        </p:nvSpPr>
        <p:spPr bwMode="auto">
          <a:xfrm>
            <a:off x="3059540" y="356063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0" name="타원 109"/>
          <p:cNvSpPr/>
          <p:nvPr/>
        </p:nvSpPr>
        <p:spPr bwMode="auto">
          <a:xfrm>
            <a:off x="2883538" y="37366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3210400" y="37366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3059540" y="388749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3160114" y="383721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4" name="타원 113"/>
          <p:cNvSpPr/>
          <p:nvPr/>
        </p:nvSpPr>
        <p:spPr bwMode="auto">
          <a:xfrm>
            <a:off x="2933824" y="383721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3160114" y="361092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6" name="타원 115"/>
          <p:cNvSpPr/>
          <p:nvPr/>
        </p:nvSpPr>
        <p:spPr bwMode="auto">
          <a:xfrm>
            <a:off x="2933824" y="361092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7" name="타원 116"/>
          <p:cNvSpPr/>
          <p:nvPr/>
        </p:nvSpPr>
        <p:spPr bwMode="auto">
          <a:xfrm>
            <a:off x="4296494" y="3511052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4402455" y="3617013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4452743" y="3672688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529978" y="3672688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4454549" y="3749917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4529978" y="3749917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4503028" y="354158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4327026" y="371758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5" name="타원 124"/>
          <p:cNvSpPr/>
          <p:nvPr/>
        </p:nvSpPr>
        <p:spPr bwMode="auto">
          <a:xfrm>
            <a:off x="4653888" y="371758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6" name="타원 125"/>
          <p:cNvSpPr/>
          <p:nvPr/>
        </p:nvSpPr>
        <p:spPr bwMode="auto">
          <a:xfrm>
            <a:off x="4503028" y="386844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7" name="타원 126"/>
          <p:cNvSpPr/>
          <p:nvPr/>
        </p:nvSpPr>
        <p:spPr bwMode="auto">
          <a:xfrm>
            <a:off x="4603602" y="381816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8" name="타원 127"/>
          <p:cNvSpPr/>
          <p:nvPr/>
        </p:nvSpPr>
        <p:spPr bwMode="auto">
          <a:xfrm>
            <a:off x="4377312" y="381816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9" name="타원 128"/>
          <p:cNvSpPr/>
          <p:nvPr/>
        </p:nvSpPr>
        <p:spPr bwMode="auto">
          <a:xfrm>
            <a:off x="4603602" y="359187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4377312" y="359187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3724990" y="2920498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3830951" y="302645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3881239" y="3082134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958474" y="3082134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3883045" y="3159363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3958474" y="3159363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8" name="타원 137"/>
          <p:cNvSpPr/>
          <p:nvPr/>
        </p:nvSpPr>
        <p:spPr bwMode="auto">
          <a:xfrm>
            <a:off x="3931524" y="2951030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9" name="타원 138"/>
          <p:cNvSpPr/>
          <p:nvPr/>
        </p:nvSpPr>
        <p:spPr bwMode="auto">
          <a:xfrm>
            <a:off x="3755522" y="312703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0" name="타원 139"/>
          <p:cNvSpPr/>
          <p:nvPr/>
        </p:nvSpPr>
        <p:spPr bwMode="auto">
          <a:xfrm>
            <a:off x="4082384" y="312703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1" name="타원 140"/>
          <p:cNvSpPr/>
          <p:nvPr/>
        </p:nvSpPr>
        <p:spPr bwMode="auto">
          <a:xfrm>
            <a:off x="3931524" y="327789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2" name="타원 141"/>
          <p:cNvSpPr/>
          <p:nvPr/>
        </p:nvSpPr>
        <p:spPr bwMode="auto">
          <a:xfrm>
            <a:off x="4032098" y="322760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3" name="타원 142"/>
          <p:cNvSpPr/>
          <p:nvPr/>
        </p:nvSpPr>
        <p:spPr bwMode="auto">
          <a:xfrm>
            <a:off x="3805808" y="322760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4" name="타원 143"/>
          <p:cNvSpPr/>
          <p:nvPr/>
        </p:nvSpPr>
        <p:spPr bwMode="auto">
          <a:xfrm>
            <a:off x="4032098" y="300131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5" name="타원 144"/>
          <p:cNvSpPr/>
          <p:nvPr/>
        </p:nvSpPr>
        <p:spPr bwMode="auto">
          <a:xfrm>
            <a:off x="3805808" y="300131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6" name="타원 145"/>
          <p:cNvSpPr/>
          <p:nvPr/>
        </p:nvSpPr>
        <p:spPr bwMode="auto">
          <a:xfrm>
            <a:off x="3724990" y="3511052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7" name="타원 146"/>
          <p:cNvSpPr/>
          <p:nvPr/>
        </p:nvSpPr>
        <p:spPr bwMode="auto">
          <a:xfrm>
            <a:off x="3830951" y="3617013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3881239" y="3672688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3958474" y="3672688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3883045" y="3749917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3958474" y="3749917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2" name="타원 151"/>
          <p:cNvSpPr/>
          <p:nvPr/>
        </p:nvSpPr>
        <p:spPr bwMode="auto">
          <a:xfrm>
            <a:off x="3931524" y="354158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3" name="타원 152"/>
          <p:cNvSpPr/>
          <p:nvPr/>
        </p:nvSpPr>
        <p:spPr bwMode="auto">
          <a:xfrm>
            <a:off x="3755522" y="371758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4" name="타원 153"/>
          <p:cNvSpPr/>
          <p:nvPr/>
        </p:nvSpPr>
        <p:spPr bwMode="auto">
          <a:xfrm>
            <a:off x="4082384" y="371758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5" name="타원 154"/>
          <p:cNvSpPr/>
          <p:nvPr/>
        </p:nvSpPr>
        <p:spPr bwMode="auto">
          <a:xfrm>
            <a:off x="3931524" y="386844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6" name="타원 155"/>
          <p:cNvSpPr/>
          <p:nvPr/>
        </p:nvSpPr>
        <p:spPr bwMode="auto">
          <a:xfrm>
            <a:off x="4032098" y="381816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7" name="타원 156"/>
          <p:cNvSpPr/>
          <p:nvPr/>
        </p:nvSpPr>
        <p:spPr bwMode="auto">
          <a:xfrm>
            <a:off x="3805808" y="381816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8" name="타원 157"/>
          <p:cNvSpPr/>
          <p:nvPr/>
        </p:nvSpPr>
        <p:spPr bwMode="auto">
          <a:xfrm>
            <a:off x="4032098" y="359187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9" name="타원 158"/>
          <p:cNvSpPr/>
          <p:nvPr/>
        </p:nvSpPr>
        <p:spPr bwMode="auto">
          <a:xfrm>
            <a:off x="3805808" y="359187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160" name="직선 화살표 연결선 159"/>
          <p:cNvCxnSpPr>
            <a:stCxn id="42" idx="6"/>
            <a:endCxn id="131" idx="2"/>
          </p:cNvCxnSpPr>
          <p:nvPr/>
        </p:nvCxnSpPr>
        <p:spPr bwMode="auto">
          <a:xfrm>
            <a:off x="3297506" y="3142748"/>
            <a:ext cx="42748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1" name="직선 화살표 연결선 160"/>
          <p:cNvCxnSpPr>
            <a:stCxn id="42" idx="6"/>
            <a:endCxn id="117" idx="1"/>
          </p:cNvCxnSpPr>
          <p:nvPr/>
        </p:nvCxnSpPr>
        <p:spPr bwMode="auto">
          <a:xfrm>
            <a:off x="3297506" y="3142748"/>
            <a:ext cx="1064084" cy="4334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2" name="직선 화살표 연결선 161"/>
          <p:cNvCxnSpPr>
            <a:stCxn id="107" idx="6"/>
            <a:endCxn id="146" idx="2"/>
          </p:cNvCxnSpPr>
          <p:nvPr/>
        </p:nvCxnSpPr>
        <p:spPr bwMode="auto">
          <a:xfrm flipV="1">
            <a:off x="3297506" y="3733302"/>
            <a:ext cx="427484" cy="190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3" name="직선 화살표 연결선 162"/>
          <p:cNvCxnSpPr>
            <a:stCxn id="107" idx="6"/>
            <a:endCxn id="131" idx="3"/>
          </p:cNvCxnSpPr>
          <p:nvPr/>
        </p:nvCxnSpPr>
        <p:spPr bwMode="auto">
          <a:xfrm flipV="1">
            <a:off x="3297506" y="3299902"/>
            <a:ext cx="492580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4" name="직선 화살표 연결선 163"/>
          <p:cNvCxnSpPr>
            <a:stCxn id="107" idx="6"/>
            <a:endCxn id="93" idx="3"/>
          </p:cNvCxnSpPr>
          <p:nvPr/>
        </p:nvCxnSpPr>
        <p:spPr bwMode="auto">
          <a:xfrm flipV="1">
            <a:off x="3297506" y="3299902"/>
            <a:ext cx="1064084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65" name="직선 연결선 164"/>
          <p:cNvCxnSpPr>
            <a:stCxn id="91" idx="3"/>
            <a:endCxn id="107" idx="2"/>
          </p:cNvCxnSpPr>
          <p:nvPr/>
        </p:nvCxnSpPr>
        <p:spPr bwMode="auto">
          <a:xfrm>
            <a:off x="2654564" y="3751203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6" name="직선 연결선 165"/>
          <p:cNvCxnSpPr>
            <a:stCxn id="78" idx="3"/>
            <a:endCxn id="42" idx="2"/>
          </p:cNvCxnSpPr>
          <p:nvPr/>
        </p:nvCxnSpPr>
        <p:spPr bwMode="auto">
          <a:xfrm>
            <a:off x="2654564" y="3141599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7" name="직선 화살표 연결선 315"/>
          <p:cNvCxnSpPr>
            <a:stCxn id="117" idx="6"/>
            <a:endCxn id="93" idx="6"/>
          </p:cNvCxnSpPr>
          <p:nvPr/>
        </p:nvCxnSpPr>
        <p:spPr bwMode="auto">
          <a:xfrm flipV="1">
            <a:off x="4740994" y="3142748"/>
            <a:ext cx="1588" cy="590554"/>
          </a:xfrm>
          <a:prstGeom prst="bentConnector3">
            <a:avLst>
              <a:gd name="adj1" fmla="val 14395466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68" name="직선 화살표 연결선 315"/>
          <p:cNvCxnSpPr>
            <a:stCxn id="93" idx="2"/>
            <a:endCxn id="131" idx="6"/>
          </p:cNvCxnSpPr>
          <p:nvPr/>
        </p:nvCxnSpPr>
        <p:spPr bwMode="auto">
          <a:xfrm rot="10800000">
            <a:off x="4169490" y="3142748"/>
            <a:ext cx="127004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 bwMode="auto">
          <a:xfrm>
            <a:off x="2716110" y="4090818"/>
            <a:ext cx="7201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로</a:t>
            </a:r>
            <a:r>
              <a:rPr lang="ko-KR" altLang="en-US" sz="1000" b="0">
                <a:latin typeface="Optima"/>
                <a:ea typeface="가는각진제목체"/>
              </a:rPr>
              <a:t>직</a:t>
            </a:r>
            <a:r>
              <a:rPr lang="en-US" altLang="ko-KR" sz="1000" b="0" smtClean="0">
                <a:latin typeface="Optima"/>
                <a:ea typeface="가는각진제목체"/>
              </a:rPr>
              <a:t> </a:t>
            </a:r>
            <a:r>
              <a:rPr lang="ko-KR" altLang="en-US" sz="1000" b="0" smtClean="0">
                <a:latin typeface="Optima"/>
                <a:ea typeface="가는각진제목체"/>
              </a:rPr>
              <a:t>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169" name="TextBox 168"/>
          <p:cNvSpPr txBox="1"/>
          <p:nvPr/>
        </p:nvSpPr>
        <p:spPr bwMode="auto">
          <a:xfrm>
            <a:off x="1851990" y="4090818"/>
            <a:ext cx="7201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3580230" y="4090818"/>
            <a:ext cx="151221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도메인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1635960" y="2070008"/>
            <a:ext cx="3816530" cy="360285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smtClean="0">
                <a:solidFill>
                  <a:srgbClr val="FFFFFF"/>
                </a:solidFill>
                <a:latin typeface="Optima" pitchFamily="2" charset="2"/>
              </a:rPr>
              <a:t>도메인 객체를 바탕으로 하는 올바른 컴포넌트</a:t>
            </a:r>
          </a:p>
        </p:txBody>
      </p:sp>
      <p:sp>
        <p:nvSpPr>
          <p:cNvPr id="173" name="직사각형 172"/>
          <p:cNvSpPr/>
          <p:nvPr/>
        </p:nvSpPr>
        <p:spPr bwMode="auto">
          <a:xfrm>
            <a:off x="5524500" y="2411662"/>
            <a:ext cx="3816530" cy="21603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74" name="모서리가 둥근 직사각형 173"/>
          <p:cNvSpPr/>
          <p:nvPr/>
        </p:nvSpPr>
        <p:spPr bwMode="auto">
          <a:xfrm>
            <a:off x="6471666" y="2641420"/>
            <a:ext cx="2653334" cy="1714512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5" name="모서리가 둥근 직사각형 174"/>
          <p:cNvSpPr/>
          <p:nvPr/>
        </p:nvSpPr>
        <p:spPr bwMode="auto">
          <a:xfrm>
            <a:off x="7470654" y="2784296"/>
            <a:ext cx="1500198" cy="1285884"/>
          </a:xfrm>
          <a:prstGeom prst="roundRect">
            <a:avLst>
              <a:gd name="adj" fmla="val 6311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6" name="모서리가 둥근 직사각형 175"/>
          <p:cNvSpPr/>
          <p:nvPr/>
        </p:nvSpPr>
        <p:spPr bwMode="auto">
          <a:xfrm>
            <a:off x="6614542" y="2784296"/>
            <a:ext cx="714380" cy="1285884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7" name="타원 186"/>
          <p:cNvSpPr/>
          <p:nvPr/>
        </p:nvSpPr>
        <p:spPr bwMode="auto">
          <a:xfrm>
            <a:off x="5871538" y="292493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5960469" y="301007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6044879" y="294946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0" name="타원 189"/>
          <p:cNvSpPr/>
          <p:nvPr/>
        </p:nvSpPr>
        <p:spPr bwMode="auto">
          <a:xfrm>
            <a:off x="5897163" y="309089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6171493" y="309089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6044879" y="321212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6129289" y="317171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5939367" y="317171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5" name="타원 194"/>
          <p:cNvSpPr/>
          <p:nvPr/>
        </p:nvSpPr>
        <p:spPr bwMode="auto">
          <a:xfrm>
            <a:off x="6129289" y="298987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6" name="타원 195"/>
          <p:cNvSpPr/>
          <p:nvPr/>
        </p:nvSpPr>
        <p:spPr bwMode="auto">
          <a:xfrm>
            <a:off x="5939367" y="298987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6471666" y="2996940"/>
            <a:ext cx="60974" cy="21603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198" name="직선 연결선 197"/>
          <p:cNvCxnSpPr>
            <a:stCxn id="187" idx="6"/>
            <a:endCxn id="197" idx="1"/>
          </p:cNvCxnSpPr>
          <p:nvPr/>
        </p:nvCxnSpPr>
        <p:spPr bwMode="auto">
          <a:xfrm>
            <a:off x="6244600" y="3103525"/>
            <a:ext cx="227066" cy="143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9" name="타원 198"/>
          <p:cNvSpPr/>
          <p:nvPr/>
        </p:nvSpPr>
        <p:spPr bwMode="auto">
          <a:xfrm>
            <a:off x="5871538" y="356341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0" name="타원 199"/>
          <p:cNvSpPr/>
          <p:nvPr/>
        </p:nvSpPr>
        <p:spPr bwMode="auto">
          <a:xfrm>
            <a:off x="5960469" y="364855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1" name="타원 200"/>
          <p:cNvSpPr/>
          <p:nvPr/>
        </p:nvSpPr>
        <p:spPr bwMode="auto">
          <a:xfrm>
            <a:off x="6044879" y="358794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2" name="타원 201"/>
          <p:cNvSpPr/>
          <p:nvPr/>
        </p:nvSpPr>
        <p:spPr bwMode="auto">
          <a:xfrm>
            <a:off x="5897163" y="372937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3" name="타원 202"/>
          <p:cNvSpPr/>
          <p:nvPr/>
        </p:nvSpPr>
        <p:spPr bwMode="auto">
          <a:xfrm>
            <a:off x="6171493" y="372937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4" name="타원 203"/>
          <p:cNvSpPr/>
          <p:nvPr/>
        </p:nvSpPr>
        <p:spPr bwMode="auto">
          <a:xfrm>
            <a:off x="6044879" y="385060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5" name="타원 204"/>
          <p:cNvSpPr/>
          <p:nvPr/>
        </p:nvSpPr>
        <p:spPr bwMode="auto">
          <a:xfrm>
            <a:off x="6129289" y="381019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6" name="타원 205"/>
          <p:cNvSpPr/>
          <p:nvPr/>
        </p:nvSpPr>
        <p:spPr bwMode="auto">
          <a:xfrm>
            <a:off x="5939367" y="381019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7" name="타원 206"/>
          <p:cNvSpPr/>
          <p:nvPr/>
        </p:nvSpPr>
        <p:spPr bwMode="auto">
          <a:xfrm>
            <a:off x="6129289" y="362835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8" name="타원 207"/>
          <p:cNvSpPr/>
          <p:nvPr/>
        </p:nvSpPr>
        <p:spPr bwMode="auto">
          <a:xfrm>
            <a:off x="5939367" y="362835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6471666" y="3573020"/>
            <a:ext cx="60974" cy="34758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210" name="직선 연결선 209"/>
          <p:cNvCxnSpPr>
            <a:stCxn id="199" idx="6"/>
            <a:endCxn id="209" idx="1"/>
          </p:cNvCxnSpPr>
          <p:nvPr/>
        </p:nvCxnSpPr>
        <p:spPr bwMode="auto">
          <a:xfrm>
            <a:off x="6244600" y="3742005"/>
            <a:ext cx="227066" cy="4805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2" name="직선 연결선 281"/>
          <p:cNvCxnSpPr>
            <a:stCxn id="209" idx="3"/>
            <a:endCxn id="290" idx="1"/>
          </p:cNvCxnSpPr>
          <p:nvPr/>
        </p:nvCxnSpPr>
        <p:spPr bwMode="auto">
          <a:xfrm>
            <a:off x="6532640" y="3746810"/>
            <a:ext cx="144020" cy="6235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3" name="직선 연결선 282"/>
          <p:cNvCxnSpPr>
            <a:stCxn id="197" idx="3"/>
            <a:endCxn id="4" idx="1"/>
          </p:cNvCxnSpPr>
          <p:nvPr/>
        </p:nvCxnSpPr>
        <p:spPr bwMode="auto">
          <a:xfrm>
            <a:off x="6532640" y="3104955"/>
            <a:ext cx="144020" cy="0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86" name="TextBox 285"/>
          <p:cNvSpPr txBox="1"/>
          <p:nvPr/>
        </p:nvSpPr>
        <p:spPr bwMode="auto">
          <a:xfrm>
            <a:off x="6460630" y="4081620"/>
            <a:ext cx="100814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프로시</a:t>
            </a:r>
            <a:r>
              <a:rPr lang="ko-KR" altLang="en-US" sz="1000" b="0">
                <a:latin typeface="Optima"/>
                <a:ea typeface="가는각진제목체"/>
              </a:rPr>
              <a:t>저</a:t>
            </a:r>
            <a:r>
              <a:rPr lang="en-US" altLang="ko-KR" sz="1000" b="0" smtClean="0">
                <a:latin typeface="Optima"/>
                <a:ea typeface="가는각진제목체"/>
              </a:rPr>
              <a:t> </a:t>
            </a:r>
            <a:r>
              <a:rPr lang="ko-KR" altLang="en-US" sz="1000" b="0" smtClean="0">
                <a:latin typeface="Optima"/>
                <a:ea typeface="가는각진제목체"/>
              </a:rPr>
              <a:t>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7" name="TextBox 286"/>
          <p:cNvSpPr txBox="1"/>
          <p:nvPr/>
        </p:nvSpPr>
        <p:spPr bwMode="auto">
          <a:xfrm>
            <a:off x="5740530" y="4081620"/>
            <a:ext cx="72010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8" name="TextBox 287"/>
          <p:cNvSpPr txBox="1"/>
          <p:nvPr/>
        </p:nvSpPr>
        <p:spPr bwMode="auto">
          <a:xfrm>
            <a:off x="7468770" y="4081620"/>
            <a:ext cx="151221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도메인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9" name="직사각형 288"/>
          <p:cNvSpPr/>
          <p:nvPr/>
        </p:nvSpPr>
        <p:spPr bwMode="auto">
          <a:xfrm>
            <a:off x="5524500" y="2060810"/>
            <a:ext cx="3816530" cy="360285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smtClean="0">
                <a:solidFill>
                  <a:srgbClr val="FFFFFF"/>
                </a:solidFill>
                <a:latin typeface="Optima" pitchFamily="2" charset="2"/>
              </a:rPr>
              <a:t>무늬만 컴포넌트</a:t>
            </a:r>
          </a:p>
        </p:txBody>
      </p:sp>
      <p:sp>
        <p:nvSpPr>
          <p:cNvPr id="3" name="순서도: 가산 접합 2"/>
          <p:cNvSpPr/>
          <p:nvPr/>
        </p:nvSpPr>
        <p:spPr bwMode="auto">
          <a:xfrm>
            <a:off x="7972840" y="3140960"/>
            <a:ext cx="576080" cy="576080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" name="순서도: 종속 처리 3"/>
          <p:cNvSpPr/>
          <p:nvPr/>
        </p:nvSpPr>
        <p:spPr bwMode="auto">
          <a:xfrm>
            <a:off x="6676660" y="2924930"/>
            <a:ext cx="576080" cy="360050"/>
          </a:xfrm>
          <a:prstGeom prst="flowChartPredefinedProcess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lnSpc>
                <a:spcPts val="800"/>
              </a:lnSpc>
              <a:spcBef>
                <a:spcPts val="0"/>
              </a:spcBef>
              <a:buClr>
                <a:srgbClr val="006699"/>
              </a:buClr>
            </a:pPr>
            <a:r>
              <a:rPr lang="en-US" altLang="ko-KR" sz="9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if      {</a:t>
            </a:r>
          </a:p>
          <a:p>
            <a:pPr eaLnBrk="0" latinLnBrk="0" hangingPunct="0">
              <a:lnSpc>
                <a:spcPts val="800"/>
              </a:lnSpc>
              <a:spcBef>
                <a:spcPts val="0"/>
              </a:spcBef>
              <a:buClr>
                <a:srgbClr val="006699"/>
              </a:buClr>
            </a:pPr>
            <a:r>
              <a:rPr lang="en-US" altLang="ko-KR" sz="90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t</a:t>
            </a:r>
            <a:r>
              <a:rPr lang="en-US" altLang="ko-KR" sz="9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hen {</a:t>
            </a:r>
          </a:p>
          <a:p>
            <a:pPr eaLnBrk="0" latinLnBrk="0" hangingPunct="0">
              <a:lnSpc>
                <a:spcPts val="800"/>
              </a:lnSpc>
              <a:spcBef>
                <a:spcPts val="0"/>
              </a:spcBef>
              <a:buClr>
                <a:srgbClr val="006699"/>
              </a:buClr>
            </a:pPr>
            <a:r>
              <a:rPr lang="en-US" altLang="ko-KR" sz="90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e</a:t>
            </a:r>
            <a:r>
              <a:rPr lang="en-US" altLang="ko-KR" sz="9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lse  {</a:t>
            </a:r>
            <a:endParaRPr lang="ko-KR" altLang="en-US" sz="90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290" name="순서도: 종속 처리 289"/>
          <p:cNvSpPr/>
          <p:nvPr/>
        </p:nvSpPr>
        <p:spPr bwMode="auto">
          <a:xfrm>
            <a:off x="6676660" y="3573020"/>
            <a:ext cx="576080" cy="360050"/>
          </a:xfrm>
          <a:prstGeom prst="flowChartPredefinedProcess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lnSpc>
                <a:spcPts val="800"/>
              </a:lnSpc>
              <a:spcBef>
                <a:spcPts val="0"/>
              </a:spcBef>
              <a:buClr>
                <a:srgbClr val="006699"/>
              </a:buClr>
            </a:pPr>
            <a:r>
              <a:rPr lang="en-US" altLang="ko-KR" sz="9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if      {</a:t>
            </a:r>
          </a:p>
          <a:p>
            <a:pPr eaLnBrk="0" latinLnBrk="0" hangingPunct="0">
              <a:lnSpc>
                <a:spcPts val="800"/>
              </a:lnSpc>
              <a:spcBef>
                <a:spcPts val="0"/>
              </a:spcBef>
              <a:buClr>
                <a:srgbClr val="006699"/>
              </a:buClr>
            </a:pPr>
            <a:r>
              <a:rPr lang="en-US" altLang="ko-KR" sz="90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t</a:t>
            </a:r>
            <a:r>
              <a:rPr lang="en-US" altLang="ko-KR" sz="9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hen {</a:t>
            </a:r>
          </a:p>
          <a:p>
            <a:pPr eaLnBrk="0" latinLnBrk="0" hangingPunct="0">
              <a:lnSpc>
                <a:spcPts val="800"/>
              </a:lnSpc>
              <a:spcBef>
                <a:spcPts val="0"/>
              </a:spcBef>
              <a:buClr>
                <a:srgbClr val="006699"/>
              </a:buClr>
            </a:pPr>
            <a:r>
              <a:rPr lang="en-US" altLang="ko-KR" sz="90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e</a:t>
            </a:r>
            <a:r>
              <a:rPr lang="en-US" altLang="ko-KR" sz="9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lse  {</a:t>
            </a:r>
            <a:endParaRPr lang="ko-KR" altLang="en-US" sz="900" smtClean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291" name="직사각형 290"/>
          <p:cNvSpPr/>
          <p:nvPr/>
        </p:nvSpPr>
        <p:spPr bwMode="auto">
          <a:xfrm>
            <a:off x="1635960" y="4653170"/>
            <a:ext cx="3816530" cy="17282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marL="171450" indent="-171450" eaLnBrk="0" hangingPunct="0">
              <a:spcBef>
                <a:spcPts val="60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smtClean="0">
                <a:latin typeface="Optima" pitchFamily="2" charset="2"/>
              </a:rPr>
              <a:t>개별 컴포넌트를 놓고 평가를 할 때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컴포넌트의 내부구조가 컴포넌트의 품질을 결정하는 요소임</a:t>
            </a:r>
            <a:r>
              <a:rPr lang="en-US" altLang="ko-KR" sz="1100" b="0" smtClean="0">
                <a:latin typeface="Optima" pitchFamily="2" charset="2"/>
              </a:rPr>
              <a:t>.  </a:t>
            </a:r>
            <a:r>
              <a:rPr lang="ko-KR" altLang="en-US" sz="1100" b="0" smtClean="0">
                <a:latin typeface="Optima" pitchFamily="2" charset="2"/>
              </a:rPr>
              <a:t>컴포넌트 내부에서 도메인 객체와 로직 객체 간의 협업이 이루어지며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도메인 객체는 비즈니스 상황을 정확히 반영하여 설계되어야 함 </a:t>
            </a:r>
            <a:r>
              <a:rPr lang="en-US" altLang="ko-KR" sz="1100" b="0" smtClean="0">
                <a:latin typeface="Optima" pitchFamily="2" charset="2"/>
                <a:sym typeface="Wingdings" pitchFamily="2" charset="2"/>
              </a:rPr>
              <a:t> </a:t>
            </a:r>
            <a:r>
              <a:rPr lang="ko-KR" altLang="en-US" sz="1100" b="0" smtClean="0">
                <a:latin typeface="Optima" pitchFamily="2" charset="2"/>
                <a:sym typeface="Wingdings" pitchFamily="2" charset="2"/>
              </a:rPr>
              <a:t>도메인 객체 설계가 가장 중요함 </a:t>
            </a:r>
            <a:endParaRPr lang="en-US" altLang="ko-KR" sz="1100" b="0" smtClean="0">
              <a:latin typeface="Optima" pitchFamily="2" charset="2"/>
            </a:endParaRPr>
          </a:p>
          <a:p>
            <a:pPr marL="171450" indent="-171450" eaLnBrk="0" hangingPunct="0">
              <a:spcBef>
                <a:spcPts val="60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smtClean="0">
                <a:latin typeface="Optima" pitchFamily="2" charset="2"/>
              </a:rPr>
              <a:t>미래의 확장이나 지속적인 변경 요구를 수용하기 위해 컴포넌트 내부구조는 여유롭게 설계하여야 함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그렇지 못할 경우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오래지 않아 컴포넌트는 늘어나는 </a:t>
            </a:r>
            <a:r>
              <a:rPr lang="en-US" altLang="ko-KR" sz="1100" b="0" smtClean="0">
                <a:latin typeface="Optima" pitchFamily="2" charset="2"/>
              </a:rPr>
              <a:t>if-then-else </a:t>
            </a:r>
            <a:r>
              <a:rPr lang="ko-KR" altLang="en-US" sz="1100" b="0" smtClean="0">
                <a:latin typeface="Optima" pitchFamily="2" charset="2"/>
              </a:rPr>
              <a:t>방식의 로직 끼워넣기로 인해 유지보수가 어렵게 됨 </a:t>
            </a:r>
            <a:endParaRPr lang="en-US" altLang="ko-KR" sz="1100" b="0" smtClean="0">
              <a:latin typeface="Optima" pitchFamily="2" charset="2"/>
            </a:endParaRPr>
          </a:p>
          <a:p>
            <a:pPr marL="171450" indent="-171450" eaLnBrk="0" hangingPunct="0">
              <a:spcBef>
                <a:spcPts val="60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smtClean="0">
                <a:latin typeface="Optima" pitchFamily="2" charset="2"/>
              </a:rPr>
              <a:t>컴포넌트 확장요구에 </a:t>
            </a:r>
            <a:r>
              <a:rPr lang="en-US" altLang="ko-KR" sz="1100" b="0" smtClean="0">
                <a:latin typeface="Optima" pitchFamily="2" charset="2"/>
              </a:rPr>
              <a:t>“</a:t>
            </a:r>
            <a:r>
              <a:rPr lang="ko-KR" altLang="en-US" sz="1100" b="0" smtClean="0">
                <a:latin typeface="Optima" pitchFamily="2" charset="2"/>
              </a:rPr>
              <a:t>느슨한 구조로 대응</a:t>
            </a:r>
            <a:r>
              <a:rPr lang="en-US" altLang="ko-KR" sz="1100" b="0" smtClean="0">
                <a:latin typeface="Optima" pitchFamily="2" charset="2"/>
              </a:rPr>
              <a:t>”</a:t>
            </a:r>
            <a:r>
              <a:rPr lang="ko-KR" altLang="en-US" sz="1100" b="0" smtClean="0">
                <a:latin typeface="Optima" pitchFamily="2" charset="2"/>
              </a:rPr>
              <a:t>하는 것이 최선의 방법임  </a:t>
            </a:r>
            <a:endParaRPr lang="en-US" altLang="ko-KR" sz="1100" b="0" smtClean="0">
              <a:latin typeface="Optima" pitchFamily="2" charset="2"/>
            </a:endParaRPr>
          </a:p>
          <a:p>
            <a:pPr marL="171450" indent="-171450" eaLnBrk="0" hangingPunct="0">
              <a:spcBef>
                <a:spcPts val="600"/>
              </a:spcBef>
              <a:buClr>
                <a:srgbClr val="006699"/>
              </a:buClr>
              <a:buFont typeface="Wingdings" pitchFamily="2" charset="2"/>
              <a:buChar char="v"/>
            </a:pP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5524500" y="4653170"/>
            <a:ext cx="3816530" cy="172824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marL="171450" indent="-171450" eaLnBrk="0" hangingPunct="0">
              <a:spcBef>
                <a:spcPts val="60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smtClean="0">
                <a:latin typeface="Optima" pitchFamily="2" charset="2"/>
              </a:rPr>
              <a:t>컴포넌트 내부 구조 설계가 없을 경우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비즈니스 로직을 처리하는 것은 로직 객체라기 보다는 </a:t>
            </a:r>
            <a:r>
              <a:rPr lang="en-US" altLang="ko-KR" sz="1100" b="0" smtClean="0">
                <a:latin typeface="Optima" pitchFamily="2" charset="2"/>
              </a:rPr>
              <a:t>C</a:t>
            </a:r>
            <a:r>
              <a:rPr lang="ko-KR" altLang="en-US" sz="1100" b="0" smtClean="0">
                <a:latin typeface="Optima" pitchFamily="2" charset="2"/>
              </a:rPr>
              <a:t>나 </a:t>
            </a:r>
            <a:r>
              <a:rPr lang="en-US" altLang="ko-KR" sz="1100" b="0" smtClean="0">
                <a:latin typeface="Optima" pitchFamily="2" charset="2"/>
              </a:rPr>
              <a:t>Cobol</a:t>
            </a:r>
            <a:r>
              <a:rPr lang="ko-KR" altLang="en-US" sz="1100" b="0" smtClean="0">
                <a:latin typeface="Optima" pitchFamily="2" charset="2"/>
              </a:rPr>
              <a:t>로 작성한 프로시저에 가까움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이러한 허약한 구조를 가진 컴포넌트는 외부의 변화 대응력이 약하며 확장성 역시 부족함 </a:t>
            </a:r>
            <a:endParaRPr lang="en-US" altLang="ko-KR" sz="1100" b="0" smtClean="0">
              <a:latin typeface="Optima" pitchFamily="2" charset="2"/>
            </a:endParaRPr>
          </a:p>
          <a:p>
            <a:pPr marL="171450" indent="-171450" eaLnBrk="0" hangingPunct="0">
              <a:spcBef>
                <a:spcPts val="600"/>
              </a:spcBef>
              <a:buClr>
                <a:srgbClr val="006699"/>
              </a:buClr>
              <a:buFont typeface="Wingdings" pitchFamily="2" charset="2"/>
              <a:buChar char="v"/>
            </a:pPr>
            <a:r>
              <a:rPr lang="ko-KR" altLang="en-US" sz="1100" b="0" smtClean="0">
                <a:latin typeface="Optima" pitchFamily="2" charset="2"/>
              </a:rPr>
              <a:t>많은 </a:t>
            </a:r>
            <a:r>
              <a:rPr lang="en-US" altLang="ko-KR" sz="1100" b="0" smtClean="0">
                <a:latin typeface="Optima" pitchFamily="2" charset="2"/>
              </a:rPr>
              <a:t>IT </a:t>
            </a:r>
            <a:r>
              <a:rPr lang="ko-KR" altLang="en-US" sz="1100" b="0" smtClean="0">
                <a:latin typeface="Optima" pitchFamily="2" charset="2"/>
              </a:rPr>
              <a:t>조직에서 이런 방식으로 컴포넌트를 설계하고 구현함으로써 스스로 유지보수의 어려움을 자초하는 경향이 있음 </a:t>
            </a:r>
          </a:p>
        </p:txBody>
      </p:sp>
    </p:spTree>
    <p:extLst>
      <p:ext uri="{BB962C8B-B14F-4D97-AF65-F5344CB8AC3E}">
        <p14:creationId xmlns:p14="http://schemas.microsoft.com/office/powerpoint/2010/main" val="8842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컴포넌트 유형 정의 </a:t>
            </a:r>
            <a:r>
              <a:rPr lang="en-US" altLang="ko-KR" smtClean="0"/>
              <a:t>(3/3)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컴포넌트 유형은 </a:t>
            </a:r>
            <a:r>
              <a:rPr lang="en-US" altLang="ko-KR" sz="1800" smtClean="0">
                <a:latin typeface="+mn-lt"/>
              </a:rPr>
              <a:t>Peter</a:t>
            </a:r>
            <a:r>
              <a:rPr lang="ko-KR" altLang="en-US" sz="1800" smtClean="0">
                <a:latin typeface="+mn-lt"/>
              </a:rPr>
              <a:t>의 방식과 동일하게 세 가지로 정의하고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세부 유형은 업무특성을 반영하여 정의함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특히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프로세스 타입의 유형을 다양하게 하였음</a:t>
            </a:r>
            <a:r>
              <a:rPr lang="en-US" altLang="ko-KR" sz="1800" smtClean="0">
                <a:latin typeface="+mn-lt"/>
              </a:rPr>
              <a:t>(</a:t>
            </a:r>
            <a:r>
              <a:rPr lang="ko-KR" altLang="en-US" sz="1800" smtClean="0">
                <a:latin typeface="+mn-lt"/>
              </a:rPr>
              <a:t>복합</a:t>
            </a:r>
            <a:r>
              <a:rPr lang="en-US" altLang="ko-KR" sz="1800">
                <a:latin typeface="+mn-lt"/>
              </a:rPr>
              <a:t> </a:t>
            </a:r>
            <a:r>
              <a:rPr lang="ko-KR" altLang="en-US" sz="1800" smtClean="0">
                <a:latin typeface="+mn-lt"/>
              </a:rPr>
              <a:t>프로세스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프로세스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지원 프로세스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제공 프로세스</a:t>
            </a:r>
            <a:r>
              <a:rPr lang="en-US" altLang="ko-KR" sz="1800" smtClean="0">
                <a:latin typeface="+mn-lt"/>
              </a:rPr>
              <a:t>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유틸리티는 시스템 범위와 도메인범위 유틸리티가 타입이 존재함 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19410" y="2060810"/>
            <a:ext cx="4857784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설명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19410" y="2560876"/>
            <a:ext cx="4857784" cy="50006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어느 컴포넌트든 조합할 수 있는 프로세스이다</a:t>
            </a:r>
            <a:r>
              <a:rPr lang="en-US" altLang="ko-KR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r>
              <a:rPr lang="ko-KR" altLang="en-US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때로는 컴포넌트 간의 의존관계 규칙을 지키기 위한 용도로 사용되기도 한다</a:t>
            </a:r>
            <a:r>
              <a:rPr lang="en-US" altLang="ko-KR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19410" y="3060942"/>
            <a:ext cx="4857784" cy="50006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핵심 비즈니스 로직을 담고 있는 컴포넌트이다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복합 프로세스는 프로세스 컴포넌트 인터페이스를 조립하여 복잡한 로직이나 흐름이 있는 로직을 구성한다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 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19410" y="3561008"/>
            <a:ext cx="4857784" cy="50006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보조 비즈니스 로직을 담고 있는 컴포넌트이며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, </a:t>
            </a: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타 도메인의 컴포넌트 인터페이스를 끌어오는 역할도 한다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619410" y="4061074"/>
            <a:ext cx="4857784" cy="50006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한 도메인의 외부 인터페이스를 담당하는 컴포넌트이다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도메인 간 호출은 이 컴포넌트를 통해서만 가능하다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도메인간 무분별한 호출을 막기 위한 장치이다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 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19410" y="4561140"/>
            <a:ext cx="4857784" cy="50006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엔티티를 감싸고 있는 컴포넌트이며 타 엔티티로의 연계는 제한된다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619410" y="5061206"/>
            <a:ext cx="4857784" cy="52809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유틸리티 컴포넌트이다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 </a:t>
            </a: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도메인이라는 이름을 붙인 이유는 공통으로 두었을 경우 소유권의 문제로 인해 유지보수가 어렵기 때문에 어디든 소속시켜야 한다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19930" y="2060810"/>
            <a:ext cx="1296772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컴포넌트 유</a:t>
            </a:r>
            <a:r>
              <a:rPr lang="ko-KR" altLang="en-US" sz="1300" kern="0" spc="-3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형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9930" y="2560876"/>
            <a:ext cx="1296772" cy="200026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프로세스 타입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19930" y="4561140"/>
            <a:ext cx="1296772" cy="500066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엔티티 타입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419930" y="5061206"/>
            <a:ext cx="1296772" cy="103216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유틸리티 타입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35406" y="5589300"/>
            <a:ext cx="4857784" cy="50407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모든 도메인에 공통적으로 사용되는 유틸리티를 모아놓은 유틸리티 컴포넌트이다</a:t>
            </a:r>
            <a:r>
              <a:rPr lang="en-US" altLang="ko-KR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. </a:t>
            </a:r>
            <a:endParaRPr lang="ko-KR" altLang="en-US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964700" y="6093370"/>
            <a:ext cx="273638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smtClean="0">
                <a:latin typeface="Optima"/>
                <a:ea typeface="가는각진제목체"/>
              </a:rPr>
              <a:t>* </a:t>
            </a:r>
            <a:r>
              <a:rPr lang="ko-KR" altLang="en-US" sz="1000" b="0" smtClean="0">
                <a:latin typeface="Optima"/>
                <a:ea typeface="가는각진제목체"/>
              </a:rPr>
              <a:t>프로세스 타입은 단위 프로세스 타입이라고도 한다</a:t>
            </a:r>
            <a:r>
              <a:rPr lang="en-US" altLang="ko-KR" sz="1000" b="0" smtClean="0">
                <a:latin typeface="Optima"/>
                <a:ea typeface="가는각진제목체"/>
              </a:rPr>
              <a:t>. 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16702" y="2060810"/>
            <a:ext cx="2071702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컴포넌트 세부 유</a:t>
            </a:r>
            <a:r>
              <a:rPr lang="ko-KR" altLang="en-US" sz="1300" kern="0" spc="-3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형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716702" y="2560876"/>
            <a:ext cx="2071702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복합 프로세스 타입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716702" y="3060942"/>
            <a:ext cx="2071702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프로세스 타입</a:t>
            </a:r>
            <a:r>
              <a:rPr lang="en-US" altLang="ko-KR" sz="1300" kern="0" spc="-30" baseline="3000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(*)</a:t>
            </a:r>
            <a:endParaRPr lang="ko-KR" altLang="en-US" sz="1300" kern="0" spc="-30" baseline="3000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16702" y="3561008"/>
            <a:ext cx="2071702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지원 프로세스 타입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16702" y="4061074"/>
            <a:ext cx="2071702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제공 프로세스 타입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16702" y="4561140"/>
            <a:ext cx="2071702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엔티티 타입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716702" y="5061206"/>
            <a:ext cx="2071702" cy="5280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도메인 유틸리티 타입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16110" y="5589300"/>
            <a:ext cx="2071702" cy="5040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시스템 유틸리티 타입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04400" y="2060810"/>
            <a:ext cx="792110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30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NDDS</a:t>
            </a: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적용여부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04400" y="2560876"/>
            <a:ext cx="792110" cy="500066"/>
          </a:xfrm>
          <a:prstGeom prst="rect">
            <a:avLst/>
          </a:prstGeom>
          <a:solidFill>
            <a:srgbClr val="FFCC99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제한적용</a:t>
            </a:r>
            <a:endParaRPr lang="ko-KR" altLang="en-US" sz="1300" kern="0" spc="-30" dirty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04400" y="3060942"/>
            <a:ext cx="792110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적용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04400" y="3573020"/>
            <a:ext cx="792110" cy="500066"/>
          </a:xfrm>
          <a:prstGeom prst="rect">
            <a:avLst/>
          </a:prstGeom>
          <a:solidFill>
            <a:srgbClr val="FFCC99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미적용</a:t>
            </a:r>
            <a:endParaRPr lang="ko-KR" altLang="en-US" sz="13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04400" y="4061074"/>
            <a:ext cx="792110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적용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804400" y="4561140"/>
            <a:ext cx="792110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적용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04400" y="5061206"/>
            <a:ext cx="792110" cy="5280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적용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803808" y="5589300"/>
            <a:ext cx="792110" cy="5040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  <a:cs typeface="Arial" charset="0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2988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순서도: 처리 248"/>
          <p:cNvSpPr/>
          <p:nvPr/>
        </p:nvSpPr>
        <p:spPr bwMode="auto">
          <a:xfrm>
            <a:off x="1275910" y="2060575"/>
            <a:ext cx="8497180" cy="43208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4660380" y="2636890"/>
            <a:ext cx="482467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1563950" y="2636890"/>
            <a:ext cx="273638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56" name="직선 화살표 연결선 155"/>
          <p:cNvCxnSpPr>
            <a:stCxn id="97" idx="0"/>
            <a:endCxn id="157" idx="3"/>
          </p:cNvCxnSpPr>
          <p:nvPr/>
        </p:nvCxnSpPr>
        <p:spPr bwMode="auto">
          <a:xfrm flipV="1">
            <a:off x="3580230" y="3266934"/>
            <a:ext cx="0" cy="37809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컴포넌트 내부구조 </a:t>
            </a:r>
            <a:r>
              <a:rPr lang="en-US" altLang="ko-KR" smtClean="0"/>
              <a:t>- </a:t>
            </a:r>
            <a:r>
              <a:rPr lang="ko-KR" altLang="en-US" smtClean="0"/>
              <a:t>유형별 패키지 구조 </a:t>
            </a:r>
            <a:r>
              <a:rPr lang="en-US" altLang="ko-KR" smtClean="0"/>
              <a:t>(1</a:t>
            </a:r>
            <a:r>
              <a:rPr lang="ko-KR" altLang="en-US" smtClean="0"/>
              <a:t>안</a:t>
            </a:r>
            <a:r>
              <a:rPr lang="en-US" altLang="ko-KR" smtClean="0"/>
              <a:t>,</a:t>
            </a:r>
            <a:r>
              <a:rPr lang="ko-KR" altLang="en-US" smtClean="0"/>
              <a:t>추천안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52" y="836613"/>
            <a:ext cx="10369495" cy="1077218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컴포넌트 유형별로 서로 다른 내부구조를 가지는데 이것은 컴포넌트의 역할과 관계가 있음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프로세스 타입 컴포넌트 내부에 있는 </a:t>
            </a:r>
            <a:r>
              <a:rPr lang="en-US" altLang="ko-KR" sz="1800" smtClean="0">
                <a:latin typeface="+mn-lt"/>
              </a:rPr>
              <a:t>shared </a:t>
            </a:r>
            <a:r>
              <a:rPr lang="ko-KR" altLang="en-US" sz="1800" smtClean="0">
                <a:latin typeface="+mn-lt"/>
              </a:rPr>
              <a:t>영역을 엔티티 타입 컴포넌트의 내부에도 두어야 할 지에 대한 고민이 필요함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Supporter </a:t>
            </a:r>
            <a:r>
              <a:rPr lang="ko-KR" altLang="en-US" sz="1800" smtClean="0">
                <a:latin typeface="+mn-lt"/>
              </a:rPr>
              <a:t>컴포넌트는 </a:t>
            </a:r>
            <a:r>
              <a:rPr lang="en-US" altLang="ko-KR" sz="1800" smtClean="0">
                <a:latin typeface="+mn-lt"/>
              </a:rPr>
              <a:t>shared</a:t>
            </a:r>
            <a:r>
              <a:rPr lang="ko-KR" altLang="en-US" sz="1800" smtClean="0">
                <a:latin typeface="+mn-lt"/>
              </a:rPr>
              <a:t> 영역이 없으며 가장 단순한 구조를 가져야 함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6100580" y="3645029"/>
            <a:ext cx="1008140" cy="269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logic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876410" y="3645029"/>
            <a:ext cx="936130" cy="269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domain</a:t>
            </a:r>
            <a:endParaRPr lang="ko-KR" altLang="en-US" b="0" smtClean="0">
              <a:latin typeface="Optima" pitchFamily="2" charset="2"/>
            </a:endParaRPr>
          </a:p>
        </p:txBody>
      </p:sp>
      <p:cxnSp>
        <p:nvCxnSpPr>
          <p:cNvPr id="5" name="직선 화살표 연결선 4"/>
          <p:cNvCxnSpPr>
            <a:stCxn id="3" idx="1"/>
            <a:endCxn id="74" idx="3"/>
          </p:cNvCxnSpPr>
          <p:nvPr/>
        </p:nvCxnSpPr>
        <p:spPr bwMode="auto">
          <a:xfrm flipH="1">
            <a:off x="5812540" y="3780027"/>
            <a:ext cx="28804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4876410" y="2852919"/>
            <a:ext cx="936130" cy="269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facade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004150" y="3645029"/>
            <a:ext cx="1152160" cy="288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logic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3004150" y="2852919"/>
            <a:ext cx="1152160" cy="288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facade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1707970" y="2852919"/>
            <a:ext cx="936130" cy="288041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shared</a:t>
            </a: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35" name="직선 화살표 연결선 134"/>
          <p:cNvCxnSpPr>
            <a:stCxn id="107" idx="1"/>
            <a:endCxn id="134" idx="3"/>
          </p:cNvCxnSpPr>
          <p:nvPr/>
        </p:nvCxnSpPr>
        <p:spPr bwMode="auto">
          <a:xfrm flipH="1">
            <a:off x="2644100" y="299694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36" name="직선 화살표 연결선 135"/>
          <p:cNvCxnSpPr>
            <a:stCxn id="97" idx="1"/>
            <a:endCxn id="134" idx="3"/>
          </p:cNvCxnSpPr>
          <p:nvPr/>
        </p:nvCxnSpPr>
        <p:spPr bwMode="auto">
          <a:xfrm rot="10800000">
            <a:off x="2644100" y="2996940"/>
            <a:ext cx="360050" cy="7921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45" name="직선 화살표 연결선 144"/>
          <p:cNvCxnSpPr>
            <a:stCxn id="97" idx="3"/>
            <a:endCxn id="81" idx="1"/>
          </p:cNvCxnSpPr>
          <p:nvPr/>
        </p:nvCxnSpPr>
        <p:spPr bwMode="auto">
          <a:xfrm flipV="1">
            <a:off x="4156310" y="2987917"/>
            <a:ext cx="720100" cy="80113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49" name="직선 화살표 연결선 148"/>
          <p:cNvCxnSpPr>
            <a:stCxn id="97" idx="3"/>
            <a:endCxn id="74" idx="1"/>
          </p:cNvCxnSpPr>
          <p:nvPr/>
        </p:nvCxnSpPr>
        <p:spPr bwMode="auto">
          <a:xfrm flipV="1">
            <a:off x="4156310" y="3780027"/>
            <a:ext cx="720100" cy="902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57" name="이등변 삼각형 156"/>
          <p:cNvSpPr/>
          <p:nvPr/>
        </p:nvSpPr>
        <p:spPr bwMode="auto">
          <a:xfrm>
            <a:off x="3508220" y="3140959"/>
            <a:ext cx="144020" cy="12597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1563950" y="2348850"/>
            <a:ext cx="1656230" cy="288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Process component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4660380" y="2348850"/>
            <a:ext cx="1656230" cy="288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Entity component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79" name="순서도: 처리 78"/>
          <p:cNvSpPr/>
          <p:nvPr/>
        </p:nvSpPr>
        <p:spPr bwMode="auto">
          <a:xfrm>
            <a:off x="1707970" y="278091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72" name="순서도: 처리 171"/>
          <p:cNvSpPr/>
          <p:nvPr/>
        </p:nvSpPr>
        <p:spPr bwMode="auto">
          <a:xfrm>
            <a:off x="3004150" y="278091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73" name="순서도: 처리 172"/>
          <p:cNvSpPr/>
          <p:nvPr/>
        </p:nvSpPr>
        <p:spPr bwMode="auto">
          <a:xfrm>
            <a:off x="3004150" y="357302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74" name="순서도: 처리 173"/>
          <p:cNvSpPr/>
          <p:nvPr/>
        </p:nvSpPr>
        <p:spPr bwMode="auto">
          <a:xfrm>
            <a:off x="4876410" y="357302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75" name="순서도: 처리 174"/>
          <p:cNvSpPr/>
          <p:nvPr/>
        </p:nvSpPr>
        <p:spPr bwMode="auto">
          <a:xfrm>
            <a:off x="6100580" y="357302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76" name="순서도: 처리 175"/>
          <p:cNvSpPr/>
          <p:nvPr/>
        </p:nvSpPr>
        <p:spPr bwMode="auto">
          <a:xfrm>
            <a:off x="4876410" y="278091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1707970" y="3429000"/>
            <a:ext cx="93613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dto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179" name="순서도: 처리 178"/>
          <p:cNvSpPr/>
          <p:nvPr/>
        </p:nvSpPr>
        <p:spPr bwMode="auto">
          <a:xfrm>
            <a:off x="1707970" y="335699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85" name="직선 화살표 연결선 135"/>
          <p:cNvCxnSpPr>
            <a:stCxn id="134" idx="2"/>
            <a:endCxn id="178" idx="0"/>
          </p:cNvCxnSpPr>
          <p:nvPr/>
        </p:nvCxnSpPr>
        <p:spPr bwMode="auto">
          <a:xfrm>
            <a:off x="2176035" y="3140960"/>
            <a:ext cx="0" cy="28804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08" name="직사각형 207"/>
          <p:cNvSpPr/>
          <p:nvPr/>
        </p:nvSpPr>
        <p:spPr bwMode="auto">
          <a:xfrm>
            <a:off x="1563950" y="4581160"/>
            <a:ext cx="453663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10" name="직선 화살표 연결선 209"/>
          <p:cNvCxnSpPr>
            <a:stCxn id="211" idx="0"/>
            <a:endCxn id="216" idx="3"/>
          </p:cNvCxnSpPr>
          <p:nvPr/>
        </p:nvCxnSpPr>
        <p:spPr bwMode="auto">
          <a:xfrm flipV="1">
            <a:off x="5308470" y="5211204"/>
            <a:ext cx="0" cy="37809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211" name="직사각형 210"/>
          <p:cNvSpPr/>
          <p:nvPr/>
        </p:nvSpPr>
        <p:spPr bwMode="auto">
          <a:xfrm>
            <a:off x="4732390" y="5589299"/>
            <a:ext cx="1152160" cy="288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logic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4732390" y="4797189"/>
            <a:ext cx="1152160" cy="288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facade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3076160" y="4797189"/>
            <a:ext cx="1152160" cy="288041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shared</a:t>
            </a: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14" name="직선 화살표 연결선 213"/>
          <p:cNvCxnSpPr>
            <a:stCxn id="212" idx="1"/>
            <a:endCxn id="213" idx="3"/>
          </p:cNvCxnSpPr>
          <p:nvPr/>
        </p:nvCxnSpPr>
        <p:spPr bwMode="auto">
          <a:xfrm flipH="1">
            <a:off x="4228320" y="4941210"/>
            <a:ext cx="50407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5" name="직선 화살표 연결선 135"/>
          <p:cNvCxnSpPr>
            <a:stCxn id="211" idx="1"/>
            <a:endCxn id="213" idx="3"/>
          </p:cNvCxnSpPr>
          <p:nvPr/>
        </p:nvCxnSpPr>
        <p:spPr bwMode="auto">
          <a:xfrm rot="10800000">
            <a:off x="4228320" y="4941210"/>
            <a:ext cx="504070" cy="7921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16" name="이등변 삼각형 215"/>
          <p:cNvSpPr/>
          <p:nvPr/>
        </p:nvSpPr>
        <p:spPr bwMode="auto">
          <a:xfrm>
            <a:off x="5236460" y="5085229"/>
            <a:ext cx="144020" cy="12597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17" name="직사각형 216"/>
          <p:cNvSpPr/>
          <p:nvPr/>
        </p:nvSpPr>
        <p:spPr bwMode="auto">
          <a:xfrm>
            <a:off x="1563950" y="4293120"/>
            <a:ext cx="1656230" cy="288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Provider component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218" name="순서도: 처리 217"/>
          <p:cNvSpPr/>
          <p:nvPr/>
        </p:nvSpPr>
        <p:spPr bwMode="auto">
          <a:xfrm>
            <a:off x="3076160" y="472518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19" name="순서도: 처리 218"/>
          <p:cNvSpPr/>
          <p:nvPr/>
        </p:nvSpPr>
        <p:spPr bwMode="auto">
          <a:xfrm>
            <a:off x="4732390" y="472518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20" name="순서도: 처리 219"/>
          <p:cNvSpPr/>
          <p:nvPr/>
        </p:nvSpPr>
        <p:spPr bwMode="auto">
          <a:xfrm>
            <a:off x="4732390" y="551729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1779980" y="4797190"/>
            <a:ext cx="93613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dto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222" name="순서도: 처리 221"/>
          <p:cNvSpPr/>
          <p:nvPr/>
        </p:nvSpPr>
        <p:spPr bwMode="auto">
          <a:xfrm>
            <a:off x="1779980" y="472518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27" name="직선 화살표 연결선 135"/>
          <p:cNvCxnSpPr>
            <a:stCxn id="213" idx="1"/>
            <a:endCxn id="221" idx="3"/>
          </p:cNvCxnSpPr>
          <p:nvPr/>
        </p:nvCxnSpPr>
        <p:spPr bwMode="auto">
          <a:xfrm flipH="1">
            <a:off x="2716110" y="4941210"/>
            <a:ext cx="36005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34" name="직사각형 233"/>
          <p:cNvSpPr/>
          <p:nvPr/>
        </p:nvSpPr>
        <p:spPr bwMode="auto">
          <a:xfrm>
            <a:off x="6388620" y="4581160"/>
            <a:ext cx="309643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35" name="직선 화살표 연결선 234"/>
          <p:cNvCxnSpPr>
            <a:stCxn id="236" idx="0"/>
            <a:endCxn id="241" idx="3"/>
          </p:cNvCxnSpPr>
          <p:nvPr/>
        </p:nvCxnSpPr>
        <p:spPr bwMode="auto">
          <a:xfrm flipV="1">
            <a:off x="7180730" y="5211204"/>
            <a:ext cx="0" cy="37809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236" name="직사각형 235"/>
          <p:cNvSpPr/>
          <p:nvPr/>
        </p:nvSpPr>
        <p:spPr bwMode="auto">
          <a:xfrm>
            <a:off x="6604650" y="5589299"/>
            <a:ext cx="1152160" cy="288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logic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237" name="직사각형 236"/>
          <p:cNvSpPr/>
          <p:nvPr/>
        </p:nvSpPr>
        <p:spPr bwMode="auto">
          <a:xfrm>
            <a:off x="6604650" y="4797189"/>
            <a:ext cx="1152160" cy="288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facade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241" name="이등변 삼각형 240"/>
          <p:cNvSpPr/>
          <p:nvPr/>
        </p:nvSpPr>
        <p:spPr bwMode="auto">
          <a:xfrm>
            <a:off x="7108720" y="5085229"/>
            <a:ext cx="144020" cy="125975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42" name="직사각형 241"/>
          <p:cNvSpPr/>
          <p:nvPr/>
        </p:nvSpPr>
        <p:spPr bwMode="auto">
          <a:xfrm>
            <a:off x="6388620" y="4293120"/>
            <a:ext cx="1656230" cy="288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Supporter component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244" name="순서도: 처리 243"/>
          <p:cNvSpPr/>
          <p:nvPr/>
        </p:nvSpPr>
        <p:spPr bwMode="auto">
          <a:xfrm>
            <a:off x="6604650" y="472518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45" name="순서도: 처리 244"/>
          <p:cNvSpPr/>
          <p:nvPr/>
        </p:nvSpPr>
        <p:spPr bwMode="auto">
          <a:xfrm>
            <a:off x="6604650" y="551729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53" name="직선 화살표 연결선 252"/>
          <p:cNvCxnSpPr>
            <a:stCxn id="236" idx="1"/>
            <a:endCxn id="212" idx="3"/>
          </p:cNvCxnSpPr>
          <p:nvPr/>
        </p:nvCxnSpPr>
        <p:spPr bwMode="auto">
          <a:xfrm flipH="1" flipV="1">
            <a:off x="5884550" y="4941210"/>
            <a:ext cx="720100" cy="79211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5" name="직사각형 64"/>
          <p:cNvSpPr/>
          <p:nvPr/>
        </p:nvSpPr>
        <p:spPr bwMode="auto">
          <a:xfrm>
            <a:off x="8476910" y="2852919"/>
            <a:ext cx="864120" cy="288041"/>
          </a:xfrm>
          <a:prstGeom prst="rect">
            <a:avLst/>
          </a:prstGeom>
          <a:solidFill>
            <a:srgbClr val="FFFFD9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shared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66" name="순서도: 처리 65"/>
          <p:cNvSpPr/>
          <p:nvPr/>
        </p:nvSpPr>
        <p:spPr bwMode="auto">
          <a:xfrm>
            <a:off x="8476910" y="278091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7396760" y="2852920"/>
            <a:ext cx="792110" cy="288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dto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68" name="순서도: 처리 67"/>
          <p:cNvSpPr/>
          <p:nvPr/>
        </p:nvSpPr>
        <p:spPr bwMode="auto">
          <a:xfrm>
            <a:off x="7396760" y="278091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396760" y="3284978"/>
            <a:ext cx="792110" cy="2880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key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70" name="순서도: 처리 69"/>
          <p:cNvSpPr/>
          <p:nvPr/>
        </p:nvSpPr>
        <p:spPr bwMode="auto">
          <a:xfrm>
            <a:off x="7396760" y="3212969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396760" y="3717039"/>
            <a:ext cx="792110" cy="288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page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72" name="순서도: 처리 71"/>
          <p:cNvSpPr/>
          <p:nvPr/>
        </p:nvSpPr>
        <p:spPr bwMode="auto">
          <a:xfrm>
            <a:off x="7396760" y="3645030"/>
            <a:ext cx="432060" cy="72010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3" name="직선 화살표 연결선 135"/>
          <p:cNvCxnSpPr>
            <a:stCxn id="65" idx="1"/>
            <a:endCxn id="67" idx="3"/>
          </p:cNvCxnSpPr>
          <p:nvPr/>
        </p:nvCxnSpPr>
        <p:spPr bwMode="auto">
          <a:xfrm flipH="1">
            <a:off x="8188870" y="2996940"/>
            <a:ext cx="28804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5" name="직선 화살표 연결선 135"/>
          <p:cNvCxnSpPr>
            <a:stCxn id="65" idx="1"/>
            <a:endCxn id="69" idx="3"/>
          </p:cNvCxnSpPr>
          <p:nvPr/>
        </p:nvCxnSpPr>
        <p:spPr bwMode="auto">
          <a:xfrm rot="10800000" flipV="1">
            <a:off x="8188870" y="2996939"/>
            <a:ext cx="288040" cy="43205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6" name="직선 화살표 연결선 135"/>
          <p:cNvCxnSpPr>
            <a:stCxn id="65" idx="1"/>
            <a:endCxn id="71" idx="3"/>
          </p:cNvCxnSpPr>
          <p:nvPr/>
        </p:nvCxnSpPr>
        <p:spPr bwMode="auto">
          <a:xfrm rot="10800000" flipV="1">
            <a:off x="8188870" y="2996940"/>
            <a:ext cx="288040" cy="86412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0" name="직선 화살표 연결선 79"/>
          <p:cNvCxnSpPr>
            <a:stCxn id="3" idx="0"/>
            <a:endCxn id="81" idx="3"/>
          </p:cNvCxnSpPr>
          <p:nvPr/>
        </p:nvCxnSpPr>
        <p:spPr bwMode="auto">
          <a:xfrm rot="16200000" flipV="1">
            <a:off x="5880039" y="2920418"/>
            <a:ext cx="657112" cy="792110"/>
          </a:xfrm>
          <a:prstGeom prst="bentConnector2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074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직사각형 260"/>
          <p:cNvSpPr/>
          <p:nvPr/>
        </p:nvSpPr>
        <p:spPr bwMode="auto">
          <a:xfrm>
            <a:off x="1707970" y="2133497"/>
            <a:ext cx="5400750" cy="4247914"/>
          </a:xfrm>
          <a:prstGeom prst="rect">
            <a:avLst/>
          </a:prstGeom>
          <a:solidFill>
            <a:srgbClr val="F7F7F7"/>
          </a:solidFill>
          <a:ln w="12700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16540"/>
            <a:ext cx="10394402" cy="648090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/>
              <a:t>컴포넌트 </a:t>
            </a:r>
            <a:r>
              <a:rPr lang="ko-KR" altLang="en-US" dirty="0" smtClean="0"/>
              <a:t>내부구조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엔티</a:t>
            </a:r>
            <a:r>
              <a:rPr lang="ko-KR" altLang="en-US" dirty="0"/>
              <a:t>티</a:t>
            </a:r>
            <a:r>
              <a:rPr lang="ko-KR" altLang="en-US" dirty="0" smtClean="0"/>
              <a:t> 타입 컴포넌트 </a:t>
            </a:r>
            <a:r>
              <a:rPr lang="en-US" altLang="ko-KR" dirty="0" smtClean="0"/>
              <a:t>(2/2)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52" y="836613"/>
            <a:ext cx="10369495" cy="1077218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엔티티 타입 컴포넌트는 </a:t>
            </a:r>
            <a:r>
              <a:rPr lang="en-US" altLang="ko-KR" sz="1800" dirty="0" smtClean="0">
                <a:latin typeface="+mn-lt"/>
              </a:rPr>
              <a:t>3 ~ 8 </a:t>
            </a:r>
            <a:r>
              <a:rPr lang="ko-KR" altLang="en-US" sz="1800" dirty="0" smtClean="0">
                <a:latin typeface="+mn-lt"/>
              </a:rPr>
              <a:t>개 정도의 도메인 객체를 가지고 있으며</a:t>
            </a:r>
            <a:r>
              <a:rPr lang="en-US" altLang="ko-KR" sz="1800" dirty="0" smtClean="0">
                <a:latin typeface="+mn-lt"/>
              </a:rPr>
              <a:t>,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1800" dirty="0" smtClean="0">
                <a:latin typeface="+mn-lt"/>
              </a:rPr>
              <a:t>3</a:t>
            </a:r>
            <a:r>
              <a:rPr lang="ko-KR" altLang="en-US" sz="1800" dirty="0" smtClean="0">
                <a:latin typeface="+mn-lt"/>
              </a:rPr>
              <a:t>개 내외의 인터페이스를 가지고 있으며</a:t>
            </a:r>
            <a:r>
              <a:rPr lang="en-US" altLang="ko-KR" sz="1800" dirty="0" smtClean="0">
                <a:latin typeface="+mn-lt"/>
              </a:rPr>
              <a:t>,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 smtClean="0">
                <a:latin typeface="+mn-lt"/>
              </a:rPr>
              <a:t>도메인 객체와 엇비슷한 </a:t>
            </a:r>
            <a:r>
              <a:rPr lang="ko-KR" altLang="en-US" sz="1800" dirty="0">
                <a:latin typeface="+mn-lt"/>
              </a:rPr>
              <a:t>개</a:t>
            </a:r>
            <a:r>
              <a:rPr lang="ko-KR" altLang="en-US" sz="1800" dirty="0" smtClean="0">
                <a:latin typeface="+mn-lt"/>
              </a:rPr>
              <a:t>수의 </a:t>
            </a:r>
            <a:r>
              <a:rPr lang="en-US" altLang="ko-KR" sz="1800" dirty="0" smtClean="0">
                <a:latin typeface="+mn-lt"/>
              </a:rPr>
              <a:t>DTO </a:t>
            </a:r>
            <a:r>
              <a:rPr lang="ko-KR" altLang="en-US" sz="1800" dirty="0" smtClean="0">
                <a:latin typeface="+mn-lt"/>
              </a:rPr>
              <a:t>객체를 가지고 있음 </a:t>
            </a:r>
            <a:endParaRPr lang="en-US" altLang="ko-KR" sz="1800" dirty="0" smtClean="0">
              <a:latin typeface="+mn-lt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140030" y="2277517"/>
            <a:ext cx="936130" cy="2160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dirty="0" smtClean="0">
                <a:latin typeface="Optima" pitchFamily="2" charset="2"/>
              </a:rPr>
              <a:t>process</a:t>
            </a:r>
            <a:endParaRPr lang="ko-KR" altLang="en-US" b="0" dirty="0">
              <a:latin typeface="Optima" pitchFamily="2" charset="2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2643920" y="2565557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facade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8" name="꺾인 연결선 7"/>
          <p:cNvCxnSpPr>
            <a:stCxn id="9" idx="2"/>
            <a:endCxn id="88" idx="1"/>
          </p:cNvCxnSpPr>
          <p:nvPr/>
        </p:nvCxnSpPr>
        <p:spPr bwMode="auto">
          <a:xfrm rot="16200000" flipH="1">
            <a:off x="2427890" y="2457541"/>
            <a:ext cx="18002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2283870" y="2421537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2643920" y="2853597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logic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2643920" y="3141637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domain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03" name="꺾인 연결선 102"/>
          <p:cNvCxnSpPr>
            <a:stCxn id="9" idx="2"/>
            <a:endCxn id="97" idx="1"/>
          </p:cNvCxnSpPr>
          <p:nvPr/>
        </p:nvCxnSpPr>
        <p:spPr bwMode="auto">
          <a:xfrm rot="16200000" flipH="1">
            <a:off x="2283870" y="2601561"/>
            <a:ext cx="46806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꺾인 연결선 103"/>
          <p:cNvCxnSpPr>
            <a:stCxn id="9" idx="2"/>
            <a:endCxn id="101" idx="1"/>
          </p:cNvCxnSpPr>
          <p:nvPr/>
        </p:nvCxnSpPr>
        <p:spPr bwMode="auto">
          <a:xfrm rot="16200000" flipH="1">
            <a:off x="2139850" y="2745581"/>
            <a:ext cx="75610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모서리가 둥근 직사각형 109"/>
          <p:cNvSpPr/>
          <p:nvPr/>
        </p:nvSpPr>
        <p:spPr bwMode="auto">
          <a:xfrm>
            <a:off x="2643920" y="3429677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shared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12" name="꺾인 연결선 111"/>
          <p:cNvCxnSpPr>
            <a:stCxn id="9" idx="2"/>
            <a:endCxn id="110" idx="1"/>
          </p:cNvCxnSpPr>
          <p:nvPr/>
        </p:nvCxnSpPr>
        <p:spPr bwMode="auto">
          <a:xfrm rot="16200000" flipH="1">
            <a:off x="1995830" y="2889601"/>
            <a:ext cx="104414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직사각형 115"/>
          <p:cNvSpPr/>
          <p:nvPr/>
        </p:nvSpPr>
        <p:spPr bwMode="auto">
          <a:xfrm>
            <a:off x="2715930" y="3573697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3075980" y="3717717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dto</a:t>
            </a:r>
            <a:endParaRPr lang="ko-KR" altLang="en-US" b="0" dirty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18" name="꺾인 연결선 117"/>
          <p:cNvCxnSpPr>
            <a:stCxn id="116" idx="2"/>
            <a:endCxn id="117" idx="1"/>
          </p:cNvCxnSpPr>
          <p:nvPr/>
        </p:nvCxnSpPr>
        <p:spPr bwMode="auto">
          <a:xfrm rot="16200000" flipH="1">
            <a:off x="2859950" y="3609701"/>
            <a:ext cx="18002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모서리가 둥근 직사각형 121"/>
          <p:cNvSpPr/>
          <p:nvPr/>
        </p:nvSpPr>
        <p:spPr bwMode="auto">
          <a:xfrm>
            <a:off x="3075980" y="4005757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key</a:t>
            </a:r>
            <a:endParaRPr lang="ko-KR" altLang="en-US" b="0" dirty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3075980" y="4293797"/>
            <a:ext cx="936130" cy="216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page</a:t>
            </a:r>
            <a:endParaRPr lang="ko-KR" altLang="en-US" b="0" dirty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124" name="꺾인 연결선 123"/>
          <p:cNvCxnSpPr>
            <a:stCxn id="116" idx="2"/>
            <a:endCxn id="122" idx="1"/>
          </p:cNvCxnSpPr>
          <p:nvPr/>
        </p:nvCxnSpPr>
        <p:spPr bwMode="auto">
          <a:xfrm rot="16200000" flipH="1">
            <a:off x="2715930" y="3753721"/>
            <a:ext cx="46806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꺾인 연결선 125"/>
          <p:cNvCxnSpPr>
            <a:stCxn id="116" idx="2"/>
            <a:endCxn id="123" idx="1"/>
          </p:cNvCxnSpPr>
          <p:nvPr/>
        </p:nvCxnSpPr>
        <p:spPr bwMode="auto">
          <a:xfrm rot="16200000" flipH="1">
            <a:off x="2571910" y="3897741"/>
            <a:ext cx="75610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5" name="직사각형 224"/>
          <p:cNvSpPr/>
          <p:nvPr/>
        </p:nvSpPr>
        <p:spPr bwMode="auto">
          <a:xfrm>
            <a:off x="4804400" y="2565557"/>
            <a:ext cx="215940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엔티티 컴포넌트 인터페이스  </a:t>
            </a:r>
          </a:p>
        </p:txBody>
      </p:sp>
      <p:cxnSp>
        <p:nvCxnSpPr>
          <p:cNvPr id="179" name="꺾인 연결선 178"/>
          <p:cNvCxnSpPr>
            <a:stCxn id="225" idx="1"/>
            <a:endCxn id="88" idx="3"/>
          </p:cNvCxnSpPr>
          <p:nvPr/>
        </p:nvCxnSpPr>
        <p:spPr bwMode="auto">
          <a:xfrm flipH="1">
            <a:off x="3580050" y="2673572"/>
            <a:ext cx="122435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180" name="직사각형 179"/>
          <p:cNvSpPr/>
          <p:nvPr/>
        </p:nvSpPr>
        <p:spPr bwMode="auto">
          <a:xfrm>
            <a:off x="4804580" y="2853597"/>
            <a:ext cx="215940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엔티티 컴포넌트 로직</a:t>
            </a:r>
            <a:r>
              <a:rPr lang="en-US" altLang="ko-KR" sz="1100" b="0" smtClean="0">
                <a:latin typeface="Optima" pitchFamily="2" charset="2"/>
              </a:rPr>
              <a:t>(</a:t>
            </a:r>
            <a:r>
              <a:rPr lang="ko-KR" altLang="en-US" sz="1100" b="0" smtClean="0">
                <a:latin typeface="Optima" pitchFamily="2" charset="2"/>
              </a:rPr>
              <a:t>인터페이스 구현</a:t>
            </a:r>
            <a:r>
              <a:rPr lang="en-US" altLang="ko-KR" sz="1100" b="0" smtClean="0">
                <a:latin typeface="Optima" pitchFamily="2" charset="2"/>
              </a:rPr>
              <a:t>)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181" name="꺾인 연결선 178"/>
          <p:cNvCxnSpPr>
            <a:stCxn id="180" idx="1"/>
            <a:endCxn id="97" idx="3"/>
          </p:cNvCxnSpPr>
          <p:nvPr/>
        </p:nvCxnSpPr>
        <p:spPr bwMode="auto">
          <a:xfrm flipH="1">
            <a:off x="3580050" y="2961612"/>
            <a:ext cx="122453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182" name="직사각형 181"/>
          <p:cNvSpPr/>
          <p:nvPr/>
        </p:nvSpPr>
        <p:spPr bwMode="auto">
          <a:xfrm>
            <a:off x="4804760" y="3141637"/>
            <a:ext cx="215940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>
                <a:latin typeface="Optima" pitchFamily="2" charset="2"/>
              </a:rPr>
              <a:t>도메인 객체 </a:t>
            </a:r>
            <a:r>
              <a:rPr lang="en-US" altLang="ko-KR" sz="1100" b="0">
                <a:latin typeface="Optima" pitchFamily="2" charset="2"/>
              </a:rPr>
              <a:t>(= </a:t>
            </a:r>
            <a:r>
              <a:rPr lang="ko-KR" altLang="en-US" sz="1100" b="0">
                <a:latin typeface="Optima" pitchFamily="2" charset="2"/>
              </a:rPr>
              <a:t>엔티티 객체</a:t>
            </a:r>
            <a:r>
              <a:rPr lang="en-US" altLang="ko-KR" sz="1100" b="0">
                <a:latin typeface="Optima" pitchFamily="2" charset="2"/>
              </a:rPr>
              <a:t>)</a:t>
            </a:r>
            <a:endParaRPr lang="ko-KR" altLang="en-US" sz="1100" b="0">
              <a:latin typeface="Optima" pitchFamily="2" charset="2"/>
            </a:endParaRPr>
          </a:p>
        </p:txBody>
      </p:sp>
      <p:cxnSp>
        <p:nvCxnSpPr>
          <p:cNvPr id="183" name="꺾인 연결선 178"/>
          <p:cNvCxnSpPr>
            <a:stCxn id="182" idx="1"/>
          </p:cNvCxnSpPr>
          <p:nvPr/>
        </p:nvCxnSpPr>
        <p:spPr bwMode="auto">
          <a:xfrm flipH="1">
            <a:off x="3580230" y="3249652"/>
            <a:ext cx="122453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185" name="직사각형 184"/>
          <p:cNvSpPr/>
          <p:nvPr/>
        </p:nvSpPr>
        <p:spPr bwMode="auto">
          <a:xfrm>
            <a:off x="4804760" y="3429677"/>
            <a:ext cx="215940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외부와 엔티티 정보 공유</a:t>
            </a:r>
          </a:p>
        </p:txBody>
      </p:sp>
      <p:cxnSp>
        <p:nvCxnSpPr>
          <p:cNvPr id="191" name="꺾인 연결선 178"/>
          <p:cNvCxnSpPr>
            <a:stCxn id="185" idx="1"/>
            <a:endCxn id="110" idx="3"/>
          </p:cNvCxnSpPr>
          <p:nvPr/>
        </p:nvCxnSpPr>
        <p:spPr bwMode="auto">
          <a:xfrm flipH="1">
            <a:off x="3580050" y="3537692"/>
            <a:ext cx="122471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199" name="직사각형 198"/>
          <p:cNvSpPr/>
          <p:nvPr/>
        </p:nvSpPr>
        <p:spPr bwMode="auto">
          <a:xfrm>
            <a:off x="4804940" y="3717717"/>
            <a:ext cx="215940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데이터 전송 객체 </a:t>
            </a:r>
          </a:p>
        </p:txBody>
      </p:sp>
      <p:cxnSp>
        <p:nvCxnSpPr>
          <p:cNvPr id="202" name="꺾인 연결선 178"/>
          <p:cNvCxnSpPr>
            <a:stCxn id="199" idx="1"/>
            <a:endCxn id="117" idx="3"/>
          </p:cNvCxnSpPr>
          <p:nvPr/>
        </p:nvCxnSpPr>
        <p:spPr bwMode="auto">
          <a:xfrm flipH="1">
            <a:off x="4012110" y="3825732"/>
            <a:ext cx="79283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06" name="직사각형 205"/>
          <p:cNvSpPr/>
          <p:nvPr/>
        </p:nvSpPr>
        <p:spPr bwMode="auto">
          <a:xfrm>
            <a:off x="4805120" y="4005757"/>
            <a:ext cx="215940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복합 키 객체</a:t>
            </a:r>
          </a:p>
        </p:txBody>
      </p:sp>
      <p:cxnSp>
        <p:nvCxnSpPr>
          <p:cNvPr id="207" name="꺾인 연결선 178"/>
          <p:cNvCxnSpPr>
            <a:stCxn id="206" idx="1"/>
            <a:endCxn id="122" idx="3"/>
          </p:cNvCxnSpPr>
          <p:nvPr/>
        </p:nvCxnSpPr>
        <p:spPr bwMode="auto">
          <a:xfrm flipH="1">
            <a:off x="4012110" y="4113772"/>
            <a:ext cx="79301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08" name="직사각형 207"/>
          <p:cNvSpPr/>
          <p:nvPr/>
        </p:nvSpPr>
        <p:spPr bwMode="auto">
          <a:xfrm>
            <a:off x="4805300" y="4293797"/>
            <a:ext cx="215940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Pagination </a:t>
            </a:r>
            <a:r>
              <a:rPr lang="ko-KR" altLang="en-US" sz="1100" b="0" smtClean="0">
                <a:latin typeface="Optima" pitchFamily="2" charset="2"/>
              </a:rPr>
              <a:t>객체 </a:t>
            </a:r>
          </a:p>
        </p:txBody>
      </p:sp>
      <p:cxnSp>
        <p:nvCxnSpPr>
          <p:cNvPr id="209" name="꺾인 연결선 178"/>
          <p:cNvCxnSpPr>
            <a:stCxn id="208" idx="1"/>
            <a:endCxn id="123" idx="3"/>
          </p:cNvCxnSpPr>
          <p:nvPr/>
        </p:nvCxnSpPr>
        <p:spPr bwMode="auto">
          <a:xfrm flipH="1">
            <a:off x="4012110" y="4401812"/>
            <a:ext cx="79319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57" name="직사각형 256"/>
          <p:cNvSpPr/>
          <p:nvPr/>
        </p:nvSpPr>
        <p:spPr bwMode="auto">
          <a:xfrm>
            <a:off x="4804580" y="2277517"/>
            <a:ext cx="2159400" cy="216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엔티티 컴포넌트 대표 패키지</a:t>
            </a:r>
          </a:p>
        </p:txBody>
      </p:sp>
      <p:cxnSp>
        <p:nvCxnSpPr>
          <p:cNvPr id="258" name="꺾인 연결선 178"/>
          <p:cNvCxnSpPr>
            <a:stCxn id="257" idx="1"/>
            <a:endCxn id="6" idx="3"/>
          </p:cNvCxnSpPr>
          <p:nvPr/>
        </p:nvCxnSpPr>
        <p:spPr bwMode="auto">
          <a:xfrm flipH="1">
            <a:off x="3076160" y="2385532"/>
            <a:ext cx="1728420" cy="0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264" name="직사각형 263"/>
          <p:cNvSpPr/>
          <p:nvPr/>
        </p:nvSpPr>
        <p:spPr bwMode="auto">
          <a:xfrm rot="16200000">
            <a:off x="627483" y="3213308"/>
            <a:ext cx="2449016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Entity type Component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643920" y="4581162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da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66" name="꺾인 연결선 65"/>
          <p:cNvCxnSpPr>
            <a:stCxn id="9" idx="2"/>
            <a:endCxn id="65" idx="1"/>
          </p:cNvCxnSpPr>
          <p:nvPr/>
        </p:nvCxnSpPr>
        <p:spPr bwMode="auto">
          <a:xfrm rot="16200000" flipH="1">
            <a:off x="1420087" y="3465344"/>
            <a:ext cx="2195630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직사각형 66"/>
          <p:cNvSpPr/>
          <p:nvPr/>
        </p:nvSpPr>
        <p:spPr bwMode="auto">
          <a:xfrm>
            <a:off x="2715930" y="4725182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3075980" y="4869202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facade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69" name="꺾인 연결선 68"/>
          <p:cNvCxnSpPr>
            <a:stCxn id="67" idx="2"/>
            <a:endCxn id="68" idx="1"/>
          </p:cNvCxnSpPr>
          <p:nvPr/>
        </p:nvCxnSpPr>
        <p:spPr bwMode="auto">
          <a:xfrm rot="16200000" flipH="1">
            <a:off x="2859950" y="4761186"/>
            <a:ext cx="18002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모서리가 둥근 직사각형 69"/>
          <p:cNvSpPr/>
          <p:nvPr/>
        </p:nvSpPr>
        <p:spPr bwMode="auto">
          <a:xfrm>
            <a:off x="3075980" y="5157242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logic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3075980" y="5445282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sqlmap(res)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72" name="꺾인 연결선 71"/>
          <p:cNvCxnSpPr>
            <a:stCxn id="67" idx="2"/>
            <a:endCxn id="70" idx="1"/>
          </p:cNvCxnSpPr>
          <p:nvPr/>
        </p:nvCxnSpPr>
        <p:spPr bwMode="auto">
          <a:xfrm rot="16200000" flipH="1">
            <a:off x="2715930" y="4905206"/>
            <a:ext cx="46806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꺾인 연결선 72"/>
          <p:cNvCxnSpPr>
            <a:stCxn id="67" idx="2"/>
            <a:endCxn id="71" idx="1"/>
          </p:cNvCxnSpPr>
          <p:nvPr/>
        </p:nvCxnSpPr>
        <p:spPr bwMode="auto">
          <a:xfrm rot="16200000" flipH="1">
            <a:off x="2571910" y="5049226"/>
            <a:ext cx="75610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직사각형 73"/>
          <p:cNvSpPr/>
          <p:nvPr/>
        </p:nvSpPr>
        <p:spPr bwMode="auto">
          <a:xfrm>
            <a:off x="3148170" y="5589302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3508220" y="5733322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maporacle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76" name="꺾인 연결선 75"/>
          <p:cNvCxnSpPr>
            <a:stCxn id="74" idx="2"/>
            <a:endCxn id="75" idx="1"/>
          </p:cNvCxnSpPr>
          <p:nvPr/>
        </p:nvCxnSpPr>
        <p:spPr bwMode="auto">
          <a:xfrm rot="16200000" flipH="1">
            <a:off x="3292190" y="5625306"/>
            <a:ext cx="18002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모서리가 둥근 직사각형 76"/>
          <p:cNvSpPr/>
          <p:nvPr/>
        </p:nvSpPr>
        <p:spPr bwMode="auto">
          <a:xfrm>
            <a:off x="3508220" y="6021362"/>
            <a:ext cx="936130" cy="216030"/>
          </a:xfrm>
          <a:prstGeom prst="roundRect">
            <a:avLst/>
          </a:prstGeom>
          <a:solidFill>
            <a:srgbClr val="FFCC99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mapmysql</a:t>
            </a:r>
            <a:endParaRPr lang="ko-KR" altLang="en-US" b="0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cxnSp>
        <p:nvCxnSpPr>
          <p:cNvPr id="78" name="꺾인 연결선 77"/>
          <p:cNvCxnSpPr>
            <a:stCxn id="74" idx="2"/>
            <a:endCxn id="77" idx="1"/>
          </p:cNvCxnSpPr>
          <p:nvPr/>
        </p:nvCxnSpPr>
        <p:spPr bwMode="auto">
          <a:xfrm rot="16200000" flipH="1">
            <a:off x="3148170" y="5769326"/>
            <a:ext cx="468065" cy="25203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직사각형 78"/>
          <p:cNvSpPr/>
          <p:nvPr/>
        </p:nvSpPr>
        <p:spPr bwMode="auto">
          <a:xfrm>
            <a:off x="4805480" y="4581160"/>
            <a:ext cx="2159220" cy="216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dirty="0" smtClean="0">
                <a:latin typeface="Optima" pitchFamily="2" charset="2"/>
              </a:rPr>
              <a:t>데이터 접근</a:t>
            </a:r>
            <a:r>
              <a:rPr lang="en-US" altLang="ko-KR" sz="1100" b="0" dirty="0">
                <a:latin typeface="Optima" pitchFamily="2" charset="2"/>
              </a:rPr>
              <a:t> </a:t>
            </a:r>
            <a:r>
              <a:rPr lang="ko-KR" altLang="en-US" sz="1100" b="0" dirty="0" smtClean="0">
                <a:latin typeface="Optima" pitchFamily="2" charset="2"/>
              </a:rPr>
              <a:t>객체 대표 패키지</a:t>
            </a:r>
          </a:p>
        </p:txBody>
      </p:sp>
      <p:cxnSp>
        <p:nvCxnSpPr>
          <p:cNvPr id="80" name="꺾인 연결선 178"/>
          <p:cNvCxnSpPr>
            <a:stCxn id="79" idx="1"/>
            <a:endCxn id="65" idx="3"/>
          </p:cNvCxnSpPr>
          <p:nvPr/>
        </p:nvCxnSpPr>
        <p:spPr bwMode="auto">
          <a:xfrm flipH="1">
            <a:off x="3580050" y="4689176"/>
            <a:ext cx="1225430" cy="1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4805480" y="4869200"/>
            <a:ext cx="2159220" cy="216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데이터 접근</a:t>
            </a:r>
            <a:r>
              <a:rPr lang="en-US" altLang="ko-KR" sz="1100" b="0" smtClean="0">
                <a:latin typeface="Optima" pitchFamily="2" charset="2"/>
              </a:rPr>
              <a:t> </a:t>
            </a:r>
            <a:r>
              <a:rPr lang="ko-KR" altLang="en-US" sz="1100" b="0" smtClean="0">
                <a:latin typeface="Optima" pitchFamily="2" charset="2"/>
              </a:rPr>
              <a:t>인터페이스 </a:t>
            </a:r>
          </a:p>
        </p:txBody>
      </p:sp>
      <p:cxnSp>
        <p:nvCxnSpPr>
          <p:cNvPr id="82" name="꺾인 연결선 178"/>
          <p:cNvCxnSpPr>
            <a:stCxn id="81" idx="1"/>
            <a:endCxn id="68" idx="3"/>
          </p:cNvCxnSpPr>
          <p:nvPr/>
        </p:nvCxnSpPr>
        <p:spPr bwMode="auto">
          <a:xfrm flipH="1">
            <a:off x="4012110" y="4977216"/>
            <a:ext cx="793370" cy="1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83" name="직사각형 82"/>
          <p:cNvSpPr/>
          <p:nvPr/>
        </p:nvSpPr>
        <p:spPr bwMode="auto">
          <a:xfrm>
            <a:off x="4805480" y="5157240"/>
            <a:ext cx="2159220" cy="216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데이터 접근 로직 객체 </a:t>
            </a:r>
          </a:p>
        </p:txBody>
      </p:sp>
      <p:cxnSp>
        <p:nvCxnSpPr>
          <p:cNvPr id="84" name="꺾인 연결선 178"/>
          <p:cNvCxnSpPr>
            <a:stCxn id="83" idx="1"/>
            <a:endCxn id="70" idx="3"/>
          </p:cNvCxnSpPr>
          <p:nvPr/>
        </p:nvCxnSpPr>
        <p:spPr bwMode="auto">
          <a:xfrm flipH="1">
            <a:off x="4012110" y="5265256"/>
            <a:ext cx="793370" cy="1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85" name="직사각형 84"/>
          <p:cNvSpPr/>
          <p:nvPr/>
        </p:nvSpPr>
        <p:spPr bwMode="auto">
          <a:xfrm>
            <a:off x="4805480" y="5445280"/>
            <a:ext cx="2159220" cy="216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Sql </a:t>
            </a:r>
            <a:r>
              <a:rPr lang="ko-KR" altLang="en-US" sz="1100" b="0" smtClean="0">
                <a:latin typeface="Optima" pitchFamily="2" charset="2"/>
              </a:rPr>
              <a:t>맵 패키지</a:t>
            </a:r>
            <a:r>
              <a:rPr lang="en-US" altLang="ko-KR" sz="1100" b="0" smtClean="0">
                <a:latin typeface="Optima" pitchFamily="2" charset="2"/>
              </a:rPr>
              <a:t>, Resource </a:t>
            </a:r>
            <a:r>
              <a:rPr lang="ko-KR" altLang="en-US" sz="1100" b="0" smtClean="0">
                <a:latin typeface="Optima" pitchFamily="2" charset="2"/>
              </a:rPr>
              <a:t>임 </a:t>
            </a:r>
          </a:p>
        </p:txBody>
      </p:sp>
      <p:cxnSp>
        <p:nvCxnSpPr>
          <p:cNvPr id="86" name="꺾인 연결선 178"/>
          <p:cNvCxnSpPr>
            <a:stCxn id="85" idx="1"/>
            <a:endCxn id="71" idx="3"/>
          </p:cNvCxnSpPr>
          <p:nvPr/>
        </p:nvCxnSpPr>
        <p:spPr bwMode="auto">
          <a:xfrm flipH="1">
            <a:off x="4012110" y="5553296"/>
            <a:ext cx="793370" cy="1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87" name="직사각형 86"/>
          <p:cNvSpPr/>
          <p:nvPr/>
        </p:nvSpPr>
        <p:spPr bwMode="auto">
          <a:xfrm>
            <a:off x="4805480" y="5733320"/>
            <a:ext cx="2159220" cy="216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Oracle </a:t>
            </a:r>
            <a:r>
              <a:rPr lang="ko-KR" altLang="en-US" sz="1100" b="0" smtClean="0">
                <a:latin typeface="Optima" pitchFamily="2" charset="2"/>
              </a:rPr>
              <a:t>용 </a:t>
            </a:r>
            <a:r>
              <a:rPr lang="en-US" altLang="ko-KR" sz="1100" b="0" smtClean="0">
                <a:latin typeface="Optima" pitchFamily="2" charset="2"/>
              </a:rPr>
              <a:t>Sql map </a:t>
            </a:r>
            <a:r>
              <a:rPr lang="ko-KR" altLang="en-US" sz="1100" b="0" smtClean="0">
                <a:latin typeface="Optima" pitchFamily="2" charset="2"/>
              </a:rPr>
              <a:t>패키지</a:t>
            </a:r>
          </a:p>
        </p:txBody>
      </p:sp>
      <p:cxnSp>
        <p:nvCxnSpPr>
          <p:cNvPr id="89" name="꺾인 연결선 178"/>
          <p:cNvCxnSpPr>
            <a:stCxn id="87" idx="1"/>
            <a:endCxn id="75" idx="3"/>
          </p:cNvCxnSpPr>
          <p:nvPr/>
        </p:nvCxnSpPr>
        <p:spPr bwMode="auto">
          <a:xfrm flipH="1">
            <a:off x="4444350" y="5841336"/>
            <a:ext cx="361130" cy="1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4805480" y="6021360"/>
            <a:ext cx="2159220" cy="2160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MySql</a:t>
            </a:r>
            <a:r>
              <a:rPr lang="ko-KR" altLang="en-US" sz="1100" b="0" smtClean="0">
                <a:latin typeface="Optima" pitchFamily="2" charset="2"/>
              </a:rPr>
              <a:t>용 </a:t>
            </a:r>
            <a:r>
              <a:rPr lang="en-US" altLang="ko-KR" sz="1100" b="0" smtClean="0">
                <a:latin typeface="Optima" pitchFamily="2" charset="2"/>
              </a:rPr>
              <a:t>Sql map </a:t>
            </a:r>
            <a:r>
              <a:rPr lang="ko-KR" altLang="en-US" sz="1100" b="0" smtClean="0">
                <a:latin typeface="Optima" pitchFamily="2" charset="2"/>
              </a:rPr>
              <a:t>패키지</a:t>
            </a:r>
          </a:p>
        </p:txBody>
      </p:sp>
      <p:cxnSp>
        <p:nvCxnSpPr>
          <p:cNvPr id="91" name="꺾인 연결선 178"/>
          <p:cNvCxnSpPr>
            <a:stCxn id="90" idx="1"/>
            <a:endCxn id="77" idx="3"/>
          </p:cNvCxnSpPr>
          <p:nvPr/>
        </p:nvCxnSpPr>
        <p:spPr bwMode="auto">
          <a:xfrm flipH="1">
            <a:off x="4444350" y="6129376"/>
            <a:ext cx="361130" cy="1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arrow" w="sm" len="sm"/>
          </a:ln>
          <a:effectLst/>
        </p:spPr>
      </p:cxn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10" y="836613"/>
            <a:ext cx="2371322" cy="576103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3" name="모서리가 둥근 직사각형 92"/>
          <p:cNvSpPr/>
          <p:nvPr/>
        </p:nvSpPr>
        <p:spPr bwMode="auto">
          <a:xfrm>
            <a:off x="7756810" y="2996940"/>
            <a:ext cx="93613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facade</a:t>
            </a: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7756810" y="1268700"/>
            <a:ext cx="93613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>
                <a:solidFill>
                  <a:srgbClr val="FFFFFF"/>
                </a:solidFill>
                <a:latin typeface="Optima" pitchFamily="2" charset="2"/>
              </a:rPr>
              <a:t>domain</a:t>
            </a: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7756810" y="3885445"/>
            <a:ext cx="93613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logic</a:t>
            </a: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7756810" y="4725180"/>
            <a:ext cx="93613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shared</a:t>
            </a: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7756810" y="4941210"/>
            <a:ext cx="93613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err="1" smtClean="0">
                <a:solidFill>
                  <a:srgbClr val="FFFFFF"/>
                </a:solidFill>
                <a:latin typeface="Optima" pitchFamily="2" charset="2"/>
              </a:rPr>
              <a:t>dto</a:t>
            </a:r>
            <a:endParaRPr lang="ko-KR" altLang="en-US" dirty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7756810" y="5733320"/>
            <a:ext cx="93613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key</a:t>
            </a:r>
            <a:endParaRPr lang="ko-KR" altLang="en-US" dirty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7756810" y="6165380"/>
            <a:ext cx="936130" cy="21603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72000" rIns="72000" rtlCol="0" anchor="ctr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page</a:t>
            </a:r>
            <a:endParaRPr lang="ko-KR" altLang="en-US" dirty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3" name="이등변 삼각형 2"/>
          <p:cNvSpPr/>
          <p:nvPr/>
        </p:nvSpPr>
        <p:spPr bwMode="auto">
          <a:xfrm rot="5400000">
            <a:off x="8656936" y="1304705"/>
            <a:ext cx="216029" cy="144021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2" name="이등변 삼각형 101"/>
          <p:cNvSpPr/>
          <p:nvPr/>
        </p:nvSpPr>
        <p:spPr bwMode="auto">
          <a:xfrm rot="5400000">
            <a:off x="8656936" y="3032945"/>
            <a:ext cx="216029" cy="144021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5" name="이등변 삼각형 104"/>
          <p:cNvSpPr/>
          <p:nvPr/>
        </p:nvSpPr>
        <p:spPr bwMode="auto">
          <a:xfrm rot="5400000">
            <a:off x="8656936" y="3897064"/>
            <a:ext cx="216029" cy="144021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6" name="이등변 삼각형 105"/>
          <p:cNvSpPr/>
          <p:nvPr/>
        </p:nvSpPr>
        <p:spPr bwMode="auto">
          <a:xfrm rot="5400000">
            <a:off x="8656936" y="4761185"/>
            <a:ext cx="216029" cy="144021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5" name="이등변 삼각형 134"/>
          <p:cNvSpPr/>
          <p:nvPr/>
        </p:nvSpPr>
        <p:spPr bwMode="auto">
          <a:xfrm rot="5400000">
            <a:off x="8656936" y="4977215"/>
            <a:ext cx="216029" cy="144021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6" name="이등변 삼각형 135"/>
          <p:cNvSpPr/>
          <p:nvPr/>
        </p:nvSpPr>
        <p:spPr bwMode="auto">
          <a:xfrm rot="5400000">
            <a:off x="8656936" y="5769325"/>
            <a:ext cx="216029" cy="144021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9" name="이등변 삼각형 138"/>
          <p:cNvSpPr/>
          <p:nvPr/>
        </p:nvSpPr>
        <p:spPr bwMode="auto">
          <a:xfrm rot="5400000">
            <a:off x="8656936" y="6201385"/>
            <a:ext cx="216029" cy="144021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 rot="18576082">
            <a:off x="9249874" y="4823482"/>
            <a:ext cx="1512210" cy="288040"/>
          </a:xfrm>
          <a:prstGeom prst="roundRect">
            <a:avLst/>
          </a:prstGeom>
          <a:solidFill>
            <a:srgbClr val="FFE6CD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latin typeface="Optima" pitchFamily="2" charset="2"/>
              </a:rPr>
              <a:t>엔티</a:t>
            </a:r>
            <a:r>
              <a:rPr lang="ko-KR" altLang="en-US" dirty="0">
                <a:latin typeface="Optima" pitchFamily="2" charset="2"/>
              </a:rPr>
              <a:t>티</a:t>
            </a:r>
            <a:r>
              <a:rPr lang="ko-KR" altLang="en-US" dirty="0" smtClean="0">
                <a:latin typeface="Optima" pitchFamily="2" charset="2"/>
              </a:rPr>
              <a:t> 컴포넌트 예제</a:t>
            </a:r>
          </a:p>
        </p:txBody>
      </p:sp>
    </p:spTree>
    <p:extLst>
      <p:ext uri="{BB962C8B-B14F-4D97-AF65-F5344CB8AC3E}">
        <p14:creationId xmlns:p14="http://schemas.microsoft.com/office/powerpoint/2010/main" val="8089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순서도: 처리 208"/>
          <p:cNvSpPr/>
          <p:nvPr/>
        </p:nvSpPr>
        <p:spPr bwMode="auto">
          <a:xfrm>
            <a:off x="915860" y="2132585"/>
            <a:ext cx="9217280" cy="316867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Foundation Components Area</a:t>
            </a:r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203900" y="2420860"/>
            <a:ext cx="4104570" cy="2592360"/>
          </a:xfrm>
          <a:prstGeom prst="roundRect">
            <a:avLst>
              <a:gd name="adj" fmla="val 1996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RSD </a:t>
            </a: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도메인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채널과 </a:t>
            </a:r>
            <a:r>
              <a:rPr lang="ko-KR" altLang="en-US" dirty="0" smtClean="0"/>
              <a:t>컴포넌트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도메인 컴포넌트 관계 </a:t>
            </a:r>
            <a:endParaRPr lang="ko-KR" altLang="en-US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52" y="836613"/>
            <a:ext cx="10369495" cy="1077218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 Foundation components area </a:t>
            </a:r>
            <a:r>
              <a:rPr lang="ko-KR" altLang="en-US" sz="1800" smtClean="0">
                <a:latin typeface="+mn-lt"/>
              </a:rPr>
              <a:t>에는 여러 도메인이 존재함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도메인 상호</a:t>
            </a:r>
            <a:r>
              <a:rPr lang="ko-KR" altLang="en-US" sz="1800">
                <a:latin typeface="+mn-lt"/>
              </a:rPr>
              <a:t>간</a:t>
            </a:r>
            <a:r>
              <a:rPr lang="ko-KR" altLang="en-US" sz="1800" smtClean="0">
                <a:latin typeface="+mn-lt"/>
              </a:rPr>
              <a:t> 엄격한 호출 규칙에 따라 서로의 영역을 지켜야 </a:t>
            </a:r>
            <a:r>
              <a:rPr lang="en-US" altLang="ko-KR" sz="1800" smtClean="0">
                <a:latin typeface="+mn-lt"/>
              </a:rPr>
              <a:t>loose coupling </a:t>
            </a:r>
            <a:r>
              <a:rPr lang="ko-KR" altLang="en-US" sz="1800" smtClean="0">
                <a:latin typeface="+mn-lt"/>
              </a:rPr>
              <a:t>원칙을 실현할 수 있음 </a:t>
            </a:r>
            <a:endParaRPr lang="en-US" altLang="ko-KR" sz="180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도메인 별로 외부 지원을 요청하는 </a:t>
            </a:r>
            <a:r>
              <a:rPr lang="en-US" altLang="ko-KR" sz="1800" smtClean="0">
                <a:latin typeface="+mn-lt"/>
              </a:rPr>
              <a:t>supporter </a:t>
            </a:r>
            <a:r>
              <a:rPr lang="ko-KR" altLang="en-US" sz="1800" smtClean="0">
                <a:latin typeface="+mn-lt"/>
              </a:rPr>
              <a:t>컴포넌트와 외부 지원을 하는 </a:t>
            </a:r>
            <a:r>
              <a:rPr lang="en-US" altLang="ko-KR" sz="1800" smtClean="0">
                <a:latin typeface="+mn-lt"/>
              </a:rPr>
              <a:t>provider </a:t>
            </a:r>
            <a:r>
              <a:rPr lang="ko-KR" altLang="en-US" sz="1800" smtClean="0">
                <a:latin typeface="+mn-lt"/>
              </a:rPr>
              <a:t>컴포넌트가 존재함 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2068020" y="2852920"/>
            <a:ext cx="1728240" cy="4320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프로세스 컴포넌트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3615155" y="2886830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113" name="직사각형 112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sp>
        <p:nvSpPr>
          <p:cNvPr id="121" name="타원 120"/>
          <p:cNvSpPr/>
          <p:nvPr/>
        </p:nvSpPr>
        <p:spPr bwMode="auto">
          <a:xfrm>
            <a:off x="1707970" y="292493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22" name="직선 화살표 연결선 121"/>
          <p:cNvCxnSpPr>
            <a:stCxn id="18" idx="1"/>
            <a:endCxn id="121" idx="6"/>
          </p:cNvCxnSpPr>
          <p:nvPr/>
        </p:nvCxnSpPr>
        <p:spPr bwMode="auto">
          <a:xfrm flipH="1">
            <a:off x="1851990" y="299694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3" name="타원 122"/>
          <p:cNvSpPr/>
          <p:nvPr/>
        </p:nvSpPr>
        <p:spPr bwMode="auto">
          <a:xfrm>
            <a:off x="1707970" y="306895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24" name="직선 화살표 연결선 123"/>
          <p:cNvCxnSpPr>
            <a:stCxn id="126" idx="1"/>
            <a:endCxn id="123" idx="6"/>
          </p:cNvCxnSpPr>
          <p:nvPr/>
        </p:nvCxnSpPr>
        <p:spPr bwMode="auto">
          <a:xfrm flipH="1">
            <a:off x="1851990" y="314096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순서도: 처리 17"/>
          <p:cNvSpPr/>
          <p:nvPr/>
        </p:nvSpPr>
        <p:spPr bwMode="auto">
          <a:xfrm>
            <a:off x="2068020" y="292493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6" name="순서도: 처리 125"/>
          <p:cNvSpPr/>
          <p:nvPr/>
        </p:nvSpPr>
        <p:spPr bwMode="auto">
          <a:xfrm>
            <a:off x="2068020" y="306895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3652240" y="4509150"/>
            <a:ext cx="1440200" cy="288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엔티티 컴포넌트</a:t>
            </a:r>
          </a:p>
        </p:txBody>
      </p:sp>
      <p:sp>
        <p:nvSpPr>
          <p:cNvPr id="204" name="타원 203"/>
          <p:cNvSpPr/>
          <p:nvPr/>
        </p:nvSpPr>
        <p:spPr bwMode="auto">
          <a:xfrm>
            <a:off x="2860130" y="4581107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05" name="직선 화살표 연결선 204"/>
          <p:cNvCxnSpPr>
            <a:stCxn id="198" idx="1"/>
            <a:endCxn id="204" idx="6"/>
          </p:cNvCxnSpPr>
          <p:nvPr/>
        </p:nvCxnSpPr>
        <p:spPr bwMode="auto">
          <a:xfrm flipH="1" flipV="1">
            <a:off x="3004150" y="4653117"/>
            <a:ext cx="648090" cy="5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6" name="직선 화살표 연결선 205"/>
          <p:cNvCxnSpPr>
            <a:stCxn id="111" idx="2"/>
            <a:endCxn id="204" idx="0"/>
          </p:cNvCxnSpPr>
          <p:nvPr/>
        </p:nvCxnSpPr>
        <p:spPr bwMode="auto">
          <a:xfrm>
            <a:off x="2932140" y="3284980"/>
            <a:ext cx="0" cy="1296127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grpSp>
        <p:nvGrpSpPr>
          <p:cNvPr id="85" name="그룹 84"/>
          <p:cNvGrpSpPr/>
          <p:nvPr/>
        </p:nvGrpSpPr>
        <p:grpSpPr>
          <a:xfrm>
            <a:off x="4900686" y="4540700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86" name="직사각형 85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sp>
        <p:nvSpPr>
          <p:cNvPr id="89" name="직사각형 88"/>
          <p:cNvSpPr/>
          <p:nvPr/>
        </p:nvSpPr>
        <p:spPr bwMode="auto">
          <a:xfrm>
            <a:off x="3652240" y="3717040"/>
            <a:ext cx="144020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>
                <a:solidFill>
                  <a:srgbClr val="FFFFFF"/>
                </a:solidFill>
                <a:latin typeface="Optima" pitchFamily="2" charset="2"/>
              </a:rPr>
              <a:t>Supporter</a:t>
            </a:r>
            <a:r>
              <a:rPr lang="ko-KR" altLang="en-US" sz="1100">
                <a:solidFill>
                  <a:srgbClr val="FFFFFF"/>
                </a:solidFill>
                <a:latin typeface="Optima" pitchFamily="2" charset="2"/>
              </a:rPr>
              <a:t> 컴포넌트</a:t>
            </a:r>
          </a:p>
        </p:txBody>
      </p:sp>
      <p:sp>
        <p:nvSpPr>
          <p:cNvPr id="90" name="타원 89"/>
          <p:cNvSpPr/>
          <p:nvPr/>
        </p:nvSpPr>
        <p:spPr bwMode="auto">
          <a:xfrm>
            <a:off x="3292190" y="3861007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1" name="직선 화살표 연결선 90"/>
          <p:cNvCxnSpPr>
            <a:stCxn id="89" idx="1"/>
            <a:endCxn id="90" idx="6"/>
          </p:cNvCxnSpPr>
          <p:nvPr/>
        </p:nvCxnSpPr>
        <p:spPr bwMode="auto">
          <a:xfrm flipH="1" flipV="1">
            <a:off x="3436210" y="3933017"/>
            <a:ext cx="216030" cy="5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92" name="그룹 91"/>
          <p:cNvGrpSpPr/>
          <p:nvPr/>
        </p:nvGrpSpPr>
        <p:grpSpPr>
          <a:xfrm>
            <a:off x="4900686" y="3772866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93" name="직사각형 92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cxnSp>
        <p:nvCxnSpPr>
          <p:cNvPr id="96" name="직선 화살표 연결선 95"/>
          <p:cNvCxnSpPr>
            <a:stCxn id="111" idx="2"/>
            <a:endCxn id="90" idx="2"/>
          </p:cNvCxnSpPr>
          <p:nvPr/>
        </p:nvCxnSpPr>
        <p:spPr bwMode="auto">
          <a:xfrm rot="16200000" flipH="1">
            <a:off x="2788147" y="3428973"/>
            <a:ext cx="648037" cy="360050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1" name="모서리가 둥근 직사각형 100"/>
          <p:cNvSpPr/>
          <p:nvPr/>
        </p:nvSpPr>
        <p:spPr bwMode="auto">
          <a:xfrm>
            <a:off x="5812540" y="2420860"/>
            <a:ext cx="4032560" cy="2592360"/>
          </a:xfrm>
          <a:prstGeom prst="roundRect">
            <a:avLst>
              <a:gd name="adj" fmla="val 168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Local Post </a:t>
            </a: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도메인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7036710" y="2780910"/>
            <a:ext cx="1728240" cy="4320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프로세스 컴포넌트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8583845" y="2814820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104" name="직사각형 103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sp>
        <p:nvSpPr>
          <p:cNvPr id="109" name="타원 108"/>
          <p:cNvSpPr/>
          <p:nvPr/>
        </p:nvSpPr>
        <p:spPr bwMode="auto">
          <a:xfrm>
            <a:off x="6676660" y="285292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0" name="직선 화살표 연결선 109"/>
          <p:cNvCxnSpPr>
            <a:stCxn id="118" idx="1"/>
            <a:endCxn id="109" idx="6"/>
          </p:cNvCxnSpPr>
          <p:nvPr/>
        </p:nvCxnSpPr>
        <p:spPr bwMode="auto">
          <a:xfrm flipH="1">
            <a:off x="6820680" y="292493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6" name="타원 115"/>
          <p:cNvSpPr/>
          <p:nvPr/>
        </p:nvSpPr>
        <p:spPr bwMode="auto">
          <a:xfrm>
            <a:off x="6676660" y="299694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7" name="직선 화살표 연결선 116"/>
          <p:cNvCxnSpPr>
            <a:stCxn id="119" idx="1"/>
            <a:endCxn id="116" idx="6"/>
          </p:cNvCxnSpPr>
          <p:nvPr/>
        </p:nvCxnSpPr>
        <p:spPr bwMode="auto">
          <a:xfrm flipH="1">
            <a:off x="6820680" y="306895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8" name="순서도: 처리 117"/>
          <p:cNvSpPr/>
          <p:nvPr/>
        </p:nvSpPr>
        <p:spPr bwMode="auto">
          <a:xfrm>
            <a:off x="7036710" y="285292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9" name="순서도: 처리 118"/>
          <p:cNvSpPr/>
          <p:nvPr/>
        </p:nvSpPr>
        <p:spPr bwMode="auto">
          <a:xfrm>
            <a:off x="7036710" y="299694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8188870" y="4509150"/>
            <a:ext cx="1440200" cy="2880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엔티티 컴포넌트</a:t>
            </a:r>
          </a:p>
        </p:txBody>
      </p:sp>
      <p:sp>
        <p:nvSpPr>
          <p:cNvPr id="125" name="타원 124"/>
          <p:cNvSpPr/>
          <p:nvPr/>
        </p:nvSpPr>
        <p:spPr bwMode="auto">
          <a:xfrm>
            <a:off x="7828820" y="4581107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27" name="직선 화살표 연결선 126"/>
          <p:cNvCxnSpPr>
            <a:stCxn id="120" idx="1"/>
            <a:endCxn id="125" idx="6"/>
          </p:cNvCxnSpPr>
          <p:nvPr/>
        </p:nvCxnSpPr>
        <p:spPr bwMode="auto">
          <a:xfrm flipH="1" flipV="1">
            <a:off x="7972840" y="4653117"/>
            <a:ext cx="216030" cy="5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8" name="직선 화살표 연결선 127"/>
          <p:cNvCxnSpPr>
            <a:stCxn id="102" idx="2"/>
            <a:endCxn id="125" idx="0"/>
          </p:cNvCxnSpPr>
          <p:nvPr/>
        </p:nvCxnSpPr>
        <p:spPr bwMode="auto">
          <a:xfrm>
            <a:off x="7900830" y="3212970"/>
            <a:ext cx="0" cy="1368137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grpSp>
        <p:nvGrpSpPr>
          <p:cNvPr id="129" name="그룹 128"/>
          <p:cNvGrpSpPr/>
          <p:nvPr/>
        </p:nvGrpSpPr>
        <p:grpSpPr>
          <a:xfrm>
            <a:off x="9437316" y="4540700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130" name="직사각형 129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sp>
        <p:nvSpPr>
          <p:cNvPr id="138" name="직사각형 137"/>
          <p:cNvSpPr/>
          <p:nvPr/>
        </p:nvSpPr>
        <p:spPr bwMode="auto">
          <a:xfrm>
            <a:off x="5956560" y="3717040"/>
            <a:ext cx="144020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smtClean="0">
                <a:solidFill>
                  <a:srgbClr val="FFFFFF"/>
                </a:solidFill>
                <a:latin typeface="Optima" pitchFamily="2" charset="2"/>
              </a:rPr>
              <a:t>Provider</a:t>
            </a:r>
            <a:r>
              <a:rPr lang="ko-KR" altLang="en-US" sz="1100" smtClean="0">
                <a:solidFill>
                  <a:srgbClr val="FFFFFF"/>
                </a:solidFill>
                <a:latin typeface="Optima" pitchFamily="2" charset="2"/>
              </a:rPr>
              <a:t> 컴포넌트</a:t>
            </a:r>
          </a:p>
        </p:txBody>
      </p:sp>
      <p:sp>
        <p:nvSpPr>
          <p:cNvPr id="139" name="타원 138"/>
          <p:cNvSpPr/>
          <p:nvPr/>
        </p:nvSpPr>
        <p:spPr bwMode="auto">
          <a:xfrm>
            <a:off x="5596510" y="3861007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40" name="직선 화살표 연결선 139"/>
          <p:cNvCxnSpPr>
            <a:stCxn id="138" idx="1"/>
            <a:endCxn id="139" idx="6"/>
          </p:cNvCxnSpPr>
          <p:nvPr/>
        </p:nvCxnSpPr>
        <p:spPr bwMode="auto">
          <a:xfrm flipH="1" flipV="1">
            <a:off x="5740530" y="3933017"/>
            <a:ext cx="216030" cy="5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41" name="그룹 140"/>
          <p:cNvGrpSpPr/>
          <p:nvPr/>
        </p:nvGrpSpPr>
        <p:grpSpPr>
          <a:xfrm>
            <a:off x="7180730" y="3780958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142" name="직사각형 141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cxnSp>
        <p:nvCxnSpPr>
          <p:cNvPr id="146" name="직선 화살표 연결선 145"/>
          <p:cNvCxnSpPr>
            <a:stCxn id="89" idx="2"/>
            <a:endCxn id="204" idx="7"/>
          </p:cNvCxnSpPr>
          <p:nvPr/>
        </p:nvCxnSpPr>
        <p:spPr bwMode="auto">
          <a:xfrm flipH="1">
            <a:off x="2983059" y="4149100"/>
            <a:ext cx="1389281" cy="45309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47" name="직선 화살표 연결선 146"/>
          <p:cNvCxnSpPr>
            <a:stCxn id="138" idx="2"/>
            <a:endCxn id="125" idx="2"/>
          </p:cNvCxnSpPr>
          <p:nvPr/>
        </p:nvCxnSpPr>
        <p:spPr bwMode="auto">
          <a:xfrm rot="16200000" flipH="1">
            <a:off x="7000732" y="3825028"/>
            <a:ext cx="504017" cy="1152160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48" name="직선 화살표 연결선 147"/>
          <p:cNvCxnSpPr>
            <a:stCxn id="111" idx="3"/>
            <a:endCxn id="116" idx="2"/>
          </p:cNvCxnSpPr>
          <p:nvPr/>
        </p:nvCxnSpPr>
        <p:spPr bwMode="auto">
          <a:xfrm>
            <a:off x="3796260" y="3068950"/>
            <a:ext cx="288040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50" name="순서도: 가산 접합 149"/>
          <p:cNvSpPr/>
          <p:nvPr/>
        </p:nvSpPr>
        <p:spPr bwMode="auto">
          <a:xfrm>
            <a:off x="6172590" y="2924930"/>
            <a:ext cx="252035" cy="287805"/>
          </a:xfrm>
          <a:prstGeom prst="flowChartSummingJunction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1347920" y="3717040"/>
            <a:ext cx="1440200" cy="43206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smtClean="0">
                <a:solidFill>
                  <a:srgbClr val="FFFFFF"/>
                </a:solidFill>
                <a:latin typeface="Optima" pitchFamily="2" charset="2"/>
              </a:rPr>
              <a:t>Provider</a:t>
            </a:r>
            <a:r>
              <a:rPr lang="ko-KR" altLang="en-US" sz="1100" smtClean="0">
                <a:solidFill>
                  <a:srgbClr val="FFFFFF"/>
                </a:solidFill>
                <a:latin typeface="Optima" pitchFamily="2" charset="2"/>
              </a:rPr>
              <a:t> 컴포넌트</a:t>
            </a:r>
          </a:p>
        </p:txBody>
      </p:sp>
      <p:sp>
        <p:nvSpPr>
          <p:cNvPr id="152" name="타원 151"/>
          <p:cNvSpPr/>
          <p:nvPr/>
        </p:nvSpPr>
        <p:spPr bwMode="auto">
          <a:xfrm>
            <a:off x="987870" y="3861007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53" name="직선 화살표 연결선 152"/>
          <p:cNvCxnSpPr>
            <a:stCxn id="151" idx="1"/>
            <a:endCxn id="152" idx="6"/>
          </p:cNvCxnSpPr>
          <p:nvPr/>
        </p:nvCxnSpPr>
        <p:spPr bwMode="auto">
          <a:xfrm flipH="1" flipV="1">
            <a:off x="1131890" y="3933017"/>
            <a:ext cx="216030" cy="5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54" name="그룹 153"/>
          <p:cNvGrpSpPr/>
          <p:nvPr/>
        </p:nvGrpSpPr>
        <p:grpSpPr>
          <a:xfrm>
            <a:off x="2596366" y="3773684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155" name="직사각형 154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cxnSp>
        <p:nvCxnSpPr>
          <p:cNvPr id="160" name="직선 화살표 연결선 159"/>
          <p:cNvCxnSpPr>
            <a:stCxn id="89" idx="3"/>
            <a:endCxn id="139" idx="2"/>
          </p:cNvCxnSpPr>
          <p:nvPr/>
        </p:nvCxnSpPr>
        <p:spPr bwMode="auto">
          <a:xfrm flipV="1">
            <a:off x="5092440" y="3933017"/>
            <a:ext cx="504070" cy="5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61" name="직선 화살표 연결선 95"/>
          <p:cNvCxnSpPr>
            <a:stCxn id="151" idx="2"/>
            <a:endCxn id="204" idx="2"/>
          </p:cNvCxnSpPr>
          <p:nvPr/>
        </p:nvCxnSpPr>
        <p:spPr bwMode="auto">
          <a:xfrm rot="16200000" flipH="1">
            <a:off x="2212067" y="4005053"/>
            <a:ext cx="504017" cy="792110"/>
          </a:xfrm>
          <a:prstGeom prst="curvedConnector2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765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직사각형 575"/>
          <p:cNvSpPr/>
          <p:nvPr/>
        </p:nvSpPr>
        <p:spPr bwMode="auto">
          <a:xfrm>
            <a:off x="1131890" y="2132820"/>
            <a:ext cx="2808390" cy="431982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300" i="1" dirty="0" smtClean="0">
              <a:latin typeface="Optima" pitchFamily="2" charset="2"/>
            </a:endParaRPr>
          </a:p>
        </p:txBody>
      </p:sp>
      <p:sp>
        <p:nvSpPr>
          <p:cNvPr id="552" name="직사각형 551"/>
          <p:cNvSpPr/>
          <p:nvPr/>
        </p:nvSpPr>
        <p:spPr bwMode="auto">
          <a:xfrm>
            <a:off x="4084300" y="2133600"/>
            <a:ext cx="5904820" cy="43198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300" i="1" dirty="0" smtClean="0">
              <a:latin typeface="Optima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6460630" y="2349630"/>
            <a:ext cx="3312460" cy="187148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도메인의 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</a:t>
            </a:r>
            <a:r>
              <a:rPr lang="ko-KR" altLang="en-US" sz="11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엔티티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타입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</a:p>
        </p:txBody>
      </p:sp>
      <p:sp>
        <p:nvSpPr>
          <p:cNvPr id="164" name="모서리가 둥근 직사각형 163"/>
          <p:cNvSpPr/>
          <p:nvPr/>
        </p:nvSpPr>
        <p:spPr bwMode="auto">
          <a:xfrm>
            <a:off x="6610370" y="249250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88550"/>
            <a:ext cx="10394402" cy="576080"/>
          </a:xfrm>
        </p:spPr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요약 </a:t>
            </a:r>
            <a:r>
              <a:rPr lang="en-US" altLang="ko-KR" dirty="0" smtClean="0"/>
              <a:t>(2/2)</a:t>
            </a:r>
            <a:endParaRPr lang="ko-KR" altLang="en-US" baseline="30000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>
                <a:latin typeface="+mn-lt"/>
              </a:rPr>
              <a:t>비즈니스 로직을 구성하는 정보와 정보 관련 로직은 엔티티 타입 컴포넌트에</a:t>
            </a:r>
            <a:r>
              <a:rPr lang="en-US" altLang="ko-KR" sz="1800" dirty="0">
                <a:latin typeface="+mn-lt"/>
              </a:rPr>
              <a:t>,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>
                <a:latin typeface="+mn-lt"/>
              </a:rPr>
              <a:t>엔티티를 엮어서 처리해야 하는 크고 복잡한 로직은 프로세스 컴포넌트로 담아 냄 </a:t>
            </a:r>
            <a:endParaRPr lang="en-US" altLang="ko-KR" sz="1800" dirty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dirty="0">
                <a:latin typeface="+mn-lt"/>
              </a:rPr>
              <a:t>자원 객체는 하나 또는 하나 이상의 프로세스 컴포넌트의 인터페이스를 호출하여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외부에 제공할 정보를 구성함 </a:t>
            </a:r>
            <a:endParaRPr lang="en-US" altLang="ko-KR" sz="1800" dirty="0">
              <a:latin typeface="+mn-lt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8332890" y="2492506"/>
            <a:ext cx="1296180" cy="1440200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도메인 객체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7476778" y="249250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로직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7603782" y="2619510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7709743" y="272547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7810316" y="265004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7634314" y="282604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7961176" y="282604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7810316" y="297690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7910890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7684600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910890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7684600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6733774" y="2662016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6822705" y="2747164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6907115" y="268655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6759399" y="2827982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7033729" y="2827982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6907115" y="294921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6991525" y="290880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6801603" y="290880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6991525" y="27269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6801603" y="27269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7333902" y="2662016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63" name="직선 연결선 62"/>
          <p:cNvCxnSpPr>
            <a:stCxn id="52" idx="6"/>
            <a:endCxn id="62" idx="1"/>
          </p:cNvCxnSpPr>
          <p:nvPr/>
        </p:nvCxnSpPr>
        <p:spPr bwMode="auto">
          <a:xfrm>
            <a:off x="7106836" y="2840611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6733774" y="327162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6822705" y="335676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6907115" y="32961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6759399" y="343758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7033729" y="343758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6907115" y="355881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6991525" y="351840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6801603" y="351840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6991525" y="333656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6801603" y="333656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333902" y="3271620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75" name="직선 연결선 74"/>
          <p:cNvCxnSpPr>
            <a:stCxn id="64" idx="6"/>
            <a:endCxn id="74" idx="1"/>
          </p:cNvCxnSpPr>
          <p:nvPr/>
        </p:nvCxnSpPr>
        <p:spPr bwMode="auto">
          <a:xfrm>
            <a:off x="7106836" y="3450215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6" name="타원 75"/>
          <p:cNvSpPr/>
          <p:nvPr/>
        </p:nvSpPr>
        <p:spPr bwMode="auto">
          <a:xfrm>
            <a:off x="9047270" y="2619510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9153231" y="272547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9203519" y="2781146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9280754" y="2781146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9205325" y="2858375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9280754" y="2858375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9253804" y="265004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9077802" y="282604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9404664" y="282604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9253804" y="297690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9354378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9128088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9354378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9128088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7603782" y="3229114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7709743" y="333507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7810316" y="325964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3" name="타원 92"/>
          <p:cNvSpPr/>
          <p:nvPr/>
        </p:nvSpPr>
        <p:spPr bwMode="auto">
          <a:xfrm>
            <a:off x="7634314" y="343564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7961176" y="343564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7810316" y="358650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6" name="타원 95"/>
          <p:cNvSpPr/>
          <p:nvPr/>
        </p:nvSpPr>
        <p:spPr bwMode="auto">
          <a:xfrm>
            <a:off x="7910890" y="353622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7684600" y="353622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8" name="타원 97"/>
          <p:cNvSpPr/>
          <p:nvPr/>
        </p:nvSpPr>
        <p:spPr bwMode="auto">
          <a:xfrm>
            <a:off x="7910890" y="330993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7684600" y="330993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9047270" y="3210064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9153231" y="33160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9203519" y="3371700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9280754" y="3371700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9205325" y="3448929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9280754" y="3448929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9253804" y="324059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6" name="타원 115"/>
          <p:cNvSpPr/>
          <p:nvPr/>
        </p:nvSpPr>
        <p:spPr bwMode="auto">
          <a:xfrm>
            <a:off x="9077802" y="34165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7" name="타원 116"/>
          <p:cNvSpPr/>
          <p:nvPr/>
        </p:nvSpPr>
        <p:spPr bwMode="auto">
          <a:xfrm>
            <a:off x="9404664" y="34165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9253804" y="356745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9" name="타원 118"/>
          <p:cNvSpPr/>
          <p:nvPr/>
        </p:nvSpPr>
        <p:spPr bwMode="auto">
          <a:xfrm>
            <a:off x="9354378" y="35171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0" name="타원 119"/>
          <p:cNvSpPr/>
          <p:nvPr/>
        </p:nvSpPr>
        <p:spPr bwMode="auto">
          <a:xfrm>
            <a:off x="9128088" y="35171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9354378" y="32908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9128088" y="32908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8475766" y="2619510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8581727" y="272547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8632015" y="2781146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8709250" y="2781146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8633821" y="2858375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8709250" y="2858375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9" name="타원 128"/>
          <p:cNvSpPr/>
          <p:nvPr/>
        </p:nvSpPr>
        <p:spPr bwMode="auto">
          <a:xfrm>
            <a:off x="8682300" y="265004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8506298" y="282604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8833160" y="282604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8682300" y="297690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8782874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8556584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8782874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7" name="타원 136"/>
          <p:cNvSpPr/>
          <p:nvPr/>
        </p:nvSpPr>
        <p:spPr bwMode="auto">
          <a:xfrm>
            <a:off x="8556584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8" name="타원 137"/>
          <p:cNvSpPr/>
          <p:nvPr/>
        </p:nvSpPr>
        <p:spPr bwMode="auto">
          <a:xfrm>
            <a:off x="8475766" y="3210064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9" name="타원 138"/>
          <p:cNvSpPr/>
          <p:nvPr/>
        </p:nvSpPr>
        <p:spPr bwMode="auto">
          <a:xfrm>
            <a:off x="8581727" y="33160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8632015" y="3371700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8709250" y="3371700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8633821" y="3448929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8709250" y="3448929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4" name="타원 143"/>
          <p:cNvSpPr/>
          <p:nvPr/>
        </p:nvSpPr>
        <p:spPr bwMode="auto">
          <a:xfrm>
            <a:off x="8682300" y="324059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5" name="타원 144"/>
          <p:cNvSpPr/>
          <p:nvPr/>
        </p:nvSpPr>
        <p:spPr bwMode="auto">
          <a:xfrm>
            <a:off x="8506298" y="34165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6" name="타원 145"/>
          <p:cNvSpPr/>
          <p:nvPr/>
        </p:nvSpPr>
        <p:spPr bwMode="auto">
          <a:xfrm>
            <a:off x="8833160" y="34165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7" name="타원 146"/>
          <p:cNvSpPr/>
          <p:nvPr/>
        </p:nvSpPr>
        <p:spPr bwMode="auto">
          <a:xfrm>
            <a:off x="8682300" y="356745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8" name="타원 147"/>
          <p:cNvSpPr/>
          <p:nvPr/>
        </p:nvSpPr>
        <p:spPr bwMode="auto">
          <a:xfrm>
            <a:off x="8782874" y="35171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8556584" y="35171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8782874" y="32908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1" name="타원 150"/>
          <p:cNvSpPr/>
          <p:nvPr/>
        </p:nvSpPr>
        <p:spPr bwMode="auto">
          <a:xfrm>
            <a:off x="8556584" y="32908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152" name="직선 화살표 연결선 151"/>
          <p:cNvCxnSpPr>
            <a:stCxn id="42" idx="6"/>
            <a:endCxn id="123" idx="2"/>
          </p:cNvCxnSpPr>
          <p:nvPr/>
        </p:nvCxnSpPr>
        <p:spPr bwMode="auto">
          <a:xfrm>
            <a:off x="8048282" y="2841760"/>
            <a:ext cx="42748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3" name="직선 화살표 연결선 152"/>
          <p:cNvCxnSpPr>
            <a:stCxn id="42" idx="6"/>
            <a:endCxn id="100" idx="1"/>
          </p:cNvCxnSpPr>
          <p:nvPr/>
        </p:nvCxnSpPr>
        <p:spPr bwMode="auto">
          <a:xfrm>
            <a:off x="8048282" y="2841760"/>
            <a:ext cx="1064084" cy="4334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4" name="직선 화살표 연결선 153"/>
          <p:cNvCxnSpPr>
            <a:stCxn id="90" idx="6"/>
            <a:endCxn id="138" idx="2"/>
          </p:cNvCxnSpPr>
          <p:nvPr/>
        </p:nvCxnSpPr>
        <p:spPr bwMode="auto">
          <a:xfrm flipV="1">
            <a:off x="8048282" y="3432314"/>
            <a:ext cx="427484" cy="190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5" name="직선 화살표 연결선 154"/>
          <p:cNvCxnSpPr>
            <a:stCxn id="90" idx="6"/>
            <a:endCxn id="123" idx="3"/>
          </p:cNvCxnSpPr>
          <p:nvPr/>
        </p:nvCxnSpPr>
        <p:spPr bwMode="auto">
          <a:xfrm flipV="1">
            <a:off x="8048282" y="2998914"/>
            <a:ext cx="492580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6" name="직선 화살표 연결선 155"/>
          <p:cNvCxnSpPr>
            <a:stCxn id="90" idx="6"/>
            <a:endCxn id="76" idx="3"/>
          </p:cNvCxnSpPr>
          <p:nvPr/>
        </p:nvCxnSpPr>
        <p:spPr bwMode="auto">
          <a:xfrm flipV="1">
            <a:off x="8048282" y="2998914"/>
            <a:ext cx="1064084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7" name="직선 연결선 156"/>
          <p:cNvCxnSpPr>
            <a:stCxn id="74" idx="3"/>
            <a:endCxn id="90" idx="2"/>
          </p:cNvCxnSpPr>
          <p:nvPr/>
        </p:nvCxnSpPr>
        <p:spPr bwMode="auto">
          <a:xfrm>
            <a:off x="7405340" y="3450215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직선 연결선 157"/>
          <p:cNvCxnSpPr>
            <a:stCxn id="62" idx="3"/>
            <a:endCxn id="42" idx="2"/>
          </p:cNvCxnSpPr>
          <p:nvPr/>
        </p:nvCxnSpPr>
        <p:spPr bwMode="auto">
          <a:xfrm>
            <a:off x="7405340" y="2840611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9" name="직선 화살표 연결선 315"/>
          <p:cNvCxnSpPr>
            <a:stCxn id="100" idx="0"/>
            <a:endCxn id="76" idx="4"/>
          </p:cNvCxnSpPr>
          <p:nvPr/>
        </p:nvCxnSpPr>
        <p:spPr bwMode="auto">
          <a:xfrm flipV="1">
            <a:off x="9269520" y="3064010"/>
            <a:ext cx="0" cy="146054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직선 화살표 연결선 315"/>
          <p:cNvCxnSpPr>
            <a:stCxn id="76" idx="2"/>
            <a:endCxn id="123" idx="6"/>
          </p:cNvCxnSpPr>
          <p:nvPr/>
        </p:nvCxnSpPr>
        <p:spPr bwMode="auto">
          <a:xfrm rot="10800000">
            <a:off x="8920266" y="2841760"/>
            <a:ext cx="127004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65" name="모서리가 둥근 직사각형 164"/>
          <p:cNvSpPr/>
          <p:nvPr/>
        </p:nvSpPr>
        <p:spPr bwMode="auto">
          <a:xfrm>
            <a:off x="4300330" y="2348850"/>
            <a:ext cx="1944270" cy="187226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도메인의 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프로세</a:t>
            </a:r>
            <a:r>
              <a:rPr lang="ko-KR" altLang="en-US" sz="1100" b="0" dirty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스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타입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</a:p>
        </p:txBody>
      </p:sp>
      <p:sp>
        <p:nvSpPr>
          <p:cNvPr id="166" name="모서리가 둥근 직사각형 165"/>
          <p:cNvSpPr/>
          <p:nvPr/>
        </p:nvSpPr>
        <p:spPr bwMode="auto">
          <a:xfrm>
            <a:off x="4450070" y="249172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168" name="모서리가 둥근 직사각형 167"/>
          <p:cNvSpPr/>
          <p:nvPr/>
        </p:nvSpPr>
        <p:spPr bwMode="auto">
          <a:xfrm>
            <a:off x="5316478" y="249172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로직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169" name="타원 168"/>
          <p:cNvSpPr/>
          <p:nvPr/>
        </p:nvSpPr>
        <p:spPr bwMode="auto">
          <a:xfrm>
            <a:off x="5443482" y="2618730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0" name="타원 169"/>
          <p:cNvSpPr/>
          <p:nvPr/>
        </p:nvSpPr>
        <p:spPr bwMode="auto">
          <a:xfrm>
            <a:off x="5549443" y="272469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1" name="타원 170"/>
          <p:cNvSpPr/>
          <p:nvPr/>
        </p:nvSpPr>
        <p:spPr bwMode="auto">
          <a:xfrm>
            <a:off x="5650016" y="264926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2" name="타원 171"/>
          <p:cNvSpPr/>
          <p:nvPr/>
        </p:nvSpPr>
        <p:spPr bwMode="auto">
          <a:xfrm>
            <a:off x="5474014" y="282526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3" name="타원 172"/>
          <p:cNvSpPr/>
          <p:nvPr/>
        </p:nvSpPr>
        <p:spPr bwMode="auto">
          <a:xfrm>
            <a:off x="5800876" y="282526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4" name="타원 173"/>
          <p:cNvSpPr/>
          <p:nvPr/>
        </p:nvSpPr>
        <p:spPr bwMode="auto">
          <a:xfrm>
            <a:off x="5650016" y="297612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5" name="타원 174"/>
          <p:cNvSpPr/>
          <p:nvPr/>
        </p:nvSpPr>
        <p:spPr bwMode="auto">
          <a:xfrm>
            <a:off x="5750590" y="292583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6" name="타원 175"/>
          <p:cNvSpPr/>
          <p:nvPr/>
        </p:nvSpPr>
        <p:spPr bwMode="auto">
          <a:xfrm>
            <a:off x="5524300" y="292583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7" name="타원 176"/>
          <p:cNvSpPr/>
          <p:nvPr/>
        </p:nvSpPr>
        <p:spPr bwMode="auto">
          <a:xfrm>
            <a:off x="5750590" y="269954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8" name="타원 177"/>
          <p:cNvSpPr/>
          <p:nvPr/>
        </p:nvSpPr>
        <p:spPr bwMode="auto">
          <a:xfrm>
            <a:off x="5524300" y="269954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9" name="타원 178"/>
          <p:cNvSpPr/>
          <p:nvPr/>
        </p:nvSpPr>
        <p:spPr bwMode="auto">
          <a:xfrm>
            <a:off x="4573474" y="2661236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4662405" y="2746384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4746815" y="268577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4599099" y="2827202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3" name="타원 182"/>
          <p:cNvSpPr/>
          <p:nvPr/>
        </p:nvSpPr>
        <p:spPr bwMode="auto">
          <a:xfrm>
            <a:off x="4873429" y="2827202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4746815" y="294843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5" name="타원 184"/>
          <p:cNvSpPr/>
          <p:nvPr/>
        </p:nvSpPr>
        <p:spPr bwMode="auto">
          <a:xfrm>
            <a:off x="4831225" y="290802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4641303" y="290802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7" name="타원 186"/>
          <p:cNvSpPr/>
          <p:nvPr/>
        </p:nvSpPr>
        <p:spPr bwMode="auto">
          <a:xfrm>
            <a:off x="4831225" y="272617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4641303" y="272617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5173602" y="2661236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190" name="직선 연결선 189"/>
          <p:cNvCxnSpPr>
            <a:stCxn id="179" idx="6"/>
            <a:endCxn id="189" idx="1"/>
          </p:cNvCxnSpPr>
          <p:nvPr/>
        </p:nvCxnSpPr>
        <p:spPr bwMode="auto">
          <a:xfrm>
            <a:off x="4946536" y="2839831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1" name="타원 190"/>
          <p:cNvSpPr/>
          <p:nvPr/>
        </p:nvSpPr>
        <p:spPr bwMode="auto">
          <a:xfrm>
            <a:off x="4573474" y="327084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4662405" y="335598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4746815" y="329537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4599099" y="343680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5" name="타원 194"/>
          <p:cNvSpPr/>
          <p:nvPr/>
        </p:nvSpPr>
        <p:spPr bwMode="auto">
          <a:xfrm>
            <a:off x="4873429" y="343680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6" name="타원 195"/>
          <p:cNvSpPr/>
          <p:nvPr/>
        </p:nvSpPr>
        <p:spPr bwMode="auto">
          <a:xfrm>
            <a:off x="4746815" y="355803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7" name="타원 196"/>
          <p:cNvSpPr/>
          <p:nvPr/>
        </p:nvSpPr>
        <p:spPr bwMode="auto">
          <a:xfrm>
            <a:off x="4831225" y="351762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8" name="타원 197"/>
          <p:cNvSpPr/>
          <p:nvPr/>
        </p:nvSpPr>
        <p:spPr bwMode="auto">
          <a:xfrm>
            <a:off x="4641303" y="351762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9" name="타원 198"/>
          <p:cNvSpPr/>
          <p:nvPr/>
        </p:nvSpPr>
        <p:spPr bwMode="auto">
          <a:xfrm>
            <a:off x="4831225" y="333578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0" name="타원 199"/>
          <p:cNvSpPr/>
          <p:nvPr/>
        </p:nvSpPr>
        <p:spPr bwMode="auto">
          <a:xfrm>
            <a:off x="4641303" y="333578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5173602" y="3270840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202" name="직선 연결선 201"/>
          <p:cNvCxnSpPr>
            <a:stCxn id="191" idx="6"/>
            <a:endCxn id="201" idx="1"/>
          </p:cNvCxnSpPr>
          <p:nvPr/>
        </p:nvCxnSpPr>
        <p:spPr bwMode="auto">
          <a:xfrm>
            <a:off x="4946536" y="3449435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17" name="타원 216"/>
          <p:cNvSpPr/>
          <p:nvPr/>
        </p:nvSpPr>
        <p:spPr bwMode="auto">
          <a:xfrm>
            <a:off x="5443482" y="3228334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18" name="타원 217"/>
          <p:cNvSpPr/>
          <p:nvPr/>
        </p:nvSpPr>
        <p:spPr bwMode="auto">
          <a:xfrm>
            <a:off x="5549443" y="333429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19" name="타원 218"/>
          <p:cNvSpPr/>
          <p:nvPr/>
        </p:nvSpPr>
        <p:spPr bwMode="auto">
          <a:xfrm>
            <a:off x="5650016" y="325886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0" name="타원 219"/>
          <p:cNvSpPr/>
          <p:nvPr/>
        </p:nvSpPr>
        <p:spPr bwMode="auto">
          <a:xfrm>
            <a:off x="5474014" y="343486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1" name="타원 220"/>
          <p:cNvSpPr/>
          <p:nvPr/>
        </p:nvSpPr>
        <p:spPr bwMode="auto">
          <a:xfrm>
            <a:off x="5800876" y="343486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2" name="타원 221"/>
          <p:cNvSpPr/>
          <p:nvPr/>
        </p:nvSpPr>
        <p:spPr bwMode="auto">
          <a:xfrm>
            <a:off x="5650016" y="35857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3" name="타원 222"/>
          <p:cNvSpPr/>
          <p:nvPr/>
        </p:nvSpPr>
        <p:spPr bwMode="auto">
          <a:xfrm>
            <a:off x="5750590" y="353544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4" name="타원 223"/>
          <p:cNvSpPr/>
          <p:nvPr/>
        </p:nvSpPr>
        <p:spPr bwMode="auto">
          <a:xfrm>
            <a:off x="5524300" y="353544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5" name="타원 224"/>
          <p:cNvSpPr/>
          <p:nvPr/>
        </p:nvSpPr>
        <p:spPr bwMode="auto">
          <a:xfrm>
            <a:off x="5750590" y="330915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6" name="타원 225"/>
          <p:cNvSpPr/>
          <p:nvPr/>
        </p:nvSpPr>
        <p:spPr bwMode="auto">
          <a:xfrm>
            <a:off x="5524300" y="330915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274" name="직선 연결선 273"/>
          <p:cNvCxnSpPr>
            <a:stCxn id="201" idx="3"/>
            <a:endCxn id="217" idx="2"/>
          </p:cNvCxnSpPr>
          <p:nvPr/>
        </p:nvCxnSpPr>
        <p:spPr bwMode="auto">
          <a:xfrm>
            <a:off x="5245040" y="3449435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5" name="직선 연결선 274"/>
          <p:cNvCxnSpPr>
            <a:stCxn id="189" idx="3"/>
            <a:endCxn id="169" idx="2"/>
          </p:cNvCxnSpPr>
          <p:nvPr/>
        </p:nvCxnSpPr>
        <p:spPr bwMode="auto">
          <a:xfrm>
            <a:off x="5245040" y="2839831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8" name="모서리가 둥근 직사각형 277"/>
          <p:cNvSpPr/>
          <p:nvPr/>
        </p:nvSpPr>
        <p:spPr bwMode="auto">
          <a:xfrm>
            <a:off x="6460630" y="4438284"/>
            <a:ext cx="3312460" cy="1871116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도메인의 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</a:t>
            </a:r>
            <a:r>
              <a:rPr lang="ko-KR" altLang="en-US" sz="11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엔티티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타입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</a:p>
        </p:txBody>
      </p:sp>
      <p:sp>
        <p:nvSpPr>
          <p:cNvPr id="279" name="모서리가 둥근 직사각형 278"/>
          <p:cNvSpPr/>
          <p:nvPr/>
        </p:nvSpPr>
        <p:spPr bwMode="auto">
          <a:xfrm>
            <a:off x="6610370" y="4581160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0" name="모서리가 둥근 직사각형 279"/>
          <p:cNvSpPr/>
          <p:nvPr/>
        </p:nvSpPr>
        <p:spPr bwMode="auto">
          <a:xfrm>
            <a:off x="8332890" y="4581160"/>
            <a:ext cx="1296180" cy="1440200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도메인 객체</a:t>
            </a:r>
          </a:p>
        </p:txBody>
      </p:sp>
      <p:sp>
        <p:nvSpPr>
          <p:cNvPr id="281" name="모서리가 둥근 직사각형 280"/>
          <p:cNvSpPr/>
          <p:nvPr/>
        </p:nvSpPr>
        <p:spPr bwMode="auto">
          <a:xfrm>
            <a:off x="7476778" y="4581160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로직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2" name="타원 281"/>
          <p:cNvSpPr/>
          <p:nvPr/>
        </p:nvSpPr>
        <p:spPr bwMode="auto">
          <a:xfrm>
            <a:off x="7603782" y="4708164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3" name="타원 282"/>
          <p:cNvSpPr/>
          <p:nvPr/>
        </p:nvSpPr>
        <p:spPr bwMode="auto">
          <a:xfrm>
            <a:off x="7709743" y="48141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4" name="타원 283"/>
          <p:cNvSpPr/>
          <p:nvPr/>
        </p:nvSpPr>
        <p:spPr bwMode="auto">
          <a:xfrm>
            <a:off x="7810316" y="473869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5" name="타원 284"/>
          <p:cNvSpPr/>
          <p:nvPr/>
        </p:nvSpPr>
        <p:spPr bwMode="auto">
          <a:xfrm>
            <a:off x="7634314" y="491469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6" name="타원 285"/>
          <p:cNvSpPr/>
          <p:nvPr/>
        </p:nvSpPr>
        <p:spPr bwMode="auto">
          <a:xfrm>
            <a:off x="7961176" y="491469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7" name="타원 286"/>
          <p:cNvSpPr/>
          <p:nvPr/>
        </p:nvSpPr>
        <p:spPr bwMode="auto">
          <a:xfrm>
            <a:off x="7810316" y="506555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8" name="타원 287"/>
          <p:cNvSpPr/>
          <p:nvPr/>
        </p:nvSpPr>
        <p:spPr bwMode="auto">
          <a:xfrm>
            <a:off x="7910890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9" name="타원 288"/>
          <p:cNvSpPr/>
          <p:nvPr/>
        </p:nvSpPr>
        <p:spPr bwMode="auto">
          <a:xfrm>
            <a:off x="7684600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0" name="타원 289"/>
          <p:cNvSpPr/>
          <p:nvPr/>
        </p:nvSpPr>
        <p:spPr bwMode="auto">
          <a:xfrm>
            <a:off x="7910890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1" name="타원 290"/>
          <p:cNvSpPr/>
          <p:nvPr/>
        </p:nvSpPr>
        <p:spPr bwMode="auto">
          <a:xfrm>
            <a:off x="7684600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2" name="타원 291"/>
          <p:cNvSpPr/>
          <p:nvPr/>
        </p:nvSpPr>
        <p:spPr bwMode="auto">
          <a:xfrm>
            <a:off x="6733774" y="475067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3" name="타원 292"/>
          <p:cNvSpPr/>
          <p:nvPr/>
        </p:nvSpPr>
        <p:spPr bwMode="auto">
          <a:xfrm>
            <a:off x="6822705" y="483581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4" name="타원 293"/>
          <p:cNvSpPr/>
          <p:nvPr/>
        </p:nvSpPr>
        <p:spPr bwMode="auto">
          <a:xfrm>
            <a:off x="6907115" y="477520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5" name="타원 294"/>
          <p:cNvSpPr/>
          <p:nvPr/>
        </p:nvSpPr>
        <p:spPr bwMode="auto">
          <a:xfrm>
            <a:off x="6759399" y="491663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6" name="타원 295"/>
          <p:cNvSpPr/>
          <p:nvPr/>
        </p:nvSpPr>
        <p:spPr bwMode="auto">
          <a:xfrm>
            <a:off x="7033729" y="491663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7" name="타원 296"/>
          <p:cNvSpPr/>
          <p:nvPr/>
        </p:nvSpPr>
        <p:spPr bwMode="auto">
          <a:xfrm>
            <a:off x="6907115" y="503786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8" name="타원 297"/>
          <p:cNvSpPr/>
          <p:nvPr/>
        </p:nvSpPr>
        <p:spPr bwMode="auto">
          <a:xfrm>
            <a:off x="6991525" y="49974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9" name="타원 298"/>
          <p:cNvSpPr/>
          <p:nvPr/>
        </p:nvSpPr>
        <p:spPr bwMode="auto">
          <a:xfrm>
            <a:off x="6801603" y="49974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0" name="타원 299"/>
          <p:cNvSpPr/>
          <p:nvPr/>
        </p:nvSpPr>
        <p:spPr bwMode="auto">
          <a:xfrm>
            <a:off x="6991525" y="481561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1" name="타원 300"/>
          <p:cNvSpPr/>
          <p:nvPr/>
        </p:nvSpPr>
        <p:spPr bwMode="auto">
          <a:xfrm>
            <a:off x="6801603" y="481561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7333902" y="4750670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303" name="직선 연결선 302"/>
          <p:cNvCxnSpPr>
            <a:stCxn id="292" idx="6"/>
            <a:endCxn id="302" idx="1"/>
          </p:cNvCxnSpPr>
          <p:nvPr/>
        </p:nvCxnSpPr>
        <p:spPr bwMode="auto">
          <a:xfrm>
            <a:off x="7106836" y="4929265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04" name="타원 303"/>
          <p:cNvSpPr/>
          <p:nvPr/>
        </p:nvSpPr>
        <p:spPr bwMode="auto">
          <a:xfrm>
            <a:off x="6733774" y="5360274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5" name="타원 304"/>
          <p:cNvSpPr/>
          <p:nvPr/>
        </p:nvSpPr>
        <p:spPr bwMode="auto">
          <a:xfrm>
            <a:off x="6822705" y="5445422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6" name="타원 305"/>
          <p:cNvSpPr/>
          <p:nvPr/>
        </p:nvSpPr>
        <p:spPr bwMode="auto">
          <a:xfrm>
            <a:off x="6907115" y="538480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7" name="타원 306"/>
          <p:cNvSpPr/>
          <p:nvPr/>
        </p:nvSpPr>
        <p:spPr bwMode="auto">
          <a:xfrm>
            <a:off x="6759399" y="552624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8" name="타원 307"/>
          <p:cNvSpPr/>
          <p:nvPr/>
        </p:nvSpPr>
        <p:spPr bwMode="auto">
          <a:xfrm>
            <a:off x="7033729" y="552624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9" name="타원 308"/>
          <p:cNvSpPr/>
          <p:nvPr/>
        </p:nvSpPr>
        <p:spPr bwMode="auto">
          <a:xfrm>
            <a:off x="6907115" y="5647468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0" name="타원 309"/>
          <p:cNvSpPr/>
          <p:nvPr/>
        </p:nvSpPr>
        <p:spPr bwMode="auto">
          <a:xfrm>
            <a:off x="6991525" y="56070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1" name="타원 310"/>
          <p:cNvSpPr/>
          <p:nvPr/>
        </p:nvSpPr>
        <p:spPr bwMode="auto">
          <a:xfrm>
            <a:off x="6801603" y="56070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2" name="타원 311"/>
          <p:cNvSpPr/>
          <p:nvPr/>
        </p:nvSpPr>
        <p:spPr bwMode="auto">
          <a:xfrm>
            <a:off x="6991525" y="542521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3" name="타원 312"/>
          <p:cNvSpPr/>
          <p:nvPr/>
        </p:nvSpPr>
        <p:spPr bwMode="auto">
          <a:xfrm>
            <a:off x="6801603" y="542521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4" name="직사각형 313"/>
          <p:cNvSpPr/>
          <p:nvPr/>
        </p:nvSpPr>
        <p:spPr bwMode="auto">
          <a:xfrm>
            <a:off x="7333902" y="5360274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315" name="직선 연결선 314"/>
          <p:cNvCxnSpPr>
            <a:stCxn id="304" idx="6"/>
            <a:endCxn id="314" idx="1"/>
          </p:cNvCxnSpPr>
          <p:nvPr/>
        </p:nvCxnSpPr>
        <p:spPr bwMode="auto">
          <a:xfrm>
            <a:off x="7106836" y="5538869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6" name="타원 315"/>
          <p:cNvSpPr/>
          <p:nvPr/>
        </p:nvSpPr>
        <p:spPr bwMode="auto">
          <a:xfrm>
            <a:off x="9047270" y="4708164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7" name="타원 316"/>
          <p:cNvSpPr/>
          <p:nvPr/>
        </p:nvSpPr>
        <p:spPr bwMode="auto">
          <a:xfrm>
            <a:off x="9153231" y="48141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8" name="직사각형 317"/>
          <p:cNvSpPr/>
          <p:nvPr/>
        </p:nvSpPr>
        <p:spPr bwMode="auto">
          <a:xfrm>
            <a:off x="9203519" y="4869800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9" name="직사각형 318"/>
          <p:cNvSpPr/>
          <p:nvPr/>
        </p:nvSpPr>
        <p:spPr bwMode="auto">
          <a:xfrm>
            <a:off x="9280754" y="4869800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0" name="직사각형 319"/>
          <p:cNvSpPr/>
          <p:nvPr/>
        </p:nvSpPr>
        <p:spPr bwMode="auto">
          <a:xfrm>
            <a:off x="9205325" y="4947029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1" name="직사각형 320"/>
          <p:cNvSpPr/>
          <p:nvPr/>
        </p:nvSpPr>
        <p:spPr bwMode="auto">
          <a:xfrm>
            <a:off x="9280754" y="4947029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2" name="타원 321"/>
          <p:cNvSpPr/>
          <p:nvPr/>
        </p:nvSpPr>
        <p:spPr bwMode="auto">
          <a:xfrm>
            <a:off x="9253804" y="473869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3" name="타원 322"/>
          <p:cNvSpPr/>
          <p:nvPr/>
        </p:nvSpPr>
        <p:spPr bwMode="auto">
          <a:xfrm>
            <a:off x="9077802" y="49146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4" name="타원 323"/>
          <p:cNvSpPr/>
          <p:nvPr/>
        </p:nvSpPr>
        <p:spPr bwMode="auto">
          <a:xfrm>
            <a:off x="9404664" y="49146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5" name="타원 324"/>
          <p:cNvSpPr/>
          <p:nvPr/>
        </p:nvSpPr>
        <p:spPr bwMode="auto">
          <a:xfrm>
            <a:off x="9253804" y="506555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6" name="타원 325"/>
          <p:cNvSpPr/>
          <p:nvPr/>
        </p:nvSpPr>
        <p:spPr bwMode="auto">
          <a:xfrm>
            <a:off x="9354378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7" name="타원 326"/>
          <p:cNvSpPr/>
          <p:nvPr/>
        </p:nvSpPr>
        <p:spPr bwMode="auto">
          <a:xfrm>
            <a:off x="9128088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8" name="타원 327"/>
          <p:cNvSpPr/>
          <p:nvPr/>
        </p:nvSpPr>
        <p:spPr bwMode="auto">
          <a:xfrm>
            <a:off x="9354378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9" name="타원 328"/>
          <p:cNvSpPr/>
          <p:nvPr/>
        </p:nvSpPr>
        <p:spPr bwMode="auto">
          <a:xfrm>
            <a:off x="9128088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0" name="타원 329"/>
          <p:cNvSpPr/>
          <p:nvPr/>
        </p:nvSpPr>
        <p:spPr bwMode="auto">
          <a:xfrm>
            <a:off x="7603782" y="5317768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1" name="타원 330"/>
          <p:cNvSpPr/>
          <p:nvPr/>
        </p:nvSpPr>
        <p:spPr bwMode="auto">
          <a:xfrm>
            <a:off x="7709743" y="542372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2" name="타원 331"/>
          <p:cNvSpPr/>
          <p:nvPr/>
        </p:nvSpPr>
        <p:spPr bwMode="auto">
          <a:xfrm>
            <a:off x="7810316" y="534830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3" name="타원 332"/>
          <p:cNvSpPr/>
          <p:nvPr/>
        </p:nvSpPr>
        <p:spPr bwMode="auto">
          <a:xfrm>
            <a:off x="7634314" y="552430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4" name="타원 333"/>
          <p:cNvSpPr/>
          <p:nvPr/>
        </p:nvSpPr>
        <p:spPr bwMode="auto">
          <a:xfrm>
            <a:off x="7961176" y="552430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5" name="타원 334"/>
          <p:cNvSpPr/>
          <p:nvPr/>
        </p:nvSpPr>
        <p:spPr bwMode="auto">
          <a:xfrm>
            <a:off x="7810316" y="567516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6" name="타원 335"/>
          <p:cNvSpPr/>
          <p:nvPr/>
        </p:nvSpPr>
        <p:spPr bwMode="auto">
          <a:xfrm>
            <a:off x="7910890" y="562487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7" name="타원 336"/>
          <p:cNvSpPr/>
          <p:nvPr/>
        </p:nvSpPr>
        <p:spPr bwMode="auto">
          <a:xfrm>
            <a:off x="7684600" y="562487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8" name="타원 337"/>
          <p:cNvSpPr/>
          <p:nvPr/>
        </p:nvSpPr>
        <p:spPr bwMode="auto">
          <a:xfrm>
            <a:off x="7910890" y="539858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9" name="타원 338"/>
          <p:cNvSpPr/>
          <p:nvPr/>
        </p:nvSpPr>
        <p:spPr bwMode="auto">
          <a:xfrm>
            <a:off x="7684600" y="539858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0" name="타원 339"/>
          <p:cNvSpPr/>
          <p:nvPr/>
        </p:nvSpPr>
        <p:spPr bwMode="auto">
          <a:xfrm>
            <a:off x="9047270" y="5298718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1" name="타원 340"/>
          <p:cNvSpPr/>
          <p:nvPr/>
        </p:nvSpPr>
        <p:spPr bwMode="auto">
          <a:xfrm>
            <a:off x="9153231" y="540467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2" name="직사각형 341"/>
          <p:cNvSpPr/>
          <p:nvPr/>
        </p:nvSpPr>
        <p:spPr bwMode="auto">
          <a:xfrm>
            <a:off x="9203519" y="5460354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3" name="직사각형 342"/>
          <p:cNvSpPr/>
          <p:nvPr/>
        </p:nvSpPr>
        <p:spPr bwMode="auto">
          <a:xfrm>
            <a:off x="9280754" y="5460354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4" name="직사각형 343"/>
          <p:cNvSpPr/>
          <p:nvPr/>
        </p:nvSpPr>
        <p:spPr bwMode="auto">
          <a:xfrm>
            <a:off x="9205325" y="5537583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5" name="직사각형 344"/>
          <p:cNvSpPr/>
          <p:nvPr/>
        </p:nvSpPr>
        <p:spPr bwMode="auto">
          <a:xfrm>
            <a:off x="9280754" y="5537583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6" name="타원 345"/>
          <p:cNvSpPr/>
          <p:nvPr/>
        </p:nvSpPr>
        <p:spPr bwMode="auto">
          <a:xfrm>
            <a:off x="9253804" y="5329250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7" name="타원 346"/>
          <p:cNvSpPr/>
          <p:nvPr/>
        </p:nvSpPr>
        <p:spPr bwMode="auto">
          <a:xfrm>
            <a:off x="9077802" y="550525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8" name="타원 347"/>
          <p:cNvSpPr/>
          <p:nvPr/>
        </p:nvSpPr>
        <p:spPr bwMode="auto">
          <a:xfrm>
            <a:off x="9404664" y="550525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9" name="타원 348"/>
          <p:cNvSpPr/>
          <p:nvPr/>
        </p:nvSpPr>
        <p:spPr bwMode="auto">
          <a:xfrm>
            <a:off x="9253804" y="565611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0" name="타원 349"/>
          <p:cNvSpPr/>
          <p:nvPr/>
        </p:nvSpPr>
        <p:spPr bwMode="auto">
          <a:xfrm>
            <a:off x="9354378" y="560582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1" name="타원 350"/>
          <p:cNvSpPr/>
          <p:nvPr/>
        </p:nvSpPr>
        <p:spPr bwMode="auto">
          <a:xfrm>
            <a:off x="9128088" y="560582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2" name="타원 351"/>
          <p:cNvSpPr/>
          <p:nvPr/>
        </p:nvSpPr>
        <p:spPr bwMode="auto">
          <a:xfrm>
            <a:off x="9354378" y="53795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3" name="타원 352"/>
          <p:cNvSpPr/>
          <p:nvPr/>
        </p:nvSpPr>
        <p:spPr bwMode="auto">
          <a:xfrm>
            <a:off x="9128088" y="53795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4" name="타원 353"/>
          <p:cNvSpPr/>
          <p:nvPr/>
        </p:nvSpPr>
        <p:spPr bwMode="auto">
          <a:xfrm>
            <a:off x="8475766" y="4708164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5" name="타원 354"/>
          <p:cNvSpPr/>
          <p:nvPr/>
        </p:nvSpPr>
        <p:spPr bwMode="auto">
          <a:xfrm>
            <a:off x="8581727" y="48141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6" name="직사각형 355"/>
          <p:cNvSpPr/>
          <p:nvPr/>
        </p:nvSpPr>
        <p:spPr bwMode="auto">
          <a:xfrm>
            <a:off x="8632015" y="4869800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7" name="직사각형 356"/>
          <p:cNvSpPr/>
          <p:nvPr/>
        </p:nvSpPr>
        <p:spPr bwMode="auto">
          <a:xfrm>
            <a:off x="8709250" y="4869800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8" name="직사각형 357"/>
          <p:cNvSpPr/>
          <p:nvPr/>
        </p:nvSpPr>
        <p:spPr bwMode="auto">
          <a:xfrm>
            <a:off x="8633821" y="4947029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9" name="직사각형 358"/>
          <p:cNvSpPr/>
          <p:nvPr/>
        </p:nvSpPr>
        <p:spPr bwMode="auto">
          <a:xfrm>
            <a:off x="8709250" y="4947029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0" name="타원 359"/>
          <p:cNvSpPr/>
          <p:nvPr/>
        </p:nvSpPr>
        <p:spPr bwMode="auto">
          <a:xfrm>
            <a:off x="8682300" y="473869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1" name="타원 360"/>
          <p:cNvSpPr/>
          <p:nvPr/>
        </p:nvSpPr>
        <p:spPr bwMode="auto">
          <a:xfrm>
            <a:off x="8506298" y="49146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2" name="타원 361"/>
          <p:cNvSpPr/>
          <p:nvPr/>
        </p:nvSpPr>
        <p:spPr bwMode="auto">
          <a:xfrm>
            <a:off x="8833160" y="49146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3" name="타원 362"/>
          <p:cNvSpPr/>
          <p:nvPr/>
        </p:nvSpPr>
        <p:spPr bwMode="auto">
          <a:xfrm>
            <a:off x="8682300" y="506555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4" name="타원 363"/>
          <p:cNvSpPr/>
          <p:nvPr/>
        </p:nvSpPr>
        <p:spPr bwMode="auto">
          <a:xfrm>
            <a:off x="8782874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5" name="타원 364"/>
          <p:cNvSpPr/>
          <p:nvPr/>
        </p:nvSpPr>
        <p:spPr bwMode="auto">
          <a:xfrm>
            <a:off x="8556584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6" name="타원 365"/>
          <p:cNvSpPr/>
          <p:nvPr/>
        </p:nvSpPr>
        <p:spPr bwMode="auto">
          <a:xfrm>
            <a:off x="8782874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7" name="타원 366"/>
          <p:cNvSpPr/>
          <p:nvPr/>
        </p:nvSpPr>
        <p:spPr bwMode="auto">
          <a:xfrm>
            <a:off x="8556584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8" name="타원 367"/>
          <p:cNvSpPr/>
          <p:nvPr/>
        </p:nvSpPr>
        <p:spPr bwMode="auto">
          <a:xfrm>
            <a:off x="8475766" y="5298718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9" name="타원 368"/>
          <p:cNvSpPr/>
          <p:nvPr/>
        </p:nvSpPr>
        <p:spPr bwMode="auto">
          <a:xfrm>
            <a:off x="8581727" y="540467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0" name="직사각형 369"/>
          <p:cNvSpPr/>
          <p:nvPr/>
        </p:nvSpPr>
        <p:spPr bwMode="auto">
          <a:xfrm>
            <a:off x="8632015" y="5460354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1" name="직사각형 370"/>
          <p:cNvSpPr/>
          <p:nvPr/>
        </p:nvSpPr>
        <p:spPr bwMode="auto">
          <a:xfrm>
            <a:off x="8709250" y="5460354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2" name="직사각형 371"/>
          <p:cNvSpPr/>
          <p:nvPr/>
        </p:nvSpPr>
        <p:spPr bwMode="auto">
          <a:xfrm>
            <a:off x="8633821" y="5537583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3" name="직사각형 372"/>
          <p:cNvSpPr/>
          <p:nvPr/>
        </p:nvSpPr>
        <p:spPr bwMode="auto">
          <a:xfrm>
            <a:off x="8709250" y="5537583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4" name="타원 373"/>
          <p:cNvSpPr/>
          <p:nvPr/>
        </p:nvSpPr>
        <p:spPr bwMode="auto">
          <a:xfrm>
            <a:off x="8682300" y="5329250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5" name="타원 374"/>
          <p:cNvSpPr/>
          <p:nvPr/>
        </p:nvSpPr>
        <p:spPr bwMode="auto">
          <a:xfrm>
            <a:off x="8506298" y="550525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6" name="타원 375"/>
          <p:cNvSpPr/>
          <p:nvPr/>
        </p:nvSpPr>
        <p:spPr bwMode="auto">
          <a:xfrm>
            <a:off x="8833160" y="550525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7" name="타원 376"/>
          <p:cNvSpPr/>
          <p:nvPr/>
        </p:nvSpPr>
        <p:spPr bwMode="auto">
          <a:xfrm>
            <a:off x="8682300" y="565611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8" name="타원 377"/>
          <p:cNvSpPr/>
          <p:nvPr/>
        </p:nvSpPr>
        <p:spPr bwMode="auto">
          <a:xfrm>
            <a:off x="8782874" y="560582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9" name="타원 378"/>
          <p:cNvSpPr/>
          <p:nvPr/>
        </p:nvSpPr>
        <p:spPr bwMode="auto">
          <a:xfrm>
            <a:off x="8556584" y="560582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80" name="타원 379"/>
          <p:cNvSpPr/>
          <p:nvPr/>
        </p:nvSpPr>
        <p:spPr bwMode="auto">
          <a:xfrm>
            <a:off x="8782874" y="53795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81" name="타원 380"/>
          <p:cNvSpPr/>
          <p:nvPr/>
        </p:nvSpPr>
        <p:spPr bwMode="auto">
          <a:xfrm>
            <a:off x="8556584" y="53795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382" name="직선 화살표 연결선 381"/>
          <p:cNvCxnSpPr>
            <a:stCxn id="282" idx="6"/>
            <a:endCxn id="354" idx="2"/>
          </p:cNvCxnSpPr>
          <p:nvPr/>
        </p:nvCxnSpPr>
        <p:spPr bwMode="auto">
          <a:xfrm>
            <a:off x="8048282" y="4930414"/>
            <a:ext cx="42748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3" name="직선 화살표 연결선 382"/>
          <p:cNvCxnSpPr>
            <a:stCxn id="282" idx="6"/>
            <a:endCxn id="340" idx="1"/>
          </p:cNvCxnSpPr>
          <p:nvPr/>
        </p:nvCxnSpPr>
        <p:spPr bwMode="auto">
          <a:xfrm>
            <a:off x="8048282" y="4930414"/>
            <a:ext cx="1064084" cy="4334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4" name="직선 화살표 연결선 383"/>
          <p:cNvCxnSpPr>
            <a:stCxn id="330" idx="6"/>
            <a:endCxn id="368" idx="2"/>
          </p:cNvCxnSpPr>
          <p:nvPr/>
        </p:nvCxnSpPr>
        <p:spPr bwMode="auto">
          <a:xfrm flipV="1">
            <a:off x="8048282" y="5520968"/>
            <a:ext cx="427484" cy="190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5" name="직선 화살표 연결선 384"/>
          <p:cNvCxnSpPr>
            <a:stCxn id="330" idx="6"/>
            <a:endCxn id="354" idx="3"/>
          </p:cNvCxnSpPr>
          <p:nvPr/>
        </p:nvCxnSpPr>
        <p:spPr bwMode="auto">
          <a:xfrm flipV="1">
            <a:off x="8048282" y="5087568"/>
            <a:ext cx="492580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6" name="직선 화살표 연결선 385"/>
          <p:cNvCxnSpPr>
            <a:stCxn id="330" idx="6"/>
            <a:endCxn id="316" idx="3"/>
          </p:cNvCxnSpPr>
          <p:nvPr/>
        </p:nvCxnSpPr>
        <p:spPr bwMode="auto">
          <a:xfrm flipV="1">
            <a:off x="8048282" y="5087568"/>
            <a:ext cx="1064084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7" name="직선 연결선 386"/>
          <p:cNvCxnSpPr>
            <a:stCxn id="314" idx="3"/>
            <a:endCxn id="330" idx="2"/>
          </p:cNvCxnSpPr>
          <p:nvPr/>
        </p:nvCxnSpPr>
        <p:spPr bwMode="auto">
          <a:xfrm>
            <a:off x="7405340" y="5538869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8" name="직선 연결선 387"/>
          <p:cNvCxnSpPr>
            <a:stCxn id="302" idx="3"/>
            <a:endCxn id="282" idx="2"/>
          </p:cNvCxnSpPr>
          <p:nvPr/>
        </p:nvCxnSpPr>
        <p:spPr bwMode="auto">
          <a:xfrm>
            <a:off x="7405340" y="4929265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9" name="직선 화살표 연결선 315"/>
          <p:cNvCxnSpPr>
            <a:stCxn id="340" idx="0"/>
            <a:endCxn id="316" idx="4"/>
          </p:cNvCxnSpPr>
          <p:nvPr/>
        </p:nvCxnSpPr>
        <p:spPr bwMode="auto">
          <a:xfrm flipV="1">
            <a:off x="9269520" y="5152664"/>
            <a:ext cx="0" cy="146054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0" name="직선 화살표 연결선 315"/>
          <p:cNvCxnSpPr>
            <a:stCxn id="316" idx="2"/>
            <a:endCxn id="354" idx="6"/>
          </p:cNvCxnSpPr>
          <p:nvPr/>
        </p:nvCxnSpPr>
        <p:spPr bwMode="auto">
          <a:xfrm rot="10800000">
            <a:off x="8920266" y="4930414"/>
            <a:ext cx="127004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173" idx="7"/>
            <a:endCxn id="55" idx="7"/>
          </p:cNvCxnSpPr>
          <p:nvPr/>
        </p:nvCxnSpPr>
        <p:spPr bwMode="auto">
          <a:xfrm>
            <a:off x="5843799" y="2832628"/>
            <a:ext cx="951624" cy="1272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91" name="직선 화살표 연결선 390"/>
          <p:cNvCxnSpPr>
            <a:stCxn id="173" idx="6"/>
            <a:endCxn id="301" idx="1"/>
          </p:cNvCxnSpPr>
          <p:nvPr/>
        </p:nvCxnSpPr>
        <p:spPr bwMode="auto">
          <a:xfrm>
            <a:off x="5851163" y="2850408"/>
            <a:ext cx="956621" cy="1971123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92" name="모서리가 둥근 직사각형 391"/>
          <p:cNvSpPr/>
          <p:nvPr/>
        </p:nvSpPr>
        <p:spPr bwMode="auto">
          <a:xfrm>
            <a:off x="2428070" y="2348850"/>
            <a:ext cx="1296180" cy="187226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도메인 서비스</a:t>
            </a:r>
          </a:p>
        </p:txBody>
      </p:sp>
      <p:sp>
        <p:nvSpPr>
          <p:cNvPr id="394" name="모서리가 둥근 직사각형 393"/>
          <p:cNvSpPr/>
          <p:nvPr/>
        </p:nvSpPr>
        <p:spPr bwMode="auto">
          <a:xfrm>
            <a:off x="2724118" y="249172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자</a:t>
            </a:r>
            <a:r>
              <a:rPr lang="ko-KR" altLang="en-US" sz="1000" b="0" dirty="0">
                <a:latin typeface="Optima"/>
                <a:ea typeface="가는각진제목체"/>
              </a:rPr>
              <a:t>원</a:t>
            </a:r>
            <a:r>
              <a:rPr lang="ko-KR" altLang="en-US" sz="1000" b="0" dirty="0" smtClean="0">
                <a:latin typeface="Optima"/>
                <a:ea typeface="가는각진제목체"/>
              </a:rPr>
              <a:t>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395" name="타원 394"/>
          <p:cNvSpPr/>
          <p:nvPr/>
        </p:nvSpPr>
        <p:spPr bwMode="auto">
          <a:xfrm>
            <a:off x="2851122" y="2618730"/>
            <a:ext cx="444500" cy="444500"/>
          </a:xfrm>
          <a:prstGeom prst="ellipse">
            <a:avLst/>
          </a:prstGeom>
          <a:solidFill>
            <a:srgbClr val="00B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96" name="타원 395"/>
          <p:cNvSpPr/>
          <p:nvPr/>
        </p:nvSpPr>
        <p:spPr bwMode="auto">
          <a:xfrm>
            <a:off x="2957083" y="272469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97" name="타원 396"/>
          <p:cNvSpPr/>
          <p:nvPr/>
        </p:nvSpPr>
        <p:spPr bwMode="auto">
          <a:xfrm>
            <a:off x="3057656" y="264926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98" name="타원 397"/>
          <p:cNvSpPr/>
          <p:nvPr/>
        </p:nvSpPr>
        <p:spPr bwMode="auto">
          <a:xfrm>
            <a:off x="2881654" y="2825264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99" name="타원 398"/>
          <p:cNvSpPr/>
          <p:nvPr/>
        </p:nvSpPr>
        <p:spPr bwMode="auto">
          <a:xfrm>
            <a:off x="3208516" y="2825264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0" name="타원 399"/>
          <p:cNvSpPr/>
          <p:nvPr/>
        </p:nvSpPr>
        <p:spPr bwMode="auto">
          <a:xfrm>
            <a:off x="3057656" y="2976124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1" name="타원 400"/>
          <p:cNvSpPr/>
          <p:nvPr/>
        </p:nvSpPr>
        <p:spPr bwMode="auto">
          <a:xfrm>
            <a:off x="3158230" y="292583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2" name="타원 401"/>
          <p:cNvSpPr/>
          <p:nvPr/>
        </p:nvSpPr>
        <p:spPr bwMode="auto">
          <a:xfrm>
            <a:off x="2931940" y="292583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3" name="타원 402"/>
          <p:cNvSpPr/>
          <p:nvPr/>
        </p:nvSpPr>
        <p:spPr bwMode="auto">
          <a:xfrm>
            <a:off x="3158230" y="269954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4" name="타원 403"/>
          <p:cNvSpPr/>
          <p:nvPr/>
        </p:nvSpPr>
        <p:spPr bwMode="auto">
          <a:xfrm>
            <a:off x="2931940" y="269954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29" name="타원 428"/>
          <p:cNvSpPr/>
          <p:nvPr/>
        </p:nvSpPr>
        <p:spPr bwMode="auto">
          <a:xfrm>
            <a:off x="2851122" y="3228334"/>
            <a:ext cx="444500" cy="444500"/>
          </a:xfrm>
          <a:prstGeom prst="ellipse">
            <a:avLst/>
          </a:prstGeom>
          <a:solidFill>
            <a:srgbClr val="00B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0" name="타원 429"/>
          <p:cNvSpPr/>
          <p:nvPr/>
        </p:nvSpPr>
        <p:spPr bwMode="auto">
          <a:xfrm>
            <a:off x="2957083" y="333429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1" name="타원 430"/>
          <p:cNvSpPr/>
          <p:nvPr/>
        </p:nvSpPr>
        <p:spPr bwMode="auto">
          <a:xfrm>
            <a:off x="3057656" y="3258866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2" name="타원 431"/>
          <p:cNvSpPr/>
          <p:nvPr/>
        </p:nvSpPr>
        <p:spPr bwMode="auto">
          <a:xfrm>
            <a:off x="2881654" y="343486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3" name="타원 432"/>
          <p:cNvSpPr/>
          <p:nvPr/>
        </p:nvSpPr>
        <p:spPr bwMode="auto">
          <a:xfrm>
            <a:off x="3208516" y="343486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4" name="타원 433"/>
          <p:cNvSpPr/>
          <p:nvPr/>
        </p:nvSpPr>
        <p:spPr bwMode="auto">
          <a:xfrm>
            <a:off x="3057656" y="358572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5" name="타원 434"/>
          <p:cNvSpPr/>
          <p:nvPr/>
        </p:nvSpPr>
        <p:spPr bwMode="auto">
          <a:xfrm>
            <a:off x="3158230" y="353544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6" name="타원 435"/>
          <p:cNvSpPr/>
          <p:nvPr/>
        </p:nvSpPr>
        <p:spPr bwMode="auto">
          <a:xfrm>
            <a:off x="2931940" y="353544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7" name="타원 436"/>
          <p:cNvSpPr/>
          <p:nvPr/>
        </p:nvSpPr>
        <p:spPr bwMode="auto">
          <a:xfrm>
            <a:off x="3158230" y="330915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8" name="타원 437"/>
          <p:cNvSpPr/>
          <p:nvPr/>
        </p:nvSpPr>
        <p:spPr bwMode="auto">
          <a:xfrm>
            <a:off x="2931940" y="330915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441" name="직선 화살표 연결선 440"/>
          <p:cNvCxnSpPr>
            <a:stCxn id="399" idx="6"/>
            <a:endCxn id="182" idx="2"/>
          </p:cNvCxnSpPr>
          <p:nvPr/>
        </p:nvCxnSpPr>
        <p:spPr bwMode="auto">
          <a:xfrm flipV="1">
            <a:off x="3258803" y="2847407"/>
            <a:ext cx="1340296" cy="3001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43" name="모서리가 둥근 직사각형 442"/>
          <p:cNvSpPr/>
          <p:nvPr/>
        </p:nvSpPr>
        <p:spPr bwMode="auto">
          <a:xfrm>
            <a:off x="4300330" y="4438284"/>
            <a:ext cx="1944270" cy="1871116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도메인의 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프로세</a:t>
            </a:r>
            <a:r>
              <a:rPr lang="ko-KR" altLang="en-US" sz="1100" b="0" dirty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스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타입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</a:p>
        </p:txBody>
      </p:sp>
      <p:sp>
        <p:nvSpPr>
          <p:cNvPr id="444" name="모서리가 둥근 직사각형 443"/>
          <p:cNvSpPr/>
          <p:nvPr/>
        </p:nvSpPr>
        <p:spPr bwMode="auto">
          <a:xfrm>
            <a:off x="4450070" y="4581160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445" name="모서리가 둥근 직사각형 444"/>
          <p:cNvSpPr/>
          <p:nvPr/>
        </p:nvSpPr>
        <p:spPr bwMode="auto">
          <a:xfrm>
            <a:off x="5316478" y="4581160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로직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446" name="타원 445"/>
          <p:cNvSpPr/>
          <p:nvPr/>
        </p:nvSpPr>
        <p:spPr bwMode="auto">
          <a:xfrm>
            <a:off x="5443482" y="4708164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47" name="타원 446"/>
          <p:cNvSpPr/>
          <p:nvPr/>
        </p:nvSpPr>
        <p:spPr bwMode="auto">
          <a:xfrm>
            <a:off x="5549443" y="48141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48" name="타원 447"/>
          <p:cNvSpPr/>
          <p:nvPr/>
        </p:nvSpPr>
        <p:spPr bwMode="auto">
          <a:xfrm>
            <a:off x="5650016" y="473869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49" name="타원 448"/>
          <p:cNvSpPr/>
          <p:nvPr/>
        </p:nvSpPr>
        <p:spPr bwMode="auto">
          <a:xfrm>
            <a:off x="5474014" y="491469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0" name="타원 449"/>
          <p:cNvSpPr/>
          <p:nvPr/>
        </p:nvSpPr>
        <p:spPr bwMode="auto">
          <a:xfrm>
            <a:off x="5800876" y="491469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1" name="타원 450"/>
          <p:cNvSpPr/>
          <p:nvPr/>
        </p:nvSpPr>
        <p:spPr bwMode="auto">
          <a:xfrm>
            <a:off x="5650016" y="506555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2" name="타원 451"/>
          <p:cNvSpPr/>
          <p:nvPr/>
        </p:nvSpPr>
        <p:spPr bwMode="auto">
          <a:xfrm>
            <a:off x="5750590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3" name="타원 452"/>
          <p:cNvSpPr/>
          <p:nvPr/>
        </p:nvSpPr>
        <p:spPr bwMode="auto">
          <a:xfrm>
            <a:off x="5524300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4" name="타원 453"/>
          <p:cNvSpPr/>
          <p:nvPr/>
        </p:nvSpPr>
        <p:spPr bwMode="auto">
          <a:xfrm>
            <a:off x="5750590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5" name="타원 454"/>
          <p:cNvSpPr/>
          <p:nvPr/>
        </p:nvSpPr>
        <p:spPr bwMode="auto">
          <a:xfrm>
            <a:off x="5524300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6" name="타원 455"/>
          <p:cNvSpPr/>
          <p:nvPr/>
        </p:nvSpPr>
        <p:spPr bwMode="auto">
          <a:xfrm>
            <a:off x="4573474" y="475067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7" name="타원 456"/>
          <p:cNvSpPr/>
          <p:nvPr/>
        </p:nvSpPr>
        <p:spPr bwMode="auto">
          <a:xfrm>
            <a:off x="4662405" y="483581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8" name="타원 457"/>
          <p:cNvSpPr/>
          <p:nvPr/>
        </p:nvSpPr>
        <p:spPr bwMode="auto">
          <a:xfrm>
            <a:off x="4746815" y="477520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9" name="타원 458"/>
          <p:cNvSpPr/>
          <p:nvPr/>
        </p:nvSpPr>
        <p:spPr bwMode="auto">
          <a:xfrm>
            <a:off x="4599099" y="491663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0" name="타원 459"/>
          <p:cNvSpPr/>
          <p:nvPr/>
        </p:nvSpPr>
        <p:spPr bwMode="auto">
          <a:xfrm>
            <a:off x="4873429" y="491663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1" name="타원 460"/>
          <p:cNvSpPr/>
          <p:nvPr/>
        </p:nvSpPr>
        <p:spPr bwMode="auto">
          <a:xfrm>
            <a:off x="4746815" y="503786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2" name="타원 461"/>
          <p:cNvSpPr/>
          <p:nvPr/>
        </p:nvSpPr>
        <p:spPr bwMode="auto">
          <a:xfrm>
            <a:off x="4831225" y="49974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3" name="타원 462"/>
          <p:cNvSpPr/>
          <p:nvPr/>
        </p:nvSpPr>
        <p:spPr bwMode="auto">
          <a:xfrm>
            <a:off x="4641303" y="49974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4" name="타원 463"/>
          <p:cNvSpPr/>
          <p:nvPr/>
        </p:nvSpPr>
        <p:spPr bwMode="auto">
          <a:xfrm>
            <a:off x="4831225" y="481561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5" name="타원 464"/>
          <p:cNvSpPr/>
          <p:nvPr/>
        </p:nvSpPr>
        <p:spPr bwMode="auto">
          <a:xfrm>
            <a:off x="4641303" y="481561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6" name="직사각형 465"/>
          <p:cNvSpPr/>
          <p:nvPr/>
        </p:nvSpPr>
        <p:spPr bwMode="auto">
          <a:xfrm>
            <a:off x="5173602" y="4750670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467" name="직선 연결선 466"/>
          <p:cNvCxnSpPr>
            <a:stCxn id="456" idx="6"/>
            <a:endCxn id="466" idx="1"/>
          </p:cNvCxnSpPr>
          <p:nvPr/>
        </p:nvCxnSpPr>
        <p:spPr bwMode="auto">
          <a:xfrm>
            <a:off x="4946536" y="4929265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8" name="타원 467"/>
          <p:cNvSpPr/>
          <p:nvPr/>
        </p:nvSpPr>
        <p:spPr bwMode="auto">
          <a:xfrm>
            <a:off x="4573474" y="5360274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9" name="타원 468"/>
          <p:cNvSpPr/>
          <p:nvPr/>
        </p:nvSpPr>
        <p:spPr bwMode="auto">
          <a:xfrm>
            <a:off x="4662405" y="5445422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0" name="타원 469"/>
          <p:cNvSpPr/>
          <p:nvPr/>
        </p:nvSpPr>
        <p:spPr bwMode="auto">
          <a:xfrm>
            <a:off x="4746815" y="538480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1" name="타원 470"/>
          <p:cNvSpPr/>
          <p:nvPr/>
        </p:nvSpPr>
        <p:spPr bwMode="auto">
          <a:xfrm>
            <a:off x="4599099" y="552624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2" name="타원 471"/>
          <p:cNvSpPr/>
          <p:nvPr/>
        </p:nvSpPr>
        <p:spPr bwMode="auto">
          <a:xfrm>
            <a:off x="4873429" y="552624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3" name="타원 472"/>
          <p:cNvSpPr/>
          <p:nvPr/>
        </p:nvSpPr>
        <p:spPr bwMode="auto">
          <a:xfrm>
            <a:off x="4746815" y="5647468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4" name="타원 473"/>
          <p:cNvSpPr/>
          <p:nvPr/>
        </p:nvSpPr>
        <p:spPr bwMode="auto">
          <a:xfrm>
            <a:off x="4831225" y="56070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5" name="타원 474"/>
          <p:cNvSpPr/>
          <p:nvPr/>
        </p:nvSpPr>
        <p:spPr bwMode="auto">
          <a:xfrm>
            <a:off x="4641303" y="56070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6" name="타원 475"/>
          <p:cNvSpPr/>
          <p:nvPr/>
        </p:nvSpPr>
        <p:spPr bwMode="auto">
          <a:xfrm>
            <a:off x="4831225" y="542521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7" name="타원 476"/>
          <p:cNvSpPr/>
          <p:nvPr/>
        </p:nvSpPr>
        <p:spPr bwMode="auto">
          <a:xfrm>
            <a:off x="4641303" y="542521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8" name="직사각형 477"/>
          <p:cNvSpPr/>
          <p:nvPr/>
        </p:nvSpPr>
        <p:spPr bwMode="auto">
          <a:xfrm>
            <a:off x="5173602" y="5360274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479" name="직선 연결선 478"/>
          <p:cNvCxnSpPr>
            <a:stCxn id="468" idx="6"/>
            <a:endCxn id="478" idx="1"/>
          </p:cNvCxnSpPr>
          <p:nvPr/>
        </p:nvCxnSpPr>
        <p:spPr bwMode="auto">
          <a:xfrm>
            <a:off x="4946536" y="5538869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80" name="타원 479"/>
          <p:cNvSpPr/>
          <p:nvPr/>
        </p:nvSpPr>
        <p:spPr bwMode="auto">
          <a:xfrm>
            <a:off x="5443482" y="5317768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1" name="타원 480"/>
          <p:cNvSpPr/>
          <p:nvPr/>
        </p:nvSpPr>
        <p:spPr bwMode="auto">
          <a:xfrm>
            <a:off x="5549443" y="542372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2" name="타원 481"/>
          <p:cNvSpPr/>
          <p:nvPr/>
        </p:nvSpPr>
        <p:spPr bwMode="auto">
          <a:xfrm>
            <a:off x="5650016" y="534830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3" name="타원 482"/>
          <p:cNvSpPr/>
          <p:nvPr/>
        </p:nvSpPr>
        <p:spPr bwMode="auto">
          <a:xfrm>
            <a:off x="5474014" y="552430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4" name="타원 483"/>
          <p:cNvSpPr/>
          <p:nvPr/>
        </p:nvSpPr>
        <p:spPr bwMode="auto">
          <a:xfrm>
            <a:off x="5800876" y="552430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5" name="타원 484"/>
          <p:cNvSpPr/>
          <p:nvPr/>
        </p:nvSpPr>
        <p:spPr bwMode="auto">
          <a:xfrm>
            <a:off x="5650016" y="567516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6" name="타원 485"/>
          <p:cNvSpPr/>
          <p:nvPr/>
        </p:nvSpPr>
        <p:spPr bwMode="auto">
          <a:xfrm>
            <a:off x="5750590" y="562487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7" name="타원 486"/>
          <p:cNvSpPr/>
          <p:nvPr/>
        </p:nvSpPr>
        <p:spPr bwMode="auto">
          <a:xfrm>
            <a:off x="5524300" y="562487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8" name="타원 487"/>
          <p:cNvSpPr/>
          <p:nvPr/>
        </p:nvSpPr>
        <p:spPr bwMode="auto">
          <a:xfrm>
            <a:off x="5750590" y="539858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9" name="타원 488"/>
          <p:cNvSpPr/>
          <p:nvPr/>
        </p:nvSpPr>
        <p:spPr bwMode="auto">
          <a:xfrm>
            <a:off x="5524300" y="539858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490" name="직선 연결선 489"/>
          <p:cNvCxnSpPr>
            <a:stCxn id="478" idx="3"/>
            <a:endCxn id="480" idx="2"/>
          </p:cNvCxnSpPr>
          <p:nvPr/>
        </p:nvCxnSpPr>
        <p:spPr bwMode="auto">
          <a:xfrm>
            <a:off x="5245040" y="5538869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1" name="직선 연결선 490"/>
          <p:cNvCxnSpPr>
            <a:stCxn id="466" idx="3"/>
            <a:endCxn id="446" idx="2"/>
          </p:cNvCxnSpPr>
          <p:nvPr/>
        </p:nvCxnSpPr>
        <p:spPr bwMode="auto">
          <a:xfrm>
            <a:off x="5245040" y="4929265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2" name="직선 화살표 연결선 491"/>
          <p:cNvCxnSpPr>
            <a:stCxn id="399" idx="6"/>
            <a:endCxn id="465" idx="1"/>
          </p:cNvCxnSpPr>
          <p:nvPr/>
        </p:nvCxnSpPr>
        <p:spPr bwMode="auto">
          <a:xfrm>
            <a:off x="3258803" y="2850408"/>
            <a:ext cx="1388681" cy="1971123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96" name="타원 495"/>
          <p:cNvSpPr/>
          <p:nvPr/>
        </p:nvSpPr>
        <p:spPr bwMode="auto">
          <a:xfrm>
            <a:off x="1339682" y="2556642"/>
            <a:ext cx="576080" cy="576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dirty="0" smtClean="0">
                <a:latin typeface="Optima" pitchFamily="2" charset="2"/>
              </a:rPr>
              <a:t>URI</a:t>
            </a: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497" name="직선 연결선 496"/>
          <p:cNvCxnSpPr>
            <a:stCxn id="496" idx="6"/>
            <a:endCxn id="395" idx="2"/>
          </p:cNvCxnSpPr>
          <p:nvPr/>
        </p:nvCxnSpPr>
        <p:spPr bwMode="auto">
          <a:xfrm flipV="1">
            <a:off x="1915762" y="2840980"/>
            <a:ext cx="935360" cy="3702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50" name="TextBox 549"/>
          <p:cNvSpPr txBox="1"/>
          <p:nvPr/>
        </p:nvSpPr>
        <p:spPr bwMode="auto">
          <a:xfrm>
            <a:off x="1924000" y="285292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HTTP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553" name="직선 화살표 연결선 552"/>
          <p:cNvCxnSpPr>
            <a:stCxn id="480" idx="6"/>
            <a:endCxn id="307" idx="2"/>
          </p:cNvCxnSpPr>
          <p:nvPr/>
        </p:nvCxnSpPr>
        <p:spPr bwMode="auto">
          <a:xfrm>
            <a:off x="5887982" y="5540018"/>
            <a:ext cx="871417" cy="6427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354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텍스트 개체 틀 4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mtClean="0"/>
              <a:t>프로젝트에 사용하는 프로세스</a:t>
            </a:r>
            <a:r>
              <a:rPr lang="en-US" altLang="ko-KR" smtClean="0"/>
              <a:t>(=</a:t>
            </a:r>
            <a:r>
              <a:rPr lang="ko-KR" altLang="en-US" smtClean="0"/>
              <a:t>방법론</a:t>
            </a:r>
            <a:r>
              <a:rPr lang="en-US" altLang="ko-KR" smtClean="0"/>
              <a:t>)</a:t>
            </a:r>
            <a:r>
              <a:rPr lang="ko-KR" altLang="en-US" smtClean="0"/>
              <a:t>는 여러 가지가 있으며</a:t>
            </a:r>
            <a:r>
              <a:rPr lang="en-US" altLang="ko-KR" smtClean="0"/>
              <a:t>, </a:t>
            </a:r>
            <a:r>
              <a:rPr lang="ko-KR" altLang="en-US" smtClean="0"/>
              <a:t>프로젝트 상황에 따라 선택하여 사용함 </a:t>
            </a:r>
            <a:endParaRPr lang="en-US" altLang="ko-KR" smtClean="0"/>
          </a:p>
          <a:p>
            <a:r>
              <a:rPr lang="en-US" altLang="ko-KR" smtClean="0"/>
              <a:t>POSPIA 3.0</a:t>
            </a:r>
            <a:r>
              <a:rPr lang="ko-KR" altLang="en-US" smtClean="0"/>
              <a:t>은 시스템 구축 단계에 와 있으며</a:t>
            </a:r>
            <a:r>
              <a:rPr lang="en-US" altLang="ko-KR" smtClean="0"/>
              <a:t>, </a:t>
            </a:r>
            <a:r>
              <a:rPr lang="ko-KR" altLang="en-US" smtClean="0"/>
              <a:t>따라서 개발 프로세스가 필요한 상황임 </a:t>
            </a:r>
            <a:endParaRPr lang="en-US" altLang="ko-KR" smtClean="0"/>
          </a:p>
          <a:p>
            <a:r>
              <a:rPr lang="ko-KR" altLang="en-US" smtClean="0"/>
              <a:t>기존의 포스코</a:t>
            </a:r>
            <a:r>
              <a:rPr lang="en-US" altLang="ko-KR" smtClean="0"/>
              <a:t> </a:t>
            </a:r>
            <a:r>
              <a:rPr lang="ko-KR" altLang="en-US" smtClean="0"/>
              <a:t>개발 프로세스와 현재 많이 사용되는 프로세스를 검토하여 </a:t>
            </a:r>
            <a:r>
              <a:rPr lang="en-US" altLang="ko-KR" smtClean="0"/>
              <a:t>POSPIA 3.0 </a:t>
            </a:r>
            <a:r>
              <a:rPr lang="ko-KR" altLang="en-US" smtClean="0"/>
              <a:t>자체 개발 프로세스를 정의함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프로젝트와 개발 프로세스 </a:t>
            </a:r>
            <a:r>
              <a:rPr lang="en-US" altLang="ko-KR" smtClean="0"/>
              <a:t>(1/2)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43850" y="2132820"/>
            <a:ext cx="9361300" cy="3357586"/>
          </a:xfrm>
          <a:prstGeom prst="roundRect">
            <a:avLst>
              <a:gd name="adj" fmla="val 2281"/>
            </a:avLst>
          </a:prstGeom>
          <a:solidFill>
            <a:srgbClr val="FFFFEF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solidFill>
                <a:srgbClr val="000000"/>
              </a:solidFill>
              <a:latin typeface="가는각진제목체"/>
            </a:endParaRPr>
          </a:p>
        </p:txBody>
      </p:sp>
      <p:pic>
        <p:nvPicPr>
          <p:cNvPr id="40" name="그림 39" descr="제목 없음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8634" y="2366124"/>
            <a:ext cx="6897700" cy="2909968"/>
          </a:xfrm>
          <a:prstGeom prst="rect">
            <a:avLst/>
          </a:prstGeom>
          <a:effectLst/>
        </p:spPr>
      </p:pic>
      <p:sp>
        <p:nvSpPr>
          <p:cNvPr id="41" name="직사각형 40"/>
          <p:cNvSpPr/>
          <p:nvPr/>
        </p:nvSpPr>
        <p:spPr>
          <a:xfrm>
            <a:off x="3738550" y="3580570"/>
            <a:ext cx="4929222" cy="12144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/>
            <a:endParaRPr lang="ko-KR" altLang="en-US">
              <a:solidFill>
                <a:srgbClr val="000000"/>
              </a:solidFill>
              <a:latin typeface="가는각진제목체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2814635" y="3190043"/>
            <a:ext cx="5848350" cy="1905000"/>
          </a:xfrm>
          <a:custGeom>
            <a:avLst/>
            <a:gdLst>
              <a:gd name="connsiteX0" fmla="*/ 0 w 5848350"/>
              <a:gd name="connsiteY0" fmla="*/ 0 h 1905000"/>
              <a:gd name="connsiteX1" fmla="*/ 5848350 w 5848350"/>
              <a:gd name="connsiteY1" fmla="*/ 0 h 1905000"/>
              <a:gd name="connsiteX2" fmla="*/ 5848350 w 5848350"/>
              <a:gd name="connsiteY2" fmla="*/ 276225 h 1905000"/>
              <a:gd name="connsiteX3" fmla="*/ 866775 w 5848350"/>
              <a:gd name="connsiteY3" fmla="*/ 295275 h 1905000"/>
              <a:gd name="connsiteX4" fmla="*/ 876300 w 5848350"/>
              <a:gd name="connsiteY4" fmla="*/ 1714500 h 1905000"/>
              <a:gd name="connsiteX5" fmla="*/ 5829300 w 5848350"/>
              <a:gd name="connsiteY5" fmla="*/ 1724025 h 1905000"/>
              <a:gd name="connsiteX6" fmla="*/ 5829300 w 5848350"/>
              <a:gd name="connsiteY6" fmla="*/ 1885950 h 1905000"/>
              <a:gd name="connsiteX7" fmla="*/ 0 w 5848350"/>
              <a:gd name="connsiteY7" fmla="*/ 1905000 h 1905000"/>
              <a:gd name="connsiteX8" fmla="*/ 0 w 5848350"/>
              <a:gd name="connsiteY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8350" h="1905000">
                <a:moveTo>
                  <a:pt x="0" y="0"/>
                </a:moveTo>
                <a:lnTo>
                  <a:pt x="5848350" y="0"/>
                </a:lnTo>
                <a:lnTo>
                  <a:pt x="5848350" y="276225"/>
                </a:lnTo>
                <a:lnTo>
                  <a:pt x="866775" y="295275"/>
                </a:lnTo>
                <a:lnTo>
                  <a:pt x="876300" y="1714500"/>
                </a:lnTo>
                <a:lnTo>
                  <a:pt x="5829300" y="1724025"/>
                </a:lnTo>
                <a:lnTo>
                  <a:pt x="5829300" y="188595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/>
            <a:endParaRPr lang="ko-KR" altLang="en-US">
              <a:solidFill>
                <a:srgbClr val="000000"/>
              </a:solidFill>
              <a:latin typeface="가는각진제목체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67772" y="3595043"/>
            <a:ext cx="1321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/>
              </a:rPr>
              <a:t>개발 프로세스</a:t>
            </a:r>
            <a:endParaRPr lang="en-US" altLang="ko-KR" dirty="0" smtClean="0">
              <a:solidFill>
                <a:srgbClr val="000000">
                  <a:lumMod val="85000"/>
                  <a:lumOff val="15000"/>
                </a:srgbClr>
              </a:solidFill>
              <a:latin typeface="Optima"/>
            </a:endParaRPr>
          </a:p>
          <a:p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</a:rPr>
              <a:t> - RUP</a:t>
            </a:r>
          </a:p>
          <a:p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</a:rPr>
              <a:t> - </a:t>
            </a:r>
            <a:r>
              <a:rPr lang="ko-KR" altLang="en-US" sz="11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</a:rPr>
              <a:t>마르미</a:t>
            </a:r>
            <a:endParaRPr lang="en-US" altLang="ko-KR" sz="11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</a:endParaRPr>
          </a:p>
          <a:p>
            <a:r>
              <a:rPr lang="en-US" altLang="ko-KR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</a:rPr>
              <a:t> - XP</a:t>
            </a:r>
          </a:p>
          <a:p>
            <a:r>
              <a:rPr lang="en-US" altLang="ko-KR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</a:rPr>
              <a:t> - SCRUM</a:t>
            </a:r>
          </a:p>
          <a:p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</a:rPr>
              <a:t> - </a:t>
            </a:r>
            <a:r>
              <a:rPr lang="en-US" altLang="ko-KR" sz="11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</a:rPr>
              <a:t>DSDM</a:t>
            </a:r>
            <a:endParaRPr lang="en-US" altLang="ko-KR" sz="11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</a:endParaRPr>
          </a:p>
          <a:p>
            <a:r>
              <a:rPr lang="en-US" altLang="ko-KR" sz="1100" b="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/>
              </a:rPr>
              <a:t> - 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65169" y="3190343"/>
            <a:ext cx="132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품질관리 프로세스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809856" y="2866190"/>
            <a:ext cx="5857916" cy="2857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/>
            <a:endParaRPr lang="ko-KR" altLang="en-US">
              <a:solidFill>
                <a:srgbClr val="000000"/>
              </a:solidFill>
              <a:latin typeface="가는각진제목체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77365" y="2866190"/>
            <a:ext cx="14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프로젝트관리 프로세스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809856" y="2556625"/>
            <a:ext cx="5857916" cy="28575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/>
            <a:endParaRPr lang="ko-KR" altLang="en-US">
              <a:solidFill>
                <a:srgbClr val="000000"/>
              </a:solidFill>
              <a:latin typeface="가는각진제목체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67772" y="2580438"/>
            <a:ext cx="1490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프로세스개선 프로세스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666848" y="3366256"/>
            <a:ext cx="1071570" cy="64294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/>
            <a:endParaRPr lang="ko-KR" altLang="en-US">
              <a:solidFill>
                <a:srgbClr val="000000"/>
              </a:solidFill>
              <a:latin typeface="가는각진제목체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2468" y="343769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PI/BPR</a:t>
            </a: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 </a:t>
            </a:r>
            <a:endParaRPr lang="en-US" altLang="ko-KR" smtClean="0">
              <a:solidFill>
                <a:srgbClr val="000000">
                  <a:lumMod val="65000"/>
                  <a:lumOff val="35000"/>
                </a:srgbClr>
              </a:solidFill>
              <a:latin typeface="가는각진제목체" pitchFamily="18" charset="-127"/>
            </a:endParaRPr>
          </a:p>
          <a:p>
            <a:pPr algn="r"/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프로세스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2468" y="399020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ISP </a:t>
            </a:r>
          </a:p>
          <a:p>
            <a:pPr algn="r"/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프로세스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1666848" y="4061646"/>
            <a:ext cx="1071570" cy="35719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/>
            <a:endParaRPr lang="ko-KR" altLang="en-US">
              <a:solidFill>
                <a:srgbClr val="000000"/>
              </a:solidFill>
              <a:latin typeface="가는각진제목체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2468" y="4437826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EA</a:t>
            </a:r>
          </a:p>
          <a:p>
            <a:pPr algn="r"/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가는각진제목체" pitchFamily="18" charset="-127"/>
              </a:rPr>
              <a:t>프로세스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666848" y="4509264"/>
            <a:ext cx="1071570" cy="35719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latinLnBrk="0"/>
            <a:endParaRPr lang="ko-KR" altLang="en-US">
              <a:solidFill>
                <a:srgbClr val="000000"/>
              </a:solidFill>
              <a:latin typeface="가는각진제목체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1924000" y="4564522"/>
            <a:ext cx="720100" cy="21603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smtClean="0">
                <a:solidFill>
                  <a:srgbClr val="000000">
                    <a:lumMod val="50000"/>
                    <a:lumOff val="50000"/>
                  </a:srgbClr>
                </a:solidFill>
                <a:latin typeface="Optima" pitchFamily="2" charset="2"/>
              </a:rPr>
              <a:t>EA</a:t>
            </a:r>
            <a:endParaRPr lang="ko-KR" altLang="en-US" sz="1000" smtClean="0">
              <a:solidFill>
                <a:srgbClr val="000000">
                  <a:lumMod val="50000"/>
                  <a:lumOff val="50000"/>
                </a:srgbClr>
              </a:solidFill>
              <a:latin typeface="Optima" pitchFamily="2" charset="2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692940" y="3573020"/>
            <a:ext cx="1008140" cy="1296180"/>
          </a:xfrm>
          <a:prstGeom prst="rect">
            <a:avLst/>
          </a:prstGeom>
          <a:noFill/>
          <a:ln w="19050">
            <a:solidFill>
              <a:srgbClr val="CC66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" name="덧셈 기호 4"/>
          <p:cNvSpPr/>
          <p:nvPr/>
        </p:nvSpPr>
        <p:spPr bwMode="auto">
          <a:xfrm>
            <a:off x="9557060" y="3429000"/>
            <a:ext cx="288040" cy="288040"/>
          </a:xfrm>
          <a:prstGeom prst="mathPlus">
            <a:avLst/>
          </a:prstGeom>
          <a:solidFill>
            <a:srgbClr val="CC6600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3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모서리가 둥근 직사각형 2065"/>
          <p:cNvSpPr/>
          <p:nvPr/>
        </p:nvSpPr>
        <p:spPr bwMode="auto">
          <a:xfrm>
            <a:off x="1924000" y="2852920"/>
            <a:ext cx="7777080" cy="16562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2" name="텍스트 개체 틀 4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mtClean="0"/>
              <a:t>업무 프로세스가 명확하게 정의되지 않은 상태에서 시스템을 구축할 경우</a:t>
            </a:r>
            <a:r>
              <a:rPr lang="en-US" altLang="ko-KR" smtClean="0"/>
              <a:t>, </a:t>
            </a:r>
            <a:r>
              <a:rPr lang="ko-KR" altLang="en-US" smtClean="0"/>
              <a:t>업무 분석과 시스템 구축을 나란히 진행해야 함 </a:t>
            </a:r>
            <a:endParaRPr lang="en-US" altLang="ko-KR" smtClean="0"/>
          </a:p>
          <a:p>
            <a:r>
              <a:rPr lang="ko-KR" altLang="en-US" smtClean="0"/>
              <a:t>업무 프로세스 담당자는 시스템 구축 결과 피드백을 받아서</a:t>
            </a:r>
            <a:r>
              <a:rPr lang="en-US" altLang="ko-KR" smtClean="0"/>
              <a:t>, </a:t>
            </a:r>
            <a:r>
              <a:rPr lang="ko-KR" altLang="en-US" smtClean="0"/>
              <a:t>다시 업무 프로세스를 조정하여 다시 반영할 기회를 가짐 </a:t>
            </a:r>
            <a:endParaRPr lang="en-US" altLang="ko-KR" smtClean="0"/>
          </a:p>
          <a:p>
            <a:r>
              <a:rPr lang="ko-KR" altLang="en-US" smtClean="0"/>
              <a:t>시스템 개발자는 모든 프로세스가 정의될 때까지 기다리지 않고</a:t>
            </a:r>
            <a:r>
              <a:rPr lang="en-US" altLang="ko-KR" smtClean="0"/>
              <a:t>, </a:t>
            </a:r>
            <a:r>
              <a:rPr lang="ko-KR" altLang="en-US" smtClean="0"/>
              <a:t>정의가 일단락된 프로세스를 대상으로 개발을 할 수 있음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고려사항 </a:t>
            </a:r>
            <a:r>
              <a:rPr lang="en-US" altLang="ko-KR" dirty="0" smtClean="0"/>
              <a:t>(4/11) – </a:t>
            </a:r>
            <a:r>
              <a:rPr lang="ko-KR" altLang="en-US" dirty="0" smtClean="0"/>
              <a:t>업무분석</a:t>
            </a:r>
            <a:r>
              <a:rPr lang="en-US" altLang="ko-KR" dirty="0" smtClean="0"/>
              <a:t>:</a:t>
            </a:r>
            <a:r>
              <a:rPr lang="ko-KR" altLang="en-US" dirty="0" smtClean="0"/>
              <a:t>시스템구축 동기화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1131890" y="2133600"/>
            <a:ext cx="2232310" cy="3600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1</a:t>
            </a: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차 업무 분석 결과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508220" y="4653170"/>
            <a:ext cx="79211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4</a:t>
            </a:r>
            <a:r>
              <a:rPr lang="ko-KR" alt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월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300330" y="4653170"/>
            <a:ext cx="79211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110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5</a:t>
            </a:r>
            <a:r>
              <a:rPr lang="ko-KR" alt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월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092440" y="4653170"/>
            <a:ext cx="79211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110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6</a:t>
            </a:r>
            <a:r>
              <a:rPr lang="ko-KR" alt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월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92690" y="4653170"/>
            <a:ext cx="79211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110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7</a:t>
            </a:r>
            <a:r>
              <a:rPr lang="ko-KR" alt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월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684800" y="4653170"/>
            <a:ext cx="79211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8</a:t>
            </a:r>
            <a:r>
              <a:rPr lang="ko-KR" alt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월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476910" y="4653170"/>
            <a:ext cx="79211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110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9</a:t>
            </a:r>
            <a:r>
              <a:rPr lang="ko-KR" altLang="en-US" sz="110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월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508220" y="4365130"/>
            <a:ext cx="2376330" cy="288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dirty="0" smtClean="0">
                <a:solidFill>
                  <a:srgbClr val="FFFFFF"/>
                </a:solidFill>
                <a:latin typeface="Optima" pitchFamily="2" charset="2"/>
              </a:rPr>
              <a:t>릴리스 </a:t>
            </a:r>
            <a:r>
              <a:rPr lang="en-US" altLang="ko-KR" sz="1100" dirty="0" smtClean="0">
                <a:solidFill>
                  <a:srgbClr val="FFFFFF"/>
                </a:solidFill>
                <a:latin typeface="Optima" pitchFamily="2" charset="2"/>
              </a:rPr>
              <a:t>1 (</a:t>
            </a:r>
            <a:r>
              <a:rPr lang="ko-KR" altLang="en-US" sz="1100" dirty="0" smtClean="0">
                <a:solidFill>
                  <a:srgbClr val="FFFFFF"/>
                </a:solidFill>
                <a:latin typeface="Optima" pitchFamily="2" charset="2"/>
              </a:rPr>
              <a:t>알파</a:t>
            </a:r>
            <a:r>
              <a:rPr lang="en-US" altLang="ko-KR" sz="1100" dirty="0" smtClean="0">
                <a:solidFill>
                  <a:srgbClr val="FFFFFF"/>
                </a:solidFill>
                <a:latin typeface="Optima" pitchFamily="2" charset="2"/>
              </a:rPr>
              <a:t>)</a:t>
            </a:r>
            <a:endParaRPr lang="ko-KR" altLang="en-US" sz="1100" dirty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892690" y="4365130"/>
            <a:ext cx="2376330" cy="288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dirty="0" smtClean="0">
                <a:solidFill>
                  <a:srgbClr val="FFFFFF"/>
                </a:solidFill>
                <a:latin typeface="Optima" pitchFamily="2" charset="2"/>
              </a:rPr>
              <a:t>릴리스 </a:t>
            </a:r>
            <a:r>
              <a:rPr lang="en-US" altLang="ko-KR" sz="1100" dirty="0" smtClean="0">
                <a:solidFill>
                  <a:srgbClr val="FFFFFF"/>
                </a:solidFill>
                <a:latin typeface="Optima" pitchFamily="2" charset="2"/>
              </a:rPr>
              <a:t>2 (</a:t>
            </a:r>
            <a:r>
              <a:rPr lang="ko-KR" altLang="en-US" sz="1100" dirty="0" smtClean="0">
                <a:solidFill>
                  <a:srgbClr val="FFFFFF"/>
                </a:solidFill>
                <a:latin typeface="Optima" pitchFamily="2" charset="2"/>
              </a:rPr>
              <a:t>베타</a:t>
            </a:r>
            <a:r>
              <a:rPr lang="en-US" altLang="ko-KR" sz="1100" dirty="0" smtClean="0">
                <a:solidFill>
                  <a:srgbClr val="FFFFFF"/>
                </a:solidFill>
                <a:latin typeface="Optima" pitchFamily="2" charset="2"/>
              </a:rPr>
              <a:t>)</a:t>
            </a:r>
            <a:endParaRPr lang="ko-KR" altLang="en-US" sz="1100" dirty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508220" y="4077090"/>
            <a:ext cx="64809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반복 </a:t>
            </a:r>
            <a:r>
              <a:rPr lang="en-US" altLang="ko-KR" sz="1100" b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1</a:t>
            </a:r>
            <a:endParaRPr lang="ko-KR" altLang="en-US" sz="1100" b="0" dirty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156310" y="4077090"/>
            <a:ext cx="57608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반복 </a:t>
            </a:r>
            <a:r>
              <a:rPr lang="en-US" altLang="ko-KR" sz="1100" b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2</a:t>
            </a:r>
            <a:endParaRPr lang="ko-KR" altLang="en-US" sz="1100" b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732390" y="4077090"/>
            <a:ext cx="57608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반복 </a:t>
            </a:r>
            <a:r>
              <a:rPr lang="en-US" altLang="ko-KR" sz="1100" b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3</a:t>
            </a:r>
            <a:endParaRPr lang="ko-KR" altLang="en-US" sz="1100" b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308470" y="4077090"/>
            <a:ext cx="57608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반복 </a:t>
            </a:r>
            <a:r>
              <a:rPr lang="en-US" altLang="ko-KR" sz="1100" b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4</a:t>
            </a:r>
            <a:endParaRPr lang="ko-KR" altLang="en-US" sz="1100" b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892690" y="4077090"/>
            <a:ext cx="64809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반복 </a:t>
            </a:r>
            <a:r>
              <a:rPr lang="en-US" altLang="ko-KR" sz="1100" b="0" dirty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1</a:t>
            </a:r>
            <a:endParaRPr lang="ko-KR" altLang="en-US" sz="1100" b="0" dirty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540780" y="4077090"/>
            <a:ext cx="57608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반복 </a:t>
            </a:r>
            <a:r>
              <a:rPr lang="en-US" altLang="ko-KR" sz="1100" b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2</a:t>
            </a:r>
            <a:endParaRPr lang="ko-KR" altLang="en-US" sz="1100" b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8116860" y="4077090"/>
            <a:ext cx="57608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반복 </a:t>
            </a:r>
            <a:r>
              <a:rPr lang="en-US" altLang="ko-KR" sz="1100" b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3</a:t>
            </a:r>
            <a:endParaRPr lang="ko-KR" altLang="en-US" sz="1100" b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8692940" y="4077090"/>
            <a:ext cx="576080" cy="288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b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반복 </a:t>
            </a:r>
            <a:r>
              <a:rPr lang="en-US" altLang="ko-KR" sz="1100" b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4</a:t>
            </a:r>
            <a:endParaRPr lang="ko-KR" altLang="en-US" sz="1100" b="0">
              <a:solidFill>
                <a:srgbClr val="000000">
                  <a:lumMod val="65000"/>
                  <a:lumOff val="35000"/>
                </a:srgbClr>
              </a:solidFill>
              <a:latin typeface="Optima" pitchFamily="2" charset="2"/>
            </a:endParaRPr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843850" y="3645030"/>
            <a:ext cx="9145270" cy="0"/>
          </a:xfrm>
          <a:prstGeom prst="line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꺾인 연결선 30"/>
          <p:cNvCxnSpPr>
            <a:stCxn id="152" idx="2"/>
            <a:endCxn id="14" idx="1"/>
          </p:cNvCxnSpPr>
          <p:nvPr/>
        </p:nvCxnSpPr>
        <p:spPr bwMode="auto">
          <a:xfrm rot="16200000" flipH="1">
            <a:off x="2374062" y="3374992"/>
            <a:ext cx="2016280" cy="252035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4156310" y="2924930"/>
            <a:ext cx="576080" cy="3600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개선</a:t>
            </a:r>
          </a:p>
        </p:txBody>
      </p:sp>
      <p:sp>
        <p:nvSpPr>
          <p:cNvPr id="130" name="이등변 삼각형 129"/>
          <p:cNvSpPr/>
          <p:nvPr/>
        </p:nvSpPr>
        <p:spPr bwMode="auto">
          <a:xfrm>
            <a:off x="4084300" y="3284980"/>
            <a:ext cx="144020" cy="144020"/>
          </a:xfrm>
          <a:prstGeom prst="triangle">
            <a:avLst/>
          </a:prstGeom>
          <a:solidFill>
            <a:srgbClr val="A50021"/>
          </a:solidFill>
          <a:ln w="12700">
            <a:solidFill>
              <a:srgbClr val="A5002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4084300" y="4005080"/>
            <a:ext cx="144020" cy="144020"/>
          </a:xfrm>
          <a:prstGeom prst="ellipse">
            <a:avLst/>
          </a:prstGeom>
          <a:solidFill>
            <a:srgbClr val="A50021"/>
          </a:solidFill>
          <a:ln w="12700">
            <a:solidFill>
              <a:srgbClr val="A5002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33" name="직선 연결선 132"/>
          <p:cNvCxnSpPr>
            <a:stCxn id="37" idx="0"/>
            <a:endCxn id="130" idx="3"/>
          </p:cNvCxnSpPr>
          <p:nvPr/>
        </p:nvCxnSpPr>
        <p:spPr bwMode="auto">
          <a:xfrm flipV="1">
            <a:off x="4156310" y="3429000"/>
            <a:ext cx="0" cy="576080"/>
          </a:xfrm>
          <a:prstGeom prst="line">
            <a:avLst/>
          </a:prstGeom>
          <a:noFill/>
          <a:ln w="15875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이등변 삼각형 39"/>
          <p:cNvSpPr/>
          <p:nvPr/>
        </p:nvSpPr>
        <p:spPr bwMode="auto">
          <a:xfrm flipV="1">
            <a:off x="4660380" y="3933070"/>
            <a:ext cx="144020" cy="144020"/>
          </a:xfrm>
          <a:prstGeom prst="triangl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1" name="타원 40"/>
          <p:cNvSpPr/>
          <p:nvPr/>
        </p:nvSpPr>
        <p:spPr bwMode="auto">
          <a:xfrm flipV="1">
            <a:off x="4660380" y="3284980"/>
            <a:ext cx="144020" cy="14402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2" name="직선 연결선 41"/>
          <p:cNvCxnSpPr>
            <a:stCxn id="41" idx="0"/>
            <a:endCxn id="40" idx="3"/>
          </p:cNvCxnSpPr>
          <p:nvPr/>
        </p:nvCxnSpPr>
        <p:spPr bwMode="auto">
          <a:xfrm>
            <a:off x="4732390" y="3429000"/>
            <a:ext cx="0" cy="50407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 bwMode="auto">
          <a:xfrm>
            <a:off x="5308470" y="2924930"/>
            <a:ext cx="576080" cy="3600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개선</a:t>
            </a:r>
          </a:p>
        </p:txBody>
      </p:sp>
      <p:sp>
        <p:nvSpPr>
          <p:cNvPr id="48" name="이등변 삼각형 47"/>
          <p:cNvSpPr/>
          <p:nvPr/>
        </p:nvSpPr>
        <p:spPr bwMode="auto">
          <a:xfrm>
            <a:off x="5236460" y="3284980"/>
            <a:ext cx="144020" cy="144020"/>
          </a:xfrm>
          <a:prstGeom prst="triangle">
            <a:avLst/>
          </a:prstGeom>
          <a:solidFill>
            <a:srgbClr val="A50021"/>
          </a:solidFill>
          <a:ln w="12700">
            <a:solidFill>
              <a:srgbClr val="A5002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5236460" y="4005080"/>
            <a:ext cx="144020" cy="144020"/>
          </a:xfrm>
          <a:prstGeom prst="ellipse">
            <a:avLst/>
          </a:prstGeom>
          <a:solidFill>
            <a:srgbClr val="A50021"/>
          </a:solidFill>
          <a:ln w="12700">
            <a:solidFill>
              <a:srgbClr val="A5002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50" name="직선 연결선 49"/>
          <p:cNvCxnSpPr>
            <a:stCxn id="49" idx="0"/>
            <a:endCxn id="48" idx="3"/>
          </p:cNvCxnSpPr>
          <p:nvPr/>
        </p:nvCxnSpPr>
        <p:spPr bwMode="auto">
          <a:xfrm flipV="1">
            <a:off x="5308470" y="3429000"/>
            <a:ext cx="0" cy="576080"/>
          </a:xfrm>
          <a:prstGeom prst="line">
            <a:avLst/>
          </a:prstGeom>
          <a:noFill/>
          <a:ln w="15875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이등변 삼각형 50"/>
          <p:cNvSpPr/>
          <p:nvPr/>
        </p:nvSpPr>
        <p:spPr bwMode="auto">
          <a:xfrm flipV="1">
            <a:off x="5812540" y="3933070"/>
            <a:ext cx="144020" cy="144020"/>
          </a:xfrm>
          <a:prstGeom prst="triangl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2" name="타원 51"/>
          <p:cNvSpPr/>
          <p:nvPr/>
        </p:nvSpPr>
        <p:spPr bwMode="auto">
          <a:xfrm flipV="1">
            <a:off x="5812540" y="3284980"/>
            <a:ext cx="144020" cy="14402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53" name="직선 연결선 52"/>
          <p:cNvCxnSpPr>
            <a:stCxn id="52" idx="0"/>
            <a:endCxn id="51" idx="3"/>
          </p:cNvCxnSpPr>
          <p:nvPr/>
        </p:nvCxnSpPr>
        <p:spPr bwMode="auto">
          <a:xfrm>
            <a:off x="5884550" y="3429000"/>
            <a:ext cx="0" cy="50407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직사각형 55"/>
          <p:cNvSpPr/>
          <p:nvPr/>
        </p:nvSpPr>
        <p:spPr bwMode="auto">
          <a:xfrm>
            <a:off x="4156310" y="2132820"/>
            <a:ext cx="2592360" cy="3600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2</a:t>
            </a: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차 분석 결과</a:t>
            </a:r>
          </a:p>
        </p:txBody>
      </p:sp>
      <p:cxnSp>
        <p:nvCxnSpPr>
          <p:cNvPr id="57" name="꺾인 연결선 56"/>
          <p:cNvCxnSpPr>
            <a:stCxn id="100" idx="2"/>
            <a:endCxn id="15" idx="1"/>
          </p:cNvCxnSpPr>
          <p:nvPr/>
        </p:nvCxnSpPr>
        <p:spPr bwMode="auto">
          <a:xfrm rot="16200000" flipH="1">
            <a:off x="5758532" y="3374992"/>
            <a:ext cx="2016280" cy="252035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직사각형 57"/>
          <p:cNvSpPr/>
          <p:nvPr/>
        </p:nvSpPr>
        <p:spPr bwMode="auto">
          <a:xfrm>
            <a:off x="7540780" y="2924150"/>
            <a:ext cx="576080" cy="3600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개선</a:t>
            </a:r>
          </a:p>
        </p:txBody>
      </p:sp>
      <p:sp>
        <p:nvSpPr>
          <p:cNvPr id="59" name="이등변 삼각형 58"/>
          <p:cNvSpPr/>
          <p:nvPr/>
        </p:nvSpPr>
        <p:spPr bwMode="auto">
          <a:xfrm>
            <a:off x="7468770" y="3284200"/>
            <a:ext cx="144020" cy="144020"/>
          </a:xfrm>
          <a:prstGeom prst="triangle">
            <a:avLst/>
          </a:prstGeom>
          <a:solidFill>
            <a:srgbClr val="A50021"/>
          </a:solidFill>
          <a:ln w="12700">
            <a:solidFill>
              <a:srgbClr val="A5002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7468770" y="4004300"/>
            <a:ext cx="144020" cy="144020"/>
          </a:xfrm>
          <a:prstGeom prst="ellipse">
            <a:avLst/>
          </a:prstGeom>
          <a:solidFill>
            <a:srgbClr val="A50021"/>
          </a:solidFill>
          <a:ln w="12700">
            <a:solidFill>
              <a:srgbClr val="A5002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61" name="직선 연결선 60"/>
          <p:cNvCxnSpPr>
            <a:stCxn id="60" idx="0"/>
            <a:endCxn id="59" idx="3"/>
          </p:cNvCxnSpPr>
          <p:nvPr/>
        </p:nvCxnSpPr>
        <p:spPr bwMode="auto">
          <a:xfrm flipV="1">
            <a:off x="7540780" y="3428220"/>
            <a:ext cx="0" cy="576080"/>
          </a:xfrm>
          <a:prstGeom prst="line">
            <a:avLst/>
          </a:prstGeom>
          <a:noFill/>
          <a:ln w="15875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이등변 삼각형 61"/>
          <p:cNvSpPr/>
          <p:nvPr/>
        </p:nvSpPr>
        <p:spPr bwMode="auto">
          <a:xfrm flipV="1">
            <a:off x="8044850" y="3932290"/>
            <a:ext cx="144020" cy="144020"/>
          </a:xfrm>
          <a:prstGeom prst="triangl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3" name="타원 62"/>
          <p:cNvSpPr/>
          <p:nvPr/>
        </p:nvSpPr>
        <p:spPr bwMode="auto">
          <a:xfrm flipV="1">
            <a:off x="8044850" y="3284200"/>
            <a:ext cx="144020" cy="14402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64" name="직선 연결선 63"/>
          <p:cNvCxnSpPr>
            <a:stCxn id="63" idx="0"/>
            <a:endCxn id="62" idx="3"/>
          </p:cNvCxnSpPr>
          <p:nvPr/>
        </p:nvCxnSpPr>
        <p:spPr bwMode="auto">
          <a:xfrm>
            <a:off x="8116860" y="3428220"/>
            <a:ext cx="0" cy="50407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직사각형 64"/>
          <p:cNvSpPr/>
          <p:nvPr/>
        </p:nvSpPr>
        <p:spPr bwMode="auto">
          <a:xfrm>
            <a:off x="8692940" y="2924150"/>
            <a:ext cx="576080" cy="3600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개선</a:t>
            </a:r>
          </a:p>
        </p:txBody>
      </p:sp>
      <p:sp>
        <p:nvSpPr>
          <p:cNvPr id="66" name="이등변 삼각형 65"/>
          <p:cNvSpPr/>
          <p:nvPr/>
        </p:nvSpPr>
        <p:spPr bwMode="auto">
          <a:xfrm>
            <a:off x="8620930" y="3284200"/>
            <a:ext cx="144020" cy="144020"/>
          </a:xfrm>
          <a:prstGeom prst="triangle">
            <a:avLst/>
          </a:prstGeom>
          <a:solidFill>
            <a:srgbClr val="A50021"/>
          </a:solidFill>
          <a:ln w="12700">
            <a:solidFill>
              <a:srgbClr val="A5002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8620930" y="4004300"/>
            <a:ext cx="144020" cy="144020"/>
          </a:xfrm>
          <a:prstGeom prst="ellipse">
            <a:avLst/>
          </a:prstGeom>
          <a:solidFill>
            <a:srgbClr val="A50021"/>
          </a:solidFill>
          <a:ln w="12700">
            <a:solidFill>
              <a:srgbClr val="A5002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68" name="직선 연결선 67"/>
          <p:cNvCxnSpPr>
            <a:stCxn id="67" idx="0"/>
            <a:endCxn id="66" idx="3"/>
          </p:cNvCxnSpPr>
          <p:nvPr/>
        </p:nvCxnSpPr>
        <p:spPr bwMode="auto">
          <a:xfrm flipV="1">
            <a:off x="8692940" y="3428220"/>
            <a:ext cx="0" cy="576080"/>
          </a:xfrm>
          <a:prstGeom prst="line">
            <a:avLst/>
          </a:prstGeom>
          <a:noFill/>
          <a:ln w="15875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이등변 삼각형 68"/>
          <p:cNvSpPr/>
          <p:nvPr/>
        </p:nvSpPr>
        <p:spPr bwMode="auto">
          <a:xfrm flipV="1">
            <a:off x="9197010" y="3932290"/>
            <a:ext cx="144020" cy="144020"/>
          </a:xfrm>
          <a:prstGeom prst="triangl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0" name="타원 69"/>
          <p:cNvSpPr/>
          <p:nvPr/>
        </p:nvSpPr>
        <p:spPr bwMode="auto">
          <a:xfrm flipV="1">
            <a:off x="9197010" y="3284200"/>
            <a:ext cx="144020" cy="14402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1" name="직선 연결선 70"/>
          <p:cNvCxnSpPr>
            <a:stCxn id="70" idx="0"/>
            <a:endCxn id="69" idx="3"/>
          </p:cNvCxnSpPr>
          <p:nvPr/>
        </p:nvCxnSpPr>
        <p:spPr bwMode="auto">
          <a:xfrm>
            <a:off x="9269020" y="3428220"/>
            <a:ext cx="0" cy="50407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2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62" y="3356990"/>
            <a:ext cx="460755" cy="60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785" y="3356990"/>
            <a:ext cx="460755" cy="60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95" y="3356990"/>
            <a:ext cx="460755" cy="60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50" y="3356990"/>
            <a:ext cx="460755" cy="60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2" name="꺾인 연결선 141"/>
          <p:cNvCxnSpPr>
            <a:stCxn id="152" idx="2"/>
            <a:endCxn id="34" idx="0"/>
          </p:cNvCxnSpPr>
          <p:nvPr/>
        </p:nvCxnSpPr>
        <p:spPr bwMode="auto">
          <a:xfrm rot="16200000" flipH="1">
            <a:off x="3634237" y="2114817"/>
            <a:ext cx="432060" cy="118816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꺾인 연결선 80"/>
          <p:cNvCxnSpPr>
            <a:stCxn id="152" idx="2"/>
            <a:endCxn id="47" idx="0"/>
          </p:cNvCxnSpPr>
          <p:nvPr/>
        </p:nvCxnSpPr>
        <p:spPr bwMode="auto">
          <a:xfrm rot="16200000" flipH="1">
            <a:off x="4210317" y="1538737"/>
            <a:ext cx="432060" cy="23403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꺾인 연결선 83"/>
          <p:cNvCxnSpPr>
            <a:stCxn id="100" idx="2"/>
            <a:endCxn id="58" idx="0"/>
          </p:cNvCxnSpPr>
          <p:nvPr/>
        </p:nvCxnSpPr>
        <p:spPr bwMode="auto">
          <a:xfrm rot="16200000" flipH="1">
            <a:off x="7019097" y="2114427"/>
            <a:ext cx="431280" cy="118816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꺾인 연결선 86"/>
          <p:cNvCxnSpPr>
            <a:stCxn id="100" idx="2"/>
            <a:endCxn id="65" idx="0"/>
          </p:cNvCxnSpPr>
          <p:nvPr/>
        </p:nvCxnSpPr>
        <p:spPr bwMode="auto">
          <a:xfrm rot="16200000" flipH="1">
            <a:off x="7595177" y="1538347"/>
            <a:ext cx="431280" cy="23403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4228320" y="5373270"/>
            <a:ext cx="2376330" cy="3600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시스템 </a:t>
            </a: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(</a:t>
            </a: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알파버전</a:t>
            </a: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)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91" name="꺾인 연결선 90"/>
          <p:cNvCxnSpPr>
            <a:stCxn id="7" idx="2"/>
            <a:endCxn id="116" idx="0"/>
          </p:cNvCxnSpPr>
          <p:nvPr/>
        </p:nvCxnSpPr>
        <p:spPr bwMode="auto">
          <a:xfrm>
            <a:off x="5488495" y="4941210"/>
            <a:ext cx="792110" cy="43206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52" name="직사각형 151"/>
          <p:cNvSpPr/>
          <p:nvPr/>
        </p:nvSpPr>
        <p:spPr bwMode="auto">
          <a:xfrm>
            <a:off x="3148170" y="2348850"/>
            <a:ext cx="21603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6532640" y="2348850"/>
            <a:ext cx="21603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868270" y="3645030"/>
            <a:ext cx="504070" cy="288040"/>
          </a:xfrm>
          <a:prstGeom prst="roundRect">
            <a:avLst/>
          </a:prstGeom>
          <a:solidFill>
            <a:schemeClr val="bg1">
              <a:alpha val="73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피드백</a:t>
            </a: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5092440" y="3645030"/>
            <a:ext cx="504070" cy="288040"/>
          </a:xfrm>
          <a:prstGeom prst="roundRect">
            <a:avLst/>
          </a:prstGeom>
          <a:solidFill>
            <a:schemeClr val="bg1">
              <a:alpha val="73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피드백</a:t>
            </a: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7324750" y="3645030"/>
            <a:ext cx="504070" cy="288040"/>
          </a:xfrm>
          <a:prstGeom prst="roundRect">
            <a:avLst/>
          </a:prstGeom>
          <a:solidFill>
            <a:schemeClr val="bg1">
              <a:alpha val="73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피드백</a:t>
            </a: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8476910" y="3645030"/>
            <a:ext cx="504070" cy="288040"/>
          </a:xfrm>
          <a:prstGeom prst="roundRect">
            <a:avLst/>
          </a:prstGeom>
          <a:solidFill>
            <a:schemeClr val="bg1">
              <a:alpha val="73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피드백</a:t>
            </a:r>
          </a:p>
        </p:txBody>
      </p:sp>
      <p:sp>
        <p:nvSpPr>
          <p:cNvPr id="116" name="직사각형 115"/>
          <p:cNvSpPr/>
          <p:nvPr/>
        </p:nvSpPr>
        <p:spPr bwMode="auto">
          <a:xfrm>
            <a:off x="6172590" y="5373270"/>
            <a:ext cx="21603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9" name="꺾인 연결선 90"/>
          <p:cNvCxnSpPr>
            <a:stCxn id="6" idx="2"/>
            <a:endCxn id="120" idx="0"/>
          </p:cNvCxnSpPr>
          <p:nvPr/>
        </p:nvCxnSpPr>
        <p:spPr bwMode="auto">
          <a:xfrm>
            <a:off x="4696385" y="4941210"/>
            <a:ext cx="792110" cy="43206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0" name="직사각형 119"/>
          <p:cNvSpPr/>
          <p:nvPr/>
        </p:nvSpPr>
        <p:spPr bwMode="auto">
          <a:xfrm>
            <a:off x="5380480" y="5373270"/>
            <a:ext cx="21603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21" name="꺾인 연결선 90"/>
          <p:cNvCxnSpPr>
            <a:stCxn id="5" idx="2"/>
            <a:endCxn id="122" idx="0"/>
          </p:cNvCxnSpPr>
          <p:nvPr/>
        </p:nvCxnSpPr>
        <p:spPr bwMode="auto">
          <a:xfrm>
            <a:off x="3904275" y="4941210"/>
            <a:ext cx="828115" cy="43206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2" name="직사각형 121"/>
          <p:cNvSpPr/>
          <p:nvPr/>
        </p:nvSpPr>
        <p:spPr bwMode="auto">
          <a:xfrm>
            <a:off x="4624375" y="5373270"/>
            <a:ext cx="21603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7612790" y="5373270"/>
            <a:ext cx="2376330" cy="3600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시스템 </a:t>
            </a: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(</a:t>
            </a: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베</a:t>
            </a:r>
            <a:r>
              <a:rPr lang="ko-KR" altLang="en-US" dirty="0">
                <a:solidFill>
                  <a:srgbClr val="FFFFFF"/>
                </a:solidFill>
                <a:latin typeface="Optima" pitchFamily="2" charset="2"/>
              </a:rPr>
              <a:t>타</a:t>
            </a: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버전</a:t>
            </a: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)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126" name="꺾인 연결선 90"/>
          <p:cNvCxnSpPr>
            <a:stCxn id="10" idx="2"/>
            <a:endCxn id="127" idx="0"/>
          </p:cNvCxnSpPr>
          <p:nvPr/>
        </p:nvCxnSpPr>
        <p:spPr bwMode="auto">
          <a:xfrm>
            <a:off x="8872965" y="4941210"/>
            <a:ext cx="792110" cy="43206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7" name="직사각형 126"/>
          <p:cNvSpPr/>
          <p:nvPr/>
        </p:nvSpPr>
        <p:spPr bwMode="auto">
          <a:xfrm>
            <a:off x="9557060" y="5373270"/>
            <a:ext cx="21603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60" name="꺾인 연결선 90"/>
          <p:cNvCxnSpPr>
            <a:stCxn id="9" idx="2"/>
            <a:endCxn id="161" idx="0"/>
          </p:cNvCxnSpPr>
          <p:nvPr/>
        </p:nvCxnSpPr>
        <p:spPr bwMode="auto">
          <a:xfrm>
            <a:off x="8080855" y="4941210"/>
            <a:ext cx="792110" cy="43206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61" name="직사각형 160"/>
          <p:cNvSpPr/>
          <p:nvPr/>
        </p:nvSpPr>
        <p:spPr bwMode="auto">
          <a:xfrm>
            <a:off x="8764950" y="5373270"/>
            <a:ext cx="21603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62" name="꺾인 연결선 90"/>
          <p:cNvCxnSpPr>
            <a:stCxn id="8" idx="2"/>
            <a:endCxn id="163" idx="0"/>
          </p:cNvCxnSpPr>
          <p:nvPr/>
        </p:nvCxnSpPr>
        <p:spPr bwMode="auto">
          <a:xfrm>
            <a:off x="7288745" y="4941210"/>
            <a:ext cx="828115" cy="43206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63" name="직사각형 162"/>
          <p:cNvSpPr/>
          <p:nvPr/>
        </p:nvSpPr>
        <p:spPr bwMode="auto">
          <a:xfrm>
            <a:off x="8008845" y="5373270"/>
            <a:ext cx="21603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052" name="직선 화살표 연결선 2051"/>
          <p:cNvCxnSpPr>
            <a:stCxn id="3" idx="3"/>
            <a:endCxn id="56" idx="1"/>
          </p:cNvCxnSpPr>
          <p:nvPr/>
        </p:nvCxnSpPr>
        <p:spPr bwMode="auto">
          <a:xfrm flipV="1">
            <a:off x="3364200" y="2312845"/>
            <a:ext cx="792110" cy="780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64" name="직선 화살표 연결선 163"/>
          <p:cNvCxnSpPr>
            <a:stCxn id="90" idx="3"/>
            <a:endCxn id="125" idx="1"/>
          </p:cNvCxnSpPr>
          <p:nvPr/>
        </p:nvCxnSpPr>
        <p:spPr bwMode="auto">
          <a:xfrm>
            <a:off x="6604650" y="5553295"/>
            <a:ext cx="1008140" cy="0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058" name="TextBox 2057"/>
          <p:cNvSpPr txBox="1"/>
          <p:nvPr/>
        </p:nvSpPr>
        <p:spPr bwMode="auto">
          <a:xfrm>
            <a:off x="1924000" y="3368031"/>
            <a:ext cx="1296180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300" dirty="0" smtClean="0">
                <a:latin typeface="Optima"/>
                <a:ea typeface="가는각진제목체"/>
              </a:rPr>
              <a:t>업무 분석 영역</a:t>
            </a:r>
            <a:endParaRPr lang="ko-KR" altLang="en-US" sz="1300" dirty="0">
              <a:latin typeface="Optima"/>
              <a:ea typeface="가는각진제목체"/>
            </a:endParaRPr>
          </a:p>
        </p:txBody>
      </p:sp>
      <p:sp>
        <p:nvSpPr>
          <p:cNvPr id="165" name="TextBox 164"/>
          <p:cNvSpPr txBox="1"/>
          <p:nvPr/>
        </p:nvSpPr>
        <p:spPr bwMode="auto">
          <a:xfrm>
            <a:off x="1924000" y="3656071"/>
            <a:ext cx="1296180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300" dirty="0" smtClean="0">
                <a:latin typeface="Optima"/>
                <a:ea typeface="가는각진제목체"/>
              </a:rPr>
              <a:t>시스템 구축 영역</a:t>
            </a:r>
            <a:endParaRPr lang="ko-KR" altLang="en-US" sz="1300" dirty="0">
              <a:latin typeface="Optima"/>
              <a:ea typeface="가는각진제목체"/>
            </a:endParaRPr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81" y="3068950"/>
            <a:ext cx="864120" cy="116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60" name="꺾인 연결선 2059"/>
          <p:cNvCxnSpPr>
            <a:stCxn id="3" idx="1"/>
            <a:endCxn id="90" idx="1"/>
          </p:cNvCxnSpPr>
          <p:nvPr/>
        </p:nvCxnSpPr>
        <p:spPr bwMode="auto">
          <a:xfrm rot="10800000" flipH="1" flipV="1">
            <a:off x="1131890" y="2313625"/>
            <a:ext cx="3096430" cy="3239670"/>
          </a:xfrm>
          <a:prstGeom prst="bentConnector3">
            <a:avLst>
              <a:gd name="adj1" fmla="val -7383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68" name="직선 화살표 연결선 167"/>
          <p:cNvCxnSpPr>
            <a:stCxn id="56" idx="3"/>
          </p:cNvCxnSpPr>
          <p:nvPr/>
        </p:nvCxnSpPr>
        <p:spPr bwMode="auto">
          <a:xfrm>
            <a:off x="6748670" y="2312845"/>
            <a:ext cx="792110" cy="780"/>
          </a:xfrm>
          <a:prstGeom prst="straightConnector1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065" name="타원 2064"/>
          <p:cNvSpPr/>
          <p:nvPr/>
        </p:nvSpPr>
        <p:spPr bwMode="auto">
          <a:xfrm>
            <a:off x="7684800" y="2204830"/>
            <a:ext cx="216030" cy="21603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69" name="타원 168"/>
          <p:cNvSpPr/>
          <p:nvPr/>
        </p:nvSpPr>
        <p:spPr bwMode="auto">
          <a:xfrm>
            <a:off x="7972840" y="2204830"/>
            <a:ext cx="216030" cy="21603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71" name="타원 170"/>
          <p:cNvSpPr/>
          <p:nvPr/>
        </p:nvSpPr>
        <p:spPr bwMode="auto">
          <a:xfrm>
            <a:off x="9485050" y="4437140"/>
            <a:ext cx="216030" cy="2160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72" name="타원 171"/>
          <p:cNvSpPr/>
          <p:nvPr/>
        </p:nvSpPr>
        <p:spPr bwMode="auto">
          <a:xfrm>
            <a:off x="9773090" y="4437140"/>
            <a:ext cx="216030" cy="2160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>
              <a:solidFill>
                <a:srgbClr val="FFFFFF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56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직사각형 248"/>
          <p:cNvSpPr/>
          <p:nvPr/>
        </p:nvSpPr>
        <p:spPr bwMode="auto">
          <a:xfrm>
            <a:off x="6820680" y="2492870"/>
            <a:ext cx="432060" cy="374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4516360" y="3356990"/>
            <a:ext cx="432060" cy="2304320"/>
          </a:xfrm>
          <a:prstGeom prst="rect">
            <a:avLst/>
          </a:prstGeom>
          <a:solidFill>
            <a:srgbClr val="FFEEB7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2" name="텍스트 개체 틀 4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mtClean="0"/>
              <a:t>업무 프로세스 분석 후</a:t>
            </a:r>
            <a:r>
              <a:rPr lang="en-US" altLang="ko-KR" smtClean="0"/>
              <a:t> </a:t>
            </a:r>
            <a:r>
              <a:rPr lang="ko-KR" altLang="en-US" smtClean="0"/>
              <a:t>업무 프로세스를 지원하는 시스템을 구축하기 위해</a:t>
            </a:r>
            <a:r>
              <a:rPr lang="en-US" altLang="ko-KR" smtClean="0"/>
              <a:t>, [</a:t>
            </a:r>
            <a:r>
              <a:rPr lang="ko-KR" altLang="en-US" smtClean="0"/>
              <a:t>기능 요구사항</a:t>
            </a:r>
            <a:r>
              <a:rPr lang="en-US" altLang="ko-KR" smtClean="0"/>
              <a:t>]</a:t>
            </a:r>
            <a:r>
              <a:rPr lang="ko-KR" altLang="en-US" smtClean="0"/>
              <a:t>을 식별하고 명세함 </a:t>
            </a:r>
            <a:endParaRPr lang="en-US" altLang="ko-KR" smtClean="0"/>
          </a:p>
          <a:p>
            <a:r>
              <a:rPr lang="ko-KR" altLang="en-US" smtClean="0"/>
              <a:t>기능 요구사항을 이용하여</a:t>
            </a:r>
            <a:r>
              <a:rPr lang="en-US" altLang="ko-KR" smtClean="0"/>
              <a:t>, </a:t>
            </a:r>
            <a:r>
              <a:rPr lang="ko-KR" altLang="en-US" smtClean="0"/>
              <a:t>컴포넌트를 식별하고 인터페이스를 명세함 </a:t>
            </a:r>
            <a:endParaRPr lang="en-US" altLang="ko-KR" smtClean="0"/>
          </a:p>
          <a:p>
            <a:r>
              <a:rPr lang="ko-KR" altLang="en-US" smtClean="0"/>
              <a:t>컴포넌트 인터페이스를 서비스 발행 플랫폼을 통해서 밖으로 노출시키면 서비스 인터페이스가 됨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고려사항 </a:t>
            </a:r>
            <a:r>
              <a:rPr lang="en-US" altLang="ko-KR" dirty="0" smtClean="0"/>
              <a:t>(5/11) –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: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87870" y="2490790"/>
            <a:ext cx="2786082" cy="32861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416630" y="3776674"/>
            <a:ext cx="1143008" cy="1812626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7" name="순서도: 처리 6"/>
          <p:cNvSpPr/>
          <p:nvPr/>
        </p:nvSpPr>
        <p:spPr bwMode="auto">
          <a:xfrm>
            <a:off x="1202184" y="2776542"/>
            <a:ext cx="2357454" cy="571504"/>
          </a:xfrm>
          <a:prstGeom prst="flowChartProcess">
            <a:avLst/>
          </a:prstGeom>
          <a:solidFill>
            <a:srgbClr val="FDFDFD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345060" y="2871698"/>
            <a:ext cx="717357" cy="119158"/>
          </a:xfrm>
          <a:prstGeom prst="roundRect">
            <a:avLst/>
          </a:prstGeom>
          <a:solidFill>
            <a:sysClr val="window" lastClr="FFFFFF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off-line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479138" y="2871698"/>
            <a:ext cx="416722" cy="142876"/>
          </a:xfrm>
          <a:prstGeom prst="roundRect">
            <a:avLst/>
          </a:prstGeom>
          <a:solidFill>
            <a:sysClr val="window" lastClr="FFFFFF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on-line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062416" y="3109825"/>
            <a:ext cx="416722" cy="142876"/>
          </a:xfrm>
          <a:prstGeom prst="roundRect">
            <a:avLst/>
          </a:prstGeom>
          <a:solidFill>
            <a:sysClr val="window" lastClr="FFFFFF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on-line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1" name="꺾인 연결선 10"/>
          <p:cNvCxnSpPr>
            <a:stCxn id="16" idx="2"/>
            <a:endCxn id="10" idx="0"/>
          </p:cNvCxnSpPr>
          <p:nvPr/>
        </p:nvCxnSpPr>
        <p:spPr>
          <a:xfrm rot="5400000">
            <a:off x="2223152" y="3062150"/>
            <a:ext cx="95251" cy="115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cxnSp>
        <p:nvCxnSpPr>
          <p:cNvPr id="12" name="꺾인 연결선 11"/>
          <p:cNvCxnSpPr>
            <a:stCxn id="16" idx="3"/>
            <a:endCxn id="9" idx="1"/>
          </p:cNvCxnSpPr>
          <p:nvPr/>
        </p:nvCxnSpPr>
        <p:spPr>
          <a:xfrm>
            <a:off x="2374957" y="2943136"/>
            <a:ext cx="104180" cy="10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cxnSp>
        <p:nvCxnSpPr>
          <p:cNvPr id="13" name="꺾인 연결선 43"/>
          <p:cNvCxnSpPr>
            <a:stCxn id="10" idx="3"/>
            <a:endCxn id="9" idx="2"/>
          </p:cNvCxnSpPr>
          <p:nvPr/>
        </p:nvCxnSpPr>
        <p:spPr>
          <a:xfrm flipV="1">
            <a:off x="2479138" y="3014574"/>
            <a:ext cx="208361" cy="16668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sp>
        <p:nvSpPr>
          <p:cNvPr id="14" name="모서리가 둥근 직사각형 13"/>
          <p:cNvSpPr/>
          <p:nvPr/>
        </p:nvSpPr>
        <p:spPr bwMode="auto">
          <a:xfrm>
            <a:off x="3000040" y="2871698"/>
            <a:ext cx="416722" cy="142876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on-line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5" name="꺾인 연결선 14"/>
          <p:cNvCxnSpPr>
            <a:stCxn id="9" idx="3"/>
            <a:endCxn id="14" idx="1"/>
          </p:cNvCxnSpPr>
          <p:nvPr/>
        </p:nvCxnSpPr>
        <p:spPr>
          <a:xfrm>
            <a:off x="2895859" y="2943136"/>
            <a:ext cx="104180" cy="10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sp>
        <p:nvSpPr>
          <p:cNvPr id="16" name="다이아몬드 15"/>
          <p:cNvSpPr/>
          <p:nvPr/>
        </p:nvSpPr>
        <p:spPr bwMode="auto">
          <a:xfrm>
            <a:off x="2166597" y="2871698"/>
            <a:ext cx="208361" cy="142876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7" name="꺾인 연결선 16"/>
          <p:cNvCxnSpPr>
            <a:stCxn id="8" idx="3"/>
            <a:endCxn id="16" idx="1"/>
          </p:cNvCxnSpPr>
          <p:nvPr/>
        </p:nvCxnSpPr>
        <p:spPr>
          <a:xfrm>
            <a:off x="2062417" y="2931277"/>
            <a:ext cx="104180" cy="118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202184" y="2514932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fontAlgn="auto" latinLnBrk="0"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1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</a:rPr>
              <a:t>프로세스 정의</a:t>
            </a:r>
            <a:endParaRPr lang="ko-KR" altLang="en-US" sz="11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773820" y="3861060"/>
            <a:ext cx="428628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559506" y="4361126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559506" y="4646878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2" name="순서도: 판단 21"/>
          <p:cNvSpPr/>
          <p:nvPr/>
        </p:nvSpPr>
        <p:spPr bwMode="auto">
          <a:xfrm>
            <a:off x="2845258" y="4146812"/>
            <a:ext cx="285752" cy="142876"/>
          </a:xfrm>
          <a:prstGeom prst="flowChartDecision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3" name="직선 연결선 22"/>
          <p:cNvCxnSpPr>
            <a:stCxn id="19" idx="2"/>
            <a:endCxn id="22" idx="0"/>
          </p:cNvCxnSpPr>
          <p:nvPr/>
        </p:nvCxnSpPr>
        <p:spPr>
          <a:xfrm rot="5400000">
            <a:off x="2916696" y="4075374"/>
            <a:ext cx="14287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4" name="직선 연결선 28"/>
          <p:cNvCxnSpPr>
            <a:stCxn id="22" idx="1"/>
            <a:endCxn id="20" idx="0"/>
          </p:cNvCxnSpPr>
          <p:nvPr/>
        </p:nvCxnSpPr>
        <p:spPr>
          <a:xfrm rot="10800000" flipV="1">
            <a:off x="2738102" y="4218250"/>
            <a:ext cx="107157" cy="142876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25" name="모서리가 둥근 직사각형 24"/>
          <p:cNvSpPr/>
          <p:nvPr/>
        </p:nvSpPr>
        <p:spPr bwMode="auto">
          <a:xfrm>
            <a:off x="3059572" y="4361126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6" name="직선 연결선 28"/>
          <p:cNvCxnSpPr>
            <a:stCxn id="22" idx="3"/>
            <a:endCxn id="25" idx="0"/>
          </p:cNvCxnSpPr>
          <p:nvPr/>
        </p:nvCxnSpPr>
        <p:spPr>
          <a:xfrm>
            <a:off x="3131010" y="4218250"/>
            <a:ext cx="107157" cy="142876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7" name="직선 연결선 28"/>
          <p:cNvCxnSpPr>
            <a:stCxn id="20" idx="2"/>
            <a:endCxn id="21" idx="0"/>
          </p:cNvCxnSpPr>
          <p:nvPr/>
        </p:nvCxnSpPr>
        <p:spPr>
          <a:xfrm rot="5400000">
            <a:off x="2666663" y="4575440"/>
            <a:ext cx="142876" cy="15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8" name="직선 연결선 28"/>
          <p:cNvCxnSpPr>
            <a:stCxn id="25" idx="2"/>
            <a:endCxn id="29" idx="0"/>
          </p:cNvCxnSpPr>
          <p:nvPr/>
        </p:nvCxnSpPr>
        <p:spPr>
          <a:xfrm rot="5400000">
            <a:off x="3166729" y="4575440"/>
            <a:ext cx="142876" cy="15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29" name="모서리가 둥근 직사각형 28"/>
          <p:cNvSpPr/>
          <p:nvPr/>
        </p:nvSpPr>
        <p:spPr bwMode="auto">
          <a:xfrm>
            <a:off x="3059572" y="4646878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788120" y="4932630"/>
            <a:ext cx="43206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31" name="직선 연결선 28"/>
          <p:cNvCxnSpPr>
            <a:stCxn id="29" idx="2"/>
            <a:endCxn id="30" idx="0"/>
          </p:cNvCxnSpPr>
          <p:nvPr/>
        </p:nvCxnSpPr>
        <p:spPr>
          <a:xfrm rot="5400000">
            <a:off x="3049721" y="4744184"/>
            <a:ext cx="142876" cy="2340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32" name="직선 연결선 28"/>
          <p:cNvCxnSpPr>
            <a:stCxn id="21" idx="2"/>
            <a:endCxn id="30" idx="0"/>
          </p:cNvCxnSpPr>
          <p:nvPr/>
        </p:nvCxnSpPr>
        <p:spPr>
          <a:xfrm rot="16200000" flipH="1">
            <a:off x="2799687" y="4728167"/>
            <a:ext cx="142876" cy="26604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2416630" y="4062426"/>
            <a:ext cx="142876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34" name="직선 화살표 연결선 33"/>
          <p:cNvCxnSpPr>
            <a:stCxn id="35" idx="3"/>
            <a:endCxn id="45" idx="1"/>
          </p:cNvCxnSpPr>
          <p:nvPr/>
        </p:nvCxnSpPr>
        <p:spPr>
          <a:xfrm>
            <a:off x="2059440" y="4545155"/>
            <a:ext cx="3686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/>
          </a:ln>
          <a:effectLst/>
        </p:spPr>
      </p:cxnSp>
      <p:sp>
        <p:nvSpPr>
          <p:cNvPr id="35" name="순서도: 문서 34"/>
          <p:cNvSpPr/>
          <p:nvPr/>
        </p:nvSpPr>
        <p:spPr bwMode="auto">
          <a:xfrm>
            <a:off x="1202184" y="4293120"/>
            <a:ext cx="857256" cy="504070"/>
          </a:xfrm>
          <a:prstGeom prst="flowChartDocument">
            <a:avLst/>
          </a:prstGeom>
          <a:solidFill>
            <a:srgbClr val="9BBB59">
              <a:lumMod val="20000"/>
              <a:lumOff val="80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kern="0" spc="-30" dirty="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액티비티 </a:t>
            </a:r>
            <a:endParaRPr lang="en-US" altLang="ko-KR" sz="9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kern="0" spc="-30" dirty="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정의서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3631076" y="2919418"/>
            <a:ext cx="142876" cy="285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987870" y="2133600"/>
            <a:ext cx="2786082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dirty="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비즈니스 분</a:t>
            </a:r>
            <a:r>
              <a:rPr lang="ko-KR" altLang="en-US" sz="1100" kern="0" spc="-30" dirty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석</a:t>
            </a: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202184" y="3419484"/>
            <a:ext cx="714380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자원 모델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988002" y="3419484"/>
            <a:ext cx="785818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조직 모델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845258" y="3419484"/>
            <a:ext cx="714380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Goal</a:t>
            </a:r>
            <a:r>
              <a:rPr lang="ko-KR" altLang="en-US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 모델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41" name="직선 화살표 연결선 67"/>
          <p:cNvCxnSpPr>
            <a:stCxn id="14" idx="2"/>
            <a:endCxn id="35" idx="0"/>
          </p:cNvCxnSpPr>
          <p:nvPr/>
        </p:nvCxnSpPr>
        <p:spPr>
          <a:xfrm rot="5400000">
            <a:off x="1780334" y="2865053"/>
            <a:ext cx="1278546" cy="1577589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ysDot"/>
            <a:headEnd type="none" w="lg" len="lg"/>
            <a:tailEnd type="arrow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1059308" y="5133996"/>
            <a:ext cx="1500198" cy="571504"/>
          </a:xfrm>
          <a:prstGeom prst="rect">
            <a:avLst/>
          </a:prstGeom>
          <a:solidFill>
            <a:srgbClr val="FFFFFF"/>
          </a:solidFill>
          <a:ln w="6350" algn="ctr">
            <a:solidFill>
              <a:sysClr val="windowText" lastClr="000000">
                <a:lumMod val="75000"/>
                <a:lumOff val="25000"/>
              </a:sysClr>
            </a:solidFill>
            <a:prstDash val="sysDot"/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0" kern="0" spc="-30" smtClean="0">
                <a:solidFill>
                  <a:srgbClr val="C00000"/>
                </a:solidFill>
                <a:latin typeface="Optima"/>
                <a:ea typeface="가는각진제목체"/>
                <a:cs typeface="Arial" charset="0"/>
              </a:rPr>
              <a:t>프로세스 수준이 서로 다름</a:t>
            </a:r>
            <a:endParaRPr lang="en-US" altLang="ko-KR" sz="1000" b="0" kern="0" spc="-30" smtClean="0">
              <a:solidFill>
                <a:srgbClr val="C00000"/>
              </a:solidFill>
              <a:latin typeface="Optima"/>
              <a:ea typeface="가는각진제목체"/>
              <a:cs typeface="Arial" charset="0"/>
            </a:endParaRPr>
          </a:p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0" kern="0" spc="-30" smtClean="0">
                <a:solidFill>
                  <a:srgbClr val="C00000"/>
                </a:solidFill>
                <a:latin typeface="Optima"/>
                <a:ea typeface="가는각진제목체"/>
                <a:cs typeface="Arial" charset="0"/>
              </a:rPr>
              <a:t>프로세스 식별되지 않음 </a:t>
            </a:r>
            <a:endParaRPr lang="en-US" altLang="ko-KR" sz="1000" b="0" kern="0" spc="-30" smtClean="0">
              <a:solidFill>
                <a:srgbClr val="C00000"/>
              </a:solidFill>
              <a:latin typeface="Optima"/>
              <a:ea typeface="가는각진제목체"/>
              <a:cs typeface="Arial" charset="0"/>
            </a:endParaRPr>
          </a:p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0" kern="0" spc="-30" smtClean="0">
                <a:solidFill>
                  <a:srgbClr val="C00000"/>
                </a:solidFill>
                <a:latin typeface="Optima"/>
                <a:ea typeface="가는각진제목체"/>
                <a:cs typeface="Arial" charset="0"/>
              </a:rPr>
              <a:t>액티비티가 명확하지 않음  </a:t>
            </a:r>
            <a:endParaRPr lang="ko-KR" altLang="en-US" sz="1000" b="0" kern="0" spc="-30" dirty="0" smtClean="0">
              <a:solidFill>
                <a:srgbClr val="C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43" name="한쪽 모서리가 잘린 사각형 42"/>
          <p:cNvSpPr/>
          <p:nvPr/>
        </p:nvSpPr>
        <p:spPr bwMode="auto">
          <a:xfrm>
            <a:off x="1059308" y="4919682"/>
            <a:ext cx="785818" cy="214314"/>
          </a:xfrm>
          <a:prstGeom prst="snip1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30" smtClean="0">
                <a:solidFill>
                  <a:srgbClr val="C00000"/>
                </a:solidFill>
                <a:latin typeface="Optima"/>
                <a:ea typeface="가는각진제목체"/>
                <a:cs typeface="Arial" charset="0"/>
              </a:rPr>
              <a:t>Risk</a:t>
            </a:r>
            <a:endParaRPr lang="ko-KR" altLang="en-US" sz="1100" kern="0" spc="-30" dirty="0" smtClean="0">
              <a:solidFill>
                <a:srgbClr val="C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28070" y="4437140"/>
            <a:ext cx="72010" cy="21603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/>
              <a:ea typeface="가는각진제목체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2788120" y="5157240"/>
            <a:ext cx="428628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788120" y="5386790"/>
            <a:ext cx="428628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54" name="직선 연결선 28"/>
          <p:cNvCxnSpPr>
            <a:stCxn id="30" idx="2"/>
            <a:endCxn id="52" idx="0"/>
          </p:cNvCxnSpPr>
          <p:nvPr/>
        </p:nvCxnSpPr>
        <p:spPr>
          <a:xfrm flipH="1">
            <a:off x="3002434" y="5075506"/>
            <a:ext cx="1716" cy="8173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64" name="직선 연결선 28"/>
          <p:cNvCxnSpPr>
            <a:stCxn id="52" idx="2"/>
            <a:endCxn id="53" idx="0"/>
          </p:cNvCxnSpPr>
          <p:nvPr/>
        </p:nvCxnSpPr>
        <p:spPr>
          <a:xfrm>
            <a:off x="3002434" y="5300116"/>
            <a:ext cx="0" cy="866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4984425" y="3429000"/>
            <a:ext cx="108015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latin typeface="Optima" pitchFamily="2" charset="2"/>
              </a:rPr>
              <a:t>시스템 </a:t>
            </a:r>
            <a:r>
              <a:rPr lang="en-US" altLang="ko-KR" dirty="0" smtClean="0">
                <a:latin typeface="Optima" pitchFamily="2" charset="2"/>
              </a:rPr>
              <a:t>A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4696385" y="357302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3" name="직선 연결선 72"/>
          <p:cNvCxnSpPr>
            <a:stCxn id="68" idx="1"/>
            <a:endCxn id="69" idx="6"/>
          </p:cNvCxnSpPr>
          <p:nvPr/>
        </p:nvCxnSpPr>
        <p:spPr bwMode="auto">
          <a:xfrm flipH="1">
            <a:off x="4840405" y="364503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타원 74"/>
          <p:cNvSpPr/>
          <p:nvPr/>
        </p:nvSpPr>
        <p:spPr bwMode="auto">
          <a:xfrm>
            <a:off x="4696385" y="371704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6" name="직선 연결선 75"/>
          <p:cNvCxnSpPr>
            <a:stCxn id="80" idx="1"/>
            <a:endCxn id="75" idx="6"/>
          </p:cNvCxnSpPr>
          <p:nvPr/>
        </p:nvCxnSpPr>
        <p:spPr bwMode="auto">
          <a:xfrm flipH="1">
            <a:off x="4840405" y="378905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타원 76"/>
          <p:cNvSpPr/>
          <p:nvPr/>
        </p:nvSpPr>
        <p:spPr bwMode="auto">
          <a:xfrm>
            <a:off x="4696385" y="342900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8" name="직선 연결선 77"/>
          <p:cNvCxnSpPr>
            <a:stCxn id="79" idx="1"/>
            <a:endCxn id="77" idx="6"/>
          </p:cNvCxnSpPr>
          <p:nvPr/>
        </p:nvCxnSpPr>
        <p:spPr bwMode="auto">
          <a:xfrm flipH="1">
            <a:off x="4840405" y="350101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직사각형 78"/>
          <p:cNvSpPr/>
          <p:nvPr/>
        </p:nvSpPr>
        <p:spPr bwMode="auto">
          <a:xfrm>
            <a:off x="4984425" y="3429000"/>
            <a:ext cx="14402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984425" y="3717040"/>
            <a:ext cx="14402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984425" y="4005080"/>
            <a:ext cx="108015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latin typeface="Optima" pitchFamily="2" charset="2"/>
              </a:rPr>
              <a:t>시스템 </a:t>
            </a:r>
            <a:r>
              <a:rPr lang="en-US" altLang="ko-KR" dirty="0">
                <a:latin typeface="Optima" pitchFamily="2" charset="2"/>
              </a:rPr>
              <a:t>B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4696385" y="414910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85" name="직선 연결선 84"/>
          <p:cNvCxnSpPr>
            <a:stCxn id="83" idx="1"/>
            <a:endCxn id="84" idx="6"/>
          </p:cNvCxnSpPr>
          <p:nvPr/>
        </p:nvCxnSpPr>
        <p:spPr bwMode="auto">
          <a:xfrm flipH="1">
            <a:off x="4840405" y="422111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타원 85"/>
          <p:cNvSpPr/>
          <p:nvPr/>
        </p:nvSpPr>
        <p:spPr bwMode="auto">
          <a:xfrm>
            <a:off x="4696385" y="429312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87" name="직선 연결선 86"/>
          <p:cNvCxnSpPr>
            <a:stCxn id="91" idx="1"/>
            <a:endCxn id="86" idx="6"/>
          </p:cNvCxnSpPr>
          <p:nvPr/>
        </p:nvCxnSpPr>
        <p:spPr bwMode="auto">
          <a:xfrm flipH="1">
            <a:off x="4840405" y="436513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타원 87"/>
          <p:cNvSpPr/>
          <p:nvPr/>
        </p:nvSpPr>
        <p:spPr bwMode="auto">
          <a:xfrm>
            <a:off x="4696385" y="400508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89" name="직선 연결선 88"/>
          <p:cNvCxnSpPr>
            <a:stCxn id="90" idx="1"/>
            <a:endCxn id="88" idx="6"/>
          </p:cNvCxnSpPr>
          <p:nvPr/>
        </p:nvCxnSpPr>
        <p:spPr bwMode="auto">
          <a:xfrm flipH="1">
            <a:off x="4840405" y="407709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직사각형 89"/>
          <p:cNvSpPr/>
          <p:nvPr/>
        </p:nvSpPr>
        <p:spPr bwMode="auto">
          <a:xfrm>
            <a:off x="4984425" y="4005080"/>
            <a:ext cx="14402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984425" y="4293120"/>
            <a:ext cx="14402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984425" y="4581160"/>
            <a:ext cx="108015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latin typeface="Optima" pitchFamily="2" charset="2"/>
              </a:rPr>
              <a:t>시스템 </a:t>
            </a:r>
            <a:r>
              <a:rPr lang="en-US" altLang="ko-KR" dirty="0">
                <a:latin typeface="Optima" pitchFamily="2" charset="2"/>
              </a:rPr>
              <a:t>C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93" name="타원 92"/>
          <p:cNvSpPr/>
          <p:nvPr/>
        </p:nvSpPr>
        <p:spPr bwMode="auto">
          <a:xfrm>
            <a:off x="4696385" y="472518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4" name="직선 연결선 93"/>
          <p:cNvCxnSpPr>
            <a:stCxn id="92" idx="1"/>
            <a:endCxn id="93" idx="6"/>
          </p:cNvCxnSpPr>
          <p:nvPr/>
        </p:nvCxnSpPr>
        <p:spPr bwMode="auto">
          <a:xfrm flipH="1">
            <a:off x="4840405" y="479719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타원 94"/>
          <p:cNvSpPr/>
          <p:nvPr/>
        </p:nvSpPr>
        <p:spPr bwMode="auto">
          <a:xfrm>
            <a:off x="4696385" y="486920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6" name="직선 연결선 95"/>
          <p:cNvCxnSpPr>
            <a:stCxn id="100" idx="1"/>
            <a:endCxn id="95" idx="6"/>
          </p:cNvCxnSpPr>
          <p:nvPr/>
        </p:nvCxnSpPr>
        <p:spPr bwMode="auto">
          <a:xfrm flipH="1">
            <a:off x="4840405" y="494121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타원 96"/>
          <p:cNvSpPr/>
          <p:nvPr/>
        </p:nvSpPr>
        <p:spPr bwMode="auto">
          <a:xfrm>
            <a:off x="4696385" y="458116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8" name="직선 연결선 97"/>
          <p:cNvCxnSpPr>
            <a:stCxn id="99" idx="1"/>
            <a:endCxn id="97" idx="6"/>
          </p:cNvCxnSpPr>
          <p:nvPr/>
        </p:nvCxnSpPr>
        <p:spPr bwMode="auto">
          <a:xfrm flipH="1">
            <a:off x="4840405" y="465317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직사각형 98"/>
          <p:cNvSpPr/>
          <p:nvPr/>
        </p:nvSpPr>
        <p:spPr bwMode="auto">
          <a:xfrm>
            <a:off x="4984425" y="4581160"/>
            <a:ext cx="14402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984425" y="4869200"/>
            <a:ext cx="14402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1" name="직선 화살표 연결선 100"/>
          <p:cNvCxnSpPr>
            <a:stCxn id="25" idx="3"/>
            <a:endCxn id="77" idx="2"/>
          </p:cNvCxnSpPr>
          <p:nvPr/>
        </p:nvCxnSpPr>
        <p:spPr bwMode="auto">
          <a:xfrm flipV="1">
            <a:off x="3416762" y="3501010"/>
            <a:ext cx="1279623" cy="931554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직사각형 102"/>
          <p:cNvSpPr/>
          <p:nvPr/>
        </p:nvSpPr>
        <p:spPr bwMode="auto">
          <a:xfrm>
            <a:off x="4984425" y="5157240"/>
            <a:ext cx="108015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latin typeface="Optima" pitchFamily="2" charset="2"/>
              </a:rPr>
              <a:t>시스템 </a:t>
            </a:r>
            <a:r>
              <a:rPr lang="en-US" altLang="ko-KR" dirty="0" smtClean="0">
                <a:latin typeface="Optima" pitchFamily="2" charset="2"/>
              </a:rPr>
              <a:t>D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104" name="타원 103"/>
          <p:cNvSpPr/>
          <p:nvPr/>
        </p:nvSpPr>
        <p:spPr bwMode="auto">
          <a:xfrm>
            <a:off x="4696385" y="530126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5" name="직선 연결선 104"/>
          <p:cNvCxnSpPr>
            <a:stCxn id="103" idx="1"/>
            <a:endCxn id="104" idx="6"/>
          </p:cNvCxnSpPr>
          <p:nvPr/>
        </p:nvCxnSpPr>
        <p:spPr bwMode="auto">
          <a:xfrm flipH="1">
            <a:off x="4840405" y="537327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타원 105"/>
          <p:cNvSpPr/>
          <p:nvPr/>
        </p:nvSpPr>
        <p:spPr bwMode="auto">
          <a:xfrm>
            <a:off x="4696385" y="544528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7" name="직선 연결선 106"/>
          <p:cNvCxnSpPr>
            <a:stCxn id="111" idx="1"/>
            <a:endCxn id="106" idx="6"/>
          </p:cNvCxnSpPr>
          <p:nvPr/>
        </p:nvCxnSpPr>
        <p:spPr bwMode="auto">
          <a:xfrm flipH="1">
            <a:off x="4840405" y="551729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타원 107"/>
          <p:cNvSpPr/>
          <p:nvPr/>
        </p:nvSpPr>
        <p:spPr bwMode="auto">
          <a:xfrm>
            <a:off x="4696385" y="515724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9" name="직선 연결선 108"/>
          <p:cNvCxnSpPr>
            <a:stCxn id="110" idx="1"/>
            <a:endCxn id="108" idx="6"/>
          </p:cNvCxnSpPr>
          <p:nvPr/>
        </p:nvCxnSpPr>
        <p:spPr bwMode="auto">
          <a:xfrm flipH="1">
            <a:off x="4840405" y="5229250"/>
            <a:ext cx="14402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직사각형 109"/>
          <p:cNvSpPr/>
          <p:nvPr/>
        </p:nvSpPr>
        <p:spPr bwMode="auto">
          <a:xfrm>
            <a:off x="4984425" y="5157240"/>
            <a:ext cx="14402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4984425" y="5445280"/>
            <a:ext cx="144020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3" name="직선 화살표 연결선 112"/>
          <p:cNvCxnSpPr>
            <a:stCxn id="25" idx="3"/>
            <a:endCxn id="86" idx="2"/>
          </p:cNvCxnSpPr>
          <p:nvPr/>
        </p:nvCxnSpPr>
        <p:spPr bwMode="auto">
          <a:xfrm flipV="1">
            <a:off x="3416762" y="4365130"/>
            <a:ext cx="1279623" cy="67434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6" name="직선 화살표 연결선 115"/>
          <p:cNvCxnSpPr>
            <a:stCxn id="29" idx="3"/>
            <a:endCxn id="88" idx="2"/>
          </p:cNvCxnSpPr>
          <p:nvPr/>
        </p:nvCxnSpPr>
        <p:spPr bwMode="auto">
          <a:xfrm flipV="1">
            <a:off x="3416762" y="4077090"/>
            <a:ext cx="1279623" cy="641226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직선 화살표 연결선 119"/>
          <p:cNvCxnSpPr>
            <a:stCxn id="29" idx="3"/>
            <a:endCxn id="97" idx="2"/>
          </p:cNvCxnSpPr>
          <p:nvPr/>
        </p:nvCxnSpPr>
        <p:spPr bwMode="auto">
          <a:xfrm flipV="1">
            <a:off x="3416762" y="4653170"/>
            <a:ext cx="1279623" cy="65146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3" name="직선 화살표 연결선 122"/>
          <p:cNvCxnSpPr>
            <a:stCxn id="29" idx="3"/>
            <a:endCxn id="108" idx="1"/>
          </p:cNvCxnSpPr>
          <p:nvPr/>
        </p:nvCxnSpPr>
        <p:spPr bwMode="auto">
          <a:xfrm>
            <a:off x="3416762" y="4718316"/>
            <a:ext cx="1300714" cy="46001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6" name="직선 화살표 연결선 125"/>
          <p:cNvCxnSpPr>
            <a:stCxn id="30" idx="3"/>
            <a:endCxn id="93" idx="2"/>
          </p:cNvCxnSpPr>
          <p:nvPr/>
        </p:nvCxnSpPr>
        <p:spPr bwMode="auto">
          <a:xfrm flipV="1">
            <a:off x="3220180" y="4797190"/>
            <a:ext cx="1476205" cy="206878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9" name="직선 화살표 연결선 128"/>
          <p:cNvCxnSpPr>
            <a:stCxn id="52" idx="3"/>
            <a:endCxn id="95" idx="3"/>
          </p:cNvCxnSpPr>
          <p:nvPr/>
        </p:nvCxnSpPr>
        <p:spPr bwMode="auto">
          <a:xfrm flipV="1">
            <a:off x="3216748" y="4992129"/>
            <a:ext cx="1500728" cy="23654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3" name="직선 화살표 연결선 132"/>
          <p:cNvCxnSpPr>
            <a:stCxn id="52" idx="3"/>
            <a:endCxn id="75" idx="3"/>
          </p:cNvCxnSpPr>
          <p:nvPr/>
        </p:nvCxnSpPr>
        <p:spPr bwMode="auto">
          <a:xfrm flipV="1">
            <a:off x="3216748" y="3839969"/>
            <a:ext cx="1500728" cy="138870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5" name="직선 화살표 연결선 134"/>
          <p:cNvCxnSpPr>
            <a:stCxn id="53" idx="3"/>
            <a:endCxn id="106" idx="2"/>
          </p:cNvCxnSpPr>
          <p:nvPr/>
        </p:nvCxnSpPr>
        <p:spPr bwMode="auto">
          <a:xfrm>
            <a:off x="3216748" y="5458228"/>
            <a:ext cx="1479637" cy="59062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139" name="TextBox 138"/>
          <p:cNvSpPr txBox="1"/>
          <p:nvPr/>
        </p:nvSpPr>
        <p:spPr bwMode="auto">
          <a:xfrm>
            <a:off x="4012290" y="3356990"/>
            <a:ext cx="64809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dirty="0" smtClean="0">
                <a:latin typeface="Optima"/>
                <a:ea typeface="가는각진제목체"/>
              </a:rPr>
              <a:t>기능 </a:t>
            </a:r>
            <a:r>
              <a:rPr lang="en-US" altLang="ko-KR" dirty="0" smtClean="0">
                <a:latin typeface="Optima"/>
                <a:ea typeface="가는각진제목체"/>
                <a:sym typeface="Wingdings" pitchFamily="2" charset="2"/>
              </a:rPr>
              <a:t></a:t>
            </a:r>
            <a:endParaRPr lang="ko-KR" altLang="en-US" dirty="0">
              <a:latin typeface="Optima"/>
              <a:ea typeface="가는각진제목체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8046566" y="2492871"/>
            <a:ext cx="2000264" cy="3745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72000" tIns="72000" rIns="72000" bIns="72000" rtlCol="0" anchor="t"/>
          <a:lstStyle/>
          <a:p>
            <a:pPr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pic>
        <p:nvPicPr>
          <p:cNvPr id="141" name="그림 140" descr="제목 없음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60880" y="2636891"/>
            <a:ext cx="1638292" cy="1794502"/>
          </a:xfrm>
          <a:prstGeom prst="rect">
            <a:avLst/>
          </a:prstGeom>
        </p:spPr>
      </p:pic>
      <p:sp>
        <p:nvSpPr>
          <p:cNvPr id="142" name="직사각형 141"/>
          <p:cNvSpPr/>
          <p:nvPr/>
        </p:nvSpPr>
        <p:spPr bwMode="auto">
          <a:xfrm rot="16200000">
            <a:off x="5638234" y="4186822"/>
            <a:ext cx="3745093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엔터프라이즈 서비스 발</a:t>
            </a:r>
            <a:r>
              <a:rPr lang="ko-KR" altLang="en-US" sz="1100" kern="0" spc="-3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행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플랫폼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(=ESB, Rest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프레임워크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등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)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3" name="모서리가 둥근 직사각형 142"/>
          <p:cNvSpPr/>
          <p:nvPr/>
        </p:nvSpPr>
        <p:spPr bwMode="auto">
          <a:xfrm rot="16200000">
            <a:off x="7439343" y="2396552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 rot="16200000">
            <a:off x="7153591" y="2396552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 rot="16200000">
            <a:off x="7439343" y="2752598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 rot="16200000">
            <a:off x="7153591" y="2752598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7" name="모서리가 둥근 직사각형 146"/>
          <p:cNvSpPr/>
          <p:nvPr/>
        </p:nvSpPr>
        <p:spPr bwMode="auto">
          <a:xfrm rot="16200000">
            <a:off x="7439343" y="3252665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 rot="16200000">
            <a:off x="7153591" y="3252665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 rot="16200000">
            <a:off x="7439343" y="3824169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 rot="16200000">
            <a:off x="7153591" y="3824169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 rot="16200000">
            <a:off x="7439343" y="4324237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2" name="모서리가 둥근 직사각형 151"/>
          <p:cNvSpPr/>
          <p:nvPr/>
        </p:nvSpPr>
        <p:spPr bwMode="auto">
          <a:xfrm rot="16200000">
            <a:off x="7153591" y="4324237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3" name="모서리가 둥근 직사각형 152"/>
          <p:cNvSpPr/>
          <p:nvPr/>
        </p:nvSpPr>
        <p:spPr bwMode="auto">
          <a:xfrm rot="16200000">
            <a:off x="7439343" y="4895740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4" name="모서리가 둥근 직사각형 153"/>
          <p:cNvSpPr/>
          <p:nvPr/>
        </p:nvSpPr>
        <p:spPr bwMode="auto">
          <a:xfrm rot="16200000">
            <a:off x="7153591" y="4895740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5" name="모서리가 둥근 직사각형 154"/>
          <p:cNvSpPr/>
          <p:nvPr/>
        </p:nvSpPr>
        <p:spPr bwMode="auto">
          <a:xfrm rot="16200000">
            <a:off x="7439343" y="5395806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6" name="모서리가 둥근 직사각형 155"/>
          <p:cNvSpPr/>
          <p:nvPr/>
        </p:nvSpPr>
        <p:spPr bwMode="auto">
          <a:xfrm rot="16200000">
            <a:off x="7153591" y="5395806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 rot="16200000">
            <a:off x="7439343" y="5895872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 rot="16200000">
            <a:off x="7153591" y="5895872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9" name="타원 158"/>
          <p:cNvSpPr/>
          <p:nvPr/>
        </p:nvSpPr>
        <p:spPr bwMode="auto">
          <a:xfrm>
            <a:off x="7046434" y="2716881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60" name="직선 연결선 159"/>
          <p:cNvCxnSpPr>
            <a:stCxn id="146" idx="0"/>
            <a:endCxn id="159" idx="6"/>
          </p:cNvCxnSpPr>
          <p:nvPr/>
        </p:nvCxnSpPr>
        <p:spPr>
          <a:xfrm rot="10800000" flipV="1">
            <a:off x="7189310" y="2788317"/>
            <a:ext cx="142876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 bwMode="auto">
          <a:xfrm>
            <a:off x="7046434" y="3216947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64" name="직선 연결선 163"/>
          <p:cNvCxnSpPr>
            <a:stCxn id="148" idx="0"/>
            <a:endCxn id="163" idx="6"/>
          </p:cNvCxnSpPr>
          <p:nvPr/>
        </p:nvCxnSpPr>
        <p:spPr>
          <a:xfrm rot="10800000" flipV="1">
            <a:off x="7189310" y="3288383"/>
            <a:ext cx="14287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 bwMode="auto">
          <a:xfrm>
            <a:off x="7046434" y="3788451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66" name="직선 연결선 165"/>
          <p:cNvCxnSpPr>
            <a:stCxn id="150" idx="0"/>
            <a:endCxn id="165" idx="6"/>
          </p:cNvCxnSpPr>
          <p:nvPr/>
        </p:nvCxnSpPr>
        <p:spPr>
          <a:xfrm rot="10800000" flipV="1">
            <a:off x="7189310" y="3859887"/>
            <a:ext cx="14287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/>
          <p:cNvSpPr/>
          <p:nvPr/>
        </p:nvSpPr>
        <p:spPr bwMode="auto">
          <a:xfrm>
            <a:off x="7046434" y="4288517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68" name="직선 연결선 167"/>
          <p:cNvCxnSpPr>
            <a:stCxn id="152" idx="0"/>
            <a:endCxn id="167" idx="6"/>
          </p:cNvCxnSpPr>
          <p:nvPr/>
        </p:nvCxnSpPr>
        <p:spPr>
          <a:xfrm rot="10800000">
            <a:off x="7189310" y="4359956"/>
            <a:ext cx="14287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 bwMode="auto">
          <a:xfrm>
            <a:off x="7046434" y="4860021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70" name="직선 연결선 169"/>
          <p:cNvCxnSpPr>
            <a:stCxn id="154" idx="0"/>
            <a:endCxn id="169" idx="6"/>
          </p:cNvCxnSpPr>
          <p:nvPr/>
        </p:nvCxnSpPr>
        <p:spPr>
          <a:xfrm rot="10800000">
            <a:off x="7189310" y="4931459"/>
            <a:ext cx="14287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/>
          <p:cNvSpPr/>
          <p:nvPr/>
        </p:nvSpPr>
        <p:spPr bwMode="auto">
          <a:xfrm>
            <a:off x="7046434" y="5360087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72" name="직선 연결선 171"/>
          <p:cNvCxnSpPr>
            <a:stCxn id="156" idx="0"/>
            <a:endCxn id="171" idx="6"/>
          </p:cNvCxnSpPr>
          <p:nvPr/>
        </p:nvCxnSpPr>
        <p:spPr>
          <a:xfrm rot="10800000">
            <a:off x="7189310" y="5431525"/>
            <a:ext cx="14287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 bwMode="auto">
          <a:xfrm>
            <a:off x="7046434" y="5860153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74" name="직선 연결선 173"/>
          <p:cNvCxnSpPr>
            <a:endCxn id="173" idx="6"/>
          </p:cNvCxnSpPr>
          <p:nvPr/>
        </p:nvCxnSpPr>
        <p:spPr>
          <a:xfrm rot="10800000" flipV="1">
            <a:off x="7189310" y="5931589"/>
            <a:ext cx="142876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그림 174" descr="제목 없음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60880" y="4574269"/>
            <a:ext cx="1643074" cy="8234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6" name="직사각형 175"/>
          <p:cNvSpPr/>
          <p:nvPr/>
        </p:nvSpPr>
        <p:spPr bwMode="auto">
          <a:xfrm>
            <a:off x="8260880" y="5645839"/>
            <a:ext cx="1643074" cy="35719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algn="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외부시스템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77" name="타원 176"/>
          <p:cNvSpPr/>
          <p:nvPr/>
        </p:nvSpPr>
        <p:spPr bwMode="auto">
          <a:xfrm>
            <a:off x="8046566" y="257117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78" name="타원 177"/>
          <p:cNvSpPr/>
          <p:nvPr/>
        </p:nvSpPr>
        <p:spPr bwMode="auto">
          <a:xfrm>
            <a:off x="8046566" y="2785487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79" name="타원 178"/>
          <p:cNvSpPr/>
          <p:nvPr/>
        </p:nvSpPr>
        <p:spPr bwMode="auto">
          <a:xfrm>
            <a:off x="8046566" y="2999801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8046566" y="3214115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8046566" y="3645575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8046566" y="385988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3" name="타원 182"/>
          <p:cNvSpPr/>
          <p:nvPr/>
        </p:nvSpPr>
        <p:spPr bwMode="auto">
          <a:xfrm>
            <a:off x="8046566" y="407420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8046566" y="4288517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5" name="타원 184"/>
          <p:cNvSpPr/>
          <p:nvPr/>
        </p:nvSpPr>
        <p:spPr bwMode="auto">
          <a:xfrm>
            <a:off x="8046566" y="457426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8046566" y="478858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7" name="타원 186"/>
          <p:cNvSpPr/>
          <p:nvPr/>
        </p:nvSpPr>
        <p:spPr bwMode="auto">
          <a:xfrm>
            <a:off x="8046566" y="5002897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8046566" y="5217211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8046566" y="564583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90" name="타원 189"/>
          <p:cNvSpPr/>
          <p:nvPr/>
        </p:nvSpPr>
        <p:spPr bwMode="auto">
          <a:xfrm>
            <a:off x="8046566" y="586015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92" name="직선 연결선 191"/>
          <p:cNvCxnSpPr>
            <a:stCxn id="178" idx="2"/>
            <a:endCxn id="145" idx="2"/>
          </p:cNvCxnSpPr>
          <p:nvPr/>
        </p:nvCxnSpPr>
        <p:spPr>
          <a:xfrm flipH="1" flipV="1">
            <a:off x="7689376" y="2788317"/>
            <a:ext cx="357190" cy="6860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79" idx="2"/>
            <a:endCxn id="145" idx="2"/>
          </p:cNvCxnSpPr>
          <p:nvPr/>
        </p:nvCxnSpPr>
        <p:spPr>
          <a:xfrm flipH="1" flipV="1">
            <a:off x="7689376" y="2788317"/>
            <a:ext cx="357190" cy="28292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80" idx="2"/>
            <a:endCxn id="147" idx="2"/>
          </p:cNvCxnSpPr>
          <p:nvPr/>
        </p:nvCxnSpPr>
        <p:spPr>
          <a:xfrm flipH="1">
            <a:off x="7689376" y="3285553"/>
            <a:ext cx="357190" cy="283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81" idx="1"/>
            <a:endCxn id="147" idx="2"/>
          </p:cNvCxnSpPr>
          <p:nvPr/>
        </p:nvCxnSpPr>
        <p:spPr>
          <a:xfrm rot="16200000" flipV="1">
            <a:off x="7689376" y="3288385"/>
            <a:ext cx="378115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82" idx="1"/>
            <a:endCxn id="147" idx="2"/>
          </p:cNvCxnSpPr>
          <p:nvPr/>
        </p:nvCxnSpPr>
        <p:spPr>
          <a:xfrm rot="16200000" flipV="1">
            <a:off x="7582219" y="3395542"/>
            <a:ext cx="592429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81" idx="2"/>
            <a:endCxn id="149" idx="2"/>
          </p:cNvCxnSpPr>
          <p:nvPr/>
        </p:nvCxnSpPr>
        <p:spPr>
          <a:xfrm rot="10800000" flipV="1">
            <a:off x="7689376" y="3717012"/>
            <a:ext cx="357190" cy="14287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85" idx="1"/>
            <a:endCxn id="149" idx="2"/>
          </p:cNvCxnSpPr>
          <p:nvPr/>
        </p:nvCxnSpPr>
        <p:spPr>
          <a:xfrm rot="16200000" flipV="1">
            <a:off x="7510781" y="4038484"/>
            <a:ext cx="735305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87" idx="1"/>
            <a:endCxn id="149" idx="2"/>
          </p:cNvCxnSpPr>
          <p:nvPr/>
        </p:nvCxnSpPr>
        <p:spPr>
          <a:xfrm rot="16200000" flipV="1">
            <a:off x="7296467" y="4252798"/>
            <a:ext cx="1163933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83" idx="3"/>
            <a:endCxn id="151" idx="2"/>
          </p:cNvCxnSpPr>
          <p:nvPr/>
        </p:nvCxnSpPr>
        <p:spPr>
          <a:xfrm rot="5400000">
            <a:off x="7796533" y="4088998"/>
            <a:ext cx="163801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86" idx="2"/>
            <a:endCxn id="153" idx="2"/>
          </p:cNvCxnSpPr>
          <p:nvPr/>
        </p:nvCxnSpPr>
        <p:spPr>
          <a:xfrm rot="10800000" flipV="1">
            <a:off x="7689376" y="4860021"/>
            <a:ext cx="357190" cy="714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87" idx="3"/>
            <a:endCxn id="155" idx="2"/>
          </p:cNvCxnSpPr>
          <p:nvPr/>
        </p:nvCxnSpPr>
        <p:spPr>
          <a:xfrm rot="5400000">
            <a:off x="7725095" y="5089130"/>
            <a:ext cx="306676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0" idx="2"/>
            <a:endCxn id="157" idx="2"/>
          </p:cNvCxnSpPr>
          <p:nvPr/>
        </p:nvCxnSpPr>
        <p:spPr>
          <a:xfrm rot="10800000">
            <a:off x="7689376" y="5931591"/>
            <a:ext cx="35719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89" idx="1"/>
            <a:endCxn id="155" idx="2"/>
          </p:cNvCxnSpPr>
          <p:nvPr/>
        </p:nvCxnSpPr>
        <p:spPr>
          <a:xfrm rot="16200000" flipV="1">
            <a:off x="7760814" y="5360087"/>
            <a:ext cx="235238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모서리가 둥근 직사각형 204"/>
          <p:cNvSpPr/>
          <p:nvPr/>
        </p:nvSpPr>
        <p:spPr bwMode="auto">
          <a:xfrm>
            <a:off x="8332318" y="2641467"/>
            <a:ext cx="571504" cy="571504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비즈니스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컴포넌트 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06" name="모서리가 둥근 직사각형 205"/>
          <p:cNvSpPr/>
          <p:nvPr/>
        </p:nvSpPr>
        <p:spPr bwMode="auto">
          <a:xfrm>
            <a:off x="8332318" y="3788451"/>
            <a:ext cx="571504" cy="571504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비즈니스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컴포넌트 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07" name="모서리가 둥근 직사각형 206"/>
          <p:cNvSpPr/>
          <p:nvPr/>
        </p:nvSpPr>
        <p:spPr bwMode="auto">
          <a:xfrm>
            <a:off x="8332318" y="4717145"/>
            <a:ext cx="571504" cy="571504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레거시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App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08" name="모서리가 둥근 직사각형 207"/>
          <p:cNvSpPr/>
          <p:nvPr/>
        </p:nvSpPr>
        <p:spPr bwMode="auto">
          <a:xfrm>
            <a:off x="8332318" y="5574401"/>
            <a:ext cx="571504" cy="500066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외부 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시스템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12" name="직선 화살표 연결선 211"/>
          <p:cNvCxnSpPr>
            <a:stCxn id="68" idx="3"/>
            <a:endCxn id="159" idx="2"/>
          </p:cNvCxnSpPr>
          <p:nvPr/>
        </p:nvCxnSpPr>
        <p:spPr bwMode="auto">
          <a:xfrm flipV="1">
            <a:off x="6064575" y="2788319"/>
            <a:ext cx="981859" cy="85671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5" name="직선 화살표 연결선 214"/>
          <p:cNvCxnSpPr>
            <a:stCxn id="68" idx="3"/>
            <a:endCxn id="163" idx="2"/>
          </p:cNvCxnSpPr>
          <p:nvPr/>
        </p:nvCxnSpPr>
        <p:spPr bwMode="auto">
          <a:xfrm flipV="1">
            <a:off x="6064575" y="3288385"/>
            <a:ext cx="981859" cy="35664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8" name="직선 화살표 연결선 217"/>
          <p:cNvCxnSpPr>
            <a:stCxn id="68" idx="3"/>
            <a:endCxn id="165" idx="1"/>
          </p:cNvCxnSpPr>
          <p:nvPr/>
        </p:nvCxnSpPr>
        <p:spPr bwMode="auto">
          <a:xfrm>
            <a:off x="6064575" y="3645030"/>
            <a:ext cx="1002783" cy="16434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1" name="직선 화살표 연결선 220"/>
          <p:cNvCxnSpPr>
            <a:stCxn id="83" idx="3"/>
            <a:endCxn id="163" idx="3"/>
          </p:cNvCxnSpPr>
          <p:nvPr/>
        </p:nvCxnSpPr>
        <p:spPr bwMode="auto">
          <a:xfrm flipV="1">
            <a:off x="6064575" y="3338899"/>
            <a:ext cx="1002783" cy="88221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4" name="직선 화살표 연결선 223"/>
          <p:cNvCxnSpPr>
            <a:stCxn id="83" idx="3"/>
            <a:endCxn id="173" idx="1"/>
          </p:cNvCxnSpPr>
          <p:nvPr/>
        </p:nvCxnSpPr>
        <p:spPr bwMode="auto">
          <a:xfrm>
            <a:off x="6064575" y="4221110"/>
            <a:ext cx="1002783" cy="1659967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7" name="직선 화살표 연결선 226"/>
          <p:cNvCxnSpPr>
            <a:stCxn id="83" idx="3"/>
            <a:endCxn id="167" idx="1"/>
          </p:cNvCxnSpPr>
          <p:nvPr/>
        </p:nvCxnSpPr>
        <p:spPr bwMode="auto">
          <a:xfrm>
            <a:off x="6064575" y="4221110"/>
            <a:ext cx="1002783" cy="8833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0" name="직선 화살표 연결선 229"/>
          <p:cNvCxnSpPr>
            <a:stCxn id="92" idx="3"/>
            <a:endCxn id="167" idx="3"/>
          </p:cNvCxnSpPr>
          <p:nvPr/>
        </p:nvCxnSpPr>
        <p:spPr bwMode="auto">
          <a:xfrm flipV="1">
            <a:off x="6064575" y="4410469"/>
            <a:ext cx="1002783" cy="38672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3" name="직선 화살표 연결선 232"/>
          <p:cNvCxnSpPr>
            <a:stCxn id="92" idx="3"/>
            <a:endCxn id="169" idx="2"/>
          </p:cNvCxnSpPr>
          <p:nvPr/>
        </p:nvCxnSpPr>
        <p:spPr bwMode="auto">
          <a:xfrm>
            <a:off x="6064575" y="4797190"/>
            <a:ext cx="981859" cy="13426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6" name="직선 화살표 연결선 235"/>
          <p:cNvCxnSpPr>
            <a:stCxn id="103" idx="3"/>
            <a:endCxn id="169" idx="3"/>
          </p:cNvCxnSpPr>
          <p:nvPr/>
        </p:nvCxnSpPr>
        <p:spPr bwMode="auto">
          <a:xfrm flipV="1">
            <a:off x="6064575" y="4981973"/>
            <a:ext cx="1002783" cy="391297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9" name="직선 화살표 연결선 238"/>
          <p:cNvCxnSpPr>
            <a:stCxn id="103" idx="3"/>
            <a:endCxn id="171" idx="2"/>
          </p:cNvCxnSpPr>
          <p:nvPr/>
        </p:nvCxnSpPr>
        <p:spPr bwMode="auto">
          <a:xfrm>
            <a:off x="6064575" y="5373270"/>
            <a:ext cx="981859" cy="5825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3" name="직선 화살표 연결선 242"/>
          <p:cNvCxnSpPr>
            <a:stCxn id="103" idx="3"/>
            <a:endCxn id="173" idx="0"/>
          </p:cNvCxnSpPr>
          <p:nvPr/>
        </p:nvCxnSpPr>
        <p:spPr bwMode="auto">
          <a:xfrm>
            <a:off x="6064575" y="5373270"/>
            <a:ext cx="1053297" cy="48688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6" name="직선 화살표 연결선 245"/>
          <p:cNvCxnSpPr>
            <a:stCxn id="103" idx="3"/>
            <a:endCxn id="165" idx="3"/>
          </p:cNvCxnSpPr>
          <p:nvPr/>
        </p:nvCxnSpPr>
        <p:spPr bwMode="auto">
          <a:xfrm flipV="1">
            <a:off x="6064575" y="3910403"/>
            <a:ext cx="1002783" cy="1462867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250" name="TextBox 249"/>
          <p:cNvSpPr txBox="1"/>
          <p:nvPr/>
        </p:nvSpPr>
        <p:spPr bwMode="auto">
          <a:xfrm>
            <a:off x="6244600" y="2564880"/>
            <a:ext cx="7921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dirty="0" smtClean="0">
                <a:latin typeface="Optima"/>
                <a:ea typeface="가는각진제목체"/>
              </a:rPr>
              <a:t>서비스 </a:t>
            </a:r>
            <a:r>
              <a:rPr lang="en-US" altLang="ko-KR" dirty="0" smtClean="0">
                <a:latin typeface="Optima"/>
                <a:ea typeface="가는각진제목체"/>
                <a:sym typeface="Wingdings" pitchFamily="2" charset="2"/>
              </a:rPr>
              <a:t></a:t>
            </a:r>
            <a:endParaRPr lang="ko-KR" altLang="en-US" dirty="0">
              <a:latin typeface="Optima"/>
              <a:ea typeface="가는각진제목체"/>
            </a:endParaRPr>
          </a:p>
        </p:txBody>
      </p:sp>
      <p:sp>
        <p:nvSpPr>
          <p:cNvPr id="251" name="직사각형 250"/>
          <p:cNvSpPr/>
          <p:nvPr/>
        </p:nvSpPr>
        <p:spPr bwMode="auto">
          <a:xfrm>
            <a:off x="7324750" y="2133600"/>
            <a:ext cx="2736380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dirty="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서비스 개발</a:t>
            </a:r>
          </a:p>
        </p:txBody>
      </p:sp>
      <p:sp>
        <p:nvSpPr>
          <p:cNvPr id="252" name="모서리가 둥근 직사각형 251"/>
          <p:cNvSpPr/>
          <p:nvPr/>
        </p:nvSpPr>
        <p:spPr bwMode="auto">
          <a:xfrm>
            <a:off x="4444350" y="5733320"/>
            <a:ext cx="2088290" cy="360050"/>
          </a:xfrm>
          <a:prstGeom prst="round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Optima" pitchFamily="2" charset="2"/>
              </a:rPr>
              <a:t>시스템은 서비스를 사용하여 구축함</a:t>
            </a:r>
          </a:p>
        </p:txBody>
      </p:sp>
      <p:sp>
        <p:nvSpPr>
          <p:cNvPr id="253" name="타원 252"/>
          <p:cNvSpPr/>
          <p:nvPr/>
        </p:nvSpPr>
        <p:spPr bwMode="auto">
          <a:xfrm>
            <a:off x="4516360" y="3140960"/>
            <a:ext cx="216030" cy="21603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1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54" name="타원 253"/>
          <p:cNvSpPr/>
          <p:nvPr/>
        </p:nvSpPr>
        <p:spPr bwMode="auto">
          <a:xfrm>
            <a:off x="6676660" y="2348850"/>
            <a:ext cx="216030" cy="21603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3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55" name="타원 254"/>
          <p:cNvSpPr/>
          <p:nvPr/>
        </p:nvSpPr>
        <p:spPr bwMode="auto">
          <a:xfrm>
            <a:off x="7900830" y="2492870"/>
            <a:ext cx="216030" cy="21603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2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56" name="타원 255"/>
          <p:cNvSpPr/>
          <p:nvPr/>
        </p:nvSpPr>
        <p:spPr bwMode="auto">
          <a:xfrm>
            <a:off x="8764950" y="870563"/>
            <a:ext cx="216030" cy="21603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1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57" name="타원 256"/>
          <p:cNvSpPr/>
          <p:nvPr/>
        </p:nvSpPr>
        <p:spPr bwMode="auto">
          <a:xfrm>
            <a:off x="5884550" y="1196690"/>
            <a:ext cx="216030" cy="21603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2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58" name="타원 257"/>
          <p:cNvSpPr/>
          <p:nvPr/>
        </p:nvSpPr>
        <p:spPr bwMode="auto">
          <a:xfrm>
            <a:off x="7756810" y="1484730"/>
            <a:ext cx="216030" cy="21603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3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91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C:\Users\TAEGOOK\AppData\Local\Microsoft\Windows\Temporary Internet Files\Content.IE5\WS97G45S\MM900285348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80" y="508523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모서리가 둥근 직사각형 190"/>
          <p:cNvSpPr/>
          <p:nvPr/>
        </p:nvSpPr>
        <p:spPr bwMode="auto">
          <a:xfrm>
            <a:off x="4682688" y="3356990"/>
            <a:ext cx="1561912" cy="2448340"/>
          </a:xfrm>
          <a:prstGeom prst="roundRect">
            <a:avLst>
              <a:gd name="adj" fmla="val 3335"/>
            </a:avLst>
          </a:prstGeom>
          <a:solidFill>
            <a:schemeClr val="accent2">
              <a:lumMod val="2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rtlCol="0" anchor="t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spc="-30" dirty="0" err="1" smtClean="0">
                <a:solidFill>
                  <a:srgbClr val="FFFFFF"/>
                </a:solidFill>
                <a:latin typeface="Optima"/>
                <a:ea typeface="가는각진제목체"/>
                <a:cs typeface="Arial" charset="0"/>
              </a:rPr>
              <a:t>BPM</a:t>
            </a:r>
            <a:r>
              <a:rPr lang="en-US" altLang="ko-KR" kern="0" spc="-30" dirty="0" smtClean="0">
                <a:solidFill>
                  <a:srgbClr val="FFFFFF"/>
                </a:solidFill>
                <a:latin typeface="Optima"/>
                <a:ea typeface="가는각진제목체"/>
                <a:cs typeface="Arial" charset="0"/>
              </a:rPr>
              <a:t> </a:t>
            </a:r>
            <a:r>
              <a:rPr lang="ko-KR" altLang="en-US" kern="0" spc="-30" dirty="0" smtClean="0">
                <a:solidFill>
                  <a:srgbClr val="FFFFFF"/>
                </a:solidFill>
                <a:latin typeface="Optima"/>
                <a:ea typeface="가는각진제목체"/>
                <a:cs typeface="Arial" charset="0"/>
              </a:rPr>
              <a:t>엔진</a:t>
            </a:r>
          </a:p>
        </p:txBody>
      </p:sp>
      <p:sp>
        <p:nvSpPr>
          <p:cNvPr id="209" name="직사각형 208"/>
          <p:cNvSpPr/>
          <p:nvPr/>
        </p:nvSpPr>
        <p:spPr bwMode="auto">
          <a:xfrm>
            <a:off x="4885562" y="3776674"/>
            <a:ext cx="1143008" cy="1812626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10" name="모서리가 둥근 직사각형 209"/>
          <p:cNvSpPr/>
          <p:nvPr/>
        </p:nvSpPr>
        <p:spPr bwMode="auto">
          <a:xfrm>
            <a:off x="5242752" y="3861060"/>
            <a:ext cx="428628" cy="142876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BPEL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11" name="모서리가 둥근 직사각형 210"/>
          <p:cNvSpPr/>
          <p:nvPr/>
        </p:nvSpPr>
        <p:spPr bwMode="auto">
          <a:xfrm>
            <a:off x="5028438" y="4361126"/>
            <a:ext cx="357190" cy="142876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kern="0" spc="-30" dirty="0" err="1">
                <a:solidFill>
                  <a:sysClr val="windowText" lastClr="000000"/>
                </a:solidFill>
                <a:cs typeface="Arial" charset="0"/>
              </a:rPr>
              <a:t>BPEL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13" name="모서리가 둥근 직사각형 212"/>
          <p:cNvSpPr/>
          <p:nvPr/>
        </p:nvSpPr>
        <p:spPr bwMode="auto">
          <a:xfrm>
            <a:off x="5028438" y="4646878"/>
            <a:ext cx="357190" cy="142876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kern="0" spc="-30" dirty="0" err="1">
                <a:solidFill>
                  <a:sysClr val="windowText" lastClr="000000"/>
                </a:solidFill>
                <a:cs typeface="Arial" charset="0"/>
              </a:rPr>
              <a:t>BPEL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14" name="순서도: 판단 213"/>
          <p:cNvSpPr/>
          <p:nvPr/>
        </p:nvSpPr>
        <p:spPr bwMode="auto">
          <a:xfrm>
            <a:off x="5314190" y="4146812"/>
            <a:ext cx="285752" cy="142876"/>
          </a:xfrm>
          <a:prstGeom prst="flowChartDecision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16" name="직선 연결선 215"/>
          <p:cNvCxnSpPr>
            <a:stCxn id="210" idx="2"/>
            <a:endCxn id="214" idx="0"/>
          </p:cNvCxnSpPr>
          <p:nvPr/>
        </p:nvCxnSpPr>
        <p:spPr>
          <a:xfrm rot="5400000">
            <a:off x="5385628" y="4075374"/>
            <a:ext cx="14287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17" name="직선 연결선 28"/>
          <p:cNvCxnSpPr>
            <a:stCxn id="214" idx="1"/>
            <a:endCxn id="211" idx="0"/>
          </p:cNvCxnSpPr>
          <p:nvPr/>
        </p:nvCxnSpPr>
        <p:spPr>
          <a:xfrm rot="10800000" flipV="1">
            <a:off x="5207034" y="4218250"/>
            <a:ext cx="107157" cy="142876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219" name="모서리가 둥근 직사각형 218"/>
          <p:cNvSpPr/>
          <p:nvPr/>
        </p:nvSpPr>
        <p:spPr bwMode="auto">
          <a:xfrm>
            <a:off x="5528504" y="4361126"/>
            <a:ext cx="357190" cy="142876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kern="0" spc="-30" dirty="0" err="1">
                <a:solidFill>
                  <a:sysClr val="windowText" lastClr="000000"/>
                </a:solidFill>
                <a:cs typeface="Arial" charset="0"/>
              </a:rPr>
              <a:t>BPEL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20" name="직선 연결선 28"/>
          <p:cNvCxnSpPr>
            <a:stCxn id="214" idx="3"/>
            <a:endCxn id="219" idx="0"/>
          </p:cNvCxnSpPr>
          <p:nvPr/>
        </p:nvCxnSpPr>
        <p:spPr>
          <a:xfrm>
            <a:off x="5599942" y="4218250"/>
            <a:ext cx="107157" cy="142876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22" name="직선 연결선 28"/>
          <p:cNvCxnSpPr>
            <a:stCxn id="211" idx="2"/>
            <a:endCxn id="213" idx="0"/>
          </p:cNvCxnSpPr>
          <p:nvPr/>
        </p:nvCxnSpPr>
        <p:spPr>
          <a:xfrm rot="5400000">
            <a:off x="5135595" y="4575440"/>
            <a:ext cx="142876" cy="15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23" name="직선 연결선 28"/>
          <p:cNvCxnSpPr>
            <a:stCxn id="219" idx="2"/>
            <a:endCxn id="225" idx="0"/>
          </p:cNvCxnSpPr>
          <p:nvPr/>
        </p:nvCxnSpPr>
        <p:spPr>
          <a:xfrm rot="5400000">
            <a:off x="5635661" y="4575440"/>
            <a:ext cx="142876" cy="15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225" name="모서리가 둥근 직사각형 224"/>
          <p:cNvSpPr/>
          <p:nvPr/>
        </p:nvSpPr>
        <p:spPr bwMode="auto">
          <a:xfrm>
            <a:off x="5528504" y="4646878"/>
            <a:ext cx="357190" cy="142876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kern="0" spc="-30" dirty="0" err="1">
                <a:solidFill>
                  <a:sysClr val="windowText" lastClr="000000"/>
                </a:solidFill>
                <a:cs typeface="Arial" charset="0"/>
              </a:rPr>
              <a:t>BPEL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26" name="모서리가 둥근 직사각형 225"/>
          <p:cNvSpPr/>
          <p:nvPr/>
        </p:nvSpPr>
        <p:spPr bwMode="auto">
          <a:xfrm>
            <a:off x="5257052" y="4932630"/>
            <a:ext cx="432060" cy="142876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kern="0" spc="-30" dirty="0" err="1">
                <a:solidFill>
                  <a:sysClr val="windowText" lastClr="000000"/>
                </a:solidFill>
                <a:cs typeface="Arial" charset="0"/>
              </a:rPr>
              <a:t>BPEL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28" name="직선 연결선 28"/>
          <p:cNvCxnSpPr>
            <a:stCxn id="225" idx="2"/>
            <a:endCxn id="226" idx="0"/>
          </p:cNvCxnSpPr>
          <p:nvPr/>
        </p:nvCxnSpPr>
        <p:spPr>
          <a:xfrm rot="5400000">
            <a:off x="5518653" y="4744184"/>
            <a:ext cx="142876" cy="2340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29" name="직선 연결선 28"/>
          <p:cNvCxnSpPr>
            <a:stCxn id="213" idx="2"/>
            <a:endCxn id="226" idx="0"/>
          </p:cNvCxnSpPr>
          <p:nvPr/>
        </p:nvCxnSpPr>
        <p:spPr>
          <a:xfrm rot="16200000" flipH="1">
            <a:off x="5268619" y="4728167"/>
            <a:ext cx="142876" cy="26604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231" name="직사각형 230"/>
          <p:cNvSpPr/>
          <p:nvPr/>
        </p:nvSpPr>
        <p:spPr bwMode="auto">
          <a:xfrm>
            <a:off x="4885562" y="4062426"/>
            <a:ext cx="142876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2" name="직사각형 231"/>
          <p:cNvSpPr/>
          <p:nvPr/>
        </p:nvSpPr>
        <p:spPr bwMode="auto">
          <a:xfrm>
            <a:off x="4897002" y="4437140"/>
            <a:ext cx="72010" cy="21603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/>
              <a:ea typeface="가는각진제목체"/>
            </a:endParaRPr>
          </a:p>
        </p:txBody>
      </p:sp>
      <p:sp>
        <p:nvSpPr>
          <p:cNvPr id="234" name="모서리가 둥근 직사각형 233"/>
          <p:cNvSpPr/>
          <p:nvPr/>
        </p:nvSpPr>
        <p:spPr bwMode="auto">
          <a:xfrm>
            <a:off x="5257052" y="5157240"/>
            <a:ext cx="428628" cy="142876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kern="0" spc="-30" dirty="0" err="1">
                <a:solidFill>
                  <a:sysClr val="windowText" lastClr="000000"/>
                </a:solidFill>
                <a:cs typeface="Arial" charset="0"/>
              </a:rPr>
              <a:t>BPEL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35" name="모서리가 둥근 직사각형 234"/>
          <p:cNvSpPr/>
          <p:nvPr/>
        </p:nvSpPr>
        <p:spPr bwMode="auto">
          <a:xfrm>
            <a:off x="5257052" y="5386790"/>
            <a:ext cx="428628" cy="142876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kern="0" spc="-30" dirty="0" err="1">
                <a:solidFill>
                  <a:sysClr val="windowText" lastClr="000000"/>
                </a:solidFill>
                <a:cs typeface="Arial" charset="0"/>
              </a:rPr>
              <a:t>BPEL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37" name="직선 연결선 28"/>
          <p:cNvCxnSpPr>
            <a:stCxn id="226" idx="2"/>
            <a:endCxn id="234" idx="0"/>
          </p:cNvCxnSpPr>
          <p:nvPr/>
        </p:nvCxnSpPr>
        <p:spPr>
          <a:xfrm flipH="1">
            <a:off x="5471366" y="5075506"/>
            <a:ext cx="1716" cy="8173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38" name="직선 연결선 28"/>
          <p:cNvCxnSpPr>
            <a:stCxn id="234" idx="2"/>
            <a:endCxn id="235" idx="0"/>
          </p:cNvCxnSpPr>
          <p:nvPr/>
        </p:nvCxnSpPr>
        <p:spPr>
          <a:xfrm>
            <a:off x="5471366" y="5300116"/>
            <a:ext cx="0" cy="866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249" name="직사각형 248"/>
          <p:cNvSpPr/>
          <p:nvPr/>
        </p:nvSpPr>
        <p:spPr bwMode="auto">
          <a:xfrm>
            <a:off x="6820680" y="2492870"/>
            <a:ext cx="432060" cy="374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2" name="텍스트 개체 틀 4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mtClean="0"/>
              <a:t>BPM </a:t>
            </a:r>
            <a:r>
              <a:rPr lang="ko-KR" altLang="en-US" smtClean="0"/>
              <a:t>엔진을 이용하면 업무 프로세스를 손쉽게 표현할 수 있음</a:t>
            </a:r>
            <a:endParaRPr lang="en-US" altLang="ko-KR" smtClean="0"/>
          </a:p>
          <a:p>
            <a:r>
              <a:rPr lang="ko-KR" altLang="en-US" smtClean="0"/>
              <a:t>하지만</a:t>
            </a:r>
            <a:r>
              <a:rPr lang="en-US" altLang="ko-KR" smtClean="0"/>
              <a:t>, BPM</a:t>
            </a:r>
            <a:r>
              <a:rPr lang="ko-KR" altLang="en-US" smtClean="0"/>
              <a:t>엔진을 사용하기 위해서는</a:t>
            </a:r>
            <a:r>
              <a:rPr lang="en-US" altLang="ko-KR" smtClean="0"/>
              <a:t>, </a:t>
            </a:r>
            <a:r>
              <a:rPr lang="ko-KR" altLang="en-US" smtClean="0"/>
              <a:t>업무 프로세스가 잘 정의되고</a:t>
            </a:r>
            <a:r>
              <a:rPr lang="en-US" altLang="ko-KR" smtClean="0"/>
              <a:t>, </a:t>
            </a:r>
            <a:r>
              <a:rPr lang="ko-KR" altLang="en-US" smtClean="0"/>
              <a:t>이를 지원할 서비스가 개발되어야 함 </a:t>
            </a:r>
            <a:endParaRPr lang="en-US" altLang="ko-KR" smtClean="0"/>
          </a:p>
          <a:p>
            <a:r>
              <a:rPr lang="ko-KR" altLang="en-US" smtClean="0"/>
              <a:t>따라서</a:t>
            </a:r>
            <a:r>
              <a:rPr lang="en-US" altLang="ko-KR" smtClean="0"/>
              <a:t>, BPM </a:t>
            </a:r>
            <a:r>
              <a:rPr lang="ko-KR" altLang="en-US" smtClean="0"/>
              <a:t>엔진 활용은 엔터프라이즈 </a:t>
            </a:r>
            <a:r>
              <a:rPr lang="en-US" altLang="ko-KR" smtClean="0"/>
              <a:t>SOA</a:t>
            </a:r>
            <a:r>
              <a:rPr lang="ko-KR" altLang="en-US" smtClean="0"/>
              <a:t>의 마지막 단계에서 가서야 달성할 수 있는 목표임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고려사항 </a:t>
            </a:r>
            <a:r>
              <a:rPr lang="en-US" altLang="ko-KR" dirty="0" smtClean="0"/>
              <a:t>(6/11) – 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BPM</a:t>
            </a:r>
            <a:r>
              <a:rPr lang="en-US" altLang="ko-KR" dirty="0" smtClean="0"/>
              <a:t>: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987870" y="2490790"/>
            <a:ext cx="2786082" cy="32861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416630" y="3776674"/>
            <a:ext cx="1143008" cy="1812626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7" name="순서도: 처리 6"/>
          <p:cNvSpPr/>
          <p:nvPr/>
        </p:nvSpPr>
        <p:spPr bwMode="auto">
          <a:xfrm>
            <a:off x="1202184" y="2776542"/>
            <a:ext cx="2357454" cy="571504"/>
          </a:xfrm>
          <a:prstGeom prst="flowChartProcess">
            <a:avLst/>
          </a:prstGeom>
          <a:solidFill>
            <a:srgbClr val="FDFDFD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345060" y="2871698"/>
            <a:ext cx="717357" cy="119158"/>
          </a:xfrm>
          <a:prstGeom prst="roundRect">
            <a:avLst/>
          </a:prstGeom>
          <a:solidFill>
            <a:sysClr val="window" lastClr="FFFFFF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off-line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479138" y="2871698"/>
            <a:ext cx="416722" cy="142876"/>
          </a:xfrm>
          <a:prstGeom prst="roundRect">
            <a:avLst/>
          </a:prstGeom>
          <a:solidFill>
            <a:sysClr val="window" lastClr="FFFFFF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on-line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2062416" y="3109825"/>
            <a:ext cx="416722" cy="142876"/>
          </a:xfrm>
          <a:prstGeom prst="roundRect">
            <a:avLst/>
          </a:prstGeom>
          <a:solidFill>
            <a:sysClr val="window" lastClr="FFFFFF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on-line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1" name="꺾인 연결선 10"/>
          <p:cNvCxnSpPr>
            <a:stCxn id="16" idx="2"/>
            <a:endCxn id="10" idx="0"/>
          </p:cNvCxnSpPr>
          <p:nvPr/>
        </p:nvCxnSpPr>
        <p:spPr>
          <a:xfrm rot="5400000">
            <a:off x="2223152" y="3062150"/>
            <a:ext cx="95251" cy="115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cxnSp>
        <p:nvCxnSpPr>
          <p:cNvPr id="12" name="꺾인 연결선 11"/>
          <p:cNvCxnSpPr>
            <a:stCxn id="16" idx="3"/>
            <a:endCxn id="9" idx="1"/>
          </p:cNvCxnSpPr>
          <p:nvPr/>
        </p:nvCxnSpPr>
        <p:spPr>
          <a:xfrm>
            <a:off x="2374957" y="2943136"/>
            <a:ext cx="104180" cy="10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cxnSp>
        <p:nvCxnSpPr>
          <p:cNvPr id="13" name="꺾인 연결선 43"/>
          <p:cNvCxnSpPr>
            <a:stCxn id="10" idx="3"/>
            <a:endCxn id="9" idx="2"/>
          </p:cNvCxnSpPr>
          <p:nvPr/>
        </p:nvCxnSpPr>
        <p:spPr>
          <a:xfrm flipV="1">
            <a:off x="2479138" y="3014574"/>
            <a:ext cx="208361" cy="16668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sp>
        <p:nvSpPr>
          <p:cNvPr id="14" name="모서리가 둥근 직사각형 13"/>
          <p:cNvSpPr/>
          <p:nvPr/>
        </p:nvSpPr>
        <p:spPr bwMode="auto">
          <a:xfrm>
            <a:off x="3000040" y="2871698"/>
            <a:ext cx="416722" cy="142876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on-line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5" name="꺾인 연결선 14"/>
          <p:cNvCxnSpPr>
            <a:stCxn id="9" idx="3"/>
            <a:endCxn id="14" idx="1"/>
          </p:cNvCxnSpPr>
          <p:nvPr/>
        </p:nvCxnSpPr>
        <p:spPr>
          <a:xfrm>
            <a:off x="2895859" y="2943136"/>
            <a:ext cx="104180" cy="10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sp>
        <p:nvSpPr>
          <p:cNvPr id="16" name="다이아몬드 15"/>
          <p:cNvSpPr/>
          <p:nvPr/>
        </p:nvSpPr>
        <p:spPr bwMode="auto">
          <a:xfrm>
            <a:off x="2166597" y="2871698"/>
            <a:ext cx="208361" cy="142876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7" name="꺾인 연결선 16"/>
          <p:cNvCxnSpPr>
            <a:stCxn id="8" idx="3"/>
            <a:endCxn id="16" idx="1"/>
          </p:cNvCxnSpPr>
          <p:nvPr/>
        </p:nvCxnSpPr>
        <p:spPr>
          <a:xfrm>
            <a:off x="2062417" y="2931277"/>
            <a:ext cx="104180" cy="118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202184" y="2514932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fontAlgn="auto" latinLnBrk="0"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1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</a:rPr>
              <a:t>프로세스 정의</a:t>
            </a:r>
            <a:endParaRPr lang="ko-KR" altLang="en-US" sz="11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773820" y="3861060"/>
            <a:ext cx="428628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559506" y="4361126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2559506" y="4646878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2" name="순서도: 판단 21"/>
          <p:cNvSpPr/>
          <p:nvPr/>
        </p:nvSpPr>
        <p:spPr bwMode="auto">
          <a:xfrm>
            <a:off x="2845258" y="4146812"/>
            <a:ext cx="285752" cy="142876"/>
          </a:xfrm>
          <a:prstGeom prst="flowChartDecision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3" name="직선 연결선 22"/>
          <p:cNvCxnSpPr>
            <a:stCxn id="19" idx="2"/>
            <a:endCxn id="22" idx="0"/>
          </p:cNvCxnSpPr>
          <p:nvPr/>
        </p:nvCxnSpPr>
        <p:spPr>
          <a:xfrm rot="5400000">
            <a:off x="2916696" y="4075374"/>
            <a:ext cx="14287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4" name="직선 연결선 28"/>
          <p:cNvCxnSpPr>
            <a:stCxn id="22" idx="1"/>
            <a:endCxn id="20" idx="0"/>
          </p:cNvCxnSpPr>
          <p:nvPr/>
        </p:nvCxnSpPr>
        <p:spPr>
          <a:xfrm rot="10800000" flipV="1">
            <a:off x="2738102" y="4218250"/>
            <a:ext cx="107157" cy="142876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25" name="모서리가 둥근 직사각형 24"/>
          <p:cNvSpPr/>
          <p:nvPr/>
        </p:nvSpPr>
        <p:spPr bwMode="auto">
          <a:xfrm>
            <a:off x="3059572" y="4361126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6" name="직선 연결선 28"/>
          <p:cNvCxnSpPr>
            <a:stCxn id="22" idx="3"/>
            <a:endCxn id="25" idx="0"/>
          </p:cNvCxnSpPr>
          <p:nvPr/>
        </p:nvCxnSpPr>
        <p:spPr>
          <a:xfrm>
            <a:off x="3131010" y="4218250"/>
            <a:ext cx="107157" cy="142876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7" name="직선 연결선 28"/>
          <p:cNvCxnSpPr>
            <a:stCxn id="20" idx="2"/>
            <a:endCxn id="21" idx="0"/>
          </p:cNvCxnSpPr>
          <p:nvPr/>
        </p:nvCxnSpPr>
        <p:spPr>
          <a:xfrm rot="5400000">
            <a:off x="2666663" y="4575440"/>
            <a:ext cx="142876" cy="15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28" name="직선 연결선 28"/>
          <p:cNvCxnSpPr>
            <a:stCxn id="25" idx="2"/>
            <a:endCxn id="29" idx="0"/>
          </p:cNvCxnSpPr>
          <p:nvPr/>
        </p:nvCxnSpPr>
        <p:spPr>
          <a:xfrm rot="5400000">
            <a:off x="3166729" y="4575440"/>
            <a:ext cx="142876" cy="15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29" name="모서리가 둥근 직사각형 28"/>
          <p:cNvSpPr/>
          <p:nvPr/>
        </p:nvSpPr>
        <p:spPr bwMode="auto">
          <a:xfrm>
            <a:off x="3059572" y="4646878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788120" y="4932630"/>
            <a:ext cx="43206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31" name="직선 연결선 28"/>
          <p:cNvCxnSpPr>
            <a:stCxn id="29" idx="2"/>
            <a:endCxn id="30" idx="0"/>
          </p:cNvCxnSpPr>
          <p:nvPr/>
        </p:nvCxnSpPr>
        <p:spPr>
          <a:xfrm rot="5400000">
            <a:off x="3049721" y="4744184"/>
            <a:ext cx="142876" cy="23401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32" name="직선 연결선 28"/>
          <p:cNvCxnSpPr>
            <a:stCxn id="21" idx="2"/>
            <a:endCxn id="30" idx="0"/>
          </p:cNvCxnSpPr>
          <p:nvPr/>
        </p:nvCxnSpPr>
        <p:spPr>
          <a:xfrm rot="16200000" flipH="1">
            <a:off x="2799687" y="4728167"/>
            <a:ext cx="142876" cy="26604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2416630" y="4062426"/>
            <a:ext cx="142876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34" name="직선 화살표 연결선 33"/>
          <p:cNvCxnSpPr>
            <a:stCxn id="35" idx="3"/>
            <a:endCxn id="45" idx="1"/>
          </p:cNvCxnSpPr>
          <p:nvPr/>
        </p:nvCxnSpPr>
        <p:spPr>
          <a:xfrm>
            <a:off x="2059440" y="4545155"/>
            <a:ext cx="36863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/>
          </a:ln>
          <a:effectLst/>
        </p:spPr>
      </p:cxnSp>
      <p:sp>
        <p:nvSpPr>
          <p:cNvPr id="35" name="순서도: 문서 34"/>
          <p:cNvSpPr/>
          <p:nvPr/>
        </p:nvSpPr>
        <p:spPr bwMode="auto">
          <a:xfrm>
            <a:off x="1202184" y="4293120"/>
            <a:ext cx="857256" cy="504070"/>
          </a:xfrm>
          <a:prstGeom prst="flowChartDocument">
            <a:avLst/>
          </a:prstGeom>
          <a:solidFill>
            <a:srgbClr val="9BBB59">
              <a:lumMod val="20000"/>
              <a:lumOff val="80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kern="0" spc="-30" dirty="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액티비티 </a:t>
            </a:r>
            <a:endParaRPr lang="en-US" altLang="ko-KR" sz="9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kern="0" spc="-30" dirty="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정의서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3631076" y="2919418"/>
            <a:ext cx="142876" cy="285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987870" y="2133600"/>
            <a:ext cx="2786082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dirty="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비즈니스 분</a:t>
            </a:r>
            <a:r>
              <a:rPr lang="ko-KR" altLang="en-US" sz="1100" kern="0" spc="-30" dirty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석</a:t>
            </a: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202184" y="3419484"/>
            <a:ext cx="714380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자원 모델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988002" y="3419484"/>
            <a:ext cx="785818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조직 모델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845258" y="3419484"/>
            <a:ext cx="714380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Goal</a:t>
            </a:r>
            <a:r>
              <a:rPr lang="ko-KR" altLang="en-US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 모델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41" name="직선 화살표 연결선 67"/>
          <p:cNvCxnSpPr>
            <a:stCxn id="14" idx="2"/>
            <a:endCxn id="35" idx="0"/>
          </p:cNvCxnSpPr>
          <p:nvPr/>
        </p:nvCxnSpPr>
        <p:spPr>
          <a:xfrm rot="5400000">
            <a:off x="1780334" y="2865053"/>
            <a:ext cx="1278546" cy="1577589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ysDot"/>
            <a:headEnd type="none" w="lg" len="lg"/>
            <a:tailEnd type="arrow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1059308" y="5133996"/>
            <a:ext cx="1500198" cy="571504"/>
          </a:xfrm>
          <a:prstGeom prst="rect">
            <a:avLst/>
          </a:prstGeom>
          <a:solidFill>
            <a:srgbClr val="FFFFFF"/>
          </a:solidFill>
          <a:ln w="6350" algn="ctr">
            <a:solidFill>
              <a:sysClr val="windowText" lastClr="000000">
                <a:lumMod val="75000"/>
                <a:lumOff val="25000"/>
              </a:sysClr>
            </a:solidFill>
            <a:prstDash val="sysDot"/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0" kern="0" spc="-30" smtClean="0">
                <a:solidFill>
                  <a:srgbClr val="C00000"/>
                </a:solidFill>
                <a:latin typeface="Optima"/>
                <a:ea typeface="가는각진제목체"/>
                <a:cs typeface="Arial" charset="0"/>
              </a:rPr>
              <a:t>프로세스 수준이 서로 다름</a:t>
            </a:r>
            <a:endParaRPr lang="en-US" altLang="ko-KR" sz="1000" b="0" kern="0" spc="-30" smtClean="0">
              <a:solidFill>
                <a:srgbClr val="C00000"/>
              </a:solidFill>
              <a:latin typeface="Optima"/>
              <a:ea typeface="가는각진제목체"/>
              <a:cs typeface="Arial" charset="0"/>
            </a:endParaRPr>
          </a:p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0" kern="0" spc="-30" smtClean="0">
                <a:solidFill>
                  <a:srgbClr val="C00000"/>
                </a:solidFill>
                <a:latin typeface="Optima"/>
                <a:ea typeface="가는각진제목체"/>
                <a:cs typeface="Arial" charset="0"/>
              </a:rPr>
              <a:t>프로세스 식별되지 않음 </a:t>
            </a:r>
            <a:endParaRPr lang="en-US" altLang="ko-KR" sz="1000" b="0" kern="0" spc="-30" smtClean="0">
              <a:solidFill>
                <a:srgbClr val="C00000"/>
              </a:solidFill>
              <a:latin typeface="Optima"/>
              <a:ea typeface="가는각진제목체"/>
              <a:cs typeface="Arial" charset="0"/>
            </a:endParaRPr>
          </a:p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0" kern="0" spc="-30" smtClean="0">
                <a:solidFill>
                  <a:srgbClr val="C00000"/>
                </a:solidFill>
                <a:latin typeface="Optima"/>
                <a:ea typeface="가는각진제목체"/>
                <a:cs typeface="Arial" charset="0"/>
              </a:rPr>
              <a:t>액티비티가 명확하지 않음  </a:t>
            </a:r>
            <a:endParaRPr lang="ko-KR" altLang="en-US" sz="1000" b="0" kern="0" spc="-30" dirty="0" smtClean="0">
              <a:solidFill>
                <a:srgbClr val="C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43" name="한쪽 모서리가 잘린 사각형 42"/>
          <p:cNvSpPr/>
          <p:nvPr/>
        </p:nvSpPr>
        <p:spPr bwMode="auto">
          <a:xfrm>
            <a:off x="1059308" y="4919682"/>
            <a:ext cx="785818" cy="214314"/>
          </a:xfrm>
          <a:prstGeom prst="snip1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30" smtClean="0">
                <a:solidFill>
                  <a:srgbClr val="C00000"/>
                </a:solidFill>
                <a:latin typeface="Optima"/>
                <a:ea typeface="가는각진제목체"/>
                <a:cs typeface="Arial" charset="0"/>
              </a:rPr>
              <a:t>Risk</a:t>
            </a:r>
            <a:endParaRPr lang="ko-KR" altLang="en-US" sz="1100" kern="0" spc="-30" dirty="0" smtClean="0">
              <a:solidFill>
                <a:srgbClr val="C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28070" y="4437140"/>
            <a:ext cx="72010" cy="21603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/>
              <a:ea typeface="가는각진제목체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2788120" y="5157240"/>
            <a:ext cx="428628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788120" y="5386790"/>
            <a:ext cx="428628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b="0" kern="0" spc="-30" dirty="0" err="1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스탭</a:t>
            </a:r>
            <a:endParaRPr lang="ko-KR" altLang="en-US" sz="8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54" name="직선 연결선 28"/>
          <p:cNvCxnSpPr>
            <a:stCxn id="30" idx="2"/>
            <a:endCxn id="52" idx="0"/>
          </p:cNvCxnSpPr>
          <p:nvPr/>
        </p:nvCxnSpPr>
        <p:spPr>
          <a:xfrm flipH="1">
            <a:off x="3002434" y="5075506"/>
            <a:ext cx="1716" cy="8173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64" name="직선 연결선 28"/>
          <p:cNvCxnSpPr>
            <a:stCxn id="52" idx="2"/>
            <a:endCxn id="53" idx="0"/>
          </p:cNvCxnSpPr>
          <p:nvPr/>
        </p:nvCxnSpPr>
        <p:spPr>
          <a:xfrm>
            <a:off x="3002434" y="5300116"/>
            <a:ext cx="0" cy="8667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140" name="직사각형 139"/>
          <p:cNvSpPr/>
          <p:nvPr/>
        </p:nvSpPr>
        <p:spPr bwMode="auto">
          <a:xfrm>
            <a:off x="8046566" y="2492871"/>
            <a:ext cx="2000264" cy="3745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72000" tIns="72000" rIns="72000" bIns="72000" rtlCol="0" anchor="t"/>
          <a:lstStyle/>
          <a:p>
            <a:pPr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pic>
        <p:nvPicPr>
          <p:cNvPr id="141" name="그림 140" descr="제목 없음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60880" y="2636891"/>
            <a:ext cx="1638292" cy="1794502"/>
          </a:xfrm>
          <a:prstGeom prst="rect">
            <a:avLst/>
          </a:prstGeom>
        </p:spPr>
      </p:pic>
      <p:sp>
        <p:nvSpPr>
          <p:cNvPr id="142" name="직사각형 141"/>
          <p:cNvSpPr/>
          <p:nvPr/>
        </p:nvSpPr>
        <p:spPr bwMode="auto">
          <a:xfrm rot="16200000">
            <a:off x="5638234" y="4186822"/>
            <a:ext cx="3745093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엔터프라이즈 서비스 발</a:t>
            </a:r>
            <a:r>
              <a:rPr lang="ko-KR" altLang="en-US" sz="1100" kern="0" spc="-3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행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플랫폼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(=ESB, Rest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프레임워크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 </a:t>
            </a: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등</a:t>
            </a:r>
            <a:r>
              <a:rPr lang="en-US" altLang="ko-KR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)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3" name="모서리가 둥근 직사각형 142"/>
          <p:cNvSpPr/>
          <p:nvPr/>
        </p:nvSpPr>
        <p:spPr bwMode="auto">
          <a:xfrm rot="16200000">
            <a:off x="7439343" y="2396552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 rot="16200000">
            <a:off x="7153591" y="2396552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 rot="16200000">
            <a:off x="7439343" y="2752598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 rot="16200000">
            <a:off x="7153591" y="2752598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7" name="모서리가 둥근 직사각형 146"/>
          <p:cNvSpPr/>
          <p:nvPr/>
        </p:nvSpPr>
        <p:spPr bwMode="auto">
          <a:xfrm rot="16200000">
            <a:off x="7439343" y="3252665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 rot="16200000">
            <a:off x="7153591" y="3252665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 rot="16200000">
            <a:off x="7439343" y="3824169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 rot="16200000">
            <a:off x="7153591" y="3824169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 rot="16200000">
            <a:off x="7439343" y="4324237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2" name="모서리가 둥근 직사각형 151"/>
          <p:cNvSpPr/>
          <p:nvPr/>
        </p:nvSpPr>
        <p:spPr bwMode="auto">
          <a:xfrm rot="16200000">
            <a:off x="7153591" y="4324237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3" name="모서리가 둥근 직사각형 152"/>
          <p:cNvSpPr/>
          <p:nvPr/>
        </p:nvSpPr>
        <p:spPr bwMode="auto">
          <a:xfrm rot="16200000">
            <a:off x="7439343" y="4895740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4" name="모서리가 둥근 직사각형 153"/>
          <p:cNvSpPr/>
          <p:nvPr/>
        </p:nvSpPr>
        <p:spPr bwMode="auto">
          <a:xfrm rot="16200000">
            <a:off x="7153591" y="4895740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5" name="모서리가 둥근 직사각형 154"/>
          <p:cNvSpPr/>
          <p:nvPr/>
        </p:nvSpPr>
        <p:spPr bwMode="auto">
          <a:xfrm rot="16200000">
            <a:off x="7439343" y="5395806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6" name="모서리가 둥근 직사각형 155"/>
          <p:cNvSpPr/>
          <p:nvPr/>
        </p:nvSpPr>
        <p:spPr bwMode="auto">
          <a:xfrm rot="16200000">
            <a:off x="7153591" y="5395806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 rot="16200000">
            <a:off x="7439343" y="5895872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 rot="16200000">
            <a:off x="7153591" y="5895872"/>
            <a:ext cx="428628" cy="71438"/>
          </a:xfrm>
          <a:prstGeom prst="round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59" name="타원 158"/>
          <p:cNvSpPr/>
          <p:nvPr/>
        </p:nvSpPr>
        <p:spPr bwMode="auto">
          <a:xfrm>
            <a:off x="7046434" y="2716881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60" name="직선 연결선 159"/>
          <p:cNvCxnSpPr>
            <a:stCxn id="146" idx="0"/>
            <a:endCxn id="159" idx="6"/>
          </p:cNvCxnSpPr>
          <p:nvPr/>
        </p:nvCxnSpPr>
        <p:spPr>
          <a:xfrm rot="10800000" flipV="1">
            <a:off x="7189310" y="2788317"/>
            <a:ext cx="142876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타원 162"/>
          <p:cNvSpPr/>
          <p:nvPr/>
        </p:nvSpPr>
        <p:spPr bwMode="auto">
          <a:xfrm>
            <a:off x="7046434" y="3216947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64" name="직선 연결선 163"/>
          <p:cNvCxnSpPr>
            <a:stCxn id="148" idx="0"/>
            <a:endCxn id="163" idx="6"/>
          </p:cNvCxnSpPr>
          <p:nvPr/>
        </p:nvCxnSpPr>
        <p:spPr>
          <a:xfrm rot="10800000" flipV="1">
            <a:off x="7189310" y="3288383"/>
            <a:ext cx="14287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 bwMode="auto">
          <a:xfrm>
            <a:off x="7046434" y="3788451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66" name="직선 연결선 165"/>
          <p:cNvCxnSpPr>
            <a:stCxn id="150" idx="0"/>
            <a:endCxn id="165" idx="6"/>
          </p:cNvCxnSpPr>
          <p:nvPr/>
        </p:nvCxnSpPr>
        <p:spPr>
          <a:xfrm rot="10800000" flipV="1">
            <a:off x="7189310" y="3859887"/>
            <a:ext cx="14287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타원 166"/>
          <p:cNvSpPr/>
          <p:nvPr/>
        </p:nvSpPr>
        <p:spPr bwMode="auto">
          <a:xfrm>
            <a:off x="7046434" y="4288517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68" name="직선 연결선 167"/>
          <p:cNvCxnSpPr>
            <a:stCxn id="152" idx="0"/>
            <a:endCxn id="167" idx="6"/>
          </p:cNvCxnSpPr>
          <p:nvPr/>
        </p:nvCxnSpPr>
        <p:spPr>
          <a:xfrm rot="10800000">
            <a:off x="7189310" y="4359956"/>
            <a:ext cx="14287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 bwMode="auto">
          <a:xfrm>
            <a:off x="7046434" y="4860021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70" name="직선 연결선 169"/>
          <p:cNvCxnSpPr>
            <a:stCxn id="154" idx="0"/>
            <a:endCxn id="169" idx="6"/>
          </p:cNvCxnSpPr>
          <p:nvPr/>
        </p:nvCxnSpPr>
        <p:spPr>
          <a:xfrm rot="10800000">
            <a:off x="7189310" y="4931459"/>
            <a:ext cx="14287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타원 170"/>
          <p:cNvSpPr/>
          <p:nvPr/>
        </p:nvSpPr>
        <p:spPr bwMode="auto">
          <a:xfrm>
            <a:off x="7046434" y="5360087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72" name="직선 연결선 171"/>
          <p:cNvCxnSpPr>
            <a:stCxn id="156" idx="0"/>
            <a:endCxn id="171" idx="6"/>
          </p:cNvCxnSpPr>
          <p:nvPr/>
        </p:nvCxnSpPr>
        <p:spPr>
          <a:xfrm rot="10800000">
            <a:off x="7189310" y="5431525"/>
            <a:ext cx="14287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타원 172"/>
          <p:cNvSpPr/>
          <p:nvPr/>
        </p:nvSpPr>
        <p:spPr bwMode="auto">
          <a:xfrm>
            <a:off x="7046434" y="5860153"/>
            <a:ext cx="142876" cy="1428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74" name="직선 연결선 173"/>
          <p:cNvCxnSpPr>
            <a:endCxn id="173" idx="6"/>
          </p:cNvCxnSpPr>
          <p:nvPr/>
        </p:nvCxnSpPr>
        <p:spPr>
          <a:xfrm rot="10800000" flipV="1">
            <a:off x="7189310" y="5931589"/>
            <a:ext cx="142876" cy="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그림 174" descr="제목 없음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60880" y="4574269"/>
            <a:ext cx="1643074" cy="8234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6" name="직사각형 175"/>
          <p:cNvSpPr/>
          <p:nvPr/>
        </p:nvSpPr>
        <p:spPr bwMode="auto">
          <a:xfrm>
            <a:off x="8260880" y="5645839"/>
            <a:ext cx="1643074" cy="35719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36000" rIns="72000" bIns="36000" rtlCol="0" anchor="ctr"/>
          <a:lstStyle/>
          <a:p>
            <a:pPr algn="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외부시스템</a:t>
            </a: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77" name="타원 176"/>
          <p:cNvSpPr/>
          <p:nvPr/>
        </p:nvSpPr>
        <p:spPr bwMode="auto">
          <a:xfrm>
            <a:off x="8046566" y="257117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78" name="타원 177"/>
          <p:cNvSpPr/>
          <p:nvPr/>
        </p:nvSpPr>
        <p:spPr bwMode="auto">
          <a:xfrm>
            <a:off x="8046566" y="2785487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79" name="타원 178"/>
          <p:cNvSpPr/>
          <p:nvPr/>
        </p:nvSpPr>
        <p:spPr bwMode="auto">
          <a:xfrm>
            <a:off x="8046566" y="2999801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8046566" y="3214115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8046566" y="3645575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8046566" y="385988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3" name="타원 182"/>
          <p:cNvSpPr/>
          <p:nvPr/>
        </p:nvSpPr>
        <p:spPr bwMode="auto">
          <a:xfrm>
            <a:off x="8046566" y="407420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8046566" y="4288517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5" name="타원 184"/>
          <p:cNvSpPr/>
          <p:nvPr/>
        </p:nvSpPr>
        <p:spPr bwMode="auto">
          <a:xfrm>
            <a:off x="8046566" y="457426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8046566" y="478858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7" name="타원 186"/>
          <p:cNvSpPr/>
          <p:nvPr/>
        </p:nvSpPr>
        <p:spPr bwMode="auto">
          <a:xfrm>
            <a:off x="8046566" y="5002897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8046566" y="5217211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8046566" y="5645839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90" name="타원 189"/>
          <p:cNvSpPr/>
          <p:nvPr/>
        </p:nvSpPr>
        <p:spPr bwMode="auto">
          <a:xfrm>
            <a:off x="8046566" y="5860153"/>
            <a:ext cx="142876" cy="142876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92" name="직선 연결선 191"/>
          <p:cNvCxnSpPr>
            <a:stCxn id="178" idx="2"/>
            <a:endCxn id="145" idx="2"/>
          </p:cNvCxnSpPr>
          <p:nvPr/>
        </p:nvCxnSpPr>
        <p:spPr>
          <a:xfrm flipH="1" flipV="1">
            <a:off x="7689376" y="2788317"/>
            <a:ext cx="357190" cy="6860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79" idx="2"/>
            <a:endCxn id="145" idx="2"/>
          </p:cNvCxnSpPr>
          <p:nvPr/>
        </p:nvCxnSpPr>
        <p:spPr>
          <a:xfrm flipH="1" flipV="1">
            <a:off x="7689376" y="2788317"/>
            <a:ext cx="357190" cy="28292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80" idx="2"/>
            <a:endCxn id="147" idx="2"/>
          </p:cNvCxnSpPr>
          <p:nvPr/>
        </p:nvCxnSpPr>
        <p:spPr>
          <a:xfrm flipH="1">
            <a:off x="7689376" y="3285553"/>
            <a:ext cx="357190" cy="283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81" idx="1"/>
            <a:endCxn id="147" idx="2"/>
          </p:cNvCxnSpPr>
          <p:nvPr/>
        </p:nvCxnSpPr>
        <p:spPr>
          <a:xfrm rot="16200000" flipV="1">
            <a:off x="7689376" y="3288385"/>
            <a:ext cx="378115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82" idx="1"/>
            <a:endCxn id="147" idx="2"/>
          </p:cNvCxnSpPr>
          <p:nvPr/>
        </p:nvCxnSpPr>
        <p:spPr>
          <a:xfrm rot="16200000" flipV="1">
            <a:off x="7582219" y="3395542"/>
            <a:ext cx="592429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81" idx="2"/>
            <a:endCxn id="149" idx="2"/>
          </p:cNvCxnSpPr>
          <p:nvPr/>
        </p:nvCxnSpPr>
        <p:spPr>
          <a:xfrm rot="10800000" flipV="1">
            <a:off x="7689376" y="3717012"/>
            <a:ext cx="357190" cy="14287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85" idx="1"/>
            <a:endCxn id="149" idx="2"/>
          </p:cNvCxnSpPr>
          <p:nvPr/>
        </p:nvCxnSpPr>
        <p:spPr>
          <a:xfrm rot="16200000" flipV="1">
            <a:off x="7510781" y="4038484"/>
            <a:ext cx="735305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87" idx="1"/>
            <a:endCxn id="149" idx="2"/>
          </p:cNvCxnSpPr>
          <p:nvPr/>
        </p:nvCxnSpPr>
        <p:spPr>
          <a:xfrm rot="16200000" flipV="1">
            <a:off x="7296467" y="4252798"/>
            <a:ext cx="1163933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83" idx="3"/>
            <a:endCxn id="151" idx="2"/>
          </p:cNvCxnSpPr>
          <p:nvPr/>
        </p:nvCxnSpPr>
        <p:spPr>
          <a:xfrm rot="5400000">
            <a:off x="7796533" y="4088998"/>
            <a:ext cx="163801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86" idx="2"/>
            <a:endCxn id="153" idx="2"/>
          </p:cNvCxnSpPr>
          <p:nvPr/>
        </p:nvCxnSpPr>
        <p:spPr>
          <a:xfrm rot="10800000" flipV="1">
            <a:off x="7689376" y="4860021"/>
            <a:ext cx="357190" cy="7143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87" idx="3"/>
            <a:endCxn id="155" idx="2"/>
          </p:cNvCxnSpPr>
          <p:nvPr/>
        </p:nvCxnSpPr>
        <p:spPr>
          <a:xfrm rot="5400000">
            <a:off x="7725095" y="5089130"/>
            <a:ext cx="306676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190" idx="2"/>
            <a:endCxn id="157" idx="2"/>
          </p:cNvCxnSpPr>
          <p:nvPr/>
        </p:nvCxnSpPr>
        <p:spPr>
          <a:xfrm rot="10800000">
            <a:off x="7689376" y="5931591"/>
            <a:ext cx="35719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89" idx="1"/>
            <a:endCxn id="155" idx="2"/>
          </p:cNvCxnSpPr>
          <p:nvPr/>
        </p:nvCxnSpPr>
        <p:spPr>
          <a:xfrm rot="16200000" flipV="1">
            <a:off x="7760814" y="5360087"/>
            <a:ext cx="235238" cy="37811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모서리가 둥근 직사각형 204"/>
          <p:cNvSpPr/>
          <p:nvPr/>
        </p:nvSpPr>
        <p:spPr bwMode="auto">
          <a:xfrm>
            <a:off x="8332318" y="2641467"/>
            <a:ext cx="571504" cy="571504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비즈니스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컴포넌트 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06" name="모서리가 둥근 직사각형 205"/>
          <p:cNvSpPr/>
          <p:nvPr/>
        </p:nvSpPr>
        <p:spPr bwMode="auto">
          <a:xfrm>
            <a:off x="8332318" y="3788451"/>
            <a:ext cx="571504" cy="571504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비즈니스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컴포넌트 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07" name="모서리가 둥근 직사각형 206"/>
          <p:cNvSpPr/>
          <p:nvPr/>
        </p:nvSpPr>
        <p:spPr bwMode="auto">
          <a:xfrm>
            <a:off x="8332318" y="4717145"/>
            <a:ext cx="571504" cy="571504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레거시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App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208" name="모서리가 둥근 직사각형 207"/>
          <p:cNvSpPr/>
          <p:nvPr/>
        </p:nvSpPr>
        <p:spPr bwMode="auto">
          <a:xfrm>
            <a:off x="8332318" y="5574401"/>
            <a:ext cx="571504" cy="500066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외부 </a:t>
            </a:r>
            <a:endParaRPr lang="en-US" altLang="ko-KR" sz="900" kern="0" spc="-3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3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rPr>
              <a:t>시스템</a:t>
            </a:r>
            <a:endParaRPr lang="ko-KR" altLang="en-US" sz="9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212" name="직선 화살표 연결선 211"/>
          <p:cNvCxnSpPr>
            <a:stCxn id="210" idx="3"/>
            <a:endCxn id="159" idx="2"/>
          </p:cNvCxnSpPr>
          <p:nvPr/>
        </p:nvCxnSpPr>
        <p:spPr bwMode="auto">
          <a:xfrm flipV="1">
            <a:off x="5671380" y="2788319"/>
            <a:ext cx="1375054" cy="114417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5" name="직선 화살표 연결선 214"/>
          <p:cNvCxnSpPr>
            <a:stCxn id="210" idx="3"/>
            <a:endCxn id="163" idx="2"/>
          </p:cNvCxnSpPr>
          <p:nvPr/>
        </p:nvCxnSpPr>
        <p:spPr bwMode="auto">
          <a:xfrm flipV="1">
            <a:off x="5671380" y="3288385"/>
            <a:ext cx="1375054" cy="64411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8" name="직선 화살표 연결선 217"/>
          <p:cNvCxnSpPr>
            <a:stCxn id="210" idx="3"/>
            <a:endCxn id="165" idx="1"/>
          </p:cNvCxnSpPr>
          <p:nvPr/>
        </p:nvCxnSpPr>
        <p:spPr bwMode="auto">
          <a:xfrm flipV="1">
            <a:off x="5671380" y="3809375"/>
            <a:ext cx="1395978" cy="12312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1" name="직선 화살표 연결선 220"/>
          <p:cNvCxnSpPr>
            <a:stCxn id="219" idx="3"/>
            <a:endCxn id="163" idx="3"/>
          </p:cNvCxnSpPr>
          <p:nvPr/>
        </p:nvCxnSpPr>
        <p:spPr bwMode="auto">
          <a:xfrm flipV="1">
            <a:off x="5885694" y="3338899"/>
            <a:ext cx="1181664" cy="109366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4" name="직선 화살표 연결선 223"/>
          <p:cNvCxnSpPr>
            <a:stCxn id="225" idx="3"/>
            <a:endCxn id="173" idx="1"/>
          </p:cNvCxnSpPr>
          <p:nvPr/>
        </p:nvCxnSpPr>
        <p:spPr bwMode="auto">
          <a:xfrm>
            <a:off x="5885694" y="4718316"/>
            <a:ext cx="1181664" cy="116276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7" name="직선 화살표 연결선 226"/>
          <p:cNvCxnSpPr>
            <a:stCxn id="219" idx="3"/>
            <a:endCxn id="167" idx="1"/>
          </p:cNvCxnSpPr>
          <p:nvPr/>
        </p:nvCxnSpPr>
        <p:spPr bwMode="auto">
          <a:xfrm flipV="1">
            <a:off x="5885694" y="4309441"/>
            <a:ext cx="1181664" cy="12312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0" name="직선 화살표 연결선 229"/>
          <p:cNvCxnSpPr>
            <a:stCxn id="226" idx="3"/>
            <a:endCxn id="167" idx="3"/>
          </p:cNvCxnSpPr>
          <p:nvPr/>
        </p:nvCxnSpPr>
        <p:spPr bwMode="auto">
          <a:xfrm flipV="1">
            <a:off x="5689112" y="4410469"/>
            <a:ext cx="1378246" cy="59359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3" name="직선 화살표 연결선 232"/>
          <p:cNvCxnSpPr>
            <a:stCxn id="234" idx="3"/>
            <a:endCxn id="169" idx="2"/>
          </p:cNvCxnSpPr>
          <p:nvPr/>
        </p:nvCxnSpPr>
        <p:spPr bwMode="auto">
          <a:xfrm flipV="1">
            <a:off x="5685680" y="4931459"/>
            <a:ext cx="1360754" cy="29721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6" name="직선 화살표 연결선 235"/>
          <p:cNvCxnSpPr>
            <a:endCxn id="169" idx="3"/>
          </p:cNvCxnSpPr>
          <p:nvPr/>
        </p:nvCxnSpPr>
        <p:spPr bwMode="auto">
          <a:xfrm>
            <a:off x="5668520" y="4725180"/>
            <a:ext cx="1398838" cy="25679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9" name="직선 화살표 연결선 238"/>
          <p:cNvCxnSpPr>
            <a:stCxn id="235" idx="3"/>
            <a:endCxn id="171" idx="2"/>
          </p:cNvCxnSpPr>
          <p:nvPr/>
        </p:nvCxnSpPr>
        <p:spPr bwMode="auto">
          <a:xfrm flipV="1">
            <a:off x="5685680" y="5431525"/>
            <a:ext cx="1360754" cy="26703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3" name="직선 화살표 연결선 242"/>
          <p:cNvCxnSpPr>
            <a:stCxn id="234" idx="3"/>
            <a:endCxn id="173" idx="0"/>
          </p:cNvCxnSpPr>
          <p:nvPr/>
        </p:nvCxnSpPr>
        <p:spPr bwMode="auto">
          <a:xfrm>
            <a:off x="5685680" y="5228678"/>
            <a:ext cx="1432192" cy="63147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6" name="직선 화살표 연결선 245"/>
          <p:cNvCxnSpPr>
            <a:stCxn id="235" idx="3"/>
            <a:endCxn id="165" idx="3"/>
          </p:cNvCxnSpPr>
          <p:nvPr/>
        </p:nvCxnSpPr>
        <p:spPr bwMode="auto">
          <a:xfrm flipV="1">
            <a:off x="5685680" y="3910403"/>
            <a:ext cx="1381678" cy="154782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251" name="직사각형 250"/>
          <p:cNvSpPr/>
          <p:nvPr/>
        </p:nvSpPr>
        <p:spPr bwMode="auto">
          <a:xfrm>
            <a:off x="7324750" y="2133600"/>
            <a:ext cx="2736380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dirty="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서비스 개발</a:t>
            </a:r>
          </a:p>
        </p:txBody>
      </p:sp>
      <p:cxnSp>
        <p:nvCxnSpPr>
          <p:cNvPr id="4" name="직선 화살표 연결선 3"/>
          <p:cNvCxnSpPr>
            <a:stCxn id="6" idx="3"/>
            <a:endCxn id="209" idx="1"/>
          </p:cNvCxnSpPr>
          <p:nvPr/>
        </p:nvCxnSpPr>
        <p:spPr bwMode="auto">
          <a:xfrm>
            <a:off x="3559638" y="4682987"/>
            <a:ext cx="1325924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왼쪽 화살표 50"/>
          <p:cNvSpPr/>
          <p:nvPr/>
        </p:nvSpPr>
        <p:spPr bwMode="auto">
          <a:xfrm>
            <a:off x="4012290" y="2492870"/>
            <a:ext cx="1368190" cy="648090"/>
          </a:xfrm>
          <a:prstGeom prst="leftArrow">
            <a:avLst>
              <a:gd name="adj1" fmla="val 75145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dirty="0" smtClean="0">
                <a:solidFill>
                  <a:srgbClr val="FFFFFF"/>
                </a:solidFill>
                <a:latin typeface="Optima" pitchFamily="2" charset="2"/>
              </a:rPr>
              <a:t>프로세스 정의</a:t>
            </a:r>
          </a:p>
        </p:txBody>
      </p:sp>
      <p:sp>
        <p:nvSpPr>
          <p:cNvPr id="55" name="오른쪽 화살표 54"/>
          <p:cNvSpPr/>
          <p:nvPr/>
        </p:nvSpPr>
        <p:spPr bwMode="auto">
          <a:xfrm>
            <a:off x="5524500" y="2492870"/>
            <a:ext cx="1368190" cy="648090"/>
          </a:xfrm>
          <a:prstGeom prst="rightArrow">
            <a:avLst>
              <a:gd name="adj1" fmla="val 75145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dirty="0" smtClean="0">
                <a:solidFill>
                  <a:srgbClr val="FFFFFF"/>
                </a:solidFill>
                <a:latin typeface="Optima" pitchFamily="2" charset="2"/>
              </a:rPr>
              <a:t>서비스 개발</a:t>
            </a:r>
          </a:p>
        </p:txBody>
      </p:sp>
    </p:spTree>
    <p:extLst>
      <p:ext uri="{BB962C8B-B14F-4D97-AF65-F5344CB8AC3E}">
        <p14:creationId xmlns:p14="http://schemas.microsoft.com/office/powerpoint/2010/main" val="20007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모서리가 둥근 직사각형 150"/>
          <p:cNvSpPr/>
          <p:nvPr/>
        </p:nvSpPr>
        <p:spPr bwMode="auto">
          <a:xfrm>
            <a:off x="3723832" y="2348850"/>
            <a:ext cx="3600500" cy="3456480"/>
          </a:xfrm>
          <a:prstGeom prst="roundRect">
            <a:avLst>
              <a:gd name="adj" fmla="val 1835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1. </a:t>
            </a:r>
            <a:r>
              <a:rPr lang="ko-KR" altLang="en-US"/>
              <a:t>참조모델 </a:t>
            </a:r>
            <a:r>
              <a:rPr lang="en-US" altLang="ko-KR"/>
              <a:t>– </a:t>
            </a:r>
            <a:r>
              <a:rPr lang="en-US" altLang="ko-KR">
                <a:latin typeface="Optima" pitchFamily="2" charset="2"/>
              </a:rPr>
              <a:t>SDiLC</a:t>
            </a:r>
            <a:r>
              <a:rPr lang="en-US" altLang="ko-KR"/>
              <a:t> </a:t>
            </a:r>
            <a:r>
              <a:rPr lang="ko-KR" altLang="en-US"/>
              <a:t>역량 </a:t>
            </a:r>
            <a:r>
              <a:rPr lang="ko-KR" altLang="en-US" smtClean="0"/>
              <a:t>모델</a:t>
            </a:r>
            <a:r>
              <a:rPr lang="en-US" altLang="ko-KR" smtClean="0"/>
              <a:t>:</a:t>
            </a:r>
            <a:r>
              <a:rPr lang="ko-KR" altLang="en-US" smtClean="0"/>
              <a:t>가시화를 위한 정량 그래프</a:t>
            </a:r>
            <a:endParaRPr lang="ko-KR" altLang="en-US" dirty="0"/>
          </a:p>
        </p:txBody>
      </p:sp>
      <p:sp>
        <p:nvSpPr>
          <p:cNvPr id="24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6" y="836614"/>
            <a:ext cx="10441504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SW </a:t>
            </a:r>
            <a:r>
              <a:rPr lang="ko-KR" altLang="en-US" sz="1800" smtClean="0">
                <a:latin typeface="+mn-lt"/>
              </a:rPr>
              <a:t>개발자의 역량을 가시화</a:t>
            </a:r>
            <a:r>
              <a:rPr lang="en-US" altLang="ko-KR" sz="1800" smtClean="0">
                <a:latin typeface="+mn-lt"/>
              </a:rPr>
              <a:t>(visualization)</a:t>
            </a:r>
            <a:r>
              <a:rPr lang="ko-KR" altLang="en-US" sz="1800" smtClean="0">
                <a:latin typeface="+mn-lt"/>
              </a:rPr>
              <a:t>하는 모델은 개발자의 </a:t>
            </a:r>
            <a:r>
              <a:rPr lang="en-US" altLang="ko-KR" sz="1800" smtClean="0">
                <a:latin typeface="+mn-lt"/>
              </a:rPr>
              <a:t>5</a:t>
            </a:r>
            <a:r>
              <a:rPr lang="ko-KR" altLang="en-US" sz="1800" smtClean="0">
                <a:latin typeface="+mn-lt"/>
              </a:rPr>
              <a:t>대 역량을 기반으로 합니다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그래프로의 각 분면에 네 개의 서로 다른 기술</a:t>
            </a:r>
            <a:r>
              <a:rPr lang="en-US" altLang="ko-KR" sz="1800" smtClean="0">
                <a:latin typeface="+mn-lt"/>
              </a:rPr>
              <a:t>(skill) </a:t>
            </a:r>
            <a:r>
              <a:rPr lang="ko-KR" altLang="en-US" sz="1800" smtClean="0">
                <a:latin typeface="+mn-lt"/>
              </a:rPr>
              <a:t>유형에 대한 서로 다른 기준값을 </a:t>
            </a:r>
            <a:r>
              <a:rPr lang="en-US" altLang="ko-KR" sz="1800" smtClean="0">
                <a:latin typeface="+mn-lt"/>
              </a:rPr>
              <a:t>x,y</a:t>
            </a:r>
            <a:r>
              <a:rPr lang="ko-KR" altLang="en-US" sz="1800" smtClean="0">
                <a:latin typeface="+mn-lt"/>
              </a:rPr>
              <a:t>축에 배치하여 표현합니다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정량</a:t>
            </a:r>
            <a:r>
              <a:rPr lang="en-US" altLang="ko-KR" sz="1800" smtClean="0">
                <a:latin typeface="+mn-lt"/>
              </a:rPr>
              <a:t>(quantity) </a:t>
            </a:r>
            <a:r>
              <a:rPr lang="ko-KR" altLang="en-US" sz="1800" smtClean="0">
                <a:latin typeface="+mn-lt"/>
              </a:rPr>
              <a:t>그래프는 개발자 </a:t>
            </a:r>
            <a:r>
              <a:rPr lang="en-US" altLang="ko-KR" sz="1800" smtClean="0">
                <a:latin typeface="+mn-lt"/>
              </a:rPr>
              <a:t>skill</a:t>
            </a:r>
            <a:r>
              <a:rPr lang="ko-KR" altLang="en-US" sz="1800" smtClean="0">
                <a:latin typeface="+mn-lt"/>
              </a:rPr>
              <a:t>을 정량적인 관점으로 표현하는 그래프입니다</a:t>
            </a:r>
            <a:r>
              <a:rPr lang="en-US" altLang="ko-KR" sz="1800" smtClean="0">
                <a:latin typeface="+mn-lt"/>
              </a:rPr>
              <a:t>.  </a:t>
            </a:r>
            <a:r>
              <a:rPr lang="ko-KR" altLang="en-US" sz="1800" smtClean="0">
                <a:latin typeface="+mn-lt"/>
              </a:rPr>
              <a:t>  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596092" y="2678709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SW Developement Skill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083882" y="2678708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Domain Skill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596092" y="4149099"/>
            <a:ext cx="1368190" cy="1338000"/>
          </a:xfrm>
          <a:prstGeom prst="roundRect">
            <a:avLst>
              <a:gd name="adj" fmla="val 354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Communication Skill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4083882" y="4149100"/>
            <a:ext cx="1368190" cy="1338000"/>
          </a:xfrm>
          <a:prstGeom prst="roundRect">
            <a:avLst>
              <a:gd name="adj" fmla="val 245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Leading Skill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 rot="16200000">
            <a:off x="6655751" y="3953979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지식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092440" y="2420860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경험</a:t>
            </a: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(</a:t>
            </a: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지수</a:t>
            </a: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/</a:t>
            </a: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횟</a:t>
            </a:r>
            <a:r>
              <a:rPr lang="ko-KR" altLang="en-US" sz="1000" b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수</a:t>
            </a: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)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164032" y="3717040"/>
            <a:ext cx="720100" cy="7201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9" name="타원 78"/>
          <p:cNvSpPr/>
          <p:nvPr/>
        </p:nvSpPr>
        <p:spPr bwMode="auto">
          <a:xfrm>
            <a:off x="4948002" y="3501010"/>
            <a:ext cx="1152160" cy="1152160"/>
          </a:xfrm>
          <a:prstGeom prst="ellipse">
            <a:avLst/>
          </a:prstGeom>
          <a:noFill/>
          <a:ln w="6350">
            <a:solidFill>
              <a:srgbClr val="FF9966"/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0" name="타원 79"/>
          <p:cNvSpPr/>
          <p:nvPr/>
        </p:nvSpPr>
        <p:spPr bwMode="auto">
          <a:xfrm>
            <a:off x="4731972" y="3284980"/>
            <a:ext cx="1584220" cy="1584220"/>
          </a:xfrm>
          <a:prstGeom prst="ellipse">
            <a:avLst/>
          </a:prstGeom>
          <a:noFill/>
          <a:ln w="6350">
            <a:solidFill>
              <a:srgbClr val="FF9966"/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1" name="타원 80"/>
          <p:cNvSpPr/>
          <p:nvPr/>
        </p:nvSpPr>
        <p:spPr bwMode="auto">
          <a:xfrm>
            <a:off x="4515942" y="3068950"/>
            <a:ext cx="2016280" cy="2016280"/>
          </a:xfrm>
          <a:prstGeom prst="ellipse">
            <a:avLst/>
          </a:prstGeom>
          <a:noFill/>
          <a:ln w="6350">
            <a:solidFill>
              <a:srgbClr val="FF9966"/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4299912" y="2852920"/>
            <a:ext cx="2448340" cy="2448340"/>
          </a:xfrm>
          <a:prstGeom prst="ellipse">
            <a:avLst/>
          </a:prstGeom>
          <a:noFill/>
          <a:ln w="6350">
            <a:solidFill>
              <a:srgbClr val="FF9966"/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5" name="직사각형 84"/>
          <p:cNvSpPr/>
          <p:nvPr/>
        </p:nvSpPr>
        <p:spPr bwMode="auto">
          <a:xfrm rot="16200000">
            <a:off x="5452072" y="2637821"/>
            <a:ext cx="144020" cy="2880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90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566810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3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588413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6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610016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9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631619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12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653222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15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674825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6748252" y="407709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408388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429991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5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451594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473197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3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494800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516403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4083882" y="407709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5020430" y="4077090"/>
            <a:ext cx="359632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3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5524082" y="3717039"/>
            <a:ext cx="144020" cy="2160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cxnSp>
        <p:nvCxnSpPr>
          <p:cNvPr id="66" name="직선 화살표 연결선 65"/>
          <p:cNvCxnSpPr>
            <a:endCxn id="69" idx="0"/>
          </p:cNvCxnSpPr>
          <p:nvPr/>
        </p:nvCxnSpPr>
        <p:spPr bwMode="auto">
          <a:xfrm>
            <a:off x="4084300" y="4077090"/>
            <a:ext cx="2880401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4" name="모서리가 둥근 직사각형 123"/>
          <p:cNvSpPr/>
          <p:nvPr/>
        </p:nvSpPr>
        <p:spPr bwMode="auto">
          <a:xfrm>
            <a:off x="5524082" y="350101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5524082" y="328498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3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5524082" y="306895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5524082" y="285292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5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5524082" y="2678709"/>
            <a:ext cx="144020" cy="174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>
            <a:off x="5524082" y="5301260"/>
            <a:ext cx="144020" cy="1858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5524082" y="508523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99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5524082" y="486920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8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5524082" y="465317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6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5524082" y="443714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5524082" y="422111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5380062" y="5301260"/>
            <a:ext cx="144020" cy="1858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2" name="모서리가 둥근 직사각형 141"/>
          <p:cNvSpPr/>
          <p:nvPr/>
        </p:nvSpPr>
        <p:spPr bwMode="auto">
          <a:xfrm>
            <a:off x="5380062" y="508523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3" name="모서리가 둥근 직사각형 142"/>
          <p:cNvSpPr/>
          <p:nvPr/>
        </p:nvSpPr>
        <p:spPr bwMode="auto">
          <a:xfrm>
            <a:off x="5380062" y="486920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16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5380062" y="465317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12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5380062" y="443714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8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5380062" y="422111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cxnSp>
        <p:nvCxnSpPr>
          <p:cNvPr id="153" name="직선 연결선 152"/>
          <p:cNvCxnSpPr>
            <a:stCxn id="35" idx="7"/>
            <a:endCxn id="184" idx="3"/>
          </p:cNvCxnSpPr>
          <p:nvPr/>
        </p:nvCxnSpPr>
        <p:spPr bwMode="auto">
          <a:xfrm flipV="1">
            <a:off x="5676838" y="289007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직선 연결선 157"/>
          <p:cNvCxnSpPr>
            <a:stCxn id="35" idx="5"/>
            <a:endCxn id="189" idx="1"/>
          </p:cNvCxnSpPr>
          <p:nvPr/>
        </p:nvCxnSpPr>
        <p:spPr bwMode="auto">
          <a:xfrm>
            <a:off x="5676838" y="4229846"/>
            <a:ext cx="1041586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1" name="직선 연결선 160"/>
          <p:cNvCxnSpPr>
            <a:stCxn id="35" idx="1"/>
            <a:endCxn id="193" idx="5"/>
          </p:cNvCxnSpPr>
          <p:nvPr/>
        </p:nvCxnSpPr>
        <p:spPr bwMode="auto">
          <a:xfrm flipH="1" flipV="1">
            <a:off x="4268275" y="289007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4" name="직선 연결선 163"/>
          <p:cNvCxnSpPr>
            <a:stCxn id="35" idx="3"/>
            <a:endCxn id="191" idx="7"/>
          </p:cNvCxnSpPr>
          <p:nvPr/>
        </p:nvCxnSpPr>
        <p:spPr bwMode="auto">
          <a:xfrm flipH="1">
            <a:off x="4268275" y="4229846"/>
            <a:ext cx="1103051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7" name="모서리가 둥근 직사각형 176"/>
          <p:cNvSpPr/>
          <p:nvPr/>
        </p:nvSpPr>
        <p:spPr bwMode="auto">
          <a:xfrm>
            <a:off x="5380062" y="3717971"/>
            <a:ext cx="144020" cy="2150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78" name="모서리가 둥근 직사각형 177"/>
          <p:cNvSpPr/>
          <p:nvPr/>
        </p:nvSpPr>
        <p:spPr bwMode="auto">
          <a:xfrm>
            <a:off x="5380062" y="3501942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8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79" name="모서리가 둥근 직사각형 178"/>
          <p:cNvSpPr/>
          <p:nvPr/>
        </p:nvSpPr>
        <p:spPr bwMode="auto">
          <a:xfrm>
            <a:off x="5380062" y="3285912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12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80" name="모서리가 둥근 직사각형 179"/>
          <p:cNvSpPr/>
          <p:nvPr/>
        </p:nvSpPr>
        <p:spPr bwMode="auto">
          <a:xfrm>
            <a:off x="5380062" y="3069882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16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81" name="모서리가 둥근 직사각형 180"/>
          <p:cNvSpPr/>
          <p:nvPr/>
        </p:nvSpPr>
        <p:spPr bwMode="auto">
          <a:xfrm>
            <a:off x="5380062" y="2853852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82" name="모서리가 둥근 직사각형 181"/>
          <p:cNvSpPr/>
          <p:nvPr/>
        </p:nvSpPr>
        <p:spPr bwMode="auto">
          <a:xfrm>
            <a:off x="5380062" y="2679641"/>
            <a:ext cx="144020" cy="174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 flipV="1">
            <a:off x="5524500" y="2682609"/>
            <a:ext cx="0" cy="280486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84" name="타원 183"/>
          <p:cNvSpPr/>
          <p:nvPr/>
        </p:nvSpPr>
        <p:spPr bwMode="auto">
          <a:xfrm>
            <a:off x="6748252" y="268695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6676242" y="5229250"/>
            <a:ext cx="28804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4083882" y="5229250"/>
            <a:ext cx="21603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4083882" y="268695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18" name="TextBox 217"/>
          <p:cNvSpPr txBox="1"/>
          <p:nvPr/>
        </p:nvSpPr>
        <p:spPr bwMode="auto">
          <a:xfrm>
            <a:off x="3724250" y="5805330"/>
            <a:ext cx="360050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smtClean="0">
                <a:latin typeface="Optima"/>
                <a:ea typeface="가는각진제목체"/>
              </a:rPr>
              <a:t>[SDiLC </a:t>
            </a:r>
            <a:r>
              <a:rPr lang="ko-KR" altLang="en-US" sz="1100" smtClean="0">
                <a:latin typeface="Optima"/>
                <a:ea typeface="가는각진제목체"/>
              </a:rPr>
              <a:t>역량모델의 정량그래프</a:t>
            </a:r>
            <a:r>
              <a:rPr lang="en-US" altLang="ko-KR" sz="1100" smtClean="0">
                <a:latin typeface="Optima"/>
                <a:ea typeface="가는각진제목체"/>
              </a:rPr>
              <a:t>]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684800" y="234885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SW</a:t>
            </a:r>
            <a:r>
              <a:rPr lang="ko-KR" altLang="en-US" sz="1100" b="0" smtClean="0">
                <a:latin typeface="Optima" pitchFamily="2" charset="2"/>
              </a:rPr>
              <a:t>개발에 필요한 </a:t>
            </a:r>
            <a:r>
              <a:rPr lang="en-US" altLang="ko-KR" sz="1100" b="0" smtClean="0">
                <a:latin typeface="Optima" pitchFamily="2" charset="2"/>
              </a:rPr>
              <a:t>5</a:t>
            </a:r>
            <a:r>
              <a:rPr lang="ko-KR" altLang="en-US" sz="1100" b="0" smtClean="0">
                <a:latin typeface="Optima" pitchFamily="2" charset="2"/>
              </a:rPr>
              <a:t>가지 지식그룹을 </a:t>
            </a:r>
            <a:r>
              <a:rPr lang="en-US" altLang="ko-KR" sz="1100" b="0" smtClean="0">
                <a:latin typeface="Optima" pitchFamily="2" charset="2"/>
              </a:rPr>
              <a:t>X </a:t>
            </a:r>
            <a:r>
              <a:rPr lang="ko-KR" altLang="en-US" sz="1100" b="0" smtClean="0">
                <a:latin typeface="Optima" pitchFamily="2" charset="2"/>
              </a:rPr>
              <a:t>축에 나열하고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해당 지식에 대한 경험을 </a:t>
            </a:r>
            <a:r>
              <a:rPr lang="en-US" altLang="ko-KR" sz="1100" b="0" smtClean="0">
                <a:latin typeface="Optima" pitchFamily="2" charset="2"/>
              </a:rPr>
              <a:t>Y</a:t>
            </a:r>
            <a:r>
              <a:rPr lang="ko-KR" altLang="en-US" sz="1100" b="0" smtClean="0">
                <a:latin typeface="Optima" pitchFamily="2" charset="2"/>
              </a:rPr>
              <a:t>축에 기록한다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경험은 다섯 단계로 나눈다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</a:p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10. </a:t>
            </a:r>
            <a:r>
              <a:rPr lang="ko-KR" altLang="en-US" sz="1100" b="0" smtClean="0">
                <a:latin typeface="Optima" pitchFamily="2" charset="2"/>
              </a:rPr>
              <a:t>알고 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</a:p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20. </a:t>
            </a:r>
            <a:r>
              <a:rPr lang="ko-KR" altLang="en-US" sz="1100" b="0" smtClean="0">
                <a:latin typeface="Optima" pitchFamily="2" charset="2"/>
              </a:rPr>
              <a:t>프로젝트에 </a:t>
            </a:r>
            <a:r>
              <a:rPr lang="en-US" altLang="ko-KR" sz="1100" b="0" smtClean="0">
                <a:latin typeface="Optima" pitchFamily="2" charset="2"/>
              </a:rPr>
              <a:t>2</a:t>
            </a:r>
            <a:r>
              <a:rPr lang="ko-KR" altLang="en-US" sz="1100" b="0" smtClean="0">
                <a:latin typeface="Optima" pitchFamily="2" charset="2"/>
              </a:rPr>
              <a:t>회 이하 적용했다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</a:p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30. </a:t>
            </a:r>
            <a:r>
              <a:rPr lang="ko-KR" altLang="en-US" sz="1100" b="0" smtClean="0">
                <a:latin typeface="Optima" pitchFamily="2" charset="2"/>
              </a:rPr>
              <a:t>프로젝트에 </a:t>
            </a:r>
            <a:r>
              <a:rPr lang="en-US" altLang="ko-KR" sz="1100" b="0" smtClean="0">
                <a:latin typeface="Optima" pitchFamily="2" charset="2"/>
              </a:rPr>
              <a:t>3</a:t>
            </a:r>
            <a:r>
              <a:rPr lang="ko-KR" altLang="en-US" sz="1100" b="0" smtClean="0">
                <a:latin typeface="Optima" pitchFamily="2" charset="2"/>
              </a:rPr>
              <a:t>회 이상 적용했다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</a:p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40. </a:t>
            </a:r>
            <a:r>
              <a:rPr lang="ko-KR" altLang="en-US" sz="1100" b="0" smtClean="0">
                <a:latin typeface="Optima" pitchFamily="2" charset="2"/>
              </a:rPr>
              <a:t>관련 강의나 발표를 했다</a:t>
            </a:r>
            <a:r>
              <a:rPr lang="en-US" altLang="ko-KR" sz="1100" b="0" smtClean="0">
                <a:latin typeface="Optima" pitchFamily="2" charset="2"/>
              </a:rPr>
              <a:t>.</a:t>
            </a:r>
          </a:p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50. </a:t>
            </a:r>
            <a:r>
              <a:rPr lang="ko-KR" altLang="en-US" sz="1100" b="0" smtClean="0">
                <a:latin typeface="Optima" pitchFamily="2" charset="2"/>
              </a:rPr>
              <a:t>해당 지식을 주제로 저술을 했다</a:t>
            </a:r>
            <a:r>
              <a:rPr lang="en-US" altLang="ko-KR" sz="1100" b="0" smtClean="0">
                <a:latin typeface="Optima" pitchFamily="2" charset="2"/>
              </a:rPr>
              <a:t>.  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11" name="직선 화살표 연결선 10"/>
          <p:cNvCxnSpPr>
            <a:stCxn id="9" idx="1"/>
            <a:endCxn id="19" idx="3"/>
          </p:cNvCxnSpPr>
          <p:nvPr/>
        </p:nvCxnSpPr>
        <p:spPr bwMode="auto">
          <a:xfrm flipH="1">
            <a:off x="6964700" y="3068950"/>
            <a:ext cx="72010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9" name="직사각형 18"/>
          <p:cNvSpPr/>
          <p:nvPr/>
        </p:nvSpPr>
        <p:spPr bwMode="auto">
          <a:xfrm>
            <a:off x="6820680" y="292493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48" name="모서리가 둥근 직사각형 247"/>
          <p:cNvSpPr/>
          <p:nvPr/>
        </p:nvSpPr>
        <p:spPr bwMode="auto">
          <a:xfrm>
            <a:off x="7684800" y="436513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소통에 필요한 지식을 </a:t>
            </a:r>
            <a:r>
              <a:rPr lang="en-US" altLang="ko-KR" sz="1100" b="0" smtClean="0">
                <a:latin typeface="Optima" pitchFamily="2" charset="2"/>
              </a:rPr>
              <a:t>X </a:t>
            </a:r>
            <a:r>
              <a:rPr lang="ko-KR" altLang="en-US" sz="1100" b="0" smtClean="0">
                <a:latin typeface="Optima" pitchFamily="2" charset="2"/>
              </a:rPr>
              <a:t>축에 나열하고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소통 경험을 횟수를 </a:t>
            </a:r>
            <a:r>
              <a:rPr lang="en-US" altLang="ko-KR" sz="1100" b="0" smtClean="0">
                <a:latin typeface="Optima" pitchFamily="2" charset="2"/>
              </a:rPr>
              <a:t>Y</a:t>
            </a:r>
            <a:r>
              <a:rPr lang="ko-KR" altLang="en-US" sz="1100" b="0" smtClean="0">
                <a:latin typeface="Optima" pitchFamily="2" charset="2"/>
              </a:rPr>
              <a:t>축에 나열합니다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지식별 소통의 개념이 아니라 지식은 지식대로 아는 만큼 </a:t>
            </a:r>
            <a:r>
              <a:rPr lang="en-US" altLang="ko-KR" sz="1100" b="0" smtClean="0">
                <a:latin typeface="Optima" pitchFamily="2" charset="2"/>
              </a:rPr>
              <a:t>X</a:t>
            </a:r>
            <a:r>
              <a:rPr lang="ko-KR" altLang="en-US" sz="1100" b="0" smtClean="0">
                <a:latin typeface="Optima" pitchFamily="2" charset="2"/>
              </a:rPr>
              <a:t>축 값을 형성하고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발표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강의 등의 소통경험을 횟수만큼 </a:t>
            </a:r>
            <a:r>
              <a:rPr lang="en-US" altLang="ko-KR" sz="1100" b="0" smtClean="0">
                <a:latin typeface="Optima" pitchFamily="2" charset="2"/>
              </a:rPr>
              <a:t>Y</a:t>
            </a:r>
            <a:r>
              <a:rPr lang="ko-KR" altLang="en-US" sz="1100" b="0" smtClean="0">
                <a:latin typeface="Optima" pitchFamily="2" charset="2"/>
              </a:rPr>
              <a:t>축의 값을 형성합니다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최대 발표횟수는 </a:t>
            </a:r>
            <a:r>
              <a:rPr lang="en-US" altLang="ko-KR" sz="1100" b="0" smtClean="0">
                <a:latin typeface="Optima" pitchFamily="2" charset="2"/>
              </a:rPr>
              <a:t>99</a:t>
            </a:r>
            <a:r>
              <a:rPr lang="ko-KR" altLang="en-US" sz="1100" b="0" smtClean="0">
                <a:latin typeface="Optima" pitchFamily="2" charset="2"/>
              </a:rPr>
              <a:t>회로 설정합니다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 </a:t>
            </a:r>
          </a:p>
        </p:txBody>
      </p:sp>
      <p:cxnSp>
        <p:nvCxnSpPr>
          <p:cNvPr id="250" name="직선 화살표 연결선 249"/>
          <p:cNvCxnSpPr>
            <a:stCxn id="248" idx="1"/>
            <a:endCxn id="251" idx="3"/>
          </p:cNvCxnSpPr>
          <p:nvPr/>
        </p:nvCxnSpPr>
        <p:spPr bwMode="auto">
          <a:xfrm flipH="1">
            <a:off x="6964700" y="5085230"/>
            <a:ext cx="72010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1" name="직사각형 250"/>
          <p:cNvSpPr/>
          <p:nvPr/>
        </p:nvSpPr>
        <p:spPr bwMode="auto">
          <a:xfrm>
            <a:off x="6820680" y="494121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2" name="모서리가 둥근 직사각형 251"/>
          <p:cNvSpPr/>
          <p:nvPr/>
        </p:nvSpPr>
        <p:spPr bwMode="auto">
          <a:xfrm>
            <a:off x="915860" y="436513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리더십에 필요한 지식그룹에 대한 수준을 </a:t>
            </a:r>
            <a:r>
              <a:rPr lang="en-US" altLang="ko-KR" sz="1100" b="0" smtClean="0">
                <a:latin typeface="Optima" pitchFamily="2" charset="2"/>
              </a:rPr>
              <a:t>X </a:t>
            </a:r>
            <a:r>
              <a:rPr lang="ko-KR" altLang="en-US" sz="1100" b="0" smtClean="0">
                <a:latin typeface="Optima" pitchFamily="2" charset="2"/>
              </a:rPr>
              <a:t>축에 나열하고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리더십 경험을 누적년차로 하여 </a:t>
            </a:r>
            <a:r>
              <a:rPr lang="en-US" altLang="ko-KR" sz="1100" b="0" smtClean="0">
                <a:latin typeface="Optima" pitchFamily="2" charset="2"/>
              </a:rPr>
              <a:t>Y</a:t>
            </a:r>
            <a:r>
              <a:rPr lang="ko-KR" altLang="en-US" sz="1100" b="0" smtClean="0">
                <a:latin typeface="Optima" pitchFamily="2" charset="2"/>
              </a:rPr>
              <a:t>축에 나열합니다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지식별 누적년차 개념이 아니라 지식은 지식대로 </a:t>
            </a:r>
            <a:r>
              <a:rPr lang="en-US" altLang="ko-KR" sz="1100" b="0" smtClean="0">
                <a:latin typeface="Optima" pitchFamily="2" charset="2"/>
              </a:rPr>
              <a:t>X</a:t>
            </a:r>
            <a:r>
              <a:rPr lang="ko-KR" altLang="en-US" sz="1100" b="0" smtClean="0">
                <a:latin typeface="Optima" pitchFamily="2" charset="2"/>
              </a:rPr>
              <a:t>축 값을 두고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리더로서 활동한 리더십경험을 누적년수로 환산하여 </a:t>
            </a:r>
            <a:r>
              <a:rPr lang="en-US" altLang="ko-KR" sz="1100" b="0" smtClean="0">
                <a:latin typeface="Optima" pitchFamily="2" charset="2"/>
              </a:rPr>
              <a:t>Y</a:t>
            </a:r>
            <a:r>
              <a:rPr lang="ko-KR" altLang="en-US" sz="1100" b="0" smtClean="0">
                <a:latin typeface="Optima" pitchFamily="2" charset="2"/>
              </a:rPr>
              <a:t>축에 둡니다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최대 누적경험년수는 </a:t>
            </a:r>
            <a:r>
              <a:rPr lang="en-US" altLang="ko-KR" sz="1100" b="0" smtClean="0">
                <a:latin typeface="Optima" pitchFamily="2" charset="2"/>
              </a:rPr>
              <a:t>20</a:t>
            </a:r>
            <a:r>
              <a:rPr lang="ko-KR" altLang="en-US" sz="1100" b="0" smtClean="0">
                <a:latin typeface="Optima" pitchFamily="2" charset="2"/>
              </a:rPr>
              <a:t>년으로 설정합니다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253" name="직선 화살표 연결선 252"/>
          <p:cNvCxnSpPr>
            <a:stCxn id="252" idx="3"/>
            <a:endCxn id="254" idx="1"/>
          </p:cNvCxnSpPr>
          <p:nvPr/>
        </p:nvCxnSpPr>
        <p:spPr bwMode="auto">
          <a:xfrm>
            <a:off x="3436210" y="5085230"/>
            <a:ext cx="64809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4" name="직사각형 253"/>
          <p:cNvSpPr/>
          <p:nvPr/>
        </p:nvSpPr>
        <p:spPr bwMode="auto">
          <a:xfrm>
            <a:off x="4084300" y="494121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5" name="모서리가 둥근 직사각형 254"/>
          <p:cNvSpPr/>
          <p:nvPr/>
        </p:nvSpPr>
        <p:spPr bwMode="auto">
          <a:xfrm>
            <a:off x="915860" y="234885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경험이 있는 도메인을 </a:t>
            </a:r>
            <a:r>
              <a:rPr lang="en-US" altLang="ko-KR" sz="1100" b="0" smtClean="0">
                <a:latin typeface="Optima" pitchFamily="2" charset="2"/>
              </a:rPr>
              <a:t>X </a:t>
            </a:r>
            <a:r>
              <a:rPr lang="ko-KR" altLang="en-US" sz="1100" b="0" smtClean="0">
                <a:latin typeface="Optima" pitchFamily="2" charset="2"/>
              </a:rPr>
              <a:t>축에 나열하고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도메인 경험을 년차를 </a:t>
            </a:r>
            <a:r>
              <a:rPr lang="en-US" altLang="ko-KR" sz="1100" b="0" smtClean="0">
                <a:latin typeface="Optima" pitchFamily="2" charset="2"/>
              </a:rPr>
              <a:t>Y</a:t>
            </a:r>
            <a:r>
              <a:rPr lang="ko-KR" altLang="en-US" sz="1100" b="0" smtClean="0">
                <a:latin typeface="Optima" pitchFamily="2" charset="2"/>
              </a:rPr>
              <a:t>축에 나열합니다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도메인의 최대 갯수는 </a:t>
            </a:r>
            <a:r>
              <a:rPr lang="en-US" altLang="ko-KR" sz="1100" b="0" smtClean="0">
                <a:latin typeface="Optima" pitchFamily="2" charset="2"/>
              </a:rPr>
              <a:t>6</a:t>
            </a:r>
            <a:r>
              <a:rPr lang="ko-KR" altLang="en-US" sz="1100" b="0" smtClean="0">
                <a:latin typeface="Optima" pitchFamily="2" charset="2"/>
              </a:rPr>
              <a:t>개이며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각 도메인별 최대 경험 년수는 </a:t>
            </a:r>
            <a:r>
              <a:rPr lang="en-US" altLang="ko-KR" sz="1100" b="0" smtClean="0">
                <a:latin typeface="Optima" pitchFamily="2" charset="2"/>
              </a:rPr>
              <a:t>20</a:t>
            </a:r>
            <a:r>
              <a:rPr lang="ko-KR" altLang="en-US" sz="1100" b="0" smtClean="0">
                <a:latin typeface="Optima" pitchFamily="2" charset="2"/>
              </a:rPr>
              <a:t>년으로 설정합니다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256" name="직선 화살표 연결선 255"/>
          <p:cNvCxnSpPr>
            <a:stCxn id="255" idx="3"/>
            <a:endCxn id="257" idx="1"/>
          </p:cNvCxnSpPr>
          <p:nvPr/>
        </p:nvCxnSpPr>
        <p:spPr bwMode="auto">
          <a:xfrm>
            <a:off x="3436210" y="3068950"/>
            <a:ext cx="64809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7" name="직사각형 256"/>
          <p:cNvSpPr/>
          <p:nvPr/>
        </p:nvSpPr>
        <p:spPr bwMode="auto">
          <a:xfrm>
            <a:off x="4084300" y="292493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8" name="모서리가 둥근 직사각형 257"/>
          <p:cNvSpPr/>
          <p:nvPr/>
        </p:nvSpPr>
        <p:spPr bwMode="auto">
          <a:xfrm>
            <a:off x="5668102" y="4077090"/>
            <a:ext cx="360468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5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259" name="모서리가 둥근 직사각형 258"/>
          <p:cNvSpPr/>
          <p:nvPr/>
        </p:nvSpPr>
        <p:spPr bwMode="auto">
          <a:xfrm>
            <a:off x="6028570" y="4077090"/>
            <a:ext cx="360468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260" name="모서리가 둥근 직사각형 259"/>
          <p:cNvSpPr/>
          <p:nvPr/>
        </p:nvSpPr>
        <p:spPr bwMode="auto">
          <a:xfrm>
            <a:off x="6388620" y="4077090"/>
            <a:ext cx="360468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15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308052" y="3861060"/>
            <a:ext cx="432060" cy="43206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000" b="0" smtClean="0">
                <a:solidFill>
                  <a:srgbClr val="FFFFFF"/>
                </a:solidFill>
                <a:latin typeface="Optima" pitchFamily="2" charset="2"/>
              </a:rPr>
              <a:t>통찰</a:t>
            </a:r>
            <a:r>
              <a:rPr lang="ko-KR" altLang="en-US" sz="1000" b="0">
                <a:solidFill>
                  <a:srgbClr val="FFFFFF"/>
                </a:solidFill>
                <a:latin typeface="Optima" pitchFamily="2" charset="2"/>
              </a:rPr>
              <a:t>력</a:t>
            </a:r>
            <a:endParaRPr lang="ko-KR" altLang="en-US" sz="10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61" name="모서리가 둥근 직사각형 260"/>
          <p:cNvSpPr/>
          <p:nvPr/>
        </p:nvSpPr>
        <p:spPr bwMode="auto">
          <a:xfrm>
            <a:off x="4660798" y="4077090"/>
            <a:ext cx="359632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262" name="모서리가 둥근 직사각형 261"/>
          <p:cNvSpPr/>
          <p:nvPr/>
        </p:nvSpPr>
        <p:spPr bwMode="auto">
          <a:xfrm>
            <a:off x="4300330" y="4077090"/>
            <a:ext cx="359632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15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45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텍스트 개체 틀 4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mtClean="0"/>
              <a:t>업무 분석 영역에서 주로 하는 활동은 </a:t>
            </a:r>
            <a:r>
              <a:rPr lang="en-US" altLang="ko-KR" smtClean="0"/>
              <a:t>AS-IS </a:t>
            </a:r>
            <a:r>
              <a:rPr lang="ko-KR" altLang="en-US" smtClean="0"/>
              <a:t>프로세스를 분석하고</a:t>
            </a:r>
            <a:r>
              <a:rPr lang="en-US" altLang="ko-KR" smtClean="0"/>
              <a:t>, </a:t>
            </a:r>
            <a:r>
              <a:rPr lang="ko-KR" altLang="en-US" smtClean="0"/>
              <a:t>기업의 전략목표에 부합하도록 </a:t>
            </a:r>
            <a:r>
              <a:rPr lang="en-US" altLang="ko-KR" smtClean="0"/>
              <a:t>TO-BE </a:t>
            </a:r>
            <a:r>
              <a:rPr lang="ko-KR" altLang="en-US" smtClean="0"/>
              <a:t>프로세스를 정의함 </a:t>
            </a:r>
            <a:endParaRPr lang="en-US" altLang="ko-KR" smtClean="0"/>
          </a:p>
          <a:p>
            <a:r>
              <a:rPr lang="ko-KR" altLang="en-US" smtClean="0"/>
              <a:t>핵심 활동은 업무 프로세스 정의와 액티비티 정의서를 작성하는 것임 </a:t>
            </a:r>
            <a:endParaRPr lang="en-US" altLang="ko-KR" smtClean="0"/>
          </a:p>
          <a:p>
            <a:r>
              <a:rPr lang="ko-KR" altLang="en-US" smtClean="0"/>
              <a:t>프로세스 개선 유형은 프로세스 자체 개선</a:t>
            </a:r>
            <a:r>
              <a:rPr lang="en-US" altLang="ko-KR" smtClean="0"/>
              <a:t>, </a:t>
            </a:r>
            <a:r>
              <a:rPr lang="ko-KR" altLang="en-US" smtClean="0"/>
              <a:t>프로세스 자동화</a:t>
            </a:r>
            <a:r>
              <a:rPr lang="en-US" altLang="ko-KR" smtClean="0"/>
              <a:t>, </a:t>
            </a:r>
            <a:r>
              <a:rPr lang="ko-KR" altLang="en-US" smtClean="0"/>
              <a:t>프로세스</a:t>
            </a:r>
            <a:r>
              <a:rPr lang="en-US" altLang="ko-KR" smtClean="0"/>
              <a:t> </a:t>
            </a:r>
            <a:r>
              <a:rPr lang="ko-KR" altLang="en-US" smtClean="0"/>
              <a:t>통합</a:t>
            </a:r>
            <a:r>
              <a:rPr lang="en-US" altLang="ko-KR" smtClean="0"/>
              <a:t> </a:t>
            </a:r>
            <a:r>
              <a:rPr lang="ko-KR" altLang="en-US" smtClean="0"/>
              <a:t>및 조정</a:t>
            </a:r>
            <a:r>
              <a:rPr lang="en-US" altLang="ko-KR" smtClean="0"/>
              <a:t> </a:t>
            </a:r>
            <a:r>
              <a:rPr lang="ko-KR" altLang="en-US" smtClean="0"/>
              <a:t>또는 세 가지 유형의 조합이 있음 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고려사항 </a:t>
            </a:r>
            <a:r>
              <a:rPr lang="en-US" altLang="ko-KR" dirty="0" smtClean="0"/>
              <a:t>(10/11) – </a:t>
            </a:r>
            <a:r>
              <a:rPr lang="ko-KR" altLang="en-US" dirty="0" smtClean="0"/>
              <a:t>모델링 </a:t>
            </a:r>
            <a:r>
              <a:rPr lang="en-US" altLang="ko-KR" dirty="0" smtClean="0"/>
              <a:t>– BPMN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UML (3/3)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917066" y="2714620"/>
            <a:ext cx="3714776" cy="350046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" name="순서도: 처리 8"/>
          <p:cNvSpPr/>
          <p:nvPr/>
        </p:nvSpPr>
        <p:spPr bwMode="auto">
          <a:xfrm>
            <a:off x="1059942" y="4143380"/>
            <a:ext cx="3429024" cy="642942"/>
          </a:xfrm>
          <a:prstGeom prst="flowChartProcess">
            <a:avLst/>
          </a:prstGeom>
          <a:solidFill>
            <a:srgbClr val="FDFDFD"/>
          </a:solidFill>
          <a:ln w="6350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346354" y="4357694"/>
            <a:ext cx="3714776" cy="57150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72000" tIns="0" rIns="72000" bIns="0" rtlCol="0" anchor="ctr"/>
          <a:lstStyle/>
          <a:p>
            <a:pPr latinLnBrk="0">
              <a:spcAft>
                <a:spcPts val="600"/>
              </a:spcAft>
            </a:pPr>
            <a:r>
              <a:rPr lang="ko-KR" altLang="en-US" sz="1100" spc="-30" dirty="0">
                <a:solidFill>
                  <a:srgbClr val="000000">
                    <a:lumMod val="65000"/>
                    <a:lumOff val="35000"/>
                  </a:srgbClr>
                </a:solidFill>
              </a:rPr>
              <a:t>예</a:t>
            </a:r>
            <a:r>
              <a:rPr lang="en-US" altLang="ko-KR" sz="1100" spc="-30" dirty="0">
                <a:solidFill>
                  <a:srgbClr val="000000">
                    <a:lumMod val="65000"/>
                    <a:lumOff val="35000"/>
                  </a:srgbClr>
                </a:solidFill>
              </a:rPr>
              <a:t>) </a:t>
            </a:r>
            <a:r>
              <a:rPr lang="ko-KR" altLang="en-US" sz="1100" spc="-30" dirty="0">
                <a:solidFill>
                  <a:srgbClr val="000000">
                    <a:lumMod val="65000"/>
                    <a:lumOff val="35000"/>
                  </a:srgbClr>
                </a:solidFill>
              </a:rPr>
              <a:t>고객정보 접근권한 관리를 고객지원부서에서 기획관리 부서로 이동 후 일부 기능만 </a:t>
            </a:r>
            <a:r>
              <a:rPr lang="ko-KR" altLang="en-US" sz="1100" spc="-3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위임받음</a:t>
            </a:r>
            <a:endParaRPr lang="ko-KR" altLang="en-US" sz="1100" spc="-3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346354" y="3357562"/>
            <a:ext cx="3714776" cy="9286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346354" y="2714620"/>
            <a:ext cx="3714776" cy="57150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917066" y="2143116"/>
            <a:ext cx="371477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30" smtClean="0">
                <a:solidFill>
                  <a:srgbClr val="FFFFFF"/>
                </a:solidFill>
                <a:latin typeface="Optima"/>
                <a:ea typeface="가는각진제목체"/>
                <a:cs typeface="Arial" charset="0"/>
              </a:rPr>
              <a:t>AS-IS </a:t>
            </a:r>
            <a:r>
              <a:rPr lang="ko-KR" altLang="en-US" kern="0" spc="-30" smtClean="0">
                <a:solidFill>
                  <a:srgbClr val="FFFFFF"/>
                </a:solidFill>
                <a:latin typeface="Optima"/>
                <a:ea typeface="가는각진제목체"/>
                <a:cs typeface="Arial" charset="0"/>
              </a:rPr>
              <a:t>프로세스</a:t>
            </a:r>
            <a:endParaRPr lang="ko-KR" altLang="en-US" kern="0" spc="-30" dirty="0" smtClean="0">
              <a:solidFill>
                <a:srgbClr val="FFFFFF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346354" y="2143116"/>
            <a:ext cx="3714776" cy="4286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30" smtClean="0">
                <a:solidFill>
                  <a:srgbClr val="FFFFFF"/>
                </a:solidFill>
                <a:latin typeface="Optima"/>
                <a:ea typeface="가는각진제목체"/>
                <a:cs typeface="Arial" charset="0"/>
              </a:rPr>
              <a:t>TO-BE </a:t>
            </a:r>
            <a:r>
              <a:rPr lang="ko-KR" altLang="en-US" kern="0" spc="-30" smtClean="0">
                <a:solidFill>
                  <a:srgbClr val="FFFFFF"/>
                </a:solidFill>
                <a:latin typeface="Optima"/>
                <a:ea typeface="가는각진제목체"/>
                <a:cs typeface="Arial" charset="0"/>
              </a:rPr>
              <a:t>프로세스</a:t>
            </a:r>
            <a:endParaRPr lang="ko-KR" altLang="en-US" kern="0" spc="-30" dirty="0" smtClean="0">
              <a:solidFill>
                <a:srgbClr val="FFFFFF"/>
              </a:solidFill>
              <a:latin typeface="Optima"/>
              <a:ea typeface="가는각진제목체"/>
              <a:cs typeface="Arial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059942" y="2976230"/>
            <a:ext cx="3429024" cy="857256"/>
            <a:chOff x="523844" y="2761916"/>
            <a:chExt cx="3429024" cy="857256"/>
          </a:xfrm>
        </p:grpSpPr>
        <p:sp>
          <p:nvSpPr>
            <p:cNvPr id="16" name="순서도: 처리 15"/>
            <p:cNvSpPr/>
            <p:nvPr/>
          </p:nvSpPr>
          <p:spPr bwMode="auto">
            <a:xfrm>
              <a:off x="523844" y="2761916"/>
              <a:ext cx="3429024" cy="857256"/>
            </a:xfrm>
            <a:prstGeom prst="flowChartProcess">
              <a:avLst/>
            </a:prstGeom>
            <a:solidFill>
              <a:srgbClr val="FDFDFD"/>
            </a:solidFill>
            <a:ln w="6350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1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 bwMode="auto">
            <a:xfrm>
              <a:off x="666720" y="2904650"/>
              <a:ext cx="571504" cy="214314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tima"/>
                  <a:ea typeface="가는각진제목체"/>
                  <a:cs typeface="Arial" charset="0"/>
                </a:rPr>
                <a:t>off-line</a:t>
              </a:r>
              <a:endParaRPr lang="ko-KR" altLang="en-US" sz="9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1381100" y="2904650"/>
              <a:ext cx="571504" cy="214314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cs typeface="Arial" charset="0"/>
                </a:rPr>
                <a:t>off-line</a:t>
              </a:r>
              <a:endParaRPr lang="ko-KR" altLang="en-US" sz="9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 bwMode="auto">
            <a:xfrm>
              <a:off x="2524108" y="2904650"/>
              <a:ext cx="571504" cy="214314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cs typeface="Arial" charset="0"/>
                </a:rPr>
                <a:t>off-line</a:t>
              </a:r>
              <a:endParaRPr lang="ko-KR" altLang="en-US" sz="9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1952604" y="3261840"/>
              <a:ext cx="571504" cy="214314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cs typeface="Arial" charset="0"/>
                </a:rPr>
                <a:t>off-line</a:t>
              </a:r>
              <a:endParaRPr lang="ko-KR" altLang="en-US" sz="9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endParaRPr>
            </a:p>
          </p:txBody>
        </p:sp>
        <p:cxnSp>
          <p:nvCxnSpPr>
            <p:cNvPr id="21" name="꺾인 연결선 20"/>
            <p:cNvCxnSpPr>
              <a:stCxn id="17" idx="3"/>
              <a:endCxn id="18" idx="1"/>
            </p:cNvCxnSpPr>
            <p:nvPr/>
          </p:nvCxnSpPr>
          <p:spPr>
            <a:xfrm>
              <a:off x="1238224" y="3011807"/>
              <a:ext cx="142876" cy="158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27" idx="2"/>
              <a:endCxn id="20" idx="0"/>
            </p:cNvCxnSpPr>
            <p:nvPr/>
          </p:nvCxnSpPr>
          <p:spPr>
            <a:xfrm rot="5400000">
              <a:off x="2166918" y="3190402"/>
              <a:ext cx="142876" cy="158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27" idx="3"/>
              <a:endCxn id="19" idx="1"/>
            </p:cNvCxnSpPr>
            <p:nvPr/>
          </p:nvCxnSpPr>
          <p:spPr>
            <a:xfrm>
              <a:off x="2381232" y="3011807"/>
              <a:ext cx="142876" cy="158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20" idx="3"/>
              <a:endCxn id="19" idx="2"/>
            </p:cNvCxnSpPr>
            <p:nvPr/>
          </p:nvCxnSpPr>
          <p:spPr>
            <a:xfrm flipV="1">
              <a:off x="2524108" y="3118964"/>
              <a:ext cx="285752" cy="250033"/>
            </a:xfrm>
            <a:prstGeom prst="bentConnector2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 bwMode="auto">
            <a:xfrm>
              <a:off x="3238488" y="2904650"/>
              <a:ext cx="571504" cy="214314"/>
            </a:xfrm>
            <a:prstGeom prst="round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b="0" kern="0" spc="-30" smtClean="0">
                  <a:solidFill>
                    <a:srgbClr val="000000">
                      <a:lumMod val="75000"/>
                      <a:lumOff val="25000"/>
                    </a:srgbClr>
                  </a:solidFill>
                  <a:cs typeface="Arial" charset="0"/>
                </a:rPr>
                <a:t>off-line</a:t>
              </a:r>
              <a:endParaRPr lang="ko-KR" altLang="en-US" sz="9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endParaRPr>
            </a:p>
          </p:txBody>
        </p:sp>
        <p:cxnSp>
          <p:nvCxnSpPr>
            <p:cNvPr id="26" name="꺾인 연결선 25"/>
            <p:cNvCxnSpPr>
              <a:stCxn id="19" idx="3"/>
              <a:endCxn id="25" idx="1"/>
            </p:cNvCxnSpPr>
            <p:nvPr/>
          </p:nvCxnSpPr>
          <p:spPr>
            <a:xfrm>
              <a:off x="3095612" y="3011807"/>
              <a:ext cx="142876" cy="158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다이아몬드 26"/>
            <p:cNvSpPr/>
            <p:nvPr/>
          </p:nvSpPr>
          <p:spPr bwMode="auto">
            <a:xfrm>
              <a:off x="2095480" y="2904650"/>
              <a:ext cx="285752" cy="214314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900" b="0" kern="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endParaRPr>
            </a:p>
          </p:txBody>
        </p:sp>
        <p:cxnSp>
          <p:nvCxnSpPr>
            <p:cNvPr id="28" name="꺾인 연결선 27"/>
            <p:cNvCxnSpPr>
              <a:stCxn id="18" idx="3"/>
              <a:endCxn id="27" idx="1"/>
            </p:cNvCxnSpPr>
            <p:nvPr/>
          </p:nvCxnSpPr>
          <p:spPr>
            <a:xfrm>
              <a:off x="1952604" y="3011807"/>
              <a:ext cx="142876" cy="1588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모서리가 둥근 직사각형 28"/>
          <p:cNvSpPr/>
          <p:nvPr/>
        </p:nvSpPr>
        <p:spPr bwMode="auto">
          <a:xfrm>
            <a:off x="6989296" y="2928934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7775114" y="2928934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cxnSp>
        <p:nvCxnSpPr>
          <p:cNvPr id="31" name="꺾인 연결선 30"/>
          <p:cNvCxnSpPr>
            <a:stCxn id="29" idx="3"/>
            <a:endCxn id="30" idx="1"/>
          </p:cNvCxnSpPr>
          <p:nvPr/>
        </p:nvCxnSpPr>
        <p:spPr>
          <a:xfrm>
            <a:off x="7560800" y="3000372"/>
            <a:ext cx="214314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 bwMode="auto">
          <a:xfrm>
            <a:off x="8489494" y="2928934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cxnSp>
        <p:nvCxnSpPr>
          <p:cNvPr id="33" name="꺾인 연결선 32"/>
          <p:cNvCxnSpPr>
            <a:stCxn id="30" idx="3"/>
            <a:endCxn id="32" idx="1"/>
          </p:cNvCxnSpPr>
          <p:nvPr/>
        </p:nvCxnSpPr>
        <p:spPr>
          <a:xfrm>
            <a:off x="8346618" y="3000372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 bwMode="auto">
          <a:xfrm>
            <a:off x="4774718" y="2714620"/>
            <a:ext cx="1428760" cy="571504"/>
          </a:xfrm>
          <a:prstGeom prst="roundRect">
            <a:avLst>
              <a:gd name="adj" fmla="val 7524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프로세스개선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4774718" y="3357562"/>
            <a:ext cx="1428760" cy="928694"/>
          </a:xfrm>
          <a:prstGeom prst="roundRect">
            <a:avLst>
              <a:gd name="adj" fmla="val 4477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Automation</a:t>
            </a:r>
            <a:endParaRPr lang="ko-KR" altLang="en-US" sz="11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6632106" y="3643314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7417924" y="3643314"/>
            <a:ext cx="571504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on-line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8560932" y="3643314"/>
            <a:ext cx="571504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on-line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7989428" y="3929066"/>
            <a:ext cx="571504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on-line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cxnSp>
        <p:nvCxnSpPr>
          <p:cNvPr id="40" name="꺾인 연결선 39"/>
          <p:cNvCxnSpPr>
            <a:stCxn id="36" idx="3"/>
            <a:endCxn id="37" idx="1"/>
          </p:cNvCxnSpPr>
          <p:nvPr/>
        </p:nvCxnSpPr>
        <p:spPr>
          <a:xfrm>
            <a:off x="7203610" y="3714752"/>
            <a:ext cx="214314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46" idx="2"/>
            <a:endCxn id="39" idx="0"/>
          </p:cNvCxnSpPr>
          <p:nvPr/>
        </p:nvCxnSpPr>
        <p:spPr>
          <a:xfrm rot="5400000">
            <a:off x="8203742" y="3857628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46" idx="3"/>
            <a:endCxn id="38" idx="1"/>
          </p:cNvCxnSpPr>
          <p:nvPr/>
        </p:nvCxnSpPr>
        <p:spPr>
          <a:xfrm>
            <a:off x="8418056" y="3714752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3"/>
          <p:cNvCxnSpPr>
            <a:stCxn id="39" idx="3"/>
            <a:endCxn id="38" idx="2"/>
          </p:cNvCxnSpPr>
          <p:nvPr/>
        </p:nvCxnSpPr>
        <p:spPr>
          <a:xfrm flipV="1">
            <a:off x="8560932" y="3786190"/>
            <a:ext cx="285752" cy="214314"/>
          </a:xfrm>
          <a:prstGeom prst="bentConnector2">
            <a:avLst/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 bwMode="auto">
          <a:xfrm>
            <a:off x="9346750" y="3643314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cxnSp>
        <p:nvCxnSpPr>
          <p:cNvPr id="45" name="꺾인 연결선 44"/>
          <p:cNvCxnSpPr>
            <a:stCxn id="38" idx="3"/>
            <a:endCxn id="44" idx="1"/>
          </p:cNvCxnSpPr>
          <p:nvPr/>
        </p:nvCxnSpPr>
        <p:spPr>
          <a:xfrm>
            <a:off x="9132436" y="3714752"/>
            <a:ext cx="214314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/>
          <p:cNvSpPr/>
          <p:nvPr/>
        </p:nvSpPr>
        <p:spPr bwMode="auto">
          <a:xfrm>
            <a:off x="8132304" y="3643314"/>
            <a:ext cx="285752" cy="142876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47" name="꺾인 연결선 46"/>
          <p:cNvCxnSpPr>
            <a:stCxn id="37" idx="3"/>
            <a:endCxn id="46" idx="1"/>
          </p:cNvCxnSpPr>
          <p:nvPr/>
        </p:nvCxnSpPr>
        <p:spPr>
          <a:xfrm>
            <a:off x="7989428" y="3714752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 bwMode="auto">
          <a:xfrm>
            <a:off x="4774718" y="4357694"/>
            <a:ext cx="1428760" cy="571504"/>
          </a:xfrm>
          <a:prstGeom prst="roundRect">
            <a:avLst>
              <a:gd name="adj" fmla="val 4477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프로세스 통합</a:t>
            </a:r>
            <a:r>
              <a:rPr lang="en-US" altLang="ko-KR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/</a:t>
            </a: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조정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75048" y="3412482"/>
            <a:ext cx="92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en-US" altLang="ko-KR" sz="900" b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by </a:t>
            </a:r>
            <a:r>
              <a:rPr lang="ko-KR" altLang="en-US" sz="900" b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  <a:endParaRPr lang="ko-KR" altLang="en-US" sz="900" b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46618" y="3412482"/>
            <a:ext cx="92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en-US" altLang="ko-KR" sz="900" b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by </a:t>
            </a:r>
            <a:r>
              <a:rPr lang="ko-KR" altLang="en-US" sz="900" b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  <a:endParaRPr lang="ko-KR" altLang="en-US" sz="900" b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17990" y="4055424"/>
            <a:ext cx="785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en-US" altLang="ko-KR" sz="900" b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by </a:t>
            </a:r>
            <a:r>
              <a:rPr lang="ko-KR" altLang="en-US" sz="900" b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솔루션</a:t>
            </a:r>
            <a:endParaRPr lang="ko-KR" altLang="en-US" sz="900" b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774718" y="5000636"/>
            <a:ext cx="1428760" cy="571504"/>
          </a:xfrm>
          <a:prstGeom prst="roundRect">
            <a:avLst>
              <a:gd name="adj" fmla="val 9048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세 가지 유형조합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346354" y="5000636"/>
            <a:ext cx="3714776" cy="57150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6989296" y="5214950"/>
            <a:ext cx="571504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7775114" y="5214950"/>
            <a:ext cx="571504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cxnSp>
        <p:nvCxnSpPr>
          <p:cNvPr id="57" name="꺾인 연결선 56"/>
          <p:cNvCxnSpPr>
            <a:stCxn id="55" idx="3"/>
            <a:endCxn id="56" idx="1"/>
          </p:cNvCxnSpPr>
          <p:nvPr/>
        </p:nvCxnSpPr>
        <p:spPr>
          <a:xfrm>
            <a:off x="7560800" y="5286388"/>
            <a:ext cx="214314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 bwMode="auto">
          <a:xfrm>
            <a:off x="8489494" y="5214950"/>
            <a:ext cx="571504" cy="1428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cxnSp>
        <p:nvCxnSpPr>
          <p:cNvPr id="59" name="꺾인 연결선 58"/>
          <p:cNvCxnSpPr>
            <a:stCxn id="56" idx="3"/>
            <a:endCxn id="58" idx="1"/>
          </p:cNvCxnSpPr>
          <p:nvPr/>
        </p:nvCxnSpPr>
        <p:spPr>
          <a:xfrm>
            <a:off x="8346618" y="5286388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60470" y="2366183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spcAft>
                <a:spcPts val="600"/>
              </a:spcAft>
            </a:pPr>
            <a:r>
              <a:rPr lang="ko-KR" altLang="en-US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개선유형</a:t>
            </a:r>
            <a:endParaRPr lang="ko-KR" altLang="en-US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cxnSp>
        <p:nvCxnSpPr>
          <p:cNvPr id="61" name="꺾인 연결선 60"/>
          <p:cNvCxnSpPr>
            <a:stCxn id="13" idx="3"/>
            <a:endCxn id="14" idx="1"/>
          </p:cNvCxnSpPr>
          <p:nvPr/>
        </p:nvCxnSpPr>
        <p:spPr>
          <a:xfrm>
            <a:off x="4631842" y="2357430"/>
            <a:ext cx="1714512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 bwMode="auto">
          <a:xfrm>
            <a:off x="4774718" y="5643578"/>
            <a:ext cx="1428760" cy="571504"/>
          </a:xfrm>
          <a:prstGeom prst="roundRect">
            <a:avLst>
              <a:gd name="adj" fmla="val 9048"/>
            </a:avLst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변화없음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6346354" y="5643578"/>
            <a:ext cx="3714776" cy="571504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6632106" y="5715016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7346486" y="5715016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8489494" y="5715016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7917990" y="6000768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cxnSp>
        <p:nvCxnSpPr>
          <p:cNvPr id="68" name="꺾인 연결선 67"/>
          <p:cNvCxnSpPr>
            <a:stCxn id="64" idx="3"/>
            <a:endCxn id="65" idx="1"/>
          </p:cNvCxnSpPr>
          <p:nvPr/>
        </p:nvCxnSpPr>
        <p:spPr>
          <a:xfrm>
            <a:off x="7203610" y="5786454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74" idx="2"/>
            <a:endCxn id="67" idx="0"/>
          </p:cNvCxnSpPr>
          <p:nvPr/>
        </p:nvCxnSpPr>
        <p:spPr>
          <a:xfrm rot="5400000">
            <a:off x="8132304" y="5929330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74" idx="3"/>
            <a:endCxn id="66" idx="1"/>
          </p:cNvCxnSpPr>
          <p:nvPr/>
        </p:nvCxnSpPr>
        <p:spPr>
          <a:xfrm>
            <a:off x="8346618" y="5786454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43"/>
          <p:cNvCxnSpPr>
            <a:stCxn id="67" idx="3"/>
            <a:endCxn id="66" idx="2"/>
          </p:cNvCxnSpPr>
          <p:nvPr/>
        </p:nvCxnSpPr>
        <p:spPr>
          <a:xfrm flipV="1">
            <a:off x="8489494" y="5857892"/>
            <a:ext cx="285752" cy="214314"/>
          </a:xfrm>
          <a:prstGeom prst="bentConnector2">
            <a:avLst/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 bwMode="auto">
          <a:xfrm>
            <a:off x="9203874" y="5715016"/>
            <a:ext cx="571504" cy="1428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b="0" kern="0" spc="-30" smtClean="0">
                <a:solidFill>
                  <a:srgbClr val="000000">
                    <a:lumMod val="75000"/>
                    <a:lumOff val="25000"/>
                  </a:srgbClr>
                </a:solidFill>
                <a:cs typeface="Arial" charset="0"/>
              </a:rPr>
              <a:t>off-line</a:t>
            </a: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  <p:cxnSp>
        <p:nvCxnSpPr>
          <p:cNvPr id="73" name="꺾인 연결선 72"/>
          <p:cNvCxnSpPr>
            <a:stCxn id="66" idx="3"/>
            <a:endCxn id="72" idx="1"/>
          </p:cNvCxnSpPr>
          <p:nvPr/>
        </p:nvCxnSpPr>
        <p:spPr>
          <a:xfrm>
            <a:off x="9060998" y="5786454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다이아몬드 73"/>
          <p:cNvSpPr/>
          <p:nvPr/>
        </p:nvSpPr>
        <p:spPr bwMode="auto">
          <a:xfrm>
            <a:off x="8060866" y="5715016"/>
            <a:ext cx="285752" cy="142876"/>
          </a:xfrm>
          <a:prstGeom prst="diamond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900" b="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75" name="꺾인 연결선 74"/>
          <p:cNvCxnSpPr>
            <a:stCxn id="65" idx="3"/>
            <a:endCxn id="74" idx="1"/>
          </p:cNvCxnSpPr>
          <p:nvPr/>
        </p:nvCxnSpPr>
        <p:spPr>
          <a:xfrm>
            <a:off x="7917990" y="5786454"/>
            <a:ext cx="142876" cy="158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59942" y="4979599"/>
            <a:ext cx="3429024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 기존 프로세스를 분석하고 각 활동</a:t>
            </a:r>
            <a:r>
              <a:rPr lang="en-US" altLang="ko-KR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(activity)</a:t>
            </a:r>
            <a:r>
              <a:rPr lang="ko-KR" altLang="en-US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의 온</a:t>
            </a:r>
            <a:r>
              <a:rPr lang="en-US" altLang="ko-KR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,</a:t>
            </a:r>
            <a:r>
              <a:rPr lang="ko-KR" altLang="en-US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오프</a:t>
            </a:r>
            <a:r>
              <a:rPr lang="en-US" altLang="ko-KR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 </a:t>
            </a:r>
            <a:r>
              <a:rPr lang="ko-KR" altLang="en-US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라인 여부를 식별함 </a:t>
            </a:r>
            <a:endParaRPr lang="en-US" altLang="ko-KR" sz="11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</a:endParaRP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 단위 프로세스</a:t>
            </a:r>
            <a:r>
              <a:rPr lang="en-US" altLang="ko-KR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(</a:t>
            </a:r>
            <a:r>
              <a:rPr lang="ko-KR" altLang="en-US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레벨 </a:t>
            </a:r>
            <a:r>
              <a:rPr lang="en-US" altLang="ko-KR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3)</a:t>
            </a:r>
            <a:r>
              <a:rPr lang="ko-KR" altLang="en-US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를 단위 서비스 관점에서 정의하고 정렬함 </a:t>
            </a:r>
            <a:endParaRPr lang="en-US" altLang="ko-KR" sz="11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</a:endParaRPr>
          </a:p>
          <a:p>
            <a:pPr marL="171450" indent="-171450">
              <a:spcAft>
                <a:spcPts val="600"/>
              </a:spcAft>
              <a:buFont typeface="Wingdings" pitchFamily="2" charset="2"/>
              <a:buChar char="ü"/>
            </a:pPr>
            <a:r>
              <a:rPr lang="ko-KR" altLang="en-US" sz="1100" spc="-3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 pitchFamily="18" charset="-127"/>
              </a:rPr>
              <a:t> 프로세스의 통합 및 조정 가능성에 대한 논의가 필요함 </a:t>
            </a:r>
            <a:endParaRPr lang="en-US" altLang="ko-KR" sz="11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가는각진제목체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9942" y="271462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latinLnBrk="0">
              <a:spcAft>
                <a:spcPts val="600"/>
              </a:spcAft>
            </a:pPr>
            <a:r>
              <a:rPr lang="en-US" altLang="ko-KR" sz="11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 </a:t>
            </a:r>
            <a:r>
              <a:rPr lang="ko-KR" altLang="en-US" sz="11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프로세스 정의 </a:t>
            </a:r>
            <a:r>
              <a:rPr lang="en-US" altLang="ko-KR" sz="110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</a:t>
            </a:r>
            <a:endParaRPr lang="ko-KR" altLang="en-US" sz="110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59942" y="388177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latinLnBrk="0">
              <a:spcAft>
                <a:spcPts val="600"/>
              </a:spcAft>
            </a:pPr>
            <a:r>
              <a:rPr lang="en-US" altLang="ko-KR" sz="1100" b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 Activity</a:t>
            </a:r>
            <a:r>
              <a:rPr lang="ko-KR" altLang="en-US" sz="1100" b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명세 </a:t>
            </a:r>
            <a:r>
              <a:rPr lang="en-US" altLang="ko-KR" sz="1100" b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</a:t>
            </a:r>
            <a:endParaRPr lang="ko-KR" altLang="en-US" sz="1100" b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79" name="순서도: 다중 문서 78"/>
          <p:cNvSpPr/>
          <p:nvPr/>
        </p:nvSpPr>
        <p:spPr bwMode="auto">
          <a:xfrm>
            <a:off x="1131380" y="4214818"/>
            <a:ext cx="1000132" cy="500066"/>
          </a:xfrm>
          <a:prstGeom prst="flowChartMultidocumen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활동명세서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80" name="순서도: 다중 문서 79"/>
          <p:cNvSpPr/>
          <p:nvPr/>
        </p:nvSpPr>
        <p:spPr bwMode="auto">
          <a:xfrm>
            <a:off x="2274388" y="4214818"/>
            <a:ext cx="1000132" cy="500066"/>
          </a:xfrm>
          <a:prstGeom prst="flowChartMultidocument">
            <a:avLst/>
          </a:prstGeom>
          <a:solidFill>
            <a:schemeClr val="bg1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  <a:cs typeface="Arial" charset="0"/>
              </a:rPr>
              <a:t>활동명세서</a:t>
            </a:r>
            <a:endParaRPr lang="ko-KR" altLang="en-US" sz="1100" kern="0" spc="-3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텍스트 개체 틀 4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mtClean="0"/>
              <a:t>전체 프로젝트 계획은 일정과 목표만을 포함하며</a:t>
            </a:r>
            <a:r>
              <a:rPr lang="en-US" altLang="ko-KR" smtClean="0"/>
              <a:t>, </a:t>
            </a:r>
            <a:r>
              <a:rPr lang="ko-KR" altLang="en-US" smtClean="0"/>
              <a:t>절대로 </a:t>
            </a:r>
            <a:r>
              <a:rPr lang="en-US" altLang="ko-KR" smtClean="0"/>
              <a:t>WBS(Work Breakdown Structure)</a:t>
            </a:r>
            <a:r>
              <a:rPr lang="ko-KR" altLang="en-US" smtClean="0"/>
              <a:t>를 작성해서는 안됨</a:t>
            </a:r>
            <a:r>
              <a:rPr lang="en-US" altLang="ko-KR" smtClean="0"/>
              <a:t> </a:t>
            </a:r>
          </a:p>
          <a:p>
            <a:r>
              <a:rPr lang="ko-KR" altLang="en-US" smtClean="0"/>
              <a:t>각 반복주기 안에서 백로그 만이 존재할 뿐이며 </a:t>
            </a:r>
            <a:r>
              <a:rPr lang="en-US" altLang="ko-KR" smtClean="0"/>
              <a:t>WBS</a:t>
            </a:r>
            <a:r>
              <a:rPr lang="ko-KR" altLang="en-US" smtClean="0"/>
              <a:t>는 존재하지 않아야 함</a:t>
            </a:r>
            <a:r>
              <a:rPr lang="en-US" altLang="ko-KR" smtClean="0"/>
              <a:t> </a:t>
            </a:r>
          </a:p>
          <a:p>
            <a:r>
              <a:rPr lang="ko-KR" altLang="en-US" smtClean="0"/>
              <a:t>초기에 시스템의 구조가 최대한 빨리 안정되어야 한다면 아키텍처 팀의 </a:t>
            </a:r>
            <a:r>
              <a:rPr lang="en-US" altLang="ko-KR" smtClean="0"/>
              <a:t>Iteration</a:t>
            </a:r>
            <a:r>
              <a:rPr lang="ko-KR" altLang="en-US" smtClean="0"/>
              <a:t>을 병행함</a:t>
            </a:r>
            <a:r>
              <a:rPr lang="en-US" altLang="ko-KR" smtClean="0"/>
              <a:t> </a:t>
            </a:r>
          </a:p>
          <a:p>
            <a:r>
              <a:rPr lang="ko-KR" altLang="en-US" smtClean="0"/>
              <a:t>관리자가 아닌 엔지니어의 기준에 맞추어 계획을 수립하여야 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(Iteration) </a:t>
            </a:r>
            <a:r>
              <a:rPr lang="ko-KR" altLang="en-US" dirty="0" smtClean="0"/>
              <a:t>이해 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 bwMode="auto">
          <a:xfrm>
            <a:off x="5740530" y="4212678"/>
            <a:ext cx="2808390" cy="5760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 pitchFamily="2" charset="2"/>
              </a:rPr>
              <a:t>허위보고 영역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2284050" y="2772478"/>
            <a:ext cx="6480900" cy="12241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00415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50822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3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01229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4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51636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5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2043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6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59651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1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10058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60465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3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710872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4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761279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5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8116860" y="3276548"/>
            <a:ext cx="504070" cy="36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가는각진제목체"/>
                <a:ea typeface="가는각진제목체"/>
              </a:rPr>
              <a:t>반복</a:t>
            </a:r>
            <a:r>
              <a:rPr lang="en-US" altLang="ko-KR" b="0" smtClean="0">
                <a:latin typeface="가는각진제목체"/>
                <a:ea typeface="가는각진제목체"/>
              </a:rPr>
              <a:t>6</a:t>
            </a: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500080" y="3636598"/>
            <a:ext cx="504070" cy="2160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가는각진제목체"/>
                <a:ea typeface="가는각진제목체"/>
              </a:rPr>
              <a:t>2</a:t>
            </a:r>
            <a:r>
              <a:rPr lang="ko-KR" altLang="en-US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300415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350822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401229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451636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502043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47" name="직사각형 46"/>
          <p:cNvSpPr/>
          <p:nvPr/>
        </p:nvSpPr>
        <p:spPr bwMode="auto">
          <a:xfrm>
            <a:off x="559651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610058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660465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710872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761279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8116860" y="3636598"/>
            <a:ext cx="504070" cy="2160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가는각진제목체"/>
                <a:ea typeface="가는각진제목체"/>
              </a:rPr>
              <a:t>2</a:t>
            </a:r>
            <a:r>
              <a:rPr lang="ko-KR" altLang="en-US" b="0" smtClean="0">
                <a:latin typeface="가는각진제목체"/>
                <a:ea typeface="가는각진제목체"/>
              </a:rPr>
              <a:t>주</a:t>
            </a:r>
          </a:p>
        </p:txBody>
      </p:sp>
      <p:sp>
        <p:nvSpPr>
          <p:cNvPr id="53" name="구름 52"/>
          <p:cNvSpPr/>
          <p:nvPr/>
        </p:nvSpPr>
        <p:spPr bwMode="auto">
          <a:xfrm>
            <a:off x="3436210" y="2124075"/>
            <a:ext cx="1152160" cy="360363"/>
          </a:xfrm>
          <a:prstGeom prst="cloud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목표</a:t>
            </a:r>
          </a:p>
        </p:txBody>
      </p:sp>
      <p:sp>
        <p:nvSpPr>
          <p:cNvPr id="54" name="구름 53"/>
          <p:cNvSpPr/>
          <p:nvPr/>
        </p:nvSpPr>
        <p:spPr bwMode="auto">
          <a:xfrm>
            <a:off x="6532640" y="2124075"/>
            <a:ext cx="1152160" cy="360363"/>
          </a:xfrm>
          <a:prstGeom prst="cloud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목표</a:t>
            </a:r>
          </a:p>
        </p:txBody>
      </p:sp>
      <p:sp>
        <p:nvSpPr>
          <p:cNvPr id="55" name="구름 54"/>
          <p:cNvSpPr/>
          <p:nvPr/>
        </p:nvSpPr>
        <p:spPr bwMode="auto">
          <a:xfrm>
            <a:off x="2068020" y="4356698"/>
            <a:ext cx="1368190" cy="432060"/>
          </a:xfrm>
          <a:prstGeom prst="cloud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반복 백로그</a:t>
            </a:r>
          </a:p>
        </p:txBody>
      </p:sp>
      <p:cxnSp>
        <p:nvCxnSpPr>
          <p:cNvPr id="56" name="직선 화살표 연결선 55"/>
          <p:cNvCxnSpPr>
            <a:stCxn id="41" idx="2"/>
            <a:endCxn id="55" idx="3"/>
          </p:cNvCxnSpPr>
          <p:nvPr/>
        </p:nvCxnSpPr>
        <p:spPr bwMode="auto">
          <a:xfrm rot="5400000">
            <a:off x="2487729" y="4117014"/>
            <a:ext cx="528773" cy="1588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직선 화살표 연결선 56"/>
          <p:cNvCxnSpPr>
            <a:stCxn id="59" idx="0"/>
            <a:endCxn id="53" idx="1"/>
          </p:cNvCxnSpPr>
          <p:nvPr/>
        </p:nvCxnSpPr>
        <p:spPr bwMode="auto">
          <a:xfrm rot="5400000" flipH="1" flipV="1">
            <a:off x="3796068" y="2700276"/>
            <a:ext cx="432444" cy="1588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>
            <a:stCxn id="60" idx="0"/>
            <a:endCxn id="54" idx="1"/>
          </p:cNvCxnSpPr>
          <p:nvPr/>
        </p:nvCxnSpPr>
        <p:spPr bwMode="auto">
          <a:xfrm rot="5400000" flipH="1" flipV="1">
            <a:off x="6892498" y="2700276"/>
            <a:ext cx="432444" cy="1588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9" name="직사각형 58"/>
          <p:cNvSpPr/>
          <p:nvPr/>
        </p:nvSpPr>
        <p:spPr bwMode="auto">
          <a:xfrm>
            <a:off x="2500080" y="2916498"/>
            <a:ext cx="3024420" cy="36005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릴리스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1 (3</a:t>
            </a: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개월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)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596510" y="2916498"/>
            <a:ext cx="3024420" cy="36005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릴리스 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2 (3</a:t>
            </a: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개월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)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1" name="구름 60"/>
          <p:cNvSpPr/>
          <p:nvPr/>
        </p:nvSpPr>
        <p:spPr bwMode="auto">
          <a:xfrm>
            <a:off x="483800" y="3132528"/>
            <a:ext cx="1368190" cy="504070"/>
          </a:xfrm>
          <a:prstGeom prst="cloud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제품 백로그</a:t>
            </a:r>
          </a:p>
        </p:txBody>
      </p:sp>
      <p:cxnSp>
        <p:nvCxnSpPr>
          <p:cNvPr id="62" name="직선 화살표 연결선 61"/>
          <p:cNvCxnSpPr>
            <a:stCxn id="29" idx="1"/>
            <a:endCxn id="61" idx="0"/>
          </p:cNvCxnSpPr>
          <p:nvPr/>
        </p:nvCxnSpPr>
        <p:spPr bwMode="auto">
          <a:xfrm rot="10800000">
            <a:off x="1850850" y="3384563"/>
            <a:ext cx="433200" cy="1588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3" name="Shape 64"/>
          <p:cNvCxnSpPr>
            <a:stCxn id="61" idx="1"/>
            <a:endCxn id="55" idx="2"/>
          </p:cNvCxnSpPr>
          <p:nvPr/>
        </p:nvCxnSpPr>
        <p:spPr bwMode="auto">
          <a:xfrm rot="16200000" flipH="1">
            <a:off x="1151746" y="3652209"/>
            <a:ext cx="936667" cy="904369"/>
          </a:xfrm>
          <a:prstGeom prst="curvedConnector2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2500080" y="3276548"/>
            <a:ext cx="504070" cy="3600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latin typeface="가는각진제목체"/>
                <a:ea typeface="가는각진제목체"/>
              </a:rPr>
              <a:t>반복</a:t>
            </a:r>
            <a:r>
              <a:rPr lang="en-US" altLang="ko-KR" smtClean="0">
                <a:latin typeface="가는각진제목체"/>
                <a:ea typeface="가는각진제목체"/>
              </a:rPr>
              <a:t>1</a:t>
            </a:r>
            <a:endParaRPr lang="ko-KR" altLang="en-US" smtClean="0">
              <a:latin typeface="가는각진제목체"/>
              <a:ea typeface="가는각진제목체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59651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10058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60465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10872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61279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811686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250008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00415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50822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01229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51636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5020430" y="5004788"/>
            <a:ext cx="504070" cy="720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 smtClean="0">
              <a:latin typeface="가는각진제목체"/>
              <a:ea typeface="가는각진제목체"/>
            </a:endParaRPr>
          </a:p>
        </p:txBody>
      </p:sp>
      <p:cxnSp>
        <p:nvCxnSpPr>
          <p:cNvPr id="101" name="직선 화살표 연결선 100"/>
          <p:cNvCxnSpPr>
            <a:stCxn id="52" idx="2"/>
            <a:endCxn id="75" idx="0"/>
          </p:cNvCxnSpPr>
          <p:nvPr/>
        </p:nvCxnSpPr>
        <p:spPr bwMode="auto">
          <a:xfrm rot="5400000">
            <a:off x="779281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2" name="직선 화살표 연결선 101"/>
          <p:cNvCxnSpPr>
            <a:stCxn id="51" idx="2"/>
            <a:endCxn id="72" idx="0"/>
          </p:cNvCxnSpPr>
          <p:nvPr/>
        </p:nvCxnSpPr>
        <p:spPr bwMode="auto">
          <a:xfrm rot="5400000">
            <a:off x="728874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3" name="직선 화살표 연결선 102"/>
          <p:cNvCxnSpPr>
            <a:stCxn id="50" idx="2"/>
            <a:endCxn id="70" idx="0"/>
          </p:cNvCxnSpPr>
          <p:nvPr/>
        </p:nvCxnSpPr>
        <p:spPr bwMode="auto">
          <a:xfrm rot="5400000">
            <a:off x="678467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4" name="직선 화살표 연결선 103"/>
          <p:cNvCxnSpPr>
            <a:stCxn id="49" idx="2"/>
            <a:endCxn id="69" idx="0"/>
          </p:cNvCxnSpPr>
          <p:nvPr/>
        </p:nvCxnSpPr>
        <p:spPr bwMode="auto">
          <a:xfrm rot="5400000">
            <a:off x="628060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5" name="직선 화살표 연결선 104"/>
          <p:cNvCxnSpPr>
            <a:stCxn id="48" idx="2"/>
            <a:endCxn id="66" idx="0"/>
          </p:cNvCxnSpPr>
          <p:nvPr/>
        </p:nvCxnSpPr>
        <p:spPr bwMode="auto">
          <a:xfrm rot="5400000">
            <a:off x="577653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6" name="직선 화살표 연결선 105"/>
          <p:cNvCxnSpPr>
            <a:stCxn id="47" idx="2"/>
            <a:endCxn id="65" idx="0"/>
          </p:cNvCxnSpPr>
          <p:nvPr/>
        </p:nvCxnSpPr>
        <p:spPr bwMode="auto">
          <a:xfrm rot="5400000">
            <a:off x="527246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7" name="직선 화살표 연결선 106"/>
          <p:cNvCxnSpPr>
            <a:stCxn id="46" idx="2"/>
            <a:endCxn id="100" idx="0"/>
          </p:cNvCxnSpPr>
          <p:nvPr/>
        </p:nvCxnSpPr>
        <p:spPr bwMode="auto">
          <a:xfrm rot="5400000">
            <a:off x="469638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8" name="직선 화살표 연결선 107"/>
          <p:cNvCxnSpPr>
            <a:stCxn id="45" idx="2"/>
            <a:endCxn id="99" idx="0"/>
          </p:cNvCxnSpPr>
          <p:nvPr/>
        </p:nvCxnSpPr>
        <p:spPr bwMode="auto">
          <a:xfrm rot="5400000">
            <a:off x="419231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직선 화살표 연결선 108"/>
          <p:cNvCxnSpPr>
            <a:stCxn id="44" idx="2"/>
            <a:endCxn id="98" idx="0"/>
          </p:cNvCxnSpPr>
          <p:nvPr/>
        </p:nvCxnSpPr>
        <p:spPr bwMode="auto">
          <a:xfrm rot="5400000">
            <a:off x="368824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0" name="직선 화살표 연결선 109"/>
          <p:cNvCxnSpPr>
            <a:stCxn id="43" idx="2"/>
            <a:endCxn id="97" idx="0"/>
          </p:cNvCxnSpPr>
          <p:nvPr/>
        </p:nvCxnSpPr>
        <p:spPr bwMode="auto">
          <a:xfrm rot="5400000">
            <a:off x="318417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1" name="직선 화살표 연결선 110"/>
          <p:cNvCxnSpPr>
            <a:stCxn id="42" idx="2"/>
            <a:endCxn id="96" idx="0"/>
          </p:cNvCxnSpPr>
          <p:nvPr/>
        </p:nvCxnSpPr>
        <p:spPr bwMode="auto">
          <a:xfrm rot="5400000">
            <a:off x="2680105" y="4428708"/>
            <a:ext cx="1152160" cy="15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2" name="직사각형 111"/>
          <p:cNvSpPr/>
          <p:nvPr/>
        </p:nvSpPr>
        <p:spPr bwMode="auto">
          <a:xfrm>
            <a:off x="2500080" y="5076798"/>
            <a:ext cx="6120850" cy="4320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20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Work Breakdown Structure </a:t>
            </a:r>
            <a:endParaRPr lang="ko-KR" altLang="en-US" sz="20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3" name="곱셈 기호 2"/>
          <p:cNvSpPr/>
          <p:nvPr/>
        </p:nvSpPr>
        <p:spPr bwMode="auto">
          <a:xfrm>
            <a:off x="6820680" y="4797190"/>
            <a:ext cx="504070" cy="504070"/>
          </a:xfrm>
          <a:prstGeom prst="mathMultiply">
            <a:avLst>
              <a:gd name="adj1" fmla="val 13442"/>
            </a:avLst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22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 bwMode="auto">
          <a:xfrm>
            <a:off x="1779980" y="2133600"/>
            <a:ext cx="7489040" cy="4175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300" i="1" dirty="0" smtClean="0">
              <a:latin typeface="Optima" pitchFamily="2" charset="2"/>
            </a:endParaRPr>
          </a:p>
        </p:txBody>
      </p:sp>
      <p:sp>
        <p:nvSpPr>
          <p:cNvPr id="132" name="텍스트 개체 틀 4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smtClean="0"/>
              <a:t>시스템 설계 시 </a:t>
            </a:r>
            <a:r>
              <a:rPr lang="en-US" altLang="ko-KR" smtClean="0"/>
              <a:t>SOA</a:t>
            </a:r>
            <a:r>
              <a:rPr lang="ko-KR" altLang="en-US" smtClean="0"/>
              <a:t>를 채택할 경우</a:t>
            </a:r>
            <a:r>
              <a:rPr lang="en-US" altLang="ko-KR" smtClean="0"/>
              <a:t>, Architecting </a:t>
            </a:r>
            <a:r>
              <a:rPr lang="ko-KR" altLang="en-US" smtClean="0"/>
              <a:t>영역에서 관련 활동이 발생함 </a:t>
            </a:r>
            <a:endParaRPr lang="en-US" altLang="ko-KR" smtClean="0"/>
          </a:p>
          <a:p>
            <a:r>
              <a:rPr lang="ko-KR" altLang="en-US" smtClean="0"/>
              <a:t>아키텍처 주제</a:t>
            </a:r>
            <a:r>
              <a:rPr lang="en-US" altLang="ko-KR" smtClean="0"/>
              <a:t>(= </a:t>
            </a:r>
            <a:r>
              <a:rPr lang="ko-KR" altLang="en-US" smtClean="0"/>
              <a:t>아키텍처 이슈</a:t>
            </a:r>
            <a:r>
              <a:rPr lang="en-US" altLang="ko-KR" smtClean="0"/>
              <a:t>)</a:t>
            </a:r>
            <a:r>
              <a:rPr lang="ko-KR" altLang="en-US" smtClean="0"/>
              <a:t> 식별 활동과 설계 활동에서</a:t>
            </a:r>
            <a:r>
              <a:rPr lang="en-US" altLang="ko-KR" smtClean="0"/>
              <a:t>, </a:t>
            </a:r>
            <a:r>
              <a:rPr lang="ko-KR" altLang="en-US" smtClean="0"/>
              <a:t>서비스 발행 구조를 설계하고</a:t>
            </a:r>
            <a:r>
              <a:rPr lang="en-US" altLang="ko-KR" smtClean="0"/>
              <a:t>, </a:t>
            </a:r>
            <a:r>
              <a:rPr lang="ko-KR" altLang="en-US" smtClean="0"/>
              <a:t> 프레임워크를 선정함</a:t>
            </a:r>
            <a:endParaRPr lang="en-US" altLang="ko-KR" smtClean="0"/>
          </a:p>
          <a:p>
            <a:r>
              <a:rPr lang="ko-KR" altLang="en-US" smtClean="0"/>
              <a:t>필요할 경우 서비스 발행과 프레임워크를 검증하기 위한 </a:t>
            </a:r>
            <a:r>
              <a:rPr lang="en-US" altLang="ko-KR" smtClean="0"/>
              <a:t>RI</a:t>
            </a:r>
            <a:r>
              <a:rPr lang="ko-KR" altLang="en-US" smtClean="0"/>
              <a:t>를 수행하고</a:t>
            </a:r>
            <a:r>
              <a:rPr lang="en-US" altLang="ko-KR" smtClean="0"/>
              <a:t>, </a:t>
            </a:r>
            <a:r>
              <a:rPr lang="ko-KR" altLang="en-US" smtClean="0"/>
              <a:t>끝으로 검증결과를 바탕으로 서비스 발행 프레임워크를 선정함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아키텍처 설계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7504775" y="5877340"/>
            <a:ext cx="1764245" cy="432060"/>
          </a:xfrm>
          <a:prstGeom prst="roundRect">
            <a:avLst>
              <a:gd name="adj" fmla="val 5418"/>
            </a:avLst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dirty="0" smtClean="0">
                <a:solidFill>
                  <a:srgbClr val="FFFFFF"/>
                </a:solidFill>
                <a:latin typeface="Optima" pitchFamily="2" charset="2"/>
              </a:rPr>
              <a:t>2. Architecting</a:t>
            </a:r>
            <a:endParaRPr lang="ko-KR" altLang="en-US" sz="1300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8188870" y="4509150"/>
            <a:ext cx="288040" cy="288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660380" y="4149100"/>
            <a:ext cx="1584220" cy="1728240"/>
          </a:xfrm>
          <a:prstGeom prst="roundRect">
            <a:avLst>
              <a:gd name="adj" fmla="val 3586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tIns="0" rIns="36000" bIns="0" rtlCol="0" anchor="b"/>
          <a:lstStyle/>
          <a:p>
            <a:pPr algn="ctr"/>
            <a:r>
              <a:rPr lang="ko-KR" altLang="en-US" sz="1000" b="0" smtClean="0"/>
              <a:t>아키텍처 문서화</a:t>
            </a:r>
            <a:endParaRPr lang="ko-KR" altLang="en-US" sz="1000" b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68020" y="2852920"/>
            <a:ext cx="108015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접근방법결정</a:t>
            </a:r>
            <a:endParaRPr lang="ko-KR" altLang="en-US" sz="1000" b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00080" y="335699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시스템 식별</a:t>
            </a:r>
            <a:endParaRPr lang="ko-KR" altLang="en-US" sz="1000" b="0"/>
          </a:p>
        </p:txBody>
      </p:sp>
      <p:cxnSp>
        <p:nvCxnSpPr>
          <p:cNvPr id="39" name="직선 화살표 연결선 39"/>
          <p:cNvCxnSpPr>
            <a:stCxn id="37" idx="2"/>
            <a:endCxn id="38" idx="0"/>
          </p:cNvCxnSpPr>
          <p:nvPr/>
        </p:nvCxnSpPr>
        <p:spPr bwMode="auto">
          <a:xfrm rot="16200000" flipH="1">
            <a:off x="2770117" y="2978937"/>
            <a:ext cx="216030" cy="5400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38" idx="2"/>
            <a:endCxn id="73" idx="0"/>
          </p:cNvCxnSpPr>
          <p:nvPr/>
        </p:nvCxnSpPr>
        <p:spPr bwMode="auto">
          <a:xfrm>
            <a:off x="3148170" y="364503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모서리가 둥근 직사각형 68"/>
          <p:cNvSpPr/>
          <p:nvPr/>
        </p:nvSpPr>
        <p:spPr>
          <a:xfrm>
            <a:off x="2500080" y="234885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err="1" smtClean="0"/>
              <a:t>비기능</a:t>
            </a:r>
            <a:r>
              <a:rPr lang="ko-KR" altLang="en-US" sz="1000" b="0" dirty="0" smtClean="0"/>
              <a:t> 요구사항 이해</a:t>
            </a:r>
            <a:endParaRPr lang="ko-KR" altLang="en-US" sz="1000" b="0" dirty="0"/>
          </a:p>
        </p:txBody>
      </p:sp>
      <p:cxnSp>
        <p:nvCxnSpPr>
          <p:cNvPr id="70" name="직선 화살표 연결선 378"/>
          <p:cNvCxnSpPr>
            <a:stCxn id="69" idx="2"/>
            <a:endCxn id="37" idx="0"/>
          </p:cNvCxnSpPr>
          <p:nvPr/>
        </p:nvCxnSpPr>
        <p:spPr bwMode="auto">
          <a:xfrm rot="5400000">
            <a:off x="2770118" y="2474868"/>
            <a:ext cx="216030" cy="5400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모서리가 둥근 직사각형 72"/>
          <p:cNvSpPr/>
          <p:nvPr/>
        </p:nvSpPr>
        <p:spPr>
          <a:xfrm>
            <a:off x="2500080" y="378905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언어 및 플랫폼 선정</a:t>
            </a:r>
            <a:endParaRPr lang="ko-KR" altLang="en-US" sz="1000" b="0"/>
          </a:p>
        </p:txBody>
      </p:sp>
      <p:cxnSp>
        <p:nvCxnSpPr>
          <p:cNvPr id="74" name="직선 화살표 연결선 73"/>
          <p:cNvCxnSpPr>
            <a:stCxn id="73" idx="2"/>
            <a:endCxn id="75" idx="0"/>
          </p:cNvCxnSpPr>
          <p:nvPr/>
        </p:nvCxnSpPr>
        <p:spPr bwMode="auto">
          <a:xfrm>
            <a:off x="3148170" y="407709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모서리가 둥근 직사각형 74"/>
          <p:cNvSpPr/>
          <p:nvPr/>
        </p:nvSpPr>
        <p:spPr>
          <a:xfrm>
            <a:off x="2500080" y="422111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구조설계</a:t>
            </a:r>
            <a:endParaRPr lang="ko-KR" altLang="en-US" sz="1000" b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500080" y="4653170"/>
            <a:ext cx="1296180" cy="28804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rgbClr val="FFFFFF"/>
                </a:solidFill>
              </a:rPr>
              <a:t>아키텍처 주제 식별</a:t>
            </a:r>
            <a:endParaRPr lang="ko-KR" altLang="en-US" sz="1000" dirty="0">
              <a:solidFill>
                <a:srgbClr val="FFFFFF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820680" y="4941210"/>
            <a:ext cx="1296180" cy="36005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아키텍처 리뷰</a:t>
            </a:r>
            <a:r>
              <a:rPr lang="en-US" altLang="ko-KR" sz="1000" b="0" dirty="0" smtClean="0"/>
              <a:t>/</a:t>
            </a:r>
            <a:r>
              <a:rPr lang="ko-KR" altLang="en-US" sz="1000" b="0" dirty="0" smtClean="0"/>
              <a:t>릴리스</a:t>
            </a:r>
            <a:endParaRPr lang="ko-KR" altLang="en-US" sz="1000" b="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500080" y="551729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아키텍처 요소 획득</a:t>
            </a:r>
            <a:endParaRPr lang="ko-KR" altLang="en-US" sz="1000" b="0"/>
          </a:p>
        </p:txBody>
      </p:sp>
      <p:cxnSp>
        <p:nvCxnSpPr>
          <p:cNvPr id="79" name="직선 화살표 연결선 78"/>
          <p:cNvCxnSpPr>
            <a:stCxn id="76" idx="2"/>
            <a:endCxn id="83" idx="0"/>
          </p:cNvCxnSpPr>
          <p:nvPr/>
        </p:nvCxnSpPr>
        <p:spPr bwMode="auto">
          <a:xfrm>
            <a:off x="3148170" y="494121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모서리가 둥근 직사각형 79"/>
          <p:cNvSpPr/>
          <p:nvPr/>
        </p:nvSpPr>
        <p:spPr>
          <a:xfrm>
            <a:off x="4732390" y="5013220"/>
            <a:ext cx="144020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설계 가이드 작성</a:t>
            </a:r>
            <a:endParaRPr lang="ko-KR" altLang="en-US" sz="1000" b="0"/>
          </a:p>
        </p:txBody>
      </p:sp>
      <p:cxnSp>
        <p:nvCxnSpPr>
          <p:cNvPr id="81" name="직선 화살표 연결선 80"/>
          <p:cNvCxnSpPr>
            <a:stCxn id="10" idx="3"/>
            <a:endCxn id="77" idx="1"/>
          </p:cNvCxnSpPr>
          <p:nvPr/>
        </p:nvCxnSpPr>
        <p:spPr bwMode="auto">
          <a:xfrm>
            <a:off x="6244600" y="5121235"/>
            <a:ext cx="5760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503"/>
          <p:cNvCxnSpPr>
            <a:stCxn id="113" idx="3"/>
            <a:endCxn id="36" idx="2"/>
          </p:cNvCxnSpPr>
          <p:nvPr/>
        </p:nvCxnSpPr>
        <p:spPr bwMode="auto">
          <a:xfrm flipV="1">
            <a:off x="3292190" y="5877340"/>
            <a:ext cx="2160300" cy="21603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모서리가 둥근 직사각형 82"/>
          <p:cNvSpPr/>
          <p:nvPr/>
        </p:nvSpPr>
        <p:spPr>
          <a:xfrm>
            <a:off x="2500080" y="5085230"/>
            <a:ext cx="1296180" cy="28804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rgbClr val="FFFFFF"/>
                </a:solidFill>
              </a:rPr>
              <a:t>아키텍처 주제 설계</a:t>
            </a:r>
            <a:endParaRPr lang="ko-KR" altLang="en-US" sz="1000" dirty="0">
              <a:solidFill>
                <a:srgbClr val="FFFFFF"/>
              </a:solidFill>
            </a:endParaRPr>
          </a:p>
        </p:txBody>
      </p:sp>
      <p:cxnSp>
        <p:nvCxnSpPr>
          <p:cNvPr id="84" name="직선 화살표 연결선 83"/>
          <p:cNvCxnSpPr>
            <a:stCxn id="75" idx="2"/>
            <a:endCxn id="76" idx="0"/>
          </p:cNvCxnSpPr>
          <p:nvPr/>
        </p:nvCxnSpPr>
        <p:spPr bwMode="auto">
          <a:xfrm>
            <a:off x="3148170" y="450915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모서리가 둥근 직사각형 84"/>
          <p:cNvSpPr/>
          <p:nvPr/>
        </p:nvSpPr>
        <p:spPr>
          <a:xfrm>
            <a:off x="4804400" y="234885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smtClean="0"/>
              <a:t>RI </a:t>
            </a:r>
            <a:r>
              <a:rPr lang="ko-KR" altLang="en-US" sz="1000" b="0" smtClean="0"/>
              <a:t>요구사항 식별</a:t>
            </a:r>
            <a:endParaRPr lang="ko-KR" altLang="en-US" sz="1000" b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804400" y="278091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비즈 컴포넌트 개발</a:t>
            </a:r>
            <a:endParaRPr lang="ko-KR" altLang="en-US" sz="1000" b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44600" y="2780910"/>
            <a:ext cx="100814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smtClean="0"/>
              <a:t>UX </a:t>
            </a:r>
            <a:r>
              <a:rPr lang="ko-KR" altLang="en-US" sz="1000" b="0" smtClean="0"/>
              <a:t>프로토타입</a:t>
            </a:r>
            <a:endParaRPr lang="ko-KR" altLang="en-US" sz="1000" b="0"/>
          </a:p>
        </p:txBody>
      </p:sp>
      <p:cxnSp>
        <p:nvCxnSpPr>
          <p:cNvPr id="88" name="직선 화살표 연결선 440"/>
          <p:cNvCxnSpPr>
            <a:stCxn id="85" idx="2"/>
            <a:endCxn id="86" idx="0"/>
          </p:cNvCxnSpPr>
          <p:nvPr/>
        </p:nvCxnSpPr>
        <p:spPr bwMode="auto">
          <a:xfrm>
            <a:off x="5452490" y="263689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440"/>
          <p:cNvCxnSpPr>
            <a:stCxn id="85" idx="3"/>
            <a:endCxn id="87" idx="0"/>
          </p:cNvCxnSpPr>
          <p:nvPr/>
        </p:nvCxnSpPr>
        <p:spPr bwMode="auto">
          <a:xfrm>
            <a:off x="6100580" y="2492870"/>
            <a:ext cx="648090" cy="28804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모서리가 둥근 직사각형 89"/>
          <p:cNvSpPr/>
          <p:nvPr/>
        </p:nvSpPr>
        <p:spPr>
          <a:xfrm>
            <a:off x="4804400" y="321297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smtClean="0"/>
              <a:t>RI</a:t>
            </a:r>
            <a:r>
              <a:rPr lang="ko-KR" altLang="en-US" sz="1000" b="0" smtClean="0"/>
              <a:t>기반 아키텍처 검증</a:t>
            </a:r>
            <a:endParaRPr lang="ko-KR" altLang="en-US" sz="1000" b="0"/>
          </a:p>
        </p:txBody>
      </p:sp>
      <p:cxnSp>
        <p:nvCxnSpPr>
          <p:cNvPr id="91" name="직선 화살표 연결선 90"/>
          <p:cNvCxnSpPr>
            <a:stCxn id="87" idx="1"/>
            <a:endCxn id="86" idx="3"/>
          </p:cNvCxnSpPr>
          <p:nvPr/>
        </p:nvCxnSpPr>
        <p:spPr bwMode="auto">
          <a:xfrm flipH="1">
            <a:off x="6100580" y="2924930"/>
            <a:ext cx="14402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직선 화살표 연결선 440"/>
          <p:cNvCxnSpPr>
            <a:stCxn id="86" idx="2"/>
            <a:endCxn id="90" idx="0"/>
          </p:cNvCxnSpPr>
          <p:nvPr/>
        </p:nvCxnSpPr>
        <p:spPr bwMode="auto">
          <a:xfrm>
            <a:off x="5452490" y="306895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직선 화살표 연결선 440"/>
          <p:cNvCxnSpPr>
            <a:stCxn id="94" idx="2"/>
            <a:endCxn id="36" idx="0"/>
          </p:cNvCxnSpPr>
          <p:nvPr/>
        </p:nvCxnSpPr>
        <p:spPr bwMode="auto">
          <a:xfrm>
            <a:off x="5452490" y="393307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4" name="모서리가 둥근 직사각형 93"/>
          <p:cNvSpPr/>
          <p:nvPr/>
        </p:nvSpPr>
        <p:spPr>
          <a:xfrm>
            <a:off x="4804400" y="364503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smtClean="0"/>
              <a:t>RI </a:t>
            </a:r>
            <a:r>
              <a:rPr lang="ko-KR" altLang="en-US" sz="1000" b="0" smtClean="0"/>
              <a:t>리</a:t>
            </a:r>
            <a:r>
              <a:rPr lang="ko-KR" altLang="en-US" sz="1000" b="0"/>
              <a:t>뷰</a:t>
            </a:r>
          </a:p>
        </p:txBody>
      </p:sp>
      <p:cxnSp>
        <p:nvCxnSpPr>
          <p:cNvPr id="95" name="직선 화살표 연결선 440"/>
          <p:cNvCxnSpPr>
            <a:stCxn id="90" idx="2"/>
            <a:endCxn id="94" idx="0"/>
          </p:cNvCxnSpPr>
          <p:nvPr/>
        </p:nvCxnSpPr>
        <p:spPr bwMode="auto">
          <a:xfrm>
            <a:off x="5452490" y="350101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모서리가 둥근 직사각형 95"/>
          <p:cNvSpPr/>
          <p:nvPr/>
        </p:nvSpPr>
        <p:spPr>
          <a:xfrm>
            <a:off x="7684800" y="234885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아키텍처 교육</a:t>
            </a:r>
            <a:endParaRPr lang="ko-KR" altLang="en-US" sz="1000" b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7684800" y="278091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개발팀 설계지원</a:t>
            </a:r>
            <a:endParaRPr lang="ko-KR" altLang="en-US" sz="1000" b="0"/>
          </a:p>
        </p:txBody>
      </p:sp>
      <p:cxnSp>
        <p:nvCxnSpPr>
          <p:cNvPr id="98" name="직선 화살표 연결선 440"/>
          <p:cNvCxnSpPr>
            <a:stCxn id="96" idx="2"/>
            <a:endCxn id="97" idx="0"/>
          </p:cNvCxnSpPr>
          <p:nvPr/>
        </p:nvCxnSpPr>
        <p:spPr bwMode="auto">
          <a:xfrm>
            <a:off x="8332890" y="263689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모서리가 둥근 직사각형 98"/>
          <p:cNvSpPr/>
          <p:nvPr/>
        </p:nvSpPr>
        <p:spPr>
          <a:xfrm>
            <a:off x="7684800" y="321297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아키텍처 준수 모니터링</a:t>
            </a:r>
            <a:endParaRPr lang="ko-KR" altLang="en-US" sz="1000" b="0"/>
          </a:p>
        </p:txBody>
      </p:sp>
      <p:cxnSp>
        <p:nvCxnSpPr>
          <p:cNvPr id="100" name="직선 화살표 연결선 440"/>
          <p:cNvCxnSpPr>
            <a:stCxn id="97" idx="2"/>
            <a:endCxn id="99" idx="0"/>
          </p:cNvCxnSpPr>
          <p:nvPr/>
        </p:nvCxnSpPr>
        <p:spPr bwMode="auto">
          <a:xfrm>
            <a:off x="8332890" y="306895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모서리가 둥근 직사각형 100"/>
          <p:cNvSpPr/>
          <p:nvPr/>
        </p:nvSpPr>
        <p:spPr>
          <a:xfrm>
            <a:off x="7684800" y="364503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피드백 수렴</a:t>
            </a:r>
            <a:endParaRPr lang="ko-KR" altLang="en-US" sz="1000" b="0"/>
          </a:p>
        </p:txBody>
      </p:sp>
      <p:cxnSp>
        <p:nvCxnSpPr>
          <p:cNvPr id="102" name="직선 화살표 연결선 440"/>
          <p:cNvCxnSpPr>
            <a:stCxn id="99" idx="2"/>
            <a:endCxn id="101" idx="0"/>
          </p:cNvCxnSpPr>
          <p:nvPr/>
        </p:nvCxnSpPr>
        <p:spPr bwMode="auto">
          <a:xfrm>
            <a:off x="8332890" y="350101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3" name="모서리가 둥근 직사각형 102"/>
          <p:cNvSpPr/>
          <p:nvPr/>
        </p:nvSpPr>
        <p:spPr>
          <a:xfrm>
            <a:off x="7684800" y="407709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아키텍처 자산화</a:t>
            </a:r>
            <a:endParaRPr lang="ko-KR" altLang="en-US" sz="1000" b="0"/>
          </a:p>
        </p:txBody>
      </p:sp>
      <p:cxnSp>
        <p:nvCxnSpPr>
          <p:cNvPr id="104" name="직선 화살표 연결선 440"/>
          <p:cNvCxnSpPr>
            <a:stCxn id="101" idx="2"/>
            <a:endCxn id="103" idx="0"/>
          </p:cNvCxnSpPr>
          <p:nvPr/>
        </p:nvCxnSpPr>
        <p:spPr bwMode="auto">
          <a:xfrm>
            <a:off x="8332890" y="393307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모서리가 둥근 직사각형 104"/>
          <p:cNvSpPr/>
          <p:nvPr/>
        </p:nvSpPr>
        <p:spPr>
          <a:xfrm>
            <a:off x="4732390" y="4653170"/>
            <a:ext cx="144020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아키텍처모델 정리</a:t>
            </a:r>
            <a:endParaRPr lang="ko-KR" altLang="en-US" sz="1000" b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732390" y="4293120"/>
            <a:ext cx="144020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아키텍처정의서 작성</a:t>
            </a:r>
            <a:endParaRPr lang="ko-KR" altLang="en-US" sz="1000" b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732390" y="5373270"/>
            <a:ext cx="144020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프리젠테이션 작성</a:t>
            </a:r>
            <a:endParaRPr lang="ko-KR" altLang="en-US" sz="1000" b="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148170" y="2852920"/>
            <a:ext cx="108015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err="1" smtClean="0"/>
              <a:t>아키텍처팀</a:t>
            </a:r>
            <a:r>
              <a:rPr lang="ko-KR" altLang="en-US" sz="1000" b="0" dirty="0" smtClean="0"/>
              <a:t> 구성</a:t>
            </a:r>
            <a:endParaRPr lang="ko-KR" altLang="en-US" sz="1000" b="0" dirty="0"/>
          </a:p>
        </p:txBody>
      </p:sp>
      <p:cxnSp>
        <p:nvCxnSpPr>
          <p:cNvPr id="109" name="직선 화살표 연결선 378"/>
          <p:cNvCxnSpPr>
            <a:stCxn id="69" idx="2"/>
            <a:endCxn id="108" idx="0"/>
          </p:cNvCxnSpPr>
          <p:nvPr/>
        </p:nvCxnSpPr>
        <p:spPr bwMode="auto">
          <a:xfrm rot="16200000" flipH="1">
            <a:off x="3310192" y="2474867"/>
            <a:ext cx="216030" cy="5400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직선 화살표 연결선 39"/>
          <p:cNvCxnSpPr>
            <a:stCxn id="108" idx="2"/>
            <a:endCxn id="38" idx="0"/>
          </p:cNvCxnSpPr>
          <p:nvPr/>
        </p:nvCxnSpPr>
        <p:spPr bwMode="auto">
          <a:xfrm rot="5400000">
            <a:off x="3310193" y="2978938"/>
            <a:ext cx="216030" cy="5400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직선 화살표 연결선 101"/>
          <p:cNvCxnSpPr>
            <a:stCxn id="113" idx="1"/>
            <a:endCxn id="75" idx="1"/>
          </p:cNvCxnSpPr>
          <p:nvPr/>
        </p:nvCxnSpPr>
        <p:spPr bwMode="auto">
          <a:xfrm rot="10800000">
            <a:off x="2500080" y="4365130"/>
            <a:ext cx="504070" cy="1728240"/>
          </a:xfrm>
          <a:prstGeom prst="bentConnector3">
            <a:avLst>
              <a:gd name="adj1" fmla="val 145351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503"/>
          <p:cNvCxnSpPr>
            <a:stCxn id="115" idx="0"/>
            <a:endCxn id="85" idx="1"/>
          </p:cNvCxnSpPr>
          <p:nvPr/>
        </p:nvCxnSpPr>
        <p:spPr bwMode="auto">
          <a:xfrm rot="5400000" flipH="1" flipV="1">
            <a:off x="3274187" y="3627028"/>
            <a:ext cx="2664370" cy="39605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순서도: 판단 112"/>
          <p:cNvSpPr/>
          <p:nvPr/>
        </p:nvSpPr>
        <p:spPr bwMode="auto">
          <a:xfrm>
            <a:off x="3004150" y="6021360"/>
            <a:ext cx="288040" cy="14402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4" name="직선 화살표 연결선 113"/>
          <p:cNvCxnSpPr>
            <a:stCxn id="78" idx="2"/>
            <a:endCxn id="113" idx="0"/>
          </p:cNvCxnSpPr>
          <p:nvPr/>
        </p:nvCxnSpPr>
        <p:spPr bwMode="auto">
          <a:xfrm>
            <a:off x="3148170" y="580533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5" name="순서도: 판단 114"/>
          <p:cNvSpPr/>
          <p:nvPr/>
        </p:nvSpPr>
        <p:spPr bwMode="auto">
          <a:xfrm>
            <a:off x="4300330" y="5157240"/>
            <a:ext cx="216030" cy="14402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6" name="직선 화살표 연결선 115"/>
          <p:cNvCxnSpPr>
            <a:stCxn id="83" idx="3"/>
            <a:endCxn id="115" idx="1"/>
          </p:cNvCxnSpPr>
          <p:nvPr/>
        </p:nvCxnSpPr>
        <p:spPr bwMode="auto">
          <a:xfrm>
            <a:off x="3796260" y="522925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직선 화살표 연결선 162"/>
          <p:cNvCxnSpPr>
            <a:stCxn id="115" idx="2"/>
            <a:endCxn id="78" idx="3"/>
          </p:cNvCxnSpPr>
          <p:nvPr/>
        </p:nvCxnSpPr>
        <p:spPr bwMode="auto">
          <a:xfrm rot="5400000">
            <a:off x="3922278" y="5175243"/>
            <a:ext cx="360050" cy="61208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직선 화살표 연결선 172"/>
          <p:cNvCxnSpPr>
            <a:stCxn id="119" idx="0"/>
            <a:endCxn id="96" idx="1"/>
          </p:cNvCxnSpPr>
          <p:nvPr/>
        </p:nvCxnSpPr>
        <p:spPr bwMode="auto">
          <a:xfrm rot="5400000" flipH="1" flipV="1">
            <a:off x="6532640" y="3429000"/>
            <a:ext cx="2088290" cy="21603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순서도: 판단 118"/>
          <p:cNvSpPr/>
          <p:nvPr/>
        </p:nvSpPr>
        <p:spPr bwMode="auto">
          <a:xfrm>
            <a:off x="7324750" y="4581160"/>
            <a:ext cx="288040" cy="144020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20" name="직선 화살표 연결선 172"/>
          <p:cNvCxnSpPr>
            <a:stCxn id="77" idx="0"/>
            <a:endCxn id="119" idx="2"/>
          </p:cNvCxnSpPr>
          <p:nvPr/>
        </p:nvCxnSpPr>
        <p:spPr bwMode="auto">
          <a:xfrm flipV="1">
            <a:off x="7468770" y="472518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타원 120"/>
          <p:cNvSpPr/>
          <p:nvPr/>
        </p:nvSpPr>
        <p:spPr bwMode="auto">
          <a:xfrm>
            <a:off x="8260880" y="4581160"/>
            <a:ext cx="144020" cy="14402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22" name="직선 화살표 연결선 172"/>
          <p:cNvCxnSpPr>
            <a:stCxn id="119" idx="3"/>
            <a:endCxn id="35" idx="2"/>
          </p:cNvCxnSpPr>
          <p:nvPr/>
        </p:nvCxnSpPr>
        <p:spPr bwMode="auto">
          <a:xfrm>
            <a:off x="7612790" y="4653170"/>
            <a:ext cx="5760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직선 화살표 연결선 172"/>
          <p:cNvCxnSpPr>
            <a:stCxn id="103" idx="2"/>
            <a:endCxn id="35" idx="0"/>
          </p:cNvCxnSpPr>
          <p:nvPr/>
        </p:nvCxnSpPr>
        <p:spPr bwMode="auto">
          <a:xfrm>
            <a:off x="8332890" y="436513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6172590" y="5013220"/>
            <a:ext cx="72010" cy="21603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 rot="19065868">
            <a:off x="7769641" y="4471346"/>
            <a:ext cx="3240450" cy="360050"/>
          </a:xfrm>
          <a:prstGeom prst="roundRect">
            <a:avLst/>
          </a:prstGeom>
          <a:solidFill>
            <a:srgbClr val="FFE6CD"/>
          </a:solidFill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latin typeface="Optima" pitchFamily="2" charset="2"/>
              </a:rPr>
              <a:t>세부 정의는 </a:t>
            </a:r>
            <a:r>
              <a:rPr lang="en-US" altLang="ko-KR" dirty="0" err="1" smtClean="0">
                <a:latin typeface="Optima" pitchFamily="2" charset="2"/>
              </a:rPr>
              <a:t>EA</a:t>
            </a:r>
            <a:r>
              <a:rPr lang="en-US" altLang="ko-KR" dirty="0" smtClean="0">
                <a:latin typeface="Optima" pitchFamily="2" charset="2"/>
              </a:rPr>
              <a:t> </a:t>
            </a:r>
            <a:r>
              <a:rPr lang="ko-KR" altLang="en-US" dirty="0" smtClean="0">
                <a:latin typeface="Optima" pitchFamily="2" charset="2"/>
              </a:rPr>
              <a:t>팀에서 해야 함</a:t>
            </a:r>
          </a:p>
        </p:txBody>
      </p:sp>
    </p:spTree>
    <p:extLst>
      <p:ext uri="{BB962C8B-B14F-4D97-AF65-F5344CB8AC3E}">
        <p14:creationId xmlns:p14="http://schemas.microsoft.com/office/powerpoint/2010/main" val="3240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모서리가 둥근 직사각형 125"/>
          <p:cNvSpPr/>
          <p:nvPr/>
        </p:nvSpPr>
        <p:spPr bwMode="auto">
          <a:xfrm>
            <a:off x="699830" y="4149100"/>
            <a:ext cx="9505320" cy="2160300"/>
          </a:xfrm>
          <a:prstGeom prst="roundRect">
            <a:avLst>
              <a:gd name="adj" fmla="val 2576"/>
            </a:avLst>
          </a:prstGeom>
          <a:solidFill>
            <a:srgbClr val="FFFFEB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>
              <a:latin typeface="Optima" pitchFamily="2" charset="2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699830" y="2060575"/>
            <a:ext cx="9505320" cy="2016515"/>
          </a:xfrm>
          <a:prstGeom prst="roundRect">
            <a:avLst>
              <a:gd name="adj" fmla="val 2576"/>
            </a:avLst>
          </a:prstGeom>
          <a:solidFill>
            <a:srgbClr val="FFFFEB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b="0">
              <a:latin typeface="Optima" pitchFamily="2" charset="2"/>
            </a:endParaRPr>
          </a:p>
        </p:txBody>
      </p:sp>
      <p:sp>
        <p:nvSpPr>
          <p:cNvPr id="132" name="텍스트 개체 틀 49"/>
          <p:cNvSpPr>
            <a:spLocks noGrp="1"/>
          </p:cNvSpPr>
          <p:nvPr>
            <p:ph sz="quarter" idx="12"/>
          </p:nvPr>
        </p:nvSpPr>
        <p:spPr>
          <a:xfrm>
            <a:off x="343084" y="836588"/>
            <a:ext cx="10368000" cy="984885"/>
          </a:xfrm>
        </p:spPr>
        <p:txBody>
          <a:bodyPr/>
          <a:lstStyle/>
          <a:p>
            <a:r>
              <a:rPr lang="ko-KR" altLang="en-US" dirty="0" smtClean="0"/>
              <a:t>전사 로그 데이터 관리 규칙 준수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"No local log files"</a:t>
            </a:r>
          </a:p>
          <a:p>
            <a:r>
              <a:rPr lang="en-US" altLang="ko-KR" dirty="0" err="1" smtClean="0"/>
              <a:t>LogBack</a:t>
            </a:r>
            <a:r>
              <a:rPr lang="ko-KR" altLang="en-US" dirty="0" smtClean="0"/>
              <a:t>의 기본 </a:t>
            </a:r>
            <a:r>
              <a:rPr lang="en-US" altLang="ko-KR" dirty="0" err="1" smtClean="0"/>
              <a:t>SocketAppender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SimpleSocketServer</a:t>
            </a:r>
            <a:r>
              <a:rPr lang="ko-KR" altLang="en-US" dirty="0" smtClean="0"/>
              <a:t>를 활용하여 구축할 수 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검증이 필요함 </a:t>
            </a:r>
            <a:endParaRPr lang="en-US" altLang="ko-KR" dirty="0" smtClean="0"/>
          </a:p>
          <a:p>
            <a:r>
              <a:rPr lang="ko-KR" altLang="en-US" dirty="0" smtClean="0"/>
              <a:t>로그 서버의 </a:t>
            </a:r>
            <a:r>
              <a:rPr lang="en-US" altLang="ko-KR" dirty="0" smtClean="0"/>
              <a:t>Scalability</a:t>
            </a:r>
            <a:r>
              <a:rPr lang="ko-KR" altLang="en-US" dirty="0" smtClean="0"/>
              <a:t>를 높이기 위해서 </a:t>
            </a:r>
            <a:r>
              <a:rPr lang="ko-KR" altLang="en-US" dirty="0" err="1" smtClean="0"/>
              <a:t>메시징</a:t>
            </a:r>
            <a:r>
              <a:rPr lang="ko-KR" altLang="en-US" dirty="0" smtClean="0"/>
              <a:t> 서버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ActiveMQ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활용하고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Appender</a:t>
            </a:r>
            <a:r>
              <a:rPr lang="ko-KR" altLang="en-US" dirty="0" smtClean="0"/>
              <a:t>를 용도에 맞추어 개발함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 </a:t>
            </a:r>
            <a:r>
              <a:rPr lang="ko-KR" altLang="en-US" smtClean="0"/>
              <a:t>아키텍처 주제 </a:t>
            </a:r>
            <a:r>
              <a:rPr lang="en-US" altLang="ko-KR" smtClean="0"/>
              <a:t>– </a:t>
            </a:r>
            <a:r>
              <a:rPr lang="ko-KR" altLang="en-US" smtClean="0"/>
              <a:t>로그처리 </a:t>
            </a:r>
            <a:r>
              <a:rPr lang="en-US" altLang="ko-KR" smtClean="0"/>
              <a:t>(7/7)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설계</a:t>
            </a:r>
            <a:r>
              <a:rPr lang="en-US" altLang="ko-KR" smtClean="0"/>
              <a:t>(</a:t>
            </a:r>
            <a:r>
              <a:rPr lang="ko-KR" altLang="en-US" smtClean="0"/>
              <a:t>안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2572090" y="2276840"/>
            <a:ext cx="1944270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b="0" smtClean="0">
                <a:solidFill>
                  <a:srgbClr val="FFFFFF"/>
                </a:solidFill>
                <a:latin typeface="Optima" pitchFamily="2" charset="2"/>
              </a:rPr>
              <a:t>컴포넌</a:t>
            </a:r>
            <a:r>
              <a:rPr lang="ko-KR" altLang="en-US" sz="1300" b="0">
                <a:solidFill>
                  <a:srgbClr val="FFFFFF"/>
                </a:solidFill>
                <a:latin typeface="Optima" pitchFamily="2" charset="2"/>
              </a:rPr>
              <a:t>트</a:t>
            </a:r>
            <a:endParaRPr lang="ko-KR" altLang="en-US" sz="13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572090" y="2708900"/>
            <a:ext cx="1944270" cy="12241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SLF4J</a:t>
            </a:r>
            <a:endParaRPr lang="ko-KR" altLang="en-US" b="0" smtClean="0">
              <a:latin typeface="Optima" pitchFamily="2" charset="2"/>
            </a:endParaRPr>
          </a:p>
        </p:txBody>
      </p:sp>
      <p:cxnSp>
        <p:nvCxnSpPr>
          <p:cNvPr id="48" name="꺾인 연결선 23"/>
          <p:cNvCxnSpPr>
            <a:stCxn id="89" idx="3"/>
            <a:endCxn id="90" idx="1"/>
          </p:cNvCxnSpPr>
          <p:nvPr/>
        </p:nvCxnSpPr>
        <p:spPr bwMode="auto">
          <a:xfrm>
            <a:off x="4371767" y="3681035"/>
            <a:ext cx="2304893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88" name="직사각형 87"/>
          <p:cNvSpPr/>
          <p:nvPr/>
        </p:nvSpPr>
        <p:spPr bwMode="auto">
          <a:xfrm>
            <a:off x="2715537" y="2996940"/>
            <a:ext cx="165623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LogBack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2715537" y="3573020"/>
            <a:ext cx="1656230" cy="2160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SocketAppender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676660" y="3501010"/>
            <a:ext cx="165623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SimpleSocketServer</a:t>
            </a:r>
            <a:endParaRPr lang="ko-KR" altLang="en-US" b="0" smtClean="0">
              <a:latin typeface="Optima" pitchFamily="2" charset="2"/>
            </a:endParaRPr>
          </a:p>
        </p:txBody>
      </p:sp>
      <p:pic>
        <p:nvPicPr>
          <p:cNvPr id="91" name="Picture 4" descr="C:\Users\TAEGOOK\AppData\Local\Microsoft\Windows\Temporary Internet Files\Content.IE5\WS97G45S\MC900441448[1]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940" y="3356990"/>
            <a:ext cx="648090" cy="6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꺾인 연결선 23"/>
          <p:cNvCxnSpPr>
            <a:stCxn id="90" idx="3"/>
            <a:endCxn id="91" idx="1"/>
          </p:cNvCxnSpPr>
          <p:nvPr/>
        </p:nvCxnSpPr>
        <p:spPr bwMode="auto">
          <a:xfrm>
            <a:off x="8332890" y="3681035"/>
            <a:ext cx="360050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3" name="꺾인 연결선 23"/>
          <p:cNvCxnSpPr>
            <a:stCxn id="88" idx="2"/>
            <a:endCxn id="89" idx="0"/>
          </p:cNvCxnSpPr>
          <p:nvPr/>
        </p:nvCxnSpPr>
        <p:spPr bwMode="auto">
          <a:xfrm>
            <a:off x="3543652" y="3356990"/>
            <a:ext cx="0" cy="21603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95" name="꺾인 연결선 23"/>
          <p:cNvCxnSpPr>
            <a:stCxn id="44" idx="2"/>
            <a:endCxn id="45" idx="0"/>
          </p:cNvCxnSpPr>
          <p:nvPr/>
        </p:nvCxnSpPr>
        <p:spPr bwMode="auto">
          <a:xfrm>
            <a:off x="3544225" y="2564880"/>
            <a:ext cx="0" cy="14402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4" name="직사각형 103"/>
          <p:cNvSpPr/>
          <p:nvPr/>
        </p:nvSpPr>
        <p:spPr bwMode="auto">
          <a:xfrm>
            <a:off x="2572090" y="4293120"/>
            <a:ext cx="1944270" cy="28804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300" b="0" smtClean="0">
                <a:solidFill>
                  <a:srgbClr val="FFFFFF"/>
                </a:solidFill>
                <a:latin typeface="Optima" pitchFamily="2" charset="2"/>
              </a:rPr>
              <a:t>컴포넌</a:t>
            </a:r>
            <a:r>
              <a:rPr lang="ko-KR" altLang="en-US" sz="1300" b="0">
                <a:solidFill>
                  <a:srgbClr val="FFFFFF"/>
                </a:solidFill>
                <a:latin typeface="Optima" pitchFamily="2" charset="2"/>
              </a:rPr>
              <a:t>트</a:t>
            </a:r>
            <a:endParaRPr lang="ko-KR" altLang="en-US" sz="13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572090" y="4725180"/>
            <a:ext cx="1944270" cy="1368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SLF4J</a:t>
            </a:r>
            <a:endParaRPr lang="ko-KR" altLang="en-US" b="0" smtClean="0">
              <a:latin typeface="Optima" pitchFamily="2" charset="2"/>
            </a:endParaRPr>
          </a:p>
        </p:txBody>
      </p:sp>
      <p:cxnSp>
        <p:nvCxnSpPr>
          <p:cNvPr id="106" name="꺾인 연결선 23"/>
          <p:cNvCxnSpPr>
            <a:stCxn id="108" idx="3"/>
            <a:endCxn id="109" idx="1"/>
          </p:cNvCxnSpPr>
          <p:nvPr/>
        </p:nvCxnSpPr>
        <p:spPr bwMode="auto">
          <a:xfrm>
            <a:off x="4371767" y="5769325"/>
            <a:ext cx="2304893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7" name="직사각형 106"/>
          <p:cNvSpPr/>
          <p:nvPr/>
        </p:nvSpPr>
        <p:spPr bwMode="auto">
          <a:xfrm>
            <a:off x="2715537" y="5013220"/>
            <a:ext cx="1656230" cy="36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LogBack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2715537" y="5589300"/>
            <a:ext cx="1656230" cy="36005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 pitchFamily="2" charset="2"/>
              </a:rPr>
              <a:t>사용자정의 </a:t>
            </a:r>
            <a:r>
              <a:rPr lang="en-US" altLang="ko-KR" sz="1100" b="0" smtClean="0">
                <a:latin typeface="Optima" pitchFamily="2" charset="2"/>
              </a:rPr>
              <a:t>Appender</a:t>
            </a:r>
          </a:p>
          <a:p>
            <a:pPr algn="ctr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 pitchFamily="2" charset="2"/>
              </a:rPr>
              <a:t>(Async </a:t>
            </a:r>
            <a:r>
              <a:rPr lang="ko-KR" altLang="en-US" sz="1100" b="0" smtClean="0">
                <a:latin typeface="Optima" pitchFamily="2" charset="2"/>
              </a:rPr>
              <a:t>방식</a:t>
            </a:r>
            <a:r>
              <a:rPr lang="en-US" altLang="ko-KR" sz="1100" b="0" smtClean="0">
                <a:latin typeface="Optima" pitchFamily="2" charset="2"/>
              </a:rPr>
              <a:t>)</a:t>
            </a:r>
            <a:endParaRPr lang="ko-KR" altLang="en-US" sz="1100" b="0" smtClean="0">
              <a:latin typeface="Optima" pitchFamily="2" charset="2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6676660" y="5589300"/>
            <a:ext cx="1656230" cy="360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Optima" pitchFamily="2" charset="2"/>
              </a:rPr>
              <a:t>메시징 서버</a:t>
            </a:r>
            <a:r>
              <a:rPr lang="en-US" altLang="ko-KR" b="0" smtClean="0">
                <a:latin typeface="Optima" pitchFamily="2" charset="2"/>
              </a:rPr>
              <a:t>(ActiveMQ)</a:t>
            </a:r>
            <a:endParaRPr lang="ko-KR" altLang="en-US" b="0" smtClean="0">
              <a:latin typeface="Optima" pitchFamily="2" charset="2"/>
            </a:endParaRPr>
          </a:p>
        </p:txBody>
      </p:sp>
      <p:pic>
        <p:nvPicPr>
          <p:cNvPr id="110" name="Picture 4" descr="C:\Users\TAEGOOK\AppData\Local\Microsoft\Windows\Temporary Internet Files\Content.IE5\WS97G45S\MC900441448[1]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940" y="5445280"/>
            <a:ext cx="648090" cy="6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꺾인 연결선 23"/>
          <p:cNvCxnSpPr>
            <a:stCxn id="109" idx="3"/>
            <a:endCxn id="110" idx="1"/>
          </p:cNvCxnSpPr>
          <p:nvPr/>
        </p:nvCxnSpPr>
        <p:spPr bwMode="auto">
          <a:xfrm>
            <a:off x="8332890" y="5769325"/>
            <a:ext cx="360050" cy="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12" name="꺾인 연결선 23"/>
          <p:cNvCxnSpPr>
            <a:stCxn id="107" idx="2"/>
            <a:endCxn id="108" idx="0"/>
          </p:cNvCxnSpPr>
          <p:nvPr/>
        </p:nvCxnSpPr>
        <p:spPr bwMode="auto">
          <a:xfrm>
            <a:off x="3543652" y="5373270"/>
            <a:ext cx="0" cy="21603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13" name="꺾인 연결선 23"/>
          <p:cNvCxnSpPr>
            <a:stCxn id="104" idx="2"/>
            <a:endCxn id="105" idx="0"/>
          </p:cNvCxnSpPr>
          <p:nvPr/>
        </p:nvCxnSpPr>
        <p:spPr bwMode="auto">
          <a:xfrm>
            <a:off x="3544225" y="4581160"/>
            <a:ext cx="0" cy="14402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pic>
        <p:nvPicPr>
          <p:cNvPr id="117" name="Picture 4" descr="C:\Users\TAEGOOK\AppData\Local\Microsoft\Windows\Temporary Internet Files\Content.IE5\WS97G45S\MC900441448[1]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10" y="3789050"/>
            <a:ext cx="648090" cy="6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순서도: 가산 접합 136"/>
          <p:cNvSpPr/>
          <p:nvPr/>
        </p:nvSpPr>
        <p:spPr bwMode="auto">
          <a:xfrm>
            <a:off x="1419930" y="4077090"/>
            <a:ext cx="216030" cy="216030"/>
          </a:xfrm>
          <a:prstGeom prst="flowChartSummingJunction">
            <a:avLst/>
          </a:prstGeom>
          <a:solidFill>
            <a:schemeClr val="bg1"/>
          </a:solidFill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ctr" eaLnBrk="0" latinLnBrk="0" hangingPunct="0">
              <a:spcBef>
                <a:spcPct val="50000"/>
              </a:spcBef>
              <a:buClr>
                <a:srgbClr val="000000"/>
              </a:buClr>
              <a:buFont typeface="Wingdings" pitchFamily="2" charset="2"/>
              <a:buChar char="ü"/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8" name="TextBox 137"/>
          <p:cNvSpPr txBox="1"/>
          <p:nvPr/>
        </p:nvSpPr>
        <p:spPr bwMode="auto">
          <a:xfrm>
            <a:off x="771840" y="4293120"/>
            <a:ext cx="151221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C00000"/>
                </a:solidFill>
                <a:latin typeface="Optima"/>
                <a:ea typeface="가는각진제목체"/>
              </a:rPr>
              <a:t>No local log files !!</a:t>
            </a:r>
            <a:endParaRPr lang="ko-KR" altLang="en-US" dirty="0">
              <a:solidFill>
                <a:srgbClr val="C00000"/>
              </a:solidFill>
              <a:latin typeface="Optima"/>
              <a:ea typeface="가는각진제목체"/>
            </a:endParaRPr>
          </a:p>
        </p:txBody>
      </p:sp>
      <p:cxnSp>
        <p:nvCxnSpPr>
          <p:cNvPr id="140" name="구부러진 연결선 139"/>
          <p:cNvCxnSpPr>
            <a:stCxn id="45" idx="1"/>
            <a:endCxn id="117" idx="0"/>
          </p:cNvCxnSpPr>
          <p:nvPr/>
        </p:nvCxnSpPr>
        <p:spPr bwMode="auto">
          <a:xfrm rot="10800000" flipV="1">
            <a:off x="1599956" y="3320984"/>
            <a:ext cx="972135" cy="468065"/>
          </a:xfrm>
          <a:prstGeom prst="curvedConnector2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22" name="구부러진 연결선 121"/>
          <p:cNvCxnSpPr>
            <a:stCxn id="105" idx="1"/>
            <a:endCxn id="138" idx="2"/>
          </p:cNvCxnSpPr>
          <p:nvPr/>
        </p:nvCxnSpPr>
        <p:spPr bwMode="auto">
          <a:xfrm rot="10800000">
            <a:off x="1527946" y="4570119"/>
            <a:ext cx="1044145" cy="839156"/>
          </a:xfrm>
          <a:prstGeom prst="curvedConnector2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44" name="직선 연결선 143"/>
          <p:cNvCxnSpPr>
            <a:stCxn id="125" idx="0"/>
            <a:endCxn id="126" idx="2"/>
          </p:cNvCxnSpPr>
          <p:nvPr/>
        </p:nvCxnSpPr>
        <p:spPr bwMode="auto">
          <a:xfrm>
            <a:off x="5452490" y="2060575"/>
            <a:ext cx="0" cy="4248825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6" name="TextBox 145"/>
          <p:cNvSpPr txBox="1"/>
          <p:nvPr/>
        </p:nvSpPr>
        <p:spPr bwMode="auto">
          <a:xfrm>
            <a:off x="4084300" y="6047790"/>
            <a:ext cx="134045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dirty="0" smtClean="0">
                <a:latin typeface="Optima"/>
                <a:ea typeface="가는각진제목체"/>
              </a:rPr>
              <a:t>로그처리 클라이언트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5480227" y="6047790"/>
            <a:ext cx="1052413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/>
                <a:ea typeface="가는각진제목체"/>
              </a:rPr>
              <a:t>로그 서버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6676660" y="2996940"/>
            <a:ext cx="1656230" cy="36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Log </a:t>
            </a:r>
            <a:r>
              <a:rPr lang="ko-KR" altLang="en-US" b="0" smtClean="0">
                <a:latin typeface="Optima" pitchFamily="2" charset="2"/>
              </a:rPr>
              <a:t>분석서</a:t>
            </a:r>
            <a:r>
              <a:rPr lang="ko-KR" altLang="en-US" b="0">
                <a:latin typeface="Optima" pitchFamily="2" charset="2"/>
              </a:rPr>
              <a:t>버</a:t>
            </a:r>
            <a:endParaRPr lang="ko-KR" altLang="en-US" b="0" smtClean="0">
              <a:latin typeface="Optima" pitchFamily="2" charset="2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6676660" y="5084500"/>
            <a:ext cx="1656230" cy="360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smtClean="0">
                <a:latin typeface="Optima" pitchFamily="2" charset="2"/>
              </a:rPr>
              <a:t>Log </a:t>
            </a:r>
            <a:r>
              <a:rPr lang="ko-KR" altLang="en-US" b="0" smtClean="0">
                <a:latin typeface="Optima" pitchFamily="2" charset="2"/>
              </a:rPr>
              <a:t>분석서</a:t>
            </a:r>
            <a:r>
              <a:rPr lang="ko-KR" altLang="en-US" b="0">
                <a:latin typeface="Optima" pitchFamily="2" charset="2"/>
              </a:rPr>
              <a:t>버</a:t>
            </a:r>
            <a:endParaRPr lang="ko-KR" altLang="en-US" b="0" smtClean="0">
              <a:latin typeface="Optima" pitchFamily="2" charset="2"/>
            </a:endParaRPr>
          </a:p>
        </p:txBody>
      </p:sp>
      <p:cxnSp>
        <p:nvCxnSpPr>
          <p:cNvPr id="150" name="꺾인 연결선 23"/>
          <p:cNvCxnSpPr>
            <a:stCxn id="148" idx="3"/>
            <a:endCxn id="91" idx="0"/>
          </p:cNvCxnSpPr>
          <p:nvPr/>
        </p:nvCxnSpPr>
        <p:spPr bwMode="auto">
          <a:xfrm>
            <a:off x="8332890" y="3177330"/>
            <a:ext cx="684095" cy="179660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53" name="꺾인 연결선 23"/>
          <p:cNvCxnSpPr>
            <a:stCxn id="149" idx="3"/>
            <a:endCxn id="110" idx="0"/>
          </p:cNvCxnSpPr>
          <p:nvPr/>
        </p:nvCxnSpPr>
        <p:spPr bwMode="auto">
          <a:xfrm>
            <a:off x="8332890" y="5264890"/>
            <a:ext cx="684095" cy="180390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56" name="TextBox 155"/>
          <p:cNvSpPr txBox="1"/>
          <p:nvPr/>
        </p:nvSpPr>
        <p:spPr bwMode="auto">
          <a:xfrm>
            <a:off x="5740530" y="3429000"/>
            <a:ext cx="86412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/>
                <a:ea typeface="가는각진제목체"/>
              </a:rPr>
              <a:t>TCP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157" name="TextBox 156"/>
          <p:cNvSpPr txBox="1"/>
          <p:nvPr/>
        </p:nvSpPr>
        <p:spPr bwMode="auto">
          <a:xfrm>
            <a:off x="5740529" y="5517290"/>
            <a:ext cx="86412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/>
                <a:ea typeface="가는각진제목체"/>
              </a:rPr>
              <a:t>TCP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158" name="TextBox 157"/>
          <p:cNvSpPr txBox="1"/>
          <p:nvPr/>
        </p:nvSpPr>
        <p:spPr bwMode="auto">
          <a:xfrm>
            <a:off x="483800" y="5517290"/>
            <a:ext cx="1872260" cy="64809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>
                <a:lumMod val="25000"/>
              </a:schemeClr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ctr">
            <a:noAutofit/>
          </a:bodyPr>
          <a:lstStyle/>
          <a:p>
            <a:pPr algn="r" defTabSz="708025" ea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smtClean="0">
                <a:latin typeface="Optima"/>
                <a:ea typeface="가는각진제목체"/>
              </a:rPr>
              <a:t>클라이언트의 로그 데이터량이 아주 많을 경우</a:t>
            </a:r>
            <a:r>
              <a:rPr lang="en-US" altLang="ko-KR" sz="1100" b="0" smtClean="0">
                <a:latin typeface="Optima"/>
                <a:ea typeface="가는각진제목체"/>
              </a:rPr>
              <a:t>, </a:t>
            </a:r>
            <a:r>
              <a:rPr lang="ko-KR" altLang="en-US" sz="1100" b="0" smtClean="0">
                <a:latin typeface="Optima"/>
                <a:ea typeface="가는각진제목체"/>
              </a:rPr>
              <a:t>메시징 클라이언트 구현에 메시징 서버를 사용할 수 있음 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cxnSp>
        <p:nvCxnSpPr>
          <p:cNvPr id="41" name="꺾인 연결선 23"/>
          <p:cNvCxnSpPr>
            <a:stCxn id="108" idx="3"/>
            <a:endCxn id="90" idx="1"/>
          </p:cNvCxnSpPr>
          <p:nvPr/>
        </p:nvCxnSpPr>
        <p:spPr bwMode="auto">
          <a:xfrm flipV="1">
            <a:off x="4371767" y="3681035"/>
            <a:ext cx="2304893" cy="2088290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 bwMode="auto">
          <a:xfrm rot="19007733">
            <a:off x="5696095" y="3833351"/>
            <a:ext cx="86412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smtClean="0">
                <a:latin typeface="Optima"/>
                <a:ea typeface="가는각진제목체"/>
              </a:rPr>
              <a:t>TCP</a:t>
            </a:r>
            <a:endParaRPr lang="ko-KR" altLang="en-US" sz="1100" b="0" dirty="0">
              <a:latin typeface="Optima"/>
              <a:ea typeface="가는각진제목체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524500" y="4149100"/>
            <a:ext cx="432060" cy="28804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1</a:t>
            </a:r>
            <a:r>
              <a:rPr lang="ko-KR" altLang="en-US" smtClean="0">
                <a:solidFill>
                  <a:srgbClr val="FFFFFF"/>
                </a:solidFill>
                <a:latin typeface="Optima" pitchFamily="2" charset="2"/>
              </a:rPr>
              <a:t>안</a:t>
            </a: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524500" y="3356990"/>
            <a:ext cx="43206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 smtClean="0">
                <a:latin typeface="Optima" pitchFamily="2" charset="2"/>
              </a:rPr>
              <a:t>2</a:t>
            </a:r>
            <a:r>
              <a:rPr lang="ko-KR" altLang="en-US" smtClean="0">
                <a:latin typeface="Optima" pitchFamily="2" charset="2"/>
              </a:rPr>
              <a:t>안</a:t>
            </a: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5524500" y="5445280"/>
            <a:ext cx="432060" cy="28804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0000"/>
              </a:buClr>
            </a:pPr>
            <a:r>
              <a:rPr lang="en-US" altLang="ko-KR">
                <a:latin typeface="Optima" pitchFamily="2" charset="2"/>
              </a:rPr>
              <a:t>3</a:t>
            </a:r>
            <a:r>
              <a:rPr lang="ko-KR" altLang="en-US" smtClean="0">
                <a:latin typeface="Optima" pitchFamily="2" charset="2"/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3367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직사각형 335"/>
          <p:cNvSpPr/>
          <p:nvPr/>
        </p:nvSpPr>
        <p:spPr bwMode="auto">
          <a:xfrm>
            <a:off x="1924000" y="2133600"/>
            <a:ext cx="7201000" cy="439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300" i="1" dirty="0" smtClean="0">
              <a:latin typeface="Optima" pitchFamily="2" charset="2"/>
            </a:endParaRPr>
          </a:p>
        </p:txBody>
      </p:sp>
      <p:sp>
        <p:nvSpPr>
          <p:cNvPr id="260" name="타원 259"/>
          <p:cNvSpPr/>
          <p:nvPr/>
        </p:nvSpPr>
        <p:spPr bwMode="auto">
          <a:xfrm>
            <a:off x="4588370" y="6093370"/>
            <a:ext cx="288040" cy="288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2" name="텍스트 개체 틀 49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smtClean="0"/>
              <a:t>SOA </a:t>
            </a:r>
            <a:r>
              <a:rPr lang="ko-KR" altLang="en-US" smtClean="0"/>
              <a:t>접근방법을 선택할 때</a:t>
            </a:r>
            <a:r>
              <a:rPr lang="en-US" altLang="ko-KR" smtClean="0"/>
              <a:t>, Component Building </a:t>
            </a:r>
            <a:r>
              <a:rPr lang="ko-KR" altLang="en-US" smtClean="0"/>
              <a:t>영역에서 수행해야 할 작업은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아키텍처 팀이 설계한 </a:t>
            </a:r>
            <a:r>
              <a:rPr lang="en-US" altLang="ko-KR" smtClean="0"/>
              <a:t>[</a:t>
            </a:r>
            <a:r>
              <a:rPr lang="ko-KR" altLang="en-US" smtClean="0"/>
              <a:t>서비스 인터페이스 구조</a:t>
            </a:r>
            <a:r>
              <a:rPr lang="en-US" altLang="ko-KR" smtClean="0"/>
              <a:t>]</a:t>
            </a:r>
            <a:r>
              <a:rPr lang="ko-KR" altLang="en-US" smtClean="0"/>
              <a:t>를 준수하며 </a:t>
            </a:r>
            <a:r>
              <a:rPr lang="en-US" altLang="ko-KR" smtClean="0"/>
              <a:t>[</a:t>
            </a:r>
            <a:r>
              <a:rPr lang="ko-KR" altLang="en-US" smtClean="0"/>
              <a:t>서비스 자원</a:t>
            </a:r>
            <a:r>
              <a:rPr lang="en-US" altLang="ko-KR" smtClean="0"/>
              <a:t>]</a:t>
            </a:r>
            <a:r>
              <a:rPr lang="ko-KR" altLang="en-US" smtClean="0"/>
              <a:t>을 개발하는 것임 </a:t>
            </a:r>
            <a:endParaRPr lang="en-US" altLang="ko-KR" smtClean="0"/>
          </a:p>
          <a:p>
            <a:r>
              <a:rPr lang="ko-KR" altLang="en-US" smtClean="0"/>
              <a:t>웹 개발</a:t>
            </a:r>
            <a:r>
              <a:rPr lang="en-US" altLang="ko-KR" smtClean="0"/>
              <a:t>(</a:t>
            </a:r>
            <a:r>
              <a:rPr lang="ko-KR" altLang="en-US" smtClean="0"/>
              <a:t>또는 클라이언트 개발</a:t>
            </a:r>
            <a:r>
              <a:rPr lang="en-US" altLang="ko-KR" smtClean="0"/>
              <a:t>) </a:t>
            </a:r>
            <a:r>
              <a:rPr lang="ko-KR" altLang="en-US" smtClean="0"/>
              <a:t>담당자 입장에서 서비스 자원은 서버 측 서비스로 인식됨</a:t>
            </a:r>
            <a:r>
              <a:rPr lang="en-US" altLang="ko-KR" smtClean="0"/>
              <a:t>,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컴포넌트 인터페이스는 보이지 않음 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컴포넌트 개발</a:t>
            </a:r>
            <a:r>
              <a:rPr lang="en-US" altLang="ko-KR" smtClean="0"/>
              <a:t>(Component Building) (1/2)</a:t>
            </a:r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084300" y="263689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3.1 </a:t>
            </a:r>
            <a:r>
              <a:rPr lang="ko-KR" altLang="en-US" sz="1000" b="0" dirty="0" smtClean="0"/>
              <a:t>도메인 객체 모델링</a:t>
            </a:r>
            <a:endParaRPr lang="ko-KR" altLang="en-US" sz="1000" b="0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084300" y="314096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3.2 </a:t>
            </a:r>
            <a:r>
              <a:rPr lang="ko-KR" altLang="en-US" sz="1000" b="0" dirty="0" smtClean="0"/>
              <a:t>컴포넌트 식별</a:t>
            </a:r>
            <a:r>
              <a:rPr lang="en-US" altLang="ko-KR" sz="1000" b="0" dirty="0" smtClean="0"/>
              <a:t>/</a:t>
            </a:r>
            <a:r>
              <a:rPr lang="ko-KR" altLang="en-US" sz="1000" b="0" dirty="0" smtClean="0"/>
              <a:t>명세</a:t>
            </a:r>
            <a:endParaRPr lang="ko-KR" altLang="en-US" sz="1000" b="0" dirty="0"/>
          </a:p>
        </p:txBody>
      </p:sp>
      <p:cxnSp>
        <p:nvCxnSpPr>
          <p:cNvPr id="148" name="직선 화살표 연결선 440"/>
          <p:cNvCxnSpPr>
            <a:stCxn id="145" idx="2"/>
            <a:endCxn id="146" idx="0"/>
          </p:cNvCxnSpPr>
          <p:nvPr/>
        </p:nvCxnSpPr>
        <p:spPr bwMode="auto">
          <a:xfrm>
            <a:off x="4732390" y="292493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5" name="모서리가 둥근 직사각형 184"/>
          <p:cNvSpPr/>
          <p:nvPr/>
        </p:nvSpPr>
        <p:spPr>
          <a:xfrm>
            <a:off x="5884550" y="263689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POC </a:t>
            </a:r>
            <a:r>
              <a:rPr lang="ko-KR" altLang="en-US" sz="1000" b="0" dirty="0" smtClean="0"/>
              <a:t>프로토타입</a:t>
            </a:r>
            <a:endParaRPr lang="ko-KR" altLang="en-US" sz="1000" b="0" dirty="0"/>
          </a:p>
        </p:txBody>
      </p:sp>
      <p:cxnSp>
        <p:nvCxnSpPr>
          <p:cNvPr id="186" name="직선 화살표 연결선 440"/>
          <p:cNvCxnSpPr>
            <a:stCxn id="145" idx="3"/>
            <a:endCxn id="185" idx="1"/>
          </p:cNvCxnSpPr>
          <p:nvPr/>
        </p:nvCxnSpPr>
        <p:spPr bwMode="auto">
          <a:xfrm>
            <a:off x="5380480" y="278091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직선 화살표 연결선 440"/>
          <p:cNvCxnSpPr>
            <a:stCxn id="185" idx="0"/>
            <a:endCxn id="264" idx="0"/>
          </p:cNvCxnSpPr>
          <p:nvPr/>
        </p:nvCxnSpPr>
        <p:spPr bwMode="auto">
          <a:xfrm rot="16200000" flipV="1">
            <a:off x="5794538" y="1898787"/>
            <a:ext cx="12700" cy="1476205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9" name="모서리가 둥근 직사각형 188"/>
          <p:cNvSpPr/>
          <p:nvPr/>
        </p:nvSpPr>
        <p:spPr>
          <a:xfrm>
            <a:off x="9197010" y="3284980"/>
            <a:ext cx="1283480" cy="288040"/>
          </a:xfrm>
          <a:prstGeom prst="roundRect">
            <a:avLst/>
          </a:prstGeom>
          <a:solidFill>
            <a:srgbClr val="FFFFD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UI </a:t>
            </a:r>
            <a:r>
              <a:rPr lang="ko-KR" altLang="en-US" sz="1000" b="0" dirty="0" smtClean="0"/>
              <a:t>스토리보드</a:t>
            </a:r>
            <a:endParaRPr lang="ko-KR" altLang="en-US" sz="1000" b="0" dirty="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9197010" y="2852920"/>
            <a:ext cx="1283480" cy="288040"/>
          </a:xfrm>
          <a:prstGeom prst="roundRect">
            <a:avLst/>
          </a:prstGeom>
          <a:solidFill>
            <a:srgbClr val="FFFFD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UI </a:t>
            </a:r>
            <a:r>
              <a:rPr lang="ko-KR" altLang="en-US" sz="1000" b="0" dirty="0" smtClean="0"/>
              <a:t>디자인</a:t>
            </a:r>
            <a:endParaRPr lang="ko-KR" altLang="en-US" sz="1000" b="0" dirty="0"/>
          </a:p>
        </p:txBody>
      </p:sp>
      <p:cxnSp>
        <p:nvCxnSpPr>
          <p:cNvPr id="191" name="직선 화살표 연결선 440"/>
          <p:cNvCxnSpPr>
            <a:stCxn id="189" idx="0"/>
            <a:endCxn id="190" idx="2"/>
          </p:cNvCxnSpPr>
          <p:nvPr/>
        </p:nvCxnSpPr>
        <p:spPr bwMode="auto">
          <a:xfrm flipV="1">
            <a:off x="9838750" y="314096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2" name="모서리가 둥근 직사각형 191"/>
          <p:cNvSpPr/>
          <p:nvPr/>
        </p:nvSpPr>
        <p:spPr>
          <a:xfrm>
            <a:off x="9197010" y="3717040"/>
            <a:ext cx="1283480" cy="288040"/>
          </a:xfrm>
          <a:prstGeom prst="roundRect">
            <a:avLst/>
          </a:prstGeom>
          <a:solidFill>
            <a:srgbClr val="FFFFD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웹 </a:t>
            </a:r>
            <a:r>
              <a:rPr lang="ko-KR" altLang="en-US" sz="1000" b="0" dirty="0" err="1" smtClean="0"/>
              <a:t>퍼블리싱</a:t>
            </a:r>
            <a:endParaRPr lang="ko-KR" altLang="en-US" sz="1000" b="0" dirty="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084300" y="371704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3.3 </a:t>
            </a:r>
            <a:r>
              <a:rPr lang="ko-KR" altLang="en-US" sz="1000" b="0" dirty="0" smtClean="0"/>
              <a:t>컴포넌트 개발</a:t>
            </a:r>
            <a:endParaRPr lang="ko-KR" altLang="en-US" sz="1000" b="0" dirty="0"/>
          </a:p>
        </p:txBody>
      </p:sp>
      <p:cxnSp>
        <p:nvCxnSpPr>
          <p:cNvPr id="195" name="직선 화살표 연결선 440"/>
          <p:cNvCxnSpPr>
            <a:stCxn id="189" idx="2"/>
            <a:endCxn id="192" idx="0"/>
          </p:cNvCxnSpPr>
          <p:nvPr/>
        </p:nvCxnSpPr>
        <p:spPr bwMode="auto">
          <a:xfrm>
            <a:off x="9838750" y="357302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직선 화살표 연결선 440"/>
          <p:cNvCxnSpPr>
            <a:stCxn id="146" idx="2"/>
            <a:endCxn id="194" idx="0"/>
          </p:cNvCxnSpPr>
          <p:nvPr/>
        </p:nvCxnSpPr>
        <p:spPr bwMode="auto">
          <a:xfrm>
            <a:off x="4732390" y="3429000"/>
            <a:ext cx="0" cy="28804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8" name="모서리가 둥근 직사각형 197"/>
          <p:cNvSpPr/>
          <p:nvPr/>
        </p:nvSpPr>
        <p:spPr>
          <a:xfrm>
            <a:off x="5884550" y="3717040"/>
            <a:ext cx="1296180" cy="28804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rgbClr val="FFFFFF"/>
                </a:solidFill>
              </a:rPr>
              <a:t>서비스 자원 개발</a:t>
            </a:r>
            <a:endParaRPr lang="ko-KR" altLang="en-US" sz="1000" dirty="0">
              <a:solidFill>
                <a:srgbClr val="FFFFFF"/>
              </a:solidFill>
            </a:endParaRPr>
          </a:p>
        </p:txBody>
      </p:sp>
      <p:cxnSp>
        <p:nvCxnSpPr>
          <p:cNvPr id="199" name="직선 화살표 연결선 440"/>
          <p:cNvCxnSpPr>
            <a:stCxn id="146" idx="2"/>
            <a:endCxn id="198" idx="0"/>
          </p:cNvCxnSpPr>
          <p:nvPr/>
        </p:nvCxnSpPr>
        <p:spPr bwMode="auto">
          <a:xfrm rot="16200000" flipH="1">
            <a:off x="5488495" y="2672895"/>
            <a:ext cx="288040" cy="18002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0" name="모서리가 둥근 직사각형 199"/>
          <p:cNvSpPr/>
          <p:nvPr/>
        </p:nvSpPr>
        <p:spPr>
          <a:xfrm>
            <a:off x="7684800" y="472518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웹 개발</a:t>
            </a:r>
            <a:endParaRPr lang="ko-KR" altLang="en-US" sz="1000" b="0" dirty="0"/>
          </a:p>
        </p:txBody>
      </p:sp>
      <p:cxnSp>
        <p:nvCxnSpPr>
          <p:cNvPr id="201" name="직선 화살표 연결선 440"/>
          <p:cNvCxnSpPr>
            <a:stCxn id="192" idx="1"/>
            <a:endCxn id="198" idx="3"/>
          </p:cNvCxnSpPr>
          <p:nvPr/>
        </p:nvCxnSpPr>
        <p:spPr bwMode="auto">
          <a:xfrm flipH="1">
            <a:off x="7180730" y="3861060"/>
            <a:ext cx="20162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2" name="직선 화살표 연결선 440"/>
          <p:cNvCxnSpPr>
            <a:stCxn id="192" idx="2"/>
            <a:endCxn id="352" idx="0"/>
          </p:cNvCxnSpPr>
          <p:nvPr/>
        </p:nvCxnSpPr>
        <p:spPr bwMode="auto">
          <a:xfrm>
            <a:off x="9838750" y="4005080"/>
            <a:ext cx="6350" cy="7201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모서리가 둥근 직사각형 203"/>
          <p:cNvSpPr/>
          <p:nvPr/>
        </p:nvSpPr>
        <p:spPr>
          <a:xfrm>
            <a:off x="4084300" y="4221110"/>
            <a:ext cx="1296180" cy="288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/>
              <a:t>컴포넌트 단위 테스트</a:t>
            </a:r>
          </a:p>
        </p:txBody>
      </p:sp>
      <p:cxnSp>
        <p:nvCxnSpPr>
          <p:cNvPr id="205" name="직선 화살표 연결선 440"/>
          <p:cNvCxnSpPr>
            <a:stCxn id="194" idx="2"/>
            <a:endCxn id="204" idx="0"/>
          </p:cNvCxnSpPr>
          <p:nvPr/>
        </p:nvCxnSpPr>
        <p:spPr bwMode="auto">
          <a:xfrm>
            <a:off x="4732390" y="400508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6" name="모서리가 둥근 직사각형 205"/>
          <p:cNvSpPr/>
          <p:nvPr/>
        </p:nvSpPr>
        <p:spPr>
          <a:xfrm>
            <a:off x="339725" y="3429000"/>
            <a:ext cx="1440200" cy="28804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FFFFFF"/>
                </a:solidFill>
              </a:rPr>
              <a:t>서비스인터페이스 구조 설계</a:t>
            </a: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084300" y="472518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3.4 </a:t>
            </a:r>
            <a:r>
              <a:rPr lang="ko-KR" altLang="en-US" sz="1000" b="0" dirty="0" smtClean="0"/>
              <a:t>컴포넌트 리뷰</a:t>
            </a:r>
            <a:endParaRPr lang="ko-KR" altLang="en-US" sz="1000" b="0" dirty="0"/>
          </a:p>
        </p:txBody>
      </p:sp>
      <p:cxnSp>
        <p:nvCxnSpPr>
          <p:cNvPr id="208" name="직선 화살표 연결선 440"/>
          <p:cNvCxnSpPr>
            <a:stCxn id="204" idx="2"/>
            <a:endCxn id="207" idx="0"/>
          </p:cNvCxnSpPr>
          <p:nvPr/>
        </p:nvCxnSpPr>
        <p:spPr bwMode="auto">
          <a:xfrm>
            <a:off x="4732390" y="450915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직사각형 48"/>
          <p:cNvSpPr/>
          <p:nvPr/>
        </p:nvSpPr>
        <p:spPr bwMode="auto">
          <a:xfrm>
            <a:off x="5884550" y="472518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/>
              <a:t>서버 </a:t>
            </a:r>
            <a:r>
              <a:rPr lang="ko-KR" altLang="en-US" sz="1000" b="0" dirty="0" smtClean="0"/>
              <a:t>컴포넌트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코드</a:t>
            </a:r>
            <a:r>
              <a:rPr lang="en-US" altLang="ko-KR" sz="1000" b="0" dirty="0" smtClean="0"/>
              <a:t>/</a:t>
            </a:r>
            <a:r>
              <a:rPr lang="en-US" altLang="ko-KR" sz="1000" b="0" dirty="0" err="1" smtClean="0"/>
              <a:t>JDoc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210" name="직선 화살표 연결선 440"/>
          <p:cNvCxnSpPr>
            <a:stCxn id="200" idx="1"/>
            <a:endCxn id="49" idx="3"/>
          </p:cNvCxnSpPr>
          <p:nvPr/>
        </p:nvCxnSpPr>
        <p:spPr bwMode="auto">
          <a:xfrm flipH="1">
            <a:off x="7180730" y="486920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1" name="직선 화살표 연결선 440"/>
          <p:cNvCxnSpPr>
            <a:stCxn id="207" idx="3"/>
            <a:endCxn id="49" idx="1"/>
          </p:cNvCxnSpPr>
          <p:nvPr/>
        </p:nvCxnSpPr>
        <p:spPr bwMode="auto">
          <a:xfrm>
            <a:off x="5380480" y="486920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3" name="직선 화살표 연결선 440"/>
          <p:cNvCxnSpPr>
            <a:stCxn id="207" idx="2"/>
            <a:endCxn id="214" idx="0"/>
          </p:cNvCxnSpPr>
          <p:nvPr/>
        </p:nvCxnSpPr>
        <p:spPr bwMode="auto">
          <a:xfrm>
            <a:off x="4732390" y="5013220"/>
            <a:ext cx="0" cy="57608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4" name="모서리가 둥근 직사각형 213"/>
          <p:cNvSpPr/>
          <p:nvPr/>
        </p:nvSpPr>
        <p:spPr>
          <a:xfrm>
            <a:off x="4084300" y="558930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도메인 별 기능 테스트</a:t>
            </a:r>
            <a:endParaRPr lang="ko-KR" altLang="en-US" sz="1000" b="0" dirty="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7180730" y="465317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사</a:t>
            </a:r>
            <a:r>
              <a:rPr lang="ko-KR" altLang="en-US" sz="1000" b="0" dirty="0">
                <a:latin typeface="Optima"/>
                <a:ea typeface="가는각진제목체"/>
              </a:rPr>
              <a:t>용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15" name="TextBox 214"/>
          <p:cNvSpPr txBox="1"/>
          <p:nvPr/>
        </p:nvSpPr>
        <p:spPr bwMode="auto">
          <a:xfrm>
            <a:off x="5380480" y="465317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제</a:t>
            </a:r>
            <a:r>
              <a:rPr lang="ko-KR" altLang="en-US" sz="1000" b="0" dirty="0">
                <a:latin typeface="Optima"/>
                <a:ea typeface="가는각진제목체"/>
              </a:rPr>
              <a:t>공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6388620" y="422111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서비스 자원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코드</a:t>
            </a:r>
            <a:r>
              <a:rPr lang="en-US" altLang="ko-KR" sz="1000" b="0" dirty="0" smtClean="0"/>
              <a:t>/</a:t>
            </a:r>
            <a:r>
              <a:rPr lang="en-US" altLang="ko-KR" sz="1000" b="0" dirty="0" err="1" smtClean="0"/>
              <a:t>JDoc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217" name="직선 화살표 연결선 440"/>
          <p:cNvCxnSpPr>
            <a:stCxn id="271" idx="2"/>
            <a:endCxn id="274" idx="0"/>
          </p:cNvCxnSpPr>
          <p:nvPr/>
        </p:nvCxnSpPr>
        <p:spPr bwMode="auto">
          <a:xfrm>
            <a:off x="6820680" y="400508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18" name="TextBox 217"/>
          <p:cNvSpPr txBox="1"/>
          <p:nvPr/>
        </p:nvSpPr>
        <p:spPr bwMode="auto">
          <a:xfrm>
            <a:off x="7828820" y="450915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사</a:t>
            </a:r>
            <a:r>
              <a:rPr lang="ko-KR" altLang="en-US" sz="1000" b="0" dirty="0">
                <a:latin typeface="Optima"/>
                <a:ea typeface="가는각진제목체"/>
              </a:rPr>
              <a:t>용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219" name="직선 화살표 연결선 440"/>
          <p:cNvCxnSpPr>
            <a:stCxn id="200" idx="0"/>
            <a:endCxn id="216" idx="3"/>
          </p:cNvCxnSpPr>
          <p:nvPr/>
        </p:nvCxnSpPr>
        <p:spPr bwMode="auto">
          <a:xfrm rot="16200000" flipV="1">
            <a:off x="7828820" y="4221110"/>
            <a:ext cx="360050" cy="64809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5" name="직사각형 64"/>
          <p:cNvSpPr/>
          <p:nvPr/>
        </p:nvSpPr>
        <p:spPr bwMode="auto">
          <a:xfrm>
            <a:off x="7828820" y="472518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5884550" y="522925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클라이언트 컴포넌트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코드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sp>
        <p:nvSpPr>
          <p:cNvPr id="223" name="TextBox 222"/>
          <p:cNvSpPr txBox="1"/>
          <p:nvPr/>
        </p:nvSpPr>
        <p:spPr bwMode="auto">
          <a:xfrm>
            <a:off x="7252740" y="515724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생성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224" name="직선 화살표 연결선 440"/>
          <p:cNvCxnSpPr>
            <a:stCxn id="225" idx="2"/>
            <a:endCxn id="222" idx="3"/>
          </p:cNvCxnSpPr>
          <p:nvPr/>
        </p:nvCxnSpPr>
        <p:spPr bwMode="auto">
          <a:xfrm rot="5400000">
            <a:off x="7378758" y="4815193"/>
            <a:ext cx="360050" cy="75610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25" name="직사각형 224"/>
          <p:cNvSpPr/>
          <p:nvPr/>
        </p:nvSpPr>
        <p:spPr bwMode="auto">
          <a:xfrm>
            <a:off x="7828820" y="494121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2284050" y="263689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데이터 모델링</a:t>
            </a:r>
            <a:endParaRPr lang="ko-KR" altLang="en-US" sz="1000" b="0" dirty="0"/>
          </a:p>
        </p:txBody>
      </p:sp>
      <p:cxnSp>
        <p:nvCxnSpPr>
          <p:cNvPr id="229" name="직선 화살표 연결선 440"/>
          <p:cNvCxnSpPr>
            <a:stCxn id="145" idx="1"/>
            <a:endCxn id="228" idx="3"/>
          </p:cNvCxnSpPr>
          <p:nvPr/>
        </p:nvCxnSpPr>
        <p:spPr bwMode="auto">
          <a:xfrm flipH="1">
            <a:off x="3580230" y="278091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32" name="직사각형 231"/>
          <p:cNvSpPr/>
          <p:nvPr/>
        </p:nvSpPr>
        <p:spPr bwMode="auto">
          <a:xfrm>
            <a:off x="2644100" y="314096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데이터 모델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모델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sp>
        <p:nvSpPr>
          <p:cNvPr id="233" name="TextBox 232"/>
          <p:cNvSpPr txBox="1"/>
          <p:nvPr/>
        </p:nvSpPr>
        <p:spPr bwMode="auto">
          <a:xfrm>
            <a:off x="3292190" y="292493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</a:t>
            </a:r>
            <a:r>
              <a:rPr lang="ko-KR" altLang="en-US" sz="1000" b="0" dirty="0">
                <a:latin typeface="Optima"/>
                <a:ea typeface="가는각진제목체"/>
              </a:rPr>
              <a:t>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234" name="직선 화살표 연결선 440"/>
          <p:cNvCxnSpPr>
            <a:stCxn id="296" idx="2"/>
            <a:endCxn id="297" idx="0"/>
          </p:cNvCxnSpPr>
          <p:nvPr/>
        </p:nvCxnSpPr>
        <p:spPr bwMode="auto">
          <a:xfrm>
            <a:off x="3292190" y="292493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7" name="직선 화살표 연결선 440"/>
          <p:cNvCxnSpPr>
            <a:stCxn id="286" idx="0"/>
            <a:endCxn id="232" idx="2"/>
          </p:cNvCxnSpPr>
          <p:nvPr/>
        </p:nvCxnSpPr>
        <p:spPr bwMode="auto">
          <a:xfrm rot="16200000" flipV="1">
            <a:off x="3652240" y="3068950"/>
            <a:ext cx="288040" cy="10081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41" name="직사각형 240"/>
          <p:cNvSpPr/>
          <p:nvPr/>
        </p:nvSpPr>
        <p:spPr bwMode="auto">
          <a:xfrm>
            <a:off x="5884550" y="314096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컴포넌트 명세서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모델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242" name="직선 화살표 연결선 440"/>
          <p:cNvCxnSpPr>
            <a:stCxn id="146" idx="3"/>
            <a:endCxn id="241" idx="1"/>
          </p:cNvCxnSpPr>
          <p:nvPr/>
        </p:nvCxnSpPr>
        <p:spPr bwMode="auto">
          <a:xfrm>
            <a:off x="5380480" y="328498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43" name="TextBox 242"/>
          <p:cNvSpPr txBox="1"/>
          <p:nvPr/>
        </p:nvSpPr>
        <p:spPr bwMode="auto">
          <a:xfrm>
            <a:off x="5380480" y="306895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</a:t>
            </a:r>
            <a:r>
              <a:rPr lang="ko-KR" altLang="en-US" sz="1000" b="0" dirty="0">
                <a:latin typeface="Optima"/>
                <a:ea typeface="가는각진제목체"/>
              </a:rPr>
              <a:t>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2284050" y="4221110"/>
            <a:ext cx="1296180" cy="288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테스트 데이터 준비</a:t>
            </a:r>
            <a:endParaRPr lang="ko-KR" altLang="en-US" sz="1000" b="0" dirty="0"/>
          </a:p>
        </p:txBody>
      </p:sp>
      <p:cxnSp>
        <p:nvCxnSpPr>
          <p:cNvPr id="247" name="직선 화살표 연결선 440"/>
          <p:cNvCxnSpPr>
            <a:stCxn id="293" idx="2"/>
            <a:endCxn id="292" idx="0"/>
          </p:cNvCxnSpPr>
          <p:nvPr/>
        </p:nvCxnSpPr>
        <p:spPr bwMode="auto">
          <a:xfrm>
            <a:off x="2428070" y="2924930"/>
            <a:ext cx="0" cy="129618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0" name="직선 화살표 연결선 440"/>
          <p:cNvCxnSpPr>
            <a:stCxn id="246" idx="3"/>
            <a:endCxn id="204" idx="1"/>
          </p:cNvCxnSpPr>
          <p:nvPr/>
        </p:nvCxnSpPr>
        <p:spPr bwMode="auto">
          <a:xfrm>
            <a:off x="3580230" y="436513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3" name="직선 화살표 연결선 440"/>
          <p:cNvCxnSpPr>
            <a:stCxn id="200" idx="2"/>
            <a:endCxn id="214" idx="3"/>
          </p:cNvCxnSpPr>
          <p:nvPr/>
        </p:nvCxnSpPr>
        <p:spPr bwMode="auto">
          <a:xfrm rot="5400000">
            <a:off x="6496635" y="3897065"/>
            <a:ext cx="720100" cy="295241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9" name="타원 258"/>
          <p:cNvSpPr/>
          <p:nvPr/>
        </p:nvSpPr>
        <p:spPr bwMode="auto">
          <a:xfrm>
            <a:off x="4660380" y="6165380"/>
            <a:ext cx="144020" cy="14402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61" name="직선 화살표 연결선 440"/>
          <p:cNvCxnSpPr>
            <a:stCxn id="214" idx="2"/>
            <a:endCxn id="260" idx="0"/>
          </p:cNvCxnSpPr>
          <p:nvPr/>
        </p:nvCxnSpPr>
        <p:spPr bwMode="auto">
          <a:xfrm>
            <a:off x="4732390" y="587734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4" name="직사각형 263"/>
          <p:cNvSpPr/>
          <p:nvPr/>
        </p:nvSpPr>
        <p:spPr bwMode="auto">
          <a:xfrm>
            <a:off x="4948420" y="263689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66" name="타원 265"/>
          <p:cNvSpPr/>
          <p:nvPr/>
        </p:nvSpPr>
        <p:spPr bwMode="auto">
          <a:xfrm>
            <a:off x="3436210" y="2276840"/>
            <a:ext cx="288040" cy="28804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smtClean="0">
                <a:solidFill>
                  <a:srgbClr val="FFFFFF"/>
                </a:solidFill>
                <a:latin typeface="Optima" pitchFamily="2" charset="2"/>
              </a:rPr>
              <a:t>시작</a:t>
            </a:r>
          </a:p>
        </p:txBody>
      </p:sp>
      <p:cxnSp>
        <p:nvCxnSpPr>
          <p:cNvPr id="267" name="직선 화살표 연결선 440"/>
          <p:cNvCxnSpPr>
            <a:stCxn id="266" idx="6"/>
            <a:endCxn id="145" idx="0"/>
          </p:cNvCxnSpPr>
          <p:nvPr/>
        </p:nvCxnSpPr>
        <p:spPr bwMode="auto">
          <a:xfrm>
            <a:off x="3724250" y="2420860"/>
            <a:ext cx="1008140" cy="21603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1" name="직사각형 270"/>
          <p:cNvSpPr/>
          <p:nvPr/>
        </p:nvSpPr>
        <p:spPr bwMode="auto">
          <a:xfrm>
            <a:off x="6676660" y="393307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74" name="직사각형 273"/>
          <p:cNvSpPr/>
          <p:nvPr/>
        </p:nvSpPr>
        <p:spPr bwMode="auto">
          <a:xfrm>
            <a:off x="6676660" y="422111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76" name="직사각형 275"/>
          <p:cNvSpPr/>
          <p:nvPr/>
        </p:nvSpPr>
        <p:spPr bwMode="auto">
          <a:xfrm>
            <a:off x="6028570" y="393307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77" name="직사각형 276"/>
          <p:cNvSpPr/>
          <p:nvPr/>
        </p:nvSpPr>
        <p:spPr bwMode="auto">
          <a:xfrm>
            <a:off x="6028570" y="472518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78" name="직선 화살표 연결선 440"/>
          <p:cNvCxnSpPr>
            <a:stCxn id="276" idx="2"/>
            <a:endCxn id="277" idx="0"/>
          </p:cNvCxnSpPr>
          <p:nvPr/>
        </p:nvCxnSpPr>
        <p:spPr bwMode="auto">
          <a:xfrm>
            <a:off x="6172590" y="4005080"/>
            <a:ext cx="0" cy="7201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81" name="TextBox 280"/>
          <p:cNvSpPr txBox="1"/>
          <p:nvPr/>
        </p:nvSpPr>
        <p:spPr bwMode="auto">
          <a:xfrm>
            <a:off x="6820680" y="400508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</a:t>
            </a:r>
            <a:r>
              <a:rPr lang="ko-KR" altLang="en-US" sz="1000" b="0" dirty="0">
                <a:latin typeface="Optima"/>
                <a:ea typeface="가는각진제목체"/>
              </a:rPr>
              <a:t>성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2" name="TextBox 281"/>
          <p:cNvSpPr txBox="1"/>
          <p:nvPr/>
        </p:nvSpPr>
        <p:spPr bwMode="auto">
          <a:xfrm>
            <a:off x="5740530" y="422111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사용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6" name="직사각형 285"/>
          <p:cNvSpPr/>
          <p:nvPr/>
        </p:nvSpPr>
        <p:spPr bwMode="auto">
          <a:xfrm>
            <a:off x="4156310" y="371704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88" name="직선 화살표 연결선 440"/>
          <p:cNvCxnSpPr>
            <a:stCxn id="194" idx="1"/>
            <a:endCxn id="188" idx="3"/>
          </p:cNvCxnSpPr>
          <p:nvPr/>
        </p:nvCxnSpPr>
        <p:spPr bwMode="auto">
          <a:xfrm flipH="1">
            <a:off x="1780550" y="3861060"/>
            <a:ext cx="230375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91" name="TextBox 290"/>
          <p:cNvSpPr txBox="1"/>
          <p:nvPr/>
        </p:nvSpPr>
        <p:spPr bwMode="auto">
          <a:xfrm>
            <a:off x="3508220" y="3542829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참</a:t>
            </a:r>
            <a:r>
              <a:rPr lang="ko-KR" altLang="en-US" sz="1000" b="0" dirty="0">
                <a:latin typeface="Optima"/>
                <a:ea typeface="가는각진제목체"/>
              </a:rPr>
              <a:t>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2284050" y="422111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2284050" y="285292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3148170" y="285292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97" name="직사각형 296"/>
          <p:cNvSpPr/>
          <p:nvPr/>
        </p:nvSpPr>
        <p:spPr bwMode="auto">
          <a:xfrm>
            <a:off x="3148170" y="314096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01" name="TextBox 300"/>
          <p:cNvSpPr txBox="1"/>
          <p:nvPr/>
        </p:nvSpPr>
        <p:spPr bwMode="auto">
          <a:xfrm>
            <a:off x="1851990" y="364503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준</a:t>
            </a:r>
            <a:r>
              <a:rPr lang="ko-KR" altLang="en-US" sz="1000" b="0" dirty="0">
                <a:latin typeface="Optima"/>
                <a:ea typeface="가는각진제목체"/>
              </a:rPr>
              <a:t>수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304" name="직선 화살표 연결선 440"/>
          <p:cNvCxnSpPr>
            <a:stCxn id="307" idx="2"/>
            <a:endCxn id="214" idx="1"/>
          </p:cNvCxnSpPr>
          <p:nvPr/>
        </p:nvCxnSpPr>
        <p:spPr bwMode="auto">
          <a:xfrm rot="16200000" flipH="1">
            <a:off x="2644100" y="4293120"/>
            <a:ext cx="1224170" cy="165623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7" name="직사각형 306"/>
          <p:cNvSpPr/>
          <p:nvPr/>
        </p:nvSpPr>
        <p:spPr bwMode="auto">
          <a:xfrm>
            <a:off x="2284050" y="443714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09" name="직사각형 308"/>
          <p:cNvSpPr/>
          <p:nvPr/>
        </p:nvSpPr>
        <p:spPr bwMode="auto">
          <a:xfrm>
            <a:off x="2644100" y="4983029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테스트 데이터</a:t>
            </a:r>
            <a:endParaRPr lang="ko-KR" altLang="en-US" sz="1000" b="0" dirty="0"/>
          </a:p>
        </p:txBody>
      </p:sp>
      <p:sp>
        <p:nvSpPr>
          <p:cNvPr id="310" name="직사각형 309"/>
          <p:cNvSpPr/>
          <p:nvPr/>
        </p:nvSpPr>
        <p:spPr bwMode="auto">
          <a:xfrm>
            <a:off x="3148170" y="443714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11" name="직사각형 310"/>
          <p:cNvSpPr/>
          <p:nvPr/>
        </p:nvSpPr>
        <p:spPr bwMode="auto">
          <a:xfrm>
            <a:off x="3148170" y="4983029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12" name="직선 화살표 연결선 440"/>
          <p:cNvCxnSpPr>
            <a:stCxn id="310" idx="2"/>
            <a:endCxn id="311" idx="0"/>
          </p:cNvCxnSpPr>
          <p:nvPr/>
        </p:nvCxnSpPr>
        <p:spPr bwMode="auto">
          <a:xfrm>
            <a:off x="3292190" y="4509150"/>
            <a:ext cx="0" cy="47387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15" name="TextBox 314"/>
          <p:cNvSpPr txBox="1"/>
          <p:nvPr/>
        </p:nvSpPr>
        <p:spPr bwMode="auto">
          <a:xfrm>
            <a:off x="3292190" y="450915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</a:t>
            </a:r>
            <a:r>
              <a:rPr lang="ko-KR" altLang="en-US" sz="1000" b="0" dirty="0">
                <a:latin typeface="Optima"/>
                <a:ea typeface="가는각진제목체"/>
              </a:rPr>
              <a:t>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316" name="직사각형 315"/>
          <p:cNvSpPr/>
          <p:nvPr/>
        </p:nvSpPr>
        <p:spPr bwMode="auto">
          <a:xfrm>
            <a:off x="4228320" y="558930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17" name="직선 화살표 연결선 440"/>
          <p:cNvCxnSpPr>
            <a:stCxn id="316" idx="0"/>
            <a:endCxn id="309" idx="2"/>
          </p:cNvCxnSpPr>
          <p:nvPr/>
        </p:nvCxnSpPr>
        <p:spPr bwMode="auto">
          <a:xfrm rot="16200000" flipV="1">
            <a:off x="3673150" y="4890110"/>
            <a:ext cx="318231" cy="10801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20" name="TextBox 319"/>
          <p:cNvSpPr txBox="1"/>
          <p:nvPr/>
        </p:nvSpPr>
        <p:spPr bwMode="auto">
          <a:xfrm>
            <a:off x="3292190" y="5415089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사</a:t>
            </a:r>
            <a:r>
              <a:rPr lang="ko-KR" altLang="en-US" sz="1000" b="0" dirty="0">
                <a:latin typeface="Optima"/>
                <a:ea typeface="가는각진제목체"/>
              </a:rPr>
              <a:t>용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333" name="직선 화살표 연결선 440"/>
          <p:cNvCxnSpPr>
            <a:stCxn id="190" idx="3"/>
            <a:endCxn id="192" idx="3"/>
          </p:cNvCxnSpPr>
          <p:nvPr/>
        </p:nvCxnSpPr>
        <p:spPr bwMode="auto">
          <a:xfrm>
            <a:off x="10480490" y="2996940"/>
            <a:ext cx="12700" cy="864120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8" name="직사각형 337"/>
          <p:cNvSpPr/>
          <p:nvPr/>
        </p:nvSpPr>
        <p:spPr bwMode="auto">
          <a:xfrm>
            <a:off x="2644100" y="594935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테스트 시나리오</a:t>
            </a:r>
            <a:endParaRPr lang="ko-KR" altLang="en-US" sz="1000" b="0" dirty="0"/>
          </a:p>
        </p:txBody>
      </p:sp>
      <p:sp>
        <p:nvSpPr>
          <p:cNvPr id="339" name="직사각형 338"/>
          <p:cNvSpPr/>
          <p:nvPr/>
        </p:nvSpPr>
        <p:spPr bwMode="auto">
          <a:xfrm>
            <a:off x="4228320" y="580533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40" name="직선 화살표 연결선 440"/>
          <p:cNvCxnSpPr>
            <a:stCxn id="339" idx="2"/>
            <a:endCxn id="338" idx="3"/>
          </p:cNvCxnSpPr>
          <p:nvPr/>
        </p:nvCxnSpPr>
        <p:spPr bwMode="auto">
          <a:xfrm rot="5400000">
            <a:off x="4048295" y="5769325"/>
            <a:ext cx="216030" cy="43206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43" name="모서리가 둥근 직사각형 342"/>
          <p:cNvSpPr/>
          <p:nvPr/>
        </p:nvSpPr>
        <p:spPr bwMode="auto">
          <a:xfrm>
            <a:off x="7036710" y="6021360"/>
            <a:ext cx="2088290" cy="504070"/>
          </a:xfrm>
          <a:prstGeom prst="roundRect">
            <a:avLst>
              <a:gd name="adj" fmla="val 5418"/>
            </a:avLst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dirty="0" smtClean="0">
                <a:solidFill>
                  <a:srgbClr val="FFFFFF"/>
                </a:solidFill>
                <a:latin typeface="Optima" pitchFamily="2" charset="2"/>
              </a:rPr>
              <a:t>3. Component Building</a:t>
            </a:r>
            <a:endParaRPr lang="ko-KR" altLang="en-US" sz="1300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344" name="직사각형 343"/>
          <p:cNvSpPr/>
          <p:nvPr/>
        </p:nvSpPr>
        <p:spPr bwMode="auto">
          <a:xfrm>
            <a:off x="411790" y="472518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컴포넌트 체크리스트</a:t>
            </a:r>
            <a:endParaRPr lang="ko-KR" altLang="en-US" sz="1000" b="0" dirty="0"/>
          </a:p>
        </p:txBody>
      </p:sp>
      <p:cxnSp>
        <p:nvCxnSpPr>
          <p:cNvPr id="345" name="직선 화살표 연결선 440"/>
          <p:cNvCxnSpPr>
            <a:stCxn id="188" idx="2"/>
            <a:endCxn id="344" idx="0"/>
          </p:cNvCxnSpPr>
          <p:nvPr/>
        </p:nvCxnSpPr>
        <p:spPr bwMode="auto">
          <a:xfrm flipH="1">
            <a:off x="1059880" y="4005080"/>
            <a:ext cx="570" cy="7201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48" name="직선 화살표 연결선 440"/>
          <p:cNvCxnSpPr>
            <a:stCxn id="207" idx="1"/>
            <a:endCxn id="344" idx="3"/>
          </p:cNvCxnSpPr>
          <p:nvPr/>
        </p:nvCxnSpPr>
        <p:spPr bwMode="auto">
          <a:xfrm flipH="1">
            <a:off x="1707970" y="4869200"/>
            <a:ext cx="237633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51" name="TextBox 350"/>
          <p:cNvSpPr txBox="1"/>
          <p:nvPr/>
        </p:nvSpPr>
        <p:spPr bwMode="auto">
          <a:xfrm>
            <a:off x="1851990" y="465317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참</a:t>
            </a:r>
            <a:r>
              <a:rPr lang="ko-KR" altLang="en-US" sz="1000" b="0" dirty="0">
                <a:latin typeface="Optima"/>
                <a:ea typeface="가는각진제목체"/>
              </a:rPr>
              <a:t>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352" name="직사각형 351"/>
          <p:cNvSpPr/>
          <p:nvPr/>
        </p:nvSpPr>
        <p:spPr bwMode="auto">
          <a:xfrm>
            <a:off x="9197010" y="472518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HTML</a:t>
            </a:r>
            <a:endParaRPr lang="ko-KR" altLang="en-US" sz="1000" b="0" dirty="0"/>
          </a:p>
        </p:txBody>
      </p:sp>
      <p:cxnSp>
        <p:nvCxnSpPr>
          <p:cNvPr id="358" name="직선 화살표 연결선 440"/>
          <p:cNvCxnSpPr>
            <a:stCxn id="200" idx="3"/>
            <a:endCxn id="352" idx="1"/>
          </p:cNvCxnSpPr>
          <p:nvPr/>
        </p:nvCxnSpPr>
        <p:spPr bwMode="auto">
          <a:xfrm>
            <a:off x="8980980" y="4869200"/>
            <a:ext cx="21603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88" name="모서리가 둥근 직사각형 187"/>
          <p:cNvSpPr/>
          <p:nvPr/>
        </p:nvSpPr>
        <p:spPr>
          <a:xfrm>
            <a:off x="340350" y="3717040"/>
            <a:ext cx="1440200" cy="288040"/>
          </a:xfrm>
          <a:prstGeom prst="roundRect">
            <a:avLst/>
          </a:prstGeom>
          <a:solidFill>
            <a:srgbClr val="FFFFD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/>
              <a:t>컴포넌트 내부구조 설계</a:t>
            </a:r>
            <a:endParaRPr lang="ko-KR" altLang="en-US" sz="1000" b="0" dirty="0"/>
          </a:p>
        </p:txBody>
      </p:sp>
      <p:sp>
        <p:nvSpPr>
          <p:cNvPr id="101" name="직사각형 100"/>
          <p:cNvSpPr/>
          <p:nvPr/>
        </p:nvSpPr>
        <p:spPr bwMode="auto">
          <a:xfrm>
            <a:off x="366845" y="213360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시스템 요구사항 명세서</a:t>
            </a:r>
            <a:endParaRPr lang="ko-KR" altLang="en-US" sz="1000" b="0" dirty="0"/>
          </a:p>
        </p:txBody>
      </p:sp>
      <p:cxnSp>
        <p:nvCxnSpPr>
          <p:cNvPr id="102" name="직선 화살표 연결선 440"/>
          <p:cNvCxnSpPr>
            <a:stCxn id="266" idx="0"/>
            <a:endCxn id="101" idx="3"/>
          </p:cNvCxnSpPr>
          <p:nvPr/>
        </p:nvCxnSpPr>
        <p:spPr bwMode="auto">
          <a:xfrm flipH="1">
            <a:off x="1663025" y="2276840"/>
            <a:ext cx="1917205" cy="78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103" name="직선 화살표 연결선 440"/>
          <p:cNvCxnSpPr>
            <a:stCxn id="266" idx="2"/>
            <a:endCxn id="228" idx="0"/>
          </p:cNvCxnSpPr>
          <p:nvPr/>
        </p:nvCxnSpPr>
        <p:spPr bwMode="auto">
          <a:xfrm rot="10800000" flipV="1">
            <a:off x="2932140" y="2420860"/>
            <a:ext cx="504070" cy="21603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73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88550"/>
            <a:ext cx="10394402" cy="576080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비즈니스 분석과 시스템 연계 </a:t>
            </a:r>
            <a:r>
              <a:rPr lang="en-US" altLang="ko-KR" dirty="0" smtClean="0"/>
              <a:t>(1/4)</a:t>
            </a:r>
            <a:endParaRPr lang="ko-KR" altLang="en-US" dirty="0">
              <a:latin typeface="+mn-lt"/>
            </a:endParaRPr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52" y="836613"/>
            <a:ext cx="10369495" cy="984885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비즈니스 분석 영역의 산출물을 시스템 구축 영역으로 받아들이는 여러 가지 방법이 존재함</a:t>
            </a:r>
            <a:endParaRPr lang="en-US" altLang="ko-KR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프로젝트 마다 서로 다른 이전</a:t>
            </a:r>
            <a:r>
              <a:rPr lang="en-US" altLang="ko-KR" sz="1600" dirty="0" smtClean="0">
                <a:latin typeface="+mn-lt"/>
              </a:rPr>
              <a:t>(Transition) </a:t>
            </a:r>
            <a:r>
              <a:rPr lang="ko-KR" altLang="en-US" sz="1600" dirty="0" smtClean="0">
                <a:latin typeface="+mn-lt"/>
              </a:rPr>
              <a:t>전략을 선택하여 실천하는 것이 일반적임 </a:t>
            </a:r>
            <a:endParaRPr lang="en-US" altLang="ko-KR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하지만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직접</a:t>
            </a:r>
            <a:r>
              <a:rPr lang="en-US" altLang="ko-KR" sz="1600" dirty="0" smtClean="0">
                <a:latin typeface="+mn-lt"/>
              </a:rPr>
              <a:t>/</a:t>
            </a:r>
            <a:r>
              <a:rPr lang="ko-KR" altLang="en-US" sz="1600" dirty="0" smtClean="0">
                <a:latin typeface="+mn-lt"/>
              </a:rPr>
              <a:t>자동 </a:t>
            </a:r>
            <a:r>
              <a:rPr lang="en-US" altLang="ko-KR" sz="1600" dirty="0" smtClean="0">
                <a:latin typeface="+mn-lt"/>
              </a:rPr>
              <a:t>output </a:t>
            </a:r>
            <a:r>
              <a:rPr lang="en-US" altLang="ko-KR" sz="1600" dirty="0" smtClean="0">
                <a:latin typeface="+mn-lt"/>
                <a:sym typeface="Wingdings" pitchFamily="2" charset="2"/>
              </a:rPr>
              <a:t> input </a:t>
            </a:r>
            <a:r>
              <a:rPr lang="ko-KR" altLang="en-US" sz="1600" dirty="0" smtClean="0">
                <a:latin typeface="+mn-lt"/>
                <a:sym typeface="Wingdings" pitchFamily="2" charset="2"/>
              </a:rPr>
              <a:t>관계는 형성되지 않음</a:t>
            </a:r>
            <a:r>
              <a:rPr lang="en-US" altLang="ko-KR" sz="1600" dirty="0" smtClean="0">
                <a:latin typeface="+mn-lt"/>
                <a:sym typeface="Wingdings" pitchFamily="2" charset="2"/>
              </a:rPr>
              <a:t>, </a:t>
            </a:r>
            <a:r>
              <a:rPr lang="ko-KR" altLang="en-US" sz="1600" dirty="0" smtClean="0">
                <a:latin typeface="+mn-lt"/>
                <a:sym typeface="Wingdings" pitchFamily="2" charset="2"/>
              </a:rPr>
              <a:t>따라서 </a:t>
            </a:r>
            <a:r>
              <a:rPr lang="en-US" altLang="ko-KR" sz="1600" dirty="0" smtClean="0">
                <a:latin typeface="+mn-lt"/>
                <a:sym typeface="Wingdings" pitchFamily="2" charset="2"/>
              </a:rPr>
              <a:t>Transition</a:t>
            </a:r>
            <a:r>
              <a:rPr lang="ko-KR" altLang="en-US" sz="1600" dirty="0" smtClean="0">
                <a:latin typeface="+mn-lt"/>
                <a:sym typeface="Wingdings" pitchFamily="2" charset="2"/>
              </a:rPr>
              <a:t>은 변환</a:t>
            </a:r>
            <a:r>
              <a:rPr lang="en-US" altLang="ko-KR" sz="1600" dirty="0" smtClean="0">
                <a:latin typeface="+mn-lt"/>
                <a:sym typeface="Wingdings" pitchFamily="2" charset="2"/>
              </a:rPr>
              <a:t>(transformation)</a:t>
            </a:r>
            <a:r>
              <a:rPr lang="ko-KR" altLang="en-US" sz="1600" dirty="0" smtClean="0">
                <a:latin typeface="+mn-lt"/>
                <a:sym typeface="Wingdings" pitchFamily="2" charset="2"/>
              </a:rPr>
              <a:t>의 성격을 가짐 </a:t>
            </a:r>
            <a:endParaRPr lang="en-US" altLang="ko-KR" sz="1600" dirty="0">
              <a:latin typeface="+mn-lt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987870" y="2492871"/>
            <a:ext cx="3744520" cy="3600500"/>
          </a:xfrm>
          <a:prstGeom prst="roundRect">
            <a:avLst>
              <a:gd name="adj" fmla="val 2477"/>
            </a:avLst>
          </a:prstGeom>
          <a:solidFill>
            <a:schemeClr val="accent2">
              <a:lumMod val="25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131890" y="2636890"/>
            <a:ext cx="3456480" cy="864120"/>
          </a:xfrm>
          <a:prstGeom prst="roundRect">
            <a:avLst>
              <a:gd name="adj" fmla="val 7573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600" dirty="0" smtClean="0">
                <a:latin typeface="Optima" pitchFamily="2" charset="2"/>
              </a:rPr>
              <a:t>Business Analysis Area</a:t>
            </a:r>
          </a:p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dirty="0" smtClean="0">
                <a:latin typeface="Optima" pitchFamily="2" charset="2"/>
              </a:rPr>
              <a:t>(</a:t>
            </a:r>
            <a:r>
              <a:rPr lang="en-US" altLang="ko-KR" b="0" dirty="0" err="1" smtClean="0">
                <a:latin typeface="Optima" pitchFamily="2" charset="2"/>
              </a:rPr>
              <a:t>BPMN</a:t>
            </a:r>
            <a:r>
              <a:rPr lang="en-US" altLang="ko-KR" b="0" dirty="0" smtClean="0">
                <a:latin typeface="Optima" pitchFamily="2" charset="2"/>
              </a:rPr>
              <a:t>, BABOK</a:t>
            </a:r>
            <a:r>
              <a:rPr lang="en-US" altLang="ko-KR" b="0" baseline="30000" dirty="0" smtClean="0">
                <a:latin typeface="Optima" pitchFamily="2" charset="2"/>
              </a:rPr>
              <a:t>(*)</a:t>
            </a:r>
            <a:r>
              <a:rPr lang="en-US" altLang="ko-KR" b="0" dirty="0" smtClean="0">
                <a:latin typeface="Optima" pitchFamily="2" charset="2"/>
              </a:rPr>
              <a:t> </a:t>
            </a:r>
            <a:r>
              <a:rPr lang="ko-KR" altLang="en-US" b="0" dirty="0" smtClean="0">
                <a:latin typeface="Optima" pitchFamily="2" charset="2"/>
              </a:rPr>
              <a:t>표준 영역</a:t>
            </a:r>
            <a:r>
              <a:rPr lang="en-US" altLang="ko-KR" b="0" dirty="0" smtClean="0">
                <a:latin typeface="Optima" pitchFamily="2" charset="2"/>
              </a:rPr>
              <a:t>)</a:t>
            </a:r>
            <a:endParaRPr lang="ko-KR" altLang="en-US" b="0" dirty="0" smtClean="0">
              <a:latin typeface="Optima" pitchFamily="2" charset="2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131890" y="5085230"/>
            <a:ext cx="3456480" cy="864120"/>
          </a:xfrm>
          <a:prstGeom prst="roundRect">
            <a:avLst>
              <a:gd name="adj" fmla="val 4713"/>
            </a:avLst>
          </a:prstGeom>
          <a:solidFill>
            <a:srgbClr val="FFE6CD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600" dirty="0" smtClean="0">
                <a:latin typeface="Optima" pitchFamily="2" charset="2"/>
              </a:rPr>
              <a:t>[SW Intensive] System Building Area</a:t>
            </a:r>
            <a:endParaRPr lang="en-US" altLang="ko-KR" sz="1300" b="0" dirty="0" smtClean="0">
              <a:latin typeface="Optima" pitchFamily="2" charset="2"/>
            </a:endParaRPr>
          </a:p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b="0" dirty="0" smtClean="0">
                <a:latin typeface="Optima" pitchFamily="2" charset="2"/>
              </a:rPr>
              <a:t>(UML, </a:t>
            </a:r>
            <a:r>
              <a:rPr lang="en-US" altLang="ko-KR" b="0" dirty="0" err="1" smtClean="0">
                <a:latin typeface="Optima" pitchFamily="2" charset="2"/>
              </a:rPr>
              <a:t>PMBOK</a:t>
            </a:r>
            <a:r>
              <a:rPr lang="en-US" altLang="ko-KR" b="0" dirty="0" smtClean="0">
                <a:latin typeface="Optima" pitchFamily="2" charset="2"/>
              </a:rPr>
              <a:t> </a:t>
            </a:r>
            <a:r>
              <a:rPr lang="ko-KR" altLang="en-US" b="0" dirty="0" smtClean="0">
                <a:latin typeface="Optima" pitchFamily="2" charset="2"/>
              </a:rPr>
              <a:t>표준영역</a:t>
            </a:r>
            <a:r>
              <a:rPr lang="en-US" altLang="ko-KR" b="0" dirty="0" smtClean="0">
                <a:latin typeface="Optima" pitchFamily="2" charset="2"/>
              </a:rPr>
              <a:t>)</a:t>
            </a:r>
            <a:endParaRPr lang="ko-KR" altLang="en-US" b="0" dirty="0" smtClean="0">
              <a:latin typeface="Optima" pitchFamily="2" charset="2"/>
            </a:endParaRPr>
          </a:p>
        </p:txBody>
      </p:sp>
      <p:cxnSp>
        <p:nvCxnSpPr>
          <p:cNvPr id="13" name="직선 연결선 12"/>
          <p:cNvCxnSpPr>
            <a:stCxn id="58" idx="1"/>
            <a:endCxn id="58" idx="3"/>
          </p:cNvCxnSpPr>
          <p:nvPr/>
        </p:nvCxnSpPr>
        <p:spPr bwMode="auto">
          <a:xfrm>
            <a:off x="987870" y="4293121"/>
            <a:ext cx="3744520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순서도: 다중 문서 3"/>
          <p:cNvSpPr/>
          <p:nvPr/>
        </p:nvSpPr>
        <p:spPr bwMode="auto">
          <a:xfrm>
            <a:off x="2140030" y="3573020"/>
            <a:ext cx="1296180" cy="50407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latin typeface="Optima" pitchFamily="2" charset="2"/>
              </a:rPr>
              <a:t>산출물 </a:t>
            </a:r>
            <a:r>
              <a:rPr lang="en-US" altLang="ko-KR" dirty="0" smtClean="0">
                <a:latin typeface="Optima" pitchFamily="2" charset="2"/>
              </a:rPr>
              <a:t>(output)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28" name="순서도: 다중 문서 27"/>
          <p:cNvSpPr/>
          <p:nvPr/>
        </p:nvSpPr>
        <p:spPr bwMode="auto">
          <a:xfrm>
            <a:off x="2140030" y="4509150"/>
            <a:ext cx="1296180" cy="50407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>
                <a:latin typeface="Optima" pitchFamily="2" charset="2"/>
              </a:rPr>
              <a:t>?</a:t>
            </a:r>
            <a:endParaRPr lang="ko-KR" altLang="en-US" dirty="0" smtClean="0">
              <a:latin typeface="Optima" pitchFamily="2" charset="2"/>
            </a:endParaRPr>
          </a:p>
        </p:txBody>
      </p:sp>
      <p:sp>
        <p:nvSpPr>
          <p:cNvPr id="24" name="아래쪽 화살표 23"/>
          <p:cNvSpPr/>
          <p:nvPr/>
        </p:nvSpPr>
        <p:spPr bwMode="auto">
          <a:xfrm>
            <a:off x="2140030" y="4149100"/>
            <a:ext cx="1296180" cy="288040"/>
          </a:xfrm>
          <a:prstGeom prst="downArrow">
            <a:avLst/>
          </a:prstGeom>
          <a:solidFill>
            <a:schemeClr val="accent2">
              <a:lumMod val="2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이</a:t>
            </a:r>
            <a:r>
              <a:rPr lang="ko-KR" altLang="en-US" dirty="0">
                <a:solidFill>
                  <a:srgbClr val="FFFFFF"/>
                </a:solidFill>
                <a:latin typeface="Optima" pitchFamily="2" charset="2"/>
              </a:rPr>
              <a:t>전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4948420" y="3717040"/>
            <a:ext cx="1368190" cy="360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비즈니스 유스케이스</a:t>
            </a: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948420" y="4509150"/>
            <a:ext cx="1368190" cy="360050"/>
          </a:xfrm>
          <a:prstGeom prst="roundRect">
            <a:avLst/>
          </a:prstGeom>
          <a:solidFill>
            <a:srgbClr val="FFE6CD"/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시스템 유스케이스</a:t>
            </a:r>
          </a:p>
        </p:txBody>
      </p:sp>
      <p:cxnSp>
        <p:nvCxnSpPr>
          <p:cNvPr id="27" name="직선 연결선 26"/>
          <p:cNvCxnSpPr/>
          <p:nvPr/>
        </p:nvCxnSpPr>
        <p:spPr bwMode="auto">
          <a:xfrm>
            <a:off x="4876410" y="4293120"/>
            <a:ext cx="5832865" cy="0"/>
          </a:xfrm>
          <a:prstGeom prst="line">
            <a:avLst/>
          </a:prstGeom>
          <a:noFill/>
          <a:ln w="15875" cap="flat" cmpd="tri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2" name="모서리가 둥근 직사각형 41"/>
          <p:cNvSpPr/>
          <p:nvPr/>
        </p:nvSpPr>
        <p:spPr bwMode="auto">
          <a:xfrm>
            <a:off x="6388620" y="3717040"/>
            <a:ext cx="1368190" cy="360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비즈니스 요소</a:t>
            </a: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388620" y="4509150"/>
            <a:ext cx="1368190" cy="360050"/>
          </a:xfrm>
          <a:prstGeom prst="roundRect">
            <a:avLst/>
          </a:prstGeom>
          <a:solidFill>
            <a:srgbClr val="FFE6CD"/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비즈니스 컴포넌트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7828820" y="3717040"/>
            <a:ext cx="1368190" cy="360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Activity Step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7828820" y="4509150"/>
            <a:ext cx="1368190" cy="360050"/>
          </a:xfrm>
          <a:prstGeom prst="roundRect">
            <a:avLst/>
          </a:prstGeom>
          <a:solidFill>
            <a:srgbClr val="FFE6CD"/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시스템 유스케이스</a:t>
            </a: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9269020" y="3717040"/>
            <a:ext cx="1368190" cy="360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Automation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9269020" y="4509150"/>
            <a:ext cx="1368190" cy="360050"/>
          </a:xfrm>
          <a:prstGeom prst="roundRect">
            <a:avLst/>
          </a:prstGeom>
          <a:solidFill>
            <a:srgbClr val="FFE6CD"/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시스템</a:t>
            </a: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/</a:t>
            </a:r>
            <a:r>
              <a:rPr lang="ko-KR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유스케이스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4948420" y="3284980"/>
            <a:ext cx="1368190" cy="3600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RUP</a:t>
            </a:r>
            <a:endParaRPr lang="ko-KR" altLang="en-US" sz="1300" dirty="0" smtClean="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388620" y="3284980"/>
            <a:ext cx="1368190" cy="3600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dirty="0" err="1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CBDI</a:t>
            </a:r>
            <a:r>
              <a:rPr lang="en-US" altLang="ko-KR" sz="13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 Forum</a:t>
            </a:r>
            <a:endParaRPr lang="ko-KR" altLang="en-US" sz="1300" dirty="0" smtClean="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7828820" y="3284980"/>
            <a:ext cx="1368190" cy="3600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BPR/PI</a:t>
            </a:r>
            <a:endParaRPr lang="ko-KR" altLang="en-US" sz="1300" dirty="0" smtClean="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9269020" y="3284980"/>
            <a:ext cx="1368190" cy="3600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BPR/PI</a:t>
            </a:r>
            <a:endParaRPr lang="ko-KR" altLang="en-US" sz="1300" dirty="0" smtClean="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948420" y="4941210"/>
            <a:ext cx="1368190" cy="11521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 pitchFamily="2" charset="2"/>
              </a:rPr>
              <a:t>RUP</a:t>
            </a:r>
            <a:r>
              <a:rPr lang="ko-KR" altLang="en-US" sz="1000" b="0" dirty="0" smtClean="0">
                <a:latin typeface="Optima" pitchFamily="2" charset="2"/>
              </a:rPr>
              <a:t>에서 제시한 방법으로 비즈니스 분석을 비즈니스 유스케이스를 이용하여 수행할 때</a:t>
            </a:r>
            <a:r>
              <a:rPr lang="en-US" altLang="ko-KR" sz="1000" b="0" dirty="0">
                <a:latin typeface="Optima" pitchFamily="2" charset="2"/>
              </a:rPr>
              <a:t> </a:t>
            </a:r>
            <a:r>
              <a:rPr lang="ko-KR" altLang="en-US" sz="1000" b="0" dirty="0" smtClean="0">
                <a:latin typeface="Optima" pitchFamily="2" charset="2"/>
              </a:rPr>
              <a:t>가능한 방법이다</a:t>
            </a:r>
            <a:r>
              <a:rPr lang="en-US" altLang="ko-KR" sz="1000" b="0" dirty="0" smtClean="0">
                <a:latin typeface="Optima" pitchFamily="2" charset="2"/>
              </a:rPr>
              <a:t>. </a:t>
            </a:r>
            <a:r>
              <a:rPr lang="ko-KR" altLang="en-US" sz="1000" b="0" dirty="0" smtClean="0">
                <a:latin typeface="Optima" pitchFamily="2" charset="2"/>
              </a:rPr>
              <a:t>비즈니스 유스케이스를 사용한 사례는 거의 없다</a:t>
            </a:r>
            <a:r>
              <a:rPr lang="en-US" altLang="ko-KR" sz="1000" b="0" dirty="0" smtClean="0">
                <a:latin typeface="Optima" pitchFamily="2" charset="2"/>
              </a:rPr>
              <a:t>.</a:t>
            </a:r>
            <a:r>
              <a:rPr lang="ko-KR" altLang="en-US" sz="1000" b="0" dirty="0" smtClean="0">
                <a:latin typeface="Optima" pitchFamily="2" charset="2"/>
              </a:rPr>
              <a:t>  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6388620" y="4941210"/>
            <a:ext cx="1368190" cy="11521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 pitchFamily="2" charset="2"/>
              </a:rPr>
              <a:t>“The Bridge” </a:t>
            </a:r>
            <a:r>
              <a:rPr lang="ko-KR" altLang="en-US" sz="1000" b="0" dirty="0" smtClean="0">
                <a:latin typeface="Optima" pitchFamily="2" charset="2"/>
              </a:rPr>
              <a:t>기법으로 불린다</a:t>
            </a:r>
            <a:r>
              <a:rPr lang="en-US" altLang="ko-KR" sz="1000" b="0" dirty="0" smtClean="0">
                <a:latin typeface="Optima" pitchFamily="2" charset="2"/>
              </a:rPr>
              <a:t>. </a:t>
            </a:r>
            <a:r>
              <a:rPr lang="ko-KR" altLang="en-US" sz="1000" b="0" dirty="0" smtClean="0">
                <a:latin typeface="Optima" pitchFamily="2" charset="2"/>
              </a:rPr>
              <a:t>비즈니스에서 가장 중요한 세 요소</a:t>
            </a:r>
            <a:r>
              <a:rPr lang="en-US" altLang="ko-KR" sz="1000" b="0" dirty="0" smtClean="0">
                <a:latin typeface="Optima" pitchFamily="2" charset="2"/>
              </a:rPr>
              <a:t>(</a:t>
            </a:r>
            <a:r>
              <a:rPr lang="ko-KR" altLang="en-US" sz="1000" b="0" dirty="0" smtClean="0">
                <a:latin typeface="Optima" pitchFamily="2" charset="2"/>
              </a:rPr>
              <a:t>프로세스</a:t>
            </a:r>
            <a:r>
              <a:rPr lang="en-US" altLang="ko-KR" sz="1000" b="0" dirty="0" smtClean="0">
                <a:latin typeface="Optima" pitchFamily="2" charset="2"/>
              </a:rPr>
              <a:t>, </a:t>
            </a:r>
            <a:r>
              <a:rPr lang="ko-KR" altLang="en-US" sz="1000" b="0" dirty="0" smtClean="0">
                <a:latin typeface="Optima" pitchFamily="2" charset="2"/>
              </a:rPr>
              <a:t>자원</a:t>
            </a:r>
            <a:r>
              <a:rPr lang="en-US" altLang="ko-KR" sz="1000" b="0" dirty="0" smtClean="0">
                <a:latin typeface="Optima" pitchFamily="2" charset="2"/>
              </a:rPr>
              <a:t>, </a:t>
            </a:r>
            <a:r>
              <a:rPr lang="ko-KR" altLang="en-US" sz="1000" b="0" dirty="0" smtClean="0">
                <a:latin typeface="Optima" pitchFamily="2" charset="2"/>
              </a:rPr>
              <a:t>조직</a:t>
            </a:r>
            <a:r>
              <a:rPr lang="en-US" altLang="ko-KR" sz="1000" b="0" dirty="0" smtClean="0">
                <a:latin typeface="Optima" pitchFamily="2" charset="2"/>
              </a:rPr>
              <a:t>)</a:t>
            </a:r>
            <a:r>
              <a:rPr lang="ko-KR" altLang="en-US" sz="1000" b="0" dirty="0" smtClean="0">
                <a:latin typeface="Optima" pitchFamily="2" charset="2"/>
              </a:rPr>
              <a:t>를 비즈니스 요소로 표현하고</a:t>
            </a:r>
            <a:r>
              <a:rPr lang="en-US" altLang="ko-KR" sz="1000" b="0" dirty="0" smtClean="0">
                <a:latin typeface="Optima" pitchFamily="2" charset="2"/>
              </a:rPr>
              <a:t>, </a:t>
            </a:r>
            <a:r>
              <a:rPr lang="ko-KR" altLang="en-US" sz="1000" b="0" dirty="0" smtClean="0">
                <a:latin typeface="Optima" pitchFamily="2" charset="2"/>
              </a:rPr>
              <a:t>이를 시스템 구축 영역의 비즈니스 컴포넌트로 연결하는 방법이다</a:t>
            </a:r>
            <a:r>
              <a:rPr lang="en-US" altLang="ko-KR" sz="1000" b="0" dirty="0" smtClean="0">
                <a:latin typeface="Optima" pitchFamily="2" charset="2"/>
              </a:rPr>
              <a:t>. </a:t>
            </a:r>
            <a:r>
              <a:rPr lang="ko-KR" altLang="en-US" sz="1000" b="0" dirty="0" smtClean="0">
                <a:latin typeface="Optima" pitchFamily="2" charset="2"/>
              </a:rPr>
              <a:t> 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7828820" y="4941210"/>
            <a:ext cx="1368190" cy="11521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 pitchFamily="2" charset="2"/>
              </a:rPr>
              <a:t>프로세스 모델링 후 정의하는 </a:t>
            </a:r>
            <a:r>
              <a:rPr lang="en-US" altLang="ko-KR" sz="1000" b="0" dirty="0" smtClean="0">
                <a:latin typeface="Optima" pitchFamily="2" charset="2"/>
              </a:rPr>
              <a:t>Activity </a:t>
            </a:r>
            <a:r>
              <a:rPr lang="ko-KR" altLang="en-US" sz="1000" b="0" dirty="0" smtClean="0">
                <a:latin typeface="Optima" pitchFamily="2" charset="2"/>
              </a:rPr>
              <a:t>정의서의 자동화 </a:t>
            </a:r>
            <a:r>
              <a:rPr lang="en-US" altLang="ko-KR" sz="1000" b="0" dirty="0" smtClean="0">
                <a:latin typeface="Optima" pitchFamily="2" charset="2"/>
              </a:rPr>
              <a:t>step</a:t>
            </a:r>
            <a:r>
              <a:rPr lang="ko-KR" altLang="en-US" sz="1000" b="0" dirty="0" smtClean="0">
                <a:latin typeface="Optima" pitchFamily="2" charset="2"/>
              </a:rPr>
              <a:t>으로부터 유스케이스를 추출하는 방법으로 잘 정의된 프로세스 모델을 가지고 있는 조직에서 사용하던 방법이다</a:t>
            </a:r>
            <a:r>
              <a:rPr lang="en-US" altLang="ko-KR" sz="1000" b="0" dirty="0" smtClean="0">
                <a:latin typeface="Optima" pitchFamily="2" charset="2"/>
              </a:rPr>
              <a:t>. </a:t>
            </a:r>
            <a:r>
              <a:rPr lang="ko-KR" altLang="en-US" sz="1000" b="0" dirty="0" smtClean="0">
                <a:latin typeface="Optima" pitchFamily="2" charset="2"/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9269020" y="4941210"/>
            <a:ext cx="1368190" cy="115216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 pitchFamily="2" charset="2"/>
              </a:rPr>
              <a:t>프로세스 모델링 후</a:t>
            </a:r>
            <a:r>
              <a:rPr lang="en-US" altLang="ko-KR" sz="1000" b="0" dirty="0" smtClean="0">
                <a:latin typeface="Optima" pitchFamily="2" charset="2"/>
              </a:rPr>
              <a:t>, Activity </a:t>
            </a:r>
            <a:r>
              <a:rPr lang="ko-KR" altLang="en-US" sz="1000" b="0" dirty="0" err="1" smtClean="0">
                <a:latin typeface="Optima" pitchFamily="2" charset="2"/>
              </a:rPr>
              <a:t>정의서에서</a:t>
            </a:r>
            <a:r>
              <a:rPr lang="ko-KR" altLang="en-US" sz="1000" b="0" dirty="0" smtClean="0">
                <a:latin typeface="Optima" pitchFamily="2" charset="2"/>
              </a:rPr>
              <a:t> 자동화 </a:t>
            </a:r>
            <a:r>
              <a:rPr lang="ko-KR" altLang="en-US" sz="1000" b="0" dirty="0" err="1" smtClean="0">
                <a:latin typeface="Optima" pitchFamily="2" charset="2"/>
              </a:rPr>
              <a:t>스탭을</a:t>
            </a:r>
            <a:r>
              <a:rPr lang="ko-KR" altLang="en-US" sz="1000" b="0" dirty="0" smtClean="0">
                <a:latin typeface="Optima" pitchFamily="2" charset="2"/>
              </a:rPr>
              <a:t> 추출하여</a:t>
            </a:r>
            <a:r>
              <a:rPr lang="en-US" altLang="ko-KR" sz="1000" b="0" dirty="0" smtClean="0">
                <a:latin typeface="Optima" pitchFamily="2" charset="2"/>
              </a:rPr>
              <a:t>, </a:t>
            </a:r>
            <a:r>
              <a:rPr lang="ko-KR" altLang="en-US" sz="1000" b="0" dirty="0" smtClean="0">
                <a:latin typeface="Optima" pitchFamily="2" charset="2"/>
              </a:rPr>
              <a:t>자동화 대상</a:t>
            </a:r>
            <a:r>
              <a:rPr lang="en-US" altLang="ko-KR" sz="1000" b="0" dirty="0" smtClean="0">
                <a:latin typeface="Optima" pitchFamily="2" charset="2"/>
              </a:rPr>
              <a:t>(</a:t>
            </a:r>
            <a:r>
              <a:rPr lang="ko-KR" altLang="en-US" sz="1000" b="0" dirty="0" smtClean="0">
                <a:latin typeface="Optima" pitchFamily="2" charset="2"/>
              </a:rPr>
              <a:t>시스템</a:t>
            </a:r>
            <a:r>
              <a:rPr lang="en-US" altLang="ko-KR" sz="1000" b="0" dirty="0" smtClean="0">
                <a:latin typeface="Optima" pitchFamily="2" charset="2"/>
              </a:rPr>
              <a:t>)</a:t>
            </a:r>
            <a:r>
              <a:rPr lang="ko-KR" altLang="en-US" sz="1000" b="0" dirty="0" smtClean="0">
                <a:latin typeface="Optima" pitchFamily="2" charset="2"/>
              </a:rPr>
              <a:t>을 식별한 후에</a:t>
            </a:r>
            <a:r>
              <a:rPr lang="en-US" altLang="ko-KR" sz="1000" b="0" dirty="0" smtClean="0">
                <a:latin typeface="Optima" pitchFamily="2" charset="2"/>
              </a:rPr>
              <a:t>, </a:t>
            </a:r>
            <a:r>
              <a:rPr lang="ko-KR" altLang="en-US" sz="1000" b="0" dirty="0" smtClean="0">
                <a:latin typeface="Optima" pitchFamily="2" charset="2"/>
              </a:rPr>
              <a:t>시스템의 기능을 정의하고</a:t>
            </a:r>
            <a:r>
              <a:rPr lang="en-US" altLang="ko-KR" sz="1000" b="0" dirty="0" smtClean="0">
                <a:latin typeface="Optima" pitchFamily="2" charset="2"/>
              </a:rPr>
              <a:t>, </a:t>
            </a:r>
            <a:r>
              <a:rPr lang="ko-KR" altLang="en-US" sz="1000" b="0" dirty="0" smtClean="0">
                <a:latin typeface="Optima" pitchFamily="2" charset="2"/>
              </a:rPr>
              <a:t>이를 기반으로 유스케이스를 추출하는 방법이다</a:t>
            </a:r>
            <a:r>
              <a:rPr lang="en-US" altLang="ko-KR" sz="1000" b="0" dirty="0" smtClean="0">
                <a:latin typeface="Optima" pitchFamily="2" charset="2"/>
              </a:rPr>
              <a:t>. </a:t>
            </a:r>
            <a:r>
              <a:rPr lang="ko-KR" altLang="en-US" sz="1000" b="0" dirty="0" smtClean="0">
                <a:latin typeface="Optima" pitchFamily="2" charset="2"/>
              </a:rPr>
              <a:t> </a:t>
            </a:r>
          </a:p>
        </p:txBody>
      </p:sp>
      <p:sp>
        <p:nvSpPr>
          <p:cNvPr id="57" name="아래쪽 화살표 56"/>
          <p:cNvSpPr/>
          <p:nvPr/>
        </p:nvSpPr>
        <p:spPr bwMode="auto">
          <a:xfrm>
            <a:off x="5308470" y="4149100"/>
            <a:ext cx="648090" cy="28804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2" name="아래쪽 화살표 71"/>
          <p:cNvSpPr/>
          <p:nvPr/>
        </p:nvSpPr>
        <p:spPr bwMode="auto">
          <a:xfrm>
            <a:off x="6748670" y="4149100"/>
            <a:ext cx="648090" cy="28804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3" name="아래쪽 화살표 72"/>
          <p:cNvSpPr/>
          <p:nvPr/>
        </p:nvSpPr>
        <p:spPr bwMode="auto">
          <a:xfrm>
            <a:off x="8188870" y="4149100"/>
            <a:ext cx="648090" cy="28804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4" name="아래쪽 화살표 73"/>
          <p:cNvSpPr/>
          <p:nvPr/>
        </p:nvSpPr>
        <p:spPr bwMode="auto">
          <a:xfrm>
            <a:off x="9629070" y="4149100"/>
            <a:ext cx="648090" cy="28804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948420" y="2133600"/>
            <a:ext cx="5688790" cy="1007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비즈니스 분석 결과물을 시스템 구축 영역으로 이전하여 활용하려는 다양한 시도가 있었으며</a:t>
            </a:r>
            <a:r>
              <a:rPr lang="en-US" altLang="ko-KR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많은 경우에 명확한 산출물 </a:t>
            </a:r>
            <a:r>
              <a:rPr lang="ko-KR" altLang="en-US" sz="1400" dirty="0" err="1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매핑이나</a:t>
            </a:r>
            <a:r>
              <a:rPr lang="ko-KR" altLang="en-US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 이전 규칙 등을 찾으려고 노력했으나</a:t>
            </a:r>
            <a:r>
              <a:rPr lang="en-US" altLang="ko-KR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별 소득이 없었다</a:t>
            </a:r>
            <a:r>
              <a:rPr lang="en-US" altLang="ko-KR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. </a:t>
            </a:r>
            <a:r>
              <a:rPr lang="ko-KR" altLang="en-US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결국</a:t>
            </a:r>
            <a:r>
              <a:rPr lang="en-US" altLang="ko-KR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, </a:t>
            </a:r>
            <a:r>
              <a:rPr lang="ko-KR" altLang="en-US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시스템 구축의 각 영역에서 비즈니스 분석 자료를 참조하여 엔지니어링 활동을 하는 것이 전부이다</a:t>
            </a:r>
            <a:r>
              <a:rPr lang="en-US" altLang="ko-KR" sz="1400" dirty="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. </a:t>
            </a:r>
            <a:endParaRPr lang="ko-KR" altLang="en-US" sz="1400" dirty="0" smtClean="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48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88550"/>
            <a:ext cx="10394402" cy="576080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ko-KR" altLang="en-US" dirty="0"/>
              <a:t>비즈니스 분석과 </a:t>
            </a:r>
            <a:r>
              <a:rPr lang="ko-KR" altLang="en-US" dirty="0" smtClean="0"/>
              <a:t>시스템 연계</a:t>
            </a:r>
            <a:r>
              <a:rPr lang="en-US" altLang="ko-KR" dirty="0"/>
              <a:t> </a:t>
            </a:r>
            <a:r>
              <a:rPr lang="en-US" altLang="ko-KR" dirty="0" smtClean="0"/>
              <a:t>(2/4)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액티비티 정의서 분석</a:t>
            </a:r>
            <a:endParaRPr lang="ko-KR" altLang="en-US" dirty="0">
              <a:latin typeface="+mn-lt"/>
            </a:endParaRPr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52" y="836613"/>
            <a:ext cx="10369495" cy="984885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비즈니스 분석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 smtClean="0">
                <a:latin typeface="+mn-lt"/>
              </a:rPr>
              <a:t>결과물 중에서 액티비티 정의서의 자동화 스텝은 시스템 유스케이스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ko-KR" altLang="en-US" sz="1600" dirty="0" smtClean="0">
                <a:latin typeface="+mn-lt"/>
              </a:rPr>
              <a:t>또는 사용자 스토리</a:t>
            </a:r>
            <a:r>
              <a:rPr lang="en-US" altLang="ko-KR" sz="1600" dirty="0" smtClean="0">
                <a:latin typeface="+mn-lt"/>
              </a:rPr>
              <a:t>)</a:t>
            </a:r>
            <a:r>
              <a:rPr lang="ko-KR" altLang="en-US" sz="1600" dirty="0" smtClean="0">
                <a:latin typeface="+mn-lt"/>
              </a:rPr>
              <a:t>의 근거가 됨 </a:t>
            </a:r>
            <a:endParaRPr lang="en-US" altLang="ko-KR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하나</a:t>
            </a:r>
            <a:r>
              <a:rPr lang="ko-KR" altLang="en-US" sz="1600" dirty="0">
                <a:latin typeface="+mn-lt"/>
              </a:rPr>
              <a:t>의</a:t>
            </a:r>
            <a:r>
              <a:rPr lang="ko-KR" altLang="en-US" sz="1600" dirty="0" smtClean="0">
                <a:latin typeface="+mn-lt"/>
              </a:rPr>
              <a:t> 자동화 스텝은 여러 개의 시스템 유스케이스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ko-KR" altLang="en-US" sz="1600" dirty="0" smtClean="0">
                <a:latin typeface="+mn-lt"/>
              </a:rPr>
              <a:t>또는 사용자 스토리</a:t>
            </a:r>
            <a:r>
              <a:rPr lang="en-US" altLang="ko-KR" sz="1600" dirty="0" smtClean="0">
                <a:latin typeface="+mn-lt"/>
              </a:rPr>
              <a:t>)</a:t>
            </a:r>
            <a:r>
              <a:rPr lang="ko-KR" altLang="en-US" sz="1600" dirty="0" smtClean="0">
                <a:latin typeface="+mn-lt"/>
              </a:rPr>
              <a:t>와 </a:t>
            </a:r>
            <a:r>
              <a:rPr lang="ko-KR" altLang="en-US" sz="1600" dirty="0" err="1" smtClean="0">
                <a:latin typeface="+mn-lt"/>
              </a:rPr>
              <a:t>매핑되고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그 반대의 경우도 존재함 </a:t>
            </a:r>
            <a:endParaRPr lang="en-US" altLang="ko-KR" sz="1600" dirty="0" smtClean="0"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latin typeface="+mn-lt"/>
              </a:rPr>
              <a:t>프로세스 모델의 액티비티는 비즈니스 유스케이스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en-US" altLang="ko-KR" sz="1600" dirty="0" err="1" smtClean="0">
                <a:latin typeface="+mn-lt"/>
              </a:rPr>
              <a:t>BUC</a:t>
            </a:r>
            <a:r>
              <a:rPr lang="en-US" altLang="ko-KR" sz="1600" dirty="0" smtClean="0">
                <a:latin typeface="+mn-lt"/>
              </a:rPr>
              <a:t>)</a:t>
            </a:r>
            <a:r>
              <a:rPr lang="ko-KR" altLang="en-US" sz="1600" dirty="0" smtClean="0">
                <a:latin typeface="+mn-lt"/>
              </a:rPr>
              <a:t>와 대체로 일치하며</a:t>
            </a:r>
            <a:r>
              <a:rPr lang="en-US" altLang="ko-KR" sz="1600" dirty="0" smtClean="0">
                <a:latin typeface="+mn-lt"/>
              </a:rPr>
              <a:t>, </a:t>
            </a:r>
            <a:r>
              <a:rPr lang="ko-KR" altLang="en-US" sz="1600" dirty="0" smtClean="0">
                <a:latin typeface="+mn-lt"/>
              </a:rPr>
              <a:t>하나의 </a:t>
            </a:r>
            <a:r>
              <a:rPr lang="en-US" altLang="ko-KR" sz="1600" dirty="0" err="1" smtClean="0">
                <a:latin typeface="+mn-lt"/>
              </a:rPr>
              <a:t>BUC</a:t>
            </a:r>
            <a:r>
              <a:rPr lang="ko-KR" altLang="en-US" sz="1600" dirty="0" smtClean="0">
                <a:latin typeface="+mn-lt"/>
              </a:rPr>
              <a:t>는 </a:t>
            </a:r>
            <a:r>
              <a:rPr lang="en-US" altLang="ko-KR" sz="1600" dirty="0" smtClean="0">
                <a:latin typeface="+mn-lt"/>
              </a:rPr>
              <a:t>3~11</a:t>
            </a:r>
            <a:r>
              <a:rPr lang="ko-KR" altLang="en-US" sz="1600" dirty="0" smtClean="0">
                <a:latin typeface="+mn-lt"/>
              </a:rPr>
              <a:t>개의 시스템 </a:t>
            </a:r>
            <a:r>
              <a:rPr lang="en-US" altLang="ko-KR" sz="1600" dirty="0" err="1" smtClean="0">
                <a:latin typeface="+mn-lt"/>
              </a:rPr>
              <a:t>UC</a:t>
            </a:r>
            <a:r>
              <a:rPr lang="ko-KR" altLang="en-US" sz="1600" dirty="0" smtClean="0">
                <a:latin typeface="+mn-lt"/>
              </a:rPr>
              <a:t>로 </a:t>
            </a:r>
            <a:r>
              <a:rPr lang="ko-KR" altLang="en-US" sz="1600" dirty="0" err="1" smtClean="0">
                <a:latin typeface="+mn-lt"/>
              </a:rPr>
              <a:t>매핑됨</a:t>
            </a:r>
            <a:r>
              <a:rPr lang="ko-KR" altLang="en-US" sz="1600" dirty="0" smtClean="0">
                <a:latin typeface="+mn-lt"/>
              </a:rPr>
              <a:t> </a:t>
            </a:r>
            <a:endParaRPr lang="en-US" altLang="ko-KR" sz="1600" dirty="0">
              <a:latin typeface="+mn-lt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631340" y="2490790"/>
            <a:ext cx="4429156" cy="32861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맑은 고딕"/>
              <a:ea typeface="맑은 고딕"/>
              <a:cs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774216" y="3419484"/>
            <a:ext cx="4143404" cy="2214578"/>
          </a:xfrm>
          <a:prstGeom prst="rect">
            <a:avLst/>
          </a:prstGeom>
          <a:solidFill>
            <a:srgbClr val="FFFFFF"/>
          </a:solidFill>
          <a:ln w="6350" algn="ctr">
            <a:solidFill>
              <a:sysClr val="window" lastClr="FFFFFF">
                <a:lumMod val="50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b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8203108" y="4133864"/>
            <a:ext cx="1500198" cy="1357322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맑은 고딕"/>
              <a:ea typeface="맑은 고딕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987870" y="2490790"/>
            <a:ext cx="2786082" cy="328614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맑은 고딕"/>
              <a:ea typeface="맑은 고딕"/>
              <a:cs typeface="Arial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416630" y="3776674"/>
            <a:ext cx="1143008" cy="1500198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맑은 고딕"/>
              <a:ea typeface="맑은 고딕"/>
              <a:cs typeface="Arial" charset="0"/>
            </a:endParaRPr>
          </a:p>
        </p:txBody>
      </p:sp>
      <p:sp>
        <p:nvSpPr>
          <p:cNvPr id="39" name="순서도: 처리 38"/>
          <p:cNvSpPr/>
          <p:nvPr/>
        </p:nvSpPr>
        <p:spPr bwMode="auto">
          <a:xfrm>
            <a:off x="1202184" y="2776542"/>
            <a:ext cx="2357454" cy="571504"/>
          </a:xfrm>
          <a:prstGeom prst="flowChartProcess">
            <a:avLst/>
          </a:prstGeom>
          <a:solidFill>
            <a:srgbClr val="FDFDFD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맑은 고딕"/>
              <a:ea typeface="맑은 고딕"/>
              <a:cs typeface="Arial" charset="0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345060" y="2871698"/>
            <a:ext cx="717357" cy="119158"/>
          </a:xfrm>
          <a:prstGeom prst="roundRect">
            <a:avLst/>
          </a:prstGeom>
          <a:solidFill>
            <a:sysClr val="window" lastClr="FFFFFF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cs typeface="Arial" charset="0"/>
              </a:rPr>
              <a:t>off-line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2479138" y="2871698"/>
            <a:ext cx="416722" cy="142876"/>
          </a:xfrm>
          <a:prstGeom prst="roundRect">
            <a:avLst/>
          </a:prstGeom>
          <a:solidFill>
            <a:sysClr val="window" lastClr="FFFFFF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cs typeface="Arial" charset="0"/>
              </a:rPr>
              <a:t>on-line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2062416" y="3109825"/>
            <a:ext cx="416722" cy="142876"/>
          </a:xfrm>
          <a:prstGeom prst="roundRect">
            <a:avLst/>
          </a:prstGeom>
          <a:solidFill>
            <a:sysClr val="window" lastClr="FFFFFF"/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cs typeface="Arial" charset="0"/>
              </a:rPr>
              <a:t>on-line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cs typeface="Arial" charset="0"/>
            </a:endParaRPr>
          </a:p>
        </p:txBody>
      </p:sp>
      <p:cxnSp>
        <p:nvCxnSpPr>
          <p:cNvPr id="47" name="꺾인 연결선 46"/>
          <p:cNvCxnSpPr>
            <a:stCxn id="52" idx="2"/>
            <a:endCxn id="44" idx="0"/>
          </p:cNvCxnSpPr>
          <p:nvPr/>
        </p:nvCxnSpPr>
        <p:spPr>
          <a:xfrm rot="5400000">
            <a:off x="2223152" y="3062150"/>
            <a:ext cx="95251" cy="115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cxnSp>
        <p:nvCxnSpPr>
          <p:cNvPr id="48" name="꺾인 연결선 47"/>
          <p:cNvCxnSpPr>
            <a:stCxn id="52" idx="3"/>
            <a:endCxn id="41" idx="1"/>
          </p:cNvCxnSpPr>
          <p:nvPr/>
        </p:nvCxnSpPr>
        <p:spPr>
          <a:xfrm>
            <a:off x="2374957" y="2943136"/>
            <a:ext cx="104180" cy="10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cxnSp>
        <p:nvCxnSpPr>
          <p:cNvPr id="49" name="꺾인 연결선 43"/>
          <p:cNvCxnSpPr>
            <a:stCxn id="44" idx="3"/>
            <a:endCxn id="41" idx="2"/>
          </p:cNvCxnSpPr>
          <p:nvPr/>
        </p:nvCxnSpPr>
        <p:spPr>
          <a:xfrm flipV="1">
            <a:off x="2479138" y="3014574"/>
            <a:ext cx="208361" cy="16668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sp>
        <p:nvSpPr>
          <p:cNvPr id="50" name="모서리가 둥근 직사각형 49"/>
          <p:cNvSpPr/>
          <p:nvPr/>
        </p:nvSpPr>
        <p:spPr bwMode="auto">
          <a:xfrm>
            <a:off x="3000040" y="2871698"/>
            <a:ext cx="416722" cy="142876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0" kern="0" spc="-30" smtClean="0">
                <a:solidFill>
                  <a:sysClr val="windowText" lastClr="000000"/>
                </a:solidFill>
                <a:cs typeface="Arial" charset="0"/>
              </a:rPr>
              <a:t>on-line</a:t>
            </a:r>
            <a:endParaRPr lang="ko-KR" altLang="en-US" sz="800" b="0" kern="0" spc="-30" dirty="0" smtClean="0">
              <a:solidFill>
                <a:sysClr val="windowText" lastClr="000000"/>
              </a:solidFill>
              <a:cs typeface="Arial" charset="0"/>
            </a:endParaRPr>
          </a:p>
        </p:txBody>
      </p:sp>
      <p:cxnSp>
        <p:nvCxnSpPr>
          <p:cNvPr id="51" name="꺾인 연결선 50"/>
          <p:cNvCxnSpPr>
            <a:stCxn id="41" idx="3"/>
            <a:endCxn id="50" idx="1"/>
          </p:cNvCxnSpPr>
          <p:nvPr/>
        </p:nvCxnSpPr>
        <p:spPr>
          <a:xfrm>
            <a:off x="2895859" y="2943136"/>
            <a:ext cx="104180" cy="10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sp>
        <p:nvSpPr>
          <p:cNvPr id="52" name="다이아몬드 51"/>
          <p:cNvSpPr/>
          <p:nvPr/>
        </p:nvSpPr>
        <p:spPr bwMode="auto">
          <a:xfrm>
            <a:off x="2166597" y="2871698"/>
            <a:ext cx="208361" cy="142876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맑은 고딕"/>
              <a:ea typeface="맑은 고딕"/>
              <a:cs typeface="Arial" charset="0"/>
            </a:endParaRPr>
          </a:p>
        </p:txBody>
      </p:sp>
      <p:cxnSp>
        <p:nvCxnSpPr>
          <p:cNvPr id="56" name="꺾인 연결선 55"/>
          <p:cNvCxnSpPr>
            <a:stCxn id="40" idx="3"/>
            <a:endCxn id="52" idx="1"/>
          </p:cNvCxnSpPr>
          <p:nvPr/>
        </p:nvCxnSpPr>
        <p:spPr>
          <a:xfrm>
            <a:off x="2062417" y="2931277"/>
            <a:ext cx="104180" cy="1185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 w="lg" len="lg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202184" y="2514932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fontAlgn="auto" latinLnBrk="0"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100" b="0" kern="0" spc="-3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프로세스 정의</a:t>
            </a:r>
            <a:endParaRPr lang="ko-KR" altLang="en-US" sz="1100" b="0" kern="0" spc="-3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773820" y="3919550"/>
            <a:ext cx="428628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2559506" y="4419616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2559506" y="4705368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76" name="순서도: 판단 75"/>
          <p:cNvSpPr/>
          <p:nvPr/>
        </p:nvSpPr>
        <p:spPr bwMode="auto">
          <a:xfrm>
            <a:off x="2845258" y="4205302"/>
            <a:ext cx="285752" cy="142876"/>
          </a:xfrm>
          <a:prstGeom prst="flowChartDecision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77" name="직선 연결선 76"/>
          <p:cNvCxnSpPr>
            <a:stCxn id="65" idx="2"/>
            <a:endCxn id="76" idx="0"/>
          </p:cNvCxnSpPr>
          <p:nvPr/>
        </p:nvCxnSpPr>
        <p:spPr>
          <a:xfrm rot="5400000">
            <a:off x="2916696" y="4133864"/>
            <a:ext cx="14287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78" name="직선 연결선 28"/>
          <p:cNvCxnSpPr>
            <a:stCxn id="76" idx="1"/>
            <a:endCxn id="66" idx="0"/>
          </p:cNvCxnSpPr>
          <p:nvPr/>
        </p:nvCxnSpPr>
        <p:spPr>
          <a:xfrm rot="10800000" flipV="1">
            <a:off x="2738102" y="4276740"/>
            <a:ext cx="107157" cy="142876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79" name="모서리가 둥근 직사각형 78"/>
          <p:cNvSpPr/>
          <p:nvPr/>
        </p:nvSpPr>
        <p:spPr bwMode="auto">
          <a:xfrm>
            <a:off x="3059572" y="4419616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자동화</a:t>
            </a:r>
            <a:endParaRPr lang="ko-KR" altLang="en-US" sz="8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80" name="직선 연결선 28"/>
          <p:cNvCxnSpPr>
            <a:stCxn id="76" idx="3"/>
            <a:endCxn id="79" idx="0"/>
          </p:cNvCxnSpPr>
          <p:nvPr/>
        </p:nvCxnSpPr>
        <p:spPr>
          <a:xfrm>
            <a:off x="3131010" y="4276740"/>
            <a:ext cx="107157" cy="142876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81" name="직선 연결선 28"/>
          <p:cNvCxnSpPr>
            <a:stCxn id="66" idx="2"/>
            <a:endCxn id="75" idx="0"/>
          </p:cNvCxnSpPr>
          <p:nvPr/>
        </p:nvCxnSpPr>
        <p:spPr>
          <a:xfrm rot="5400000">
            <a:off x="2666663" y="4633930"/>
            <a:ext cx="142876" cy="15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82" name="직선 연결선 28"/>
          <p:cNvCxnSpPr>
            <a:stCxn id="79" idx="2"/>
            <a:endCxn id="83" idx="0"/>
          </p:cNvCxnSpPr>
          <p:nvPr/>
        </p:nvCxnSpPr>
        <p:spPr>
          <a:xfrm rot="5400000">
            <a:off x="3166729" y="4633930"/>
            <a:ext cx="142876" cy="15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83" name="모서리가 둥근 직사각형 82"/>
          <p:cNvSpPr/>
          <p:nvPr/>
        </p:nvSpPr>
        <p:spPr bwMode="auto">
          <a:xfrm>
            <a:off x="3059572" y="4705368"/>
            <a:ext cx="357190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0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자동화</a:t>
            </a:r>
            <a:endParaRPr lang="ko-KR" altLang="en-US" sz="8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773820" y="4991120"/>
            <a:ext cx="428628" cy="142876"/>
          </a:xfrm>
          <a:prstGeom prst="round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85" name="직선 연결선 28"/>
          <p:cNvCxnSpPr>
            <a:stCxn id="83" idx="2"/>
            <a:endCxn id="84" idx="0"/>
          </p:cNvCxnSpPr>
          <p:nvPr/>
        </p:nvCxnSpPr>
        <p:spPr>
          <a:xfrm rot="5400000">
            <a:off x="3041713" y="4794666"/>
            <a:ext cx="142876" cy="2500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cxnSp>
        <p:nvCxnSpPr>
          <p:cNvPr id="86" name="직선 연결선 28"/>
          <p:cNvCxnSpPr>
            <a:stCxn id="75" idx="2"/>
            <a:endCxn id="84" idx="0"/>
          </p:cNvCxnSpPr>
          <p:nvPr/>
        </p:nvCxnSpPr>
        <p:spPr>
          <a:xfrm rot="16200000" flipH="1">
            <a:off x="2791679" y="4794665"/>
            <a:ext cx="142876" cy="2500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 w="sm" len="sm"/>
          </a:ln>
          <a:effectLst/>
        </p:spPr>
      </p:cxnSp>
      <p:sp>
        <p:nvSpPr>
          <p:cNvPr id="87" name="직사각형 86"/>
          <p:cNvSpPr/>
          <p:nvPr/>
        </p:nvSpPr>
        <p:spPr bwMode="auto">
          <a:xfrm>
            <a:off x="2416630" y="4062426"/>
            <a:ext cx="142876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88" name="직선 화살표 연결선 87"/>
          <p:cNvCxnSpPr>
            <a:stCxn id="91" idx="3"/>
            <a:endCxn id="38" idx="1"/>
          </p:cNvCxnSpPr>
          <p:nvPr/>
        </p:nvCxnSpPr>
        <p:spPr>
          <a:xfrm>
            <a:off x="2059440" y="4526773"/>
            <a:ext cx="357190" cy="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headEnd type="none" w="lg" len="lg"/>
            <a:tailEnd type="arrow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5988530" y="4205302"/>
            <a:ext cx="1571636" cy="571504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spc="-3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고객 등록</a:t>
            </a:r>
            <a:endParaRPr lang="ko-KR" altLang="en-US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90" name="직선 화살표 연결선 89"/>
          <p:cNvCxnSpPr>
            <a:stCxn id="79" idx="3"/>
            <a:endCxn id="89" idx="2"/>
          </p:cNvCxnSpPr>
          <p:nvPr/>
        </p:nvCxnSpPr>
        <p:spPr>
          <a:xfrm>
            <a:off x="3416762" y="4491054"/>
            <a:ext cx="2571768" cy="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sp>
        <p:nvSpPr>
          <p:cNvPr id="91" name="순서도: 문서 90"/>
          <p:cNvSpPr/>
          <p:nvPr/>
        </p:nvSpPr>
        <p:spPr bwMode="auto">
          <a:xfrm>
            <a:off x="1202184" y="4276740"/>
            <a:ext cx="857256" cy="500066"/>
          </a:xfrm>
          <a:prstGeom prst="flowChartDocument">
            <a:avLst/>
          </a:prstGeom>
          <a:solidFill>
            <a:srgbClr val="9BBB59">
              <a:lumMod val="20000"/>
              <a:lumOff val="80000"/>
            </a:srgb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kern="0" spc="-30" dirty="0" smtClean="0">
                <a:solidFill>
                  <a:sysClr val="windowText" lastClr="000000"/>
                </a:solidFill>
                <a:latin typeface="맑은 고딕"/>
                <a:ea typeface="맑은 고딕"/>
                <a:cs typeface="Arial" charset="0"/>
              </a:rPr>
              <a:t>액티비티 </a:t>
            </a:r>
            <a:endParaRPr lang="en-US" altLang="ko-KR" sz="900" b="0" kern="0" spc="-30" dirty="0" smtClean="0">
              <a:solidFill>
                <a:sysClr val="windowText" lastClr="000000"/>
              </a:solidFill>
              <a:latin typeface="맑은 고딕"/>
              <a:ea typeface="맑은 고딕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0" kern="0" spc="-30" dirty="0" smtClean="0">
                <a:solidFill>
                  <a:sysClr val="windowText" lastClr="000000"/>
                </a:solidFill>
                <a:latin typeface="맑은 고딕"/>
                <a:ea typeface="맑은 고딕"/>
                <a:cs typeface="Arial" charset="0"/>
              </a:rPr>
              <a:t>정의서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220180" y="4141872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fontAlgn="auto" latinLnBrk="0"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000" b="0" kern="0" spc="-3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자동화 </a:t>
            </a:r>
            <a:r>
              <a:rPr lang="en-US" altLang="ko-KR" sz="1000" b="0" kern="0" spc="-3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step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774216" y="2776542"/>
            <a:ext cx="2000264" cy="571504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목표 시스템</a:t>
            </a:r>
            <a:endParaRPr lang="en-US" altLang="ko-KR" sz="1100" kern="0" spc="-3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3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(= </a:t>
            </a:r>
            <a:r>
              <a:rPr lang="ko-KR" altLang="en-US" sz="1100" kern="0" spc="-3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애플리케이션</a:t>
            </a:r>
            <a:r>
              <a:rPr lang="en-US" altLang="ko-KR" sz="1100" kern="0" spc="-3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)</a:t>
            </a: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3988266" y="2919418"/>
            <a:ext cx="1428760" cy="285752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spc="-30" smtClean="0">
                <a:solidFill>
                  <a:srgbClr val="FFFFFF"/>
                </a:solidFill>
                <a:latin typeface="Optima"/>
                <a:cs typeface="Arial" charset="0"/>
              </a:rPr>
              <a:t>자동화 대상 시스템 식별</a:t>
            </a:r>
            <a:endParaRPr lang="ko-KR" altLang="en-US" sz="1100" kern="0" spc="-30" dirty="0" smtClean="0">
              <a:solidFill>
                <a:srgbClr val="FFFFFF"/>
              </a:solidFill>
              <a:latin typeface="Optima"/>
              <a:cs typeface="Arial" charset="0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3631076" y="2919418"/>
            <a:ext cx="142876" cy="28575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96" name="직선 화살표 연결선 95"/>
          <p:cNvCxnSpPr>
            <a:stCxn id="94" idx="3"/>
            <a:endCxn id="93" idx="1"/>
          </p:cNvCxnSpPr>
          <p:nvPr/>
        </p:nvCxnSpPr>
        <p:spPr>
          <a:xfrm>
            <a:off x="5417026" y="3062294"/>
            <a:ext cx="357190" cy="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cxnSp>
        <p:nvCxnSpPr>
          <p:cNvPr id="97" name="직선 화살표 연결선 96"/>
          <p:cNvCxnSpPr>
            <a:stCxn id="39" idx="3"/>
            <a:endCxn id="94" idx="1"/>
          </p:cNvCxnSpPr>
          <p:nvPr/>
        </p:nvCxnSpPr>
        <p:spPr>
          <a:xfrm>
            <a:off x="3559638" y="3062294"/>
            <a:ext cx="428628" cy="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sp>
        <p:nvSpPr>
          <p:cNvPr id="98" name="직사각형 97"/>
          <p:cNvSpPr/>
          <p:nvPr/>
        </p:nvSpPr>
        <p:spPr bwMode="auto">
          <a:xfrm>
            <a:off x="987870" y="2133600"/>
            <a:ext cx="2786082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dirty="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비즈니스 분</a:t>
            </a:r>
            <a:r>
              <a:rPr lang="ko-KR" altLang="en-US" sz="1100" kern="0" spc="-30" dirty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석</a:t>
            </a: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916828" y="2490790"/>
            <a:ext cx="1571636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EA-AA</a:t>
            </a:r>
            <a:endParaRPr lang="ko-KR" altLang="en-US" sz="110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00" name="직선 화살표 연결선 99"/>
          <p:cNvCxnSpPr>
            <a:stCxn id="99" idx="2"/>
            <a:endCxn id="94" idx="0"/>
          </p:cNvCxnSpPr>
          <p:nvPr/>
        </p:nvCxnSpPr>
        <p:spPr>
          <a:xfrm rot="5400000">
            <a:off x="4631208" y="2847980"/>
            <a:ext cx="142876" cy="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3988266" y="3205170"/>
            <a:ext cx="142876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9388" indent="-179388" fontAlgn="auto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100" b="0" kern="0" spc="-3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</a:rPr>
              <a:t>식별된 목표 시스템</a:t>
            </a:r>
            <a:endParaRPr lang="ko-KR" altLang="en-US" sz="1100" b="0" kern="0" spc="-3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가는각진제목체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88266" y="3419484"/>
            <a:ext cx="142876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9388" indent="-179388" fontAlgn="auto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ko-KR" altLang="en-US" sz="1100" b="0" kern="0" spc="-3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</a:rPr>
              <a:t>목표시스템 주요기능</a:t>
            </a:r>
            <a:endParaRPr lang="ko-KR" altLang="en-US" sz="1100" b="0" kern="0" spc="-3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가는각진제목체" pitchFamily="18" charset="-127"/>
            </a:endParaRPr>
          </a:p>
        </p:txBody>
      </p:sp>
      <p:grpSp>
        <p:nvGrpSpPr>
          <p:cNvPr id="103" name="그룹 11"/>
          <p:cNvGrpSpPr/>
          <p:nvPr/>
        </p:nvGrpSpPr>
        <p:grpSpPr>
          <a:xfrm>
            <a:off x="8488860" y="4276740"/>
            <a:ext cx="1094615" cy="428628"/>
            <a:chOff x="1881166" y="3500438"/>
            <a:chExt cx="1785950" cy="571504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1881166" y="3500438"/>
              <a:ext cx="1785950" cy="57150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kern="0" spc="-3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rPr>
                <a:t>&lt;&lt;process&gt;&gt;</a:t>
              </a:r>
            </a:p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kern="0" spc="-3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rPr>
                <a:t>CustomerAquisition</a:t>
              </a:r>
              <a:endParaRPr lang="ko-KR" altLang="en-US" sz="800" kern="0" spc="-3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  <a:cs typeface="Arial" charset="0"/>
              </a:endParaRPr>
            </a:p>
          </p:txBody>
        </p:sp>
        <p:grpSp>
          <p:nvGrpSpPr>
            <p:cNvPr id="105" name="그룹 10"/>
            <p:cNvGrpSpPr/>
            <p:nvPr/>
          </p:nvGrpSpPr>
          <p:grpSpPr>
            <a:xfrm>
              <a:off x="3309926" y="3571876"/>
              <a:ext cx="285752" cy="142876"/>
              <a:chOff x="3238488" y="3571876"/>
              <a:chExt cx="285752" cy="357190"/>
            </a:xfrm>
          </p:grpSpPr>
          <p:sp>
            <p:nvSpPr>
              <p:cNvPr id="106" name="직사각형 105"/>
              <p:cNvSpPr/>
              <p:nvPr/>
            </p:nvSpPr>
            <p:spPr bwMode="auto">
              <a:xfrm>
                <a:off x="3309926" y="3571876"/>
                <a:ext cx="214314" cy="35719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 algn="ctr">
                <a:solidFill>
                  <a:sysClr val="windowText" lastClr="000000">
                    <a:lumMod val="65000"/>
                    <a:lumOff val="3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kern="0" spc="-3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 bwMode="auto">
              <a:xfrm flipV="1">
                <a:off x="3238488" y="3786188"/>
                <a:ext cx="142876" cy="7144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 algn="ctr">
                <a:solidFill>
                  <a:sysClr val="windowText" lastClr="000000">
                    <a:lumMod val="65000"/>
                    <a:lumOff val="3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kern="0" spc="-3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 bwMode="auto">
              <a:xfrm>
                <a:off x="3238488" y="3643314"/>
                <a:ext cx="142876" cy="71438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 algn="ctr">
                <a:solidFill>
                  <a:sysClr val="windowText" lastClr="000000">
                    <a:lumMod val="65000"/>
                    <a:lumOff val="3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kern="0" spc="-3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</p:grpSp>
      </p:grpSp>
      <p:cxnSp>
        <p:nvCxnSpPr>
          <p:cNvPr id="109" name="직선 연결선 108"/>
          <p:cNvCxnSpPr>
            <a:stCxn id="113" idx="6"/>
          </p:cNvCxnSpPr>
          <p:nvPr/>
        </p:nvCxnSpPr>
        <p:spPr>
          <a:xfrm flipV="1">
            <a:off x="8385160" y="4491054"/>
            <a:ext cx="103700" cy="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lg" len="lg"/>
            <a:tailEnd type="none" w="sm" len="sm"/>
          </a:ln>
          <a:effectLst/>
        </p:spPr>
      </p:cxnSp>
      <p:sp>
        <p:nvSpPr>
          <p:cNvPr id="110" name="직사각형 109"/>
          <p:cNvSpPr/>
          <p:nvPr/>
        </p:nvSpPr>
        <p:spPr bwMode="auto">
          <a:xfrm>
            <a:off x="8488860" y="4276740"/>
            <a:ext cx="43785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111" name="타원 110"/>
          <p:cNvSpPr/>
          <p:nvPr/>
        </p:nvSpPr>
        <p:spPr bwMode="auto">
          <a:xfrm>
            <a:off x="8297591" y="4330319"/>
            <a:ext cx="87569" cy="107157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112" name="직선 연결선 111"/>
          <p:cNvCxnSpPr>
            <a:stCxn id="111" idx="6"/>
            <a:endCxn id="110" idx="1"/>
          </p:cNvCxnSpPr>
          <p:nvPr/>
        </p:nvCxnSpPr>
        <p:spPr>
          <a:xfrm flipV="1">
            <a:off x="8385160" y="4383897"/>
            <a:ext cx="103700" cy="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lg" len="lg"/>
            <a:tailEnd type="none" w="sm" len="sm"/>
          </a:ln>
          <a:effectLst/>
        </p:spPr>
      </p:cxnSp>
      <p:sp>
        <p:nvSpPr>
          <p:cNvPr id="113" name="타원 112"/>
          <p:cNvSpPr/>
          <p:nvPr/>
        </p:nvSpPr>
        <p:spPr bwMode="auto">
          <a:xfrm>
            <a:off x="8297591" y="4437476"/>
            <a:ext cx="87569" cy="107157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grpSp>
        <p:nvGrpSpPr>
          <p:cNvPr id="114" name="그룹 11"/>
          <p:cNvGrpSpPr/>
          <p:nvPr/>
        </p:nvGrpSpPr>
        <p:grpSpPr>
          <a:xfrm>
            <a:off x="8465815" y="4919682"/>
            <a:ext cx="1094615" cy="428628"/>
            <a:chOff x="1881166" y="3500438"/>
            <a:chExt cx="1785950" cy="571504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1881166" y="3500438"/>
              <a:ext cx="1785950" cy="57150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kern="0" spc="-3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rPr>
                <a:t>&lt;&lt;entity&gt;&gt;</a:t>
              </a:r>
            </a:p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kern="0" spc="-3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rPr>
                <a:t>Customer</a:t>
              </a:r>
              <a:endParaRPr lang="ko-KR" altLang="en-US" sz="800" kern="0" spc="-3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  <a:cs typeface="Arial" charset="0"/>
              </a:endParaRPr>
            </a:p>
          </p:txBody>
        </p:sp>
        <p:grpSp>
          <p:nvGrpSpPr>
            <p:cNvPr id="116" name="그룹 10"/>
            <p:cNvGrpSpPr/>
            <p:nvPr/>
          </p:nvGrpSpPr>
          <p:grpSpPr>
            <a:xfrm>
              <a:off x="3309926" y="3571876"/>
              <a:ext cx="285752" cy="142876"/>
              <a:chOff x="3238488" y="3571876"/>
              <a:chExt cx="285752" cy="357190"/>
            </a:xfrm>
          </p:grpSpPr>
          <p:sp>
            <p:nvSpPr>
              <p:cNvPr id="117" name="직사각형 116"/>
              <p:cNvSpPr/>
              <p:nvPr/>
            </p:nvSpPr>
            <p:spPr bwMode="auto">
              <a:xfrm>
                <a:off x="3309926" y="3571876"/>
                <a:ext cx="214314" cy="35719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 algn="ctr">
                <a:solidFill>
                  <a:sysClr val="windowText" lastClr="000000">
                    <a:lumMod val="65000"/>
                    <a:lumOff val="3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kern="0" spc="-3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 bwMode="auto">
              <a:xfrm flipV="1">
                <a:off x="3238488" y="3786188"/>
                <a:ext cx="142876" cy="71440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 algn="ctr">
                <a:solidFill>
                  <a:sysClr val="windowText" lastClr="000000">
                    <a:lumMod val="65000"/>
                    <a:lumOff val="3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kern="0" spc="-3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 bwMode="auto">
              <a:xfrm>
                <a:off x="3238488" y="3643314"/>
                <a:ext cx="142876" cy="71438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6350" algn="ctr">
                <a:solidFill>
                  <a:sysClr val="windowText" lastClr="000000">
                    <a:lumMod val="65000"/>
                    <a:lumOff val="35000"/>
                  </a:sys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rtlCol="0" anchor="ctr"/>
              <a:lstStyle/>
              <a:p>
                <a:pPr algn="ctr" eaLnBrk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 sz="800" kern="0" spc="-30" dirty="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가는각진제목체" pitchFamily="18" charset="-127"/>
                  <a:cs typeface="Arial" charset="0"/>
                </a:endParaRPr>
              </a:p>
            </p:txBody>
          </p:sp>
        </p:grpSp>
      </p:grpSp>
      <p:cxnSp>
        <p:nvCxnSpPr>
          <p:cNvPr id="120" name="직선 연결선 119"/>
          <p:cNvCxnSpPr>
            <a:stCxn id="124" idx="6"/>
          </p:cNvCxnSpPr>
          <p:nvPr/>
        </p:nvCxnSpPr>
        <p:spPr>
          <a:xfrm flipV="1">
            <a:off x="8362115" y="5133996"/>
            <a:ext cx="103700" cy="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lg" len="lg"/>
            <a:tailEnd type="none" w="sm" len="sm"/>
          </a:ln>
          <a:effectLst/>
        </p:spPr>
      </p:cxnSp>
      <p:sp>
        <p:nvSpPr>
          <p:cNvPr id="121" name="직사각형 120"/>
          <p:cNvSpPr/>
          <p:nvPr/>
        </p:nvSpPr>
        <p:spPr bwMode="auto">
          <a:xfrm>
            <a:off x="8465815" y="4919682"/>
            <a:ext cx="43785" cy="214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8274546" y="4973261"/>
            <a:ext cx="87569" cy="107157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123" name="직선 연결선 122"/>
          <p:cNvCxnSpPr>
            <a:stCxn id="122" idx="6"/>
            <a:endCxn id="121" idx="1"/>
          </p:cNvCxnSpPr>
          <p:nvPr/>
        </p:nvCxnSpPr>
        <p:spPr>
          <a:xfrm flipV="1">
            <a:off x="8362115" y="5026839"/>
            <a:ext cx="103700" cy="1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lg" len="lg"/>
            <a:tailEnd type="none" w="sm" len="sm"/>
          </a:ln>
          <a:effectLst/>
        </p:spPr>
      </p:cxnSp>
      <p:sp>
        <p:nvSpPr>
          <p:cNvPr id="124" name="타원 123"/>
          <p:cNvSpPr/>
          <p:nvPr/>
        </p:nvSpPr>
        <p:spPr bwMode="auto">
          <a:xfrm>
            <a:off x="8274546" y="5080418"/>
            <a:ext cx="87569" cy="107157"/>
          </a:xfrm>
          <a:prstGeom prst="ellipse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125" name="직선 화살표 연결선 124"/>
          <p:cNvCxnSpPr>
            <a:stCxn id="89" idx="6"/>
            <a:endCxn id="111" idx="2"/>
          </p:cNvCxnSpPr>
          <p:nvPr/>
        </p:nvCxnSpPr>
        <p:spPr>
          <a:xfrm flipV="1">
            <a:off x="7560166" y="4383898"/>
            <a:ext cx="737425" cy="10715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cxnSp>
        <p:nvCxnSpPr>
          <p:cNvPr id="126" name="직선 화살표 연결선 125"/>
          <p:cNvCxnSpPr>
            <a:stCxn id="89" idx="6"/>
            <a:endCxn id="122" idx="1"/>
          </p:cNvCxnSpPr>
          <p:nvPr/>
        </p:nvCxnSpPr>
        <p:spPr>
          <a:xfrm>
            <a:off x="7560166" y="4491054"/>
            <a:ext cx="727204" cy="4979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sp>
        <p:nvSpPr>
          <p:cNvPr id="127" name="모서리가 둥근 직사각형 126"/>
          <p:cNvSpPr/>
          <p:nvPr/>
        </p:nvSpPr>
        <p:spPr bwMode="auto">
          <a:xfrm rot="16200000">
            <a:off x="7238696" y="4669649"/>
            <a:ext cx="1357322" cy="285752"/>
          </a:xfrm>
          <a:prstGeom prst="roundRect">
            <a:avLst/>
          </a:prstGeom>
          <a:solidFill>
            <a:srgbClr val="4BACC6">
              <a:lumMod val="20000"/>
              <a:lumOff val="80000"/>
              <a:alpha val="80000"/>
            </a:srgbClr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spc="-3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  <a:cs typeface="Arial" charset="0"/>
              </a:rPr>
              <a:t>컴포넌트 식별</a:t>
            </a:r>
            <a:endParaRPr lang="ko-KR" altLang="en-US" sz="1100" kern="0" spc="-3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128" name="직선 화살표 연결선 127"/>
          <p:cNvCxnSpPr>
            <a:stCxn id="93" idx="2"/>
            <a:endCxn id="89" idx="0"/>
          </p:cNvCxnSpPr>
          <p:nvPr/>
        </p:nvCxnSpPr>
        <p:spPr>
          <a:xfrm rot="5400000">
            <a:off x="6345720" y="3776674"/>
            <a:ext cx="857256" cy="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sp>
        <p:nvSpPr>
          <p:cNvPr id="129" name="모서리가 둥근 직사각형 128"/>
          <p:cNvSpPr/>
          <p:nvPr/>
        </p:nvSpPr>
        <p:spPr bwMode="auto">
          <a:xfrm>
            <a:off x="5812540" y="3490922"/>
            <a:ext cx="1944270" cy="285752"/>
          </a:xfrm>
          <a:prstGeom prst="roundRect">
            <a:avLst/>
          </a:prstGeom>
          <a:solidFill>
            <a:srgbClr val="4BACC6">
              <a:lumMod val="20000"/>
              <a:lumOff val="80000"/>
              <a:alpha val="80000"/>
            </a:srgbClr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b="0" kern="0" spc="-30" dirty="0" err="1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  <a:cs typeface="Arial" charset="0"/>
              </a:rPr>
              <a:t>UC</a:t>
            </a:r>
            <a:r>
              <a:rPr lang="en-US" altLang="ko-KR" sz="1100" b="0" kern="0" spc="-3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  <a:cs typeface="Arial" charset="0"/>
              </a:rPr>
              <a:t>(</a:t>
            </a:r>
            <a:r>
              <a:rPr lang="ko-KR" altLang="en-US" sz="1100" b="0" kern="0" spc="-3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  <a:cs typeface="Arial" charset="0"/>
              </a:rPr>
              <a:t>또는 </a:t>
            </a:r>
            <a:r>
              <a:rPr lang="en-US" altLang="ko-KR" sz="1100" b="0" kern="0" spc="-3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  <a:cs typeface="Arial" charset="0"/>
              </a:rPr>
              <a:t>US)</a:t>
            </a:r>
            <a:r>
              <a:rPr lang="ko-KR" altLang="en-US" sz="1100" b="0" kern="0" spc="-3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가는각진제목체" pitchFamily="18" charset="-127"/>
                <a:cs typeface="Arial" charset="0"/>
              </a:rPr>
              <a:t> 식별</a:t>
            </a:r>
          </a:p>
        </p:txBody>
      </p:sp>
      <p:sp>
        <p:nvSpPr>
          <p:cNvPr id="130" name="모서리가 둥근 직사각형 129"/>
          <p:cNvSpPr/>
          <p:nvPr/>
        </p:nvSpPr>
        <p:spPr bwMode="auto">
          <a:xfrm>
            <a:off x="3868270" y="4348178"/>
            <a:ext cx="1977384" cy="285752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6350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spc="-30" dirty="0" err="1" smtClean="0">
                <a:solidFill>
                  <a:srgbClr val="FFFFFF"/>
                </a:solidFill>
                <a:latin typeface="Optima"/>
                <a:cs typeface="Arial" charset="0"/>
              </a:rPr>
              <a:t>UC</a:t>
            </a:r>
            <a:r>
              <a:rPr lang="en-US" altLang="ko-KR" sz="1100" kern="0" spc="-30" dirty="0" smtClean="0">
                <a:solidFill>
                  <a:srgbClr val="FFFFFF"/>
                </a:solidFill>
                <a:latin typeface="Optima"/>
                <a:cs typeface="Arial" charset="0"/>
              </a:rPr>
              <a:t>(</a:t>
            </a:r>
            <a:r>
              <a:rPr lang="ko-KR" altLang="en-US" sz="1100" kern="0" spc="-30" dirty="0" smtClean="0">
                <a:solidFill>
                  <a:srgbClr val="FFFFFF"/>
                </a:solidFill>
                <a:latin typeface="Optima"/>
                <a:cs typeface="Arial" charset="0"/>
              </a:rPr>
              <a:t>또는 </a:t>
            </a:r>
            <a:r>
              <a:rPr lang="en-US" altLang="ko-KR" sz="1100" kern="0" spc="-30" dirty="0" smtClean="0">
                <a:solidFill>
                  <a:srgbClr val="FFFFFF"/>
                </a:solidFill>
                <a:latin typeface="Optima"/>
                <a:cs typeface="Arial" charset="0"/>
              </a:rPr>
              <a:t>US)</a:t>
            </a:r>
            <a:r>
              <a:rPr lang="ko-KR" altLang="en-US" sz="1100" kern="0" spc="-30" dirty="0" smtClean="0">
                <a:solidFill>
                  <a:srgbClr val="FFFFFF"/>
                </a:solidFill>
                <a:latin typeface="Optima"/>
                <a:cs typeface="Arial" charset="0"/>
              </a:rPr>
              <a:t> 식별</a:t>
            </a:r>
            <a:r>
              <a:rPr lang="en-US" altLang="ko-KR" sz="1100" kern="0" spc="-30" dirty="0" smtClean="0">
                <a:solidFill>
                  <a:srgbClr val="FFFFFF"/>
                </a:solidFill>
                <a:latin typeface="Optima"/>
                <a:cs typeface="Arial" charset="0"/>
              </a:rPr>
              <a:t>(n:1, 1:n)</a:t>
            </a:r>
            <a:endParaRPr lang="ko-KR" altLang="en-US" sz="1100" kern="0" spc="-30" dirty="0" smtClean="0">
              <a:solidFill>
                <a:srgbClr val="FFFFFF"/>
              </a:solidFill>
              <a:latin typeface="Optima"/>
              <a:cs typeface="Arial" charset="0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8203108" y="3562360"/>
            <a:ext cx="1500198" cy="428628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도메인객체모델</a:t>
            </a:r>
            <a:endParaRPr lang="ko-KR" altLang="en-US" sz="1100" kern="0" spc="-30" dirty="0" smtClean="0">
              <a:solidFill>
                <a:sysClr val="windowText" lastClr="000000"/>
              </a:solidFill>
              <a:latin typeface="가는각진제목체" pitchFamily="18" charset="-127"/>
              <a:cs typeface="Arial" charset="0"/>
            </a:endParaRPr>
          </a:p>
        </p:txBody>
      </p:sp>
      <p:cxnSp>
        <p:nvCxnSpPr>
          <p:cNvPr id="133" name="직선 화살표 연결선 132"/>
          <p:cNvCxnSpPr>
            <a:stCxn id="89" idx="7"/>
            <a:endCxn id="131" idx="1"/>
          </p:cNvCxnSpPr>
          <p:nvPr/>
        </p:nvCxnSpPr>
        <p:spPr>
          <a:xfrm rot="5400000" flipH="1" flipV="1">
            <a:off x="7510395" y="3596285"/>
            <a:ext cx="512323" cy="87310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cxnSp>
        <p:nvCxnSpPr>
          <p:cNvPr id="134" name="직선 화살표 연결선 133"/>
          <p:cNvCxnSpPr>
            <a:stCxn id="131" idx="2"/>
            <a:endCxn id="36" idx="0"/>
          </p:cNvCxnSpPr>
          <p:nvPr/>
        </p:nvCxnSpPr>
        <p:spPr>
          <a:xfrm rot="5400000">
            <a:off x="8881769" y="4062426"/>
            <a:ext cx="142876" cy="15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cxnSp>
        <p:nvCxnSpPr>
          <p:cNvPr id="137" name="직선 화살표 연결선 174"/>
          <p:cNvCxnSpPr>
            <a:stCxn id="98" idx="3"/>
            <a:endCxn id="99" idx="0"/>
          </p:cNvCxnSpPr>
          <p:nvPr/>
        </p:nvCxnSpPr>
        <p:spPr>
          <a:xfrm>
            <a:off x="3773952" y="2276476"/>
            <a:ext cx="928694" cy="214314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sp>
        <p:nvSpPr>
          <p:cNvPr id="138" name="직사각형 137"/>
          <p:cNvSpPr/>
          <p:nvPr/>
        </p:nvSpPr>
        <p:spPr bwMode="auto">
          <a:xfrm>
            <a:off x="5631340" y="2133600"/>
            <a:ext cx="4429156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-30" dirty="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유스케이스</a:t>
            </a:r>
            <a:r>
              <a:rPr lang="en-US" altLang="ko-KR" sz="1100" kern="0" spc="-30" dirty="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(</a:t>
            </a:r>
            <a:r>
              <a:rPr lang="ko-KR" altLang="en-US" sz="1100" kern="0" spc="-30" dirty="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또는 사용자 스토리</a:t>
            </a:r>
            <a:r>
              <a:rPr lang="en-US" altLang="ko-KR" sz="1100" kern="0" spc="-30" dirty="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)</a:t>
            </a:r>
            <a:r>
              <a:rPr lang="ko-KR" altLang="en-US" sz="1100" kern="0" spc="-30" dirty="0" smtClean="0">
                <a:solidFill>
                  <a:sysClr val="windowText" lastClr="000000"/>
                </a:solidFill>
                <a:latin typeface="가는각진제목체" pitchFamily="18" charset="-127"/>
                <a:cs typeface="Arial" charset="0"/>
              </a:rPr>
              <a:t> 기반 컴포넌트 식별 및 명세</a:t>
            </a:r>
          </a:p>
        </p:txBody>
      </p:sp>
      <p:cxnSp>
        <p:nvCxnSpPr>
          <p:cNvPr id="139" name="직선 화살표 연결선 174"/>
          <p:cNvCxnSpPr>
            <a:stCxn id="98" idx="3"/>
            <a:endCxn id="138" idx="1"/>
          </p:cNvCxnSpPr>
          <p:nvPr/>
        </p:nvCxnSpPr>
        <p:spPr>
          <a:xfrm>
            <a:off x="3773952" y="2276476"/>
            <a:ext cx="1857388" cy="15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sp>
        <p:nvSpPr>
          <p:cNvPr id="140" name="직사각형 139"/>
          <p:cNvSpPr/>
          <p:nvPr/>
        </p:nvSpPr>
        <p:spPr bwMode="auto">
          <a:xfrm>
            <a:off x="1202184" y="3419484"/>
            <a:ext cx="714380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자원 모델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1988002" y="3419484"/>
            <a:ext cx="785818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조직 모델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2845258" y="3419484"/>
            <a:ext cx="714380" cy="28575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Goal</a:t>
            </a:r>
            <a:r>
              <a:rPr lang="ko-KR" altLang="en-US" sz="1000" b="0" kern="0" spc="-30" smtClean="0">
                <a:solidFill>
                  <a:sysClr val="windowText" lastClr="000000"/>
                </a:solidFill>
                <a:latin typeface="Optima"/>
                <a:ea typeface="가는각진제목체"/>
                <a:cs typeface="Arial" charset="0"/>
              </a:rPr>
              <a:t> 모델</a:t>
            </a:r>
            <a:endParaRPr lang="ko-KR" altLang="en-US" sz="1000" b="0" kern="0" spc="-30" dirty="0" smtClean="0">
              <a:solidFill>
                <a:sysClr val="windowText" lastClr="000000"/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43" name="직선 화살표 연결선 67"/>
          <p:cNvCxnSpPr>
            <a:stCxn id="50" idx="2"/>
            <a:endCxn id="91" idx="0"/>
          </p:cNvCxnSpPr>
          <p:nvPr/>
        </p:nvCxnSpPr>
        <p:spPr>
          <a:xfrm rot="5400000">
            <a:off x="1788524" y="2856863"/>
            <a:ext cx="1262166" cy="1577589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ysDot"/>
            <a:headEnd type="none" w="lg" len="lg"/>
            <a:tailEnd type="arrow"/>
          </a:ln>
          <a:effectLst/>
        </p:spPr>
      </p:cxnSp>
      <p:cxnSp>
        <p:nvCxnSpPr>
          <p:cNvPr id="144" name="직선 화살표 연결선 183"/>
          <p:cNvCxnSpPr>
            <a:stCxn id="38" idx="0"/>
            <a:endCxn id="94" idx="1"/>
          </p:cNvCxnSpPr>
          <p:nvPr/>
        </p:nvCxnSpPr>
        <p:spPr>
          <a:xfrm rot="5400000" flipH="1" flipV="1">
            <a:off x="3131010" y="2919418"/>
            <a:ext cx="714380" cy="1000132"/>
          </a:xfrm>
          <a:prstGeom prst="curved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headEnd type="none" w="lg" len="lg"/>
            <a:tailEnd type="arrow"/>
          </a:ln>
          <a:effectLst/>
        </p:spPr>
      </p:cxnSp>
      <p:sp>
        <p:nvSpPr>
          <p:cNvPr id="145" name="직사각형 144"/>
          <p:cNvSpPr/>
          <p:nvPr/>
        </p:nvSpPr>
        <p:spPr bwMode="auto">
          <a:xfrm>
            <a:off x="1059308" y="5133996"/>
            <a:ext cx="1500198" cy="571504"/>
          </a:xfrm>
          <a:prstGeom prst="rect">
            <a:avLst/>
          </a:prstGeom>
          <a:solidFill>
            <a:srgbClr val="FFFFFF"/>
          </a:solidFill>
          <a:ln w="6350" algn="ctr">
            <a:solidFill>
              <a:sysClr val="windowText" lastClr="000000">
                <a:lumMod val="75000"/>
                <a:lumOff val="25000"/>
              </a:sysClr>
            </a:solidFill>
            <a:prstDash val="sysDot"/>
            <a:miter lim="800000"/>
            <a:headEnd/>
            <a:tailEnd/>
          </a:ln>
          <a:effectLst/>
        </p:spPr>
        <p:txBody>
          <a:bodyPr lIns="36000" tIns="0" rIns="36000" bIns="0" rtlCol="0" anchor="ctr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0" kern="0" spc="-30" smtClean="0">
                <a:solidFill>
                  <a:srgbClr val="C00000"/>
                </a:solidFill>
                <a:latin typeface="가는각진제목체" pitchFamily="18" charset="-127"/>
                <a:cs typeface="Arial" charset="0"/>
              </a:rPr>
              <a:t>프로세스 수준이 서로 다름</a:t>
            </a:r>
            <a:endParaRPr lang="en-US" altLang="ko-KR" sz="1000" b="0" kern="0" spc="-30" smtClean="0">
              <a:solidFill>
                <a:srgbClr val="C00000"/>
              </a:solidFill>
              <a:latin typeface="가는각진제목체" pitchFamily="18" charset="-127"/>
              <a:cs typeface="Arial" charset="0"/>
            </a:endParaRPr>
          </a:p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0" kern="0" spc="-30" smtClean="0">
                <a:solidFill>
                  <a:srgbClr val="C00000"/>
                </a:solidFill>
                <a:latin typeface="가는각진제목체" pitchFamily="18" charset="-127"/>
                <a:cs typeface="Arial" charset="0"/>
              </a:rPr>
              <a:t>프로세스 식별되지 않음 </a:t>
            </a:r>
            <a:endParaRPr lang="en-US" altLang="ko-KR" sz="1000" b="0" kern="0" spc="-30" smtClean="0">
              <a:solidFill>
                <a:srgbClr val="C00000"/>
              </a:solidFill>
              <a:latin typeface="가는각진제목체" pitchFamily="18" charset="-127"/>
              <a:cs typeface="Arial" charset="0"/>
            </a:endParaRPr>
          </a:p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000" b="0" kern="0" spc="-30" smtClean="0">
                <a:solidFill>
                  <a:srgbClr val="C00000"/>
                </a:solidFill>
                <a:latin typeface="가는각진제목체" pitchFamily="18" charset="-127"/>
                <a:cs typeface="Arial" charset="0"/>
              </a:rPr>
              <a:t>액티비티가 명확하지 않음  </a:t>
            </a:r>
            <a:endParaRPr lang="ko-KR" altLang="en-US" sz="1000" b="0" kern="0" spc="-30" dirty="0" smtClean="0">
              <a:solidFill>
                <a:srgbClr val="C00000"/>
              </a:solidFill>
              <a:latin typeface="가는각진제목체" pitchFamily="18" charset="-127"/>
              <a:cs typeface="Arial" charset="0"/>
            </a:endParaRPr>
          </a:p>
        </p:txBody>
      </p:sp>
      <p:sp>
        <p:nvSpPr>
          <p:cNvPr id="146" name="한쪽 모서리가 잘린 사각형 145"/>
          <p:cNvSpPr/>
          <p:nvPr/>
        </p:nvSpPr>
        <p:spPr bwMode="auto">
          <a:xfrm>
            <a:off x="1059308" y="4919682"/>
            <a:ext cx="785818" cy="214314"/>
          </a:xfrm>
          <a:prstGeom prst="snip1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-30" smtClean="0">
                <a:solidFill>
                  <a:srgbClr val="C00000"/>
                </a:solidFill>
                <a:latin typeface="가는각진제목체" pitchFamily="18" charset="-127"/>
                <a:cs typeface="Arial" charset="0"/>
              </a:rPr>
              <a:t>Risk</a:t>
            </a:r>
            <a:endParaRPr lang="ko-KR" altLang="en-US" sz="1100" kern="0" spc="-30" dirty="0" smtClean="0">
              <a:solidFill>
                <a:srgbClr val="C00000"/>
              </a:solidFill>
              <a:latin typeface="가는각진제목체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 bwMode="auto">
          <a:xfrm>
            <a:off x="1635960" y="3284980"/>
            <a:ext cx="1656230" cy="36005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애플리케이션 기능</a:t>
            </a:r>
          </a:p>
        </p:txBody>
      </p:sp>
      <p:sp>
        <p:nvSpPr>
          <p:cNvPr id="160" name="직사각형 159"/>
          <p:cNvSpPr/>
          <p:nvPr/>
        </p:nvSpPr>
        <p:spPr bwMode="auto">
          <a:xfrm>
            <a:off x="4372340" y="3284980"/>
            <a:ext cx="1656230" cy="36005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서비스 </a:t>
            </a: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[</a:t>
            </a: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인터페이스</a:t>
            </a:r>
            <a:r>
              <a:rPr lang="en-US" altLang="ko-KR" dirty="0" smtClean="0">
                <a:solidFill>
                  <a:srgbClr val="FFFFFF"/>
                </a:solidFill>
                <a:latin typeface="Optima" pitchFamily="2" charset="2"/>
              </a:rPr>
              <a:t>]</a:t>
            </a:r>
            <a:endParaRPr lang="ko-KR" altLang="en-US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61" name="직사각형 160"/>
          <p:cNvSpPr/>
          <p:nvPr/>
        </p:nvSpPr>
        <p:spPr bwMode="auto">
          <a:xfrm>
            <a:off x="6820680" y="3284980"/>
            <a:ext cx="1656230" cy="36005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컴포넌트 인터페이스</a:t>
            </a:r>
          </a:p>
        </p:txBody>
      </p:sp>
      <p:sp>
        <p:nvSpPr>
          <p:cNvPr id="154" name="모서리가 둥근 직사각형 153"/>
          <p:cNvSpPr/>
          <p:nvPr/>
        </p:nvSpPr>
        <p:spPr bwMode="auto">
          <a:xfrm>
            <a:off x="2644100" y="3789049"/>
            <a:ext cx="1728240" cy="1008140"/>
          </a:xfrm>
          <a:prstGeom prst="roundRect">
            <a:avLst>
              <a:gd name="adj" fmla="val 438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latin typeface="Optima" pitchFamily="2" charset="2"/>
              </a:rPr>
              <a:t>애플리케이션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 smtClean="0"/>
              <a:t>2. SOA </a:t>
            </a:r>
            <a:r>
              <a:rPr lang="ko-KR" altLang="en-US" dirty="0" smtClean="0"/>
              <a:t>관련 용어</a:t>
            </a:r>
            <a:endParaRPr lang="ko-KR" altLang="en-US" baseline="30000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2277547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기능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애플리케이션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또는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SW intensive System)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이 사용자들에게 제공하는 것은 기능 또는 시스템 기능이라고 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컴포넌트 인터페이스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컴포넌트 내부에 존재하는 로직을 외부로 제공하는 유일한 창구 역할을 하는 장치 또는 클래스이다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서비스 또는 서비스 인터페이스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서비스 기술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(REST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또는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WebService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을 사용하여 외부로 발행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(publishing)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한 인터페이스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서비스 기술 중에 하나로 기존에 검증된 웹 기술을 기반으로 하며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HTTP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명세에 정의된 오퍼레이션을 활용을 잘 활용한다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 Service – WSDL, SOAP, UDDI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세 가지 표준 명세서와 관련 표준으로 구성된 서비스 기술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Service Client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서비스 기술을 이용하여 발행한 서비스 인터페이스를 사용하는 클라이언트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Open API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조직의 외부에서 누구나 쉽게 접근할 수 있도록 공개한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API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로 서비스 기술 뿐만 아니라 다른 기술을 사용할 수도 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</a:t>
            </a: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10" y="3717040"/>
            <a:ext cx="5184720" cy="252741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 bwMode="auto">
          <a:xfrm>
            <a:off x="3292190" y="3933069"/>
            <a:ext cx="936130" cy="504070"/>
          </a:xfrm>
          <a:prstGeom prst="roundRect">
            <a:avLst>
              <a:gd name="adj" fmla="val 10998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100" b="0" dirty="0" smtClean="0">
                <a:latin typeface="Optima" pitchFamily="2" charset="2"/>
              </a:rPr>
              <a:t>서비스 클라이언트</a:t>
            </a:r>
          </a:p>
        </p:txBody>
      </p:sp>
      <p:sp>
        <p:nvSpPr>
          <p:cNvPr id="123" name="타원 122"/>
          <p:cNvSpPr/>
          <p:nvPr/>
        </p:nvSpPr>
        <p:spPr bwMode="auto">
          <a:xfrm>
            <a:off x="2788120" y="4077089"/>
            <a:ext cx="216030" cy="21603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cxnSp>
        <p:nvCxnSpPr>
          <p:cNvPr id="124" name="직선 연결선 123"/>
          <p:cNvCxnSpPr>
            <a:stCxn id="3" idx="1"/>
            <a:endCxn id="123" idx="6"/>
          </p:cNvCxnSpPr>
          <p:nvPr/>
        </p:nvCxnSpPr>
        <p:spPr>
          <a:xfrm flipH="1">
            <a:off x="3004150" y="4185104"/>
            <a:ext cx="288040" cy="0"/>
          </a:xfrm>
          <a:prstGeom prst="line">
            <a:avLst/>
          </a:prstGeom>
          <a:ln w="6350">
            <a:solidFill>
              <a:schemeClr val="tx1"/>
            </a:solidFill>
            <a:headEnd type="non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 bwMode="auto">
          <a:xfrm>
            <a:off x="1996010" y="3933069"/>
            <a:ext cx="285752" cy="50407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noFill/>
            <a:miter lim="800000"/>
            <a:headEnd/>
            <a:tailEnd/>
          </a:ln>
          <a:effectLst>
            <a:outerShdw dist="35921" dir="2700000" algn="ctr" rotWithShape="0">
              <a:srgbClr val="B3B3B3"/>
            </a:outerShdw>
          </a:effectLst>
        </p:spPr>
        <p:txBody>
          <a:bodyPr lIns="0" tIns="0" rIns="0" bIns="0" rtlCol="0" anchor="ctr"/>
          <a:lstStyle/>
          <a:p>
            <a:pPr algn="ctr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kern="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  <a:cs typeface="Arial" charset="0"/>
            </a:endParaRPr>
          </a:p>
        </p:txBody>
      </p:sp>
      <p:grpSp>
        <p:nvGrpSpPr>
          <p:cNvPr id="127" name="그룹 18"/>
          <p:cNvGrpSpPr/>
          <p:nvPr/>
        </p:nvGrpSpPr>
        <p:grpSpPr>
          <a:xfrm>
            <a:off x="1924000" y="3933069"/>
            <a:ext cx="285752" cy="500066"/>
            <a:chOff x="1309662" y="3071810"/>
            <a:chExt cx="428628" cy="785818"/>
          </a:xfrm>
          <a:solidFill>
            <a:schemeClr val="bg1">
              <a:lumMod val="95000"/>
            </a:schemeClr>
          </a:solidFill>
        </p:grpSpPr>
        <p:sp>
          <p:nvSpPr>
            <p:cNvPr id="128" name="타원 127"/>
            <p:cNvSpPr/>
            <p:nvPr/>
          </p:nvSpPr>
          <p:spPr bwMode="auto">
            <a:xfrm>
              <a:off x="1381100" y="3071810"/>
              <a:ext cx="285752" cy="285752"/>
            </a:xfrm>
            <a:prstGeom prst="ellipse">
              <a:avLst/>
            </a:prstGeom>
            <a:grp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100" kern="0" spc="-3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endParaRPr>
            </a:p>
          </p:txBody>
        </p:sp>
        <p:sp>
          <p:nvSpPr>
            <p:cNvPr id="129" name="순서도: 수동 연산 128"/>
            <p:cNvSpPr/>
            <p:nvPr/>
          </p:nvSpPr>
          <p:spPr bwMode="auto">
            <a:xfrm>
              <a:off x="1309662" y="3357562"/>
              <a:ext cx="428628" cy="500066"/>
            </a:xfrm>
            <a:prstGeom prst="flowChartManualOperation">
              <a:avLst/>
            </a:prstGeom>
            <a:grpFill/>
            <a:ln w="6350" algn="ctr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B3B3B3"/>
              </a:outerShdw>
            </a:effectLst>
          </p:spPr>
          <p:txBody>
            <a:bodyPr lIns="0" tIns="0" rIns="0" bIns="0" rtlCol="0" anchor="ctr"/>
            <a:lstStyle/>
            <a:p>
              <a:pPr algn="ctr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100" kern="0" spc="-3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  <a:cs typeface="Arial" charset="0"/>
              </a:endParaRPr>
            </a:p>
          </p:txBody>
        </p:sp>
      </p:grpSp>
      <p:cxnSp>
        <p:nvCxnSpPr>
          <p:cNvPr id="130" name="직선 화살표 연결선 129"/>
          <p:cNvCxnSpPr>
            <a:stCxn id="126" idx="3"/>
            <a:endCxn id="123" idx="2"/>
          </p:cNvCxnSpPr>
          <p:nvPr/>
        </p:nvCxnSpPr>
        <p:spPr>
          <a:xfrm>
            <a:off x="2281762" y="4185104"/>
            <a:ext cx="50635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203900" y="4005079"/>
            <a:ext cx="72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ctr" latinLnBrk="0">
              <a:lnSpc>
                <a:spcPts val="1200"/>
              </a:lnSpc>
              <a:spcAft>
                <a:spcPts val="0"/>
              </a:spcAft>
            </a:pPr>
            <a:r>
              <a:rPr lang="ko-KR" altLang="en-US" sz="1100" spc="-3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</a:rPr>
              <a:t>시스템 </a:t>
            </a:r>
            <a:endParaRPr lang="en-US" altLang="ko-KR" sz="1100" spc="-30" dirty="0" smtClean="0">
              <a:solidFill>
                <a:srgbClr val="000000">
                  <a:lumMod val="65000"/>
                  <a:lumOff val="35000"/>
                </a:srgbClr>
              </a:solidFill>
              <a:latin typeface="Optima"/>
              <a:ea typeface="가는각진제목체"/>
            </a:endParaRPr>
          </a:p>
          <a:p>
            <a:pPr marL="179388" indent="-179388" algn="ctr" latinLnBrk="0">
              <a:lnSpc>
                <a:spcPts val="1200"/>
              </a:lnSpc>
              <a:spcAft>
                <a:spcPts val="0"/>
              </a:spcAft>
            </a:pPr>
            <a:r>
              <a:rPr lang="ko-KR" altLang="en-US" sz="1100" spc="-3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Optima"/>
                <a:ea typeface="가는각진제목체"/>
              </a:rPr>
              <a:t>사용자</a:t>
            </a:r>
          </a:p>
        </p:txBody>
      </p:sp>
      <p:pic>
        <p:nvPicPr>
          <p:cNvPr id="2051" name="Picture 3" descr="C:\Users\TAEGOOK\AppData\Local\Microsoft\Windows\Temporary Internet Files\Content.IE5\CT6DVDBH\MC90042606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20" y="3933069"/>
            <a:ext cx="566133" cy="59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타원 146"/>
          <p:cNvSpPr/>
          <p:nvPr/>
        </p:nvSpPr>
        <p:spPr bwMode="auto">
          <a:xfrm>
            <a:off x="5092440" y="4005079"/>
            <a:ext cx="360050" cy="36005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50" name="직선 화살표 연결선 149"/>
          <p:cNvCxnSpPr>
            <a:stCxn id="3" idx="3"/>
            <a:endCxn id="147" idx="2"/>
          </p:cNvCxnSpPr>
          <p:nvPr/>
        </p:nvCxnSpPr>
        <p:spPr>
          <a:xfrm>
            <a:off x="4228320" y="4185104"/>
            <a:ext cx="8641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이등변 삼각형 151"/>
          <p:cNvSpPr/>
          <p:nvPr/>
        </p:nvSpPr>
        <p:spPr bwMode="auto">
          <a:xfrm flipV="1">
            <a:off x="2356060" y="3645030"/>
            <a:ext cx="216030" cy="216030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56" name="이등변 삼각형 155"/>
          <p:cNvSpPr/>
          <p:nvPr/>
        </p:nvSpPr>
        <p:spPr bwMode="auto">
          <a:xfrm flipV="1">
            <a:off x="5092440" y="3645030"/>
            <a:ext cx="216030" cy="216030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57" name="이등변 삼각형 156"/>
          <p:cNvSpPr/>
          <p:nvPr/>
        </p:nvSpPr>
        <p:spPr bwMode="auto">
          <a:xfrm flipV="1">
            <a:off x="6892690" y="3645030"/>
            <a:ext cx="216030" cy="216030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58" name="이등변 삼각형 157"/>
          <p:cNvSpPr/>
          <p:nvPr/>
        </p:nvSpPr>
        <p:spPr bwMode="auto">
          <a:xfrm flipV="1">
            <a:off x="8188870" y="3645030"/>
            <a:ext cx="216030" cy="216030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63" name="이등변 삼각형 162"/>
          <p:cNvSpPr/>
          <p:nvPr/>
        </p:nvSpPr>
        <p:spPr bwMode="auto">
          <a:xfrm>
            <a:off x="8160295" y="5805330"/>
            <a:ext cx="216030" cy="216030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65" name="이등변 삼각형 164"/>
          <p:cNvSpPr/>
          <p:nvPr/>
        </p:nvSpPr>
        <p:spPr bwMode="auto">
          <a:xfrm>
            <a:off x="6921265" y="5805330"/>
            <a:ext cx="216030" cy="216030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67" name="이등변 삼각형 166"/>
          <p:cNvSpPr/>
          <p:nvPr/>
        </p:nvSpPr>
        <p:spPr bwMode="auto">
          <a:xfrm>
            <a:off x="5956560" y="4581160"/>
            <a:ext cx="216030" cy="216030"/>
          </a:xfrm>
          <a:prstGeom prst="triangle">
            <a:avLst/>
          </a:prstGeom>
          <a:solidFill>
            <a:srgbClr val="C00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64" name="직사각형 163"/>
          <p:cNvSpPr/>
          <p:nvPr/>
        </p:nvSpPr>
        <p:spPr bwMode="auto">
          <a:xfrm>
            <a:off x="6820680" y="6021360"/>
            <a:ext cx="1656230" cy="36005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인터페이스 클래스</a:t>
            </a:r>
          </a:p>
        </p:txBody>
      </p:sp>
      <p:sp>
        <p:nvSpPr>
          <p:cNvPr id="166" name="직사각형 165"/>
          <p:cNvSpPr/>
          <p:nvPr/>
        </p:nvSpPr>
        <p:spPr bwMode="auto">
          <a:xfrm>
            <a:off x="5308470" y="4797190"/>
            <a:ext cx="1584220" cy="360050"/>
          </a:xfrm>
          <a:prstGeom prst="rect">
            <a:avLst/>
          </a:prstGeom>
          <a:solidFill>
            <a:schemeClr val="accent2">
              <a:lumMod val="25000"/>
            </a:schemeClr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dirty="0" smtClean="0">
                <a:solidFill>
                  <a:srgbClr val="FFFFFF"/>
                </a:solidFill>
                <a:latin typeface="Optima" pitchFamily="2" charset="2"/>
              </a:rPr>
              <a:t>서비스 자원</a:t>
            </a:r>
          </a:p>
        </p:txBody>
      </p:sp>
    </p:spTree>
    <p:extLst>
      <p:ext uri="{BB962C8B-B14F-4D97-AF65-F5344CB8AC3E}">
        <p14:creationId xmlns:p14="http://schemas.microsoft.com/office/powerpoint/2010/main" val="8963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직사각형 575"/>
          <p:cNvSpPr/>
          <p:nvPr/>
        </p:nvSpPr>
        <p:spPr bwMode="auto">
          <a:xfrm>
            <a:off x="1347920" y="2132820"/>
            <a:ext cx="2952410" cy="431982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300" i="1" dirty="0" smtClean="0">
              <a:latin typeface="Optima" pitchFamily="2" charset="2"/>
            </a:endParaRPr>
          </a:p>
        </p:txBody>
      </p:sp>
      <p:sp>
        <p:nvSpPr>
          <p:cNvPr id="552" name="직사각형 551"/>
          <p:cNvSpPr/>
          <p:nvPr/>
        </p:nvSpPr>
        <p:spPr bwMode="auto">
          <a:xfrm>
            <a:off x="4444350" y="2133600"/>
            <a:ext cx="5904820" cy="43198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300" i="1" dirty="0" smtClean="0">
              <a:latin typeface="Optima" pitchFamily="2" charset="2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6820680" y="2349630"/>
            <a:ext cx="3312460" cy="187148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</a:t>
            </a:r>
            <a:r>
              <a:rPr lang="ko-KR" altLang="en-US" sz="11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엔티티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타입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</a:p>
        </p:txBody>
      </p:sp>
      <p:sp>
        <p:nvSpPr>
          <p:cNvPr id="164" name="모서리가 둥근 직사각형 163"/>
          <p:cNvSpPr/>
          <p:nvPr/>
        </p:nvSpPr>
        <p:spPr bwMode="auto">
          <a:xfrm>
            <a:off x="6970420" y="249250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서비스와 컴포넌트 </a:t>
            </a:r>
            <a:r>
              <a:rPr lang="en-US" altLang="ko-KR" dirty="0" smtClean="0"/>
              <a:t>(1/3)</a:t>
            </a:r>
            <a:endParaRPr lang="ko-KR" altLang="en-US" baseline="30000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98488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비즈니스 로직은 다양한 유형의 컴포넌트 단위로 구현되고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컴포넌트 상호 간에 복잡한 의존규칙을 가지고 있음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로직 처리에 필요한 정보는 도메인 객체로 로직 자체는 로직 객체로 분리하여 표현하고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인터페이스는 인터페이스 클래스로 처리함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solidFill>
                  <a:srgbClr val="C00000"/>
                </a:solidFill>
                <a:latin typeface="+mn-lt"/>
              </a:rPr>
              <a:t>시스템 설계에서 </a:t>
            </a:r>
            <a:r>
              <a:rPr lang="en-US" altLang="ko-KR" sz="1600" dirty="0" smtClean="0">
                <a:solidFill>
                  <a:srgbClr val="C00000"/>
                </a:solidFill>
                <a:latin typeface="+mn-lt"/>
              </a:rPr>
              <a:t>[</a:t>
            </a:r>
            <a:r>
              <a:rPr lang="ko-KR" altLang="en-US" sz="1600" dirty="0" smtClean="0">
                <a:solidFill>
                  <a:srgbClr val="C00000"/>
                </a:solidFill>
                <a:latin typeface="+mn-lt"/>
              </a:rPr>
              <a:t>서비스</a:t>
            </a:r>
            <a:r>
              <a:rPr lang="en-US" altLang="ko-KR" sz="1600" dirty="0" smtClean="0">
                <a:solidFill>
                  <a:srgbClr val="C00000"/>
                </a:solidFill>
                <a:latin typeface="+mn-lt"/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  <a:latin typeface="+mn-lt"/>
              </a:rPr>
              <a:t>란 컴포넌트 형식으로 개발된 비즈니스 로직을 외부로 노출하는 방식의 한 가지임 </a:t>
            </a:r>
            <a:endParaRPr lang="en-US" altLang="ko-KR" sz="16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8692940" y="2492506"/>
            <a:ext cx="1296180" cy="1440200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도메인 객체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7836828" y="249250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로직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7963832" y="2619510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8069793" y="272547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8170366" y="265004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7994364" y="282604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8321226" y="282604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" name="타원 46"/>
          <p:cNvSpPr/>
          <p:nvPr/>
        </p:nvSpPr>
        <p:spPr bwMode="auto">
          <a:xfrm>
            <a:off x="8170366" y="297690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8270940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8044650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8270940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8044650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7093824" y="2662016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7182755" y="2747164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4" name="타원 53"/>
          <p:cNvSpPr/>
          <p:nvPr/>
        </p:nvSpPr>
        <p:spPr bwMode="auto">
          <a:xfrm>
            <a:off x="7267165" y="268655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5" name="타원 54"/>
          <p:cNvSpPr/>
          <p:nvPr/>
        </p:nvSpPr>
        <p:spPr bwMode="auto">
          <a:xfrm>
            <a:off x="7119449" y="2827982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7393779" y="2827982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7" name="타원 56"/>
          <p:cNvSpPr/>
          <p:nvPr/>
        </p:nvSpPr>
        <p:spPr bwMode="auto">
          <a:xfrm>
            <a:off x="7267165" y="294921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7351575" y="290880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9" name="타원 58"/>
          <p:cNvSpPr/>
          <p:nvPr/>
        </p:nvSpPr>
        <p:spPr bwMode="auto">
          <a:xfrm>
            <a:off x="7161653" y="290880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0" name="타원 59"/>
          <p:cNvSpPr/>
          <p:nvPr/>
        </p:nvSpPr>
        <p:spPr bwMode="auto">
          <a:xfrm>
            <a:off x="7351575" y="27269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1" name="타원 60"/>
          <p:cNvSpPr/>
          <p:nvPr/>
        </p:nvSpPr>
        <p:spPr bwMode="auto">
          <a:xfrm>
            <a:off x="7161653" y="27269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7693952" y="2662016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63" name="직선 연결선 62"/>
          <p:cNvCxnSpPr>
            <a:stCxn id="52" idx="6"/>
            <a:endCxn id="62" idx="1"/>
          </p:cNvCxnSpPr>
          <p:nvPr/>
        </p:nvCxnSpPr>
        <p:spPr bwMode="auto">
          <a:xfrm>
            <a:off x="7466886" y="2840611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7093824" y="327162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7182755" y="335676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6" name="타원 65"/>
          <p:cNvSpPr/>
          <p:nvPr/>
        </p:nvSpPr>
        <p:spPr bwMode="auto">
          <a:xfrm>
            <a:off x="7267165" y="32961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7119449" y="343758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7393779" y="343758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7267165" y="355881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7351575" y="351840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7161653" y="351840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7351575" y="333656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7161653" y="333656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693952" y="3271620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75" name="직선 연결선 74"/>
          <p:cNvCxnSpPr>
            <a:stCxn id="64" idx="6"/>
            <a:endCxn id="74" idx="1"/>
          </p:cNvCxnSpPr>
          <p:nvPr/>
        </p:nvCxnSpPr>
        <p:spPr bwMode="auto">
          <a:xfrm>
            <a:off x="7466886" y="3450215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6" name="타원 75"/>
          <p:cNvSpPr/>
          <p:nvPr/>
        </p:nvSpPr>
        <p:spPr bwMode="auto">
          <a:xfrm>
            <a:off x="9407320" y="2619510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9513281" y="272547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9563569" y="2781146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9640804" y="2781146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9565375" y="2858375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9640804" y="2858375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9613854" y="265004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3" name="타원 82"/>
          <p:cNvSpPr/>
          <p:nvPr/>
        </p:nvSpPr>
        <p:spPr bwMode="auto">
          <a:xfrm>
            <a:off x="9437852" y="282604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4" name="타원 83"/>
          <p:cNvSpPr/>
          <p:nvPr/>
        </p:nvSpPr>
        <p:spPr bwMode="auto">
          <a:xfrm>
            <a:off x="9764714" y="282604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5" name="타원 84"/>
          <p:cNvSpPr/>
          <p:nvPr/>
        </p:nvSpPr>
        <p:spPr bwMode="auto">
          <a:xfrm>
            <a:off x="9613854" y="297690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6" name="타원 85"/>
          <p:cNvSpPr/>
          <p:nvPr/>
        </p:nvSpPr>
        <p:spPr bwMode="auto">
          <a:xfrm>
            <a:off x="9714428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7" name="타원 86"/>
          <p:cNvSpPr/>
          <p:nvPr/>
        </p:nvSpPr>
        <p:spPr bwMode="auto">
          <a:xfrm>
            <a:off x="9488138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9714428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89" name="타원 88"/>
          <p:cNvSpPr/>
          <p:nvPr/>
        </p:nvSpPr>
        <p:spPr bwMode="auto">
          <a:xfrm>
            <a:off x="9488138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0" name="타원 89"/>
          <p:cNvSpPr/>
          <p:nvPr/>
        </p:nvSpPr>
        <p:spPr bwMode="auto">
          <a:xfrm>
            <a:off x="7963832" y="3229114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8069793" y="333507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8170366" y="325964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3" name="타원 92"/>
          <p:cNvSpPr/>
          <p:nvPr/>
        </p:nvSpPr>
        <p:spPr bwMode="auto">
          <a:xfrm>
            <a:off x="7994364" y="343564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8321226" y="343564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8170366" y="358650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6" name="타원 95"/>
          <p:cNvSpPr/>
          <p:nvPr/>
        </p:nvSpPr>
        <p:spPr bwMode="auto">
          <a:xfrm>
            <a:off x="8270940" y="353622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8044650" y="353622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8" name="타원 97"/>
          <p:cNvSpPr/>
          <p:nvPr/>
        </p:nvSpPr>
        <p:spPr bwMode="auto">
          <a:xfrm>
            <a:off x="8270940" y="330993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99" name="타원 98"/>
          <p:cNvSpPr/>
          <p:nvPr/>
        </p:nvSpPr>
        <p:spPr bwMode="auto">
          <a:xfrm>
            <a:off x="8044650" y="330993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0" name="타원 99"/>
          <p:cNvSpPr/>
          <p:nvPr/>
        </p:nvSpPr>
        <p:spPr bwMode="auto">
          <a:xfrm>
            <a:off x="9407320" y="3210064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1" name="타원 100"/>
          <p:cNvSpPr/>
          <p:nvPr/>
        </p:nvSpPr>
        <p:spPr bwMode="auto">
          <a:xfrm>
            <a:off x="9513281" y="33160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9563569" y="3371700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9640804" y="3371700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9565375" y="3448929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9640804" y="3448929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9613854" y="324059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6" name="타원 115"/>
          <p:cNvSpPr/>
          <p:nvPr/>
        </p:nvSpPr>
        <p:spPr bwMode="auto">
          <a:xfrm>
            <a:off x="9437852" y="34165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7" name="타원 116"/>
          <p:cNvSpPr/>
          <p:nvPr/>
        </p:nvSpPr>
        <p:spPr bwMode="auto">
          <a:xfrm>
            <a:off x="9764714" y="34165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8" name="타원 117"/>
          <p:cNvSpPr/>
          <p:nvPr/>
        </p:nvSpPr>
        <p:spPr bwMode="auto">
          <a:xfrm>
            <a:off x="9613854" y="356745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19" name="타원 118"/>
          <p:cNvSpPr/>
          <p:nvPr/>
        </p:nvSpPr>
        <p:spPr bwMode="auto">
          <a:xfrm>
            <a:off x="9714428" y="35171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0" name="타원 119"/>
          <p:cNvSpPr/>
          <p:nvPr/>
        </p:nvSpPr>
        <p:spPr bwMode="auto">
          <a:xfrm>
            <a:off x="9488138" y="35171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1" name="타원 120"/>
          <p:cNvSpPr/>
          <p:nvPr/>
        </p:nvSpPr>
        <p:spPr bwMode="auto">
          <a:xfrm>
            <a:off x="9714428" y="32908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2" name="타원 121"/>
          <p:cNvSpPr/>
          <p:nvPr/>
        </p:nvSpPr>
        <p:spPr bwMode="auto">
          <a:xfrm>
            <a:off x="9488138" y="32908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3" name="타원 122"/>
          <p:cNvSpPr/>
          <p:nvPr/>
        </p:nvSpPr>
        <p:spPr bwMode="auto">
          <a:xfrm>
            <a:off x="8835816" y="2619510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4" name="타원 123"/>
          <p:cNvSpPr/>
          <p:nvPr/>
        </p:nvSpPr>
        <p:spPr bwMode="auto">
          <a:xfrm>
            <a:off x="8941777" y="272547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8992065" y="2781146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9069300" y="2781146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8993871" y="2858375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9069300" y="2858375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29" name="타원 128"/>
          <p:cNvSpPr/>
          <p:nvPr/>
        </p:nvSpPr>
        <p:spPr bwMode="auto">
          <a:xfrm>
            <a:off x="9042350" y="265004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8866348" y="282604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9193210" y="282604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3" name="타원 132"/>
          <p:cNvSpPr/>
          <p:nvPr/>
        </p:nvSpPr>
        <p:spPr bwMode="auto">
          <a:xfrm>
            <a:off x="9042350" y="2976904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4" name="타원 133"/>
          <p:cNvSpPr/>
          <p:nvPr/>
        </p:nvSpPr>
        <p:spPr bwMode="auto">
          <a:xfrm>
            <a:off x="9142924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5" name="타원 134"/>
          <p:cNvSpPr/>
          <p:nvPr/>
        </p:nvSpPr>
        <p:spPr bwMode="auto">
          <a:xfrm>
            <a:off x="8916634" y="292661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9142924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7" name="타원 136"/>
          <p:cNvSpPr/>
          <p:nvPr/>
        </p:nvSpPr>
        <p:spPr bwMode="auto">
          <a:xfrm>
            <a:off x="8916634" y="27003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8" name="타원 137"/>
          <p:cNvSpPr/>
          <p:nvPr/>
        </p:nvSpPr>
        <p:spPr bwMode="auto">
          <a:xfrm>
            <a:off x="8835816" y="3210064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39" name="타원 138"/>
          <p:cNvSpPr/>
          <p:nvPr/>
        </p:nvSpPr>
        <p:spPr bwMode="auto">
          <a:xfrm>
            <a:off x="8941777" y="33160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8992065" y="3371700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9069300" y="3371700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8993871" y="3448929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9069300" y="3448929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4" name="타원 143"/>
          <p:cNvSpPr/>
          <p:nvPr/>
        </p:nvSpPr>
        <p:spPr bwMode="auto">
          <a:xfrm>
            <a:off x="9042350" y="324059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5" name="타원 144"/>
          <p:cNvSpPr/>
          <p:nvPr/>
        </p:nvSpPr>
        <p:spPr bwMode="auto">
          <a:xfrm>
            <a:off x="8866348" y="34165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6" name="타원 145"/>
          <p:cNvSpPr/>
          <p:nvPr/>
        </p:nvSpPr>
        <p:spPr bwMode="auto">
          <a:xfrm>
            <a:off x="9193210" y="34165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7" name="타원 146"/>
          <p:cNvSpPr/>
          <p:nvPr/>
        </p:nvSpPr>
        <p:spPr bwMode="auto">
          <a:xfrm>
            <a:off x="9042350" y="356745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8" name="타원 147"/>
          <p:cNvSpPr/>
          <p:nvPr/>
        </p:nvSpPr>
        <p:spPr bwMode="auto">
          <a:xfrm>
            <a:off x="9142924" y="35171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49" name="타원 148"/>
          <p:cNvSpPr/>
          <p:nvPr/>
        </p:nvSpPr>
        <p:spPr bwMode="auto">
          <a:xfrm>
            <a:off x="8916634" y="35171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0" name="타원 149"/>
          <p:cNvSpPr/>
          <p:nvPr/>
        </p:nvSpPr>
        <p:spPr bwMode="auto">
          <a:xfrm>
            <a:off x="9142924" y="32908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51" name="타원 150"/>
          <p:cNvSpPr/>
          <p:nvPr/>
        </p:nvSpPr>
        <p:spPr bwMode="auto">
          <a:xfrm>
            <a:off x="8916634" y="32908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152" name="직선 화살표 연결선 151"/>
          <p:cNvCxnSpPr>
            <a:stCxn id="42" idx="6"/>
            <a:endCxn id="123" idx="2"/>
          </p:cNvCxnSpPr>
          <p:nvPr/>
        </p:nvCxnSpPr>
        <p:spPr bwMode="auto">
          <a:xfrm>
            <a:off x="8408332" y="2841760"/>
            <a:ext cx="42748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3" name="직선 화살표 연결선 152"/>
          <p:cNvCxnSpPr>
            <a:stCxn id="42" idx="6"/>
            <a:endCxn id="100" idx="1"/>
          </p:cNvCxnSpPr>
          <p:nvPr/>
        </p:nvCxnSpPr>
        <p:spPr bwMode="auto">
          <a:xfrm>
            <a:off x="8408332" y="2841760"/>
            <a:ext cx="1064084" cy="4334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4" name="직선 화살표 연결선 153"/>
          <p:cNvCxnSpPr>
            <a:stCxn id="90" idx="6"/>
            <a:endCxn id="138" idx="2"/>
          </p:cNvCxnSpPr>
          <p:nvPr/>
        </p:nvCxnSpPr>
        <p:spPr bwMode="auto">
          <a:xfrm flipV="1">
            <a:off x="8408332" y="3432314"/>
            <a:ext cx="427484" cy="190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5" name="직선 화살표 연결선 154"/>
          <p:cNvCxnSpPr>
            <a:stCxn id="90" idx="6"/>
            <a:endCxn id="123" idx="3"/>
          </p:cNvCxnSpPr>
          <p:nvPr/>
        </p:nvCxnSpPr>
        <p:spPr bwMode="auto">
          <a:xfrm flipV="1">
            <a:off x="8408332" y="2998914"/>
            <a:ext cx="492580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6" name="직선 화살표 연결선 155"/>
          <p:cNvCxnSpPr>
            <a:stCxn id="90" idx="6"/>
            <a:endCxn id="76" idx="3"/>
          </p:cNvCxnSpPr>
          <p:nvPr/>
        </p:nvCxnSpPr>
        <p:spPr bwMode="auto">
          <a:xfrm flipV="1">
            <a:off x="8408332" y="2998914"/>
            <a:ext cx="1064084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57" name="직선 연결선 156"/>
          <p:cNvCxnSpPr>
            <a:stCxn id="74" idx="3"/>
            <a:endCxn id="90" idx="2"/>
          </p:cNvCxnSpPr>
          <p:nvPr/>
        </p:nvCxnSpPr>
        <p:spPr bwMode="auto">
          <a:xfrm>
            <a:off x="7765390" y="3450215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직선 연결선 157"/>
          <p:cNvCxnSpPr>
            <a:stCxn id="62" idx="3"/>
            <a:endCxn id="42" idx="2"/>
          </p:cNvCxnSpPr>
          <p:nvPr/>
        </p:nvCxnSpPr>
        <p:spPr bwMode="auto">
          <a:xfrm>
            <a:off x="7765390" y="2840611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9" name="직선 화살표 연결선 315"/>
          <p:cNvCxnSpPr>
            <a:stCxn id="100" idx="0"/>
            <a:endCxn id="76" idx="4"/>
          </p:cNvCxnSpPr>
          <p:nvPr/>
        </p:nvCxnSpPr>
        <p:spPr bwMode="auto">
          <a:xfrm flipV="1">
            <a:off x="9629570" y="3064010"/>
            <a:ext cx="0" cy="146054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직선 화살표 연결선 315"/>
          <p:cNvCxnSpPr>
            <a:stCxn id="76" idx="2"/>
            <a:endCxn id="123" idx="6"/>
          </p:cNvCxnSpPr>
          <p:nvPr/>
        </p:nvCxnSpPr>
        <p:spPr bwMode="auto">
          <a:xfrm rot="10800000">
            <a:off x="9280316" y="2841760"/>
            <a:ext cx="127004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65" name="모서리가 둥근 직사각형 164"/>
          <p:cNvSpPr/>
          <p:nvPr/>
        </p:nvSpPr>
        <p:spPr bwMode="auto">
          <a:xfrm>
            <a:off x="4660380" y="2348850"/>
            <a:ext cx="1944270" cy="187226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프로세</a:t>
            </a:r>
            <a:r>
              <a:rPr lang="ko-KR" altLang="en-US" sz="1100" b="0" dirty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스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타입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</a:p>
        </p:txBody>
      </p:sp>
      <p:sp>
        <p:nvSpPr>
          <p:cNvPr id="166" name="모서리가 둥근 직사각형 165"/>
          <p:cNvSpPr/>
          <p:nvPr/>
        </p:nvSpPr>
        <p:spPr bwMode="auto">
          <a:xfrm>
            <a:off x="4810120" y="249172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168" name="모서리가 둥근 직사각형 167"/>
          <p:cNvSpPr/>
          <p:nvPr/>
        </p:nvSpPr>
        <p:spPr bwMode="auto">
          <a:xfrm>
            <a:off x="5676528" y="249172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로직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169" name="타원 168"/>
          <p:cNvSpPr/>
          <p:nvPr/>
        </p:nvSpPr>
        <p:spPr bwMode="auto">
          <a:xfrm>
            <a:off x="5803532" y="2618730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0" name="타원 169"/>
          <p:cNvSpPr/>
          <p:nvPr/>
        </p:nvSpPr>
        <p:spPr bwMode="auto">
          <a:xfrm>
            <a:off x="5909493" y="272469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1" name="타원 170"/>
          <p:cNvSpPr/>
          <p:nvPr/>
        </p:nvSpPr>
        <p:spPr bwMode="auto">
          <a:xfrm>
            <a:off x="6010066" y="264926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2" name="타원 171"/>
          <p:cNvSpPr/>
          <p:nvPr/>
        </p:nvSpPr>
        <p:spPr bwMode="auto">
          <a:xfrm>
            <a:off x="5834064" y="282526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3" name="타원 172"/>
          <p:cNvSpPr/>
          <p:nvPr/>
        </p:nvSpPr>
        <p:spPr bwMode="auto">
          <a:xfrm>
            <a:off x="6160926" y="282526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4" name="타원 173"/>
          <p:cNvSpPr/>
          <p:nvPr/>
        </p:nvSpPr>
        <p:spPr bwMode="auto">
          <a:xfrm>
            <a:off x="6010066" y="2976124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5" name="타원 174"/>
          <p:cNvSpPr/>
          <p:nvPr/>
        </p:nvSpPr>
        <p:spPr bwMode="auto">
          <a:xfrm>
            <a:off x="6110640" y="292583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6" name="타원 175"/>
          <p:cNvSpPr/>
          <p:nvPr/>
        </p:nvSpPr>
        <p:spPr bwMode="auto">
          <a:xfrm>
            <a:off x="5884350" y="292583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7" name="타원 176"/>
          <p:cNvSpPr/>
          <p:nvPr/>
        </p:nvSpPr>
        <p:spPr bwMode="auto">
          <a:xfrm>
            <a:off x="6110640" y="269954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8" name="타원 177"/>
          <p:cNvSpPr/>
          <p:nvPr/>
        </p:nvSpPr>
        <p:spPr bwMode="auto">
          <a:xfrm>
            <a:off x="5884350" y="269954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79" name="타원 178"/>
          <p:cNvSpPr/>
          <p:nvPr/>
        </p:nvSpPr>
        <p:spPr bwMode="auto">
          <a:xfrm>
            <a:off x="4933524" y="2661236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0" name="타원 179"/>
          <p:cNvSpPr/>
          <p:nvPr/>
        </p:nvSpPr>
        <p:spPr bwMode="auto">
          <a:xfrm>
            <a:off x="5022455" y="2746384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1" name="타원 180"/>
          <p:cNvSpPr/>
          <p:nvPr/>
        </p:nvSpPr>
        <p:spPr bwMode="auto">
          <a:xfrm>
            <a:off x="5106865" y="268577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2" name="타원 181"/>
          <p:cNvSpPr/>
          <p:nvPr/>
        </p:nvSpPr>
        <p:spPr bwMode="auto">
          <a:xfrm>
            <a:off x="4959149" y="2827202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3" name="타원 182"/>
          <p:cNvSpPr/>
          <p:nvPr/>
        </p:nvSpPr>
        <p:spPr bwMode="auto">
          <a:xfrm>
            <a:off x="5233479" y="2827202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5106865" y="294843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5" name="타원 184"/>
          <p:cNvSpPr/>
          <p:nvPr/>
        </p:nvSpPr>
        <p:spPr bwMode="auto">
          <a:xfrm>
            <a:off x="5191275" y="290802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6" name="타원 185"/>
          <p:cNvSpPr/>
          <p:nvPr/>
        </p:nvSpPr>
        <p:spPr bwMode="auto">
          <a:xfrm>
            <a:off x="5001353" y="2908021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7" name="타원 186"/>
          <p:cNvSpPr/>
          <p:nvPr/>
        </p:nvSpPr>
        <p:spPr bwMode="auto">
          <a:xfrm>
            <a:off x="5191275" y="272617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5001353" y="272617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5533652" y="2661236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190" name="직선 연결선 189"/>
          <p:cNvCxnSpPr>
            <a:stCxn id="179" idx="6"/>
            <a:endCxn id="189" idx="1"/>
          </p:cNvCxnSpPr>
          <p:nvPr/>
        </p:nvCxnSpPr>
        <p:spPr bwMode="auto">
          <a:xfrm>
            <a:off x="5306586" y="2839831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1" name="타원 190"/>
          <p:cNvSpPr/>
          <p:nvPr/>
        </p:nvSpPr>
        <p:spPr bwMode="auto">
          <a:xfrm>
            <a:off x="4933524" y="327084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5022455" y="335598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5106865" y="329537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4959149" y="343680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5" name="타원 194"/>
          <p:cNvSpPr/>
          <p:nvPr/>
        </p:nvSpPr>
        <p:spPr bwMode="auto">
          <a:xfrm>
            <a:off x="5233479" y="343680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6" name="타원 195"/>
          <p:cNvSpPr/>
          <p:nvPr/>
        </p:nvSpPr>
        <p:spPr bwMode="auto">
          <a:xfrm>
            <a:off x="5106865" y="355803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7" name="타원 196"/>
          <p:cNvSpPr/>
          <p:nvPr/>
        </p:nvSpPr>
        <p:spPr bwMode="auto">
          <a:xfrm>
            <a:off x="5191275" y="351762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8" name="타원 197"/>
          <p:cNvSpPr/>
          <p:nvPr/>
        </p:nvSpPr>
        <p:spPr bwMode="auto">
          <a:xfrm>
            <a:off x="5001353" y="351762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199" name="타원 198"/>
          <p:cNvSpPr/>
          <p:nvPr/>
        </p:nvSpPr>
        <p:spPr bwMode="auto">
          <a:xfrm>
            <a:off x="5191275" y="333578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0" name="타원 199"/>
          <p:cNvSpPr/>
          <p:nvPr/>
        </p:nvSpPr>
        <p:spPr bwMode="auto">
          <a:xfrm>
            <a:off x="5001353" y="333578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01" name="직사각형 200"/>
          <p:cNvSpPr/>
          <p:nvPr/>
        </p:nvSpPr>
        <p:spPr bwMode="auto">
          <a:xfrm>
            <a:off x="5533652" y="3270840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202" name="직선 연결선 201"/>
          <p:cNvCxnSpPr>
            <a:stCxn id="191" idx="6"/>
            <a:endCxn id="201" idx="1"/>
          </p:cNvCxnSpPr>
          <p:nvPr/>
        </p:nvCxnSpPr>
        <p:spPr bwMode="auto">
          <a:xfrm>
            <a:off x="5306586" y="3449435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17" name="타원 216"/>
          <p:cNvSpPr/>
          <p:nvPr/>
        </p:nvSpPr>
        <p:spPr bwMode="auto">
          <a:xfrm>
            <a:off x="5803532" y="3228334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18" name="타원 217"/>
          <p:cNvSpPr/>
          <p:nvPr/>
        </p:nvSpPr>
        <p:spPr bwMode="auto">
          <a:xfrm>
            <a:off x="5909493" y="333429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19" name="타원 218"/>
          <p:cNvSpPr/>
          <p:nvPr/>
        </p:nvSpPr>
        <p:spPr bwMode="auto">
          <a:xfrm>
            <a:off x="6010066" y="325886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0" name="타원 219"/>
          <p:cNvSpPr/>
          <p:nvPr/>
        </p:nvSpPr>
        <p:spPr bwMode="auto">
          <a:xfrm>
            <a:off x="5834064" y="343486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1" name="타원 220"/>
          <p:cNvSpPr/>
          <p:nvPr/>
        </p:nvSpPr>
        <p:spPr bwMode="auto">
          <a:xfrm>
            <a:off x="6160926" y="343486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2" name="타원 221"/>
          <p:cNvSpPr/>
          <p:nvPr/>
        </p:nvSpPr>
        <p:spPr bwMode="auto">
          <a:xfrm>
            <a:off x="6010066" y="358572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3" name="타원 222"/>
          <p:cNvSpPr/>
          <p:nvPr/>
        </p:nvSpPr>
        <p:spPr bwMode="auto">
          <a:xfrm>
            <a:off x="6110640" y="353544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4" name="타원 223"/>
          <p:cNvSpPr/>
          <p:nvPr/>
        </p:nvSpPr>
        <p:spPr bwMode="auto">
          <a:xfrm>
            <a:off x="5884350" y="353544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5" name="타원 224"/>
          <p:cNvSpPr/>
          <p:nvPr/>
        </p:nvSpPr>
        <p:spPr bwMode="auto">
          <a:xfrm>
            <a:off x="6110640" y="330915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26" name="타원 225"/>
          <p:cNvSpPr/>
          <p:nvPr/>
        </p:nvSpPr>
        <p:spPr bwMode="auto">
          <a:xfrm>
            <a:off x="5884350" y="330915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274" name="직선 연결선 273"/>
          <p:cNvCxnSpPr>
            <a:stCxn id="201" idx="3"/>
            <a:endCxn id="217" idx="2"/>
          </p:cNvCxnSpPr>
          <p:nvPr/>
        </p:nvCxnSpPr>
        <p:spPr bwMode="auto">
          <a:xfrm>
            <a:off x="5605090" y="3449435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5" name="직선 연결선 274"/>
          <p:cNvCxnSpPr>
            <a:stCxn id="189" idx="3"/>
            <a:endCxn id="169" idx="2"/>
          </p:cNvCxnSpPr>
          <p:nvPr/>
        </p:nvCxnSpPr>
        <p:spPr bwMode="auto">
          <a:xfrm>
            <a:off x="5605090" y="2839831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8" name="모서리가 둥근 직사각형 277"/>
          <p:cNvSpPr/>
          <p:nvPr/>
        </p:nvSpPr>
        <p:spPr bwMode="auto">
          <a:xfrm>
            <a:off x="6820680" y="4438284"/>
            <a:ext cx="3312460" cy="1871116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</a:t>
            </a:r>
            <a:r>
              <a:rPr lang="ko-KR" altLang="en-US" sz="11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엔티티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타입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</a:p>
        </p:txBody>
      </p:sp>
      <p:sp>
        <p:nvSpPr>
          <p:cNvPr id="279" name="모서리가 둥근 직사각형 278"/>
          <p:cNvSpPr/>
          <p:nvPr/>
        </p:nvSpPr>
        <p:spPr bwMode="auto">
          <a:xfrm>
            <a:off x="6970420" y="4581160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0" name="모서리가 둥근 직사각형 279"/>
          <p:cNvSpPr/>
          <p:nvPr/>
        </p:nvSpPr>
        <p:spPr bwMode="auto">
          <a:xfrm>
            <a:off x="8692940" y="4581160"/>
            <a:ext cx="1296180" cy="1440200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도메인 객체</a:t>
            </a:r>
          </a:p>
        </p:txBody>
      </p:sp>
      <p:sp>
        <p:nvSpPr>
          <p:cNvPr id="281" name="모서리가 둥근 직사각형 280"/>
          <p:cNvSpPr/>
          <p:nvPr/>
        </p:nvSpPr>
        <p:spPr bwMode="auto">
          <a:xfrm>
            <a:off x="7836828" y="4581160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로직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2" name="타원 281"/>
          <p:cNvSpPr/>
          <p:nvPr/>
        </p:nvSpPr>
        <p:spPr bwMode="auto">
          <a:xfrm>
            <a:off x="7963832" y="4708164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3" name="타원 282"/>
          <p:cNvSpPr/>
          <p:nvPr/>
        </p:nvSpPr>
        <p:spPr bwMode="auto">
          <a:xfrm>
            <a:off x="8069793" y="48141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4" name="타원 283"/>
          <p:cNvSpPr/>
          <p:nvPr/>
        </p:nvSpPr>
        <p:spPr bwMode="auto">
          <a:xfrm>
            <a:off x="8170366" y="473869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5" name="타원 284"/>
          <p:cNvSpPr/>
          <p:nvPr/>
        </p:nvSpPr>
        <p:spPr bwMode="auto">
          <a:xfrm>
            <a:off x="7994364" y="491469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6" name="타원 285"/>
          <p:cNvSpPr/>
          <p:nvPr/>
        </p:nvSpPr>
        <p:spPr bwMode="auto">
          <a:xfrm>
            <a:off x="8321226" y="491469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7" name="타원 286"/>
          <p:cNvSpPr/>
          <p:nvPr/>
        </p:nvSpPr>
        <p:spPr bwMode="auto">
          <a:xfrm>
            <a:off x="8170366" y="506555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8" name="타원 287"/>
          <p:cNvSpPr/>
          <p:nvPr/>
        </p:nvSpPr>
        <p:spPr bwMode="auto">
          <a:xfrm>
            <a:off x="8270940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89" name="타원 288"/>
          <p:cNvSpPr/>
          <p:nvPr/>
        </p:nvSpPr>
        <p:spPr bwMode="auto">
          <a:xfrm>
            <a:off x="8044650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0" name="타원 289"/>
          <p:cNvSpPr/>
          <p:nvPr/>
        </p:nvSpPr>
        <p:spPr bwMode="auto">
          <a:xfrm>
            <a:off x="8270940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1" name="타원 290"/>
          <p:cNvSpPr/>
          <p:nvPr/>
        </p:nvSpPr>
        <p:spPr bwMode="auto">
          <a:xfrm>
            <a:off x="8044650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2" name="타원 291"/>
          <p:cNvSpPr/>
          <p:nvPr/>
        </p:nvSpPr>
        <p:spPr bwMode="auto">
          <a:xfrm>
            <a:off x="7093824" y="475067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3" name="타원 292"/>
          <p:cNvSpPr/>
          <p:nvPr/>
        </p:nvSpPr>
        <p:spPr bwMode="auto">
          <a:xfrm>
            <a:off x="7182755" y="483581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4" name="타원 293"/>
          <p:cNvSpPr/>
          <p:nvPr/>
        </p:nvSpPr>
        <p:spPr bwMode="auto">
          <a:xfrm>
            <a:off x="7267165" y="477520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5" name="타원 294"/>
          <p:cNvSpPr/>
          <p:nvPr/>
        </p:nvSpPr>
        <p:spPr bwMode="auto">
          <a:xfrm>
            <a:off x="7119449" y="491663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6" name="타원 295"/>
          <p:cNvSpPr/>
          <p:nvPr/>
        </p:nvSpPr>
        <p:spPr bwMode="auto">
          <a:xfrm>
            <a:off x="7393779" y="491663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7" name="타원 296"/>
          <p:cNvSpPr/>
          <p:nvPr/>
        </p:nvSpPr>
        <p:spPr bwMode="auto">
          <a:xfrm>
            <a:off x="7267165" y="503786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8" name="타원 297"/>
          <p:cNvSpPr/>
          <p:nvPr/>
        </p:nvSpPr>
        <p:spPr bwMode="auto">
          <a:xfrm>
            <a:off x="7351575" y="49974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299" name="타원 298"/>
          <p:cNvSpPr/>
          <p:nvPr/>
        </p:nvSpPr>
        <p:spPr bwMode="auto">
          <a:xfrm>
            <a:off x="7161653" y="49974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0" name="타원 299"/>
          <p:cNvSpPr/>
          <p:nvPr/>
        </p:nvSpPr>
        <p:spPr bwMode="auto">
          <a:xfrm>
            <a:off x="7351575" y="481561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1" name="타원 300"/>
          <p:cNvSpPr/>
          <p:nvPr/>
        </p:nvSpPr>
        <p:spPr bwMode="auto">
          <a:xfrm>
            <a:off x="7161653" y="481561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2" name="직사각형 301"/>
          <p:cNvSpPr/>
          <p:nvPr/>
        </p:nvSpPr>
        <p:spPr bwMode="auto">
          <a:xfrm>
            <a:off x="7693952" y="4750670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303" name="직선 연결선 302"/>
          <p:cNvCxnSpPr>
            <a:stCxn id="292" idx="6"/>
            <a:endCxn id="302" idx="1"/>
          </p:cNvCxnSpPr>
          <p:nvPr/>
        </p:nvCxnSpPr>
        <p:spPr bwMode="auto">
          <a:xfrm>
            <a:off x="7466886" y="4929265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04" name="타원 303"/>
          <p:cNvSpPr/>
          <p:nvPr/>
        </p:nvSpPr>
        <p:spPr bwMode="auto">
          <a:xfrm>
            <a:off x="7093824" y="5360274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5" name="타원 304"/>
          <p:cNvSpPr/>
          <p:nvPr/>
        </p:nvSpPr>
        <p:spPr bwMode="auto">
          <a:xfrm>
            <a:off x="7182755" y="5445422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6" name="타원 305"/>
          <p:cNvSpPr/>
          <p:nvPr/>
        </p:nvSpPr>
        <p:spPr bwMode="auto">
          <a:xfrm>
            <a:off x="7267165" y="538480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7" name="타원 306"/>
          <p:cNvSpPr/>
          <p:nvPr/>
        </p:nvSpPr>
        <p:spPr bwMode="auto">
          <a:xfrm>
            <a:off x="7119449" y="552624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8" name="타원 307"/>
          <p:cNvSpPr/>
          <p:nvPr/>
        </p:nvSpPr>
        <p:spPr bwMode="auto">
          <a:xfrm>
            <a:off x="7393779" y="552624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09" name="타원 308"/>
          <p:cNvSpPr/>
          <p:nvPr/>
        </p:nvSpPr>
        <p:spPr bwMode="auto">
          <a:xfrm>
            <a:off x="7267165" y="5647468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0" name="타원 309"/>
          <p:cNvSpPr/>
          <p:nvPr/>
        </p:nvSpPr>
        <p:spPr bwMode="auto">
          <a:xfrm>
            <a:off x="7351575" y="56070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1" name="타원 310"/>
          <p:cNvSpPr/>
          <p:nvPr/>
        </p:nvSpPr>
        <p:spPr bwMode="auto">
          <a:xfrm>
            <a:off x="7161653" y="56070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2" name="타원 311"/>
          <p:cNvSpPr/>
          <p:nvPr/>
        </p:nvSpPr>
        <p:spPr bwMode="auto">
          <a:xfrm>
            <a:off x="7351575" y="542521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3" name="타원 312"/>
          <p:cNvSpPr/>
          <p:nvPr/>
        </p:nvSpPr>
        <p:spPr bwMode="auto">
          <a:xfrm>
            <a:off x="7161653" y="542521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4" name="직사각형 313"/>
          <p:cNvSpPr/>
          <p:nvPr/>
        </p:nvSpPr>
        <p:spPr bwMode="auto">
          <a:xfrm>
            <a:off x="7693952" y="5360274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315" name="직선 연결선 314"/>
          <p:cNvCxnSpPr>
            <a:stCxn id="304" idx="6"/>
            <a:endCxn id="314" idx="1"/>
          </p:cNvCxnSpPr>
          <p:nvPr/>
        </p:nvCxnSpPr>
        <p:spPr bwMode="auto">
          <a:xfrm>
            <a:off x="7466886" y="5538869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6" name="타원 315"/>
          <p:cNvSpPr/>
          <p:nvPr/>
        </p:nvSpPr>
        <p:spPr bwMode="auto">
          <a:xfrm>
            <a:off x="9407320" y="4708164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7" name="타원 316"/>
          <p:cNvSpPr/>
          <p:nvPr/>
        </p:nvSpPr>
        <p:spPr bwMode="auto">
          <a:xfrm>
            <a:off x="9513281" y="48141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8" name="직사각형 317"/>
          <p:cNvSpPr/>
          <p:nvPr/>
        </p:nvSpPr>
        <p:spPr bwMode="auto">
          <a:xfrm>
            <a:off x="9563569" y="4869800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19" name="직사각형 318"/>
          <p:cNvSpPr/>
          <p:nvPr/>
        </p:nvSpPr>
        <p:spPr bwMode="auto">
          <a:xfrm>
            <a:off x="9640804" y="4869800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0" name="직사각형 319"/>
          <p:cNvSpPr/>
          <p:nvPr/>
        </p:nvSpPr>
        <p:spPr bwMode="auto">
          <a:xfrm>
            <a:off x="9565375" y="4947029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1" name="직사각형 320"/>
          <p:cNvSpPr/>
          <p:nvPr/>
        </p:nvSpPr>
        <p:spPr bwMode="auto">
          <a:xfrm>
            <a:off x="9640804" y="4947029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2" name="타원 321"/>
          <p:cNvSpPr/>
          <p:nvPr/>
        </p:nvSpPr>
        <p:spPr bwMode="auto">
          <a:xfrm>
            <a:off x="9613854" y="473869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3" name="타원 322"/>
          <p:cNvSpPr/>
          <p:nvPr/>
        </p:nvSpPr>
        <p:spPr bwMode="auto">
          <a:xfrm>
            <a:off x="9437852" y="49146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4" name="타원 323"/>
          <p:cNvSpPr/>
          <p:nvPr/>
        </p:nvSpPr>
        <p:spPr bwMode="auto">
          <a:xfrm>
            <a:off x="9764714" y="49146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5" name="타원 324"/>
          <p:cNvSpPr/>
          <p:nvPr/>
        </p:nvSpPr>
        <p:spPr bwMode="auto">
          <a:xfrm>
            <a:off x="9613854" y="506555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6" name="타원 325"/>
          <p:cNvSpPr/>
          <p:nvPr/>
        </p:nvSpPr>
        <p:spPr bwMode="auto">
          <a:xfrm>
            <a:off x="9714428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7" name="타원 326"/>
          <p:cNvSpPr/>
          <p:nvPr/>
        </p:nvSpPr>
        <p:spPr bwMode="auto">
          <a:xfrm>
            <a:off x="9488138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8" name="타원 327"/>
          <p:cNvSpPr/>
          <p:nvPr/>
        </p:nvSpPr>
        <p:spPr bwMode="auto">
          <a:xfrm>
            <a:off x="9714428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29" name="타원 328"/>
          <p:cNvSpPr/>
          <p:nvPr/>
        </p:nvSpPr>
        <p:spPr bwMode="auto">
          <a:xfrm>
            <a:off x="9488138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0" name="타원 329"/>
          <p:cNvSpPr/>
          <p:nvPr/>
        </p:nvSpPr>
        <p:spPr bwMode="auto">
          <a:xfrm>
            <a:off x="7963832" y="5317768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1" name="타원 330"/>
          <p:cNvSpPr/>
          <p:nvPr/>
        </p:nvSpPr>
        <p:spPr bwMode="auto">
          <a:xfrm>
            <a:off x="8069793" y="542372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2" name="타원 331"/>
          <p:cNvSpPr/>
          <p:nvPr/>
        </p:nvSpPr>
        <p:spPr bwMode="auto">
          <a:xfrm>
            <a:off x="8170366" y="534830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3" name="타원 332"/>
          <p:cNvSpPr/>
          <p:nvPr/>
        </p:nvSpPr>
        <p:spPr bwMode="auto">
          <a:xfrm>
            <a:off x="7994364" y="552430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4" name="타원 333"/>
          <p:cNvSpPr/>
          <p:nvPr/>
        </p:nvSpPr>
        <p:spPr bwMode="auto">
          <a:xfrm>
            <a:off x="8321226" y="552430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5" name="타원 334"/>
          <p:cNvSpPr/>
          <p:nvPr/>
        </p:nvSpPr>
        <p:spPr bwMode="auto">
          <a:xfrm>
            <a:off x="8170366" y="567516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6" name="타원 335"/>
          <p:cNvSpPr/>
          <p:nvPr/>
        </p:nvSpPr>
        <p:spPr bwMode="auto">
          <a:xfrm>
            <a:off x="8270940" y="562487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7" name="타원 336"/>
          <p:cNvSpPr/>
          <p:nvPr/>
        </p:nvSpPr>
        <p:spPr bwMode="auto">
          <a:xfrm>
            <a:off x="8044650" y="562487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8" name="타원 337"/>
          <p:cNvSpPr/>
          <p:nvPr/>
        </p:nvSpPr>
        <p:spPr bwMode="auto">
          <a:xfrm>
            <a:off x="8270940" y="539858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39" name="타원 338"/>
          <p:cNvSpPr/>
          <p:nvPr/>
        </p:nvSpPr>
        <p:spPr bwMode="auto">
          <a:xfrm>
            <a:off x="8044650" y="539858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0" name="타원 339"/>
          <p:cNvSpPr/>
          <p:nvPr/>
        </p:nvSpPr>
        <p:spPr bwMode="auto">
          <a:xfrm>
            <a:off x="9407320" y="5298718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1" name="타원 340"/>
          <p:cNvSpPr/>
          <p:nvPr/>
        </p:nvSpPr>
        <p:spPr bwMode="auto">
          <a:xfrm>
            <a:off x="9513281" y="540467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2" name="직사각형 341"/>
          <p:cNvSpPr/>
          <p:nvPr/>
        </p:nvSpPr>
        <p:spPr bwMode="auto">
          <a:xfrm>
            <a:off x="9563569" y="5460354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3" name="직사각형 342"/>
          <p:cNvSpPr/>
          <p:nvPr/>
        </p:nvSpPr>
        <p:spPr bwMode="auto">
          <a:xfrm>
            <a:off x="9640804" y="5460354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4" name="직사각형 343"/>
          <p:cNvSpPr/>
          <p:nvPr/>
        </p:nvSpPr>
        <p:spPr bwMode="auto">
          <a:xfrm>
            <a:off x="9565375" y="5537583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5" name="직사각형 344"/>
          <p:cNvSpPr/>
          <p:nvPr/>
        </p:nvSpPr>
        <p:spPr bwMode="auto">
          <a:xfrm>
            <a:off x="9640804" y="5537583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6" name="타원 345"/>
          <p:cNvSpPr/>
          <p:nvPr/>
        </p:nvSpPr>
        <p:spPr bwMode="auto">
          <a:xfrm>
            <a:off x="9613854" y="5329250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7" name="타원 346"/>
          <p:cNvSpPr/>
          <p:nvPr/>
        </p:nvSpPr>
        <p:spPr bwMode="auto">
          <a:xfrm>
            <a:off x="9437852" y="550525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8" name="타원 347"/>
          <p:cNvSpPr/>
          <p:nvPr/>
        </p:nvSpPr>
        <p:spPr bwMode="auto">
          <a:xfrm>
            <a:off x="9764714" y="550525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49" name="타원 348"/>
          <p:cNvSpPr/>
          <p:nvPr/>
        </p:nvSpPr>
        <p:spPr bwMode="auto">
          <a:xfrm>
            <a:off x="9613854" y="565611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0" name="타원 349"/>
          <p:cNvSpPr/>
          <p:nvPr/>
        </p:nvSpPr>
        <p:spPr bwMode="auto">
          <a:xfrm>
            <a:off x="9714428" y="560582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1" name="타원 350"/>
          <p:cNvSpPr/>
          <p:nvPr/>
        </p:nvSpPr>
        <p:spPr bwMode="auto">
          <a:xfrm>
            <a:off x="9488138" y="560582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2" name="타원 351"/>
          <p:cNvSpPr/>
          <p:nvPr/>
        </p:nvSpPr>
        <p:spPr bwMode="auto">
          <a:xfrm>
            <a:off x="9714428" y="53795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3" name="타원 352"/>
          <p:cNvSpPr/>
          <p:nvPr/>
        </p:nvSpPr>
        <p:spPr bwMode="auto">
          <a:xfrm>
            <a:off x="9488138" y="53795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4" name="타원 353"/>
          <p:cNvSpPr/>
          <p:nvPr/>
        </p:nvSpPr>
        <p:spPr bwMode="auto">
          <a:xfrm>
            <a:off x="8835816" y="4708164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5" name="타원 354"/>
          <p:cNvSpPr/>
          <p:nvPr/>
        </p:nvSpPr>
        <p:spPr bwMode="auto">
          <a:xfrm>
            <a:off x="8941777" y="48141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6" name="직사각형 355"/>
          <p:cNvSpPr/>
          <p:nvPr/>
        </p:nvSpPr>
        <p:spPr bwMode="auto">
          <a:xfrm>
            <a:off x="8992065" y="4869800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7" name="직사각형 356"/>
          <p:cNvSpPr/>
          <p:nvPr/>
        </p:nvSpPr>
        <p:spPr bwMode="auto">
          <a:xfrm>
            <a:off x="9069300" y="4869800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8" name="직사각형 357"/>
          <p:cNvSpPr/>
          <p:nvPr/>
        </p:nvSpPr>
        <p:spPr bwMode="auto">
          <a:xfrm>
            <a:off x="8993871" y="4947029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59" name="직사각형 358"/>
          <p:cNvSpPr/>
          <p:nvPr/>
        </p:nvSpPr>
        <p:spPr bwMode="auto">
          <a:xfrm>
            <a:off x="9069300" y="4947029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0" name="타원 359"/>
          <p:cNvSpPr/>
          <p:nvPr/>
        </p:nvSpPr>
        <p:spPr bwMode="auto">
          <a:xfrm>
            <a:off x="9042350" y="4738696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1" name="타원 360"/>
          <p:cNvSpPr/>
          <p:nvPr/>
        </p:nvSpPr>
        <p:spPr bwMode="auto">
          <a:xfrm>
            <a:off x="8866348" y="49146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2" name="타원 361"/>
          <p:cNvSpPr/>
          <p:nvPr/>
        </p:nvSpPr>
        <p:spPr bwMode="auto">
          <a:xfrm>
            <a:off x="9193210" y="491469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3" name="타원 362"/>
          <p:cNvSpPr/>
          <p:nvPr/>
        </p:nvSpPr>
        <p:spPr bwMode="auto">
          <a:xfrm>
            <a:off x="9042350" y="5065558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4" name="타원 363"/>
          <p:cNvSpPr/>
          <p:nvPr/>
        </p:nvSpPr>
        <p:spPr bwMode="auto">
          <a:xfrm>
            <a:off x="9142924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5" name="타원 364"/>
          <p:cNvSpPr/>
          <p:nvPr/>
        </p:nvSpPr>
        <p:spPr bwMode="auto">
          <a:xfrm>
            <a:off x="8916634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6" name="타원 365"/>
          <p:cNvSpPr/>
          <p:nvPr/>
        </p:nvSpPr>
        <p:spPr bwMode="auto">
          <a:xfrm>
            <a:off x="9142924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7" name="타원 366"/>
          <p:cNvSpPr/>
          <p:nvPr/>
        </p:nvSpPr>
        <p:spPr bwMode="auto">
          <a:xfrm>
            <a:off x="8916634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8" name="타원 367"/>
          <p:cNvSpPr/>
          <p:nvPr/>
        </p:nvSpPr>
        <p:spPr bwMode="auto">
          <a:xfrm>
            <a:off x="8835816" y="5298718"/>
            <a:ext cx="444500" cy="444500"/>
          </a:xfrm>
          <a:prstGeom prst="ellipse">
            <a:avLst/>
          </a:prstGeom>
          <a:solidFill>
            <a:srgbClr val="FFE38B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69" name="타원 368"/>
          <p:cNvSpPr/>
          <p:nvPr/>
        </p:nvSpPr>
        <p:spPr bwMode="auto">
          <a:xfrm>
            <a:off x="8941777" y="540467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0" name="직사각형 369"/>
          <p:cNvSpPr/>
          <p:nvPr/>
        </p:nvSpPr>
        <p:spPr bwMode="auto">
          <a:xfrm>
            <a:off x="8992065" y="5460354"/>
            <a:ext cx="52092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1" name="직사각형 370"/>
          <p:cNvSpPr/>
          <p:nvPr/>
        </p:nvSpPr>
        <p:spPr bwMode="auto">
          <a:xfrm>
            <a:off x="9069300" y="5460354"/>
            <a:ext cx="49379" cy="5208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2" name="직사각형 371"/>
          <p:cNvSpPr/>
          <p:nvPr/>
        </p:nvSpPr>
        <p:spPr bwMode="auto">
          <a:xfrm>
            <a:off x="8993871" y="5537583"/>
            <a:ext cx="50287" cy="5028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3" name="직사각형 372"/>
          <p:cNvSpPr/>
          <p:nvPr/>
        </p:nvSpPr>
        <p:spPr bwMode="auto">
          <a:xfrm>
            <a:off x="9069300" y="5537583"/>
            <a:ext cx="49379" cy="49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4" name="타원 373"/>
          <p:cNvSpPr/>
          <p:nvPr/>
        </p:nvSpPr>
        <p:spPr bwMode="auto">
          <a:xfrm>
            <a:off x="9042350" y="5329250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5" name="타원 374"/>
          <p:cNvSpPr/>
          <p:nvPr/>
        </p:nvSpPr>
        <p:spPr bwMode="auto">
          <a:xfrm>
            <a:off x="8866348" y="550525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6" name="타원 375"/>
          <p:cNvSpPr/>
          <p:nvPr/>
        </p:nvSpPr>
        <p:spPr bwMode="auto">
          <a:xfrm>
            <a:off x="9193210" y="550525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7" name="타원 376"/>
          <p:cNvSpPr/>
          <p:nvPr/>
        </p:nvSpPr>
        <p:spPr bwMode="auto">
          <a:xfrm>
            <a:off x="9042350" y="5656112"/>
            <a:ext cx="50287" cy="50287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8" name="타원 377"/>
          <p:cNvSpPr/>
          <p:nvPr/>
        </p:nvSpPr>
        <p:spPr bwMode="auto">
          <a:xfrm>
            <a:off x="9142924" y="560582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79" name="타원 378"/>
          <p:cNvSpPr/>
          <p:nvPr/>
        </p:nvSpPr>
        <p:spPr bwMode="auto">
          <a:xfrm>
            <a:off x="8916634" y="560582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80" name="타원 379"/>
          <p:cNvSpPr/>
          <p:nvPr/>
        </p:nvSpPr>
        <p:spPr bwMode="auto">
          <a:xfrm>
            <a:off x="9142924" y="53795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81" name="타원 380"/>
          <p:cNvSpPr/>
          <p:nvPr/>
        </p:nvSpPr>
        <p:spPr bwMode="auto">
          <a:xfrm>
            <a:off x="8916634" y="537953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382" name="직선 화살표 연결선 381"/>
          <p:cNvCxnSpPr>
            <a:stCxn id="282" idx="6"/>
            <a:endCxn id="354" idx="2"/>
          </p:cNvCxnSpPr>
          <p:nvPr/>
        </p:nvCxnSpPr>
        <p:spPr bwMode="auto">
          <a:xfrm>
            <a:off x="8408332" y="4930414"/>
            <a:ext cx="427484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3" name="직선 화살표 연결선 382"/>
          <p:cNvCxnSpPr>
            <a:stCxn id="282" idx="6"/>
            <a:endCxn id="340" idx="1"/>
          </p:cNvCxnSpPr>
          <p:nvPr/>
        </p:nvCxnSpPr>
        <p:spPr bwMode="auto">
          <a:xfrm>
            <a:off x="8408332" y="4930414"/>
            <a:ext cx="1064084" cy="4334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4" name="직선 화살표 연결선 383"/>
          <p:cNvCxnSpPr>
            <a:stCxn id="330" idx="6"/>
            <a:endCxn id="368" idx="2"/>
          </p:cNvCxnSpPr>
          <p:nvPr/>
        </p:nvCxnSpPr>
        <p:spPr bwMode="auto">
          <a:xfrm flipV="1">
            <a:off x="8408332" y="5520968"/>
            <a:ext cx="427484" cy="190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5" name="직선 화살표 연결선 384"/>
          <p:cNvCxnSpPr>
            <a:stCxn id="330" idx="6"/>
            <a:endCxn id="354" idx="3"/>
          </p:cNvCxnSpPr>
          <p:nvPr/>
        </p:nvCxnSpPr>
        <p:spPr bwMode="auto">
          <a:xfrm flipV="1">
            <a:off x="8408332" y="5087568"/>
            <a:ext cx="492580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6" name="직선 화살표 연결선 385"/>
          <p:cNvCxnSpPr>
            <a:stCxn id="330" idx="6"/>
            <a:endCxn id="316" idx="3"/>
          </p:cNvCxnSpPr>
          <p:nvPr/>
        </p:nvCxnSpPr>
        <p:spPr bwMode="auto">
          <a:xfrm flipV="1">
            <a:off x="8408332" y="5087568"/>
            <a:ext cx="1064084" cy="45245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87" name="직선 연결선 386"/>
          <p:cNvCxnSpPr>
            <a:stCxn id="314" idx="3"/>
            <a:endCxn id="330" idx="2"/>
          </p:cNvCxnSpPr>
          <p:nvPr/>
        </p:nvCxnSpPr>
        <p:spPr bwMode="auto">
          <a:xfrm>
            <a:off x="7765390" y="5538869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8" name="직선 연결선 387"/>
          <p:cNvCxnSpPr>
            <a:stCxn id="302" idx="3"/>
            <a:endCxn id="282" idx="2"/>
          </p:cNvCxnSpPr>
          <p:nvPr/>
        </p:nvCxnSpPr>
        <p:spPr bwMode="auto">
          <a:xfrm>
            <a:off x="7765390" y="4929265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9" name="직선 화살표 연결선 315"/>
          <p:cNvCxnSpPr>
            <a:stCxn id="340" idx="0"/>
            <a:endCxn id="316" idx="4"/>
          </p:cNvCxnSpPr>
          <p:nvPr/>
        </p:nvCxnSpPr>
        <p:spPr bwMode="auto">
          <a:xfrm flipV="1">
            <a:off x="9629570" y="5152664"/>
            <a:ext cx="0" cy="146054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0" name="직선 화살표 연결선 315"/>
          <p:cNvCxnSpPr>
            <a:stCxn id="316" idx="2"/>
            <a:endCxn id="354" idx="6"/>
          </p:cNvCxnSpPr>
          <p:nvPr/>
        </p:nvCxnSpPr>
        <p:spPr bwMode="auto">
          <a:xfrm rot="10800000">
            <a:off x="9280316" y="4930414"/>
            <a:ext cx="127004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stCxn id="173" idx="7"/>
            <a:endCxn id="55" idx="7"/>
          </p:cNvCxnSpPr>
          <p:nvPr/>
        </p:nvCxnSpPr>
        <p:spPr bwMode="auto">
          <a:xfrm>
            <a:off x="6203849" y="2832628"/>
            <a:ext cx="951624" cy="1272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91" name="직선 화살표 연결선 390"/>
          <p:cNvCxnSpPr>
            <a:stCxn id="173" idx="6"/>
            <a:endCxn id="301" idx="1"/>
          </p:cNvCxnSpPr>
          <p:nvPr/>
        </p:nvCxnSpPr>
        <p:spPr bwMode="auto">
          <a:xfrm>
            <a:off x="6211213" y="2850408"/>
            <a:ext cx="956621" cy="1971123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92" name="모서리가 둥근 직사각형 391"/>
          <p:cNvSpPr/>
          <p:nvPr/>
        </p:nvSpPr>
        <p:spPr bwMode="auto">
          <a:xfrm>
            <a:off x="2788120" y="2348850"/>
            <a:ext cx="1296180" cy="187226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REST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프레임워</a:t>
            </a:r>
            <a:r>
              <a:rPr lang="ko-KR" altLang="en-US" sz="1100" b="0" dirty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크</a:t>
            </a:r>
            <a:endParaRPr lang="ko-KR" altLang="en-US" sz="11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394" name="모서리가 둥근 직사각형 393"/>
          <p:cNvSpPr/>
          <p:nvPr/>
        </p:nvSpPr>
        <p:spPr bwMode="auto">
          <a:xfrm>
            <a:off x="3084168" y="2491726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자</a:t>
            </a:r>
            <a:r>
              <a:rPr lang="ko-KR" altLang="en-US" sz="1000" b="0" dirty="0">
                <a:latin typeface="Optima"/>
                <a:ea typeface="가는각진제목체"/>
              </a:rPr>
              <a:t>원</a:t>
            </a:r>
            <a:r>
              <a:rPr lang="ko-KR" altLang="en-US" sz="1000" b="0" dirty="0" smtClean="0">
                <a:latin typeface="Optima"/>
                <a:ea typeface="가는각진제목체"/>
              </a:rPr>
              <a:t>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395" name="타원 394"/>
          <p:cNvSpPr/>
          <p:nvPr/>
        </p:nvSpPr>
        <p:spPr bwMode="auto">
          <a:xfrm>
            <a:off x="3211172" y="2618730"/>
            <a:ext cx="444500" cy="444500"/>
          </a:xfrm>
          <a:prstGeom prst="ellipse">
            <a:avLst/>
          </a:prstGeom>
          <a:solidFill>
            <a:srgbClr val="00B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96" name="타원 395"/>
          <p:cNvSpPr/>
          <p:nvPr/>
        </p:nvSpPr>
        <p:spPr bwMode="auto">
          <a:xfrm>
            <a:off x="3317133" y="2724691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97" name="타원 396"/>
          <p:cNvSpPr/>
          <p:nvPr/>
        </p:nvSpPr>
        <p:spPr bwMode="auto">
          <a:xfrm>
            <a:off x="3417706" y="264926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98" name="타원 397"/>
          <p:cNvSpPr/>
          <p:nvPr/>
        </p:nvSpPr>
        <p:spPr bwMode="auto">
          <a:xfrm>
            <a:off x="3241704" y="2825264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399" name="타원 398"/>
          <p:cNvSpPr/>
          <p:nvPr/>
        </p:nvSpPr>
        <p:spPr bwMode="auto">
          <a:xfrm>
            <a:off x="3568566" y="2825264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0" name="타원 399"/>
          <p:cNvSpPr/>
          <p:nvPr/>
        </p:nvSpPr>
        <p:spPr bwMode="auto">
          <a:xfrm>
            <a:off x="3417706" y="2976124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1" name="타원 400"/>
          <p:cNvSpPr/>
          <p:nvPr/>
        </p:nvSpPr>
        <p:spPr bwMode="auto">
          <a:xfrm>
            <a:off x="3518280" y="292583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2" name="타원 401"/>
          <p:cNvSpPr/>
          <p:nvPr/>
        </p:nvSpPr>
        <p:spPr bwMode="auto">
          <a:xfrm>
            <a:off x="3291990" y="292583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3" name="타원 402"/>
          <p:cNvSpPr/>
          <p:nvPr/>
        </p:nvSpPr>
        <p:spPr bwMode="auto">
          <a:xfrm>
            <a:off x="3518280" y="269954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04" name="타원 403"/>
          <p:cNvSpPr/>
          <p:nvPr/>
        </p:nvSpPr>
        <p:spPr bwMode="auto">
          <a:xfrm>
            <a:off x="3291990" y="269954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29" name="타원 428"/>
          <p:cNvSpPr/>
          <p:nvPr/>
        </p:nvSpPr>
        <p:spPr bwMode="auto">
          <a:xfrm>
            <a:off x="3211172" y="3228334"/>
            <a:ext cx="444500" cy="444500"/>
          </a:xfrm>
          <a:prstGeom prst="ellipse">
            <a:avLst/>
          </a:prstGeom>
          <a:solidFill>
            <a:srgbClr val="00B000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0" name="타원 429"/>
          <p:cNvSpPr/>
          <p:nvPr/>
        </p:nvSpPr>
        <p:spPr bwMode="auto">
          <a:xfrm>
            <a:off x="3317133" y="333429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1" name="타원 430"/>
          <p:cNvSpPr/>
          <p:nvPr/>
        </p:nvSpPr>
        <p:spPr bwMode="auto">
          <a:xfrm>
            <a:off x="3417706" y="3258866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2" name="타원 431"/>
          <p:cNvSpPr/>
          <p:nvPr/>
        </p:nvSpPr>
        <p:spPr bwMode="auto">
          <a:xfrm>
            <a:off x="3241704" y="343486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3" name="타원 432"/>
          <p:cNvSpPr/>
          <p:nvPr/>
        </p:nvSpPr>
        <p:spPr bwMode="auto">
          <a:xfrm>
            <a:off x="3568566" y="343486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4" name="타원 433"/>
          <p:cNvSpPr/>
          <p:nvPr/>
        </p:nvSpPr>
        <p:spPr bwMode="auto">
          <a:xfrm>
            <a:off x="3417706" y="358572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5" name="타원 434"/>
          <p:cNvSpPr/>
          <p:nvPr/>
        </p:nvSpPr>
        <p:spPr bwMode="auto">
          <a:xfrm>
            <a:off x="3518280" y="353544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6" name="타원 435"/>
          <p:cNvSpPr/>
          <p:nvPr/>
        </p:nvSpPr>
        <p:spPr bwMode="auto">
          <a:xfrm>
            <a:off x="3291990" y="353544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7" name="타원 436"/>
          <p:cNvSpPr/>
          <p:nvPr/>
        </p:nvSpPr>
        <p:spPr bwMode="auto">
          <a:xfrm>
            <a:off x="3518280" y="330915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38" name="타원 437"/>
          <p:cNvSpPr/>
          <p:nvPr/>
        </p:nvSpPr>
        <p:spPr bwMode="auto">
          <a:xfrm>
            <a:off x="3291990" y="330915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441" name="직선 화살표 연결선 440"/>
          <p:cNvCxnSpPr>
            <a:stCxn id="399" idx="6"/>
            <a:endCxn id="182" idx="2"/>
          </p:cNvCxnSpPr>
          <p:nvPr/>
        </p:nvCxnSpPr>
        <p:spPr bwMode="auto">
          <a:xfrm flipV="1">
            <a:off x="3618853" y="2847407"/>
            <a:ext cx="1340296" cy="3001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43" name="모서리가 둥근 직사각형 442"/>
          <p:cNvSpPr/>
          <p:nvPr/>
        </p:nvSpPr>
        <p:spPr bwMode="auto">
          <a:xfrm>
            <a:off x="4660380" y="4438284"/>
            <a:ext cx="1944270" cy="1871116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[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프로세</a:t>
            </a:r>
            <a:r>
              <a:rPr lang="ko-KR" altLang="en-US" sz="1100" b="0" dirty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스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타입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]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컴포넌트</a:t>
            </a:r>
          </a:p>
        </p:txBody>
      </p:sp>
      <p:sp>
        <p:nvSpPr>
          <p:cNvPr id="444" name="모서리가 둥근 직사각형 443"/>
          <p:cNvSpPr/>
          <p:nvPr/>
        </p:nvSpPr>
        <p:spPr bwMode="auto">
          <a:xfrm>
            <a:off x="4810120" y="4581160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인터페이스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445" name="모서리가 둥근 직사각형 444"/>
          <p:cNvSpPr/>
          <p:nvPr/>
        </p:nvSpPr>
        <p:spPr bwMode="auto">
          <a:xfrm>
            <a:off x="5676528" y="4581160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로직 객체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446" name="타원 445"/>
          <p:cNvSpPr/>
          <p:nvPr/>
        </p:nvSpPr>
        <p:spPr bwMode="auto">
          <a:xfrm>
            <a:off x="5803532" y="4708164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47" name="타원 446"/>
          <p:cNvSpPr/>
          <p:nvPr/>
        </p:nvSpPr>
        <p:spPr bwMode="auto">
          <a:xfrm>
            <a:off x="5909493" y="48141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48" name="타원 447"/>
          <p:cNvSpPr/>
          <p:nvPr/>
        </p:nvSpPr>
        <p:spPr bwMode="auto">
          <a:xfrm>
            <a:off x="6010066" y="473869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49" name="타원 448"/>
          <p:cNvSpPr/>
          <p:nvPr/>
        </p:nvSpPr>
        <p:spPr bwMode="auto">
          <a:xfrm>
            <a:off x="5834064" y="491469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0" name="타원 449"/>
          <p:cNvSpPr/>
          <p:nvPr/>
        </p:nvSpPr>
        <p:spPr bwMode="auto">
          <a:xfrm>
            <a:off x="6160926" y="491469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1" name="타원 450"/>
          <p:cNvSpPr/>
          <p:nvPr/>
        </p:nvSpPr>
        <p:spPr bwMode="auto">
          <a:xfrm>
            <a:off x="6010066" y="5065558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2" name="타원 451"/>
          <p:cNvSpPr/>
          <p:nvPr/>
        </p:nvSpPr>
        <p:spPr bwMode="auto">
          <a:xfrm>
            <a:off x="6110640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3" name="타원 452"/>
          <p:cNvSpPr/>
          <p:nvPr/>
        </p:nvSpPr>
        <p:spPr bwMode="auto">
          <a:xfrm>
            <a:off x="5884350" y="501527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4" name="타원 453"/>
          <p:cNvSpPr/>
          <p:nvPr/>
        </p:nvSpPr>
        <p:spPr bwMode="auto">
          <a:xfrm>
            <a:off x="6110640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5" name="타원 454"/>
          <p:cNvSpPr/>
          <p:nvPr/>
        </p:nvSpPr>
        <p:spPr bwMode="auto">
          <a:xfrm>
            <a:off x="5884350" y="478898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6" name="타원 455"/>
          <p:cNvSpPr/>
          <p:nvPr/>
        </p:nvSpPr>
        <p:spPr bwMode="auto">
          <a:xfrm>
            <a:off x="4933524" y="4750670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7" name="타원 456"/>
          <p:cNvSpPr/>
          <p:nvPr/>
        </p:nvSpPr>
        <p:spPr bwMode="auto">
          <a:xfrm>
            <a:off x="5022455" y="4835818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8" name="타원 457"/>
          <p:cNvSpPr/>
          <p:nvPr/>
        </p:nvSpPr>
        <p:spPr bwMode="auto">
          <a:xfrm>
            <a:off x="5106865" y="477520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59" name="타원 458"/>
          <p:cNvSpPr/>
          <p:nvPr/>
        </p:nvSpPr>
        <p:spPr bwMode="auto">
          <a:xfrm>
            <a:off x="4959149" y="491663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0" name="타원 459"/>
          <p:cNvSpPr/>
          <p:nvPr/>
        </p:nvSpPr>
        <p:spPr bwMode="auto">
          <a:xfrm>
            <a:off x="5233479" y="4916636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1" name="타원 460"/>
          <p:cNvSpPr/>
          <p:nvPr/>
        </p:nvSpPr>
        <p:spPr bwMode="auto">
          <a:xfrm>
            <a:off x="5106865" y="5037864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2" name="타원 461"/>
          <p:cNvSpPr/>
          <p:nvPr/>
        </p:nvSpPr>
        <p:spPr bwMode="auto">
          <a:xfrm>
            <a:off x="5191275" y="49974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3" name="타원 462"/>
          <p:cNvSpPr/>
          <p:nvPr/>
        </p:nvSpPr>
        <p:spPr bwMode="auto">
          <a:xfrm>
            <a:off x="5001353" y="4997455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4" name="타원 463"/>
          <p:cNvSpPr/>
          <p:nvPr/>
        </p:nvSpPr>
        <p:spPr bwMode="auto">
          <a:xfrm>
            <a:off x="5191275" y="481561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5" name="타원 464"/>
          <p:cNvSpPr/>
          <p:nvPr/>
        </p:nvSpPr>
        <p:spPr bwMode="auto">
          <a:xfrm>
            <a:off x="5001353" y="4815613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6" name="직사각형 465"/>
          <p:cNvSpPr/>
          <p:nvPr/>
        </p:nvSpPr>
        <p:spPr bwMode="auto">
          <a:xfrm>
            <a:off x="5533652" y="4750670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467" name="직선 연결선 466"/>
          <p:cNvCxnSpPr>
            <a:stCxn id="456" idx="6"/>
            <a:endCxn id="466" idx="1"/>
          </p:cNvCxnSpPr>
          <p:nvPr/>
        </p:nvCxnSpPr>
        <p:spPr bwMode="auto">
          <a:xfrm>
            <a:off x="5306586" y="4929265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8" name="타원 467"/>
          <p:cNvSpPr/>
          <p:nvPr/>
        </p:nvSpPr>
        <p:spPr bwMode="auto">
          <a:xfrm>
            <a:off x="4933524" y="5360274"/>
            <a:ext cx="373062" cy="35719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69" name="타원 468"/>
          <p:cNvSpPr/>
          <p:nvPr/>
        </p:nvSpPr>
        <p:spPr bwMode="auto">
          <a:xfrm>
            <a:off x="5022455" y="5445422"/>
            <a:ext cx="189921" cy="1818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0" name="타원 469"/>
          <p:cNvSpPr/>
          <p:nvPr/>
        </p:nvSpPr>
        <p:spPr bwMode="auto">
          <a:xfrm>
            <a:off x="5106865" y="538480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1" name="타원 470"/>
          <p:cNvSpPr/>
          <p:nvPr/>
        </p:nvSpPr>
        <p:spPr bwMode="auto">
          <a:xfrm>
            <a:off x="4959149" y="552624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2" name="타원 471"/>
          <p:cNvSpPr/>
          <p:nvPr/>
        </p:nvSpPr>
        <p:spPr bwMode="auto">
          <a:xfrm>
            <a:off x="5233479" y="5526240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3" name="타원 472"/>
          <p:cNvSpPr/>
          <p:nvPr/>
        </p:nvSpPr>
        <p:spPr bwMode="auto">
          <a:xfrm>
            <a:off x="5106865" y="5647468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4" name="타원 473"/>
          <p:cNvSpPr/>
          <p:nvPr/>
        </p:nvSpPr>
        <p:spPr bwMode="auto">
          <a:xfrm>
            <a:off x="5191275" y="56070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5" name="타원 474"/>
          <p:cNvSpPr/>
          <p:nvPr/>
        </p:nvSpPr>
        <p:spPr bwMode="auto">
          <a:xfrm>
            <a:off x="5001353" y="5607059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6" name="타원 475"/>
          <p:cNvSpPr/>
          <p:nvPr/>
        </p:nvSpPr>
        <p:spPr bwMode="auto">
          <a:xfrm>
            <a:off x="5191275" y="542521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7" name="타원 476"/>
          <p:cNvSpPr/>
          <p:nvPr/>
        </p:nvSpPr>
        <p:spPr bwMode="auto">
          <a:xfrm>
            <a:off x="5001353" y="5425217"/>
            <a:ext cx="42205" cy="4040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78" name="직사각형 477"/>
          <p:cNvSpPr/>
          <p:nvPr/>
        </p:nvSpPr>
        <p:spPr bwMode="auto">
          <a:xfrm>
            <a:off x="5533652" y="5360274"/>
            <a:ext cx="71438" cy="35719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479" name="직선 연결선 478"/>
          <p:cNvCxnSpPr>
            <a:stCxn id="468" idx="6"/>
            <a:endCxn id="478" idx="1"/>
          </p:cNvCxnSpPr>
          <p:nvPr/>
        </p:nvCxnSpPr>
        <p:spPr bwMode="auto">
          <a:xfrm>
            <a:off x="5306586" y="5538869"/>
            <a:ext cx="227066" cy="0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80" name="타원 479"/>
          <p:cNvSpPr/>
          <p:nvPr/>
        </p:nvSpPr>
        <p:spPr bwMode="auto">
          <a:xfrm>
            <a:off x="5803532" y="5317768"/>
            <a:ext cx="444500" cy="4445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1" name="타원 480"/>
          <p:cNvSpPr/>
          <p:nvPr/>
        </p:nvSpPr>
        <p:spPr bwMode="auto">
          <a:xfrm>
            <a:off x="5909493" y="542372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2" name="타원 481"/>
          <p:cNvSpPr/>
          <p:nvPr/>
        </p:nvSpPr>
        <p:spPr bwMode="auto">
          <a:xfrm>
            <a:off x="6010066" y="5348300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3" name="타원 482"/>
          <p:cNvSpPr/>
          <p:nvPr/>
        </p:nvSpPr>
        <p:spPr bwMode="auto">
          <a:xfrm>
            <a:off x="5834064" y="552430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4" name="타원 483"/>
          <p:cNvSpPr/>
          <p:nvPr/>
        </p:nvSpPr>
        <p:spPr bwMode="auto">
          <a:xfrm>
            <a:off x="6160926" y="552430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5" name="타원 484"/>
          <p:cNvSpPr/>
          <p:nvPr/>
        </p:nvSpPr>
        <p:spPr bwMode="auto">
          <a:xfrm>
            <a:off x="6010066" y="5675162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6" name="타원 485"/>
          <p:cNvSpPr/>
          <p:nvPr/>
        </p:nvSpPr>
        <p:spPr bwMode="auto">
          <a:xfrm>
            <a:off x="6110640" y="562487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7" name="타원 486"/>
          <p:cNvSpPr/>
          <p:nvPr/>
        </p:nvSpPr>
        <p:spPr bwMode="auto">
          <a:xfrm>
            <a:off x="5884350" y="562487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8" name="타원 487"/>
          <p:cNvSpPr/>
          <p:nvPr/>
        </p:nvSpPr>
        <p:spPr bwMode="auto">
          <a:xfrm>
            <a:off x="6110640" y="539858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489" name="타원 488"/>
          <p:cNvSpPr/>
          <p:nvPr/>
        </p:nvSpPr>
        <p:spPr bwMode="auto">
          <a:xfrm>
            <a:off x="5884350" y="5398586"/>
            <a:ext cx="50287" cy="502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cxnSp>
        <p:nvCxnSpPr>
          <p:cNvPr id="490" name="직선 연결선 489"/>
          <p:cNvCxnSpPr>
            <a:stCxn id="478" idx="3"/>
            <a:endCxn id="480" idx="2"/>
          </p:cNvCxnSpPr>
          <p:nvPr/>
        </p:nvCxnSpPr>
        <p:spPr bwMode="auto">
          <a:xfrm>
            <a:off x="5605090" y="5538869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1" name="직선 연결선 490"/>
          <p:cNvCxnSpPr>
            <a:stCxn id="466" idx="3"/>
            <a:endCxn id="446" idx="2"/>
          </p:cNvCxnSpPr>
          <p:nvPr/>
        </p:nvCxnSpPr>
        <p:spPr bwMode="auto">
          <a:xfrm>
            <a:off x="5605090" y="4929265"/>
            <a:ext cx="198442" cy="1149"/>
          </a:xfrm>
          <a:prstGeom prst="line">
            <a:avLst/>
          </a:prstGeom>
          <a:noFill/>
          <a:ln w="158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2" name="직선 화살표 연결선 491"/>
          <p:cNvCxnSpPr>
            <a:stCxn id="399" idx="6"/>
            <a:endCxn id="465" idx="1"/>
          </p:cNvCxnSpPr>
          <p:nvPr/>
        </p:nvCxnSpPr>
        <p:spPr bwMode="auto">
          <a:xfrm>
            <a:off x="3618853" y="2850408"/>
            <a:ext cx="1388681" cy="1971123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96" name="타원 495"/>
          <p:cNvSpPr/>
          <p:nvPr/>
        </p:nvSpPr>
        <p:spPr bwMode="auto">
          <a:xfrm>
            <a:off x="1699732" y="2556642"/>
            <a:ext cx="576080" cy="576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dirty="0" smtClean="0">
                <a:latin typeface="Optima" pitchFamily="2" charset="2"/>
              </a:rPr>
              <a:t>URI</a:t>
            </a: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497" name="직선 연결선 496"/>
          <p:cNvCxnSpPr>
            <a:stCxn id="496" idx="6"/>
            <a:endCxn id="395" idx="2"/>
          </p:cNvCxnSpPr>
          <p:nvPr/>
        </p:nvCxnSpPr>
        <p:spPr bwMode="auto">
          <a:xfrm flipV="1">
            <a:off x="2275812" y="2840980"/>
            <a:ext cx="935360" cy="3702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03" name="모서리가 둥근 직사각형 502"/>
          <p:cNvSpPr/>
          <p:nvPr/>
        </p:nvSpPr>
        <p:spPr bwMode="auto">
          <a:xfrm>
            <a:off x="2788120" y="4438284"/>
            <a:ext cx="1296180" cy="1871116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WS</a:t>
            </a: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*</a:t>
            </a:r>
            <a:r>
              <a:rPr lang="ko-KR" altLang="en-US" sz="1100" b="0" dirty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 </a:t>
            </a: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지원 </a:t>
            </a:r>
            <a:r>
              <a:rPr lang="en-US" altLang="ko-KR" sz="11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ESB</a:t>
            </a:r>
            <a:endParaRPr lang="ko-KR" altLang="en-US" sz="11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504" name="모서리가 둥근 직사각형 503"/>
          <p:cNvSpPr/>
          <p:nvPr/>
        </p:nvSpPr>
        <p:spPr bwMode="auto">
          <a:xfrm>
            <a:off x="3084168" y="4581160"/>
            <a:ext cx="714380" cy="1440200"/>
          </a:xfrm>
          <a:prstGeom prst="roundRect">
            <a:avLst>
              <a:gd name="adj" fmla="val 10454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square" tIns="0" bIns="0" rtlCol="0" anchor="b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b="0" dirty="0" smtClean="0">
                <a:latin typeface="Optima"/>
                <a:ea typeface="가는각진제목체"/>
              </a:rPr>
              <a:t>자동변환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505" name="타원 504"/>
          <p:cNvSpPr/>
          <p:nvPr/>
        </p:nvSpPr>
        <p:spPr bwMode="auto">
          <a:xfrm>
            <a:off x="3211172" y="4708164"/>
            <a:ext cx="444500" cy="444500"/>
          </a:xfrm>
          <a:prstGeom prst="ellipse">
            <a:avLst/>
          </a:prstGeom>
          <a:solidFill>
            <a:srgbClr val="00B000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>
              <a:latin typeface="Optima"/>
              <a:ea typeface="가는각진제목체"/>
            </a:endParaRPr>
          </a:p>
        </p:txBody>
      </p:sp>
      <p:sp>
        <p:nvSpPr>
          <p:cNvPr id="506" name="타원 505"/>
          <p:cNvSpPr/>
          <p:nvPr/>
        </p:nvSpPr>
        <p:spPr bwMode="auto">
          <a:xfrm>
            <a:off x="3317133" y="4814125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07" name="타원 506"/>
          <p:cNvSpPr/>
          <p:nvPr/>
        </p:nvSpPr>
        <p:spPr bwMode="auto">
          <a:xfrm>
            <a:off x="3417706" y="4738696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08" name="타원 507"/>
          <p:cNvSpPr/>
          <p:nvPr/>
        </p:nvSpPr>
        <p:spPr bwMode="auto">
          <a:xfrm>
            <a:off x="3241704" y="491469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09" name="타원 508"/>
          <p:cNvSpPr/>
          <p:nvPr/>
        </p:nvSpPr>
        <p:spPr bwMode="auto">
          <a:xfrm>
            <a:off x="3568566" y="491469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0" name="타원 509"/>
          <p:cNvSpPr/>
          <p:nvPr/>
        </p:nvSpPr>
        <p:spPr bwMode="auto">
          <a:xfrm>
            <a:off x="3417706" y="5065558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1" name="타원 510"/>
          <p:cNvSpPr/>
          <p:nvPr/>
        </p:nvSpPr>
        <p:spPr bwMode="auto">
          <a:xfrm>
            <a:off x="3518280" y="501527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2" name="타원 511"/>
          <p:cNvSpPr/>
          <p:nvPr/>
        </p:nvSpPr>
        <p:spPr bwMode="auto">
          <a:xfrm>
            <a:off x="3291990" y="501527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3" name="타원 512"/>
          <p:cNvSpPr/>
          <p:nvPr/>
        </p:nvSpPr>
        <p:spPr bwMode="auto">
          <a:xfrm>
            <a:off x="3518280" y="478898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4" name="타원 513"/>
          <p:cNvSpPr/>
          <p:nvPr/>
        </p:nvSpPr>
        <p:spPr bwMode="auto">
          <a:xfrm>
            <a:off x="3291990" y="478898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5" name="타원 514"/>
          <p:cNvSpPr/>
          <p:nvPr/>
        </p:nvSpPr>
        <p:spPr bwMode="auto">
          <a:xfrm>
            <a:off x="3211172" y="5317768"/>
            <a:ext cx="444500" cy="444500"/>
          </a:xfrm>
          <a:prstGeom prst="ellipse">
            <a:avLst/>
          </a:prstGeom>
          <a:solidFill>
            <a:srgbClr val="00B000"/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>
              <a:latin typeface="Optima"/>
              <a:ea typeface="가는각진제목체"/>
            </a:endParaRPr>
          </a:p>
        </p:txBody>
      </p:sp>
      <p:sp>
        <p:nvSpPr>
          <p:cNvPr id="516" name="타원 515"/>
          <p:cNvSpPr/>
          <p:nvPr/>
        </p:nvSpPr>
        <p:spPr bwMode="auto">
          <a:xfrm>
            <a:off x="3317133" y="5423729"/>
            <a:ext cx="226289" cy="22628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7" name="타원 516"/>
          <p:cNvSpPr/>
          <p:nvPr/>
        </p:nvSpPr>
        <p:spPr bwMode="auto">
          <a:xfrm>
            <a:off x="3417706" y="5348300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8" name="타원 517"/>
          <p:cNvSpPr/>
          <p:nvPr/>
        </p:nvSpPr>
        <p:spPr bwMode="auto">
          <a:xfrm>
            <a:off x="3241704" y="552430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19" name="타원 518"/>
          <p:cNvSpPr/>
          <p:nvPr/>
        </p:nvSpPr>
        <p:spPr bwMode="auto">
          <a:xfrm>
            <a:off x="3568566" y="552430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20" name="타원 519"/>
          <p:cNvSpPr/>
          <p:nvPr/>
        </p:nvSpPr>
        <p:spPr bwMode="auto">
          <a:xfrm>
            <a:off x="3417706" y="5675162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21" name="타원 520"/>
          <p:cNvSpPr/>
          <p:nvPr/>
        </p:nvSpPr>
        <p:spPr bwMode="auto">
          <a:xfrm>
            <a:off x="3518280" y="5624876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22" name="타원 521"/>
          <p:cNvSpPr/>
          <p:nvPr/>
        </p:nvSpPr>
        <p:spPr bwMode="auto">
          <a:xfrm>
            <a:off x="3291990" y="5624876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23" name="타원 522"/>
          <p:cNvSpPr/>
          <p:nvPr/>
        </p:nvSpPr>
        <p:spPr bwMode="auto">
          <a:xfrm>
            <a:off x="3518280" y="5398586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24" name="타원 523"/>
          <p:cNvSpPr/>
          <p:nvPr/>
        </p:nvSpPr>
        <p:spPr bwMode="auto">
          <a:xfrm>
            <a:off x="3291990" y="5398586"/>
            <a:ext cx="50287" cy="502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dirty="0" smtClean="0">
              <a:latin typeface="Optima"/>
              <a:ea typeface="가는각진제목체"/>
            </a:endParaRPr>
          </a:p>
        </p:txBody>
      </p:sp>
      <p:sp>
        <p:nvSpPr>
          <p:cNvPr id="525" name="타원 524"/>
          <p:cNvSpPr/>
          <p:nvPr/>
        </p:nvSpPr>
        <p:spPr bwMode="auto">
          <a:xfrm>
            <a:off x="1707970" y="4644932"/>
            <a:ext cx="576080" cy="57608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100" dirty="0" smtClean="0">
                <a:latin typeface="Optima" pitchFamily="2" charset="2"/>
              </a:rPr>
              <a:t>WSDL</a:t>
            </a:r>
            <a:endParaRPr lang="ko-KR" altLang="en-US" sz="1100" dirty="0" smtClean="0">
              <a:latin typeface="Optima" pitchFamily="2" charset="2"/>
            </a:endParaRPr>
          </a:p>
        </p:txBody>
      </p:sp>
      <p:cxnSp>
        <p:nvCxnSpPr>
          <p:cNvPr id="526" name="직선 연결선 525"/>
          <p:cNvCxnSpPr>
            <a:stCxn id="525" idx="6"/>
            <a:endCxn id="505" idx="2"/>
          </p:cNvCxnSpPr>
          <p:nvPr/>
        </p:nvCxnSpPr>
        <p:spPr bwMode="auto">
          <a:xfrm flipV="1">
            <a:off x="2284050" y="4930414"/>
            <a:ext cx="927122" cy="2558"/>
          </a:xfrm>
          <a:prstGeom prst="line">
            <a:avLst/>
          </a:prstGeom>
          <a:noFill/>
          <a:ln w="158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31" name="직선 화살표 연결선 530"/>
          <p:cNvCxnSpPr>
            <a:stCxn id="504" idx="3"/>
            <a:endCxn id="456" idx="2"/>
          </p:cNvCxnSpPr>
          <p:nvPr/>
        </p:nvCxnSpPr>
        <p:spPr bwMode="auto">
          <a:xfrm flipV="1">
            <a:off x="3798548" y="4929265"/>
            <a:ext cx="1134976" cy="371995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40" name="직선 화살표 연결선 539"/>
          <p:cNvCxnSpPr>
            <a:stCxn id="504" idx="3"/>
            <a:endCxn id="468" idx="2"/>
          </p:cNvCxnSpPr>
          <p:nvPr/>
        </p:nvCxnSpPr>
        <p:spPr bwMode="auto">
          <a:xfrm>
            <a:off x="3798548" y="5301260"/>
            <a:ext cx="1134976" cy="237609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43" name="직선 화살표 연결선 542"/>
          <p:cNvCxnSpPr>
            <a:stCxn id="505" idx="6"/>
            <a:endCxn id="547" idx="1"/>
          </p:cNvCxnSpPr>
          <p:nvPr/>
        </p:nvCxnSpPr>
        <p:spPr bwMode="auto">
          <a:xfrm>
            <a:off x="3655672" y="4930414"/>
            <a:ext cx="140588" cy="37084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547" name="직사각형 546"/>
          <p:cNvSpPr/>
          <p:nvPr/>
        </p:nvSpPr>
        <p:spPr bwMode="auto">
          <a:xfrm>
            <a:off x="3796260" y="5229250"/>
            <a:ext cx="45719" cy="14402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50" name="TextBox 549"/>
          <p:cNvSpPr txBox="1"/>
          <p:nvPr/>
        </p:nvSpPr>
        <p:spPr bwMode="auto">
          <a:xfrm>
            <a:off x="2284050" y="285292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HTTP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551" name="TextBox 550"/>
          <p:cNvSpPr txBox="1"/>
          <p:nvPr/>
        </p:nvSpPr>
        <p:spPr bwMode="auto">
          <a:xfrm>
            <a:off x="2284050" y="494121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SOAP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553" name="직선 화살표 연결선 552"/>
          <p:cNvCxnSpPr>
            <a:stCxn id="480" idx="6"/>
            <a:endCxn id="307" idx="2"/>
          </p:cNvCxnSpPr>
          <p:nvPr/>
        </p:nvCxnSpPr>
        <p:spPr bwMode="auto">
          <a:xfrm>
            <a:off x="6248032" y="5540018"/>
            <a:ext cx="871417" cy="6427"/>
          </a:xfrm>
          <a:prstGeom prst="straightConnector1">
            <a:avLst/>
          </a:prstGeom>
          <a:noFill/>
          <a:ln w="12700" cap="flat" cmpd="sng" algn="ctr">
            <a:solidFill>
              <a:srgbClr val="A5002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56" name="TextBox 555"/>
          <p:cNvSpPr txBox="1"/>
          <p:nvPr/>
        </p:nvSpPr>
        <p:spPr bwMode="auto">
          <a:xfrm>
            <a:off x="1563950" y="3645030"/>
            <a:ext cx="864120" cy="4767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서비스</a:t>
            </a:r>
            <a:endParaRPr lang="en-US" altLang="ko-KR" sz="11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(OpenAPI)</a:t>
            </a:r>
            <a:endParaRPr lang="ko-KR" altLang="en-US" sz="11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cxnSp>
        <p:nvCxnSpPr>
          <p:cNvPr id="557" name="직선 화살표 연결선 556"/>
          <p:cNvCxnSpPr>
            <a:stCxn id="556" idx="2"/>
            <a:endCxn id="525" idx="0"/>
          </p:cNvCxnSpPr>
          <p:nvPr/>
        </p:nvCxnSpPr>
        <p:spPr bwMode="auto">
          <a:xfrm>
            <a:off x="1996010" y="4121756"/>
            <a:ext cx="0" cy="523176"/>
          </a:xfrm>
          <a:prstGeom prst="straightConnector1">
            <a:avLst/>
          </a:prstGeom>
          <a:noFill/>
          <a:ln w="9525" cap="flat" cmpd="sng" algn="ctr">
            <a:solidFill>
              <a:srgbClr val="A5002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561" name="직선 화살표 연결선 560"/>
          <p:cNvCxnSpPr>
            <a:stCxn id="556" idx="0"/>
            <a:endCxn id="496" idx="4"/>
          </p:cNvCxnSpPr>
          <p:nvPr/>
        </p:nvCxnSpPr>
        <p:spPr bwMode="auto">
          <a:xfrm flipH="1" flipV="1">
            <a:off x="1987772" y="3132722"/>
            <a:ext cx="8238" cy="512308"/>
          </a:xfrm>
          <a:prstGeom prst="straightConnector1">
            <a:avLst/>
          </a:prstGeom>
          <a:noFill/>
          <a:ln w="9525" cap="flat" cmpd="sng" algn="ctr">
            <a:solidFill>
              <a:srgbClr val="A5002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77" name="직사각형 576"/>
          <p:cNvSpPr/>
          <p:nvPr/>
        </p:nvSpPr>
        <p:spPr bwMode="auto">
          <a:xfrm>
            <a:off x="483800" y="3717040"/>
            <a:ext cx="64809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Client</a:t>
            </a:r>
            <a:endParaRPr lang="ko-KR" altLang="en-US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cxnSp>
        <p:nvCxnSpPr>
          <p:cNvPr id="579" name="구부러진 연결선 578"/>
          <p:cNvCxnSpPr>
            <a:stCxn id="577" idx="3"/>
            <a:endCxn id="496" idx="2"/>
          </p:cNvCxnSpPr>
          <p:nvPr/>
        </p:nvCxnSpPr>
        <p:spPr bwMode="auto">
          <a:xfrm flipV="1">
            <a:off x="1131890" y="2844682"/>
            <a:ext cx="567842" cy="1052383"/>
          </a:xfrm>
          <a:prstGeom prst="curvedConnector3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580" name="구부러진 연결선 579"/>
          <p:cNvCxnSpPr>
            <a:stCxn id="577" idx="3"/>
            <a:endCxn id="525" idx="2"/>
          </p:cNvCxnSpPr>
          <p:nvPr/>
        </p:nvCxnSpPr>
        <p:spPr bwMode="auto">
          <a:xfrm>
            <a:off x="1131890" y="3897065"/>
            <a:ext cx="576080" cy="1035907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303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서비스와 컴포넌트 </a:t>
            </a:r>
            <a:r>
              <a:rPr lang="en-US" altLang="ko-KR" dirty="0" smtClean="0"/>
              <a:t>(3/3)</a:t>
            </a:r>
            <a:endParaRPr lang="ko-KR" altLang="en-US" baseline="30000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98488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설계 시 컴포넌트 관점에서 서비스 클라이언트를 완전히 가려서 보이지 않도록 설계해야 함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다양한 서비스 클라이언트 변형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(variation)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은 서비스 영역에서 담당할 수 있어야 함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모든 클라이언트 상황에 적용할 수 있는 서비스를 제공하기에는 어려움이 있으며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클라이언트 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차별화 대응이 필요함 </a:t>
            </a:r>
          </a:p>
        </p:txBody>
      </p:sp>
      <p:sp>
        <p:nvSpPr>
          <p:cNvPr id="26" name="순서도: 처리 25"/>
          <p:cNvSpPr/>
          <p:nvPr/>
        </p:nvSpPr>
        <p:spPr bwMode="auto">
          <a:xfrm>
            <a:off x="771840" y="2492870"/>
            <a:ext cx="5832810" cy="100814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서비스</a:t>
            </a:r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27" name="순서도: 처리 26"/>
          <p:cNvSpPr/>
          <p:nvPr/>
        </p:nvSpPr>
        <p:spPr bwMode="auto">
          <a:xfrm>
            <a:off x="771840" y="3573020"/>
            <a:ext cx="5832810" cy="208829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b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mtClean="0">
                <a:solidFill>
                  <a:srgbClr val="000000">
                    <a:lumMod val="85000"/>
                    <a:lumOff val="15000"/>
                  </a:srgbClr>
                </a:solidFill>
                <a:latin typeface="Optima" pitchFamily="2" charset="2"/>
              </a:rPr>
              <a:t>컴포넌트</a:t>
            </a:r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Optima" pitchFamily="2" charset="2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428070" y="2708900"/>
            <a:ext cx="172824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Service Resource A 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347920" y="3933070"/>
            <a:ext cx="1728240" cy="4320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프로세스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 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</a:t>
            </a:r>
            <a:endParaRPr lang="ko-KR" altLang="en-US" b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95055" y="3966980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33" name="직사각형 32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sp>
        <p:nvSpPr>
          <p:cNvPr id="36" name="타원 35"/>
          <p:cNvSpPr/>
          <p:nvPr/>
        </p:nvSpPr>
        <p:spPr bwMode="auto">
          <a:xfrm>
            <a:off x="987870" y="400508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8" name="직선 화살표 연결선 37"/>
          <p:cNvCxnSpPr>
            <a:stCxn id="43" idx="1"/>
            <a:endCxn id="36" idx="6"/>
          </p:cNvCxnSpPr>
          <p:nvPr/>
        </p:nvCxnSpPr>
        <p:spPr bwMode="auto">
          <a:xfrm flipH="1">
            <a:off x="1131890" y="407709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9" name="타원 38"/>
          <p:cNvSpPr/>
          <p:nvPr/>
        </p:nvSpPr>
        <p:spPr bwMode="auto">
          <a:xfrm>
            <a:off x="987870" y="414910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0" name="직선 화살표 연결선 39"/>
          <p:cNvCxnSpPr>
            <a:stCxn id="44" idx="1"/>
            <a:endCxn id="39" idx="6"/>
          </p:cNvCxnSpPr>
          <p:nvPr/>
        </p:nvCxnSpPr>
        <p:spPr bwMode="auto">
          <a:xfrm flipH="1">
            <a:off x="1131890" y="422111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3" name="순서도: 처리 42"/>
          <p:cNvSpPr/>
          <p:nvPr/>
        </p:nvSpPr>
        <p:spPr bwMode="auto">
          <a:xfrm>
            <a:off x="1347920" y="400508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4" name="순서도: 처리 43"/>
          <p:cNvSpPr/>
          <p:nvPr/>
        </p:nvSpPr>
        <p:spPr bwMode="auto">
          <a:xfrm>
            <a:off x="1347920" y="414910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2068020" y="278091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6" name="직선 화살표 연결선 45"/>
          <p:cNvCxnSpPr>
            <a:stCxn id="49" idx="1"/>
            <a:endCxn id="45" idx="6"/>
          </p:cNvCxnSpPr>
          <p:nvPr/>
        </p:nvCxnSpPr>
        <p:spPr bwMode="auto">
          <a:xfrm flipH="1">
            <a:off x="2212040" y="285292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타원 46"/>
          <p:cNvSpPr/>
          <p:nvPr/>
        </p:nvSpPr>
        <p:spPr bwMode="auto">
          <a:xfrm>
            <a:off x="2068020" y="292493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8" name="직선 화살표 연결선 47"/>
          <p:cNvCxnSpPr>
            <a:stCxn id="50" idx="1"/>
            <a:endCxn id="47" idx="6"/>
          </p:cNvCxnSpPr>
          <p:nvPr/>
        </p:nvCxnSpPr>
        <p:spPr bwMode="auto">
          <a:xfrm flipH="1">
            <a:off x="2212040" y="299694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순서도: 처리 48"/>
          <p:cNvSpPr/>
          <p:nvPr/>
        </p:nvSpPr>
        <p:spPr bwMode="auto">
          <a:xfrm>
            <a:off x="2428070" y="278091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0" name="순서도: 처리 49"/>
          <p:cNvSpPr/>
          <p:nvPr/>
        </p:nvSpPr>
        <p:spPr bwMode="auto">
          <a:xfrm>
            <a:off x="2428070" y="292493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012290" y="3933070"/>
            <a:ext cx="1728240" cy="4320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프로세스 </a:t>
            </a:r>
            <a:r>
              <a:rPr lang="ko-KR" altLang="en-US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 </a:t>
            </a:r>
            <a:r>
              <a:rPr lang="en-US" altLang="ko-KR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</a:t>
            </a:r>
            <a:endParaRPr lang="ko-KR" altLang="en-US" b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559425" y="3966980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53" name="직사각형 52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sp>
        <p:nvSpPr>
          <p:cNvPr id="57" name="타원 56"/>
          <p:cNvSpPr/>
          <p:nvPr/>
        </p:nvSpPr>
        <p:spPr bwMode="auto">
          <a:xfrm>
            <a:off x="3652240" y="400508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58" name="직선 화살표 연결선 57"/>
          <p:cNvCxnSpPr>
            <a:stCxn id="61" idx="1"/>
            <a:endCxn id="57" idx="6"/>
          </p:cNvCxnSpPr>
          <p:nvPr/>
        </p:nvCxnSpPr>
        <p:spPr bwMode="auto">
          <a:xfrm flipH="1">
            <a:off x="3796260" y="407709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9" name="타원 58"/>
          <p:cNvSpPr/>
          <p:nvPr/>
        </p:nvSpPr>
        <p:spPr bwMode="auto">
          <a:xfrm>
            <a:off x="3652240" y="414910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60" name="직선 화살표 연결선 59"/>
          <p:cNvCxnSpPr>
            <a:stCxn id="62" idx="1"/>
            <a:endCxn id="59" idx="6"/>
          </p:cNvCxnSpPr>
          <p:nvPr/>
        </p:nvCxnSpPr>
        <p:spPr bwMode="auto">
          <a:xfrm flipH="1">
            <a:off x="3796260" y="422111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1" name="순서도: 처리 60"/>
          <p:cNvSpPr/>
          <p:nvPr/>
        </p:nvSpPr>
        <p:spPr bwMode="auto">
          <a:xfrm>
            <a:off x="4012290" y="400508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2" name="순서도: 처리 61"/>
          <p:cNvSpPr/>
          <p:nvPr/>
        </p:nvSpPr>
        <p:spPr bwMode="auto">
          <a:xfrm>
            <a:off x="4012290" y="4149100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580230" y="5013220"/>
            <a:ext cx="1728240" cy="4320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엔티티 컴포넌트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5127365" y="5047130"/>
            <a:ext cx="144020" cy="72010"/>
            <a:chOff x="5956560" y="2996940"/>
            <a:chExt cx="504070" cy="360050"/>
          </a:xfrm>
          <a:solidFill>
            <a:schemeClr val="bg1">
              <a:lumMod val="85000"/>
            </a:schemeClr>
          </a:solidFill>
        </p:grpSpPr>
        <p:sp>
          <p:nvSpPr>
            <p:cNvPr id="67" name="직사각형 66"/>
            <p:cNvSpPr/>
            <p:nvPr/>
          </p:nvSpPr>
          <p:spPr bwMode="auto">
            <a:xfrm>
              <a:off x="6108960" y="2996940"/>
              <a:ext cx="351670" cy="36005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68" name="직사각형 67"/>
            <p:cNvSpPr/>
            <p:nvPr/>
          </p:nvSpPr>
          <p:spPr bwMode="auto">
            <a:xfrm>
              <a:off x="5956560" y="30689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956560" y="3221350"/>
              <a:ext cx="288040" cy="72010"/>
            </a:xfrm>
            <a:prstGeom prst="rect">
              <a:avLst/>
            </a:prstGeom>
            <a:grpFill/>
            <a:ln w="635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rgbClr val="006699"/>
                </a:buClr>
              </a:pPr>
              <a:endParaRPr lang="ko-KR" altLang="en-US" smtClean="0">
                <a:latin typeface="Optima" pitchFamily="2" charset="2"/>
              </a:endParaRPr>
            </a:p>
          </p:txBody>
        </p:sp>
      </p:grpSp>
      <p:sp>
        <p:nvSpPr>
          <p:cNvPr id="70" name="타원 69"/>
          <p:cNvSpPr/>
          <p:nvPr/>
        </p:nvSpPr>
        <p:spPr bwMode="auto">
          <a:xfrm>
            <a:off x="3220180" y="5157240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1" name="직선 화살표 연결선 70"/>
          <p:cNvCxnSpPr>
            <a:stCxn id="65" idx="1"/>
            <a:endCxn id="70" idx="6"/>
          </p:cNvCxnSpPr>
          <p:nvPr/>
        </p:nvCxnSpPr>
        <p:spPr bwMode="auto">
          <a:xfrm flipH="1">
            <a:off x="3364200" y="5229250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직선 화살표 연결선 71"/>
          <p:cNvCxnSpPr>
            <a:stCxn id="28" idx="2"/>
            <a:endCxn id="70" idx="0"/>
          </p:cNvCxnSpPr>
          <p:nvPr/>
        </p:nvCxnSpPr>
        <p:spPr bwMode="auto">
          <a:xfrm>
            <a:off x="3292190" y="3140960"/>
            <a:ext cx="0" cy="201628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3" name="직선 화살표 연결선 72"/>
          <p:cNvCxnSpPr>
            <a:stCxn id="28" idx="2"/>
            <a:endCxn id="57" idx="1"/>
          </p:cNvCxnSpPr>
          <p:nvPr/>
        </p:nvCxnSpPr>
        <p:spPr bwMode="auto">
          <a:xfrm>
            <a:off x="3292190" y="3140960"/>
            <a:ext cx="381141" cy="885211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74" name="직선 화살표 연결선 46"/>
          <p:cNvCxnSpPr>
            <a:stCxn id="28" idx="2"/>
            <a:endCxn id="36" idx="7"/>
          </p:cNvCxnSpPr>
          <p:nvPr/>
        </p:nvCxnSpPr>
        <p:spPr bwMode="auto">
          <a:xfrm rot="5400000">
            <a:off x="1758890" y="2492870"/>
            <a:ext cx="885211" cy="2181391"/>
          </a:xfrm>
          <a:prstGeom prst="curvedConnector3">
            <a:avLst>
              <a:gd name="adj1" fmla="val 50000"/>
            </a:avLst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75" name="순서도: 가산 접합 74"/>
          <p:cNvSpPr/>
          <p:nvPr/>
        </p:nvSpPr>
        <p:spPr bwMode="auto">
          <a:xfrm>
            <a:off x="3148170" y="4653170"/>
            <a:ext cx="288040" cy="288040"/>
          </a:xfrm>
          <a:prstGeom prst="flowChartSummingJunction">
            <a:avLst/>
          </a:prstGeom>
          <a:noFill/>
          <a:ln w="15875">
            <a:solidFill>
              <a:srgbClr val="C0000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2572090" y="3356990"/>
            <a:ext cx="288040" cy="288040"/>
          </a:xfrm>
          <a:prstGeom prst="ellipse">
            <a:avLst/>
          </a:prstGeom>
          <a:noFill/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7" name="타원 76"/>
          <p:cNvSpPr/>
          <p:nvPr/>
        </p:nvSpPr>
        <p:spPr bwMode="auto">
          <a:xfrm>
            <a:off x="3364200" y="3501010"/>
            <a:ext cx="288040" cy="288040"/>
          </a:xfrm>
          <a:prstGeom prst="ellipse">
            <a:avLst/>
          </a:prstGeom>
          <a:noFill/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8" name="타원 77"/>
          <p:cNvSpPr/>
          <p:nvPr/>
        </p:nvSpPr>
        <p:spPr bwMode="auto">
          <a:xfrm>
            <a:off x="3184175" y="2146535"/>
            <a:ext cx="216030" cy="202315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R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79" name="직선 연결선 78"/>
          <p:cNvCxnSpPr>
            <a:stCxn id="28" idx="0"/>
            <a:endCxn id="78" idx="4"/>
          </p:cNvCxnSpPr>
          <p:nvPr/>
        </p:nvCxnSpPr>
        <p:spPr bwMode="auto">
          <a:xfrm flipV="1">
            <a:off x="3292190" y="2348850"/>
            <a:ext cx="0" cy="36005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0" name="TextBox 79"/>
          <p:cNvSpPr txBox="1"/>
          <p:nvPr/>
        </p:nvSpPr>
        <p:spPr bwMode="auto">
          <a:xfrm>
            <a:off x="3364200" y="2246649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smtClean="0">
                <a:latin typeface="Optima"/>
                <a:ea typeface="가는각진제목체"/>
              </a:rPr>
              <a:t>REST</a:t>
            </a:r>
            <a:r>
              <a:rPr lang="ko-KR" altLang="en-US" sz="1000" b="0" smtClean="0">
                <a:latin typeface="Optima"/>
                <a:ea typeface="가는각진제목체"/>
              </a:rPr>
              <a:t>서비스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660380" y="2695185"/>
            <a:ext cx="1728240" cy="432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latin typeface="Optima" pitchFamily="2" charset="2"/>
              </a:rPr>
              <a:t>Service Resource B </a:t>
            </a:r>
            <a:endParaRPr lang="ko-KR" altLang="en-US" smtClean="0">
              <a:latin typeface="Optima" pitchFamily="2" charset="2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4300330" y="2767195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83" name="직선 화살표 연결선 82"/>
          <p:cNvCxnSpPr>
            <a:stCxn id="86" idx="1"/>
            <a:endCxn id="82" idx="6"/>
          </p:cNvCxnSpPr>
          <p:nvPr/>
        </p:nvCxnSpPr>
        <p:spPr bwMode="auto">
          <a:xfrm flipH="1">
            <a:off x="4444350" y="2839205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4" name="타원 83"/>
          <p:cNvSpPr/>
          <p:nvPr/>
        </p:nvSpPr>
        <p:spPr bwMode="auto">
          <a:xfrm>
            <a:off x="4300330" y="2911215"/>
            <a:ext cx="144020" cy="1440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85" name="직선 화살표 연결선 84"/>
          <p:cNvCxnSpPr>
            <a:stCxn id="87" idx="1"/>
            <a:endCxn id="84" idx="6"/>
          </p:cNvCxnSpPr>
          <p:nvPr/>
        </p:nvCxnSpPr>
        <p:spPr bwMode="auto">
          <a:xfrm flipH="1">
            <a:off x="4444350" y="2983225"/>
            <a:ext cx="216030" cy="0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6" name="순서도: 처리 85"/>
          <p:cNvSpPr/>
          <p:nvPr/>
        </p:nvSpPr>
        <p:spPr bwMode="auto">
          <a:xfrm>
            <a:off x="4660380" y="2767195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7" name="순서도: 처리 86"/>
          <p:cNvSpPr/>
          <p:nvPr/>
        </p:nvSpPr>
        <p:spPr bwMode="auto">
          <a:xfrm>
            <a:off x="4660380" y="2911215"/>
            <a:ext cx="72010" cy="144020"/>
          </a:xfrm>
          <a:prstGeom prst="flowChartProcess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8" name="타원 87"/>
          <p:cNvSpPr/>
          <p:nvPr/>
        </p:nvSpPr>
        <p:spPr bwMode="auto">
          <a:xfrm>
            <a:off x="5416485" y="2132820"/>
            <a:ext cx="216030" cy="202315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mtClean="0">
                <a:solidFill>
                  <a:srgbClr val="FFFFFF"/>
                </a:solidFill>
                <a:latin typeface="Optima" pitchFamily="2" charset="2"/>
              </a:rPr>
              <a:t>R</a:t>
            </a:r>
            <a:endParaRPr lang="ko-KR" altLang="en-US" smtClean="0">
              <a:solidFill>
                <a:srgbClr val="FFFFFF"/>
              </a:solidFill>
              <a:latin typeface="Optima" pitchFamily="2" charset="2"/>
            </a:endParaRPr>
          </a:p>
        </p:txBody>
      </p:sp>
      <p:cxnSp>
        <p:nvCxnSpPr>
          <p:cNvPr id="89" name="직선 연결선 88"/>
          <p:cNvCxnSpPr>
            <a:stCxn id="81" idx="0"/>
            <a:endCxn id="88" idx="4"/>
          </p:cNvCxnSpPr>
          <p:nvPr/>
        </p:nvCxnSpPr>
        <p:spPr bwMode="auto">
          <a:xfrm flipV="1">
            <a:off x="5524500" y="2335135"/>
            <a:ext cx="0" cy="36005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0" name="TextBox 89"/>
          <p:cNvSpPr txBox="1"/>
          <p:nvPr/>
        </p:nvSpPr>
        <p:spPr bwMode="auto">
          <a:xfrm>
            <a:off x="5596510" y="2232934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smtClean="0">
                <a:latin typeface="Optima"/>
                <a:ea typeface="가는각진제목체"/>
              </a:rPr>
              <a:t>REST</a:t>
            </a:r>
            <a:r>
              <a:rPr lang="ko-KR" altLang="en-US" sz="1000" b="0" smtClean="0">
                <a:latin typeface="Optima"/>
                <a:ea typeface="가는각진제목체"/>
              </a:rPr>
              <a:t>서비스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91" name="직선 화살표 연결선 90"/>
          <p:cNvCxnSpPr>
            <a:stCxn id="81" idx="2"/>
            <a:endCxn id="57" idx="7"/>
          </p:cNvCxnSpPr>
          <p:nvPr/>
        </p:nvCxnSpPr>
        <p:spPr bwMode="auto">
          <a:xfrm flipH="1">
            <a:off x="3775169" y="3127245"/>
            <a:ext cx="1749331" cy="898926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92" name="타원 91"/>
          <p:cNvSpPr/>
          <p:nvPr/>
        </p:nvSpPr>
        <p:spPr bwMode="auto">
          <a:xfrm>
            <a:off x="4372340" y="3501010"/>
            <a:ext cx="288040" cy="288040"/>
          </a:xfrm>
          <a:prstGeom prst="ellipse">
            <a:avLst/>
          </a:prstGeom>
          <a:noFill/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676660" y="3573020"/>
            <a:ext cx="3528490" cy="208829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Optima" pitchFamily="2" charset="2"/>
              </a:rPr>
              <a:t>컴포넌트는 서비스의 핵심 로직을 포함하고 있으므로</a:t>
            </a:r>
            <a:r>
              <a:rPr lang="en-US" altLang="ko-KR" b="0" smtClean="0">
                <a:latin typeface="Optima" pitchFamily="2" charset="2"/>
              </a:rPr>
              <a:t>, </a:t>
            </a:r>
            <a:r>
              <a:rPr lang="ko-KR" altLang="en-US" b="0" smtClean="0">
                <a:latin typeface="Optima" pitchFamily="2" charset="2"/>
              </a:rPr>
              <a:t>클라이언트의 상황과는 무관하게 설계하여야 안정적으로 운영할 수 있다</a:t>
            </a:r>
            <a:r>
              <a:rPr lang="en-US" altLang="ko-KR" b="0" smtClean="0">
                <a:latin typeface="Optima" pitchFamily="2" charset="2"/>
              </a:rPr>
              <a:t>. </a:t>
            </a:r>
            <a:r>
              <a:rPr lang="ko-KR" altLang="en-US" b="0" smtClean="0">
                <a:latin typeface="Optima" pitchFamily="2" charset="2"/>
              </a:rPr>
              <a:t>중복이 일부 발생하더라도</a:t>
            </a:r>
            <a:r>
              <a:rPr lang="en-US" altLang="ko-KR" b="0" smtClean="0">
                <a:latin typeface="Optima" pitchFamily="2" charset="2"/>
              </a:rPr>
              <a:t>, </a:t>
            </a:r>
            <a:r>
              <a:rPr lang="ko-KR" altLang="en-US" b="0" smtClean="0">
                <a:latin typeface="Optima" pitchFamily="2" charset="2"/>
              </a:rPr>
              <a:t>서비스로부터 프로세스 컴포넌트만 접근이 가능하게 한다</a:t>
            </a:r>
            <a:r>
              <a:rPr lang="en-US" altLang="ko-KR" b="0" smtClean="0">
                <a:latin typeface="Optima" pitchFamily="2" charset="2"/>
              </a:rPr>
              <a:t>. 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6676660" y="2492870"/>
            <a:ext cx="3528490" cy="100814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b="0" smtClean="0">
                <a:latin typeface="Optima" pitchFamily="2" charset="2"/>
              </a:rPr>
              <a:t>서비스는 다양한 서비스 클라이언트의 상황에 대응할 수 있어야 한다</a:t>
            </a:r>
            <a:r>
              <a:rPr lang="en-US" altLang="ko-KR" b="0" smtClean="0">
                <a:latin typeface="Optima" pitchFamily="2" charset="2"/>
              </a:rPr>
              <a:t>. </a:t>
            </a:r>
            <a:r>
              <a:rPr lang="ko-KR" altLang="en-US" b="0" smtClean="0">
                <a:latin typeface="Optima" pitchFamily="2" charset="2"/>
              </a:rPr>
              <a:t>서비스 구성은 클라이언트 별로 하거나</a:t>
            </a:r>
            <a:r>
              <a:rPr lang="en-US" altLang="ko-KR" b="0" smtClean="0">
                <a:latin typeface="Optima" pitchFamily="2" charset="2"/>
              </a:rPr>
              <a:t>, </a:t>
            </a:r>
            <a:r>
              <a:rPr lang="ko-KR" altLang="en-US" b="0" smtClean="0">
                <a:latin typeface="Optima" pitchFamily="2" charset="2"/>
              </a:rPr>
              <a:t>또는 모든 클라이언트를 수용할 수 있도록 동적으로 구성한다</a:t>
            </a:r>
            <a:r>
              <a:rPr lang="en-US" altLang="ko-KR" b="0" smtClean="0">
                <a:latin typeface="Optima" pitchFamily="2" charset="2"/>
              </a:rPr>
              <a:t>. </a:t>
            </a:r>
            <a:r>
              <a:rPr lang="ko-KR" altLang="en-US" b="0" smtClean="0">
                <a:latin typeface="Optima" pitchFamily="2" charset="2"/>
              </a:rPr>
              <a:t>서비스 성능이 중요한 곳에서는 최적화 접근방법을 취하고</a:t>
            </a:r>
            <a:r>
              <a:rPr lang="en-US" altLang="ko-KR" b="0" smtClean="0">
                <a:latin typeface="Optima" pitchFamily="2" charset="2"/>
              </a:rPr>
              <a:t>, </a:t>
            </a:r>
            <a:r>
              <a:rPr lang="ko-KR" altLang="en-US" b="0" smtClean="0">
                <a:latin typeface="Optima" pitchFamily="2" charset="2"/>
              </a:rPr>
              <a:t>서비스 변경이 잦은 곳에서는 동적으로 서비스를 구성한다</a:t>
            </a:r>
            <a:r>
              <a:rPr lang="en-US" altLang="ko-KR" b="0" smtClean="0">
                <a:latin typeface="Optima" pitchFamily="2" charset="2"/>
              </a:rPr>
              <a:t>. </a:t>
            </a:r>
            <a:r>
              <a:rPr lang="ko-KR" altLang="en-US" b="0" smtClean="0">
                <a:latin typeface="Optima" pitchFamily="2" charset="2"/>
              </a:rPr>
              <a:t> </a:t>
            </a:r>
            <a:endParaRPr lang="en-US" altLang="ko-KR" b="0" smtClean="0">
              <a:latin typeface="Optima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12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모서리가 둥근 직사각형 150"/>
          <p:cNvSpPr/>
          <p:nvPr/>
        </p:nvSpPr>
        <p:spPr bwMode="auto">
          <a:xfrm>
            <a:off x="3723832" y="2348850"/>
            <a:ext cx="3600500" cy="3456480"/>
          </a:xfrm>
          <a:prstGeom prst="roundRect">
            <a:avLst>
              <a:gd name="adj" fmla="val 1835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1. </a:t>
            </a:r>
            <a:r>
              <a:rPr lang="ko-KR" altLang="en-US"/>
              <a:t>참조모델 </a:t>
            </a:r>
            <a:r>
              <a:rPr lang="en-US" altLang="ko-KR"/>
              <a:t>– </a:t>
            </a:r>
            <a:r>
              <a:rPr lang="en-US" altLang="ko-KR">
                <a:latin typeface="Optima" pitchFamily="2" charset="2"/>
              </a:rPr>
              <a:t>SDiLC</a:t>
            </a:r>
            <a:r>
              <a:rPr lang="en-US" altLang="ko-KR"/>
              <a:t> </a:t>
            </a:r>
            <a:r>
              <a:rPr lang="ko-KR" altLang="en-US"/>
              <a:t>역량 </a:t>
            </a:r>
            <a:r>
              <a:rPr lang="ko-KR" altLang="en-US" smtClean="0"/>
              <a:t>모델</a:t>
            </a:r>
            <a:r>
              <a:rPr lang="en-US" altLang="ko-KR" smtClean="0"/>
              <a:t>:</a:t>
            </a:r>
            <a:r>
              <a:rPr lang="ko-KR" altLang="en-US" smtClean="0"/>
              <a:t>가시화를 위한 정량 그래프</a:t>
            </a:r>
            <a:endParaRPr lang="ko-KR" altLang="en-US" dirty="0"/>
          </a:p>
        </p:txBody>
      </p:sp>
      <p:sp>
        <p:nvSpPr>
          <p:cNvPr id="24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6" y="836614"/>
            <a:ext cx="10441504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800" smtClean="0">
                <a:latin typeface="+mn-lt"/>
              </a:rPr>
              <a:t>SDiLC </a:t>
            </a:r>
            <a:r>
              <a:rPr lang="ko-KR" altLang="en-US" sz="1800" smtClean="0">
                <a:latin typeface="+mn-lt"/>
              </a:rPr>
              <a:t>역량 그래프는 </a:t>
            </a:r>
            <a:r>
              <a:rPr lang="en-US" altLang="ko-KR" sz="1800" smtClean="0">
                <a:latin typeface="+mn-lt"/>
              </a:rPr>
              <a:t>4</a:t>
            </a:r>
            <a:r>
              <a:rPr lang="ko-KR" altLang="en-US" sz="1800" smtClean="0">
                <a:latin typeface="+mn-lt"/>
              </a:rPr>
              <a:t>분면이 서로다른 기준값을 가지고 있을 뿐만아니라 서로 다른 모양의 그래프를 보여줍니다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큰 틀에서 보면</a:t>
            </a:r>
            <a:r>
              <a:rPr lang="en-US" altLang="ko-KR" sz="1800" smtClean="0">
                <a:latin typeface="+mn-lt"/>
              </a:rPr>
              <a:t>, X</a:t>
            </a:r>
            <a:r>
              <a:rPr lang="ko-KR" altLang="en-US" sz="1800" smtClean="0">
                <a:latin typeface="+mn-lt"/>
              </a:rPr>
              <a:t>축은 지식이고 </a:t>
            </a:r>
            <a:r>
              <a:rPr lang="en-US" altLang="ko-KR" sz="1800" smtClean="0">
                <a:latin typeface="+mn-lt"/>
              </a:rPr>
              <a:t>Y</a:t>
            </a:r>
            <a:r>
              <a:rPr lang="ko-KR" altLang="en-US" sz="1800" smtClean="0">
                <a:latin typeface="+mn-lt"/>
              </a:rPr>
              <a:t>축은 해당 지식에 대한 경험을 나타냅니다</a:t>
            </a:r>
            <a:r>
              <a:rPr lang="en-US" altLang="ko-KR" sz="1800" smtClean="0">
                <a:latin typeface="+mn-lt"/>
              </a:rPr>
              <a:t>. </a:t>
            </a:r>
            <a:r>
              <a:rPr lang="ko-KR" altLang="en-US" sz="1800" smtClean="0">
                <a:latin typeface="+mn-lt"/>
              </a:rPr>
              <a:t>경험을 측정하는 기준은 서로 다릅니다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어떤 개발자가 특정 역할을 수행하는데 필요한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또는 어떤 역할 담당자가 가지고 있는 역량의 예를 그래프로 표현해 봅니다</a:t>
            </a:r>
            <a:r>
              <a:rPr lang="en-US" altLang="ko-KR" sz="1800" smtClean="0">
                <a:latin typeface="+mn-lt"/>
              </a:rPr>
              <a:t>. 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596092" y="2678709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SW Developement Skill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083882" y="2678708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Domain Skill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596092" y="4149099"/>
            <a:ext cx="1368190" cy="1338000"/>
          </a:xfrm>
          <a:prstGeom prst="roundRect">
            <a:avLst>
              <a:gd name="adj" fmla="val 354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Communication Skill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4083882" y="4149100"/>
            <a:ext cx="1368190" cy="1338000"/>
          </a:xfrm>
          <a:prstGeom prst="roundRect">
            <a:avLst>
              <a:gd name="adj" fmla="val 245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Leading Skill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 rot="16200000">
            <a:off x="6655751" y="3953979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지식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092440" y="2420860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경험</a:t>
            </a: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(</a:t>
            </a: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지수</a:t>
            </a: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/</a:t>
            </a: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횟</a:t>
            </a:r>
            <a:r>
              <a:rPr lang="ko-KR" altLang="en-US" sz="1000" b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수</a:t>
            </a:r>
            <a:r>
              <a:rPr lang="en-US" altLang="ko-KR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)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164032" y="3717040"/>
            <a:ext cx="720100" cy="7201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5" name="직사각형 84"/>
          <p:cNvSpPr/>
          <p:nvPr/>
        </p:nvSpPr>
        <p:spPr bwMode="auto">
          <a:xfrm rot="16200000">
            <a:off x="5452072" y="2637821"/>
            <a:ext cx="144020" cy="28804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90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566810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3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588413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6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610016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9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631619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12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653222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15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674825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5668102" y="4077090"/>
            <a:ext cx="360468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5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6748252" y="407709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408388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429991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5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451594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473197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3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494800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5164032" y="393307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4083882" y="4077090"/>
            <a:ext cx="216030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5020430" y="4077090"/>
            <a:ext cx="359632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3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5524082" y="3717039"/>
            <a:ext cx="144020" cy="2160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cxnSp>
        <p:nvCxnSpPr>
          <p:cNvPr id="66" name="직선 화살표 연결선 65"/>
          <p:cNvCxnSpPr>
            <a:endCxn id="69" idx="0"/>
          </p:cNvCxnSpPr>
          <p:nvPr/>
        </p:nvCxnSpPr>
        <p:spPr bwMode="auto">
          <a:xfrm>
            <a:off x="4084300" y="4077090"/>
            <a:ext cx="2880401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4" name="모서리가 둥근 직사각형 123"/>
          <p:cNvSpPr/>
          <p:nvPr/>
        </p:nvSpPr>
        <p:spPr bwMode="auto">
          <a:xfrm>
            <a:off x="5524082" y="350101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5524082" y="328498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3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6" name="모서리가 둥근 직사각형 125"/>
          <p:cNvSpPr/>
          <p:nvPr/>
        </p:nvSpPr>
        <p:spPr bwMode="auto">
          <a:xfrm>
            <a:off x="5524082" y="306895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5524082" y="285292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5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28" name="모서리가 둥근 직사각형 127"/>
          <p:cNvSpPr/>
          <p:nvPr/>
        </p:nvSpPr>
        <p:spPr bwMode="auto">
          <a:xfrm>
            <a:off x="5524082" y="2678709"/>
            <a:ext cx="144020" cy="174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>
            <a:off x="5524082" y="5301260"/>
            <a:ext cx="144020" cy="1858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>
            <a:off x="5524082" y="508523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99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7" name="모서리가 둥근 직사각형 136"/>
          <p:cNvSpPr/>
          <p:nvPr/>
        </p:nvSpPr>
        <p:spPr bwMode="auto">
          <a:xfrm>
            <a:off x="5524082" y="486920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8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5524082" y="465317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6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5524082" y="443714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0" name="모서리가 둥근 직사각형 139"/>
          <p:cNvSpPr/>
          <p:nvPr/>
        </p:nvSpPr>
        <p:spPr bwMode="auto">
          <a:xfrm>
            <a:off x="5524082" y="422111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</a:t>
            </a: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5380062" y="5301260"/>
            <a:ext cx="144020" cy="1858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2" name="모서리가 둥근 직사각형 141"/>
          <p:cNvSpPr/>
          <p:nvPr/>
        </p:nvSpPr>
        <p:spPr bwMode="auto">
          <a:xfrm>
            <a:off x="5380062" y="508523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3" name="모서리가 둥근 직사각형 142"/>
          <p:cNvSpPr/>
          <p:nvPr/>
        </p:nvSpPr>
        <p:spPr bwMode="auto">
          <a:xfrm>
            <a:off x="5380062" y="486920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16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4" name="모서리가 둥근 직사각형 143"/>
          <p:cNvSpPr/>
          <p:nvPr/>
        </p:nvSpPr>
        <p:spPr bwMode="auto">
          <a:xfrm>
            <a:off x="5380062" y="465317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12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5380062" y="443714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8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46" name="모서리가 둥근 직사각형 145"/>
          <p:cNvSpPr/>
          <p:nvPr/>
        </p:nvSpPr>
        <p:spPr bwMode="auto">
          <a:xfrm>
            <a:off x="5380062" y="4221110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cxnSp>
        <p:nvCxnSpPr>
          <p:cNvPr id="153" name="직선 연결선 152"/>
          <p:cNvCxnSpPr>
            <a:stCxn id="35" idx="7"/>
            <a:endCxn id="184" idx="3"/>
          </p:cNvCxnSpPr>
          <p:nvPr/>
        </p:nvCxnSpPr>
        <p:spPr bwMode="auto">
          <a:xfrm flipV="1">
            <a:off x="5676838" y="289007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직선 연결선 157"/>
          <p:cNvCxnSpPr>
            <a:stCxn id="35" idx="5"/>
            <a:endCxn id="189" idx="1"/>
          </p:cNvCxnSpPr>
          <p:nvPr/>
        </p:nvCxnSpPr>
        <p:spPr bwMode="auto">
          <a:xfrm>
            <a:off x="5676838" y="4229846"/>
            <a:ext cx="1041586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1" name="직선 연결선 160"/>
          <p:cNvCxnSpPr>
            <a:stCxn id="35" idx="1"/>
            <a:endCxn id="193" idx="5"/>
          </p:cNvCxnSpPr>
          <p:nvPr/>
        </p:nvCxnSpPr>
        <p:spPr bwMode="auto">
          <a:xfrm flipH="1" flipV="1">
            <a:off x="4268275" y="289007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4" name="직선 연결선 163"/>
          <p:cNvCxnSpPr>
            <a:stCxn id="35" idx="3"/>
            <a:endCxn id="191" idx="7"/>
          </p:cNvCxnSpPr>
          <p:nvPr/>
        </p:nvCxnSpPr>
        <p:spPr bwMode="auto">
          <a:xfrm flipH="1">
            <a:off x="4268275" y="4229846"/>
            <a:ext cx="1103051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7" name="모서리가 둥근 직사각형 176"/>
          <p:cNvSpPr/>
          <p:nvPr/>
        </p:nvSpPr>
        <p:spPr bwMode="auto">
          <a:xfrm>
            <a:off x="5380062" y="3717971"/>
            <a:ext cx="144020" cy="2150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4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78" name="모서리가 둥근 직사각형 177"/>
          <p:cNvSpPr/>
          <p:nvPr/>
        </p:nvSpPr>
        <p:spPr bwMode="auto">
          <a:xfrm>
            <a:off x="5380062" y="3501942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8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79" name="모서리가 둥근 직사각형 178"/>
          <p:cNvSpPr/>
          <p:nvPr/>
        </p:nvSpPr>
        <p:spPr bwMode="auto">
          <a:xfrm>
            <a:off x="5380062" y="3285912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12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80" name="모서리가 둥근 직사각형 179"/>
          <p:cNvSpPr/>
          <p:nvPr/>
        </p:nvSpPr>
        <p:spPr bwMode="auto">
          <a:xfrm>
            <a:off x="5380062" y="3069882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16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81" name="모서리가 둥근 직사각형 180"/>
          <p:cNvSpPr/>
          <p:nvPr/>
        </p:nvSpPr>
        <p:spPr bwMode="auto">
          <a:xfrm>
            <a:off x="5380062" y="2853852"/>
            <a:ext cx="144020" cy="2160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20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82" name="모서리가 둥근 직사각형 181"/>
          <p:cNvSpPr/>
          <p:nvPr/>
        </p:nvSpPr>
        <p:spPr bwMode="auto">
          <a:xfrm>
            <a:off x="5380062" y="2679641"/>
            <a:ext cx="144020" cy="174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cxnSp>
        <p:nvCxnSpPr>
          <p:cNvPr id="47" name="직선 화살표 연결선 46"/>
          <p:cNvCxnSpPr/>
          <p:nvPr/>
        </p:nvCxnSpPr>
        <p:spPr bwMode="auto">
          <a:xfrm flipV="1">
            <a:off x="5524500" y="2682609"/>
            <a:ext cx="0" cy="280486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5" name="타원 34"/>
          <p:cNvSpPr/>
          <p:nvPr/>
        </p:nvSpPr>
        <p:spPr bwMode="auto">
          <a:xfrm>
            <a:off x="5308052" y="3861060"/>
            <a:ext cx="432060" cy="43206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000" b="0" smtClean="0">
                <a:solidFill>
                  <a:srgbClr val="FFFFFF"/>
                </a:solidFill>
                <a:latin typeface="Optima" pitchFamily="2" charset="2"/>
              </a:rPr>
              <a:t>통찰</a:t>
            </a:r>
            <a:r>
              <a:rPr lang="ko-KR" altLang="en-US" sz="1000" b="0">
                <a:solidFill>
                  <a:srgbClr val="FFFFFF"/>
                </a:solidFill>
                <a:latin typeface="Optima" pitchFamily="2" charset="2"/>
              </a:rPr>
              <a:t>력</a:t>
            </a:r>
            <a:endParaRPr lang="ko-KR" altLang="en-US" sz="10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84" name="타원 183"/>
          <p:cNvSpPr/>
          <p:nvPr/>
        </p:nvSpPr>
        <p:spPr bwMode="auto">
          <a:xfrm>
            <a:off x="6748252" y="268695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6676242" y="5229250"/>
            <a:ext cx="28804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4083882" y="5229250"/>
            <a:ext cx="21603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4083882" y="268695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18" name="TextBox 217"/>
          <p:cNvSpPr txBox="1"/>
          <p:nvPr/>
        </p:nvSpPr>
        <p:spPr bwMode="auto">
          <a:xfrm>
            <a:off x="3724250" y="5805330"/>
            <a:ext cx="360050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smtClean="0">
                <a:latin typeface="Optima"/>
                <a:ea typeface="가는각진제목체"/>
              </a:rPr>
              <a:t>[SDiLC </a:t>
            </a:r>
            <a:r>
              <a:rPr lang="ko-KR" altLang="en-US" sz="1100" smtClean="0">
                <a:latin typeface="Optima"/>
                <a:ea typeface="가는각진제목체"/>
              </a:rPr>
              <a:t>역량모델의 정량그래프 예제</a:t>
            </a:r>
            <a:r>
              <a:rPr lang="en-US" altLang="ko-KR" sz="1100" smtClean="0">
                <a:latin typeface="Optima"/>
                <a:ea typeface="가는각진제목체"/>
              </a:rPr>
              <a:t>]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684800" y="234885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역할에 필요한 지식을 </a:t>
            </a:r>
            <a:r>
              <a:rPr lang="en-US" altLang="ko-KR" sz="1100" b="0">
                <a:latin typeface="Optima" pitchFamily="2" charset="2"/>
              </a:rPr>
              <a:t>3</a:t>
            </a:r>
            <a:r>
              <a:rPr lang="ko-KR" altLang="en-US" sz="1100" b="0" smtClean="0">
                <a:latin typeface="Optima" pitchFamily="2" charset="2"/>
              </a:rPr>
              <a:t>개 단위로 묶음지은 후</a:t>
            </a:r>
            <a:r>
              <a:rPr lang="en-US" altLang="ko-KR" sz="1100" b="0" smtClean="0">
                <a:latin typeface="Optima" pitchFamily="2" charset="2"/>
              </a:rPr>
              <a:t>, 3</a:t>
            </a:r>
            <a:r>
              <a:rPr lang="ko-KR" altLang="en-US" sz="1100" b="0" smtClean="0">
                <a:latin typeface="Optima" pitchFamily="2" charset="2"/>
              </a:rPr>
              <a:t>개 지식의 측정 평균값을 </a:t>
            </a:r>
            <a:r>
              <a:rPr lang="en-US" altLang="ko-KR" sz="1100" b="0" smtClean="0">
                <a:latin typeface="Optima" pitchFamily="2" charset="2"/>
              </a:rPr>
              <a:t>Y</a:t>
            </a:r>
            <a:r>
              <a:rPr lang="ko-KR" altLang="en-US" sz="1100" b="0" smtClean="0">
                <a:latin typeface="Optima" pitchFamily="2" charset="2"/>
              </a:rPr>
              <a:t>축에 표시한다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예를 들면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다음 세 개가 첫번째 지식그룹일 때</a:t>
            </a:r>
            <a:r>
              <a:rPr lang="en-US" altLang="ko-KR" sz="1100" b="0" smtClean="0">
                <a:latin typeface="Optima" pitchFamily="2" charset="2"/>
              </a:rPr>
              <a:t>, 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 - Java : 20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JDBC : 20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iBATIS : 10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이라고 하면</a:t>
            </a:r>
            <a:r>
              <a:rPr lang="en-US" altLang="ko-KR" sz="1100" b="0" smtClean="0">
                <a:latin typeface="Optima" pitchFamily="2" charset="2"/>
              </a:rPr>
              <a:t>, Y</a:t>
            </a:r>
            <a:r>
              <a:rPr lang="ko-KR" altLang="en-US" sz="1100" b="0" smtClean="0">
                <a:latin typeface="Optima" pitchFamily="2" charset="2"/>
              </a:rPr>
              <a:t>값은 </a:t>
            </a:r>
            <a:r>
              <a:rPr lang="en-US" altLang="ko-KR" sz="1100" b="0" smtClean="0">
                <a:latin typeface="Optima" pitchFamily="2" charset="2"/>
              </a:rPr>
              <a:t>17</a:t>
            </a:r>
            <a:r>
              <a:rPr lang="ko-KR" altLang="en-US" sz="1100" b="0" smtClean="0">
                <a:latin typeface="Optima" pitchFamily="2" charset="2"/>
              </a:rPr>
              <a:t>이다</a:t>
            </a:r>
            <a:r>
              <a:rPr lang="en-US" altLang="ko-KR" sz="1100" b="0" smtClean="0">
                <a:latin typeface="Optima" pitchFamily="2" charset="2"/>
              </a:rPr>
              <a:t>.  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11" name="직선 화살표 연결선 10"/>
          <p:cNvCxnSpPr>
            <a:stCxn id="9" idx="1"/>
            <a:endCxn id="19" idx="3"/>
          </p:cNvCxnSpPr>
          <p:nvPr/>
        </p:nvCxnSpPr>
        <p:spPr bwMode="auto">
          <a:xfrm flipH="1">
            <a:off x="6964700" y="3068950"/>
            <a:ext cx="72010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9" name="직사각형 18"/>
          <p:cNvSpPr/>
          <p:nvPr/>
        </p:nvSpPr>
        <p:spPr bwMode="auto">
          <a:xfrm>
            <a:off x="6820680" y="292493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48" name="모서리가 둥근 직사각형 247"/>
          <p:cNvSpPr/>
          <p:nvPr/>
        </p:nvSpPr>
        <p:spPr bwMode="auto">
          <a:xfrm>
            <a:off x="7684800" y="436513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알고 있는 소통지식 세트 수준이 중급이고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발표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강의 등의 소통 경험이 </a:t>
            </a:r>
            <a:r>
              <a:rPr lang="en-US" altLang="ko-KR" sz="1100" b="0">
                <a:latin typeface="Optima" pitchFamily="2" charset="2"/>
              </a:rPr>
              <a:t>6</a:t>
            </a:r>
            <a:r>
              <a:rPr lang="en-US" altLang="ko-KR" sz="1100" b="0" smtClean="0">
                <a:latin typeface="Optima" pitchFamily="2" charset="2"/>
              </a:rPr>
              <a:t>0</a:t>
            </a:r>
            <a:r>
              <a:rPr lang="ko-KR" altLang="en-US" sz="1100" b="0" smtClean="0">
                <a:latin typeface="Optima" pitchFamily="2" charset="2"/>
              </a:rPr>
              <a:t>회인 경우를 표현하고 있습니다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소통지식 </a:t>
            </a:r>
            <a:r>
              <a:rPr lang="en-US" altLang="ko-KR" sz="1100" b="0" smtClean="0">
                <a:latin typeface="Optima" pitchFamily="2" charset="2"/>
              </a:rPr>
              <a:t>5</a:t>
            </a:r>
            <a:r>
              <a:rPr lang="ko-KR" altLang="en-US" sz="1100" b="0" smtClean="0">
                <a:latin typeface="Optima" pitchFamily="2" charset="2"/>
              </a:rPr>
              <a:t>종세트는</a:t>
            </a:r>
            <a:r>
              <a:rPr lang="en-US" altLang="ko-KR" sz="1100" b="0" smtClean="0">
                <a:latin typeface="Optima" pitchFamily="2" charset="2"/>
              </a:rPr>
              <a:t>, 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논리적인 사고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논리적인 글쓰기 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아이디어 시각화 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프리젠테이션  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자료분석 입니다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</a:p>
        </p:txBody>
      </p:sp>
      <p:cxnSp>
        <p:nvCxnSpPr>
          <p:cNvPr id="250" name="직선 화살표 연결선 249"/>
          <p:cNvCxnSpPr>
            <a:stCxn id="248" idx="1"/>
            <a:endCxn id="251" idx="3"/>
          </p:cNvCxnSpPr>
          <p:nvPr/>
        </p:nvCxnSpPr>
        <p:spPr bwMode="auto">
          <a:xfrm flipH="1">
            <a:off x="6964700" y="5085230"/>
            <a:ext cx="72010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1" name="직사각형 250"/>
          <p:cNvSpPr/>
          <p:nvPr/>
        </p:nvSpPr>
        <p:spPr bwMode="auto">
          <a:xfrm>
            <a:off x="6820680" y="494121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2" name="모서리가 둥근 직사각형 251"/>
          <p:cNvSpPr/>
          <p:nvPr/>
        </p:nvSpPr>
        <p:spPr bwMode="auto">
          <a:xfrm>
            <a:off x="915860" y="436513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알고 있는 소통지식 세트 수준이 </a:t>
            </a:r>
            <a:r>
              <a:rPr lang="en-US" altLang="ko-KR" sz="1100" b="0" smtClean="0">
                <a:latin typeface="Optima" pitchFamily="2" charset="2"/>
              </a:rPr>
              <a:t>5</a:t>
            </a:r>
            <a:r>
              <a:rPr lang="ko-KR" altLang="en-US" sz="1100" b="0" smtClean="0">
                <a:latin typeface="Optima" pitchFamily="2" charset="2"/>
              </a:rPr>
              <a:t>정도이고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팀을 리딩한 누적년차가 </a:t>
            </a:r>
            <a:r>
              <a:rPr lang="en-US" altLang="ko-KR" sz="1100" b="0" smtClean="0">
                <a:latin typeface="Optima" pitchFamily="2" charset="2"/>
              </a:rPr>
              <a:t>6</a:t>
            </a:r>
            <a:r>
              <a:rPr lang="ko-KR" altLang="en-US" sz="1100" b="0" smtClean="0">
                <a:latin typeface="Optima" pitchFamily="2" charset="2"/>
              </a:rPr>
              <a:t>년인 경우를 표현하였습니다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리더십 지식 </a:t>
            </a:r>
            <a:r>
              <a:rPr lang="en-US" altLang="ko-KR" sz="1100" b="0" smtClean="0">
                <a:latin typeface="Optima" pitchFamily="2" charset="2"/>
              </a:rPr>
              <a:t>5</a:t>
            </a:r>
            <a:r>
              <a:rPr lang="ko-KR" altLang="en-US" sz="1100" b="0" smtClean="0">
                <a:latin typeface="Optima" pitchFamily="2" charset="2"/>
              </a:rPr>
              <a:t>종세트는</a:t>
            </a:r>
            <a:r>
              <a:rPr lang="en-US" altLang="ko-KR" sz="1100" b="0" smtClean="0">
                <a:latin typeface="Optima" pitchFamily="2" charset="2"/>
              </a:rPr>
              <a:t>, 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 - Problem frame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 smtClean="0">
                <a:latin typeface="Optima" pitchFamily="2" charset="2"/>
              </a:rPr>
              <a:t> - </a:t>
            </a:r>
            <a:r>
              <a:rPr lang="ko-KR" altLang="en-US" sz="1100" b="0" smtClean="0">
                <a:latin typeface="Optima" pitchFamily="2" charset="2"/>
              </a:rPr>
              <a:t>리더십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조직관리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창의력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혁신 입니다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253" name="직선 화살표 연결선 252"/>
          <p:cNvCxnSpPr>
            <a:stCxn id="252" idx="3"/>
            <a:endCxn id="254" idx="1"/>
          </p:cNvCxnSpPr>
          <p:nvPr/>
        </p:nvCxnSpPr>
        <p:spPr bwMode="auto">
          <a:xfrm>
            <a:off x="3436210" y="5085230"/>
            <a:ext cx="64809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4" name="직사각형 253"/>
          <p:cNvSpPr/>
          <p:nvPr/>
        </p:nvSpPr>
        <p:spPr bwMode="auto">
          <a:xfrm>
            <a:off x="4084300" y="494121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5" name="모서리가 둥근 직사각형 254"/>
          <p:cNvSpPr/>
          <p:nvPr/>
        </p:nvSpPr>
        <p:spPr bwMode="auto">
          <a:xfrm>
            <a:off x="915860" y="234885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네 개의 도메인에 경험이 있고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각 도메인 별로</a:t>
            </a:r>
            <a:r>
              <a:rPr lang="en-US" altLang="ko-KR" sz="1100" b="0" smtClean="0">
                <a:latin typeface="Optima" pitchFamily="2" charset="2"/>
              </a:rPr>
              <a:t>, 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도메인 </a:t>
            </a:r>
            <a:r>
              <a:rPr lang="en-US" altLang="ko-KR" sz="1100" b="0" smtClean="0">
                <a:latin typeface="Optima" pitchFamily="2" charset="2"/>
              </a:rPr>
              <a:t>1: 6</a:t>
            </a:r>
            <a:r>
              <a:rPr lang="ko-KR" altLang="en-US" sz="1100" b="0" smtClean="0">
                <a:latin typeface="Optima" pitchFamily="2" charset="2"/>
              </a:rPr>
              <a:t>년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도메인 </a:t>
            </a:r>
            <a:r>
              <a:rPr lang="en-US" altLang="ko-KR" sz="1100" b="0" smtClean="0">
                <a:latin typeface="Optima" pitchFamily="2" charset="2"/>
              </a:rPr>
              <a:t>2: 2</a:t>
            </a:r>
            <a:r>
              <a:rPr lang="ko-KR" altLang="en-US" sz="1100" b="0" smtClean="0">
                <a:latin typeface="Optima" pitchFamily="2" charset="2"/>
              </a:rPr>
              <a:t>년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도메인 </a:t>
            </a:r>
            <a:r>
              <a:rPr lang="en-US" altLang="ko-KR" sz="1100" b="0" smtClean="0">
                <a:latin typeface="Optima" pitchFamily="2" charset="2"/>
              </a:rPr>
              <a:t>2: 2</a:t>
            </a:r>
            <a:r>
              <a:rPr lang="ko-KR" altLang="en-US" sz="1100" b="0" smtClean="0">
                <a:latin typeface="Optima" pitchFamily="2" charset="2"/>
              </a:rPr>
              <a:t>년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1100" b="0">
                <a:latin typeface="Optima" pitchFamily="2" charset="2"/>
              </a:rPr>
              <a:t> </a:t>
            </a:r>
            <a:r>
              <a:rPr lang="en-US" altLang="ko-KR" sz="1100" b="0" smtClean="0">
                <a:latin typeface="Optima" pitchFamily="2" charset="2"/>
              </a:rPr>
              <a:t>- </a:t>
            </a:r>
            <a:r>
              <a:rPr lang="ko-KR" altLang="en-US" sz="1100" b="0" smtClean="0">
                <a:latin typeface="Optima" pitchFamily="2" charset="2"/>
              </a:rPr>
              <a:t>도메인 </a:t>
            </a:r>
            <a:r>
              <a:rPr lang="en-US" altLang="ko-KR" sz="1100" b="0" smtClean="0">
                <a:latin typeface="Optima" pitchFamily="2" charset="2"/>
              </a:rPr>
              <a:t>4: 6</a:t>
            </a:r>
            <a:r>
              <a:rPr lang="ko-KR" altLang="en-US" sz="1100" b="0" smtClean="0">
                <a:latin typeface="Optima" pitchFamily="2" charset="2"/>
              </a:rPr>
              <a:t>년</a:t>
            </a:r>
            <a:endParaRPr lang="en-US" altLang="ko-KR" sz="1100" b="0" smtClean="0">
              <a:latin typeface="Optima" pitchFamily="2" charset="2"/>
            </a:endParaRPr>
          </a:p>
          <a:p>
            <a:pPr ea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이라고 하면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좌측과 같이 표현한다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도메인의 기준은 조직별로 분류기준이나 상세수준이 다를 수 있다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endParaRPr lang="en-US" altLang="ko-KR" sz="1100" b="0">
              <a:latin typeface="Optima" pitchFamily="2" charset="2"/>
            </a:endParaRPr>
          </a:p>
        </p:txBody>
      </p:sp>
      <p:cxnSp>
        <p:nvCxnSpPr>
          <p:cNvPr id="256" name="직선 화살표 연결선 255"/>
          <p:cNvCxnSpPr>
            <a:stCxn id="255" idx="3"/>
            <a:endCxn id="257" idx="1"/>
          </p:cNvCxnSpPr>
          <p:nvPr/>
        </p:nvCxnSpPr>
        <p:spPr bwMode="auto">
          <a:xfrm>
            <a:off x="3436210" y="3068950"/>
            <a:ext cx="64809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7" name="직사각형 256"/>
          <p:cNvSpPr/>
          <p:nvPr/>
        </p:nvSpPr>
        <p:spPr bwMode="auto">
          <a:xfrm>
            <a:off x="4084300" y="292493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" name="꺾인 연결선 3"/>
          <p:cNvCxnSpPr>
            <a:stCxn id="124" idx="3"/>
            <a:endCxn id="99" idx="0"/>
          </p:cNvCxnSpPr>
          <p:nvPr/>
        </p:nvCxnSpPr>
        <p:spPr bwMode="auto">
          <a:xfrm>
            <a:off x="5668102" y="3609025"/>
            <a:ext cx="108015" cy="32404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93" name="꺾인 연결선 92"/>
          <p:cNvCxnSpPr>
            <a:stCxn id="126" idx="3"/>
            <a:endCxn id="100" idx="0"/>
          </p:cNvCxnSpPr>
          <p:nvPr/>
        </p:nvCxnSpPr>
        <p:spPr bwMode="auto">
          <a:xfrm>
            <a:off x="5668102" y="3176965"/>
            <a:ext cx="324045" cy="75610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96" name="꺾인 연결선 95"/>
          <p:cNvCxnSpPr>
            <a:endCxn id="101" idx="0"/>
          </p:cNvCxnSpPr>
          <p:nvPr/>
        </p:nvCxnSpPr>
        <p:spPr bwMode="auto">
          <a:xfrm>
            <a:off x="5668520" y="3429000"/>
            <a:ext cx="539657" cy="50407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29" name="꺾인 연결선 128"/>
          <p:cNvCxnSpPr>
            <a:stCxn id="123" idx="3"/>
            <a:endCxn id="102" idx="0"/>
          </p:cNvCxnSpPr>
          <p:nvPr/>
        </p:nvCxnSpPr>
        <p:spPr bwMode="auto">
          <a:xfrm>
            <a:off x="5668102" y="3825055"/>
            <a:ext cx="756105" cy="10801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5740530" y="357302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5956560" y="314096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1" name="타원 130"/>
          <p:cNvSpPr/>
          <p:nvPr/>
        </p:nvSpPr>
        <p:spPr bwMode="auto">
          <a:xfrm>
            <a:off x="6172590" y="3388794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32" name="타원 131"/>
          <p:cNvSpPr/>
          <p:nvPr/>
        </p:nvSpPr>
        <p:spPr bwMode="auto">
          <a:xfrm>
            <a:off x="6388620" y="378905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33" name="꺾인 연결선 132"/>
          <p:cNvCxnSpPr>
            <a:stCxn id="124" idx="3"/>
            <a:endCxn id="103" idx="0"/>
          </p:cNvCxnSpPr>
          <p:nvPr/>
        </p:nvCxnSpPr>
        <p:spPr bwMode="auto">
          <a:xfrm>
            <a:off x="5668102" y="3609025"/>
            <a:ext cx="972135" cy="32404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47" name="타원 146"/>
          <p:cNvSpPr/>
          <p:nvPr/>
        </p:nvSpPr>
        <p:spPr bwMode="auto">
          <a:xfrm>
            <a:off x="6604650" y="357302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2" name="직선 연결선 21"/>
          <p:cNvCxnSpPr>
            <a:stCxn id="15" idx="7"/>
            <a:endCxn id="130" idx="3"/>
          </p:cNvCxnSpPr>
          <p:nvPr/>
        </p:nvCxnSpPr>
        <p:spPr bwMode="auto">
          <a:xfrm flipV="1">
            <a:off x="5801994" y="3202424"/>
            <a:ext cx="165112" cy="381142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9" name="직선 연결선 148"/>
          <p:cNvCxnSpPr>
            <a:stCxn id="130" idx="5"/>
            <a:endCxn id="131" idx="1"/>
          </p:cNvCxnSpPr>
          <p:nvPr/>
        </p:nvCxnSpPr>
        <p:spPr bwMode="auto">
          <a:xfrm>
            <a:off x="6018024" y="3202424"/>
            <a:ext cx="165112" cy="196916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0" name="직선 연결선 149"/>
          <p:cNvCxnSpPr>
            <a:stCxn id="131" idx="5"/>
            <a:endCxn id="132" idx="1"/>
          </p:cNvCxnSpPr>
          <p:nvPr/>
        </p:nvCxnSpPr>
        <p:spPr bwMode="auto">
          <a:xfrm>
            <a:off x="6234054" y="3450258"/>
            <a:ext cx="165112" cy="349338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2" name="직선 연결선 151"/>
          <p:cNvCxnSpPr>
            <a:stCxn id="132" idx="7"/>
            <a:endCxn id="147" idx="2"/>
          </p:cNvCxnSpPr>
          <p:nvPr/>
        </p:nvCxnSpPr>
        <p:spPr bwMode="auto">
          <a:xfrm flipV="1">
            <a:off x="6450084" y="3609025"/>
            <a:ext cx="154566" cy="190571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5" name="직선 연결선 154"/>
          <p:cNvCxnSpPr>
            <a:stCxn id="124" idx="3"/>
            <a:endCxn id="15" idx="2"/>
          </p:cNvCxnSpPr>
          <p:nvPr/>
        </p:nvCxnSpPr>
        <p:spPr bwMode="auto">
          <a:xfrm>
            <a:off x="5668102" y="3609025"/>
            <a:ext cx="72428" cy="0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6" name="꺾인 연결선 155"/>
          <p:cNvCxnSpPr>
            <a:stCxn id="178" idx="1"/>
            <a:endCxn id="116" idx="0"/>
          </p:cNvCxnSpPr>
          <p:nvPr/>
        </p:nvCxnSpPr>
        <p:spPr bwMode="auto">
          <a:xfrm rot="10800000" flipV="1">
            <a:off x="5272048" y="3609956"/>
            <a:ext cx="108015" cy="323113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57" name="꺾인 연결선 156"/>
          <p:cNvCxnSpPr>
            <a:stCxn id="177" idx="1"/>
            <a:endCxn id="115" idx="0"/>
          </p:cNvCxnSpPr>
          <p:nvPr/>
        </p:nvCxnSpPr>
        <p:spPr bwMode="auto">
          <a:xfrm rot="10800000" flipV="1">
            <a:off x="5056018" y="3825520"/>
            <a:ext cx="324045" cy="10754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59" name="꺾인 연결선 158"/>
          <p:cNvCxnSpPr>
            <a:stCxn id="177" idx="1"/>
            <a:endCxn id="114" idx="0"/>
          </p:cNvCxnSpPr>
          <p:nvPr/>
        </p:nvCxnSpPr>
        <p:spPr bwMode="auto">
          <a:xfrm rot="10800000" flipV="1">
            <a:off x="4839988" y="3825520"/>
            <a:ext cx="540075" cy="107549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60" name="꺾인 연결선 159"/>
          <p:cNvCxnSpPr>
            <a:stCxn id="178" idx="1"/>
            <a:endCxn id="113" idx="0"/>
          </p:cNvCxnSpPr>
          <p:nvPr/>
        </p:nvCxnSpPr>
        <p:spPr bwMode="auto">
          <a:xfrm rot="10800000" flipV="1">
            <a:off x="4623958" y="3609956"/>
            <a:ext cx="756105" cy="323113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162" name="타원 161"/>
          <p:cNvSpPr/>
          <p:nvPr/>
        </p:nvSpPr>
        <p:spPr bwMode="auto">
          <a:xfrm>
            <a:off x="5236460" y="357302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63" name="직선 연결선 162"/>
          <p:cNvCxnSpPr>
            <a:stCxn id="165" idx="7"/>
            <a:endCxn id="162" idx="3"/>
          </p:cNvCxnSpPr>
          <p:nvPr/>
        </p:nvCxnSpPr>
        <p:spPr bwMode="auto">
          <a:xfrm flipV="1">
            <a:off x="5081894" y="3634484"/>
            <a:ext cx="165112" cy="165112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5" name="타원 164"/>
          <p:cNvSpPr/>
          <p:nvPr/>
        </p:nvSpPr>
        <p:spPr bwMode="auto">
          <a:xfrm>
            <a:off x="5020430" y="378905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66" name="타원 165"/>
          <p:cNvSpPr/>
          <p:nvPr/>
        </p:nvSpPr>
        <p:spPr bwMode="auto">
          <a:xfrm>
            <a:off x="4804400" y="378905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67" name="직선 연결선 166"/>
          <p:cNvCxnSpPr>
            <a:stCxn id="166" idx="6"/>
            <a:endCxn id="165" idx="2"/>
          </p:cNvCxnSpPr>
          <p:nvPr/>
        </p:nvCxnSpPr>
        <p:spPr bwMode="auto">
          <a:xfrm>
            <a:off x="4876410" y="3825055"/>
            <a:ext cx="144020" cy="0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8" name="직선 연결선 167"/>
          <p:cNvCxnSpPr>
            <a:stCxn id="169" idx="5"/>
            <a:endCxn id="166" idx="1"/>
          </p:cNvCxnSpPr>
          <p:nvPr/>
        </p:nvCxnSpPr>
        <p:spPr bwMode="auto">
          <a:xfrm>
            <a:off x="4649834" y="3634484"/>
            <a:ext cx="165112" cy="165112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9" name="타원 168"/>
          <p:cNvSpPr/>
          <p:nvPr/>
        </p:nvSpPr>
        <p:spPr bwMode="auto">
          <a:xfrm>
            <a:off x="4588370" y="3573020"/>
            <a:ext cx="72010" cy="720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70" name="직선 연결선 169"/>
          <p:cNvCxnSpPr>
            <a:stCxn id="162" idx="6"/>
            <a:endCxn id="178" idx="1"/>
          </p:cNvCxnSpPr>
          <p:nvPr/>
        </p:nvCxnSpPr>
        <p:spPr bwMode="auto">
          <a:xfrm>
            <a:off x="5308470" y="3609025"/>
            <a:ext cx="71592" cy="932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1" name="꺾인 연결선 170"/>
          <p:cNvCxnSpPr>
            <a:stCxn id="138" idx="3"/>
            <a:endCxn id="172" idx="2"/>
          </p:cNvCxnSpPr>
          <p:nvPr/>
        </p:nvCxnSpPr>
        <p:spPr bwMode="auto">
          <a:xfrm flipV="1">
            <a:off x="5668102" y="4221110"/>
            <a:ext cx="540702" cy="540075"/>
          </a:xfrm>
          <a:prstGeom prst="bentConnector2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2" name="모서리가 둥근 직사각형 171"/>
          <p:cNvSpPr/>
          <p:nvPr/>
        </p:nvSpPr>
        <p:spPr bwMode="auto">
          <a:xfrm>
            <a:off x="6028570" y="4077090"/>
            <a:ext cx="360468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10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73" name="모서리가 둥근 직사각형 172"/>
          <p:cNvSpPr/>
          <p:nvPr/>
        </p:nvSpPr>
        <p:spPr bwMode="auto">
          <a:xfrm>
            <a:off x="6388620" y="4077090"/>
            <a:ext cx="360468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15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74" name="모서리가 둥근 직사각형 173"/>
          <p:cNvSpPr/>
          <p:nvPr/>
        </p:nvSpPr>
        <p:spPr bwMode="auto">
          <a:xfrm>
            <a:off x="4660798" y="4077090"/>
            <a:ext cx="359632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6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sp>
        <p:nvSpPr>
          <p:cNvPr id="175" name="모서리가 둥근 직사각형 174"/>
          <p:cNvSpPr/>
          <p:nvPr/>
        </p:nvSpPr>
        <p:spPr bwMode="auto">
          <a:xfrm>
            <a:off x="4300330" y="4077090"/>
            <a:ext cx="359632" cy="1440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800" b="0" smtClean="0">
                <a:solidFill>
                  <a:srgbClr val="FFFFFF">
                    <a:lumMod val="50000"/>
                  </a:srgbClr>
                </a:solidFill>
                <a:latin typeface="Optima" pitchFamily="2" charset="2"/>
              </a:rPr>
              <a:t>9</a:t>
            </a:r>
            <a:endParaRPr lang="ko-KR" altLang="en-US" sz="800" b="0" smtClean="0">
              <a:solidFill>
                <a:srgbClr val="FFFFFF">
                  <a:lumMod val="50000"/>
                </a:srgbClr>
              </a:solidFill>
              <a:latin typeface="Optima" pitchFamily="2" charset="2"/>
            </a:endParaRPr>
          </a:p>
        </p:txBody>
      </p:sp>
      <p:cxnSp>
        <p:nvCxnSpPr>
          <p:cNvPr id="176" name="꺾인 연결선 175"/>
          <p:cNvCxnSpPr>
            <a:stCxn id="145" idx="1"/>
            <a:endCxn id="174" idx="2"/>
          </p:cNvCxnSpPr>
          <p:nvPr/>
        </p:nvCxnSpPr>
        <p:spPr bwMode="auto">
          <a:xfrm rot="10800000">
            <a:off x="4840614" y="4221111"/>
            <a:ext cx="539448" cy="324045"/>
          </a:xfrm>
          <a:prstGeom prst="bentConnector2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997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직사각형 335"/>
          <p:cNvSpPr/>
          <p:nvPr/>
        </p:nvSpPr>
        <p:spPr bwMode="auto">
          <a:xfrm>
            <a:off x="1924000" y="2133600"/>
            <a:ext cx="7201000" cy="4391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wrap="square" rtlCol="0" anchor="t">
            <a:noAutofit/>
          </a:bodyPr>
          <a:lstStyle/>
          <a:p>
            <a:pPr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z="1300" i="1" dirty="0" smtClean="0">
              <a:latin typeface="Optima" pitchFamily="2" charset="2"/>
            </a:endParaRPr>
          </a:p>
        </p:txBody>
      </p:sp>
      <p:sp>
        <p:nvSpPr>
          <p:cNvPr id="260" name="타원 259"/>
          <p:cNvSpPr/>
          <p:nvPr/>
        </p:nvSpPr>
        <p:spPr bwMode="auto">
          <a:xfrm>
            <a:off x="4588370" y="6093370"/>
            <a:ext cx="288040" cy="288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개발 프로세스와 서비스 </a:t>
            </a:r>
            <a:r>
              <a:rPr lang="en-US" altLang="ko-KR" dirty="0" smtClean="0"/>
              <a:t>(2/3) – Component Building</a:t>
            </a:r>
            <a:endParaRPr lang="ko-KR" altLang="en-US" baseline="30000" dirty="0"/>
          </a:p>
        </p:txBody>
      </p:sp>
      <p:sp>
        <p:nvSpPr>
          <p:cNvPr id="13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4" y="842955"/>
            <a:ext cx="10369495" cy="98488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SOA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접근방법을 선택할 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Component Building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영역에서 수행해야 할 작업은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아키텍처 팀이 설계한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서비스 인터페이스 구조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]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를 준수하며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[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서비스 자원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]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을 개발하는 것임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웹 개발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또는 클라이언트 개발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담당자 입장에서 서비스 자원은 서버 측 서비스로 인식됨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컴포넌트 인터페이스는 보이지 않음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084300" y="263689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도메인 객체 모델링</a:t>
            </a:r>
            <a:endParaRPr lang="ko-KR" altLang="en-US" sz="1000" b="0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084300" y="314096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컴포넌트 식별</a:t>
            </a:r>
            <a:endParaRPr lang="ko-KR" altLang="en-US" sz="1000" b="0" dirty="0"/>
          </a:p>
        </p:txBody>
      </p:sp>
      <p:cxnSp>
        <p:nvCxnSpPr>
          <p:cNvPr id="148" name="직선 화살표 연결선 440"/>
          <p:cNvCxnSpPr>
            <a:stCxn id="145" idx="2"/>
            <a:endCxn id="146" idx="0"/>
          </p:cNvCxnSpPr>
          <p:nvPr/>
        </p:nvCxnSpPr>
        <p:spPr bwMode="auto">
          <a:xfrm>
            <a:off x="4732390" y="292493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5" name="모서리가 둥근 직사각형 184"/>
          <p:cNvSpPr/>
          <p:nvPr/>
        </p:nvSpPr>
        <p:spPr>
          <a:xfrm>
            <a:off x="5884550" y="263689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en-US" altLang="ko-KR" sz="1000" b="0" dirty="0" err="1" smtClean="0"/>
              <a:t>POC</a:t>
            </a:r>
            <a:r>
              <a:rPr lang="en-US" altLang="ko-KR" sz="1000" b="0" dirty="0" smtClean="0"/>
              <a:t> </a:t>
            </a:r>
            <a:r>
              <a:rPr lang="ko-KR" altLang="en-US" sz="1000" b="0" dirty="0" smtClean="0"/>
              <a:t>프로토타입</a:t>
            </a:r>
            <a:endParaRPr lang="ko-KR" altLang="en-US" sz="1000" b="0" dirty="0"/>
          </a:p>
        </p:txBody>
      </p:sp>
      <p:cxnSp>
        <p:nvCxnSpPr>
          <p:cNvPr id="186" name="직선 화살표 연결선 440"/>
          <p:cNvCxnSpPr>
            <a:stCxn id="145" idx="3"/>
            <a:endCxn id="185" idx="1"/>
          </p:cNvCxnSpPr>
          <p:nvPr/>
        </p:nvCxnSpPr>
        <p:spPr bwMode="auto">
          <a:xfrm>
            <a:off x="5380480" y="278091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직선 화살표 연결선 440"/>
          <p:cNvCxnSpPr>
            <a:stCxn id="185" idx="0"/>
            <a:endCxn id="264" idx="0"/>
          </p:cNvCxnSpPr>
          <p:nvPr/>
        </p:nvCxnSpPr>
        <p:spPr bwMode="auto">
          <a:xfrm rot="16200000" flipV="1">
            <a:off x="5794538" y="1898787"/>
            <a:ext cx="12700" cy="1476205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9" name="모서리가 둥근 직사각형 188"/>
          <p:cNvSpPr/>
          <p:nvPr/>
        </p:nvSpPr>
        <p:spPr>
          <a:xfrm>
            <a:off x="9197010" y="3284980"/>
            <a:ext cx="1283480" cy="288040"/>
          </a:xfrm>
          <a:prstGeom prst="roundRect">
            <a:avLst/>
          </a:prstGeom>
          <a:solidFill>
            <a:srgbClr val="FFFFD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UI </a:t>
            </a:r>
            <a:r>
              <a:rPr lang="ko-KR" altLang="en-US" sz="1000" b="0" dirty="0" smtClean="0"/>
              <a:t>스토리보드</a:t>
            </a:r>
            <a:endParaRPr lang="ko-KR" altLang="en-US" sz="1000" b="0" dirty="0"/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9197010" y="2852920"/>
            <a:ext cx="1283480" cy="288040"/>
          </a:xfrm>
          <a:prstGeom prst="roundRect">
            <a:avLst/>
          </a:prstGeom>
          <a:solidFill>
            <a:srgbClr val="FFFFD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UI </a:t>
            </a:r>
            <a:r>
              <a:rPr lang="ko-KR" altLang="en-US" sz="1000" b="0" dirty="0" smtClean="0"/>
              <a:t>디자인</a:t>
            </a:r>
            <a:endParaRPr lang="ko-KR" altLang="en-US" sz="1000" b="0" dirty="0"/>
          </a:p>
        </p:txBody>
      </p:sp>
      <p:cxnSp>
        <p:nvCxnSpPr>
          <p:cNvPr id="191" name="직선 화살표 연결선 440"/>
          <p:cNvCxnSpPr>
            <a:stCxn id="189" idx="0"/>
            <a:endCxn id="190" idx="2"/>
          </p:cNvCxnSpPr>
          <p:nvPr/>
        </p:nvCxnSpPr>
        <p:spPr bwMode="auto">
          <a:xfrm flipV="1">
            <a:off x="9838750" y="314096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2" name="모서리가 둥근 직사각형 191"/>
          <p:cNvSpPr/>
          <p:nvPr/>
        </p:nvSpPr>
        <p:spPr>
          <a:xfrm>
            <a:off x="9197010" y="3717040"/>
            <a:ext cx="1283480" cy="288040"/>
          </a:xfrm>
          <a:prstGeom prst="roundRect">
            <a:avLst/>
          </a:prstGeom>
          <a:solidFill>
            <a:srgbClr val="FFFFD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웹 </a:t>
            </a:r>
            <a:r>
              <a:rPr lang="ko-KR" altLang="en-US" sz="1000" b="0" dirty="0" err="1" smtClean="0"/>
              <a:t>퍼블리싱</a:t>
            </a:r>
            <a:endParaRPr lang="ko-KR" altLang="en-US" sz="1000" b="0" dirty="0"/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084300" y="371704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smtClean="0"/>
              <a:t>컴포넌트 개발</a:t>
            </a:r>
            <a:endParaRPr lang="ko-KR" altLang="en-US" sz="1000" b="0" dirty="0"/>
          </a:p>
        </p:txBody>
      </p:sp>
      <p:cxnSp>
        <p:nvCxnSpPr>
          <p:cNvPr id="195" name="직선 화살표 연결선 440"/>
          <p:cNvCxnSpPr>
            <a:stCxn id="189" idx="2"/>
            <a:endCxn id="192" idx="0"/>
          </p:cNvCxnSpPr>
          <p:nvPr/>
        </p:nvCxnSpPr>
        <p:spPr bwMode="auto">
          <a:xfrm>
            <a:off x="9838750" y="3573020"/>
            <a:ext cx="0" cy="14402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6" name="직선 화살표 연결선 440"/>
          <p:cNvCxnSpPr>
            <a:stCxn id="146" idx="2"/>
            <a:endCxn id="194" idx="0"/>
          </p:cNvCxnSpPr>
          <p:nvPr/>
        </p:nvCxnSpPr>
        <p:spPr bwMode="auto">
          <a:xfrm>
            <a:off x="4732390" y="3429000"/>
            <a:ext cx="0" cy="28804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8" name="모서리가 둥근 직사각형 197"/>
          <p:cNvSpPr/>
          <p:nvPr/>
        </p:nvSpPr>
        <p:spPr>
          <a:xfrm>
            <a:off x="5884550" y="3717040"/>
            <a:ext cx="1296180" cy="28804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rgbClr val="FFFFFF"/>
                </a:solidFill>
              </a:rPr>
              <a:t>서비스 자원 개발</a:t>
            </a:r>
            <a:endParaRPr lang="ko-KR" altLang="en-US" sz="1000" dirty="0">
              <a:solidFill>
                <a:srgbClr val="FFFFFF"/>
              </a:solidFill>
            </a:endParaRPr>
          </a:p>
        </p:txBody>
      </p:sp>
      <p:cxnSp>
        <p:nvCxnSpPr>
          <p:cNvPr id="199" name="직선 화살표 연결선 440"/>
          <p:cNvCxnSpPr>
            <a:stCxn id="146" idx="2"/>
            <a:endCxn id="198" idx="0"/>
          </p:cNvCxnSpPr>
          <p:nvPr/>
        </p:nvCxnSpPr>
        <p:spPr bwMode="auto">
          <a:xfrm rot="16200000" flipH="1">
            <a:off x="5488495" y="2672895"/>
            <a:ext cx="288040" cy="18002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0" name="모서리가 둥근 직사각형 199"/>
          <p:cNvSpPr/>
          <p:nvPr/>
        </p:nvSpPr>
        <p:spPr>
          <a:xfrm>
            <a:off x="7684800" y="472518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웹 개발</a:t>
            </a:r>
            <a:endParaRPr lang="ko-KR" altLang="en-US" sz="1000" b="0" dirty="0"/>
          </a:p>
        </p:txBody>
      </p:sp>
      <p:cxnSp>
        <p:nvCxnSpPr>
          <p:cNvPr id="201" name="직선 화살표 연결선 440"/>
          <p:cNvCxnSpPr>
            <a:stCxn id="192" idx="1"/>
            <a:endCxn id="198" idx="3"/>
          </p:cNvCxnSpPr>
          <p:nvPr/>
        </p:nvCxnSpPr>
        <p:spPr bwMode="auto">
          <a:xfrm flipH="1">
            <a:off x="7180730" y="3861060"/>
            <a:ext cx="201628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2" name="직선 화살표 연결선 440"/>
          <p:cNvCxnSpPr>
            <a:stCxn id="192" idx="2"/>
            <a:endCxn id="352" idx="0"/>
          </p:cNvCxnSpPr>
          <p:nvPr/>
        </p:nvCxnSpPr>
        <p:spPr bwMode="auto">
          <a:xfrm>
            <a:off x="9838750" y="4005080"/>
            <a:ext cx="6350" cy="7201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모서리가 둥근 직사각형 203"/>
          <p:cNvSpPr/>
          <p:nvPr/>
        </p:nvSpPr>
        <p:spPr>
          <a:xfrm>
            <a:off x="4084300" y="422111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컴포넌트 단위 테스트</a:t>
            </a:r>
            <a:endParaRPr lang="ko-KR" altLang="en-US" sz="1000" b="0" dirty="0"/>
          </a:p>
        </p:txBody>
      </p:sp>
      <p:cxnSp>
        <p:nvCxnSpPr>
          <p:cNvPr id="205" name="직선 화살표 연결선 440"/>
          <p:cNvCxnSpPr>
            <a:stCxn id="194" idx="2"/>
            <a:endCxn id="204" idx="0"/>
          </p:cNvCxnSpPr>
          <p:nvPr/>
        </p:nvCxnSpPr>
        <p:spPr bwMode="auto">
          <a:xfrm>
            <a:off x="4732390" y="400508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6" name="모서리가 둥근 직사각형 205"/>
          <p:cNvSpPr/>
          <p:nvPr/>
        </p:nvSpPr>
        <p:spPr>
          <a:xfrm>
            <a:off x="339725" y="3429000"/>
            <a:ext cx="1440200" cy="288040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dirty="0">
                <a:solidFill>
                  <a:srgbClr val="FFFFFF"/>
                </a:solidFill>
              </a:rPr>
              <a:t>서비스인터페이스 구조 설계</a:t>
            </a: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4084300" y="472518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컴포넌트 리뷰</a:t>
            </a:r>
            <a:endParaRPr lang="ko-KR" altLang="en-US" sz="1000" b="0" dirty="0"/>
          </a:p>
        </p:txBody>
      </p:sp>
      <p:cxnSp>
        <p:nvCxnSpPr>
          <p:cNvPr id="208" name="직선 화살표 연결선 440"/>
          <p:cNvCxnSpPr>
            <a:stCxn id="204" idx="2"/>
            <a:endCxn id="207" idx="0"/>
          </p:cNvCxnSpPr>
          <p:nvPr/>
        </p:nvCxnSpPr>
        <p:spPr bwMode="auto">
          <a:xfrm>
            <a:off x="4732390" y="450915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직사각형 48"/>
          <p:cNvSpPr/>
          <p:nvPr/>
        </p:nvSpPr>
        <p:spPr bwMode="auto">
          <a:xfrm>
            <a:off x="5884550" y="472518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/>
              <a:t>서버 </a:t>
            </a:r>
            <a:r>
              <a:rPr lang="ko-KR" altLang="en-US" sz="1000" b="0" dirty="0" smtClean="0"/>
              <a:t>컴포넌트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코드</a:t>
            </a:r>
            <a:r>
              <a:rPr lang="en-US" altLang="ko-KR" sz="1000" b="0" dirty="0" smtClean="0"/>
              <a:t>/</a:t>
            </a:r>
            <a:r>
              <a:rPr lang="en-US" altLang="ko-KR" sz="1000" b="0" dirty="0" err="1" smtClean="0"/>
              <a:t>JDoc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210" name="직선 화살표 연결선 440"/>
          <p:cNvCxnSpPr>
            <a:stCxn id="200" idx="1"/>
            <a:endCxn id="49" idx="3"/>
          </p:cNvCxnSpPr>
          <p:nvPr/>
        </p:nvCxnSpPr>
        <p:spPr bwMode="auto">
          <a:xfrm flipH="1">
            <a:off x="7180730" y="486920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1" name="직선 화살표 연결선 440"/>
          <p:cNvCxnSpPr>
            <a:stCxn id="207" idx="3"/>
            <a:endCxn id="49" idx="1"/>
          </p:cNvCxnSpPr>
          <p:nvPr/>
        </p:nvCxnSpPr>
        <p:spPr bwMode="auto">
          <a:xfrm>
            <a:off x="5380480" y="486920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13" name="직선 화살표 연결선 440"/>
          <p:cNvCxnSpPr>
            <a:stCxn id="207" idx="2"/>
            <a:endCxn id="214" idx="0"/>
          </p:cNvCxnSpPr>
          <p:nvPr/>
        </p:nvCxnSpPr>
        <p:spPr bwMode="auto">
          <a:xfrm>
            <a:off x="4732390" y="5013220"/>
            <a:ext cx="0" cy="57608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4" name="모서리가 둥근 직사각형 213"/>
          <p:cNvSpPr/>
          <p:nvPr/>
        </p:nvSpPr>
        <p:spPr>
          <a:xfrm>
            <a:off x="4084300" y="558930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도메인 별 기능 테스트</a:t>
            </a:r>
            <a:endParaRPr lang="ko-KR" altLang="en-US" sz="1000" b="0" dirty="0"/>
          </a:p>
        </p:txBody>
      </p:sp>
      <p:sp>
        <p:nvSpPr>
          <p:cNvPr id="61" name="TextBox 60"/>
          <p:cNvSpPr txBox="1"/>
          <p:nvPr/>
        </p:nvSpPr>
        <p:spPr bwMode="auto">
          <a:xfrm>
            <a:off x="7180730" y="465317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사</a:t>
            </a:r>
            <a:r>
              <a:rPr lang="ko-KR" altLang="en-US" sz="1000" b="0" dirty="0">
                <a:latin typeface="Optima"/>
                <a:ea typeface="가는각진제목체"/>
              </a:rPr>
              <a:t>용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15" name="TextBox 214"/>
          <p:cNvSpPr txBox="1"/>
          <p:nvPr/>
        </p:nvSpPr>
        <p:spPr bwMode="auto">
          <a:xfrm>
            <a:off x="5380480" y="465317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제</a:t>
            </a:r>
            <a:r>
              <a:rPr lang="ko-KR" altLang="en-US" sz="1000" b="0" dirty="0">
                <a:latin typeface="Optima"/>
                <a:ea typeface="가는각진제목체"/>
              </a:rPr>
              <a:t>공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16" name="직사각형 215"/>
          <p:cNvSpPr/>
          <p:nvPr/>
        </p:nvSpPr>
        <p:spPr bwMode="auto">
          <a:xfrm>
            <a:off x="6388620" y="422111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서비스 자원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코드</a:t>
            </a:r>
            <a:r>
              <a:rPr lang="en-US" altLang="ko-KR" sz="1000" b="0" dirty="0" smtClean="0"/>
              <a:t>/</a:t>
            </a:r>
            <a:r>
              <a:rPr lang="en-US" altLang="ko-KR" sz="1000" b="0" dirty="0" err="1" smtClean="0"/>
              <a:t>JDoc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217" name="직선 화살표 연결선 440"/>
          <p:cNvCxnSpPr>
            <a:stCxn id="271" idx="2"/>
            <a:endCxn id="274" idx="0"/>
          </p:cNvCxnSpPr>
          <p:nvPr/>
        </p:nvCxnSpPr>
        <p:spPr bwMode="auto">
          <a:xfrm>
            <a:off x="6820680" y="400508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18" name="TextBox 217"/>
          <p:cNvSpPr txBox="1"/>
          <p:nvPr/>
        </p:nvSpPr>
        <p:spPr bwMode="auto">
          <a:xfrm>
            <a:off x="7828820" y="450915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사</a:t>
            </a:r>
            <a:r>
              <a:rPr lang="ko-KR" altLang="en-US" sz="1000" b="0" dirty="0">
                <a:latin typeface="Optima"/>
                <a:ea typeface="가는각진제목체"/>
              </a:rPr>
              <a:t>용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219" name="직선 화살표 연결선 440"/>
          <p:cNvCxnSpPr>
            <a:stCxn id="200" idx="0"/>
            <a:endCxn id="216" idx="3"/>
          </p:cNvCxnSpPr>
          <p:nvPr/>
        </p:nvCxnSpPr>
        <p:spPr bwMode="auto">
          <a:xfrm rot="16200000" flipV="1">
            <a:off x="7828820" y="4221110"/>
            <a:ext cx="360050" cy="64809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65" name="직사각형 64"/>
          <p:cNvSpPr/>
          <p:nvPr/>
        </p:nvSpPr>
        <p:spPr bwMode="auto">
          <a:xfrm>
            <a:off x="7828820" y="472518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5884550" y="522925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클라이언트 컴포넌트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코드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sp>
        <p:nvSpPr>
          <p:cNvPr id="223" name="TextBox 222"/>
          <p:cNvSpPr txBox="1"/>
          <p:nvPr/>
        </p:nvSpPr>
        <p:spPr bwMode="auto">
          <a:xfrm>
            <a:off x="7252740" y="515724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생성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224" name="직선 화살표 연결선 440"/>
          <p:cNvCxnSpPr>
            <a:stCxn id="225" idx="2"/>
            <a:endCxn id="222" idx="3"/>
          </p:cNvCxnSpPr>
          <p:nvPr/>
        </p:nvCxnSpPr>
        <p:spPr bwMode="auto">
          <a:xfrm rot="5400000">
            <a:off x="7378758" y="4815193"/>
            <a:ext cx="360050" cy="756105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25" name="직사각형 224"/>
          <p:cNvSpPr/>
          <p:nvPr/>
        </p:nvSpPr>
        <p:spPr bwMode="auto">
          <a:xfrm>
            <a:off x="7828820" y="494121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2284050" y="263689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데이터 모델링</a:t>
            </a:r>
            <a:endParaRPr lang="ko-KR" altLang="en-US" sz="1000" b="0" dirty="0"/>
          </a:p>
        </p:txBody>
      </p:sp>
      <p:cxnSp>
        <p:nvCxnSpPr>
          <p:cNvPr id="229" name="직선 화살표 연결선 440"/>
          <p:cNvCxnSpPr>
            <a:stCxn id="145" idx="1"/>
            <a:endCxn id="228" idx="3"/>
          </p:cNvCxnSpPr>
          <p:nvPr/>
        </p:nvCxnSpPr>
        <p:spPr bwMode="auto">
          <a:xfrm flipH="1">
            <a:off x="3580230" y="278091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2" name="직사각형 231"/>
          <p:cNvSpPr/>
          <p:nvPr/>
        </p:nvSpPr>
        <p:spPr bwMode="auto">
          <a:xfrm>
            <a:off x="2644100" y="314096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데이터 모델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모델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sp>
        <p:nvSpPr>
          <p:cNvPr id="233" name="TextBox 232"/>
          <p:cNvSpPr txBox="1"/>
          <p:nvPr/>
        </p:nvSpPr>
        <p:spPr bwMode="auto">
          <a:xfrm>
            <a:off x="3292190" y="292493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</a:t>
            </a:r>
            <a:r>
              <a:rPr lang="ko-KR" altLang="en-US" sz="1000" b="0" dirty="0">
                <a:latin typeface="Optima"/>
                <a:ea typeface="가는각진제목체"/>
              </a:rPr>
              <a:t>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234" name="직선 화살표 연결선 440"/>
          <p:cNvCxnSpPr>
            <a:stCxn id="296" idx="2"/>
            <a:endCxn id="297" idx="0"/>
          </p:cNvCxnSpPr>
          <p:nvPr/>
        </p:nvCxnSpPr>
        <p:spPr bwMode="auto">
          <a:xfrm>
            <a:off x="3292190" y="292493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7" name="직선 화살표 연결선 440"/>
          <p:cNvCxnSpPr>
            <a:stCxn id="286" idx="0"/>
            <a:endCxn id="232" idx="2"/>
          </p:cNvCxnSpPr>
          <p:nvPr/>
        </p:nvCxnSpPr>
        <p:spPr bwMode="auto">
          <a:xfrm rot="16200000" flipV="1">
            <a:off x="3652240" y="3068950"/>
            <a:ext cx="288040" cy="10081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41" name="직사각형 240"/>
          <p:cNvSpPr/>
          <p:nvPr/>
        </p:nvSpPr>
        <p:spPr bwMode="auto">
          <a:xfrm>
            <a:off x="5884550" y="314096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컴포넌트 명세서</a:t>
            </a:r>
            <a:r>
              <a:rPr lang="en-US" altLang="ko-KR" sz="1000" b="0" dirty="0" smtClean="0"/>
              <a:t>(</a:t>
            </a:r>
            <a:r>
              <a:rPr lang="ko-KR" altLang="en-US" sz="1000" b="0" dirty="0" smtClean="0"/>
              <a:t>모델</a:t>
            </a:r>
            <a:r>
              <a:rPr lang="en-US" altLang="ko-KR" sz="1000" b="0" dirty="0" smtClean="0"/>
              <a:t>)</a:t>
            </a:r>
            <a:endParaRPr lang="ko-KR" altLang="en-US" sz="1000" b="0" dirty="0"/>
          </a:p>
        </p:txBody>
      </p:sp>
      <p:cxnSp>
        <p:nvCxnSpPr>
          <p:cNvPr id="242" name="직선 화살표 연결선 440"/>
          <p:cNvCxnSpPr>
            <a:stCxn id="146" idx="3"/>
            <a:endCxn id="241" idx="1"/>
          </p:cNvCxnSpPr>
          <p:nvPr/>
        </p:nvCxnSpPr>
        <p:spPr bwMode="auto">
          <a:xfrm>
            <a:off x="5380480" y="328498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43" name="TextBox 242"/>
          <p:cNvSpPr txBox="1"/>
          <p:nvPr/>
        </p:nvSpPr>
        <p:spPr bwMode="auto">
          <a:xfrm>
            <a:off x="5380480" y="306895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</a:t>
            </a:r>
            <a:r>
              <a:rPr lang="ko-KR" altLang="en-US" sz="1000" b="0" dirty="0">
                <a:latin typeface="Optima"/>
                <a:ea typeface="가는각진제목체"/>
              </a:rPr>
              <a:t>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2284050" y="4221110"/>
            <a:ext cx="1296180" cy="2880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테스트 데이터 준비</a:t>
            </a:r>
            <a:endParaRPr lang="ko-KR" altLang="en-US" sz="1000" b="0" dirty="0"/>
          </a:p>
        </p:txBody>
      </p:sp>
      <p:cxnSp>
        <p:nvCxnSpPr>
          <p:cNvPr id="247" name="직선 화살표 연결선 440"/>
          <p:cNvCxnSpPr>
            <a:stCxn id="293" idx="2"/>
            <a:endCxn id="292" idx="0"/>
          </p:cNvCxnSpPr>
          <p:nvPr/>
        </p:nvCxnSpPr>
        <p:spPr bwMode="auto">
          <a:xfrm>
            <a:off x="2428070" y="2924930"/>
            <a:ext cx="0" cy="129618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0" name="직선 화살표 연결선 440"/>
          <p:cNvCxnSpPr>
            <a:stCxn id="246" idx="3"/>
            <a:endCxn id="204" idx="1"/>
          </p:cNvCxnSpPr>
          <p:nvPr/>
        </p:nvCxnSpPr>
        <p:spPr bwMode="auto">
          <a:xfrm>
            <a:off x="3580230" y="4365130"/>
            <a:ext cx="50407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3" name="직선 화살표 연결선 440"/>
          <p:cNvCxnSpPr>
            <a:stCxn id="200" idx="2"/>
            <a:endCxn id="214" idx="3"/>
          </p:cNvCxnSpPr>
          <p:nvPr/>
        </p:nvCxnSpPr>
        <p:spPr bwMode="auto">
          <a:xfrm rot="5400000">
            <a:off x="6496635" y="3897065"/>
            <a:ext cx="720100" cy="295241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9" name="타원 258"/>
          <p:cNvSpPr/>
          <p:nvPr/>
        </p:nvSpPr>
        <p:spPr bwMode="auto">
          <a:xfrm>
            <a:off x="4660380" y="6165380"/>
            <a:ext cx="144020" cy="14402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accent2">
                <a:lumMod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61" name="직선 화살표 연결선 440"/>
          <p:cNvCxnSpPr>
            <a:stCxn id="214" idx="2"/>
            <a:endCxn id="260" idx="0"/>
          </p:cNvCxnSpPr>
          <p:nvPr/>
        </p:nvCxnSpPr>
        <p:spPr bwMode="auto">
          <a:xfrm>
            <a:off x="4732390" y="5877340"/>
            <a:ext cx="0" cy="21603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4" name="직사각형 263"/>
          <p:cNvSpPr/>
          <p:nvPr/>
        </p:nvSpPr>
        <p:spPr bwMode="auto">
          <a:xfrm>
            <a:off x="4948420" y="263689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66" name="타원 265"/>
          <p:cNvSpPr/>
          <p:nvPr/>
        </p:nvSpPr>
        <p:spPr bwMode="auto">
          <a:xfrm>
            <a:off x="3436210" y="2276840"/>
            <a:ext cx="288040" cy="288040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ko-KR" altLang="en-US" sz="1000" smtClean="0">
                <a:solidFill>
                  <a:srgbClr val="FFFFFF"/>
                </a:solidFill>
                <a:latin typeface="Optima" pitchFamily="2" charset="2"/>
              </a:rPr>
              <a:t>시작</a:t>
            </a:r>
          </a:p>
        </p:txBody>
      </p:sp>
      <p:cxnSp>
        <p:nvCxnSpPr>
          <p:cNvPr id="267" name="직선 화살표 연결선 440"/>
          <p:cNvCxnSpPr>
            <a:stCxn id="266" idx="6"/>
            <a:endCxn id="145" idx="0"/>
          </p:cNvCxnSpPr>
          <p:nvPr/>
        </p:nvCxnSpPr>
        <p:spPr bwMode="auto">
          <a:xfrm>
            <a:off x="3724250" y="2420860"/>
            <a:ext cx="1008140" cy="21603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0" name="TextBox 269"/>
          <p:cNvSpPr txBox="1"/>
          <p:nvPr/>
        </p:nvSpPr>
        <p:spPr bwMode="auto">
          <a:xfrm>
            <a:off x="3652240" y="256488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옵</a:t>
            </a:r>
            <a:r>
              <a:rPr lang="ko-KR" altLang="en-US" sz="1000" b="0" dirty="0">
                <a:latin typeface="Optima"/>
                <a:ea typeface="가는각진제목체"/>
              </a:rPr>
              <a:t>션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71" name="직사각형 270"/>
          <p:cNvSpPr/>
          <p:nvPr/>
        </p:nvSpPr>
        <p:spPr bwMode="auto">
          <a:xfrm>
            <a:off x="6676660" y="393307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74" name="직사각형 273"/>
          <p:cNvSpPr/>
          <p:nvPr/>
        </p:nvSpPr>
        <p:spPr bwMode="auto">
          <a:xfrm>
            <a:off x="6676660" y="422111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76" name="직사각형 275"/>
          <p:cNvSpPr/>
          <p:nvPr/>
        </p:nvSpPr>
        <p:spPr bwMode="auto">
          <a:xfrm>
            <a:off x="6028570" y="393307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77" name="직사각형 276"/>
          <p:cNvSpPr/>
          <p:nvPr/>
        </p:nvSpPr>
        <p:spPr bwMode="auto">
          <a:xfrm>
            <a:off x="6028570" y="472518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78" name="직선 화살표 연결선 440"/>
          <p:cNvCxnSpPr>
            <a:stCxn id="276" idx="2"/>
            <a:endCxn id="277" idx="0"/>
          </p:cNvCxnSpPr>
          <p:nvPr/>
        </p:nvCxnSpPr>
        <p:spPr bwMode="auto">
          <a:xfrm>
            <a:off x="6172590" y="4005080"/>
            <a:ext cx="0" cy="7201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81" name="TextBox 280"/>
          <p:cNvSpPr txBox="1"/>
          <p:nvPr/>
        </p:nvSpPr>
        <p:spPr bwMode="auto">
          <a:xfrm>
            <a:off x="6820680" y="400508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</a:t>
            </a:r>
            <a:r>
              <a:rPr lang="ko-KR" altLang="en-US" sz="1000" b="0" dirty="0">
                <a:latin typeface="Optima"/>
                <a:ea typeface="가는각진제목체"/>
              </a:rPr>
              <a:t>성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2" name="TextBox 281"/>
          <p:cNvSpPr txBox="1"/>
          <p:nvPr/>
        </p:nvSpPr>
        <p:spPr bwMode="auto">
          <a:xfrm>
            <a:off x="5740530" y="422111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사용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86" name="직사각형 285"/>
          <p:cNvSpPr/>
          <p:nvPr/>
        </p:nvSpPr>
        <p:spPr bwMode="auto">
          <a:xfrm>
            <a:off x="4156310" y="371704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288" name="직선 화살표 연결선 440"/>
          <p:cNvCxnSpPr>
            <a:stCxn id="194" idx="1"/>
            <a:endCxn id="188" idx="3"/>
          </p:cNvCxnSpPr>
          <p:nvPr/>
        </p:nvCxnSpPr>
        <p:spPr bwMode="auto">
          <a:xfrm flipH="1">
            <a:off x="1780550" y="3861060"/>
            <a:ext cx="230375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91" name="TextBox 290"/>
          <p:cNvSpPr txBox="1"/>
          <p:nvPr/>
        </p:nvSpPr>
        <p:spPr bwMode="auto">
          <a:xfrm>
            <a:off x="3508220" y="3542829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참</a:t>
            </a:r>
            <a:r>
              <a:rPr lang="ko-KR" altLang="en-US" sz="1000" b="0" dirty="0">
                <a:latin typeface="Optima"/>
                <a:ea typeface="가는각진제목체"/>
              </a:rPr>
              <a:t>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292" name="직사각형 291"/>
          <p:cNvSpPr/>
          <p:nvPr/>
        </p:nvSpPr>
        <p:spPr bwMode="auto">
          <a:xfrm>
            <a:off x="2284050" y="422111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93" name="직사각형 292"/>
          <p:cNvSpPr/>
          <p:nvPr/>
        </p:nvSpPr>
        <p:spPr bwMode="auto">
          <a:xfrm>
            <a:off x="2284050" y="285292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96" name="직사각형 295"/>
          <p:cNvSpPr/>
          <p:nvPr/>
        </p:nvSpPr>
        <p:spPr bwMode="auto">
          <a:xfrm>
            <a:off x="3148170" y="285292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97" name="직사각형 296"/>
          <p:cNvSpPr/>
          <p:nvPr/>
        </p:nvSpPr>
        <p:spPr bwMode="auto">
          <a:xfrm>
            <a:off x="3148170" y="314096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01" name="TextBox 300"/>
          <p:cNvSpPr txBox="1"/>
          <p:nvPr/>
        </p:nvSpPr>
        <p:spPr bwMode="auto">
          <a:xfrm>
            <a:off x="1851990" y="364503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준</a:t>
            </a:r>
            <a:r>
              <a:rPr lang="ko-KR" altLang="en-US" sz="1000" b="0" dirty="0">
                <a:latin typeface="Optima"/>
                <a:ea typeface="가는각진제목체"/>
              </a:rPr>
              <a:t>수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304" name="직선 화살표 연결선 440"/>
          <p:cNvCxnSpPr>
            <a:stCxn id="307" idx="2"/>
            <a:endCxn id="214" idx="1"/>
          </p:cNvCxnSpPr>
          <p:nvPr/>
        </p:nvCxnSpPr>
        <p:spPr bwMode="auto">
          <a:xfrm rot="16200000" flipH="1">
            <a:off x="2644100" y="4293120"/>
            <a:ext cx="1224170" cy="165623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7" name="직사각형 306"/>
          <p:cNvSpPr/>
          <p:nvPr/>
        </p:nvSpPr>
        <p:spPr bwMode="auto">
          <a:xfrm>
            <a:off x="2284050" y="443714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09" name="직사각형 308"/>
          <p:cNvSpPr/>
          <p:nvPr/>
        </p:nvSpPr>
        <p:spPr bwMode="auto">
          <a:xfrm>
            <a:off x="2644100" y="4983029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테스트 데이터</a:t>
            </a:r>
            <a:endParaRPr lang="ko-KR" altLang="en-US" sz="1000" b="0" dirty="0"/>
          </a:p>
        </p:txBody>
      </p:sp>
      <p:sp>
        <p:nvSpPr>
          <p:cNvPr id="310" name="직사각형 309"/>
          <p:cNvSpPr/>
          <p:nvPr/>
        </p:nvSpPr>
        <p:spPr bwMode="auto">
          <a:xfrm>
            <a:off x="3148170" y="443714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11" name="직사각형 310"/>
          <p:cNvSpPr/>
          <p:nvPr/>
        </p:nvSpPr>
        <p:spPr bwMode="auto">
          <a:xfrm>
            <a:off x="3148170" y="4983029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12" name="직선 화살표 연결선 440"/>
          <p:cNvCxnSpPr>
            <a:stCxn id="310" idx="2"/>
            <a:endCxn id="311" idx="0"/>
          </p:cNvCxnSpPr>
          <p:nvPr/>
        </p:nvCxnSpPr>
        <p:spPr bwMode="auto">
          <a:xfrm>
            <a:off x="3292190" y="4509150"/>
            <a:ext cx="0" cy="47387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15" name="TextBox 314"/>
          <p:cNvSpPr txBox="1"/>
          <p:nvPr/>
        </p:nvSpPr>
        <p:spPr bwMode="auto">
          <a:xfrm>
            <a:off x="3292190" y="450915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생</a:t>
            </a:r>
            <a:r>
              <a:rPr lang="ko-KR" altLang="en-US" sz="1000" b="0" dirty="0">
                <a:latin typeface="Optima"/>
                <a:ea typeface="가는각진제목체"/>
              </a:rPr>
              <a:t>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316" name="직사각형 315"/>
          <p:cNvSpPr/>
          <p:nvPr/>
        </p:nvSpPr>
        <p:spPr bwMode="auto">
          <a:xfrm>
            <a:off x="4228320" y="558930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17" name="직선 화살표 연결선 440"/>
          <p:cNvCxnSpPr>
            <a:stCxn id="316" idx="0"/>
            <a:endCxn id="309" idx="2"/>
          </p:cNvCxnSpPr>
          <p:nvPr/>
        </p:nvCxnSpPr>
        <p:spPr bwMode="auto">
          <a:xfrm rot="16200000" flipV="1">
            <a:off x="3673150" y="4890110"/>
            <a:ext cx="318231" cy="108015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20" name="TextBox 319"/>
          <p:cNvSpPr txBox="1"/>
          <p:nvPr/>
        </p:nvSpPr>
        <p:spPr bwMode="auto">
          <a:xfrm>
            <a:off x="3292190" y="5415089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사</a:t>
            </a:r>
            <a:r>
              <a:rPr lang="ko-KR" altLang="en-US" sz="1000" b="0" dirty="0">
                <a:latin typeface="Optima"/>
                <a:ea typeface="가는각진제목체"/>
              </a:rPr>
              <a:t>용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cxnSp>
        <p:nvCxnSpPr>
          <p:cNvPr id="333" name="직선 화살표 연결선 440"/>
          <p:cNvCxnSpPr>
            <a:stCxn id="190" idx="3"/>
            <a:endCxn id="192" idx="3"/>
          </p:cNvCxnSpPr>
          <p:nvPr/>
        </p:nvCxnSpPr>
        <p:spPr bwMode="auto">
          <a:xfrm>
            <a:off x="10480490" y="2996940"/>
            <a:ext cx="12700" cy="864120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8" name="직사각형 337"/>
          <p:cNvSpPr/>
          <p:nvPr/>
        </p:nvSpPr>
        <p:spPr bwMode="auto">
          <a:xfrm>
            <a:off x="2644100" y="594935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테스트 시나리오</a:t>
            </a:r>
            <a:endParaRPr lang="ko-KR" altLang="en-US" sz="1000" b="0" dirty="0"/>
          </a:p>
        </p:txBody>
      </p:sp>
      <p:sp>
        <p:nvSpPr>
          <p:cNvPr id="339" name="직사각형 338"/>
          <p:cNvSpPr/>
          <p:nvPr/>
        </p:nvSpPr>
        <p:spPr bwMode="auto">
          <a:xfrm>
            <a:off x="4228320" y="5805330"/>
            <a:ext cx="28804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340" name="직선 화살표 연결선 440"/>
          <p:cNvCxnSpPr>
            <a:stCxn id="339" idx="2"/>
            <a:endCxn id="338" idx="3"/>
          </p:cNvCxnSpPr>
          <p:nvPr/>
        </p:nvCxnSpPr>
        <p:spPr bwMode="auto">
          <a:xfrm rot="5400000">
            <a:off x="4048295" y="5769325"/>
            <a:ext cx="216030" cy="432060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43" name="모서리가 둥근 직사각형 342"/>
          <p:cNvSpPr/>
          <p:nvPr/>
        </p:nvSpPr>
        <p:spPr bwMode="auto">
          <a:xfrm>
            <a:off x="7036710" y="6021360"/>
            <a:ext cx="2088290" cy="504070"/>
          </a:xfrm>
          <a:prstGeom prst="roundRect">
            <a:avLst>
              <a:gd name="adj" fmla="val 5418"/>
            </a:avLst>
          </a:prstGeom>
          <a:solidFill>
            <a:schemeClr val="accent2">
              <a:lumMod val="2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rgbClr val="006699"/>
              </a:buClr>
            </a:pPr>
            <a:r>
              <a:rPr lang="en-US" altLang="ko-KR" sz="1300" dirty="0" smtClean="0">
                <a:solidFill>
                  <a:srgbClr val="FFFFFF"/>
                </a:solidFill>
                <a:latin typeface="Optima" pitchFamily="2" charset="2"/>
              </a:rPr>
              <a:t>3. Component Building</a:t>
            </a:r>
            <a:endParaRPr lang="ko-KR" altLang="en-US" sz="1300" dirty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344" name="직사각형 343"/>
          <p:cNvSpPr/>
          <p:nvPr/>
        </p:nvSpPr>
        <p:spPr bwMode="auto">
          <a:xfrm>
            <a:off x="411790" y="472518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컴포넌트 체크리스트</a:t>
            </a:r>
            <a:endParaRPr lang="ko-KR" altLang="en-US" sz="1000" b="0" dirty="0"/>
          </a:p>
        </p:txBody>
      </p:sp>
      <p:cxnSp>
        <p:nvCxnSpPr>
          <p:cNvPr id="345" name="직선 화살표 연결선 440"/>
          <p:cNvCxnSpPr>
            <a:stCxn id="188" idx="2"/>
            <a:endCxn id="344" idx="0"/>
          </p:cNvCxnSpPr>
          <p:nvPr/>
        </p:nvCxnSpPr>
        <p:spPr bwMode="auto">
          <a:xfrm flipH="1">
            <a:off x="1059880" y="4005080"/>
            <a:ext cx="570" cy="72010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48" name="직선 화살표 연결선 440"/>
          <p:cNvCxnSpPr>
            <a:stCxn id="207" idx="1"/>
            <a:endCxn id="344" idx="3"/>
          </p:cNvCxnSpPr>
          <p:nvPr/>
        </p:nvCxnSpPr>
        <p:spPr bwMode="auto">
          <a:xfrm flipH="1">
            <a:off x="1707970" y="4869200"/>
            <a:ext cx="237633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351" name="TextBox 350"/>
          <p:cNvSpPr txBox="1"/>
          <p:nvPr/>
        </p:nvSpPr>
        <p:spPr bwMode="auto">
          <a:xfrm>
            <a:off x="1851990" y="4653170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000" b="0" dirty="0" smtClean="0">
                <a:latin typeface="Optima"/>
                <a:ea typeface="가는각진제목체"/>
              </a:rPr>
              <a:t>[</a:t>
            </a:r>
            <a:r>
              <a:rPr lang="ko-KR" altLang="en-US" sz="1000" b="0" dirty="0" smtClean="0">
                <a:latin typeface="Optima"/>
                <a:ea typeface="가는각진제목체"/>
              </a:rPr>
              <a:t>참</a:t>
            </a:r>
            <a:r>
              <a:rPr lang="ko-KR" altLang="en-US" sz="1000" b="0" dirty="0">
                <a:latin typeface="Optima"/>
                <a:ea typeface="가는각진제목체"/>
              </a:rPr>
              <a:t>조</a:t>
            </a:r>
            <a:r>
              <a:rPr lang="en-US" altLang="ko-KR" sz="1000" b="0" dirty="0" smtClean="0">
                <a:latin typeface="Optima"/>
                <a:ea typeface="가는각진제목체"/>
              </a:rPr>
              <a:t>]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352" name="직사각형 351"/>
          <p:cNvSpPr/>
          <p:nvPr/>
        </p:nvSpPr>
        <p:spPr bwMode="auto">
          <a:xfrm>
            <a:off x="9197010" y="472518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en-US" altLang="ko-KR" sz="1000" b="0" dirty="0" smtClean="0"/>
              <a:t>HTML</a:t>
            </a:r>
            <a:endParaRPr lang="ko-KR" altLang="en-US" sz="1000" b="0" dirty="0"/>
          </a:p>
        </p:txBody>
      </p:sp>
      <p:cxnSp>
        <p:nvCxnSpPr>
          <p:cNvPr id="358" name="직선 화살표 연결선 440"/>
          <p:cNvCxnSpPr>
            <a:stCxn id="200" idx="3"/>
            <a:endCxn id="352" idx="1"/>
          </p:cNvCxnSpPr>
          <p:nvPr/>
        </p:nvCxnSpPr>
        <p:spPr bwMode="auto">
          <a:xfrm>
            <a:off x="8980980" y="4869200"/>
            <a:ext cx="21603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88" name="모서리가 둥근 직사각형 187"/>
          <p:cNvSpPr/>
          <p:nvPr/>
        </p:nvSpPr>
        <p:spPr>
          <a:xfrm>
            <a:off x="340350" y="3717040"/>
            <a:ext cx="1440200" cy="288040"/>
          </a:xfrm>
          <a:prstGeom prst="roundRect">
            <a:avLst/>
          </a:prstGeom>
          <a:solidFill>
            <a:srgbClr val="FFFFD9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/>
              <a:t>컴포넌트 내부구조 설계</a:t>
            </a:r>
            <a:endParaRPr lang="ko-KR" altLang="en-US" sz="1000" b="0" dirty="0"/>
          </a:p>
        </p:txBody>
      </p:sp>
      <p:sp>
        <p:nvSpPr>
          <p:cNvPr id="101" name="직사각형 100"/>
          <p:cNvSpPr/>
          <p:nvPr/>
        </p:nvSpPr>
        <p:spPr bwMode="auto">
          <a:xfrm>
            <a:off x="339725" y="2276840"/>
            <a:ext cx="1296180" cy="288040"/>
          </a:xfrm>
          <a:prstGeom prst="rect">
            <a:avLst/>
          </a:prstGeom>
          <a:solidFill>
            <a:srgbClr val="F5FAFD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lIns="36000" rIns="36000" rtlCol="0" anchor="ctr"/>
          <a:lstStyle/>
          <a:p>
            <a:pPr algn="ctr"/>
            <a:r>
              <a:rPr lang="ko-KR" altLang="en-US" sz="1000" b="0" dirty="0" smtClean="0"/>
              <a:t>시스템 요구사항 명세서</a:t>
            </a:r>
            <a:endParaRPr lang="ko-KR" altLang="en-US" sz="1000" b="0" dirty="0"/>
          </a:p>
        </p:txBody>
      </p:sp>
      <p:cxnSp>
        <p:nvCxnSpPr>
          <p:cNvPr id="102" name="직선 화살표 연결선 440"/>
          <p:cNvCxnSpPr>
            <a:stCxn id="266" idx="2"/>
            <a:endCxn id="101" idx="3"/>
          </p:cNvCxnSpPr>
          <p:nvPr/>
        </p:nvCxnSpPr>
        <p:spPr bwMode="auto">
          <a:xfrm flipH="1">
            <a:off x="1635905" y="2420860"/>
            <a:ext cx="1800305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632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모서리가 둥근 직사각형 150"/>
          <p:cNvSpPr/>
          <p:nvPr/>
        </p:nvSpPr>
        <p:spPr bwMode="auto">
          <a:xfrm>
            <a:off x="3723832" y="2348850"/>
            <a:ext cx="3600500" cy="3456480"/>
          </a:xfrm>
          <a:prstGeom prst="roundRect">
            <a:avLst>
              <a:gd name="adj" fmla="val 1835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1. </a:t>
            </a:r>
            <a:r>
              <a:rPr lang="ko-KR" altLang="en-US"/>
              <a:t>참조모델 </a:t>
            </a:r>
            <a:r>
              <a:rPr lang="en-US" altLang="ko-KR"/>
              <a:t>– </a:t>
            </a:r>
            <a:r>
              <a:rPr lang="en-US" altLang="ko-KR">
                <a:latin typeface="Optima" pitchFamily="2" charset="2"/>
              </a:rPr>
              <a:t>SDiLC</a:t>
            </a:r>
            <a:r>
              <a:rPr lang="en-US" altLang="ko-KR"/>
              <a:t> </a:t>
            </a:r>
            <a:r>
              <a:rPr lang="ko-KR" altLang="en-US"/>
              <a:t>역량 </a:t>
            </a:r>
            <a:r>
              <a:rPr lang="ko-KR" altLang="en-US" smtClean="0"/>
              <a:t>모델</a:t>
            </a:r>
            <a:r>
              <a:rPr lang="en-US" altLang="ko-KR" smtClean="0"/>
              <a:t>:</a:t>
            </a:r>
            <a:r>
              <a:rPr lang="ko-KR" altLang="en-US" smtClean="0"/>
              <a:t>가시화를 위한 스타일 그래프</a:t>
            </a:r>
            <a:endParaRPr lang="ko-KR" altLang="en-US" dirty="0"/>
          </a:p>
        </p:txBody>
      </p:sp>
      <p:sp>
        <p:nvSpPr>
          <p:cNvPr id="24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6" y="836614"/>
            <a:ext cx="10441504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개발자의 역량을 정량 그래프로 표현하는 것 못지 않게</a:t>
            </a:r>
            <a:r>
              <a:rPr lang="en-US" altLang="ko-KR" sz="1800">
                <a:latin typeface="+mn-lt"/>
              </a:rPr>
              <a:t> </a:t>
            </a:r>
            <a:r>
              <a:rPr lang="ko-KR" altLang="en-US" sz="1800" smtClean="0">
                <a:latin typeface="+mn-lt"/>
              </a:rPr>
              <a:t>개발자의 역량 스타일을 표현하는 것도 중요합니다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개발자의 네 가지 역량을 기준으로 스타일로 표현할 대상을 개발지식 습득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경험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소통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리딩 스타일 네 가지로 잡았습니다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스타일로 표현되는 값은 많고 적음이 아니라 </a:t>
            </a:r>
            <a:r>
              <a:rPr lang="en-US" altLang="ko-KR" sz="1800" smtClean="0">
                <a:latin typeface="+mn-lt"/>
              </a:rPr>
              <a:t>X</a:t>
            </a:r>
            <a:r>
              <a:rPr lang="ko-KR" altLang="en-US" sz="1800" smtClean="0">
                <a:latin typeface="+mn-lt"/>
              </a:rPr>
              <a:t>값과 </a:t>
            </a:r>
            <a:r>
              <a:rPr lang="en-US" altLang="ko-KR" sz="1800" smtClean="0">
                <a:latin typeface="+mn-lt"/>
              </a:rPr>
              <a:t>Y</a:t>
            </a:r>
            <a:r>
              <a:rPr lang="ko-KR" altLang="en-US" sz="1800" smtClean="0">
                <a:latin typeface="+mn-lt"/>
              </a:rPr>
              <a:t>값의 상대적인 비중을 표현합니다</a:t>
            </a:r>
            <a:r>
              <a:rPr lang="en-US" altLang="ko-KR" sz="1800" smtClean="0">
                <a:latin typeface="+mn-lt"/>
              </a:rPr>
              <a:t>. 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596092" y="2678709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SW Developement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지식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습득 스타일</a:t>
            </a: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4083882" y="2678708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Domain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경험의 폭과 깊이</a:t>
            </a: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596092" y="4149099"/>
            <a:ext cx="1368190" cy="1338000"/>
          </a:xfrm>
          <a:prstGeom prst="roundRect">
            <a:avLst>
              <a:gd name="adj" fmla="val 354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Communication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스타일</a:t>
            </a: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4083882" y="4149100"/>
            <a:ext cx="1368190" cy="1338000"/>
          </a:xfrm>
          <a:prstGeom prst="roundRect">
            <a:avLst>
              <a:gd name="adj" fmla="val 245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Leading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스타일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5164032" y="3717040"/>
            <a:ext cx="720100" cy="7201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4299912" y="2852920"/>
            <a:ext cx="2448340" cy="2448340"/>
          </a:xfrm>
          <a:prstGeom prst="ellipse">
            <a:avLst/>
          </a:prstGeom>
          <a:noFill/>
          <a:ln w="6350">
            <a:solidFill>
              <a:srgbClr val="FF9966"/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66" name="직선 화살표 연결선 65"/>
          <p:cNvCxnSpPr/>
          <p:nvPr/>
        </p:nvCxnSpPr>
        <p:spPr bwMode="auto">
          <a:xfrm>
            <a:off x="4084300" y="4077090"/>
            <a:ext cx="2880402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3" name="직선 연결선 152"/>
          <p:cNvCxnSpPr>
            <a:stCxn id="35" idx="7"/>
            <a:endCxn id="184" idx="3"/>
          </p:cNvCxnSpPr>
          <p:nvPr/>
        </p:nvCxnSpPr>
        <p:spPr bwMode="auto">
          <a:xfrm flipV="1">
            <a:off x="5676838" y="289007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직선 연결선 157"/>
          <p:cNvCxnSpPr>
            <a:stCxn id="35" idx="5"/>
            <a:endCxn id="189" idx="1"/>
          </p:cNvCxnSpPr>
          <p:nvPr/>
        </p:nvCxnSpPr>
        <p:spPr bwMode="auto">
          <a:xfrm>
            <a:off x="5676838" y="4229846"/>
            <a:ext cx="1041586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1" name="직선 연결선 160"/>
          <p:cNvCxnSpPr>
            <a:stCxn id="35" idx="1"/>
            <a:endCxn id="193" idx="5"/>
          </p:cNvCxnSpPr>
          <p:nvPr/>
        </p:nvCxnSpPr>
        <p:spPr bwMode="auto">
          <a:xfrm flipH="1" flipV="1">
            <a:off x="4268275" y="289007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4" name="직선 연결선 163"/>
          <p:cNvCxnSpPr>
            <a:stCxn id="35" idx="3"/>
            <a:endCxn id="191" idx="7"/>
          </p:cNvCxnSpPr>
          <p:nvPr/>
        </p:nvCxnSpPr>
        <p:spPr bwMode="auto">
          <a:xfrm flipH="1">
            <a:off x="4268275" y="4229846"/>
            <a:ext cx="1103051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 flipV="1">
            <a:off x="5524500" y="2682609"/>
            <a:ext cx="0" cy="280486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84" name="타원 183"/>
          <p:cNvSpPr/>
          <p:nvPr/>
        </p:nvSpPr>
        <p:spPr bwMode="auto">
          <a:xfrm>
            <a:off x="6748252" y="268695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6676242" y="5229250"/>
            <a:ext cx="28804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4083882" y="5229250"/>
            <a:ext cx="21603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4083882" y="268695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18" name="TextBox 217"/>
          <p:cNvSpPr txBox="1"/>
          <p:nvPr/>
        </p:nvSpPr>
        <p:spPr bwMode="auto">
          <a:xfrm>
            <a:off x="3724250" y="5805330"/>
            <a:ext cx="360050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smtClean="0">
                <a:latin typeface="Optima"/>
                <a:ea typeface="가는각진제목체"/>
              </a:rPr>
              <a:t>[SDiLC </a:t>
            </a:r>
            <a:r>
              <a:rPr lang="ko-KR" altLang="en-US" sz="1100" smtClean="0">
                <a:latin typeface="Optima"/>
                <a:ea typeface="가는각진제목체"/>
              </a:rPr>
              <a:t>역량모델의 정량그래프</a:t>
            </a:r>
            <a:r>
              <a:rPr lang="en-US" altLang="ko-KR" sz="1100" smtClean="0">
                <a:latin typeface="Optima"/>
                <a:ea typeface="가는각진제목체"/>
              </a:rPr>
              <a:t>]</a:t>
            </a: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684800" y="234885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소프트웨어 개발 기술</a:t>
            </a:r>
            <a:r>
              <a:rPr lang="en-US" altLang="ko-KR" sz="1100" b="0" smtClean="0">
                <a:latin typeface="Optima" pitchFamily="2" charset="2"/>
              </a:rPr>
              <a:t>(skill)</a:t>
            </a:r>
            <a:r>
              <a:rPr lang="ko-KR" altLang="en-US" sz="1100" b="0" smtClean="0">
                <a:latin typeface="Optima" pitchFamily="2" charset="2"/>
              </a:rPr>
              <a:t>을 익히는 방법은 개인마다 서로 다르다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스타일 그래프에서는 초기에 이 기술에 접근하는 방법이 개인별로 서로 다름에 착안하여 자기주도학습형인지 교육수강형인지 표현한다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정량화가 쉽다</a:t>
            </a:r>
            <a:r>
              <a:rPr lang="en-US" altLang="ko-KR" sz="1100" b="0" smtClean="0">
                <a:latin typeface="Optima" pitchFamily="2" charset="2"/>
              </a:rPr>
              <a:t>.  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11" name="직선 화살표 연결선 10"/>
          <p:cNvCxnSpPr>
            <a:stCxn id="9" idx="1"/>
            <a:endCxn id="19" idx="3"/>
          </p:cNvCxnSpPr>
          <p:nvPr/>
        </p:nvCxnSpPr>
        <p:spPr bwMode="auto">
          <a:xfrm flipH="1">
            <a:off x="6964700" y="3068950"/>
            <a:ext cx="72010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9" name="직사각형 18"/>
          <p:cNvSpPr/>
          <p:nvPr/>
        </p:nvSpPr>
        <p:spPr bwMode="auto">
          <a:xfrm>
            <a:off x="6820680" y="292493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48" name="모서리가 둥근 직사각형 247"/>
          <p:cNvSpPr/>
          <p:nvPr/>
        </p:nvSpPr>
        <p:spPr bwMode="auto">
          <a:xfrm>
            <a:off x="7684800" y="436513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개인의 소통 스타일이 어떤 스타일인지를 표현한다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이해력은 경험년차로 대신하고 전달력은 발표나 강의 횟수를 수치화하여 표현한다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정량화가 쉽다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250" name="직선 화살표 연결선 249"/>
          <p:cNvCxnSpPr>
            <a:stCxn id="248" idx="1"/>
            <a:endCxn id="251" idx="3"/>
          </p:cNvCxnSpPr>
          <p:nvPr/>
        </p:nvCxnSpPr>
        <p:spPr bwMode="auto">
          <a:xfrm flipH="1">
            <a:off x="6964700" y="5085230"/>
            <a:ext cx="72010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1" name="직사각형 250"/>
          <p:cNvSpPr/>
          <p:nvPr/>
        </p:nvSpPr>
        <p:spPr bwMode="auto">
          <a:xfrm>
            <a:off x="6820680" y="494121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2" name="모서리가 둥근 직사각형 251"/>
          <p:cNvSpPr/>
          <p:nvPr/>
        </p:nvSpPr>
        <p:spPr bwMode="auto">
          <a:xfrm>
            <a:off x="915860" y="436513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리더로 활동한 경우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또는 이끌어가는 입장에서 일을 했을 경우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어떤 방식으로 일을 진행했는가를 표현함으로써 리딩 스타일을 보여준다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한 건의 리딩 태스크에 대해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목표 달성 노력과 혁신 노력의 비중을 조사하여 기록한다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예를 들면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두 개의 비중이 </a:t>
            </a:r>
            <a:r>
              <a:rPr lang="en-US" altLang="ko-KR" sz="1100" b="0" smtClean="0">
                <a:latin typeface="Optima" pitchFamily="2" charset="2"/>
              </a:rPr>
              <a:t>8:2 </a:t>
            </a:r>
            <a:r>
              <a:rPr lang="ko-KR" altLang="en-US" sz="1100" b="0" smtClean="0">
                <a:latin typeface="Optima" pitchFamily="2" charset="2"/>
              </a:rPr>
              <a:t>또는 </a:t>
            </a:r>
            <a:r>
              <a:rPr lang="en-US" altLang="ko-KR" sz="1100" b="0" smtClean="0">
                <a:latin typeface="Optima" pitchFamily="2" charset="2"/>
              </a:rPr>
              <a:t>5:5 </a:t>
            </a:r>
            <a:r>
              <a:rPr lang="ko-KR" altLang="en-US" sz="1100" b="0" smtClean="0">
                <a:latin typeface="Optima" pitchFamily="2" charset="2"/>
              </a:rPr>
              <a:t>등으로 표기한다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물론 프로젝트 상황도 고려한다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</a:p>
        </p:txBody>
      </p:sp>
      <p:cxnSp>
        <p:nvCxnSpPr>
          <p:cNvPr id="253" name="직선 화살표 연결선 252"/>
          <p:cNvCxnSpPr>
            <a:stCxn id="252" idx="3"/>
            <a:endCxn id="254" idx="1"/>
          </p:cNvCxnSpPr>
          <p:nvPr/>
        </p:nvCxnSpPr>
        <p:spPr bwMode="auto">
          <a:xfrm>
            <a:off x="3436210" y="5085230"/>
            <a:ext cx="64809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4" name="직사각형 253"/>
          <p:cNvSpPr/>
          <p:nvPr/>
        </p:nvSpPr>
        <p:spPr bwMode="auto">
          <a:xfrm>
            <a:off x="4084300" y="494121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5" name="모서리가 둥근 직사각형 254"/>
          <p:cNvSpPr/>
          <p:nvPr/>
        </p:nvSpPr>
        <p:spPr bwMode="auto">
          <a:xfrm>
            <a:off x="915860" y="2348850"/>
            <a:ext cx="2520350" cy="1440200"/>
          </a:xfrm>
          <a:prstGeom prst="roundRect">
            <a:avLst>
              <a:gd name="adj" fmla="val 5625"/>
            </a:avLst>
          </a:prstGeom>
          <a:solidFill>
            <a:schemeClr val="bg1"/>
          </a:solidFill>
          <a:ln w="9525">
            <a:solidFill>
              <a:srgbClr val="CC6600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ko-KR" altLang="en-US" sz="1100" b="0" smtClean="0">
                <a:latin typeface="Optima" pitchFamily="2" charset="2"/>
              </a:rPr>
              <a:t>개인의 경험에 따라 도메인에 대한 경험은 서로 다르게 나타난다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다양한 도메인을 경험한 개발자는 경험의 폭은 넓겠지만 깊이는 얕을 수 밖에 없다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반대로 하나의 도메인에서 오래 개발한 경우</a:t>
            </a:r>
            <a:r>
              <a:rPr lang="en-US" altLang="ko-KR" sz="1100" b="0" smtClean="0">
                <a:latin typeface="Optima" pitchFamily="2" charset="2"/>
              </a:rPr>
              <a:t>, </a:t>
            </a:r>
            <a:r>
              <a:rPr lang="ko-KR" altLang="en-US" sz="1100" b="0" smtClean="0">
                <a:latin typeface="Optima" pitchFamily="2" charset="2"/>
              </a:rPr>
              <a:t>도메인의 깊이는 있겠지만 넓이가 좁을 수 밖에 없다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r>
              <a:rPr lang="ko-KR" altLang="en-US" sz="1100" b="0" smtClean="0">
                <a:latin typeface="Optima" pitchFamily="2" charset="2"/>
              </a:rPr>
              <a:t>정량화가 쉽다</a:t>
            </a:r>
            <a:r>
              <a:rPr lang="en-US" altLang="ko-KR" sz="1100" b="0" smtClean="0">
                <a:latin typeface="Optima" pitchFamily="2" charset="2"/>
              </a:rPr>
              <a:t>. </a:t>
            </a:r>
            <a:endParaRPr lang="ko-KR" altLang="en-US" sz="1100" b="0" smtClean="0">
              <a:latin typeface="Optima" pitchFamily="2" charset="2"/>
            </a:endParaRPr>
          </a:p>
        </p:txBody>
      </p:sp>
      <p:cxnSp>
        <p:nvCxnSpPr>
          <p:cNvPr id="256" name="직선 화살표 연결선 255"/>
          <p:cNvCxnSpPr>
            <a:stCxn id="255" idx="3"/>
            <a:endCxn id="257" idx="1"/>
          </p:cNvCxnSpPr>
          <p:nvPr/>
        </p:nvCxnSpPr>
        <p:spPr bwMode="auto">
          <a:xfrm>
            <a:off x="3436210" y="3068950"/>
            <a:ext cx="648090" cy="0"/>
          </a:xfrm>
          <a:prstGeom prst="straightConnector1">
            <a:avLst/>
          </a:prstGeom>
          <a:noFill/>
          <a:ln w="12700" cap="flat" cmpd="sng" algn="ctr">
            <a:solidFill>
              <a:srgbClr val="CC66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257" name="직사각형 256"/>
          <p:cNvSpPr/>
          <p:nvPr/>
        </p:nvSpPr>
        <p:spPr bwMode="auto">
          <a:xfrm>
            <a:off x="4084300" y="292493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5308052" y="3861060"/>
            <a:ext cx="432060" cy="43206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000" b="0" smtClean="0">
                <a:solidFill>
                  <a:srgbClr val="FFFFFF"/>
                </a:solidFill>
                <a:latin typeface="Optima" pitchFamily="2" charset="2"/>
              </a:rPr>
              <a:t>통찰</a:t>
            </a:r>
            <a:r>
              <a:rPr lang="ko-KR" altLang="en-US" sz="1000" b="0">
                <a:solidFill>
                  <a:srgbClr val="FFFFFF"/>
                </a:solidFill>
                <a:latin typeface="Optima" pitchFamily="2" charset="2"/>
              </a:rPr>
              <a:t>력</a:t>
            </a:r>
            <a:endParaRPr lang="ko-KR" altLang="en-US" sz="10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5596510" y="2436762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자기주도학습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 rot="16200000">
            <a:off x="6655751" y="3470819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교육수강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4588370" y="2436762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경험의 깊이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 rot="16200000">
            <a:off x="3637144" y="3557924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경험의 폭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 rot="16200000">
            <a:off x="3637144" y="4350035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결과지향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4804400" y="5487099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혁</a:t>
            </a:r>
            <a:r>
              <a:rPr lang="ko-KR" altLang="en-US" sz="1000" b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신</a:t>
            </a: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지향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5596510" y="5487099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전달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 rot="16200000">
            <a:off x="6763766" y="4350034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이</a:t>
            </a:r>
            <a:r>
              <a:rPr lang="ko-KR" altLang="en-US" sz="1000" b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해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</p:spTree>
    <p:extLst>
      <p:ext uri="{BB962C8B-B14F-4D97-AF65-F5344CB8AC3E}">
        <p14:creationId xmlns:p14="http://schemas.microsoft.com/office/powerpoint/2010/main" val="252683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모서리가 둥근 직사각형 150"/>
          <p:cNvSpPr/>
          <p:nvPr/>
        </p:nvSpPr>
        <p:spPr bwMode="auto">
          <a:xfrm>
            <a:off x="1635960" y="2349500"/>
            <a:ext cx="3600500" cy="3456480"/>
          </a:xfrm>
          <a:prstGeom prst="roundRect">
            <a:avLst>
              <a:gd name="adj" fmla="val 1835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1. </a:t>
            </a:r>
            <a:r>
              <a:rPr lang="ko-KR" altLang="en-US"/>
              <a:t>참조모델 </a:t>
            </a:r>
            <a:r>
              <a:rPr lang="en-US" altLang="ko-KR"/>
              <a:t>– </a:t>
            </a:r>
            <a:r>
              <a:rPr lang="en-US" altLang="ko-KR">
                <a:latin typeface="Optima" pitchFamily="2" charset="2"/>
              </a:rPr>
              <a:t>SDiLC</a:t>
            </a:r>
            <a:r>
              <a:rPr lang="en-US" altLang="ko-KR"/>
              <a:t> </a:t>
            </a:r>
            <a:r>
              <a:rPr lang="ko-KR" altLang="en-US"/>
              <a:t>역량 </a:t>
            </a:r>
            <a:r>
              <a:rPr lang="ko-KR" altLang="en-US" smtClean="0"/>
              <a:t>모델</a:t>
            </a:r>
            <a:r>
              <a:rPr lang="en-US" altLang="ko-KR" smtClean="0"/>
              <a:t>:</a:t>
            </a:r>
            <a:r>
              <a:rPr lang="ko-KR" altLang="en-US" smtClean="0"/>
              <a:t>가시화를 위한 스타일 그래프</a:t>
            </a:r>
            <a:endParaRPr lang="ko-KR" altLang="en-US" dirty="0"/>
          </a:p>
        </p:txBody>
      </p:sp>
      <p:sp>
        <p:nvSpPr>
          <p:cNvPr id="24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6" y="836614"/>
            <a:ext cx="10441504" cy="1077218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스타일 그래프에서 각 분면에 보여주는 값은 절대값이 아니라 </a:t>
            </a:r>
            <a:r>
              <a:rPr lang="en-US" altLang="ko-KR" sz="1800" smtClean="0">
                <a:latin typeface="+mn-lt"/>
              </a:rPr>
              <a:t>X,Y </a:t>
            </a:r>
            <a:r>
              <a:rPr lang="ko-KR" altLang="en-US" sz="1800" smtClean="0">
                <a:latin typeface="+mn-lt"/>
              </a:rPr>
              <a:t>축의 항목값의 상대적인 비중을 나타냅니다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따라서</a:t>
            </a:r>
            <a:r>
              <a:rPr lang="en-US" altLang="ko-KR" sz="1800" smtClean="0">
                <a:latin typeface="+mn-lt"/>
              </a:rPr>
              <a:t>, </a:t>
            </a:r>
            <a:r>
              <a:rPr lang="ko-KR" altLang="en-US" sz="1800" smtClean="0">
                <a:latin typeface="+mn-lt"/>
              </a:rPr>
              <a:t>어떤 값이 주어졌을 때</a:t>
            </a:r>
            <a:r>
              <a:rPr lang="en-US" altLang="ko-KR" sz="1800" smtClean="0">
                <a:latin typeface="+mn-lt"/>
              </a:rPr>
              <a:t>, “X</a:t>
            </a:r>
            <a:r>
              <a:rPr lang="ko-KR" altLang="en-US" sz="1800" smtClean="0">
                <a:latin typeface="+mn-lt"/>
              </a:rPr>
              <a:t>축 대비 </a:t>
            </a:r>
            <a:r>
              <a:rPr lang="en-US" altLang="ko-KR" sz="1800" smtClean="0">
                <a:latin typeface="+mn-lt"/>
              </a:rPr>
              <a:t>Y</a:t>
            </a:r>
            <a:r>
              <a:rPr lang="ko-KR" altLang="en-US" sz="1800" smtClean="0">
                <a:latin typeface="+mn-lt"/>
              </a:rPr>
              <a:t>축의 비중</a:t>
            </a:r>
            <a:r>
              <a:rPr lang="en-US" altLang="ko-KR" sz="1800" smtClean="0">
                <a:latin typeface="+mn-lt"/>
              </a:rPr>
              <a:t>”</a:t>
            </a:r>
            <a:r>
              <a:rPr lang="ko-KR" altLang="en-US" sz="1800" smtClean="0">
                <a:latin typeface="+mn-lt"/>
              </a:rPr>
              <a:t>이라는 관점에서 값을 이해합니다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아래 두 스타일 그래프는 두 개발자가 가지고 있는 서로 다른 역량 스타일을 보여줍니다</a:t>
            </a:r>
            <a:r>
              <a:rPr lang="en-US" altLang="ko-KR" sz="1800" smtClean="0">
                <a:latin typeface="+mn-lt"/>
              </a:rPr>
              <a:t>. </a:t>
            </a: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3508220" y="2679359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SW Developement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지식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습득 스타일</a:t>
            </a: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1996010" y="2679358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Domain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경험의 폭과 깊이</a:t>
            </a: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3508220" y="4149749"/>
            <a:ext cx="1368190" cy="1338000"/>
          </a:xfrm>
          <a:prstGeom prst="roundRect">
            <a:avLst>
              <a:gd name="adj" fmla="val 354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Communication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스타일</a:t>
            </a: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996010" y="4149750"/>
            <a:ext cx="1368190" cy="1338000"/>
          </a:xfrm>
          <a:prstGeom prst="roundRect">
            <a:avLst>
              <a:gd name="adj" fmla="val 245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Leading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스타일</a:t>
            </a:r>
          </a:p>
        </p:txBody>
      </p:sp>
      <p:sp>
        <p:nvSpPr>
          <p:cNvPr id="28" name="타원 27"/>
          <p:cNvSpPr/>
          <p:nvPr/>
        </p:nvSpPr>
        <p:spPr bwMode="auto">
          <a:xfrm>
            <a:off x="3076160" y="3717690"/>
            <a:ext cx="720100" cy="7201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2" name="타원 81"/>
          <p:cNvSpPr/>
          <p:nvPr/>
        </p:nvSpPr>
        <p:spPr bwMode="auto">
          <a:xfrm>
            <a:off x="2212040" y="2853570"/>
            <a:ext cx="2448340" cy="2448340"/>
          </a:xfrm>
          <a:prstGeom prst="ellipse">
            <a:avLst/>
          </a:prstGeom>
          <a:noFill/>
          <a:ln w="6350">
            <a:solidFill>
              <a:srgbClr val="FF9966"/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66" name="직선 화살표 연결선 65"/>
          <p:cNvCxnSpPr/>
          <p:nvPr/>
        </p:nvCxnSpPr>
        <p:spPr bwMode="auto">
          <a:xfrm>
            <a:off x="1996428" y="4077740"/>
            <a:ext cx="2880402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3" name="직선 연결선 152"/>
          <p:cNvCxnSpPr>
            <a:stCxn id="35" idx="7"/>
            <a:endCxn id="184" idx="3"/>
          </p:cNvCxnSpPr>
          <p:nvPr/>
        </p:nvCxnSpPr>
        <p:spPr bwMode="auto">
          <a:xfrm flipV="1">
            <a:off x="3588966" y="289072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58" name="직선 연결선 157"/>
          <p:cNvCxnSpPr>
            <a:stCxn id="35" idx="5"/>
            <a:endCxn id="189" idx="1"/>
          </p:cNvCxnSpPr>
          <p:nvPr/>
        </p:nvCxnSpPr>
        <p:spPr bwMode="auto">
          <a:xfrm>
            <a:off x="3588966" y="4230496"/>
            <a:ext cx="1041586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1" name="직선 연결선 160"/>
          <p:cNvCxnSpPr>
            <a:stCxn id="35" idx="1"/>
            <a:endCxn id="193" idx="5"/>
          </p:cNvCxnSpPr>
          <p:nvPr/>
        </p:nvCxnSpPr>
        <p:spPr bwMode="auto">
          <a:xfrm flipH="1" flipV="1">
            <a:off x="2180403" y="289072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64" name="직선 연결선 163"/>
          <p:cNvCxnSpPr>
            <a:stCxn id="35" idx="3"/>
            <a:endCxn id="191" idx="7"/>
          </p:cNvCxnSpPr>
          <p:nvPr/>
        </p:nvCxnSpPr>
        <p:spPr bwMode="auto">
          <a:xfrm flipH="1">
            <a:off x="2180403" y="4230496"/>
            <a:ext cx="1103051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 flipV="1">
            <a:off x="3436628" y="2683259"/>
            <a:ext cx="0" cy="280486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84" name="타원 183"/>
          <p:cNvSpPr/>
          <p:nvPr/>
        </p:nvSpPr>
        <p:spPr bwMode="auto">
          <a:xfrm>
            <a:off x="4660380" y="268760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4588370" y="5229900"/>
            <a:ext cx="28804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1996010" y="5229900"/>
            <a:ext cx="21603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1996010" y="268760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18" name="TextBox 217"/>
          <p:cNvSpPr txBox="1"/>
          <p:nvPr/>
        </p:nvSpPr>
        <p:spPr bwMode="auto">
          <a:xfrm>
            <a:off x="1636378" y="5805980"/>
            <a:ext cx="360050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smtClean="0">
                <a:latin typeface="Optima"/>
                <a:ea typeface="가는각진제목체"/>
              </a:rPr>
              <a:t>[SDiLC </a:t>
            </a:r>
            <a:r>
              <a:rPr lang="ko-KR" altLang="en-US" sz="1100" smtClean="0">
                <a:latin typeface="Optima"/>
                <a:ea typeface="가는각진제목체"/>
              </a:rPr>
              <a:t>역량모델의 스타일그래프 예제 </a:t>
            </a:r>
            <a:r>
              <a:rPr lang="en-US" altLang="ko-KR" sz="1100" smtClean="0">
                <a:latin typeface="Optima"/>
                <a:ea typeface="가는각진제목체"/>
              </a:rPr>
              <a:t>1]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4732808" y="292558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1" name="직사각형 250"/>
          <p:cNvSpPr/>
          <p:nvPr/>
        </p:nvSpPr>
        <p:spPr bwMode="auto">
          <a:xfrm>
            <a:off x="4732808" y="494186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4" name="직사각형 253"/>
          <p:cNvSpPr/>
          <p:nvPr/>
        </p:nvSpPr>
        <p:spPr bwMode="auto">
          <a:xfrm>
            <a:off x="1996428" y="494186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257" name="직사각형 256"/>
          <p:cNvSpPr/>
          <p:nvPr/>
        </p:nvSpPr>
        <p:spPr bwMode="auto">
          <a:xfrm>
            <a:off x="1996428" y="292558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3220180" y="3861710"/>
            <a:ext cx="432060" cy="43206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000" b="0" smtClean="0">
                <a:solidFill>
                  <a:srgbClr val="FFFFFF"/>
                </a:solidFill>
                <a:latin typeface="Optima" pitchFamily="2" charset="2"/>
              </a:rPr>
              <a:t>통찰</a:t>
            </a:r>
            <a:r>
              <a:rPr lang="ko-KR" altLang="en-US" sz="1000" b="0">
                <a:solidFill>
                  <a:srgbClr val="FFFFFF"/>
                </a:solidFill>
                <a:latin typeface="Optima" pitchFamily="2" charset="2"/>
              </a:rPr>
              <a:t>력</a:t>
            </a:r>
            <a:endParaRPr lang="ko-KR" altLang="en-US" sz="10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3508638" y="2437412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자기주도학습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 rot="16200000">
            <a:off x="4567879" y="3471469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교육수강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2500498" y="2437412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경험의 깊이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 rot="16200000">
            <a:off x="1549272" y="3558574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경험의 폭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 rot="16200000">
            <a:off x="1549272" y="4350685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결과지향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1" name="TextBox 90"/>
          <p:cNvSpPr txBox="1"/>
          <p:nvPr/>
        </p:nvSpPr>
        <p:spPr bwMode="auto">
          <a:xfrm>
            <a:off x="2716528" y="5487749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혁</a:t>
            </a:r>
            <a:r>
              <a:rPr lang="ko-KR" altLang="en-US" sz="1000" b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신</a:t>
            </a: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지향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3508638" y="5487749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전달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 rot="16200000">
            <a:off x="4675894" y="4350684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이</a:t>
            </a:r>
            <a:r>
              <a:rPr lang="ko-KR" altLang="en-US" sz="1000" b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해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2252664" y="3645680"/>
            <a:ext cx="72010" cy="720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3868688" y="2925580"/>
            <a:ext cx="72010" cy="720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49" name="직선 연결선 48"/>
          <p:cNvCxnSpPr>
            <a:stCxn id="46" idx="7"/>
            <a:endCxn id="48" idx="2"/>
          </p:cNvCxnSpPr>
          <p:nvPr/>
        </p:nvCxnSpPr>
        <p:spPr bwMode="auto">
          <a:xfrm flipV="1">
            <a:off x="2314128" y="2961585"/>
            <a:ext cx="1554560" cy="694641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3940698" y="5157890"/>
            <a:ext cx="72010" cy="720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53" name="직선 연결선 52"/>
          <p:cNvCxnSpPr>
            <a:stCxn id="48" idx="4"/>
            <a:endCxn id="52" idx="0"/>
          </p:cNvCxnSpPr>
          <p:nvPr/>
        </p:nvCxnSpPr>
        <p:spPr bwMode="auto">
          <a:xfrm>
            <a:off x="3904693" y="2997590"/>
            <a:ext cx="72010" cy="2160300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타원 55"/>
          <p:cNvSpPr/>
          <p:nvPr/>
        </p:nvSpPr>
        <p:spPr bwMode="auto">
          <a:xfrm>
            <a:off x="2511044" y="4880396"/>
            <a:ext cx="72010" cy="720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57" name="직선 연결선 56"/>
          <p:cNvCxnSpPr>
            <a:stCxn id="46" idx="4"/>
            <a:endCxn id="56" idx="1"/>
          </p:cNvCxnSpPr>
          <p:nvPr/>
        </p:nvCxnSpPr>
        <p:spPr bwMode="auto">
          <a:xfrm>
            <a:off x="2288669" y="3717690"/>
            <a:ext cx="232921" cy="1173252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0" name="직선 연결선 59"/>
          <p:cNvCxnSpPr>
            <a:stCxn id="52" idx="2"/>
            <a:endCxn id="56" idx="5"/>
          </p:cNvCxnSpPr>
          <p:nvPr/>
        </p:nvCxnSpPr>
        <p:spPr bwMode="auto">
          <a:xfrm flipH="1" flipV="1">
            <a:off x="2572508" y="4941860"/>
            <a:ext cx="1368190" cy="252035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9" name="모서리가 둥근 직사각형 68"/>
          <p:cNvSpPr/>
          <p:nvPr/>
        </p:nvSpPr>
        <p:spPr bwMode="auto">
          <a:xfrm>
            <a:off x="5740530" y="2349500"/>
            <a:ext cx="3600500" cy="3456480"/>
          </a:xfrm>
          <a:prstGeom prst="roundRect">
            <a:avLst>
              <a:gd name="adj" fmla="val 1835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7612790" y="2679359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SW Developement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지식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습득 스타일</a:t>
            </a: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6100580" y="2679358"/>
            <a:ext cx="1368190" cy="1334067"/>
          </a:xfrm>
          <a:prstGeom prst="roundRect">
            <a:avLst>
              <a:gd name="adj" fmla="val 350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Domain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경험의 폭과 깊이</a:t>
            </a: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7612790" y="4149749"/>
            <a:ext cx="1368190" cy="1338000"/>
          </a:xfrm>
          <a:prstGeom prst="roundRect">
            <a:avLst>
              <a:gd name="adj" fmla="val 3546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algn="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Communication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스타일</a:t>
            </a: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6100580" y="4149750"/>
            <a:ext cx="1368190" cy="1338000"/>
          </a:xfrm>
          <a:prstGeom prst="roundRect">
            <a:avLst>
              <a:gd name="adj" fmla="val 245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square" lIns="0" tIns="0" rIns="0" bIns="0" rtlCol="0" anchor="b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Leading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스타일</a:t>
            </a:r>
          </a:p>
        </p:txBody>
      </p:sp>
      <p:sp>
        <p:nvSpPr>
          <p:cNvPr id="74" name="타원 73"/>
          <p:cNvSpPr/>
          <p:nvPr/>
        </p:nvSpPr>
        <p:spPr bwMode="auto">
          <a:xfrm>
            <a:off x="7180730" y="3717690"/>
            <a:ext cx="720100" cy="7201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6316610" y="2853570"/>
            <a:ext cx="2448340" cy="2448340"/>
          </a:xfrm>
          <a:prstGeom prst="ellipse">
            <a:avLst/>
          </a:prstGeom>
          <a:noFill/>
          <a:ln w="6350">
            <a:solidFill>
              <a:srgbClr val="FF9966"/>
            </a:solidFill>
            <a:prstDash val="sysDot"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6" name="직선 화살표 연결선 75"/>
          <p:cNvCxnSpPr/>
          <p:nvPr/>
        </p:nvCxnSpPr>
        <p:spPr bwMode="auto">
          <a:xfrm>
            <a:off x="6100998" y="4077740"/>
            <a:ext cx="2880402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77" name="직선 연결선 76"/>
          <p:cNvCxnSpPr>
            <a:stCxn id="103" idx="7"/>
            <a:endCxn id="94" idx="3"/>
          </p:cNvCxnSpPr>
          <p:nvPr/>
        </p:nvCxnSpPr>
        <p:spPr bwMode="auto">
          <a:xfrm flipV="1">
            <a:off x="7693536" y="289072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직선 연결선 77"/>
          <p:cNvCxnSpPr>
            <a:stCxn id="103" idx="5"/>
            <a:endCxn id="95" idx="1"/>
          </p:cNvCxnSpPr>
          <p:nvPr/>
        </p:nvCxnSpPr>
        <p:spPr bwMode="auto">
          <a:xfrm>
            <a:off x="7693536" y="4230496"/>
            <a:ext cx="1041586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직선 연결선 82"/>
          <p:cNvCxnSpPr>
            <a:stCxn id="103" idx="1"/>
            <a:endCxn id="97" idx="5"/>
          </p:cNvCxnSpPr>
          <p:nvPr/>
        </p:nvCxnSpPr>
        <p:spPr bwMode="auto">
          <a:xfrm flipH="1" flipV="1">
            <a:off x="6284973" y="2890729"/>
            <a:ext cx="1103051" cy="1034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4" name="직선 연결선 83"/>
          <p:cNvCxnSpPr>
            <a:stCxn id="103" idx="3"/>
            <a:endCxn id="96" idx="7"/>
          </p:cNvCxnSpPr>
          <p:nvPr/>
        </p:nvCxnSpPr>
        <p:spPr bwMode="auto">
          <a:xfrm flipH="1">
            <a:off x="6284973" y="4230496"/>
            <a:ext cx="1103051" cy="1037468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 flipV="1">
            <a:off x="7541198" y="2683259"/>
            <a:ext cx="0" cy="2804864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4" name="타원 93"/>
          <p:cNvSpPr/>
          <p:nvPr/>
        </p:nvSpPr>
        <p:spPr bwMode="auto">
          <a:xfrm>
            <a:off x="8764950" y="268760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8692940" y="5229900"/>
            <a:ext cx="28804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6" name="타원 95"/>
          <p:cNvSpPr/>
          <p:nvPr/>
        </p:nvSpPr>
        <p:spPr bwMode="auto">
          <a:xfrm>
            <a:off x="6100580" y="5229900"/>
            <a:ext cx="216030" cy="25992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7" name="타원 96"/>
          <p:cNvSpPr/>
          <p:nvPr/>
        </p:nvSpPr>
        <p:spPr bwMode="auto">
          <a:xfrm>
            <a:off x="6100580" y="2687605"/>
            <a:ext cx="216030" cy="237975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5740948" y="5805980"/>
            <a:ext cx="3600500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rIns="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en-US" altLang="ko-KR" sz="1100" smtClean="0">
                <a:latin typeface="Optima"/>
                <a:ea typeface="가는각진제목체"/>
              </a:rPr>
              <a:t>[SDiLC </a:t>
            </a:r>
            <a:r>
              <a:rPr lang="ko-KR" altLang="en-US" sz="1100" smtClean="0">
                <a:latin typeface="Optima"/>
                <a:ea typeface="가는각진제목체"/>
              </a:rPr>
              <a:t>역량모델의 스타일그래프 예제 </a:t>
            </a:r>
            <a:r>
              <a:rPr lang="en-US" altLang="ko-KR" sz="1100" smtClean="0">
                <a:latin typeface="Optima"/>
                <a:ea typeface="가는각진제목체"/>
              </a:rPr>
              <a:t>2]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8837378" y="292558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8837378" y="494186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6100998" y="494186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6100998" y="2925580"/>
            <a:ext cx="144020" cy="28804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3" name="타원 102"/>
          <p:cNvSpPr/>
          <p:nvPr/>
        </p:nvSpPr>
        <p:spPr bwMode="auto">
          <a:xfrm>
            <a:off x="7324750" y="3861710"/>
            <a:ext cx="432060" cy="432060"/>
          </a:xfrm>
          <a:prstGeom prst="ellipse">
            <a:avLst/>
          </a:prstGeom>
          <a:solidFill>
            <a:schemeClr val="accent6">
              <a:lumMod val="90000"/>
            </a:schemeClr>
          </a:solidFill>
          <a:ln w="63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0" rIns="0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000" b="0" smtClean="0">
                <a:solidFill>
                  <a:srgbClr val="FFFFFF"/>
                </a:solidFill>
                <a:latin typeface="Optima" pitchFamily="2" charset="2"/>
              </a:rPr>
              <a:t>통찰</a:t>
            </a:r>
            <a:r>
              <a:rPr lang="ko-KR" altLang="en-US" sz="1000" b="0">
                <a:solidFill>
                  <a:srgbClr val="FFFFFF"/>
                </a:solidFill>
                <a:latin typeface="Optima" pitchFamily="2" charset="2"/>
              </a:rPr>
              <a:t>력</a:t>
            </a:r>
            <a:endParaRPr lang="ko-KR" altLang="en-US" sz="1000" b="0" smtClean="0">
              <a:solidFill>
                <a:srgbClr val="FFFFFF"/>
              </a:solidFill>
              <a:latin typeface="Optima" pitchFamily="2" charset="2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7613208" y="2437412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자기주도학습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 rot="16200000">
            <a:off x="8672449" y="3471469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교육수강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6605068" y="2437412"/>
            <a:ext cx="86412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경험의 깊이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 rot="16200000">
            <a:off x="5653842" y="3558574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경험의 폭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 rot="16200000">
            <a:off x="5653842" y="4350685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결과지향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6821098" y="5487749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혁</a:t>
            </a:r>
            <a:r>
              <a:rPr lang="ko-KR" altLang="en-US" sz="1000" b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신</a:t>
            </a: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지향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7613208" y="5487749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전달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 rot="16200000">
            <a:off x="8780464" y="4350684"/>
            <a:ext cx="64809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이</a:t>
            </a:r>
            <a:r>
              <a:rPr lang="ko-KR" altLang="en-US" sz="1000" b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해</a:t>
            </a:r>
            <a:endParaRPr lang="ko-KR" altLang="en-US" sz="1000" b="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12" name="타원 111"/>
          <p:cNvSpPr/>
          <p:nvPr/>
        </p:nvSpPr>
        <p:spPr bwMode="auto">
          <a:xfrm>
            <a:off x="7108720" y="2893126"/>
            <a:ext cx="72010" cy="720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3" name="타원 112"/>
          <p:cNvSpPr/>
          <p:nvPr/>
        </p:nvSpPr>
        <p:spPr bwMode="auto">
          <a:xfrm>
            <a:off x="8548920" y="3356990"/>
            <a:ext cx="72010" cy="720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4" name="직선 연결선 113"/>
          <p:cNvCxnSpPr>
            <a:stCxn id="112" idx="6"/>
            <a:endCxn id="113" idx="2"/>
          </p:cNvCxnSpPr>
          <p:nvPr/>
        </p:nvCxnSpPr>
        <p:spPr bwMode="auto">
          <a:xfrm>
            <a:off x="7180730" y="2929131"/>
            <a:ext cx="1368190" cy="463864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5" name="타원 114"/>
          <p:cNvSpPr/>
          <p:nvPr/>
        </p:nvSpPr>
        <p:spPr bwMode="auto">
          <a:xfrm>
            <a:off x="8677038" y="4437140"/>
            <a:ext cx="72010" cy="720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6" name="직선 연결선 115"/>
          <p:cNvCxnSpPr>
            <a:stCxn id="113" idx="4"/>
            <a:endCxn id="115" idx="0"/>
          </p:cNvCxnSpPr>
          <p:nvPr/>
        </p:nvCxnSpPr>
        <p:spPr bwMode="auto">
          <a:xfrm>
            <a:off x="8584925" y="3429000"/>
            <a:ext cx="128118" cy="1008140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7" name="타원 116"/>
          <p:cNvSpPr/>
          <p:nvPr/>
        </p:nvSpPr>
        <p:spPr bwMode="auto">
          <a:xfrm>
            <a:off x="6348414" y="4437140"/>
            <a:ext cx="72010" cy="720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18" name="직선 연결선 117"/>
          <p:cNvCxnSpPr>
            <a:stCxn id="112" idx="4"/>
            <a:endCxn id="117" idx="1"/>
          </p:cNvCxnSpPr>
          <p:nvPr/>
        </p:nvCxnSpPr>
        <p:spPr bwMode="auto">
          <a:xfrm flipH="1">
            <a:off x="6358960" y="2965136"/>
            <a:ext cx="785765" cy="1482550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9" name="직선 연결선 118"/>
          <p:cNvCxnSpPr>
            <a:stCxn id="115" idx="2"/>
            <a:endCxn id="117" idx="5"/>
          </p:cNvCxnSpPr>
          <p:nvPr/>
        </p:nvCxnSpPr>
        <p:spPr bwMode="auto">
          <a:xfrm flipH="1">
            <a:off x="6409878" y="4473145"/>
            <a:ext cx="2267160" cy="25459"/>
          </a:xfrm>
          <a:prstGeom prst="line">
            <a:avLst/>
          </a:prstGeom>
          <a:noFill/>
          <a:ln w="158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532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6" y="138094"/>
            <a:ext cx="10394402" cy="576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5. </a:t>
            </a:r>
            <a:r>
              <a:rPr lang="ko-KR" altLang="en-US" smtClean="0"/>
              <a:t>주요 역할 경로</a:t>
            </a:r>
            <a:r>
              <a:rPr lang="en-US" altLang="ko-KR" smtClean="0"/>
              <a:t>(3/8)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서버 개발자 </a:t>
            </a:r>
            <a:endParaRPr lang="ko-KR" altLang="en-US" dirty="0"/>
          </a:p>
        </p:txBody>
      </p:sp>
      <p:sp>
        <p:nvSpPr>
          <p:cNvPr id="242" name="텍스트 개체 틀 49"/>
          <p:cNvSpPr>
            <a:spLocks noGrp="1"/>
          </p:cNvSpPr>
          <p:nvPr>
            <p:ph type="body" sz="quarter" idx="11"/>
          </p:nvPr>
        </p:nvSpPr>
        <p:spPr>
          <a:xfrm>
            <a:off x="339726" y="836614"/>
            <a:ext cx="10441504" cy="723275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서버 개발자는 각 레벨 별로 활동영역에 많은 차이가 있습니다</a:t>
            </a:r>
            <a:r>
              <a:rPr lang="en-US" altLang="ko-KR" sz="1800" smtClean="0">
                <a:latin typeface="+mn-lt"/>
              </a:rPr>
              <a:t>. </a:t>
            </a:r>
            <a:r>
              <a:rPr lang="ko-KR" altLang="en-US" sz="1800" smtClean="0">
                <a:latin typeface="+mn-lt"/>
              </a:rPr>
              <a:t>중급 서버개발자는 서버 개발을 리드할 수 있어야 합니다</a:t>
            </a:r>
            <a:r>
              <a:rPr lang="en-US" altLang="ko-KR" sz="1800" smtClean="0">
                <a:latin typeface="+mn-lt"/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1800" smtClean="0">
                <a:latin typeface="+mn-lt"/>
              </a:rPr>
              <a:t>고급 서버</a:t>
            </a:r>
            <a:endParaRPr lang="en-US" altLang="ko-KR" sz="1800" smtClean="0">
              <a:latin typeface="+mn-lt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483800" y="198880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Java 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Java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네트워크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Java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동시성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객체지향 </a:t>
            </a: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Java</a:t>
            </a:r>
          </a:p>
        </p:txBody>
      </p:sp>
      <p:sp>
        <p:nvSpPr>
          <p:cNvPr id="123" name="직사각형 122"/>
          <p:cNvSpPr/>
          <p:nvPr/>
        </p:nvSpPr>
        <p:spPr bwMode="auto">
          <a:xfrm>
            <a:off x="2500080" y="198880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HTML/XHTML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CSS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XML/XSLT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JSON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5524500" y="573332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웹서비스 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SOAP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WSDL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UDDI</a:t>
            </a:r>
          </a:p>
        </p:txBody>
      </p:sp>
      <p:sp>
        <p:nvSpPr>
          <p:cNvPr id="125" name="직사각형 124"/>
          <p:cNvSpPr/>
          <p:nvPr/>
        </p:nvSpPr>
        <p:spPr bwMode="auto">
          <a:xfrm>
            <a:off x="1491940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자료구조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알고리즘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표현식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문자세</a:t>
            </a:r>
            <a:r>
              <a:rPr lang="ko-KR" altLang="en-US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트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508220" y="198880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HTML5 JS API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WebSocket</a:t>
            </a:r>
            <a:endParaRPr lang="en-US" altLang="ko-KR" sz="9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Socket.io</a:t>
            </a:r>
            <a:b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</a:br>
            <a:r>
              <a:rPr lang="en-US" altLang="ko-KR" sz="9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WebGL,Canvas</a:t>
            </a:r>
            <a:r>
              <a:rPr lang="ko-KR" altLang="en-US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외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1491940" y="198880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UML/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객체 모델링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EA/Togather/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RSA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DDD</a:t>
            </a:r>
          </a:p>
        </p:txBody>
      </p:sp>
      <p:sp>
        <p:nvSpPr>
          <p:cNvPr id="128" name="직사각형 127"/>
          <p:cNvSpPr/>
          <p:nvPr/>
        </p:nvSpPr>
        <p:spPr bwMode="auto">
          <a:xfrm>
            <a:off x="4516360" y="198880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분석 패턴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디자인 패턴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아키텍처 패턴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리팩토</a:t>
            </a:r>
            <a:r>
              <a:rPr lang="ko-KR" altLang="en-US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링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5524500" y="386106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SW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아키텍처</a:t>
            </a:r>
            <a:endParaRPr lang="en-US" altLang="ko-KR" sz="900" b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아키텍팅 프로세스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아키텍처 문서화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IEEE 1471</a:t>
            </a:r>
          </a:p>
        </p:txBody>
      </p:sp>
      <p:sp>
        <p:nvSpPr>
          <p:cNvPr id="133" name="직사각형 132"/>
          <p:cNvSpPr/>
          <p:nvPr/>
        </p:nvSpPr>
        <p:spPr bwMode="auto">
          <a:xfrm>
            <a:off x="5524500" y="1988800"/>
            <a:ext cx="947378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Objective C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Mac OS/iOS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Cocoa touch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디버깅</a:t>
            </a:r>
          </a:p>
        </p:txBody>
      </p:sp>
      <p:sp>
        <p:nvSpPr>
          <p:cNvPr id="134" name="직사각형 133"/>
          <p:cNvSpPr/>
          <p:nvPr/>
        </p:nvSpPr>
        <p:spPr bwMode="auto">
          <a:xfrm>
            <a:off x="4516360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JPA/myBATIS</a:t>
            </a:r>
            <a:endParaRPr lang="en-US" altLang="ko-KR" sz="900" b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Hibernate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iBATIS</a:t>
            </a:r>
            <a:endParaRPr lang="en-US" altLang="ko-KR" sz="900" b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Spring Data</a:t>
            </a:r>
            <a:endParaRPr lang="ko-KR" altLang="en-US" sz="900" b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3508220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웹프레임워</a:t>
            </a:r>
            <a:r>
              <a:rPr lang="ko-KR" altLang="en-US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Struts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Spring MVC</a:t>
            </a:r>
          </a:p>
        </p:txBody>
      </p:sp>
      <p:sp>
        <p:nvSpPr>
          <p:cNvPr id="136" name="직사각형 135"/>
          <p:cNvSpPr/>
          <p:nvPr/>
        </p:nvSpPr>
        <p:spPr bwMode="auto">
          <a:xfrm>
            <a:off x="483800" y="573332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JSP/Servlet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Node.js 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PHP, Ruby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Python/ASP.Net</a:t>
            </a:r>
            <a:endParaRPr lang="en-US" altLang="ko-KR" sz="900" b="0" dirty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7540780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오라클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mySQL/HSQL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MS-SQL</a:t>
            </a:r>
          </a:p>
        </p:txBody>
      </p:sp>
      <p:sp>
        <p:nvSpPr>
          <p:cNvPr id="147" name="직사각형 146"/>
          <p:cNvSpPr/>
          <p:nvPr/>
        </p:nvSpPr>
        <p:spPr bwMode="auto">
          <a:xfrm>
            <a:off x="1491940" y="573332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Linux OS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시스템 프로그래밍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5535749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Android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Android design </a:t>
            </a:r>
            <a:endParaRPr lang="en-US" altLang="ko-KR" sz="900" b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안드로이드 패턴</a:t>
            </a: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</a:p>
        </p:txBody>
      </p:sp>
      <p:sp>
        <p:nvSpPr>
          <p:cNvPr id="152" name="직사각형 151"/>
          <p:cNvSpPr/>
          <p:nvPr/>
        </p:nvSpPr>
        <p:spPr bwMode="auto">
          <a:xfrm>
            <a:off x="6532640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데이터모델링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DB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최적화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SQL</a:t>
            </a:r>
          </a:p>
        </p:txBody>
      </p:sp>
      <p:sp>
        <p:nvSpPr>
          <p:cNvPr id="153" name="직사각형 152"/>
          <p:cNvSpPr/>
          <p:nvPr/>
        </p:nvSpPr>
        <p:spPr bwMode="auto">
          <a:xfrm>
            <a:off x="6532640" y="386106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빅데이터</a:t>
            </a: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개요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빅테이터</a:t>
            </a: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접근방법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빅데이</a:t>
            </a:r>
            <a:r>
              <a:rPr lang="ko-KR" altLang="en-US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터</a:t>
            </a: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사례연</a:t>
            </a:r>
            <a:r>
              <a:rPr lang="ko-KR" altLang="en-US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6532640" y="198880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TDD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단위테스트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JUnit/dbUnit</a:t>
            </a:r>
          </a:p>
        </p:txBody>
      </p:sp>
      <p:sp>
        <p:nvSpPr>
          <p:cNvPr id="155" name="직사각형 154"/>
          <p:cNvSpPr/>
          <p:nvPr/>
        </p:nvSpPr>
        <p:spPr bwMode="auto">
          <a:xfrm>
            <a:off x="9557059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UP/RUP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Agile 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SCRUM/XP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Kanban</a:t>
            </a:r>
            <a:endParaRPr lang="en-US" altLang="ko-KR" sz="9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56" name="직사각형 155"/>
          <p:cNvSpPr/>
          <p:nvPr/>
        </p:nvSpPr>
        <p:spPr bwMode="auto">
          <a:xfrm>
            <a:off x="2500080" y="573332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클라우드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IaaS/AWS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PaaS/GAE</a:t>
            </a:r>
          </a:p>
        </p:txBody>
      </p:sp>
      <p:sp>
        <p:nvSpPr>
          <p:cNvPr id="157" name="직사각형 156"/>
          <p:cNvSpPr/>
          <p:nvPr/>
        </p:nvSpPr>
        <p:spPr bwMode="auto">
          <a:xfrm>
            <a:off x="1491940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SVN/SVNKit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Git</a:t>
            </a:r>
          </a:p>
        </p:txBody>
      </p:sp>
      <p:sp>
        <p:nvSpPr>
          <p:cNvPr id="158" name="직사각형 157"/>
          <p:cNvSpPr/>
          <p:nvPr/>
        </p:nvSpPr>
        <p:spPr bwMode="auto">
          <a:xfrm>
            <a:off x="8548920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통합빌드</a:t>
            </a: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(Maven)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Nexus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CI(Jenkins)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8548920" y="198880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기능테스트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Fit/Selenium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JMeter</a:t>
            </a:r>
          </a:p>
        </p:txBody>
      </p:sp>
      <p:sp>
        <p:nvSpPr>
          <p:cNvPr id="160" name="직사각형 159"/>
          <p:cNvSpPr/>
          <p:nvPr/>
        </p:nvSpPr>
        <p:spPr bwMode="auto">
          <a:xfrm>
            <a:off x="2500080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Spring</a:t>
            </a:r>
          </a:p>
        </p:txBody>
      </p:sp>
      <p:sp>
        <p:nvSpPr>
          <p:cNvPr id="161" name="직사각형 160"/>
          <p:cNvSpPr/>
          <p:nvPr/>
        </p:nvSpPr>
        <p:spPr bwMode="auto">
          <a:xfrm>
            <a:off x="8548920" y="573332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비즈니스 모델링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BPMN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BABOK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REA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62" name="직사각형 161"/>
          <p:cNvSpPr/>
          <p:nvPr/>
        </p:nvSpPr>
        <p:spPr bwMode="auto">
          <a:xfrm>
            <a:off x="6532640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Rich client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GWT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SWT/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플러그인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RAP</a:t>
            </a:r>
            <a:endParaRPr lang="ko-KR" altLang="en-US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63" name="직사각형 162"/>
          <p:cNvSpPr/>
          <p:nvPr/>
        </p:nvSpPr>
        <p:spPr bwMode="auto">
          <a:xfrm>
            <a:off x="6532641" y="5733321"/>
            <a:ext cx="951865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SOA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EAI/ESB/SCA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MOM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ActiveMQ</a:t>
            </a:r>
          </a:p>
        </p:txBody>
      </p:sp>
      <p:sp>
        <p:nvSpPr>
          <p:cNvPr id="164" name="직사각형 163"/>
          <p:cNvSpPr/>
          <p:nvPr/>
        </p:nvSpPr>
        <p:spPr bwMode="auto">
          <a:xfrm>
            <a:off x="9557059" y="386106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리더십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조직관리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조직 심리학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창의력과 혁신</a:t>
            </a:r>
            <a:endParaRPr lang="en-US" altLang="ko-KR" sz="9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65" name="직사각형 164"/>
          <p:cNvSpPr/>
          <p:nvPr/>
        </p:nvSpPr>
        <p:spPr bwMode="auto">
          <a:xfrm>
            <a:off x="7540780" y="198880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SW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테스트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테스팅 프로세스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테스트 관리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4516360" y="573332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REST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Jersey/Restlet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REST API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설계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Open API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67" name="직사각형 166"/>
          <p:cNvSpPr/>
          <p:nvPr/>
        </p:nvSpPr>
        <p:spPr bwMode="auto">
          <a:xfrm>
            <a:off x="3508220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웹아키텍처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Apache/Jetty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HTTP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이해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68" name="직사각형 167"/>
          <p:cNvSpPr/>
          <p:nvPr/>
        </p:nvSpPr>
        <p:spPr bwMode="auto">
          <a:xfrm>
            <a:off x="483800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C/C++ 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C/C++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네트워</a:t>
            </a:r>
            <a:r>
              <a:rPr lang="ko-KR" altLang="en-US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크</a:t>
            </a:r>
            <a:endParaRPr lang="en-US" altLang="ko-KR" sz="900" b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C/C++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동시성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객체지향 </a:t>
            </a: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C++</a:t>
            </a:r>
            <a:endParaRPr lang="en-US" altLang="ko-KR" sz="900" b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4516360" y="386106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OAuth/SSO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Spring Security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Idenitity/Access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데이터 보안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9557059" y="198880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프로젝트관리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PMBOK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QA/Audit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CMMI</a:t>
            </a:r>
          </a:p>
        </p:txBody>
      </p:sp>
      <p:sp>
        <p:nvSpPr>
          <p:cNvPr id="171" name="직사각형 170"/>
          <p:cNvSpPr/>
          <p:nvPr/>
        </p:nvSpPr>
        <p:spPr bwMode="auto">
          <a:xfrm>
            <a:off x="483800" y="1772770"/>
            <a:ext cx="936131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A1.Java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1491940" y="551729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B5.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 </a:t>
            </a: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- 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리눅스</a:t>
            </a:r>
          </a:p>
        </p:txBody>
      </p:sp>
      <p:sp>
        <p:nvSpPr>
          <p:cNvPr id="173" name="직사각형 172"/>
          <p:cNvSpPr/>
          <p:nvPr/>
        </p:nvSpPr>
        <p:spPr bwMode="auto">
          <a:xfrm>
            <a:off x="1491940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B2.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자료구조</a:t>
            </a:r>
          </a:p>
        </p:txBody>
      </p:sp>
      <p:sp>
        <p:nvSpPr>
          <p:cNvPr id="174" name="직사각형 173"/>
          <p:cNvSpPr/>
          <p:nvPr/>
        </p:nvSpPr>
        <p:spPr bwMode="auto">
          <a:xfrm>
            <a:off x="483800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A2.C/C++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75" name="직사각형 174"/>
          <p:cNvSpPr/>
          <p:nvPr/>
        </p:nvSpPr>
        <p:spPr bwMode="auto">
          <a:xfrm>
            <a:off x="7540780" y="386106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Neo4J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MongoDB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HBase</a:t>
            </a:r>
          </a:p>
        </p:txBody>
      </p:sp>
      <p:sp>
        <p:nvSpPr>
          <p:cNvPr id="176" name="직사각형 175"/>
          <p:cNvSpPr/>
          <p:nvPr/>
        </p:nvSpPr>
        <p:spPr bwMode="auto">
          <a:xfrm>
            <a:off x="7540780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Hadoop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맵리듀스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</a:t>
            </a:r>
          </a:p>
        </p:txBody>
      </p:sp>
      <p:sp>
        <p:nvSpPr>
          <p:cNvPr id="177" name="직사각형 176"/>
          <p:cNvSpPr/>
          <p:nvPr/>
        </p:nvSpPr>
        <p:spPr bwMode="auto">
          <a:xfrm>
            <a:off x="4516360" y="292493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채널설계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컴포넌트 설계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 설계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78" name="직사각형 177"/>
          <p:cNvSpPr/>
          <p:nvPr/>
        </p:nvSpPr>
        <p:spPr bwMode="auto">
          <a:xfrm>
            <a:off x="3508220" y="386106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Responsive Design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PhoneGap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Titanium</a:t>
            </a:r>
            <a:endParaRPr lang="en-US" altLang="ko-KR" sz="9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79" name="직사각형 178"/>
          <p:cNvSpPr/>
          <p:nvPr/>
        </p:nvSpPr>
        <p:spPr bwMode="auto">
          <a:xfrm>
            <a:off x="3508220" y="573332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IA</a:t>
            </a:r>
            <a:r>
              <a:rPr lang="ko-KR" altLang="en-US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기획</a:t>
            </a:r>
            <a:endParaRPr lang="en-US" altLang="ko-KR" sz="9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WireFrame</a:t>
            </a:r>
            <a:endParaRPr lang="en-US" altLang="ko-KR" sz="900" b="0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Storyboard</a:t>
            </a:r>
          </a:p>
        </p:txBody>
      </p:sp>
      <p:sp>
        <p:nvSpPr>
          <p:cNvPr id="180" name="직사각형 179"/>
          <p:cNvSpPr/>
          <p:nvPr/>
        </p:nvSpPr>
        <p:spPr bwMode="auto">
          <a:xfrm>
            <a:off x="483800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JavaScript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jQuery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Sencha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Js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패턴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81" name="직사각형 180"/>
          <p:cNvSpPr/>
          <p:nvPr/>
        </p:nvSpPr>
        <p:spPr bwMode="auto">
          <a:xfrm>
            <a:off x="483800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A4.JavaScript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82" name="직사각형 181"/>
          <p:cNvSpPr/>
          <p:nvPr/>
        </p:nvSpPr>
        <p:spPr bwMode="auto">
          <a:xfrm>
            <a:off x="483797" y="386106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C#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C#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네트워크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C# 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동시성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객체지향 </a:t>
            </a: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C#</a:t>
            </a:r>
          </a:p>
        </p:txBody>
      </p:sp>
      <p:sp>
        <p:nvSpPr>
          <p:cNvPr id="183" name="직사각형 182"/>
          <p:cNvSpPr/>
          <p:nvPr/>
        </p:nvSpPr>
        <p:spPr bwMode="auto">
          <a:xfrm>
            <a:off x="483799" y="3645030"/>
            <a:ext cx="936131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A3.C#/.Net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7540780" y="573332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워크플로우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BPM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비즈니스룰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CEP</a:t>
            </a: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 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85" name="직사각형 184"/>
          <p:cNvSpPr/>
          <p:nvPr/>
        </p:nvSpPr>
        <p:spPr bwMode="auto">
          <a:xfrm>
            <a:off x="7540780" y="551729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H5.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비즈니스 기술</a:t>
            </a:r>
          </a:p>
        </p:txBody>
      </p:sp>
      <p:sp>
        <p:nvSpPr>
          <p:cNvPr id="186" name="직사각형 185"/>
          <p:cNvSpPr/>
          <p:nvPr/>
        </p:nvSpPr>
        <p:spPr bwMode="auto">
          <a:xfrm>
            <a:off x="8548920" y="551729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I5.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비즈니스모델링</a:t>
            </a:r>
          </a:p>
        </p:txBody>
      </p:sp>
      <p:sp>
        <p:nvSpPr>
          <p:cNvPr id="187" name="직사각형 186"/>
          <p:cNvSpPr/>
          <p:nvPr/>
        </p:nvSpPr>
        <p:spPr bwMode="auto">
          <a:xfrm>
            <a:off x="2500080" y="386106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OSGi 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Equinox, Felix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Virgo, Aries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Karaf</a:t>
            </a:r>
          </a:p>
        </p:txBody>
      </p:sp>
      <p:sp>
        <p:nvSpPr>
          <p:cNvPr id="188" name="직사각형 187"/>
          <p:cNvSpPr/>
          <p:nvPr/>
        </p:nvSpPr>
        <p:spPr bwMode="auto">
          <a:xfrm>
            <a:off x="2500080" y="364503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C3.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</a:t>
            </a: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-OSGi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2500080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Servlet/EJB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Tomcat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JBoss</a:t>
            </a: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/Glassfish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J(2)EE Blueprint</a:t>
            </a:r>
          </a:p>
        </p:txBody>
      </p:sp>
      <p:sp>
        <p:nvSpPr>
          <p:cNvPr id="190" name="직사각형 189"/>
          <p:cNvSpPr/>
          <p:nvPr/>
        </p:nvSpPr>
        <p:spPr bwMode="auto">
          <a:xfrm>
            <a:off x="2500080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C4.</a:t>
            </a:r>
            <a:r>
              <a:rPr lang="ko-KR" altLang="en-US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</a:t>
            </a:r>
            <a:r>
              <a:rPr lang="en-US" altLang="ko-KR" sz="9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-J(2)EE</a:t>
            </a:r>
            <a:endParaRPr lang="ko-KR" altLang="en-US" sz="900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91" name="직사각형 190"/>
          <p:cNvSpPr/>
          <p:nvPr/>
        </p:nvSpPr>
        <p:spPr bwMode="auto">
          <a:xfrm>
            <a:off x="5524500" y="551729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F5.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웹서비스</a:t>
            </a:r>
          </a:p>
        </p:txBody>
      </p:sp>
      <p:sp>
        <p:nvSpPr>
          <p:cNvPr id="192" name="직사각형 191"/>
          <p:cNvSpPr/>
          <p:nvPr/>
        </p:nvSpPr>
        <p:spPr bwMode="auto">
          <a:xfrm>
            <a:off x="4516360" y="551729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E5.REST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93" name="직사각형 192"/>
          <p:cNvSpPr/>
          <p:nvPr/>
        </p:nvSpPr>
        <p:spPr bwMode="auto">
          <a:xfrm>
            <a:off x="4516360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E2.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서버 설계</a:t>
            </a:r>
          </a:p>
        </p:txBody>
      </p:sp>
      <p:sp>
        <p:nvSpPr>
          <p:cNvPr id="194" name="직사각형 193"/>
          <p:cNvSpPr/>
          <p:nvPr/>
        </p:nvSpPr>
        <p:spPr bwMode="auto">
          <a:xfrm>
            <a:off x="3508220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D2.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웹아키텍처</a:t>
            </a:r>
          </a:p>
        </p:txBody>
      </p:sp>
      <p:sp>
        <p:nvSpPr>
          <p:cNvPr id="195" name="직사각형 194"/>
          <p:cNvSpPr/>
          <p:nvPr/>
        </p:nvSpPr>
        <p:spPr bwMode="auto">
          <a:xfrm>
            <a:off x="2500080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C2.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 </a:t>
            </a: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- POJO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483800" y="551729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A5.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서버스크립트</a:t>
            </a:r>
          </a:p>
        </p:txBody>
      </p:sp>
      <p:sp>
        <p:nvSpPr>
          <p:cNvPr id="197" name="직사각형 196"/>
          <p:cNvSpPr/>
          <p:nvPr/>
        </p:nvSpPr>
        <p:spPr bwMode="auto">
          <a:xfrm>
            <a:off x="5524500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웹프레임워크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연계프레임워크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통신프레임워크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변환유틸리티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198" name="직사각형 197"/>
          <p:cNvSpPr/>
          <p:nvPr/>
        </p:nvSpPr>
        <p:spPr bwMode="auto">
          <a:xfrm>
            <a:off x="5524500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F4.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아키요소 설계</a:t>
            </a:r>
          </a:p>
        </p:txBody>
      </p:sp>
      <p:sp>
        <p:nvSpPr>
          <p:cNvPr id="199" name="직사각형 198"/>
          <p:cNvSpPr/>
          <p:nvPr/>
        </p:nvSpPr>
        <p:spPr bwMode="auto">
          <a:xfrm>
            <a:off x="3508220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D4.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웹프레임워크</a:t>
            </a:r>
          </a:p>
        </p:txBody>
      </p:sp>
      <p:sp>
        <p:nvSpPr>
          <p:cNvPr id="200" name="직사각형 199"/>
          <p:cNvSpPr/>
          <p:nvPr/>
        </p:nvSpPr>
        <p:spPr bwMode="auto">
          <a:xfrm>
            <a:off x="4516360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E4.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데이터프레임워크</a:t>
            </a:r>
          </a:p>
        </p:txBody>
      </p:sp>
      <p:sp>
        <p:nvSpPr>
          <p:cNvPr id="201" name="직사각형 200"/>
          <p:cNvSpPr/>
          <p:nvPr/>
        </p:nvSpPr>
        <p:spPr bwMode="auto">
          <a:xfrm>
            <a:off x="5524500" y="364503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F3.SW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아키텍처</a:t>
            </a:r>
          </a:p>
        </p:txBody>
      </p:sp>
      <p:sp>
        <p:nvSpPr>
          <p:cNvPr id="202" name="직사각형 201"/>
          <p:cNvSpPr/>
          <p:nvPr/>
        </p:nvSpPr>
        <p:spPr bwMode="auto">
          <a:xfrm>
            <a:off x="1491940" y="177277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B1.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객체모델링</a:t>
            </a:r>
          </a:p>
        </p:txBody>
      </p:sp>
      <p:sp>
        <p:nvSpPr>
          <p:cNvPr id="203" name="직사각형 202"/>
          <p:cNvSpPr/>
          <p:nvPr/>
        </p:nvSpPr>
        <p:spPr bwMode="auto">
          <a:xfrm>
            <a:off x="2500080" y="177277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C1.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마크업 언어</a:t>
            </a:r>
          </a:p>
        </p:txBody>
      </p:sp>
      <p:sp>
        <p:nvSpPr>
          <p:cNvPr id="204" name="직사각형 203"/>
          <p:cNvSpPr/>
          <p:nvPr/>
        </p:nvSpPr>
        <p:spPr bwMode="auto">
          <a:xfrm>
            <a:off x="3508220" y="177277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D1.HTML 5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9557059" y="364503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J3.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조직</a:t>
            </a:r>
          </a:p>
        </p:txBody>
      </p:sp>
      <p:sp>
        <p:nvSpPr>
          <p:cNvPr id="206" name="직사각형 205"/>
          <p:cNvSpPr/>
          <p:nvPr/>
        </p:nvSpPr>
        <p:spPr bwMode="auto">
          <a:xfrm>
            <a:off x="4516360" y="364503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E3.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보안</a:t>
            </a:r>
          </a:p>
        </p:txBody>
      </p:sp>
      <p:sp>
        <p:nvSpPr>
          <p:cNvPr id="207" name="직사각형 206"/>
          <p:cNvSpPr/>
          <p:nvPr/>
        </p:nvSpPr>
        <p:spPr bwMode="auto">
          <a:xfrm>
            <a:off x="5524500" y="1772770"/>
            <a:ext cx="947378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F1.iOS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6532640" y="364503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G3.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빅데이터</a:t>
            </a:r>
          </a:p>
        </p:txBody>
      </p:sp>
      <p:sp>
        <p:nvSpPr>
          <p:cNvPr id="209" name="직사각형 208"/>
          <p:cNvSpPr/>
          <p:nvPr/>
        </p:nvSpPr>
        <p:spPr bwMode="auto">
          <a:xfrm>
            <a:off x="5535749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F2.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안드로이드</a:t>
            </a:r>
          </a:p>
        </p:txBody>
      </p:sp>
      <p:sp>
        <p:nvSpPr>
          <p:cNvPr id="210" name="직사각형 209"/>
          <p:cNvSpPr/>
          <p:nvPr/>
        </p:nvSpPr>
        <p:spPr bwMode="auto">
          <a:xfrm>
            <a:off x="7540780" y="364503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H3.NoSQL DB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3508220" y="364503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D3.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모바일웹</a:t>
            </a:r>
            <a:endParaRPr lang="ko-KR" altLang="en-US" sz="900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12" name="직사각형 211"/>
          <p:cNvSpPr/>
          <p:nvPr/>
        </p:nvSpPr>
        <p:spPr bwMode="auto">
          <a:xfrm>
            <a:off x="3508220" y="551729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D5.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웹기획</a:t>
            </a:r>
            <a:endParaRPr lang="ko-KR" altLang="en-US" sz="900" dirty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2500080" y="551729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C5.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플랫폼</a:t>
            </a: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-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클라우드</a:t>
            </a:r>
          </a:p>
        </p:txBody>
      </p:sp>
      <p:sp>
        <p:nvSpPr>
          <p:cNvPr id="214" name="직사각형 213"/>
          <p:cNvSpPr/>
          <p:nvPr/>
        </p:nvSpPr>
        <p:spPr bwMode="auto">
          <a:xfrm>
            <a:off x="1491940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B4.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형상관리</a:t>
            </a:r>
          </a:p>
        </p:txBody>
      </p:sp>
      <p:sp>
        <p:nvSpPr>
          <p:cNvPr id="215" name="직사각형 214"/>
          <p:cNvSpPr/>
          <p:nvPr/>
        </p:nvSpPr>
        <p:spPr bwMode="auto">
          <a:xfrm>
            <a:off x="8548920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I2.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빌드자동화</a:t>
            </a:r>
          </a:p>
        </p:txBody>
      </p:sp>
      <p:sp>
        <p:nvSpPr>
          <p:cNvPr id="216" name="직사각형 215"/>
          <p:cNvSpPr/>
          <p:nvPr/>
        </p:nvSpPr>
        <p:spPr bwMode="auto">
          <a:xfrm>
            <a:off x="7540780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H4.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빅데이터 분석</a:t>
            </a:r>
          </a:p>
        </p:txBody>
      </p:sp>
      <p:sp>
        <p:nvSpPr>
          <p:cNvPr id="217" name="직사각형 216"/>
          <p:cNvSpPr/>
          <p:nvPr/>
        </p:nvSpPr>
        <p:spPr bwMode="auto">
          <a:xfrm>
            <a:off x="6532640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G2.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데이터모델링</a:t>
            </a:r>
          </a:p>
        </p:txBody>
      </p:sp>
      <p:sp>
        <p:nvSpPr>
          <p:cNvPr id="218" name="직사각형 217"/>
          <p:cNvSpPr/>
          <p:nvPr/>
        </p:nvSpPr>
        <p:spPr bwMode="auto">
          <a:xfrm>
            <a:off x="6532640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G4.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리치클라이언트</a:t>
            </a:r>
          </a:p>
        </p:txBody>
      </p:sp>
      <p:sp>
        <p:nvSpPr>
          <p:cNvPr id="219" name="직사각형 218"/>
          <p:cNvSpPr/>
          <p:nvPr/>
        </p:nvSpPr>
        <p:spPr bwMode="auto">
          <a:xfrm>
            <a:off x="7540780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H2.RDBMS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6532640" y="177277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G1.TDD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21" name="직사각형 220"/>
          <p:cNvSpPr/>
          <p:nvPr/>
        </p:nvSpPr>
        <p:spPr bwMode="auto">
          <a:xfrm>
            <a:off x="8548920" y="177277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I1.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기능테스트</a:t>
            </a:r>
          </a:p>
        </p:txBody>
      </p:sp>
      <p:sp>
        <p:nvSpPr>
          <p:cNvPr id="222" name="직사각형 221"/>
          <p:cNvSpPr/>
          <p:nvPr/>
        </p:nvSpPr>
        <p:spPr bwMode="auto">
          <a:xfrm>
            <a:off x="9557059" y="270890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J2.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개발프로세스</a:t>
            </a:r>
          </a:p>
        </p:txBody>
      </p:sp>
      <p:sp>
        <p:nvSpPr>
          <p:cNvPr id="223" name="직사각형 222"/>
          <p:cNvSpPr/>
          <p:nvPr/>
        </p:nvSpPr>
        <p:spPr bwMode="auto">
          <a:xfrm>
            <a:off x="4516360" y="177277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E1.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패턴</a:t>
            </a:r>
          </a:p>
        </p:txBody>
      </p:sp>
      <p:sp>
        <p:nvSpPr>
          <p:cNvPr id="224" name="직사각형 223"/>
          <p:cNvSpPr/>
          <p:nvPr/>
        </p:nvSpPr>
        <p:spPr bwMode="auto">
          <a:xfrm>
            <a:off x="6532641" y="5517290"/>
            <a:ext cx="951865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G5.EAI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7540780" y="177277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H1.SW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테스트</a:t>
            </a:r>
          </a:p>
        </p:txBody>
      </p:sp>
      <p:sp>
        <p:nvSpPr>
          <p:cNvPr id="226" name="직사각형 225"/>
          <p:cNvSpPr/>
          <p:nvPr/>
        </p:nvSpPr>
        <p:spPr bwMode="auto">
          <a:xfrm>
            <a:off x="9557059" y="177277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J1.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프로젝트관리</a:t>
            </a:r>
          </a:p>
        </p:txBody>
      </p:sp>
      <p:sp>
        <p:nvSpPr>
          <p:cNvPr id="227" name="직사각형 226"/>
          <p:cNvSpPr/>
          <p:nvPr/>
        </p:nvSpPr>
        <p:spPr bwMode="auto">
          <a:xfrm>
            <a:off x="9557059" y="573332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프리젠테이션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기술문서 작성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아이디어 시각화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시나리오 구성 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9557059" y="551729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J5.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표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현</a:t>
            </a:r>
            <a:endParaRPr lang="ko-KR" altLang="en-US" sz="90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29" name="직사각형 228"/>
          <p:cNvSpPr/>
          <p:nvPr/>
        </p:nvSpPr>
        <p:spPr bwMode="auto">
          <a:xfrm>
            <a:off x="8548920" y="386106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코딩 규약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코드 매트릭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의존성 분석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스타일 체크 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30" name="직사각형 229"/>
          <p:cNvSpPr/>
          <p:nvPr/>
        </p:nvSpPr>
        <p:spPr bwMode="auto">
          <a:xfrm>
            <a:off x="8548920" y="364503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I3.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코드진단</a:t>
            </a:r>
          </a:p>
        </p:txBody>
      </p:sp>
      <p:sp>
        <p:nvSpPr>
          <p:cNvPr id="231" name="직사각형 230"/>
          <p:cNvSpPr/>
          <p:nvPr/>
        </p:nvSpPr>
        <p:spPr bwMode="auto">
          <a:xfrm>
            <a:off x="1491940" y="3861061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요구사항 명세서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UseCase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User Story</a:t>
            </a: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요구사항 워크샵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32" name="직사각형 231"/>
          <p:cNvSpPr/>
          <p:nvPr/>
        </p:nvSpPr>
        <p:spPr bwMode="auto">
          <a:xfrm>
            <a:off x="1491940" y="364503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B3.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요구사항</a:t>
            </a:r>
          </a:p>
        </p:txBody>
      </p:sp>
      <p:sp>
        <p:nvSpPr>
          <p:cNvPr id="233" name="직사각형 232"/>
          <p:cNvSpPr/>
          <p:nvPr/>
        </p:nvSpPr>
        <p:spPr bwMode="auto">
          <a:xfrm>
            <a:off x="8548920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제안서 작성법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제안프로세스이해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영업프로세스이해 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8548920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I4.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비즈니스</a:t>
            </a:r>
          </a:p>
        </p:txBody>
      </p:sp>
      <p:sp>
        <p:nvSpPr>
          <p:cNvPr id="235" name="직사각형 234"/>
          <p:cNvSpPr/>
          <p:nvPr/>
        </p:nvSpPr>
        <p:spPr bwMode="auto">
          <a:xfrm>
            <a:off x="9557059" y="4797190"/>
            <a:ext cx="936130" cy="6480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square" lIns="36000" tIns="36000" rIns="3600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논리적인 사고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논리적인 추론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논리적인 토론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900" b="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논리적인 글쓰기</a:t>
            </a:r>
            <a:endParaRPr lang="en-US" altLang="ko-KR" sz="900" b="0" smtClean="0">
              <a:solidFill>
                <a:srgbClr val="000000">
                  <a:lumMod val="75000"/>
                  <a:lumOff val="25000"/>
                </a:srgbClr>
              </a:solidFill>
              <a:latin typeface="Optima" pitchFamily="2" charset="2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9557059" y="4581160"/>
            <a:ext cx="936130" cy="21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36000" tIns="36000" rIns="0" bIns="36000" rtlCol="0" anchor="t">
            <a:noAutofit/>
          </a:bodyPr>
          <a:lstStyle/>
          <a:p>
            <a:pPr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en-US" altLang="ko-KR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J4.</a:t>
            </a:r>
            <a:r>
              <a:rPr lang="ko-KR" altLang="en-US" sz="9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 pitchFamily="2" charset="2"/>
              </a:rPr>
              <a:t>논리</a:t>
            </a:r>
          </a:p>
        </p:txBody>
      </p:sp>
    </p:spTree>
    <p:extLst>
      <p:ext uri="{BB962C8B-B14F-4D97-AF65-F5344CB8AC3E}">
        <p14:creationId xmlns:p14="http://schemas.microsoft.com/office/powerpoint/2010/main" val="14259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996010" y="4509150"/>
            <a:ext cx="7056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596510" y="4581133"/>
            <a:ext cx="3312460" cy="201630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smtClean="0">
                <a:solidFill>
                  <a:srgbClr val="C00000"/>
                </a:solidFill>
                <a:latin typeface="Optima" pitchFamily="2" charset="2"/>
                <a:ea typeface="가는각진제목체" pitchFamily="18" charset="-127"/>
              </a:rPr>
              <a:t>[Share]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넥스트리 개발자는 누구나 자신의 지식과 경험을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“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강의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”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를 통해 남과 공유할 수 있으며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자신의 업무에 덧붙여 강의를 하는 강사 개발자가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20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명입니다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넥스트리는 개발자에게 반드시 필요한 과정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25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개 과정을 강의하고 있으며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지속적으로 늘려가고 있습니다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일반 강의를 통해 실력을 인정받은 강사들은 강의영역을 대기업으로 넓혀갑니다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경험이 많은 개발자 보다는 지식과 경험의 균형을 갖춘 개발자가 보다 큰 일을 할 수 있습니다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그리고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40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대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50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대에 강사개발자는 자신의 경험과 지식을 후배들과 나눌 수 있습니다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endParaRPr lang="ko-KR" altLang="en-US" sz="1100" b="0">
              <a:solidFill>
                <a:schemeClr val="tx1">
                  <a:lumMod val="75000"/>
                  <a:lumOff val="25000"/>
                </a:schemeClr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24135" y="260560"/>
            <a:ext cx="3312460" cy="201630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n-US" altLang="ko-KR" sz="1100" smtClean="0">
                <a:solidFill>
                  <a:srgbClr val="C00000"/>
                </a:solidFill>
                <a:latin typeface="Optima" pitchFamily="2" charset="2"/>
                <a:ea typeface="가는각진제목체" pitchFamily="18" charset="-127"/>
              </a:rPr>
              <a:t>[Incubation]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넥스트리 신입 개발자는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3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년 동안의 인큐베이션 기간을 가집니다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처음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1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년은 인큐베이션 기간으로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 파일럿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(pilot)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이라 불리는 뛰어난 선배 개발자와 함께 일하면서 지도를 받습니다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파일럿은 넥스트리 인증 강사로서 경험과 지식이 풍부한 뛰어난 개발자들입니다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일 년간의 도제식 훈련이 끝나면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다시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2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년 간의 멘토링 기간이 있습니다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훌륭한 엔지니어는 기술 뿐만 아니라 훌륭한 가치관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(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인생관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직업관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도덕관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)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을 가지고 있어야 합니다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멘토들은 신입사원들의 가치관을 정립하면서 훌륭한 엔지니어로 성장할 수 있도록 이끌어 줍니다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endParaRPr lang="ko-KR" altLang="en-US" sz="1100" b="0">
              <a:solidFill>
                <a:schemeClr val="tx1">
                  <a:lumMod val="75000"/>
                  <a:lumOff val="25000"/>
                </a:schemeClr>
              </a:solidFill>
              <a:latin typeface="Optima" pitchFamily="2" charset="2"/>
              <a:ea typeface="가는각진제목체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996010" y="188550"/>
            <a:ext cx="7056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996010" y="2348850"/>
            <a:ext cx="7056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996010" y="2348850"/>
            <a:ext cx="7056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 bwMode="auto">
          <a:xfrm>
            <a:off x="2206924" y="260559"/>
            <a:ext cx="3312461" cy="432865"/>
          </a:xfrm>
          <a:prstGeom prst="roundRect">
            <a:avLst>
              <a:gd name="adj" fmla="val 9821"/>
            </a:avLst>
          </a:prstGeom>
          <a:solidFill>
            <a:srgbClr val="666633"/>
          </a:solidFill>
          <a:ln w="1270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rPr>
              <a:t> 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278935" y="332570"/>
            <a:ext cx="1512210" cy="288845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 </a:t>
            </a:r>
            <a:r>
              <a:rPr kumimoji="0" lang="ko-KR" altLang="en-US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인큐베이션</a:t>
            </a:r>
            <a:r>
              <a:rPr kumimoji="0" lang="en-US" altLang="ko-KR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(1</a:t>
            </a:r>
            <a:r>
              <a:rPr kumimoji="0" lang="ko-KR" altLang="en-US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년</a:t>
            </a:r>
            <a:r>
              <a:rPr kumimoji="0" lang="en-US" altLang="ko-KR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)</a:t>
            </a:r>
            <a:endParaRPr kumimoji="0" lang="ko-KR" altLang="en-US" sz="110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가는각진제목체"/>
              <a:ea typeface="가는각진제목체"/>
            </a:endParaRPr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3935166" y="332570"/>
            <a:ext cx="1512210" cy="288845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 </a:t>
            </a:r>
            <a:r>
              <a:rPr kumimoji="0" lang="ko-KR" altLang="en-US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멘토링</a:t>
            </a:r>
            <a:r>
              <a:rPr kumimoji="0" lang="en-US" altLang="ko-KR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(2</a:t>
            </a:r>
            <a:r>
              <a:rPr kumimoji="0" lang="ko-KR" altLang="en-US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년</a:t>
            </a:r>
            <a:r>
              <a:rPr kumimoji="0" lang="en-US" altLang="ko-KR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)</a:t>
            </a:r>
            <a:endParaRPr kumimoji="0" lang="ko-KR" altLang="en-US" sz="110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가는각진제목체"/>
              <a:ea typeface="가는각진제목체"/>
            </a:endParaRPr>
          </a:p>
        </p:txBody>
      </p:sp>
      <p:cxnSp>
        <p:nvCxnSpPr>
          <p:cNvPr id="67" name="직선 화살표 연결선 66"/>
          <p:cNvCxnSpPr>
            <a:stCxn id="65" idx="3"/>
            <a:endCxn id="66" idx="1"/>
          </p:cNvCxnSpPr>
          <p:nvPr/>
        </p:nvCxnSpPr>
        <p:spPr bwMode="auto">
          <a:xfrm>
            <a:off x="3791145" y="476992"/>
            <a:ext cx="144020" cy="0"/>
          </a:xfrm>
          <a:prstGeom prst="straightConnector1">
            <a:avLst/>
          </a:prstGeom>
          <a:noFill/>
          <a:ln w="158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모서리가 둥근 직사각형 67"/>
          <p:cNvSpPr/>
          <p:nvPr/>
        </p:nvSpPr>
        <p:spPr bwMode="auto">
          <a:xfrm>
            <a:off x="2206924" y="692620"/>
            <a:ext cx="3312461" cy="1584220"/>
          </a:xfrm>
          <a:prstGeom prst="roundRect">
            <a:avLst>
              <a:gd name="adj" fmla="val 4143"/>
            </a:avLst>
          </a:prstGeom>
          <a:solidFill>
            <a:srgbClr val="FFFFFF">
              <a:lumMod val="75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rPr>
              <a:t> 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2278935" y="764630"/>
            <a:ext cx="1440200" cy="1440200"/>
          </a:xfrm>
          <a:prstGeom prst="roundRect">
            <a:avLst>
              <a:gd name="adj" fmla="val 4088"/>
            </a:avLst>
          </a:prstGeom>
          <a:solidFill>
            <a:srgbClr val="F5FAFD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rPr>
              <a:t> 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4007176" y="764630"/>
            <a:ext cx="1440200" cy="1440200"/>
          </a:xfrm>
          <a:prstGeom prst="roundRect">
            <a:avLst>
              <a:gd name="adj" fmla="val 3489"/>
            </a:avLst>
          </a:prstGeom>
          <a:solidFill>
            <a:srgbClr val="F5FAFD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rPr>
              <a:t> 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 pitchFamily="2" charset="2"/>
            </a:endParaRPr>
          </a:p>
        </p:txBody>
      </p:sp>
      <p:pic>
        <p:nvPicPr>
          <p:cNvPr id="71" name="Picture 35" descr="cl_st_001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2955" y="1268700"/>
            <a:ext cx="533400" cy="381000"/>
          </a:xfrm>
          <a:prstGeom prst="rect">
            <a:avLst/>
          </a:prstGeom>
          <a:noFill/>
        </p:spPr>
      </p:pic>
      <p:pic>
        <p:nvPicPr>
          <p:cNvPr id="72" name="Picture 158" descr="감사원_0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2958" y="1844780"/>
            <a:ext cx="349216" cy="263967"/>
          </a:xfrm>
          <a:prstGeom prst="rect">
            <a:avLst/>
          </a:prstGeom>
          <a:noFill/>
        </p:spPr>
      </p:pic>
      <p:pic>
        <p:nvPicPr>
          <p:cNvPr id="73" name="Picture 158" descr="감사원_0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0997" y="1844780"/>
            <a:ext cx="349216" cy="263967"/>
          </a:xfrm>
          <a:prstGeom prst="rect">
            <a:avLst/>
          </a:prstGeom>
          <a:noFill/>
        </p:spPr>
      </p:pic>
      <p:pic>
        <p:nvPicPr>
          <p:cNvPr id="74" name="Picture 158" descr="감사원_0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036" y="1844780"/>
            <a:ext cx="349216" cy="263967"/>
          </a:xfrm>
          <a:prstGeom prst="rect">
            <a:avLst/>
          </a:prstGeom>
          <a:noFill/>
        </p:spPr>
      </p:pic>
      <p:sp>
        <p:nvSpPr>
          <p:cNvPr id="75" name="직사각형 74"/>
          <p:cNvSpPr/>
          <p:nvPr/>
        </p:nvSpPr>
        <p:spPr bwMode="auto">
          <a:xfrm>
            <a:off x="2566975" y="1052670"/>
            <a:ext cx="216031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566975" y="1268700"/>
            <a:ext cx="216031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77" name="직선 화살표 연결선 76"/>
          <p:cNvCxnSpPr>
            <a:stCxn id="78" idx="2"/>
            <a:endCxn id="79" idx="0"/>
          </p:cNvCxnSpPr>
          <p:nvPr/>
        </p:nvCxnSpPr>
        <p:spPr bwMode="auto">
          <a:xfrm>
            <a:off x="2674991" y="1628750"/>
            <a:ext cx="0" cy="21603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78" name="직사각형 77"/>
          <p:cNvSpPr/>
          <p:nvPr/>
        </p:nvSpPr>
        <p:spPr bwMode="auto">
          <a:xfrm>
            <a:off x="2566975" y="1556740"/>
            <a:ext cx="216031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566975" y="1844780"/>
            <a:ext cx="216031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80" name="직선 화살표 연결선 79"/>
          <p:cNvCxnSpPr>
            <a:stCxn id="78" idx="2"/>
            <a:endCxn id="81" idx="0"/>
          </p:cNvCxnSpPr>
          <p:nvPr/>
        </p:nvCxnSpPr>
        <p:spPr bwMode="auto">
          <a:xfrm>
            <a:off x="2674992" y="1628750"/>
            <a:ext cx="288039" cy="21603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2855015" y="1844780"/>
            <a:ext cx="216031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82" name="직선 화살표 연결선 81"/>
          <p:cNvCxnSpPr>
            <a:stCxn id="78" idx="2"/>
            <a:endCxn id="83" idx="0"/>
          </p:cNvCxnSpPr>
          <p:nvPr/>
        </p:nvCxnSpPr>
        <p:spPr bwMode="auto">
          <a:xfrm>
            <a:off x="2674990" y="1628750"/>
            <a:ext cx="576080" cy="216030"/>
          </a:xfrm>
          <a:prstGeom prst="straightConnector1">
            <a:avLst/>
          </a:prstGeom>
          <a:noFill/>
          <a:ln w="12700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triangle" w="sm" len="med"/>
          </a:ln>
          <a:effectLst/>
        </p:spPr>
      </p:cxnSp>
      <p:sp>
        <p:nvSpPr>
          <p:cNvPr id="83" name="직사각형 82"/>
          <p:cNvSpPr/>
          <p:nvPr/>
        </p:nvSpPr>
        <p:spPr bwMode="auto">
          <a:xfrm>
            <a:off x="3143054" y="1844780"/>
            <a:ext cx="216031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3215067" y="1367141"/>
            <a:ext cx="50407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파일럿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3215067" y="1871211"/>
            <a:ext cx="504070" cy="246221"/>
          </a:xfrm>
          <a:prstGeom prst="rect">
            <a:avLst/>
          </a:prstGeom>
          <a:solidFill>
            <a:srgbClr val="FFFFFF">
              <a:alpha val="48000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marL="0" marR="0" lvl="0" indent="0" algn="r" defTabSz="70802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/>
                <a:ea typeface="가는각진제목체"/>
              </a:rPr>
              <a:t>사원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/>
              <a:ea typeface="가는각진제목체"/>
            </a:endParaRPr>
          </a:p>
        </p:txBody>
      </p:sp>
      <p:sp>
        <p:nvSpPr>
          <p:cNvPr id="86" name="이등변 삼각형 85"/>
          <p:cNvSpPr/>
          <p:nvPr/>
        </p:nvSpPr>
        <p:spPr bwMode="auto">
          <a:xfrm rot="16200000">
            <a:off x="3225192" y="1448725"/>
            <a:ext cx="144020" cy="72010"/>
          </a:xfrm>
          <a:prstGeom prst="triangle">
            <a:avLst/>
          </a:prstGeom>
          <a:solidFill>
            <a:srgbClr val="0070C0"/>
          </a:solidFill>
          <a:ln w="12700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87" name="이등변 삼각형 86"/>
          <p:cNvSpPr/>
          <p:nvPr/>
        </p:nvSpPr>
        <p:spPr bwMode="auto">
          <a:xfrm rot="16200000">
            <a:off x="3323080" y="1952796"/>
            <a:ext cx="144020" cy="72010"/>
          </a:xfrm>
          <a:prstGeom prst="triangle">
            <a:avLst/>
          </a:prstGeom>
          <a:solidFill>
            <a:srgbClr val="0070C0"/>
          </a:solidFill>
          <a:ln w="12700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pic>
        <p:nvPicPr>
          <p:cNvPr id="88" name="Picture 37" descr="감사원_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7175" y="1554579"/>
            <a:ext cx="488821" cy="362211"/>
          </a:xfrm>
          <a:prstGeom prst="rect">
            <a:avLst/>
          </a:prstGeom>
          <a:noFill/>
        </p:spPr>
      </p:pic>
      <p:pic>
        <p:nvPicPr>
          <p:cNvPr id="89" name="Picture 158" descr="감사원_0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015318" y="1554580"/>
            <a:ext cx="349216" cy="263967"/>
          </a:xfrm>
          <a:prstGeom prst="rect">
            <a:avLst/>
          </a:prstGeom>
          <a:noFill/>
        </p:spPr>
      </p:pic>
      <p:pic>
        <p:nvPicPr>
          <p:cNvPr id="90" name="Picture 158" descr="감사원_0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666100" y="1554580"/>
            <a:ext cx="349216" cy="263967"/>
          </a:xfrm>
          <a:prstGeom prst="rect">
            <a:avLst/>
          </a:prstGeom>
          <a:noFill/>
        </p:spPr>
      </p:pic>
      <p:pic>
        <p:nvPicPr>
          <p:cNvPr id="91" name="Picture 37" descr="감사원_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7175" y="1844780"/>
            <a:ext cx="488821" cy="362211"/>
          </a:xfrm>
          <a:prstGeom prst="rect">
            <a:avLst/>
          </a:prstGeom>
          <a:noFill/>
        </p:spPr>
      </p:pic>
      <p:pic>
        <p:nvPicPr>
          <p:cNvPr id="92" name="Picture 158" descr="감사원_0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015318" y="1844780"/>
            <a:ext cx="349216" cy="263967"/>
          </a:xfrm>
          <a:prstGeom prst="rect">
            <a:avLst/>
          </a:prstGeom>
          <a:noFill/>
        </p:spPr>
      </p:pic>
      <p:pic>
        <p:nvPicPr>
          <p:cNvPr id="93" name="Picture 158" descr="감사원_0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666100" y="1844780"/>
            <a:ext cx="349216" cy="263967"/>
          </a:xfrm>
          <a:prstGeom prst="rect">
            <a:avLst/>
          </a:prstGeom>
          <a:noFill/>
        </p:spPr>
      </p:pic>
      <p:sp>
        <p:nvSpPr>
          <p:cNvPr id="94" name="TextBox 93"/>
          <p:cNvSpPr txBox="1"/>
          <p:nvPr/>
        </p:nvSpPr>
        <p:spPr bwMode="auto">
          <a:xfrm>
            <a:off x="4007176" y="1196690"/>
            <a:ext cx="43206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멘토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95" name="TextBox 94"/>
          <p:cNvSpPr txBox="1"/>
          <p:nvPr/>
        </p:nvSpPr>
        <p:spPr bwMode="auto">
          <a:xfrm>
            <a:off x="4727277" y="1196690"/>
            <a:ext cx="576080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b="0" smtClean="0">
                <a:latin typeface="Optima"/>
                <a:ea typeface="가는각진제목체"/>
              </a:rPr>
              <a:t>멘티</a:t>
            </a:r>
            <a:endParaRPr lang="ko-KR" altLang="en-US" sz="1000" b="0" dirty="0">
              <a:latin typeface="Optima"/>
              <a:ea typeface="가는각진제목체"/>
            </a:endParaRPr>
          </a:p>
        </p:txBody>
      </p:sp>
      <p:sp>
        <p:nvSpPr>
          <p:cNvPr id="96" name="이등변 삼각형 95"/>
          <p:cNvSpPr/>
          <p:nvPr/>
        </p:nvSpPr>
        <p:spPr bwMode="auto">
          <a:xfrm rot="10800000">
            <a:off x="4151196" y="1412718"/>
            <a:ext cx="144020" cy="72010"/>
          </a:xfrm>
          <a:prstGeom prst="triangle">
            <a:avLst/>
          </a:prstGeom>
          <a:solidFill>
            <a:srgbClr val="0070C0"/>
          </a:solidFill>
          <a:ln w="12700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97" name="이등변 삼각형 96"/>
          <p:cNvSpPr/>
          <p:nvPr/>
        </p:nvSpPr>
        <p:spPr bwMode="auto">
          <a:xfrm rot="10800000">
            <a:off x="4943305" y="1412719"/>
            <a:ext cx="144020" cy="72010"/>
          </a:xfrm>
          <a:prstGeom prst="triangle">
            <a:avLst/>
          </a:prstGeom>
          <a:solidFill>
            <a:srgbClr val="0070C0"/>
          </a:solidFill>
          <a:ln w="12700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98" name="직선 화살표 연결선 97"/>
          <p:cNvCxnSpPr>
            <a:stCxn id="99" idx="2"/>
            <a:endCxn id="100" idx="0"/>
          </p:cNvCxnSpPr>
          <p:nvPr/>
        </p:nvCxnSpPr>
        <p:spPr bwMode="auto">
          <a:xfrm>
            <a:off x="4511245" y="1736765"/>
            <a:ext cx="144020" cy="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직사각형 98"/>
          <p:cNvSpPr/>
          <p:nvPr/>
        </p:nvSpPr>
        <p:spPr bwMode="auto">
          <a:xfrm rot="16200000">
            <a:off x="4367225" y="170076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0" name="직사각형 99"/>
          <p:cNvSpPr/>
          <p:nvPr/>
        </p:nvSpPr>
        <p:spPr bwMode="auto">
          <a:xfrm rot="16200000">
            <a:off x="4583256" y="1700760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1" name="직선 화살표 연결선 100"/>
          <p:cNvCxnSpPr>
            <a:stCxn id="102" idx="2"/>
            <a:endCxn id="103" idx="0"/>
          </p:cNvCxnSpPr>
          <p:nvPr/>
        </p:nvCxnSpPr>
        <p:spPr bwMode="auto">
          <a:xfrm>
            <a:off x="4511245" y="2026966"/>
            <a:ext cx="144020" cy="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직사각형 101"/>
          <p:cNvSpPr/>
          <p:nvPr/>
        </p:nvSpPr>
        <p:spPr bwMode="auto">
          <a:xfrm rot="16200000">
            <a:off x="4367225" y="1990961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 rot="16200000">
            <a:off x="4583256" y="1990961"/>
            <a:ext cx="216030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04" name="직선 화살표 연결선 103"/>
          <p:cNvCxnSpPr>
            <a:stCxn id="107" idx="2"/>
            <a:endCxn id="69" idx="0"/>
          </p:cNvCxnSpPr>
          <p:nvPr/>
        </p:nvCxnSpPr>
        <p:spPr bwMode="auto">
          <a:xfrm>
            <a:off x="2999035" y="620610"/>
            <a:ext cx="0" cy="144020"/>
          </a:xfrm>
          <a:prstGeom prst="straightConnector1">
            <a:avLst/>
          </a:prstGeom>
          <a:noFill/>
          <a:ln w="158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직선 화살표 연결선 104"/>
          <p:cNvCxnSpPr>
            <a:stCxn id="108" idx="2"/>
            <a:endCxn id="70" idx="0"/>
          </p:cNvCxnSpPr>
          <p:nvPr/>
        </p:nvCxnSpPr>
        <p:spPr bwMode="auto">
          <a:xfrm>
            <a:off x="4727276" y="620610"/>
            <a:ext cx="0" cy="144020"/>
          </a:xfrm>
          <a:prstGeom prst="straightConnector1">
            <a:avLst/>
          </a:prstGeom>
          <a:noFill/>
          <a:ln w="158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6" name="모서리가 둥근 직사각형 105"/>
          <p:cNvSpPr/>
          <p:nvPr/>
        </p:nvSpPr>
        <p:spPr bwMode="auto">
          <a:xfrm>
            <a:off x="3719137" y="764630"/>
            <a:ext cx="288039" cy="1440200"/>
          </a:xfrm>
          <a:prstGeom prst="roundRect">
            <a:avLst>
              <a:gd name="adj" fmla="val 9479"/>
            </a:avLst>
          </a:prstGeom>
          <a:solidFill>
            <a:srgbClr val="666633"/>
          </a:solidFill>
          <a:ln w="12700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vert270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r>
              <a:rPr lang="ko-KR" altLang="en-US" sz="1100" smtClean="0">
                <a:solidFill>
                  <a:srgbClr val="FFFFFF">
                    <a:lumMod val="95000"/>
                  </a:srgbClr>
                </a:solidFill>
                <a:latin typeface="Optima" pitchFamily="2" charset="2"/>
              </a:rPr>
              <a:t>도제제도와 멘토링</a:t>
            </a:r>
            <a:endParaRPr lang="ko-KR" altLang="en-US" sz="1100">
              <a:solidFill>
                <a:srgbClr val="FFFFFF">
                  <a:lumMod val="95000"/>
                </a:srgbClr>
              </a:solidFill>
              <a:latin typeface="Optima" pitchFamily="2" charset="2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2855016" y="548600"/>
            <a:ext cx="288039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4583256" y="548600"/>
            <a:ext cx="288039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2350946" y="836641"/>
            <a:ext cx="1296180" cy="360050"/>
          </a:xfrm>
          <a:prstGeom prst="roundRect">
            <a:avLst>
              <a:gd name="adj" fmla="val 6715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r" eaLnBrk="0" latinLnBrk="0" hangingPunct="0">
              <a:spcBef>
                <a:spcPts val="0"/>
              </a:spcBef>
              <a:buClr>
                <a:schemeClr val="tx1"/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defRPr>
            </a:lvl1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1:1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도제식 지도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(12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개월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)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개발자필수과정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10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개이수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4079185" y="836640"/>
            <a:ext cx="1296180" cy="360050"/>
          </a:xfrm>
          <a:prstGeom prst="roundRect">
            <a:avLst>
              <a:gd name="adj" fmla="val 6715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r" eaLnBrk="0" latinLnBrk="0" hangingPunct="0">
              <a:spcBef>
                <a:spcPts val="0"/>
              </a:spcBef>
              <a:buClr>
                <a:schemeClr val="tx1"/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defRPr>
            </a:lvl1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인생관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,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직업관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등 가치관 정립을 위한 조언및가이드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196080" y="2420833"/>
            <a:ext cx="3312460" cy="201630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r>
              <a:rPr lang="en-US" altLang="ko-KR" sz="1100" smtClean="0">
                <a:solidFill>
                  <a:srgbClr val="C00000"/>
                </a:solidFill>
                <a:latin typeface="Optima" pitchFamily="2" charset="2"/>
                <a:ea typeface="가는각진제목체" pitchFamily="18" charset="-127"/>
              </a:rPr>
              <a:t>[Build]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개발자는 일을 통해서도 자신의 열정을 발산하지만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개인적으로 관심있는 분야가 있습니다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넥스트리는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SIG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와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SSG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를 통해서 개인의 관심사에 열정을 발산할 수 있도록 지원하고 있습니다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SIG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는 관심분야를 중심으로 모인 그룹으로 회사의 지원 아래 다양한 활동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(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블로깅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강좌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컨퍼런스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출판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)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을 수행합니다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작은 주제로 소규모 모이는 스터디 그룹인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SSG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는 특정 기술에 대해 깊이 있게 파고드는 그룹입니다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SIG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와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SSG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는 블로그를 통해서 활동 결과를 보여주거나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, 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일년에 한 번 있는 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“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넥스트리 데이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”</a:t>
            </a:r>
            <a:r>
              <a:rPr lang="ko-KR" altLang="en-US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행사를 통해서 자신들의 활동 결과를 공유합니다</a:t>
            </a:r>
            <a:r>
              <a:rPr lang="en-US" altLang="ko-KR" sz="11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  <a:ea typeface="가는각진제목체" pitchFamily="18" charset="-127"/>
              </a:rPr>
              <a:t>.  </a:t>
            </a:r>
            <a:endParaRPr lang="ko-KR" altLang="en-US" sz="1100" b="0">
              <a:solidFill>
                <a:schemeClr val="tx1">
                  <a:lumMod val="75000"/>
                  <a:lumOff val="25000"/>
                </a:schemeClr>
              </a:solidFill>
              <a:latin typeface="Optima" pitchFamily="2" charset="2"/>
              <a:ea typeface="가는각진제목체" pitchFamily="18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596510" y="2421665"/>
            <a:ext cx="3312461" cy="2015475"/>
            <a:chOff x="7396759" y="1700760"/>
            <a:chExt cx="3312461" cy="2015475"/>
          </a:xfrm>
        </p:grpSpPr>
        <p:sp>
          <p:nvSpPr>
            <p:cNvPr id="133" name="모서리가 둥근 직사각형 132"/>
            <p:cNvSpPr/>
            <p:nvPr/>
          </p:nvSpPr>
          <p:spPr bwMode="auto">
            <a:xfrm>
              <a:off x="7396759" y="1700760"/>
              <a:ext cx="3312461" cy="432060"/>
            </a:xfrm>
            <a:prstGeom prst="roundRect">
              <a:avLst>
                <a:gd name="adj" fmla="val 9821"/>
              </a:avLst>
            </a:prstGeom>
            <a:solidFill>
              <a:srgbClr val="666633"/>
            </a:solidFill>
            <a:ln w="12700">
              <a:solidFill>
                <a:srgbClr val="000000">
                  <a:lumMod val="75000"/>
                  <a:lumOff val="25000"/>
                </a:srgbClr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tima" pitchFamily="2" charset="2"/>
                </a:rPr>
                <a:t> </a:t>
              </a: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 bwMode="auto">
            <a:xfrm>
              <a:off x="7396759" y="2132015"/>
              <a:ext cx="3312461" cy="1584220"/>
            </a:xfrm>
            <a:prstGeom prst="roundRect">
              <a:avLst>
                <a:gd name="adj" fmla="val 4143"/>
              </a:avLst>
            </a:prstGeom>
            <a:solidFill>
              <a:srgbClr val="FFFFFF">
                <a:lumMod val="75000"/>
              </a:srgbClr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tima" pitchFamily="2" charset="2"/>
                </a:rPr>
                <a:t> </a:t>
              </a: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 bwMode="auto">
            <a:xfrm>
              <a:off x="7468770" y="2204025"/>
              <a:ext cx="1512210" cy="1440200"/>
            </a:xfrm>
            <a:prstGeom prst="roundRect">
              <a:avLst>
                <a:gd name="adj" fmla="val 4088"/>
              </a:avLst>
            </a:prstGeom>
            <a:solidFill>
              <a:srgbClr val="F5FAFD"/>
            </a:solidFill>
            <a:ln w="12700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tima" pitchFamily="2" charset="2"/>
                </a:rPr>
                <a:t> </a:t>
              </a: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endParaRPr>
            </a:p>
          </p:txBody>
        </p:sp>
        <p:sp>
          <p:nvSpPr>
            <p:cNvPr id="136" name="모서리가 둥근 직사각형 135"/>
            <p:cNvSpPr/>
            <p:nvPr/>
          </p:nvSpPr>
          <p:spPr bwMode="auto">
            <a:xfrm>
              <a:off x="9125001" y="2204025"/>
              <a:ext cx="1512210" cy="1440200"/>
            </a:xfrm>
            <a:prstGeom prst="roundRect">
              <a:avLst>
                <a:gd name="adj" fmla="val 5286"/>
              </a:avLst>
            </a:prstGeom>
            <a:solidFill>
              <a:srgbClr val="F5FAFD"/>
            </a:solidFill>
            <a:ln w="12700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tima" pitchFamily="2" charset="2"/>
                </a:rPr>
                <a:t> </a:t>
              </a: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endParaRPr>
            </a:p>
          </p:txBody>
        </p:sp>
        <p:sp>
          <p:nvSpPr>
            <p:cNvPr id="137" name="모서리가 둥근 직사각형 136"/>
            <p:cNvSpPr/>
            <p:nvPr/>
          </p:nvSpPr>
          <p:spPr bwMode="auto">
            <a:xfrm>
              <a:off x="8260881" y="2564880"/>
              <a:ext cx="1584220" cy="720100"/>
            </a:xfrm>
            <a:prstGeom prst="roundRect">
              <a:avLst>
                <a:gd name="adj" fmla="val 11875"/>
              </a:avLst>
            </a:prstGeom>
            <a:solidFill>
              <a:srgbClr val="000000">
                <a:lumMod val="50000"/>
                <a:lumOff val="50000"/>
              </a:srgb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 bwMode="auto">
            <a:xfrm>
              <a:off x="7468770" y="1772770"/>
              <a:ext cx="1512210" cy="288040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>
                  <a:lumMod val="75000"/>
                  <a:lumOff val="25000"/>
                </a:srgbClr>
              </a:solidFill>
              <a:round/>
              <a:headEnd/>
              <a:tailEnd/>
            </a:ln>
            <a:effectLst/>
          </p:spPr>
          <p:txBody>
            <a:bodyPr wrap="square" lIns="0" rIns="0" rtlCol="0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 Special Intrest Group</a:t>
              </a:r>
              <a:endParaRPr kumimoji="0" lang="ko-KR" altLang="en-US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Optima"/>
                <a:ea typeface="가는각진제목체"/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 bwMode="auto">
            <a:xfrm>
              <a:off x="9125001" y="1772770"/>
              <a:ext cx="1512210" cy="288040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>
                  <a:lumMod val="75000"/>
                  <a:lumOff val="25000"/>
                </a:srgbClr>
              </a:solidFill>
              <a:round/>
              <a:headEnd/>
              <a:tailEnd/>
            </a:ln>
            <a:effectLst/>
          </p:spPr>
          <p:txBody>
            <a:bodyPr wrap="square" lIns="0" rIns="0" rtlCol="0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 Small Study Group</a:t>
              </a:r>
              <a:endParaRPr kumimoji="0" lang="ko-KR" altLang="en-US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Optima"/>
                <a:ea typeface="가는각진제목체"/>
              </a:endParaRPr>
            </a:p>
          </p:txBody>
        </p:sp>
        <p:cxnSp>
          <p:nvCxnSpPr>
            <p:cNvPr id="140" name="직선 화살표 연결선 139"/>
            <p:cNvCxnSpPr>
              <a:stCxn id="138" idx="2"/>
              <a:endCxn id="135" idx="0"/>
            </p:cNvCxnSpPr>
            <p:nvPr/>
          </p:nvCxnSpPr>
          <p:spPr bwMode="auto">
            <a:xfrm>
              <a:off x="8224875" y="2060811"/>
              <a:ext cx="0" cy="143215"/>
            </a:xfrm>
            <a:prstGeom prst="straightConnector1">
              <a:avLst/>
            </a:prstGeom>
            <a:noFill/>
            <a:ln w="158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1" name="직선 화살표 연결선 140"/>
            <p:cNvCxnSpPr>
              <a:stCxn id="139" idx="2"/>
              <a:endCxn id="136" idx="0"/>
            </p:cNvCxnSpPr>
            <p:nvPr/>
          </p:nvCxnSpPr>
          <p:spPr bwMode="auto">
            <a:xfrm>
              <a:off x="9881106" y="2060811"/>
              <a:ext cx="0" cy="143215"/>
            </a:xfrm>
            <a:prstGeom prst="straightConnector1">
              <a:avLst/>
            </a:prstGeom>
            <a:noFill/>
            <a:ln w="158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2" name="모서리가 둥근 직사각형 141"/>
            <p:cNvSpPr/>
            <p:nvPr/>
          </p:nvSpPr>
          <p:spPr bwMode="auto">
            <a:xfrm>
              <a:off x="8332890" y="2636890"/>
              <a:ext cx="720101" cy="288040"/>
            </a:xfrm>
            <a:prstGeom prst="roundRect">
              <a:avLst/>
            </a:prstGeom>
            <a:solidFill>
              <a:srgbClr val="666633"/>
            </a:solidFill>
            <a:ln w="12700">
              <a:solidFill>
                <a:srgbClr val="FFFFFF">
                  <a:lumMod val="9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tima" pitchFamily="2" charset="2"/>
                </a:rPr>
                <a:t>블로깅</a:t>
              </a:r>
            </a:p>
          </p:txBody>
        </p:sp>
        <p:sp>
          <p:nvSpPr>
            <p:cNvPr id="143" name="모서리가 둥근 직사각형 142"/>
            <p:cNvSpPr/>
            <p:nvPr/>
          </p:nvSpPr>
          <p:spPr bwMode="auto">
            <a:xfrm>
              <a:off x="8332890" y="2924930"/>
              <a:ext cx="720101" cy="288040"/>
            </a:xfrm>
            <a:prstGeom prst="roundRect">
              <a:avLst/>
            </a:prstGeom>
            <a:solidFill>
              <a:srgbClr val="666633"/>
            </a:solidFill>
            <a:ln w="12700">
              <a:solidFill>
                <a:srgbClr val="FFFFFF">
                  <a:lumMod val="9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tima" pitchFamily="2" charset="2"/>
                </a:rPr>
                <a:t>컨퍼런스</a:t>
              </a:r>
            </a:p>
          </p:txBody>
        </p:sp>
        <p:sp>
          <p:nvSpPr>
            <p:cNvPr id="144" name="모서리가 둥근 직사각형 143"/>
            <p:cNvSpPr/>
            <p:nvPr/>
          </p:nvSpPr>
          <p:spPr bwMode="auto">
            <a:xfrm>
              <a:off x="9052990" y="2637540"/>
              <a:ext cx="720101" cy="288040"/>
            </a:xfrm>
            <a:prstGeom prst="roundRect">
              <a:avLst/>
            </a:prstGeom>
            <a:solidFill>
              <a:srgbClr val="666633"/>
            </a:solidFill>
            <a:ln w="12700">
              <a:solidFill>
                <a:srgbClr val="FFFFFF">
                  <a:lumMod val="9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tima" pitchFamily="2" charset="2"/>
                </a:rPr>
                <a:t>강좌</a:t>
              </a:r>
            </a:p>
          </p:txBody>
        </p:sp>
        <p:sp>
          <p:nvSpPr>
            <p:cNvPr id="145" name="모서리가 둥근 직사각형 144"/>
            <p:cNvSpPr/>
            <p:nvPr/>
          </p:nvSpPr>
          <p:spPr bwMode="auto">
            <a:xfrm>
              <a:off x="9052990" y="2925580"/>
              <a:ext cx="720101" cy="288040"/>
            </a:xfrm>
            <a:prstGeom prst="roundRect">
              <a:avLst/>
            </a:prstGeom>
            <a:solidFill>
              <a:srgbClr val="666633"/>
            </a:solidFill>
            <a:ln w="12700">
              <a:solidFill>
                <a:srgbClr val="FFFFFF">
                  <a:lumMod val="95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tima" pitchFamily="2" charset="2"/>
                </a:rPr>
                <a:t>책출판</a:t>
              </a:r>
            </a:p>
          </p:txBody>
        </p:sp>
        <p:sp>
          <p:nvSpPr>
            <p:cNvPr id="146" name="TextBox 145"/>
            <p:cNvSpPr txBox="1"/>
            <p:nvPr/>
          </p:nvSpPr>
          <p:spPr bwMode="auto">
            <a:xfrm>
              <a:off x="7468770" y="2276841"/>
              <a:ext cx="1512210" cy="274763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5</a:t>
              </a:r>
              <a:r>
                <a:rPr kumimoji="0" lang="ko-KR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명 이상의 팀으로 구성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/>
                <a:ea typeface="가는각진제목체"/>
              </a:endParaRPr>
            </a:p>
          </p:txBody>
        </p:sp>
        <p:sp>
          <p:nvSpPr>
            <p:cNvPr id="147" name="TextBox 146"/>
            <p:cNvSpPr txBox="1"/>
            <p:nvPr/>
          </p:nvSpPr>
          <p:spPr bwMode="auto">
            <a:xfrm>
              <a:off x="7468770" y="3311410"/>
              <a:ext cx="1512210" cy="274763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해당 분야를 리드한다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/>
                <a:ea typeface="가는각진제목체"/>
              </a:endParaRPr>
            </a:p>
          </p:txBody>
        </p:sp>
        <p:sp>
          <p:nvSpPr>
            <p:cNvPr id="148" name="TextBox 147"/>
            <p:cNvSpPr txBox="1"/>
            <p:nvPr/>
          </p:nvSpPr>
          <p:spPr bwMode="auto">
            <a:xfrm>
              <a:off x="7540780" y="2564881"/>
              <a:ext cx="720101" cy="7848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marL="0" marR="0" lvl="0" indent="0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NoSQL</a:t>
              </a:r>
            </a:p>
            <a:p>
              <a:pPr marL="0" marR="0" lvl="0" indent="0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Front End</a:t>
              </a:r>
            </a:p>
            <a:p>
              <a:pPr marL="0" marR="0" lvl="0" indent="0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Framework</a:t>
              </a:r>
            </a:p>
            <a:p>
              <a:pPr marL="0" marR="0" lvl="0" indent="0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iOS</a:t>
              </a:r>
            </a:p>
            <a:p>
              <a:pPr marL="0" marR="0" lvl="0" indent="0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Android</a:t>
              </a:r>
            </a:p>
          </p:txBody>
        </p:sp>
        <p:sp>
          <p:nvSpPr>
            <p:cNvPr id="149" name="TextBox 148"/>
            <p:cNvSpPr txBox="1"/>
            <p:nvPr/>
          </p:nvSpPr>
          <p:spPr bwMode="auto">
            <a:xfrm>
              <a:off x="9125001" y="2276841"/>
              <a:ext cx="1512210" cy="274763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3</a:t>
              </a:r>
              <a:r>
                <a:rPr kumimoji="0" lang="ko-KR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명 이하의 팀으로 구성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/>
                <a:ea typeface="가는각진제목체"/>
              </a:endParaRPr>
            </a:p>
          </p:txBody>
        </p:sp>
        <p:sp>
          <p:nvSpPr>
            <p:cNvPr id="150" name="TextBox 149"/>
            <p:cNvSpPr txBox="1"/>
            <p:nvPr/>
          </p:nvSpPr>
          <p:spPr bwMode="auto">
            <a:xfrm>
              <a:off x="9125001" y="3311410"/>
              <a:ext cx="1512210" cy="274763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marL="0" marR="0" lvl="0" indent="0" algn="ctr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특정 기술을 파고 또 판다</a:t>
              </a:r>
              <a:r>
                <a:rPr kumimoji="0" lang="en-US" altLang="ko-KR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.</a:t>
              </a: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/>
                <a:ea typeface="가는각진제목체"/>
              </a:endParaRPr>
            </a:p>
          </p:txBody>
        </p:sp>
        <p:sp>
          <p:nvSpPr>
            <p:cNvPr id="151" name="TextBox 150"/>
            <p:cNvSpPr txBox="1"/>
            <p:nvPr/>
          </p:nvSpPr>
          <p:spPr bwMode="auto">
            <a:xfrm>
              <a:off x="9845101" y="2564880"/>
              <a:ext cx="720101" cy="7848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marL="0" marR="0" lvl="0" indent="0" algn="r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OAuth</a:t>
              </a:r>
            </a:p>
            <a:p>
              <a:pPr marL="0" marR="0" lvl="0" indent="0" algn="r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OSGi</a:t>
              </a:r>
            </a:p>
            <a:p>
              <a:pPr marL="0" marR="0" lvl="0" indent="0" algn="r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MongoDB</a:t>
              </a:r>
            </a:p>
            <a:p>
              <a:pPr marL="0" marR="0" lvl="0" indent="0" algn="r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GAE</a:t>
              </a:r>
            </a:p>
            <a:p>
              <a:pPr marL="0" marR="0" lvl="0" indent="0" algn="r" defTabSz="708025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99"/>
                </a:buClr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tima"/>
                  <a:ea typeface="가는각진제목체"/>
                </a:rPr>
                <a:t>- REST</a:t>
              </a:r>
            </a:p>
          </p:txBody>
        </p:sp>
      </p:grpSp>
      <p:sp>
        <p:nvSpPr>
          <p:cNvPr id="152" name="모서리가 둥근 직사각형 151"/>
          <p:cNvSpPr/>
          <p:nvPr/>
        </p:nvSpPr>
        <p:spPr bwMode="auto">
          <a:xfrm>
            <a:off x="2212039" y="4581160"/>
            <a:ext cx="3312461" cy="432060"/>
          </a:xfrm>
          <a:prstGeom prst="roundRect">
            <a:avLst>
              <a:gd name="adj" fmla="val 9821"/>
            </a:avLst>
          </a:prstGeom>
          <a:solidFill>
            <a:srgbClr val="666633"/>
          </a:solidFill>
          <a:ln w="1270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rPr>
              <a:t> 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153" name="모서리가 둥근 직사각형 152"/>
          <p:cNvSpPr/>
          <p:nvPr/>
        </p:nvSpPr>
        <p:spPr bwMode="auto">
          <a:xfrm>
            <a:off x="2284049" y="4653170"/>
            <a:ext cx="3168440" cy="28804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>
                <a:lumMod val="75000"/>
                <a:lumOff val="25000"/>
              </a:srgbClr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 </a:t>
            </a:r>
            <a:r>
              <a:rPr kumimoji="0" lang="ko-KR" altLang="en-US" sz="110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가는각진제목체"/>
                <a:ea typeface="가는각진제목체"/>
              </a:rPr>
              <a:t>강의를 통한 지식과 경험의 공유</a:t>
            </a:r>
          </a:p>
        </p:txBody>
      </p:sp>
      <p:sp>
        <p:nvSpPr>
          <p:cNvPr id="154" name="모서리가 둥근 직사각형 153"/>
          <p:cNvSpPr/>
          <p:nvPr/>
        </p:nvSpPr>
        <p:spPr bwMode="auto">
          <a:xfrm>
            <a:off x="2212039" y="5012415"/>
            <a:ext cx="3312461" cy="1584220"/>
          </a:xfrm>
          <a:prstGeom prst="roundRect">
            <a:avLst>
              <a:gd name="adj" fmla="val 4143"/>
            </a:avLst>
          </a:prstGeom>
          <a:solidFill>
            <a:srgbClr val="FFFFFF">
              <a:lumMod val="75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rPr>
              <a:t> 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155" name="모서리가 둥근 직사각형 154"/>
          <p:cNvSpPr/>
          <p:nvPr/>
        </p:nvSpPr>
        <p:spPr bwMode="auto">
          <a:xfrm>
            <a:off x="2284050" y="5084425"/>
            <a:ext cx="1512210" cy="1440200"/>
          </a:xfrm>
          <a:prstGeom prst="roundRect">
            <a:avLst>
              <a:gd name="adj" fmla="val 4088"/>
            </a:avLst>
          </a:prstGeom>
          <a:solidFill>
            <a:srgbClr val="F5FAFD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rPr>
              <a:t> 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156" name="모서리가 둥근 직사각형 155"/>
          <p:cNvSpPr/>
          <p:nvPr/>
        </p:nvSpPr>
        <p:spPr bwMode="auto">
          <a:xfrm>
            <a:off x="3940280" y="5084425"/>
            <a:ext cx="1512210" cy="1440200"/>
          </a:xfrm>
          <a:prstGeom prst="roundRect">
            <a:avLst>
              <a:gd name="adj" fmla="val 5286"/>
            </a:avLst>
          </a:prstGeom>
          <a:solidFill>
            <a:srgbClr val="F5FAFD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 pitchFamily="2" charset="2"/>
              </a:rPr>
              <a:t> </a:t>
            </a: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2356059" y="5949350"/>
            <a:ext cx="3024420" cy="504070"/>
          </a:xfrm>
          <a:prstGeom prst="roundRect">
            <a:avLst>
              <a:gd name="adj" fmla="val 11875"/>
            </a:avLst>
          </a:prstGeom>
          <a:solidFill>
            <a:srgbClr val="000000">
              <a:lumMod val="50000"/>
              <a:lumOff val="50000"/>
            </a:srgbClr>
          </a:solidFill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2428070" y="6021360"/>
            <a:ext cx="2880399" cy="338320"/>
          </a:xfrm>
          <a:prstGeom prst="roundRect">
            <a:avLst>
              <a:gd name="adj" fmla="val 8177"/>
            </a:avLst>
          </a:prstGeom>
          <a:solidFill>
            <a:srgbClr val="666633"/>
          </a:solidFill>
          <a:ln w="12700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tima" pitchFamily="2" charset="2"/>
              </a:rPr>
              <a:t>[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tima" pitchFamily="2" charset="2"/>
              </a:rPr>
              <a:t>지식과 경험</a:t>
            </a:r>
            <a:r>
              <a:rPr kumimoji="0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tima" pitchFamily="2" charset="2"/>
              </a:rPr>
              <a:t>]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tima" pitchFamily="2" charset="2"/>
              </a:rPr>
              <a:t>의 </a:t>
            </a:r>
            <a:r>
              <a:rPr kumimoji="0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tima" pitchFamily="2" charset="2"/>
              </a:rPr>
              <a:t>[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tima" pitchFamily="2" charset="2"/>
              </a:rPr>
              <a:t>균형과 깊이</a:t>
            </a:r>
            <a:r>
              <a:rPr kumimoji="0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tima" pitchFamily="2" charset="2"/>
              </a:rPr>
              <a:t>]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tima" pitchFamily="2" charset="2"/>
              </a:rPr>
              <a:t>를 갖춘 진정한 개발자</a:t>
            </a:r>
          </a:p>
        </p:txBody>
      </p:sp>
      <p:sp>
        <p:nvSpPr>
          <p:cNvPr id="159" name="TextBox 158"/>
          <p:cNvSpPr txBox="1"/>
          <p:nvPr/>
        </p:nvSpPr>
        <p:spPr bwMode="auto">
          <a:xfrm>
            <a:off x="2356060" y="5373272"/>
            <a:ext cx="1368189" cy="504069"/>
          </a:xfrm>
          <a:prstGeom prst="roundRect">
            <a:avLst>
              <a:gd name="adj" fmla="val 6715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r" eaLnBrk="0" latinLnBrk="0" hangingPunct="0">
              <a:spcBef>
                <a:spcPts val="0"/>
              </a:spcBef>
              <a:buClr>
                <a:schemeClr val="tx1"/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defRPr>
            </a:lvl1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개발자의 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40%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가 강사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tima" pitchFamily="2" charset="2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개발 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필수과정 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30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개 강의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tima" pitchFamily="2" charset="2"/>
            </a:endParaRP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연간 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100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 건의 강좌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4012290" y="5373270"/>
            <a:ext cx="1368189" cy="504070"/>
          </a:xfrm>
          <a:prstGeom prst="roundRect">
            <a:avLst>
              <a:gd name="adj" fmla="val 6715"/>
            </a:avLst>
          </a:prstGeom>
          <a:solidFill>
            <a:srgbClr val="FFFFFF"/>
          </a:solidFill>
          <a:ln w="12700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eaLnBrk="0" latinLnBrk="0" hangingPunct="0">
              <a:spcBef>
                <a:spcPts val="0"/>
              </a:spcBef>
              <a:buClr>
                <a:schemeClr val="tx1"/>
              </a:buCl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Optima" pitchFamily="2" charset="2"/>
              </a:defRPr>
            </a:lvl1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일반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: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1000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명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/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년</a:t>
            </a:r>
            <a:endParaRPr kumimoji="0" lang="en-US" altLang="ko-KR" sz="1000" b="0" i="0" u="none" strike="noStrike" kern="0" cap="none" spc="0" normalizeH="0" baseline="0" noProof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tima" pitchFamily="2" charset="2"/>
            </a:endParaRP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기업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: LG 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전자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, LG-CNS, SK </a:t>
            </a: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플래닛</a:t>
            </a: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, Posco 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ICT </a:t>
            </a:r>
            <a:r>
              <a:rPr kumimoji="0" lang="ko-KR" alt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등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tima" pitchFamily="2" charset="2"/>
              </a:rPr>
              <a:t> </a:t>
            </a: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tima" pitchFamily="2" charset="2"/>
            </a:endParaRPr>
          </a:p>
        </p:txBody>
      </p:sp>
      <p:sp>
        <p:nvSpPr>
          <p:cNvPr id="161" name="TextBox 160"/>
          <p:cNvSpPr txBox="1"/>
          <p:nvPr/>
        </p:nvSpPr>
        <p:spPr bwMode="auto">
          <a:xfrm>
            <a:off x="2428069" y="5127050"/>
            <a:ext cx="122417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개발자가 곧 강사</a:t>
            </a:r>
            <a:r>
              <a:rPr lang="en-US" altLang="ko-KR" sz="10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...</a:t>
            </a:r>
            <a:endParaRPr lang="ko-KR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sp>
        <p:nvSpPr>
          <p:cNvPr id="162" name="TextBox 161"/>
          <p:cNvSpPr txBox="1"/>
          <p:nvPr/>
        </p:nvSpPr>
        <p:spPr bwMode="auto">
          <a:xfrm>
            <a:off x="4084298" y="5127050"/>
            <a:ext cx="1224171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36000" rIns="36000" rtlCol="0">
            <a:spAutoFit/>
          </a:bodyPr>
          <a:lstStyle/>
          <a:p>
            <a:pPr algn="ctr" defTabSz="708025" eaLnBrk="0" latinLnBrk="0" hangingPunct="0">
              <a:spcBef>
                <a:spcPts val="0"/>
              </a:spcBef>
              <a:buClr>
                <a:srgbClr val="006699"/>
              </a:buClr>
            </a:pPr>
            <a:r>
              <a:rPr lang="ko-KR" altLang="en-US" sz="1000" smtClean="0">
                <a:solidFill>
                  <a:srgbClr val="000000">
                    <a:lumMod val="75000"/>
                    <a:lumOff val="25000"/>
                  </a:srgbClr>
                </a:solidFill>
                <a:latin typeface="Optima"/>
                <a:ea typeface="가는각진제목체"/>
              </a:rPr>
              <a:t>강의 실적</a:t>
            </a:r>
            <a:endParaRPr lang="ko-KR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Optima"/>
              <a:ea typeface="가는각진제목체"/>
            </a:endParaRPr>
          </a:p>
        </p:txBody>
      </p:sp>
      <p:cxnSp>
        <p:nvCxnSpPr>
          <p:cNvPr id="163" name="직선 화살표 연결선 162"/>
          <p:cNvCxnSpPr>
            <a:stCxn id="164" idx="2"/>
            <a:endCxn id="155" idx="0"/>
          </p:cNvCxnSpPr>
          <p:nvPr/>
        </p:nvCxnSpPr>
        <p:spPr bwMode="auto">
          <a:xfrm>
            <a:off x="3040155" y="4941211"/>
            <a:ext cx="0" cy="143215"/>
          </a:xfrm>
          <a:prstGeom prst="straightConnector1">
            <a:avLst/>
          </a:prstGeom>
          <a:noFill/>
          <a:ln w="158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직사각형 163"/>
          <p:cNvSpPr/>
          <p:nvPr/>
        </p:nvSpPr>
        <p:spPr bwMode="auto">
          <a:xfrm>
            <a:off x="2932139" y="4869200"/>
            <a:ext cx="216031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cxnSp>
        <p:nvCxnSpPr>
          <p:cNvPr id="165" name="직선 화살표 연결선 164"/>
          <p:cNvCxnSpPr>
            <a:stCxn id="166" idx="2"/>
            <a:endCxn id="156" idx="0"/>
          </p:cNvCxnSpPr>
          <p:nvPr/>
        </p:nvCxnSpPr>
        <p:spPr bwMode="auto">
          <a:xfrm>
            <a:off x="4696383" y="4941211"/>
            <a:ext cx="0" cy="143215"/>
          </a:xfrm>
          <a:prstGeom prst="straightConnector1">
            <a:avLst/>
          </a:prstGeom>
          <a:noFill/>
          <a:ln w="15875" cap="flat" cmpd="sng" algn="ctr">
            <a:solidFill>
              <a:srgbClr val="FFFF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직사각형 165"/>
          <p:cNvSpPr/>
          <p:nvPr/>
        </p:nvSpPr>
        <p:spPr bwMode="auto">
          <a:xfrm>
            <a:off x="4588368" y="4869200"/>
            <a:ext cx="216031" cy="72010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rgbClr val="000000"/>
              </a:buClr>
            </a:pPr>
            <a:endParaRPr lang="ko-KR" altLang="en-US" smtClean="0">
              <a:latin typeface="Optima" pitchFamily="2" charset="2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0"/>
            <a:ext cx="483800" cy="6858000"/>
          </a:xfrm>
          <a:prstGeom prst="rect">
            <a:avLst/>
          </a:prstGeom>
          <a:solidFill>
            <a:srgbClr val="666633"/>
          </a:solidFill>
          <a:ln w="12700">
            <a:noFill/>
            <a:round/>
            <a:headEnd/>
            <a:tailEnd/>
          </a:ln>
          <a:effectLst/>
        </p:spPr>
        <p:txBody>
          <a:bodyPr vert="vert270" wrap="square" rtlCol="0" anchor="b">
            <a:noAutofit/>
          </a:bodyPr>
          <a:lstStyle/>
          <a:p>
            <a:pPr algn="ctr" eaLnBrk="0" latinLnBrk="0" hangingPunct="0">
              <a:spcBef>
                <a:spcPts val="0"/>
              </a:spcBef>
              <a:buClr>
                <a:schemeClr val="tx1"/>
              </a:buClr>
            </a:pPr>
            <a:r>
              <a:rPr lang="en-US" altLang="ko-KR" sz="2000" smtClean="0">
                <a:solidFill>
                  <a:schemeClr val="bg1"/>
                </a:solidFill>
                <a:latin typeface="Optima" pitchFamily="2" charset="2"/>
                <a:ea typeface="가는각진제목체" pitchFamily="18" charset="-127"/>
              </a:rPr>
              <a:t>NEXTREE – </a:t>
            </a:r>
            <a:r>
              <a:rPr lang="ko-KR" altLang="en-US" sz="1800" b="0" smtClean="0">
                <a:solidFill>
                  <a:schemeClr val="bg1"/>
                </a:solidFill>
                <a:latin typeface="Optima" pitchFamily="2" charset="2"/>
                <a:ea typeface="가는각진제목체" pitchFamily="18" charset="-127"/>
              </a:rPr>
              <a:t>나무가 숲을 이루고 숲은 산을 이룬다</a:t>
            </a:r>
            <a:r>
              <a:rPr lang="en-US" altLang="ko-KR" sz="2000" b="0" smtClean="0">
                <a:solidFill>
                  <a:schemeClr val="bg1"/>
                </a:solidFill>
                <a:latin typeface="Optima" pitchFamily="2" charset="2"/>
                <a:ea typeface="가는각진제목체" pitchFamily="18" charset="-127"/>
              </a:rPr>
              <a:t>.</a:t>
            </a:r>
            <a:endParaRPr lang="ko-KR" altLang="en-US" sz="1800" b="0">
              <a:solidFill>
                <a:schemeClr val="bg1"/>
              </a:solidFill>
              <a:latin typeface="Optima" pitchFamily="2" charset="2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ts val="0"/>
          </a:spcBef>
          <a:buClr>
            <a:schemeClr val="tx1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buFontTx/>
          <a:buChar char="-"/>
          <a:defRPr dirty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ct val="50000"/>
          </a:spcBef>
          <a:buClr>
            <a:schemeClr val="folHlink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buFontTx/>
          <a:buChar char="-"/>
          <a:defRPr dirty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marL="171450" indent="-171450" eaLnBrk="0" latinLnBrk="0" hangingPunct="0">
          <a:spcBef>
            <a:spcPct val="50000"/>
          </a:spcBef>
          <a:buClr>
            <a:schemeClr val="tx1"/>
          </a:buClr>
          <a:buFont typeface="Wingdings" pitchFamily="2" charset="2"/>
          <a:buChar char="ü"/>
          <a:defRPr smtClean="0">
            <a:latin typeface="Optima" pitchFamily="2" charset="2"/>
          </a:defRPr>
        </a:defPPr>
      </a:lstStyle>
    </a:spDef>
    <a:lnDef>
      <a:spPr bwMode="auto">
        <a:noFill/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buFontTx/>
          <a:buChar char="-"/>
          <a:defRPr dirty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ct val="50000"/>
          </a:spcBef>
          <a:buClr>
            <a:schemeClr val="folHlink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buFontTx/>
          <a:buChar char="-"/>
          <a:defRPr dirty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ct val="50000"/>
          </a:spcBef>
          <a:buClr>
            <a:schemeClr val="folHlink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buFontTx/>
          <a:buChar char="-"/>
          <a:defRPr dirty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tx1">
              <a:lumMod val="75000"/>
              <a:lumOff val="25000"/>
            </a:schemeClr>
          </a:solidFill>
          <a:round/>
          <a:headEnd/>
          <a:tailEnd/>
        </a:ln>
        <a:effectLst/>
      </a:spPr>
      <a:bodyPr wrap="square" rtlCol="0" anchor="ctr">
        <a:noAutofit/>
      </a:bodyPr>
      <a:lstStyle>
        <a:defPPr algn="ctr" eaLnBrk="0" latinLnBrk="0" hangingPunct="0">
          <a:spcBef>
            <a:spcPct val="50000"/>
          </a:spcBef>
          <a:buClr>
            <a:schemeClr val="folHlink"/>
          </a:buClr>
          <a:defRPr smtClean="0">
            <a:latin typeface="Optima" pitchFamily="2" charset="2"/>
          </a:defRPr>
        </a:defPPr>
      </a:lstStyle>
    </a:spDef>
    <a:lnDef>
      <a:spPr bwMode="auto">
        <a:noFill/>
        <a:ln w="1587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buFontTx/>
          <a:buChar char="-"/>
          <a:defRPr dirty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74340</TotalTime>
  <Words>8580</Words>
  <Application>Microsoft Office PowerPoint</Application>
  <PresentationFormat>사용자 지정</PresentationFormat>
  <Paragraphs>1945</Paragraphs>
  <Slides>50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50</vt:i4>
      </vt:variant>
    </vt:vector>
  </HeadingPairs>
  <TitlesOfParts>
    <vt:vector size="67" baseType="lpstr">
      <vt:lpstr>굴림</vt:lpstr>
      <vt:lpstr>Arial</vt:lpstr>
      <vt:lpstr>가는각진제목체</vt:lpstr>
      <vt:lpstr>Magneto</vt:lpstr>
      <vt:lpstr>Vrinda</vt:lpstr>
      <vt:lpstr>맑은 고딕</vt:lpstr>
      <vt:lpstr>Optima</vt:lpstr>
      <vt:lpstr>HY견고딕</vt:lpstr>
      <vt:lpstr>Wingdings</vt:lpstr>
      <vt:lpstr>HY헤드라인M</vt:lpstr>
      <vt:lpstr>Nextree Basic A4</vt:lpstr>
      <vt:lpstr>디자인 사용자 지정</vt:lpstr>
      <vt:lpstr>1_Nextree Basic A4</vt:lpstr>
      <vt:lpstr>2_Nextree Basic A4</vt:lpstr>
      <vt:lpstr>3_Nextree Basic A4</vt:lpstr>
      <vt:lpstr>4_Nextree Basic A4</vt:lpstr>
      <vt:lpstr>5_Nextree Basic A4</vt:lpstr>
      <vt:lpstr>2013 역할 기반 개발자 로드맵</vt:lpstr>
      <vt:lpstr>개발자 로드맵 예제</vt:lpstr>
      <vt:lpstr>1. 참조모델 – SDiLC 역량 모델</vt:lpstr>
      <vt:lpstr>1. 참조모델 – SDiLC 역량 모델:가시화를 위한 정량 그래프</vt:lpstr>
      <vt:lpstr>1. 참조모델 – SDiLC 역량 모델:가시화를 위한 정량 그래프</vt:lpstr>
      <vt:lpstr>1. 참조모델 – SDiLC 역량 모델:가시화를 위한 스타일 그래프</vt:lpstr>
      <vt:lpstr>1. 참조모델 – SDiLC 역량 모델:가시화를 위한 스타일 그래프</vt:lpstr>
      <vt:lpstr>5. 주요 역할 경로(3/8) – 서버 개발자 </vt:lpstr>
      <vt:lpstr>PowerPoint 프레젠테이션</vt:lpstr>
      <vt:lpstr>7. ADD 프로세스 요약</vt:lpstr>
      <vt:lpstr>1. Demo 시스템 아키텍처의 목표</vt:lpstr>
      <vt:lpstr>2. Demo 시스템 개선방향</vt:lpstr>
      <vt:lpstr>3. 아키텍처 요구사항 (1/7) – Gateway 구조 개선</vt:lpstr>
      <vt:lpstr>4. 아키텍처 설계 전략 (4/7) – 가시성 확보</vt:lpstr>
      <vt:lpstr>4. 아키텍처 설계 전략 (5/7) – 프레임워크</vt:lpstr>
      <vt:lpstr>4. 아키텍처 설계 전략 (6/7) – 기술 로드맵</vt:lpstr>
      <vt:lpstr>7. 시스템 구조 설계 – 채널 기반 아키텍처 (2/4)</vt:lpstr>
      <vt:lpstr>8. Open API (1/3) – 이상적인 설계</vt:lpstr>
      <vt:lpstr>10. End-to-End 흐름 구조 (1/3) </vt:lpstr>
      <vt:lpstr>2. 서비스 제어구조 – 스마트 로깅</vt:lpstr>
      <vt:lpstr>3. 서비스 채널 - 채널기반 서비스 모델</vt:lpstr>
      <vt:lpstr>4. 컴포넌트 구조 – 내부 구조 (2/2)</vt:lpstr>
      <vt:lpstr>5. 데이터 접근 구조 - 개요 </vt:lpstr>
      <vt:lpstr>6. RP 서비스화 - REST기반 서비스화</vt:lpstr>
      <vt:lpstr>9. 클라이언트 스텁 -구조설계 </vt:lpstr>
      <vt:lpstr>1. 접근방법</vt:lpstr>
      <vt:lpstr>2. 용어(1/12) – 컴포넌트의 다른 이름  </vt:lpstr>
      <vt:lpstr>2. 용어(6/12) – 컴포넌트, 서비스, 애플리케이션 (1/4)</vt:lpstr>
      <vt:lpstr>2. 용어(9/12) – 컴포넌트, 서비스, 애플리케이션 (4/4)</vt:lpstr>
      <vt:lpstr>2. 용어(11/12) – 무늬만 컴포넌트</vt:lpstr>
      <vt:lpstr>3. 컴포넌트 유형 정의 (3/3) </vt:lpstr>
      <vt:lpstr>6. 컴포넌트 내부구조 - 유형별 패키지 구조 (1안,추천안)</vt:lpstr>
      <vt:lpstr>6. 컴포넌트 내부구조 – 엔티티 타입 컴포넌트 (2/2) </vt:lpstr>
      <vt:lpstr>7. 채널과 컴포넌트 – 도메인 컴포넌트 관계 </vt:lpstr>
      <vt:lpstr>11. 요약 (2/2)</vt:lpstr>
      <vt:lpstr>1. 프로젝트와 개발 프로세스 (1/2)</vt:lpstr>
      <vt:lpstr>5. 고려사항 (4/11) – 업무분석:시스템구축 동기화</vt:lpstr>
      <vt:lpstr>5. 고려사항 (5/11) – 프로세스:기능:서비스</vt:lpstr>
      <vt:lpstr>5. 고려사항 (6/11) – 프로세스:BPM:서비스</vt:lpstr>
      <vt:lpstr>5. 고려사항 (10/11) – 모델링 – BPMN과 UML (3/3) </vt:lpstr>
      <vt:lpstr>6. 반복(Iteration) 이해 (5/5)</vt:lpstr>
      <vt:lpstr>2. 아키텍처 설계</vt:lpstr>
      <vt:lpstr>2.1 아키텍처 주제 – 로그처리 (7/7) – 설계(안)</vt:lpstr>
      <vt:lpstr>3. 컴포넌트 개발(Component Building) (1/2)</vt:lpstr>
      <vt:lpstr>9. 비즈니스 분석과 시스템 연계 (1/4)</vt:lpstr>
      <vt:lpstr>9. 비즈니스 분석과 시스템 연계 (2/4) – 액티비티 정의서 분석</vt:lpstr>
      <vt:lpstr>2. SOA 관련 용어</vt:lpstr>
      <vt:lpstr>5. 서비스와 컴포넌트 (1/3)</vt:lpstr>
      <vt:lpstr>5. 서비스와 컴포넌트 (3/3)</vt:lpstr>
      <vt:lpstr>8. 개발 프로세스와 서비스 (2/3) – Component Building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Administrator</cp:lastModifiedBy>
  <cp:revision>3907</cp:revision>
  <cp:lastPrinted>2013-05-12T07:28:54Z</cp:lastPrinted>
  <dcterms:created xsi:type="dcterms:W3CDTF">2002-03-21T10:45:59Z</dcterms:created>
  <dcterms:modified xsi:type="dcterms:W3CDTF">2013-05-20T15:16:29Z</dcterms:modified>
</cp:coreProperties>
</file>