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423"/>
    <a:srgbClr val="F8DAD3"/>
    <a:srgbClr val="C8CD93"/>
    <a:srgbClr val="E34D1B"/>
    <a:srgbClr val="ED8866"/>
    <a:srgbClr val="F4B8A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00E26-A377-4081-A76E-40370D9FAD20}" v="2" dt="2023-10-14T12:26:27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slide" Target="slides/slide2.xml" Id="rId3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microsoft.com/office/2015/10/relationships/revisionInfo" Target="revisionInfo.xml" Id="rId11" /><Relationship Type="http://schemas.openxmlformats.org/officeDocument/2006/relationships/slide" Target="slides/slide4.xml" Id="rId5" /><Relationship Type="http://schemas.openxmlformats.org/officeDocument/2006/relationships/slide" Target="slides/slide3.xml" Id="rId4" /><Relationship Type="http://schemas.openxmlformats.org/officeDocument/2006/relationships/tableStyles" Target="tableStyle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0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B5420-8DE1-4CC8-948E-598F325E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문제</a:t>
            </a:r>
            <a:r>
              <a:rPr lang="en-US" altLang="ko-KR" sz="3600" dirty="0"/>
              <a:t>: </a:t>
            </a:r>
            <a:r>
              <a:rPr lang="ko-KR" altLang="en-US" sz="3600" dirty="0" err="1"/>
              <a:t>히프트리가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비어있는</a:t>
            </a:r>
            <a:r>
              <a:rPr lang="ko-KR" altLang="en-US" sz="3600" dirty="0"/>
              <a:t> 상태에서 다음 연산들을 차례대로 수행한 최소 </a:t>
            </a:r>
            <a:r>
              <a:rPr lang="ko-KR" altLang="en-US" sz="3600" dirty="0" err="1"/>
              <a:t>히프트리의</a:t>
            </a:r>
            <a:r>
              <a:rPr lang="ko-KR" altLang="en-US" sz="3600" dirty="0"/>
              <a:t> 모습을 그려라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7D8C7-45FE-4D31-BCB4-63783B2D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Insert(20) – insert(12) – insert(3) – insert(2) - delete() – insert(5)</a:t>
            </a:r>
          </a:p>
          <a:p>
            <a:pPr marL="0" indent="0">
              <a:buNone/>
            </a:pPr>
            <a:r>
              <a:rPr lang="en-US" altLang="ko-KR" dirty="0"/>
              <a:t>– insert(16) – delete() – insert(1)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67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10962-AF5A-4562-946B-9D69926C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7" y="-83942"/>
            <a:ext cx="10668000" cy="1397726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최소 </a:t>
            </a:r>
            <a:r>
              <a:rPr lang="ko-KR" altLang="en-US" dirty="0" err="1"/>
              <a:t>히프트리</a:t>
            </a:r>
            <a:r>
              <a:rPr lang="ko-KR" altLang="en-US" dirty="0"/>
              <a:t> 과정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B8B776CC-A24A-401C-BFBF-10C70CD4215E}"/>
              </a:ext>
            </a:extLst>
          </p:cNvPr>
          <p:cNvSpPr/>
          <p:nvPr/>
        </p:nvSpPr>
        <p:spPr>
          <a:xfrm>
            <a:off x="7234992" y="2061954"/>
            <a:ext cx="1097280" cy="11234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8707463-4A0B-47CA-8CEC-8121DEC7C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25848"/>
              </p:ext>
            </p:extLst>
          </p:nvPr>
        </p:nvGraphicFramePr>
        <p:xfrm>
          <a:off x="1542430" y="1128420"/>
          <a:ext cx="1741714" cy="512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6545444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81009771"/>
                    </a:ext>
                  </a:extLst>
                </a:gridCol>
              </a:tblGrid>
              <a:tr h="512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79405"/>
                  </a:ext>
                </a:extLst>
              </a:tr>
              <a:tr h="512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470533"/>
                  </a:ext>
                </a:extLst>
              </a:tr>
              <a:tr h="512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452528"/>
                  </a:ext>
                </a:extLst>
              </a:tr>
              <a:tr h="512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88869"/>
                  </a:ext>
                </a:extLst>
              </a:tr>
              <a:tr h="512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411121"/>
                  </a:ext>
                </a:extLst>
              </a:tr>
              <a:tr h="512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34296"/>
                  </a:ext>
                </a:extLst>
              </a:tr>
              <a:tr h="512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646114"/>
                  </a:ext>
                </a:extLst>
              </a:tr>
              <a:tr h="512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7863"/>
                  </a:ext>
                </a:extLst>
              </a:tr>
              <a:tr h="512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99998"/>
                  </a:ext>
                </a:extLst>
              </a:tr>
              <a:tr h="512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29560"/>
                  </a:ext>
                </a:extLst>
              </a:tr>
            </a:tbl>
          </a:graphicData>
        </a:graphic>
      </p:graphicFrame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41AEE26-3E21-450B-956F-F399C3A96039}"/>
              </a:ext>
            </a:extLst>
          </p:cNvPr>
          <p:cNvSpPr/>
          <p:nvPr/>
        </p:nvSpPr>
        <p:spPr>
          <a:xfrm>
            <a:off x="6027401" y="3365093"/>
            <a:ext cx="1097280" cy="11234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18A8647-AFC8-4A21-A0DA-3B44CD9ACA0A}"/>
              </a:ext>
            </a:extLst>
          </p:cNvPr>
          <p:cNvSpPr/>
          <p:nvPr/>
        </p:nvSpPr>
        <p:spPr>
          <a:xfrm>
            <a:off x="567068" y="1713103"/>
            <a:ext cx="666206" cy="326571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6FEB7DB-FED3-4FD6-840F-3ABBFD6C91AB}"/>
              </a:ext>
            </a:extLst>
          </p:cNvPr>
          <p:cNvSpPr/>
          <p:nvPr/>
        </p:nvSpPr>
        <p:spPr>
          <a:xfrm>
            <a:off x="560536" y="2164738"/>
            <a:ext cx="666206" cy="326571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EE1C688-B456-4EEC-A365-471251D15D54}"/>
              </a:ext>
            </a:extLst>
          </p:cNvPr>
          <p:cNvSpPr/>
          <p:nvPr/>
        </p:nvSpPr>
        <p:spPr>
          <a:xfrm>
            <a:off x="567068" y="2744103"/>
            <a:ext cx="666206" cy="326571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2B3354-F837-48F4-9DD2-A40061834146}"/>
              </a:ext>
            </a:extLst>
          </p:cNvPr>
          <p:cNvSpPr/>
          <p:nvPr/>
        </p:nvSpPr>
        <p:spPr>
          <a:xfrm>
            <a:off x="581220" y="3195738"/>
            <a:ext cx="666206" cy="326571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41EE71C-1988-4896-B3EE-C9E078248B74}"/>
              </a:ext>
            </a:extLst>
          </p:cNvPr>
          <p:cNvSpPr/>
          <p:nvPr/>
        </p:nvSpPr>
        <p:spPr>
          <a:xfrm>
            <a:off x="581220" y="3771470"/>
            <a:ext cx="666206" cy="326571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A7BE0B5-0D88-4202-B652-1CBD7DECD26A}"/>
              </a:ext>
            </a:extLst>
          </p:cNvPr>
          <p:cNvSpPr/>
          <p:nvPr/>
        </p:nvSpPr>
        <p:spPr>
          <a:xfrm>
            <a:off x="581220" y="4281886"/>
            <a:ext cx="666206" cy="326571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2B3868E-E621-4F43-873A-91387F8F9977}"/>
              </a:ext>
            </a:extLst>
          </p:cNvPr>
          <p:cNvSpPr/>
          <p:nvPr/>
        </p:nvSpPr>
        <p:spPr>
          <a:xfrm>
            <a:off x="581220" y="4792302"/>
            <a:ext cx="666206" cy="326571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C3F69A7-EEBB-4A16-9BB6-99FDC8DFE29A}"/>
              </a:ext>
            </a:extLst>
          </p:cNvPr>
          <p:cNvSpPr/>
          <p:nvPr/>
        </p:nvSpPr>
        <p:spPr>
          <a:xfrm>
            <a:off x="558904" y="5307918"/>
            <a:ext cx="666206" cy="326571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BC0550F-4ABA-447D-A8C3-7832567AF656}"/>
              </a:ext>
            </a:extLst>
          </p:cNvPr>
          <p:cNvSpPr/>
          <p:nvPr/>
        </p:nvSpPr>
        <p:spPr>
          <a:xfrm>
            <a:off x="581220" y="5816220"/>
            <a:ext cx="666206" cy="326571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F84A9D-70EE-40BF-9354-B777085073D5}"/>
              </a:ext>
            </a:extLst>
          </p:cNvPr>
          <p:cNvCxnSpPr>
            <a:cxnSpLocks/>
          </p:cNvCxnSpPr>
          <p:nvPr/>
        </p:nvCxnSpPr>
        <p:spPr>
          <a:xfrm flipH="1">
            <a:off x="6973036" y="3007537"/>
            <a:ext cx="431697" cy="508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4F7474BE-4870-4583-BEED-1E4095B2B82A}"/>
              </a:ext>
            </a:extLst>
          </p:cNvPr>
          <p:cNvSpPr/>
          <p:nvPr/>
        </p:nvSpPr>
        <p:spPr>
          <a:xfrm>
            <a:off x="8487211" y="3351064"/>
            <a:ext cx="1097280" cy="11234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150A043-F6B3-49F8-B61A-EBA24A813F8D}"/>
              </a:ext>
            </a:extLst>
          </p:cNvPr>
          <p:cNvCxnSpPr>
            <a:cxnSpLocks/>
            <a:stCxn id="4" idx="5"/>
            <a:endCxn id="23" idx="1"/>
          </p:cNvCxnSpPr>
          <p:nvPr/>
        </p:nvCxnSpPr>
        <p:spPr>
          <a:xfrm>
            <a:off x="8171579" y="3020841"/>
            <a:ext cx="476325" cy="4947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F5DBA330-5AFC-4533-939F-7D3385407E87}"/>
              </a:ext>
            </a:extLst>
          </p:cNvPr>
          <p:cNvSpPr/>
          <p:nvPr/>
        </p:nvSpPr>
        <p:spPr>
          <a:xfrm>
            <a:off x="4989811" y="4832751"/>
            <a:ext cx="1097280" cy="11234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1F6A357-77D3-4704-B0E7-08E1C79003CD}"/>
              </a:ext>
            </a:extLst>
          </p:cNvPr>
          <p:cNvCxnSpPr>
            <a:cxnSpLocks/>
            <a:stCxn id="8" idx="3"/>
            <a:endCxn id="27" idx="0"/>
          </p:cNvCxnSpPr>
          <p:nvPr/>
        </p:nvCxnSpPr>
        <p:spPr>
          <a:xfrm flipH="1">
            <a:off x="5538451" y="4323980"/>
            <a:ext cx="649643" cy="508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D980D7E1-16E4-404E-BE2F-7A94D24F66D3}"/>
              </a:ext>
            </a:extLst>
          </p:cNvPr>
          <p:cNvSpPr/>
          <p:nvPr/>
        </p:nvSpPr>
        <p:spPr>
          <a:xfrm>
            <a:off x="5135771" y="4832751"/>
            <a:ext cx="1097280" cy="11234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D8FD415A-6050-40F2-AF73-25739B497988}"/>
              </a:ext>
            </a:extLst>
          </p:cNvPr>
          <p:cNvSpPr/>
          <p:nvPr/>
        </p:nvSpPr>
        <p:spPr>
          <a:xfrm>
            <a:off x="6856093" y="4889576"/>
            <a:ext cx="1097280" cy="11234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828CF60-6E78-4AF3-B77D-E3FC2802F317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6856093" y="4323980"/>
            <a:ext cx="548640" cy="5655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42CADB70-DE09-44AF-82A1-BEBC23421995}"/>
              </a:ext>
            </a:extLst>
          </p:cNvPr>
          <p:cNvSpPr/>
          <p:nvPr/>
        </p:nvSpPr>
        <p:spPr>
          <a:xfrm>
            <a:off x="6921046" y="4901541"/>
            <a:ext cx="1097280" cy="11234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59BB571-939D-4D71-8595-2363E34EA4E4}"/>
              </a:ext>
            </a:extLst>
          </p:cNvPr>
          <p:cNvSpPr/>
          <p:nvPr/>
        </p:nvSpPr>
        <p:spPr>
          <a:xfrm>
            <a:off x="1294232" y="1671496"/>
            <a:ext cx="2146214" cy="3681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3C0674D-137F-41B5-AE2B-A0DA3DDCE64A}"/>
              </a:ext>
            </a:extLst>
          </p:cNvPr>
          <p:cNvSpPr/>
          <p:nvPr/>
        </p:nvSpPr>
        <p:spPr>
          <a:xfrm>
            <a:off x="1294232" y="2157968"/>
            <a:ext cx="2146214" cy="3681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4EEF5E-6A8A-46AA-8250-E9899BBB546F}"/>
              </a:ext>
            </a:extLst>
          </p:cNvPr>
          <p:cNvSpPr/>
          <p:nvPr/>
        </p:nvSpPr>
        <p:spPr>
          <a:xfrm>
            <a:off x="1294232" y="2665848"/>
            <a:ext cx="2146214" cy="3681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D1B6A6A-9B64-430D-BC95-CE303C92CBF3}"/>
              </a:ext>
            </a:extLst>
          </p:cNvPr>
          <p:cNvSpPr/>
          <p:nvPr/>
        </p:nvSpPr>
        <p:spPr>
          <a:xfrm>
            <a:off x="1294232" y="3152320"/>
            <a:ext cx="2146214" cy="3681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EFF19B5-46ED-40C7-8656-F8A3CCB8F717}"/>
              </a:ext>
            </a:extLst>
          </p:cNvPr>
          <p:cNvSpPr/>
          <p:nvPr/>
        </p:nvSpPr>
        <p:spPr>
          <a:xfrm>
            <a:off x="1294232" y="3696958"/>
            <a:ext cx="2146214" cy="3681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F78525F-7DB6-4EFD-9946-2A031966355F}"/>
              </a:ext>
            </a:extLst>
          </p:cNvPr>
          <p:cNvSpPr/>
          <p:nvPr/>
        </p:nvSpPr>
        <p:spPr>
          <a:xfrm>
            <a:off x="1294232" y="4258204"/>
            <a:ext cx="2146214" cy="3681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72672B5-55CF-4768-8006-0B95D3BBDA98}"/>
              </a:ext>
            </a:extLst>
          </p:cNvPr>
          <p:cNvSpPr/>
          <p:nvPr/>
        </p:nvSpPr>
        <p:spPr>
          <a:xfrm>
            <a:off x="1294232" y="4750695"/>
            <a:ext cx="2146214" cy="3681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6FA795F-F9D9-484C-8BB2-951C95E1D3DA}"/>
              </a:ext>
            </a:extLst>
          </p:cNvPr>
          <p:cNvSpPr/>
          <p:nvPr/>
        </p:nvSpPr>
        <p:spPr>
          <a:xfrm>
            <a:off x="1294232" y="5237623"/>
            <a:ext cx="2146214" cy="3681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5C56045-7A25-4D58-A662-4E155AE5A081}"/>
              </a:ext>
            </a:extLst>
          </p:cNvPr>
          <p:cNvSpPr/>
          <p:nvPr/>
        </p:nvSpPr>
        <p:spPr>
          <a:xfrm>
            <a:off x="1294232" y="5796858"/>
            <a:ext cx="2146214" cy="3681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2">
            <a:extLst>
              <a:ext uri="{FF2B5EF4-FFF2-40B4-BE49-F238E27FC236}">
                <a16:creationId xmlns:a16="http://schemas.microsoft.com/office/drawing/2014/main" id="{73EA384C-2C4E-46B3-803D-1B2EDBD15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39272"/>
              </p:ext>
            </p:extLst>
          </p:nvPr>
        </p:nvGraphicFramePr>
        <p:xfrm>
          <a:off x="5874418" y="1121182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66" name="표 62">
            <a:extLst>
              <a:ext uri="{FF2B5EF4-FFF2-40B4-BE49-F238E27FC236}">
                <a16:creationId xmlns:a16="http://schemas.microsoft.com/office/drawing/2014/main" id="{5338004F-72DF-48B8-A0D0-A32FD4E6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65363"/>
              </p:ext>
            </p:extLst>
          </p:nvPr>
        </p:nvGraphicFramePr>
        <p:xfrm>
          <a:off x="5874418" y="1135044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67" name="표 62">
            <a:extLst>
              <a:ext uri="{FF2B5EF4-FFF2-40B4-BE49-F238E27FC236}">
                <a16:creationId xmlns:a16="http://schemas.microsoft.com/office/drawing/2014/main" id="{91AA76B8-8D68-41A8-97AE-F97948368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07271"/>
              </p:ext>
            </p:extLst>
          </p:nvPr>
        </p:nvGraphicFramePr>
        <p:xfrm>
          <a:off x="5874418" y="1144165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68" name="표 62">
            <a:extLst>
              <a:ext uri="{FF2B5EF4-FFF2-40B4-BE49-F238E27FC236}">
                <a16:creationId xmlns:a16="http://schemas.microsoft.com/office/drawing/2014/main" id="{53A4581C-13CF-437E-AD94-AEC9C35FA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8853"/>
              </p:ext>
            </p:extLst>
          </p:nvPr>
        </p:nvGraphicFramePr>
        <p:xfrm>
          <a:off x="5874418" y="1130303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69" name="표 62">
            <a:extLst>
              <a:ext uri="{FF2B5EF4-FFF2-40B4-BE49-F238E27FC236}">
                <a16:creationId xmlns:a16="http://schemas.microsoft.com/office/drawing/2014/main" id="{FDFC4CE2-8CA8-468F-8934-50213AC57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83760"/>
              </p:ext>
            </p:extLst>
          </p:nvPr>
        </p:nvGraphicFramePr>
        <p:xfrm>
          <a:off x="5874418" y="1139605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70" name="표 62">
            <a:extLst>
              <a:ext uri="{FF2B5EF4-FFF2-40B4-BE49-F238E27FC236}">
                <a16:creationId xmlns:a16="http://schemas.microsoft.com/office/drawing/2014/main" id="{A6FF8374-9B65-47AE-AB2D-FF88E9729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2623"/>
              </p:ext>
            </p:extLst>
          </p:nvPr>
        </p:nvGraphicFramePr>
        <p:xfrm>
          <a:off x="5874418" y="1147391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71" name="표 62">
            <a:extLst>
              <a:ext uri="{FF2B5EF4-FFF2-40B4-BE49-F238E27FC236}">
                <a16:creationId xmlns:a16="http://schemas.microsoft.com/office/drawing/2014/main" id="{47C0CDE1-BA3C-4B62-859D-0AFB4B575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66694"/>
              </p:ext>
            </p:extLst>
          </p:nvPr>
        </p:nvGraphicFramePr>
        <p:xfrm>
          <a:off x="5874418" y="1151771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73" name="표 62">
            <a:extLst>
              <a:ext uri="{FF2B5EF4-FFF2-40B4-BE49-F238E27FC236}">
                <a16:creationId xmlns:a16="http://schemas.microsoft.com/office/drawing/2014/main" id="{B58647F3-D736-4AA4-A1B9-7418F543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33960"/>
              </p:ext>
            </p:extLst>
          </p:nvPr>
        </p:nvGraphicFramePr>
        <p:xfrm>
          <a:off x="5887606" y="1119451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4B8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rgbClr val="F8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75" name="표 62">
            <a:extLst>
              <a:ext uri="{FF2B5EF4-FFF2-40B4-BE49-F238E27FC236}">
                <a16:creationId xmlns:a16="http://schemas.microsoft.com/office/drawing/2014/main" id="{E2470D8E-9452-4A30-AF26-B276B475F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79289"/>
              </p:ext>
            </p:extLst>
          </p:nvPr>
        </p:nvGraphicFramePr>
        <p:xfrm>
          <a:off x="5875335" y="1130685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76" name="표 62">
            <a:extLst>
              <a:ext uri="{FF2B5EF4-FFF2-40B4-BE49-F238E27FC236}">
                <a16:creationId xmlns:a16="http://schemas.microsoft.com/office/drawing/2014/main" id="{6CB7631B-0049-4F5D-89DB-B98A7E283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43222"/>
              </p:ext>
            </p:extLst>
          </p:nvPr>
        </p:nvGraphicFramePr>
        <p:xfrm>
          <a:off x="5868460" y="1134196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77" name="표 62">
            <a:extLst>
              <a:ext uri="{FF2B5EF4-FFF2-40B4-BE49-F238E27FC236}">
                <a16:creationId xmlns:a16="http://schemas.microsoft.com/office/drawing/2014/main" id="{650C761C-C6BC-4CE2-8203-DB49BDBD9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12583"/>
              </p:ext>
            </p:extLst>
          </p:nvPr>
        </p:nvGraphicFramePr>
        <p:xfrm>
          <a:off x="5884687" y="1122477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ED88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78" name="표 62">
            <a:extLst>
              <a:ext uri="{FF2B5EF4-FFF2-40B4-BE49-F238E27FC236}">
                <a16:creationId xmlns:a16="http://schemas.microsoft.com/office/drawing/2014/main" id="{5EB7747F-26FF-489F-B92B-357015A27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683362"/>
              </p:ext>
            </p:extLst>
          </p:nvPr>
        </p:nvGraphicFramePr>
        <p:xfrm>
          <a:off x="5881339" y="1152640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ED88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79" name="표 62">
            <a:extLst>
              <a:ext uri="{FF2B5EF4-FFF2-40B4-BE49-F238E27FC236}">
                <a16:creationId xmlns:a16="http://schemas.microsoft.com/office/drawing/2014/main" id="{41D6D42C-8323-45ED-8EBC-F381E023C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309289"/>
              </p:ext>
            </p:extLst>
          </p:nvPr>
        </p:nvGraphicFramePr>
        <p:xfrm>
          <a:off x="5865792" y="1113905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80" name="표 62">
            <a:extLst>
              <a:ext uri="{FF2B5EF4-FFF2-40B4-BE49-F238E27FC236}">
                <a16:creationId xmlns:a16="http://schemas.microsoft.com/office/drawing/2014/main" id="{75BCEB6A-3D17-4E16-AE94-097FAFD91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10731"/>
              </p:ext>
            </p:extLst>
          </p:nvPr>
        </p:nvGraphicFramePr>
        <p:xfrm>
          <a:off x="5887606" y="1136180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81" name="표 62">
            <a:extLst>
              <a:ext uri="{FF2B5EF4-FFF2-40B4-BE49-F238E27FC236}">
                <a16:creationId xmlns:a16="http://schemas.microsoft.com/office/drawing/2014/main" id="{68F66932-3471-4451-898C-26B56AAB3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58068"/>
              </p:ext>
            </p:extLst>
          </p:nvPr>
        </p:nvGraphicFramePr>
        <p:xfrm>
          <a:off x="5861230" y="1114712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82" name="표 62">
            <a:extLst>
              <a:ext uri="{FF2B5EF4-FFF2-40B4-BE49-F238E27FC236}">
                <a16:creationId xmlns:a16="http://schemas.microsoft.com/office/drawing/2014/main" id="{6F0A61F1-DF7A-491A-A13A-B056E625E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49611"/>
              </p:ext>
            </p:extLst>
          </p:nvPr>
        </p:nvGraphicFramePr>
        <p:xfrm>
          <a:off x="5869856" y="1140002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83" name="표 62">
            <a:extLst>
              <a:ext uri="{FF2B5EF4-FFF2-40B4-BE49-F238E27FC236}">
                <a16:creationId xmlns:a16="http://schemas.microsoft.com/office/drawing/2014/main" id="{450E7C4B-4177-4B61-9388-958D7808B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06510"/>
              </p:ext>
            </p:extLst>
          </p:nvPr>
        </p:nvGraphicFramePr>
        <p:xfrm>
          <a:off x="5869856" y="1120604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8D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84" name="표 62">
            <a:extLst>
              <a:ext uri="{FF2B5EF4-FFF2-40B4-BE49-F238E27FC236}">
                <a16:creationId xmlns:a16="http://schemas.microsoft.com/office/drawing/2014/main" id="{B1487444-7CBB-4165-B8C3-6802D1422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39576"/>
              </p:ext>
            </p:extLst>
          </p:nvPr>
        </p:nvGraphicFramePr>
        <p:xfrm>
          <a:off x="5897048" y="1155866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8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8D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85" name="표 62">
            <a:extLst>
              <a:ext uri="{FF2B5EF4-FFF2-40B4-BE49-F238E27FC236}">
                <a16:creationId xmlns:a16="http://schemas.microsoft.com/office/drawing/2014/main" id="{C4687FF7-B6F4-45C2-A922-0D9D1EC6D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76221"/>
              </p:ext>
            </p:extLst>
          </p:nvPr>
        </p:nvGraphicFramePr>
        <p:xfrm>
          <a:off x="5876252" y="1130303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rgbClr val="F8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86" name="표 62">
            <a:extLst>
              <a:ext uri="{FF2B5EF4-FFF2-40B4-BE49-F238E27FC236}">
                <a16:creationId xmlns:a16="http://schemas.microsoft.com/office/drawing/2014/main" id="{BA788449-2F03-43D6-A99C-516835C2B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82994"/>
              </p:ext>
            </p:extLst>
          </p:nvPr>
        </p:nvGraphicFramePr>
        <p:xfrm>
          <a:off x="5869856" y="1142650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E34D1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rgbClr val="F8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rgbClr val="F8D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graphicFrame>
        <p:nvGraphicFramePr>
          <p:cNvPr id="87" name="표 62">
            <a:extLst>
              <a:ext uri="{FF2B5EF4-FFF2-40B4-BE49-F238E27FC236}">
                <a16:creationId xmlns:a16="http://schemas.microsoft.com/office/drawing/2014/main" id="{C5E42ACE-1113-484A-9CAA-9DA544F24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14095"/>
              </p:ext>
            </p:extLst>
          </p:nvPr>
        </p:nvGraphicFramePr>
        <p:xfrm>
          <a:off x="5883044" y="1132583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8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8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rgbClr val="F8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rgbClr val="F8D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31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B96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0.08985 0.05255 C 0.10977 0.06482 0.12604 0.06158 0.13503 0.04399 C 0.14532 0.02477 0.14571 -0.00347 0.13698 -0.03842 L 0.1017 -0.19421 " pathEditMode="relative" rAng="18780000" ptsTypes="AAAAA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-268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046 L -0.07174 -0.02292 C -0.08724 -0.02847 -0.1013 -0.02245 -0.10924 -0.00486 C -0.11927 0.01389 -0.12213 0.03796 -0.1181 0.06458 L -0.10039 0.18866 " pathEditMode="relative" rAng="7980000" ptsTypes="AAA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456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8866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B96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09 -0.19444 L 0.1543 -0.19444 C 0.17774 -0.19444 0.20703 -0.13518 0.20703 -0.09537 L 0.20703 -0.00208 " pathEditMode="relative" rAng="0" ptsTypes="AAAA"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960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232 L -0.06316 -0.04282 C -0.09141 -0.06342 -0.11993 -0.11597 -0.11498 -0.13796 L -0.10352 -0.18866 " pathEditMode="relative" rAng="12120000" ptsTypes="AAAA">
                                      <p:cBhvr>
                                        <p:cTn id="9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0" y="-9537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8866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B96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4885 L 0.12083 0.09005 C 0.15078 0.10162 0.16927 0.09167 0.17929 0.06991 C 0.18724 0.04491 0.18021 0.00741 0.16237 -0.03171 L 0.08476 -0.21435 " pathEditMode="relative" rAng="18060000" ptsTypes="AAAAA">
                                      <p:cBhvr>
                                        <p:cTn id="1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5671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61 0.18866 L -0.20403 0.11458 C -0.22591 0.09884 -0.24349 0.09977 -0.25195 0.1169 C -0.26276 0.13403 -0.26015 0.16643 -0.24909 0.20347 L -0.19687 0.38032 " pathEditMode="relative" rAng="7920000" ptsTypes="AAAAA">
                                      <p:cBhvr>
                                        <p:cTn id="1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125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8866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B960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37 -0.21527 L 0.03867 -0.37546 C 0.0276 -0.41064 0.02721 -0.43958 0.03528 -0.45648 C 0.04453 -0.47592 0.06067 -0.47731 0.08164 -0.46365 L 0.1776 -0.40532 " pathEditMode="relative" rAng="18660000" ptsTypes="AAAAA">
                                      <p:cBhvr>
                                        <p:cTn id="1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6852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8866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24 -0.19815 L -0.07618 -0.06041 C -0.06667 -0.02963 -0.06667 -0.00347 -0.0737 0.01366 C -0.08295 0.03357 -0.09688 0.0382 -0.11589 0.03009 L -0.20092 -0.0044 " pathEditMode="relative" rAng="7680000" ptsTypes="AAAAA">
                                      <p:cBhvr>
                                        <p:cTn id="1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5486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0.40255 L -0.18281 0.21667 C -0.18802 0.17477 -0.18138 0.13125 -0.16693 0.0956 C -0.15026 0.05602 -0.12956 0.03217 -0.10664 0.02755 L -0.00117 -0.00232 " pathEditMode="relative" rAng="18360000" ptsTypes="AAAAA">
                                      <p:cBhvr>
                                        <p:cTn id="17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25556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B960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1343 L -0.05846 -0.01968 C -0.07278 -0.02176 -0.0862 -0.01204 -0.09609 0.00555 C -0.1069 0.02639 -0.11081 0.05046 -0.10833 0.07639 L -0.10039 0.19305 " pathEditMode="relative" rAng="7980000" ptsTypes="AAAAA">
                                      <p:cBhvr>
                                        <p:cTn id="18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6157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76 -0.01227 L -0.14753 0.01158 C -0.13334 0.01783 -0.11993 0.01134 -0.11029 -0.0037 C -0.09935 -0.02129 -0.09493 -0.04398 -0.09701 -0.06991 L -0.10339 -0.18773 " pathEditMode="relative" rAng="19080000" ptsTypes="AAAAA">
                                      <p:cBhvr>
                                        <p:cTn id="19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8" y="-4005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8866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8866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B960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89 -0.00138 L 0.02356 -0.03472 C 0.03255 -0.03912 0.04127 -0.05532 0.05156 -0.07129 C 0.06015 -0.09282 0.06536 -0.11319 0.06705 -0.12939 L 0.07343 -0.21111 " pathEditMode="relative" rAng="18420000" ptsTypes="AAAAA">
                                      <p:cBhvr>
                                        <p:cTn id="2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8889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37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8 0.1662 L -0.15898 0.1787 C -0.17357 0.18079 -0.18685 0.19375 -0.19453 0.21528 C -0.20417 0.23889 -0.2069 0.26505 -0.20195 0.2912 L -0.18646 0.40486 " pathEditMode="relative" rAng="7500000" ptsTypes="AAAAA">
                                      <p:cBhvr>
                                        <p:cTn id="2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8495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8866"/>
                                      </p:to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1 0.03125 L 0.04961 -0.08681 C 0.0556 -0.11088 0.05925 -0.14815 0.06003 -0.18681 C 0.06094 -0.23172 0.05873 -0.26713 0.05391 -0.29236 L 0.03008 -0.41297 " pathEditMode="relative" rAng="16320000" ptsTypes="AAAAA">
                                      <p:cBhvr>
                                        <p:cTn id="28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22106"/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B960"/>
                                      </p:to>
                                    </p:animClr>
                                    <p:set>
                                      <p:cBhvr>
                                        <p:cTn id="29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-0.46597 L -0.02552 -0.42037 C -0.03385 -0.41088 -0.04388 -0.39306 -0.05117 -0.37153 C -0.05924 -0.34699 -0.0638 -0.32454 -0.06419 -0.30602 L -0.06706 -0.21922 " pathEditMode="relative" rAng="7260000" ptsTypes="AAAAA">
                                      <p:cBhvr>
                                        <p:cTn id="29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10949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2 -0.17106 L 0.12487 -0.21111 C 0.13385 -0.21898 0.14362 -0.23588 0.15143 -0.25648 C 0.16028 -0.27986 0.1651 -0.30138 0.16575 -0.31921 L 0.17096 -0.40439 " pathEditMode="relative" rAng="18240000" ptsTypes="AAAAA">
                                      <p:cBhvr>
                                        <p:cTn id="30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10162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8866"/>
                                      </p:to>
                                    </p:animClr>
                                    <p:set>
                                      <p:cBhvr>
                                        <p:cTn id="30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B960"/>
                                      </p:to>
                                    </p:animClr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3195 L 0.04401 -0.15672 C 0.0526 -0.1838 0.053 -0.20903 0.04622 -0.22593 C 0.03841 -0.24514 0.02513 -0.25139 0.00781 -0.24537 L -0.07031 -0.22315 " pathEditMode="relative" rAng="14040000" ptsTypes="AAAAA">
                                      <p:cBhvr>
                                        <p:cTn id="33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514"/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63 -0.21574 L -0.09531 -0.11389 C -0.09739 -0.09329 -0.09518 -0.06806 -0.08685 -0.0507 C -0.0789 -0.02801 -0.06719 -0.01713 -0.05469 -0.01528 L 0.00209 -0.00023 " pathEditMode="relative" rAng="3240000" ptsTypes="AAAAA">
                                      <p:cBhvr>
                                        <p:cTn id="33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13657"/>
                                    </p:animMotion>
                                  </p:childTnLst>
                                </p:cTn>
                              </p:par>
                              <p:par>
                                <p:cTn id="3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8866"/>
                                      </p:to>
                                    </p:animClr>
                                    <p:set>
                                      <p:cBhvr>
                                        <p:cTn id="3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B960"/>
                                      </p:to>
                                    </p:animClr>
                                    <p:set>
                                      <p:cBhvr>
                                        <p:cTn id="3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68 -0.21875 L -0.03763 -0.24422 C -0.02773 -0.24931 -0.01667 -0.2625 -0.00703 -0.28009 C 0.00365 -0.3 0.01029 -0.31922 0.01276 -0.33681 L 0.02578 -0.41806 " pathEditMode="relative" rAng="18840000" ptsTypes="AAAAA">
                                      <p:cBhvr>
                                        <p:cTn id="35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8102"/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01 -0.41898 L 0.12395 -0.38958 C 0.11484 -0.38379 0.10468 -0.3699 0.09648 -0.35208 C 0.08724 -0.33171 0.08216 -0.31203 0.08086 -0.29513 L 0.0733 -0.21504 " pathEditMode="relative" rAng="7740000" ptsTypes="AAAAA">
                                      <p:cBhvr>
                                        <p:cTn id="35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8495"/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8866"/>
                                      </p:to>
                                    </p:animClr>
                                    <p:set>
                                      <p:cBhvr>
                                        <p:cTn id="3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  <p:bldP spid="4" grpId="3" animBg="1"/>
      <p:bldP spid="4" grpId="4" animBg="1"/>
      <p:bldP spid="4" grpId="5" animBg="1"/>
      <p:bldP spid="4" grpId="6" animBg="1"/>
      <p:bldP spid="8" grpId="0" animBg="1"/>
      <p:bldP spid="8" grpId="2" animBg="1"/>
      <p:bldP spid="8" grpId="3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3" grpId="0" animBg="1"/>
      <p:bldP spid="23" grpId="1" animBg="1"/>
      <p:bldP spid="23" grpId="2" animBg="1"/>
      <p:bldP spid="23" grpId="3" animBg="1"/>
      <p:bldP spid="23" grpId="4" animBg="1"/>
      <p:bldP spid="27" grpId="0" animBg="1"/>
      <p:bldP spid="27" grpId="2" animBg="1"/>
      <p:bldP spid="27" grpId="3" animBg="1"/>
      <p:bldP spid="27" grpId="4" animBg="1"/>
      <p:bldP spid="35" grpId="0" animBg="1"/>
      <p:bldP spid="35" grpId="1" animBg="1"/>
      <p:bldP spid="35" grpId="2" animBg="1"/>
      <p:bldP spid="35" grpId="3" animBg="1"/>
      <p:bldP spid="46" grpId="0" animBg="1"/>
      <p:bldP spid="46" grpId="1" animBg="1"/>
      <p:bldP spid="46" grpId="2" animBg="1"/>
      <p:bldP spid="46" grpId="3" animBg="1"/>
      <p:bldP spid="51" grpId="0" animBg="1"/>
      <p:bldP spid="51" grpId="1" animBg="1"/>
      <p:bldP spid="51" grpId="2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2FE846D-F8FC-4D97-B539-183CBD9F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803" y="-4228"/>
            <a:ext cx="7336118" cy="6858000"/>
          </a:xfrm>
          <a:prstGeom prst="rect">
            <a:avLst/>
          </a:prstGeom>
        </p:spPr>
      </p:pic>
      <p:graphicFrame>
        <p:nvGraphicFramePr>
          <p:cNvPr id="23" name="표 62">
            <a:extLst>
              <a:ext uri="{FF2B5EF4-FFF2-40B4-BE49-F238E27FC236}">
                <a16:creationId xmlns:a16="http://schemas.microsoft.com/office/drawing/2014/main" id="{57799E0D-85C8-426B-B0D2-E6C76E1C2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72784"/>
              </p:ext>
            </p:extLst>
          </p:nvPr>
        </p:nvGraphicFramePr>
        <p:xfrm>
          <a:off x="5612247" y="1172643"/>
          <a:ext cx="47525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426029469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379440408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610978559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65157613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19519106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99935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C8C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3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8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8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rgbClr val="F8DA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rgbClr val="F8D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484064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309EB26-08D7-4FC8-832F-D781E2380F90}"/>
              </a:ext>
            </a:extLst>
          </p:cNvPr>
          <p:cNvSpPr/>
          <p:nvPr/>
        </p:nvSpPr>
        <p:spPr>
          <a:xfrm>
            <a:off x="114300" y="-8457"/>
            <a:ext cx="6515100" cy="1181100"/>
          </a:xfrm>
          <a:prstGeom prst="roundRect">
            <a:avLst/>
          </a:prstGeom>
          <a:solidFill>
            <a:srgbClr val="3D3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dirty="0"/>
              <a:t>최소 </a:t>
            </a:r>
            <a:r>
              <a:rPr lang="ko-KR" altLang="en-US" sz="4400" dirty="0" err="1"/>
              <a:t>히프</a:t>
            </a:r>
            <a:r>
              <a:rPr lang="ko-KR" altLang="en-US" sz="4400" dirty="0"/>
              <a:t> 트리 결과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0701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1EA08-4424-4E52-BD2E-2366F227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ko-KR" altLang="en-US" sz="9600" dirty="0"/>
              <a:t>감사합니다</a:t>
            </a:r>
            <a:r>
              <a:rPr lang="en-US" altLang="ko-KR" sz="9600" dirty="0"/>
              <a:t>.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07015416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3D3423"/>
      </a:dk2>
      <a:lt2>
        <a:srgbClr val="E2E6E8"/>
      </a:lt2>
      <a:accent1>
        <a:srgbClr val="ED8866"/>
      </a:accent1>
      <a:accent2>
        <a:srgbClr val="CF9A2F"/>
      </a:accent2>
      <a:accent3>
        <a:srgbClr val="A0A84E"/>
      </a:accent3>
      <a:accent4>
        <a:srgbClr val="77B33C"/>
      </a:accent4>
      <a:accent5>
        <a:srgbClr val="3CBB31"/>
      </a:accent5>
      <a:accent6>
        <a:srgbClr val="32B960"/>
      </a:accent6>
      <a:hlink>
        <a:srgbClr val="5D8A9A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322</Words>
  <Application>Microsoft Office PowerPoint</Application>
  <PresentationFormat>와이드스크린</PresentationFormat>
  <Paragraphs>245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PebbleVTI</vt:lpstr>
      <vt:lpstr>문제: 히프트리가 비어있는 상태에서 다음 연산들을 차례대로 수행한 최소 히프트리의 모습을 그려라.</vt:lpstr>
      <vt:lpstr>  최소 히프트리 과정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–9장  최소 히프 트리 13번 문제 발표</dc:title>
  <dc:creator>정민혁</dc:creator>
  <cp:lastModifiedBy>정민혁</cp:lastModifiedBy>
  <cp:revision>5</cp:revision>
  <dcterms:created xsi:type="dcterms:W3CDTF">2021-11-15T07:29:45Z</dcterms:created>
  <dcterms:modified xsi:type="dcterms:W3CDTF">2023-10-14T12:26:27Z</dcterms:modified>
</cp:coreProperties>
</file>