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Roboto Mono Regula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D428B4-8A64-4210-BC99-163D675EA6EF}">
  <a:tblStyle styleId="{14D428B4-8A64-4210-BC99-163D675EA6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RobotoMonoRegular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Regular-italic.fntdata"/><Relationship Id="rId25" Type="http://schemas.openxmlformats.org/officeDocument/2006/relationships/font" Target="fonts/RobotoMonoRegular-bold.fntdata"/><Relationship Id="rId27" Type="http://schemas.openxmlformats.org/officeDocument/2006/relationships/font" Target="fonts/RobotoMonoRegula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c1b38ea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c1b38ea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7c1b38ea3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7c1b38ea3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c1b38ea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7c1b38ea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c1b38e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7c1b38e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c1b38ea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7c1b38ea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67ac039aab00a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67ac039aab00a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207500"/>
            <a:ext cx="9144000" cy="39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3229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8558" y="214512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475738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47700"/>
            <a:ext cx="8222100" cy="18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Тема: “Математические методы в робототехнике”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5"/>
            <a:ext cx="8222100" cy="21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Участники проекта: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/>
              <a:t>Чистый Аркадий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/>
              <a:t>Хохлов Николай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/>
              <a:t>Молчанов Егор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Научный руководитель: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Мисюрин Сергей Юрьевич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8558" y="214512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Цель: добиться скорости 50 см/с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475738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найти самую быструю походку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изучить программы-симуляторы роботов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изучить математическую теорию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оптимизировать походку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8558" y="214512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Паттерны походок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745075" y="196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{14D428B4-8A64-4210-BC99-163D675EA6EF}</a:tableStyleId>
              </a:tblPr>
              <a:tblGrid>
                <a:gridCol w="457650"/>
                <a:gridCol w="457650"/>
                <a:gridCol w="457650"/>
                <a:gridCol w="457650"/>
                <a:gridCol w="457650"/>
                <a:gridCol w="457650"/>
                <a:gridCol w="457650"/>
              </a:tblGrid>
              <a:tr h="37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L3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L2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L1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7097900" y="1955025"/>
            <a:ext cx="1220700" cy="221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100001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010100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001010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100001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010100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001010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507072" y="2754225"/>
            <a:ext cx="2126100" cy="649200"/>
          </a:xfrm>
          <a:prstGeom prst="rightArrow">
            <a:avLst>
              <a:gd fmla="val 47286" name="adj1"/>
              <a:gd fmla="val 127522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8558" y="214512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Оптимизация поднятия ноги</a:t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337839" y="1504004"/>
            <a:ext cx="8414336" cy="3314099"/>
            <a:chOff x="337839" y="1504004"/>
            <a:chExt cx="8414336" cy="3314099"/>
          </a:xfrm>
        </p:grpSpPr>
        <p:pic>
          <p:nvPicPr>
            <p:cNvPr id="89" name="Google Shape;89;p16"/>
            <p:cNvPicPr preferRelativeResize="0"/>
            <p:nvPr/>
          </p:nvPicPr>
          <p:blipFill rotWithShape="1">
            <a:blip r:embed="rId3">
              <a:alphaModFix/>
            </a:blip>
            <a:srcRect b="1677" l="7031" r="5943" t="45062"/>
            <a:stretch/>
          </p:blipFill>
          <p:spPr>
            <a:xfrm>
              <a:off x="4178864" y="1889907"/>
              <a:ext cx="4537110" cy="2874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8444675" y="4053824"/>
              <a:ext cx="3075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700">
                  <a:latin typeface="Roboto Slab"/>
                  <a:ea typeface="Roboto Slab"/>
                  <a:cs typeface="Roboto Slab"/>
                  <a:sym typeface="Roboto Slab"/>
                </a:rPr>
                <a:t>h</a:t>
              </a:r>
              <a:endParaRPr i="1" sz="17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4488799" y="2447954"/>
              <a:ext cx="869700" cy="49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 Mono Regular"/>
                  <a:ea typeface="Roboto Mono Regular"/>
                  <a:cs typeface="Roboto Mono Regular"/>
                  <a:sym typeface="Roboto Mono Regular"/>
                </a:rPr>
                <a:t>coxa</a:t>
              </a:r>
              <a:endParaRPr sz="1500">
                <a:latin typeface="Roboto Mono Regular"/>
                <a:ea typeface="Roboto Mono Regular"/>
                <a:cs typeface="Roboto Mono Regular"/>
                <a:sym typeface="Roboto Mono Regular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 rot="-1874702">
              <a:off x="5302720" y="2086005"/>
              <a:ext cx="869868" cy="499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 Mono Regular"/>
                  <a:ea typeface="Roboto Mono Regular"/>
                  <a:cs typeface="Roboto Mono Regular"/>
                  <a:sym typeface="Roboto Mono Regular"/>
                </a:rPr>
                <a:t>femur</a:t>
              </a:r>
              <a:endParaRPr sz="1500">
                <a:latin typeface="Roboto Mono Regular"/>
                <a:ea typeface="Roboto Mono Regular"/>
                <a:cs typeface="Roboto Mono Regular"/>
                <a:sym typeface="Roboto Mono Regular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 rot="2913900">
              <a:off x="6972225" y="2742277"/>
              <a:ext cx="869940" cy="498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 Mono Regular"/>
                  <a:ea typeface="Roboto Mono Regular"/>
                  <a:cs typeface="Roboto Mono Regular"/>
                  <a:sym typeface="Roboto Mono Regular"/>
                </a:rPr>
                <a:t>tibia</a:t>
              </a:r>
              <a:endParaRPr sz="1500">
                <a:latin typeface="Roboto Mono Regular"/>
                <a:ea typeface="Roboto Mono Regular"/>
                <a:cs typeface="Roboto Mono Regular"/>
                <a:sym typeface="Roboto Mono Regular"/>
              </a:endParaRPr>
            </a:p>
          </p:txBody>
        </p:sp>
        <p:pic>
          <p:nvPicPr>
            <p:cNvPr id="94" name="Google Shape;94;p16"/>
            <p:cNvPicPr preferRelativeResize="0"/>
            <p:nvPr/>
          </p:nvPicPr>
          <p:blipFill rotWithShape="1">
            <a:blip r:embed="rId4">
              <a:alphaModFix/>
            </a:blip>
            <a:srcRect b="462" l="5979" r="27433" t="38744"/>
            <a:stretch/>
          </p:blipFill>
          <p:spPr>
            <a:xfrm>
              <a:off x="337839" y="1504004"/>
              <a:ext cx="3505920" cy="3314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6"/>
            <p:cNvSpPr txBox="1"/>
            <p:nvPr/>
          </p:nvSpPr>
          <p:spPr>
            <a:xfrm>
              <a:off x="3715580" y="4043393"/>
              <a:ext cx="3075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700">
                  <a:latin typeface="Roboto Slab"/>
                  <a:ea typeface="Roboto Slab"/>
                  <a:cs typeface="Roboto Slab"/>
                  <a:sym typeface="Roboto Slab"/>
                </a:rPr>
                <a:t>h</a:t>
              </a:r>
              <a:endParaRPr i="1" sz="17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672195" y="2419406"/>
              <a:ext cx="869700" cy="49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 Mono Regular"/>
                  <a:ea typeface="Roboto Mono Regular"/>
                  <a:cs typeface="Roboto Mono Regular"/>
                  <a:sym typeface="Roboto Mono Regular"/>
                </a:rPr>
                <a:t>coxa</a:t>
              </a:r>
              <a:endParaRPr sz="1500">
                <a:latin typeface="Roboto Mono Regular"/>
                <a:ea typeface="Roboto Mono Regular"/>
                <a:cs typeface="Roboto Mono Regular"/>
                <a:sym typeface="Roboto Mono Regular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 rot="-3049478">
              <a:off x="1344144" y="1831544"/>
              <a:ext cx="869564" cy="499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 Mono Regular"/>
                  <a:ea typeface="Roboto Mono Regular"/>
                  <a:cs typeface="Roboto Mono Regular"/>
                  <a:sym typeface="Roboto Mono Regular"/>
                </a:rPr>
                <a:t>femur</a:t>
              </a:r>
              <a:endParaRPr sz="1500">
                <a:latin typeface="Roboto Mono Regular"/>
                <a:ea typeface="Roboto Mono Regular"/>
                <a:cs typeface="Roboto Mono Regular"/>
                <a:sym typeface="Roboto Mono Regular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3965741">
              <a:off x="2658603" y="2650876"/>
              <a:ext cx="869919" cy="499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 Mono Regular"/>
                  <a:ea typeface="Roboto Mono Regular"/>
                  <a:cs typeface="Roboto Mono Regular"/>
                  <a:sym typeface="Roboto Mono Regular"/>
                </a:rPr>
                <a:t>tibia</a:t>
              </a:r>
              <a:endParaRPr sz="1500">
                <a:latin typeface="Roboto Mono Regular"/>
                <a:ea typeface="Roboto Mono Regular"/>
                <a:cs typeface="Roboto Mono Regular"/>
                <a:sym typeface="Roboto Mono Regula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8558" y="214512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 для моделирования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00" y="1574950"/>
            <a:ext cx="5637848" cy="282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562686" y="4033286"/>
            <a:ext cx="1338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wiki.ros.org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072225" y="1835425"/>
            <a:ext cx="2857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Модель робота-паука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236" y="2327425"/>
            <a:ext cx="2937616" cy="207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58558" y="214512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Математические методы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1925" y="1153900"/>
            <a:ext cx="39477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Уравнение Эйлера-Лагранжа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150" y="1153900"/>
            <a:ext cx="3218850" cy="19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75" y="2222771"/>
            <a:ext cx="4474553" cy="9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75" y="3213475"/>
            <a:ext cx="4474550" cy="463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470" y="3676825"/>
            <a:ext cx="4474550" cy="142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3025" y="2229150"/>
            <a:ext cx="1341250" cy="6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1900" y="1844588"/>
            <a:ext cx="1620795" cy="37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Спасибо за внимание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