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76">
          <p15:clr>
            <a:srgbClr val="9AA0A6"/>
          </p15:clr>
        </p15:guide>
        <p15:guide id="2" orient="horz" pos="1209">
          <p15:clr>
            <a:srgbClr val="9AA0A6"/>
          </p15:clr>
        </p15:guide>
        <p15:guide id="3" pos="297">
          <p15:clr>
            <a:srgbClr val="9AA0A6"/>
          </p15:clr>
        </p15:guide>
        <p15:guide id="4" orient="horz" pos="2916">
          <p15:clr>
            <a:srgbClr val="9AA0A6"/>
          </p15:clr>
        </p15:guide>
        <p15:guide id="5" pos="4752">
          <p15:clr>
            <a:srgbClr val="9AA0A6"/>
          </p15:clr>
        </p15:guide>
        <p15:guide id="6" orient="horz" pos="206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/>
        <p:guide pos="1209" orient="horz"/>
        <p:guide pos="297"/>
        <p:guide pos="2916" orient="horz"/>
        <p:guide pos="4752"/>
        <p:guide pos="20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85f0897a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85f0897a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5f0897a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5f0897a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5f0897a7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85f0897a7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85f0897a7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85f0897a7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5f0897a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5f0897a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5f0897a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5f0897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5f0897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5f0897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5f0897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5f0897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5f0897a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5f0897a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5f0897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5f0897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5f0897a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85f0897a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5f0897a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5f0897a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5f0897a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5f0897a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5f0897a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5f0897a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566200"/>
            <a:ext cx="8222100" cy="16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Тема: “Математические методы в робототехнике”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555529"/>
            <a:ext cx="82221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Участники проекта: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Чи</a:t>
            </a:r>
            <a:r>
              <a:rPr i="1" lang="en"/>
              <a:t>стый Аркадий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Хохлов Николай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Молчанов Е</a:t>
            </a:r>
            <a:r>
              <a:rPr i="1" lang="en"/>
              <a:t>гор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Научный руководитель: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Мисюрин Сергей Юрьевич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Траектория движения ноги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099975"/>
            <a:ext cx="1739311" cy="14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975" y="3100000"/>
            <a:ext cx="1739301" cy="143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0" y="1921738"/>
            <a:ext cx="1854200" cy="81953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061600" y="4275775"/>
            <a:ext cx="1149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geogebra.org</a:t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211200" y="3625950"/>
            <a:ext cx="22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аккуратная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траектория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422275" y="3625925"/>
            <a:ext cx="247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неаккуратная  траектория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326100" y="2122451"/>
            <a:ext cx="4212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ф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ункции описывающие траекторию ноги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скольжения ноги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на ногу наносилась краска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чем больше след - тем хуже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скольжения ноги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175" y="2278925"/>
            <a:ext cx="5821700" cy="13925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739825" y="3671475"/>
            <a:ext cx="2463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стандартная походка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размер следа - 40 мм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скольжения ноги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348763" y="3719763"/>
            <a:ext cx="48852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Creep Gait с двумя точками синхронизации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размер следа - 46 мм</a:t>
            </a:r>
            <a:endParaRPr sz="14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48850"/>
            <a:ext cx="5943600" cy="14709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скольжения ноги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2214450" y="3719775"/>
            <a:ext cx="47370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Creep  Gait с тремя точками синхронизации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размер следа - 19 мм</a:t>
            </a:r>
            <a:endParaRPr sz="14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85525"/>
            <a:ext cx="5943600" cy="14342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</a:t>
            </a:r>
            <a:r>
              <a:rPr lang="en"/>
              <a:t>ыла разработана удобная математическая модель и программный интерфейс для управления роботом и создания походок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благодаря использованию математических методов удалось увеличить аккуратность походки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</a:t>
            </a:r>
            <a:r>
              <a:rPr lang="en"/>
              <a:t>ыла модернизирована походка Trot Gait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при использовании разработанных методов, скольжение робота о поверхность пренебрежимо мало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цель и задачи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актуальность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кинематика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походки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траектория движения ноги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исследование скольжения ноги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заключение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Цель: Модернизация походки робота-паука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</a:t>
            </a:r>
            <a:r>
              <a:rPr lang="en"/>
              <a:t>оздание математической модели, с помощью которой можно удобно описывать </a:t>
            </a:r>
            <a:r>
              <a:rPr lang="en"/>
              <a:t>кинематику </a:t>
            </a:r>
            <a:r>
              <a:rPr lang="en"/>
              <a:t>робота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создание удобного программного интерфейса для создания и тестирования походок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проверка обоснованности использования созданной матмодели для реального робота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Актуальность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4489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точность непроизводственных роботов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использование математических методов для таких роботов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насколько это оправдано?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910" y="1919075"/>
            <a:ext cx="3433090" cy="26606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8" name="Google Shape;88;p16"/>
          <p:cNvSpPr txBox="1"/>
          <p:nvPr/>
        </p:nvSpPr>
        <p:spPr>
          <a:xfrm>
            <a:off x="7434900" y="4310125"/>
            <a:ext cx="1259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robogeek.ru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Кинематика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19" y="1919075"/>
            <a:ext cx="3404980" cy="2710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5" name="Google Shape;95;p17"/>
          <p:cNvSpPr txBox="1"/>
          <p:nvPr/>
        </p:nvSpPr>
        <p:spPr>
          <a:xfrm>
            <a:off x="7544500" y="4295975"/>
            <a:ext cx="1149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oscarliang.com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71900" y="19190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рямая задача: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71900" y="31890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Обратная задача: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>
            <a:off x="854200" y="2393075"/>
            <a:ext cx="2897275" cy="437400"/>
            <a:chOff x="549400" y="2393075"/>
            <a:chExt cx="2897275" cy="437400"/>
          </a:xfrm>
        </p:grpSpPr>
        <p:sp>
          <p:nvSpPr>
            <p:cNvPr id="99" name="Google Shape;99;p17"/>
            <p:cNvSpPr txBox="1"/>
            <p:nvPr/>
          </p:nvSpPr>
          <p:spPr>
            <a:xfrm>
              <a:off x="549400" y="2393075"/>
              <a:ext cx="81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α,β,γ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2627975" y="2393075"/>
              <a:ext cx="81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x,y,z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588688" y="2460125"/>
              <a:ext cx="818700" cy="303300"/>
            </a:xfrm>
            <a:prstGeom prst="rightArrow">
              <a:avLst>
                <a:gd fmla="val 39860" name="adj1"/>
                <a:gd fmla="val 7273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854200" y="3663075"/>
            <a:ext cx="2897275" cy="437400"/>
            <a:chOff x="549400" y="3663075"/>
            <a:chExt cx="2897275" cy="437400"/>
          </a:xfrm>
        </p:grpSpPr>
        <p:sp>
          <p:nvSpPr>
            <p:cNvPr id="103" name="Google Shape;103;p17"/>
            <p:cNvSpPr txBox="1"/>
            <p:nvPr/>
          </p:nvSpPr>
          <p:spPr>
            <a:xfrm>
              <a:off x="2627975" y="3663075"/>
              <a:ext cx="81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α,β,γ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549400" y="3663075"/>
              <a:ext cx="81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x,y,z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588675" y="3737525"/>
              <a:ext cx="818700" cy="303300"/>
            </a:xfrm>
            <a:prstGeom prst="rightArrow">
              <a:avLst>
                <a:gd fmla="val 39860" name="adj1"/>
                <a:gd fmla="val 7273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6999757" cy="27243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1" name="Google Shape;11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Кинематика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71900" y="4310125"/>
            <a:ext cx="1149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geogebra.org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Кинематика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обратная задача нетривиальна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582976"/>
            <a:ext cx="5403000" cy="2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Creep Gait 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60841" t="0"/>
          <a:stretch/>
        </p:blipFill>
        <p:spPr>
          <a:xfrm>
            <a:off x="1164498" y="2271800"/>
            <a:ext cx="2698051" cy="1496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6" name="Google Shape;126;p20"/>
          <p:cNvSpPr txBox="1"/>
          <p:nvPr/>
        </p:nvSpPr>
        <p:spPr>
          <a:xfrm>
            <a:off x="6955200" y="3518675"/>
            <a:ext cx="1072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makezine.com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15225" y="3844200"/>
            <a:ext cx="339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расположение центра масс робота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567750" y="3844200"/>
            <a:ext cx="35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цикл движения Creep Gait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41417" r="0" t="0"/>
          <a:stretch/>
        </p:blipFill>
        <p:spPr>
          <a:xfrm>
            <a:off x="4314326" y="2271800"/>
            <a:ext cx="4036349" cy="1496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Trot Gait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6128" l="5076" r="11150" t="6945"/>
          <a:stretch/>
        </p:blipFill>
        <p:spPr>
          <a:xfrm>
            <a:off x="471925" y="2486825"/>
            <a:ext cx="4586149" cy="11111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25497" l="0" r="13681" t="2699"/>
          <a:stretch/>
        </p:blipFill>
        <p:spPr>
          <a:xfrm>
            <a:off x="6238100" y="2486825"/>
            <a:ext cx="2455889" cy="11111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7" name="Google Shape;137;p21"/>
          <p:cNvSpPr txBox="1"/>
          <p:nvPr/>
        </p:nvSpPr>
        <p:spPr>
          <a:xfrm>
            <a:off x="471900" y="3674175"/>
            <a:ext cx="4586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цикл движения Trot Gait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238100" y="3674175"/>
            <a:ext cx="24558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модернизация походки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