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3">
          <p15:clr>
            <a:srgbClr val="9AA0A6"/>
          </p15:clr>
        </p15:guide>
        <p15:guide id="2" orient="horz" pos="19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3"/>
        <p:guide pos="19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2825eff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2825eff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2825eff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2825ef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2825ef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2825ef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2825ef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2825ef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2825ef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2825ef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2825eff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2825ef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52825ef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52825ef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J8JE_FvWactRAQ-K4rxXKLuw8-3y_MuG/view" TargetMode="External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901" y="186875"/>
            <a:ext cx="4825751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96300" y="3568575"/>
            <a:ext cx="6131400" cy="12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 rot="-2215241">
            <a:off x="6610901" y="2561043"/>
            <a:ext cx="2165941" cy="247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oscarliang.com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496300" y="315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Прямая задача: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96300" y="1585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Обратная задача: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73800" y="789825"/>
            <a:ext cx="81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 α,β,γ</a:t>
            </a:r>
            <a:endParaRPr sz="2000"/>
          </a:p>
        </p:txBody>
      </p:sp>
      <p:sp>
        <p:nvSpPr>
          <p:cNvPr id="60" name="Google Shape;60;p13"/>
          <p:cNvSpPr txBox="1"/>
          <p:nvPr/>
        </p:nvSpPr>
        <p:spPr>
          <a:xfrm>
            <a:off x="2652375" y="789825"/>
            <a:ext cx="81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x,y,z</a:t>
            </a:r>
            <a:endParaRPr sz="2000"/>
          </a:p>
        </p:txBody>
      </p:sp>
      <p:sp>
        <p:nvSpPr>
          <p:cNvPr id="61" name="Google Shape;61;p13"/>
          <p:cNvSpPr txBox="1"/>
          <p:nvPr/>
        </p:nvSpPr>
        <p:spPr>
          <a:xfrm>
            <a:off x="2652375" y="2059825"/>
            <a:ext cx="81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 α,β,γ</a:t>
            </a:r>
            <a:endParaRPr sz="2000"/>
          </a:p>
        </p:txBody>
      </p:sp>
      <p:sp>
        <p:nvSpPr>
          <p:cNvPr id="62" name="Google Shape;62;p13"/>
          <p:cNvSpPr txBox="1"/>
          <p:nvPr/>
        </p:nvSpPr>
        <p:spPr>
          <a:xfrm>
            <a:off x="573800" y="2059825"/>
            <a:ext cx="81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22222"/>
                </a:solidFill>
                <a:highlight>
                  <a:srgbClr val="FFFFFF"/>
                </a:highlight>
              </a:rPr>
              <a:t>x,y,z</a:t>
            </a:r>
            <a:endParaRPr sz="2000"/>
          </a:p>
        </p:txBody>
      </p:sp>
      <p:sp>
        <p:nvSpPr>
          <p:cNvPr id="63" name="Google Shape;63;p13"/>
          <p:cNvSpPr/>
          <p:nvPr/>
        </p:nvSpPr>
        <p:spPr>
          <a:xfrm>
            <a:off x="1613088" y="856875"/>
            <a:ext cx="818700" cy="303300"/>
          </a:xfrm>
          <a:prstGeom prst="rightArrow">
            <a:avLst>
              <a:gd fmla="val 39860" name="adj1"/>
              <a:gd fmla="val 7273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613075" y="2134275"/>
            <a:ext cx="818700" cy="303300"/>
          </a:xfrm>
          <a:prstGeom prst="rightArrow">
            <a:avLst>
              <a:gd fmla="val 39860" name="adj1"/>
              <a:gd fmla="val 7273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25" y="3596825"/>
            <a:ext cx="5985925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58" y="3986142"/>
            <a:ext cx="5864397" cy="3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525" y="4451800"/>
            <a:ext cx="724125" cy="2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174" y="1608653"/>
            <a:ext cx="3910500" cy="320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51" y="1608675"/>
            <a:ext cx="3910500" cy="32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649500" y="2913925"/>
            <a:ext cx="1845000" cy="818400"/>
          </a:xfrm>
          <a:prstGeom prst="rightArrow">
            <a:avLst>
              <a:gd fmla="val 39860" name="adj1"/>
              <a:gd fmla="val 72730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496300" y="3158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Цель решения обратной задачи:</a:t>
            </a:r>
            <a:endParaRPr sz="1900"/>
          </a:p>
        </p:txBody>
      </p:sp>
      <p:sp>
        <p:nvSpPr>
          <p:cNvPr id="76" name="Google Shape;76;p14"/>
          <p:cNvSpPr txBox="1"/>
          <p:nvPr/>
        </p:nvSpPr>
        <p:spPr>
          <a:xfrm>
            <a:off x="7891650" y="4811900"/>
            <a:ext cx="9636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geogebra.org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100" y="759175"/>
            <a:ext cx="2711900" cy="220930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96300" y="315825"/>
            <a:ext cx="37041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возможность быстро менять параметры походки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меньшая изнашиваемость опорных ножек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требуется бо́льшая вычислительная мощность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появление небольших вибраций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338500" y="2968475"/>
            <a:ext cx="17145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researchgate.net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 title="spiderpi-mov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041" y="0"/>
            <a:ext cx="289321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6"/>
          <p:cNvGrpSpPr/>
          <p:nvPr/>
        </p:nvGrpSpPr>
        <p:grpSpPr>
          <a:xfrm>
            <a:off x="2294548" y="1263789"/>
            <a:ext cx="1478841" cy="1348914"/>
            <a:chOff x="1404050" y="585625"/>
            <a:chExt cx="1686250" cy="1538100"/>
          </a:xfrm>
        </p:grpSpPr>
        <p:sp>
          <p:nvSpPr>
            <p:cNvPr id="90" name="Google Shape;90;p16"/>
            <p:cNvSpPr/>
            <p:nvPr/>
          </p:nvSpPr>
          <p:spPr>
            <a:xfrm rot="-5400000">
              <a:off x="1569775" y="606700"/>
              <a:ext cx="1354800" cy="1495800"/>
            </a:xfrm>
            <a:prstGeom prst="triangle">
              <a:avLst>
                <a:gd fmla="val 50000" name="adj"/>
              </a:avLst>
            </a:prstGeom>
            <a:solidFill>
              <a:srgbClr val="FF0000">
                <a:alpha val="195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404050" y="585625"/>
              <a:ext cx="190500" cy="190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404050" y="1259425"/>
              <a:ext cx="190500" cy="19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899800" y="585625"/>
              <a:ext cx="190500" cy="19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899800" y="1259425"/>
              <a:ext cx="190500" cy="190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899800" y="1933225"/>
              <a:ext cx="190500" cy="19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404050" y="1933225"/>
              <a:ext cx="190500" cy="190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749775" y="585625"/>
              <a:ext cx="994800" cy="153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6"/>
          <p:cNvSpPr txBox="1"/>
          <p:nvPr/>
        </p:nvSpPr>
        <p:spPr>
          <a:xfrm>
            <a:off x="496305" y="315832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Простейшая походка робота</a:t>
            </a:r>
            <a:endParaRPr sz="1900"/>
          </a:p>
        </p:txBody>
      </p:sp>
      <p:sp>
        <p:nvSpPr>
          <p:cNvPr id="99" name="Google Shape;99;p16"/>
          <p:cNvSpPr txBox="1"/>
          <p:nvPr/>
        </p:nvSpPr>
        <p:spPr>
          <a:xfrm>
            <a:off x="496294" y="1685950"/>
            <a:ext cx="11343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шаг</a:t>
            </a:r>
            <a:endParaRPr/>
          </a:p>
        </p:txBody>
      </p:sp>
      <p:grpSp>
        <p:nvGrpSpPr>
          <p:cNvPr id="100" name="Google Shape;100;p16"/>
          <p:cNvGrpSpPr/>
          <p:nvPr/>
        </p:nvGrpSpPr>
        <p:grpSpPr>
          <a:xfrm rot="10800000">
            <a:off x="2260023" y="3233814"/>
            <a:ext cx="1478841" cy="1348914"/>
            <a:chOff x="1404050" y="585625"/>
            <a:chExt cx="1686250" cy="1538100"/>
          </a:xfrm>
        </p:grpSpPr>
        <p:sp>
          <p:nvSpPr>
            <p:cNvPr id="101" name="Google Shape;101;p16"/>
            <p:cNvSpPr/>
            <p:nvPr/>
          </p:nvSpPr>
          <p:spPr>
            <a:xfrm rot="-5400000">
              <a:off x="1569775" y="606700"/>
              <a:ext cx="1354800" cy="1495800"/>
            </a:xfrm>
            <a:prstGeom prst="triangle">
              <a:avLst>
                <a:gd fmla="val 50000" name="adj"/>
              </a:avLst>
            </a:prstGeom>
            <a:solidFill>
              <a:srgbClr val="FF0000">
                <a:alpha val="1955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404050" y="585625"/>
              <a:ext cx="190500" cy="190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404050" y="1259425"/>
              <a:ext cx="190500" cy="19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2899800" y="585625"/>
              <a:ext cx="190500" cy="19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2899800" y="1259425"/>
              <a:ext cx="190500" cy="190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899800" y="1933225"/>
              <a:ext cx="190500" cy="190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404050" y="1933225"/>
              <a:ext cx="190500" cy="190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749775" y="585625"/>
              <a:ext cx="994800" cy="1538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/>
        </p:nvSpPr>
        <p:spPr>
          <a:xfrm>
            <a:off x="496294" y="3655975"/>
            <a:ext cx="11343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шаг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350" y="754250"/>
            <a:ext cx="3555300" cy="363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96289" y="315832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Произошло страшное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350" y="754250"/>
            <a:ext cx="3555300" cy="36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8275" y="3246574"/>
            <a:ext cx="348174" cy="40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96290" y="315827"/>
            <a:ext cx="147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25.04.2020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264" y="733781"/>
            <a:ext cx="4022250" cy="35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088" y="1674825"/>
            <a:ext cx="4955824" cy="15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2094088" y="3193550"/>
            <a:ext cx="11148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makezine.com</a:t>
            </a:r>
            <a:endParaRPr sz="1000"/>
          </a:p>
        </p:txBody>
      </p:sp>
      <p:sp>
        <p:nvSpPr>
          <p:cNvPr id="134" name="Google Shape;134;p20"/>
          <p:cNvSpPr txBox="1"/>
          <p:nvPr/>
        </p:nvSpPr>
        <p:spPr>
          <a:xfrm>
            <a:off x="496301" y="315813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Простейшая походка четвероногого робота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