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Roboto Thin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Oswal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Thin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RobotoThin-italic.fntdata"/><Relationship Id="rId27" Type="http://schemas.openxmlformats.org/officeDocument/2006/relationships/font" Target="fonts/RobotoThin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Thin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39" Type="http://schemas.openxmlformats.org/officeDocument/2006/relationships/font" Target="fonts/Oswald-bold.fntdata"/><Relationship Id="rId16" Type="http://schemas.openxmlformats.org/officeDocument/2006/relationships/slide" Target="slides/slide11.xml"/><Relationship Id="rId38" Type="http://schemas.openxmlformats.org/officeDocument/2006/relationships/font" Target="fonts/Oswal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fc5944ccf_0_1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fc5944ccf_0_1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fc5944ccf_0_1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fc5944ccf_0_1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fc5944ccf_0_1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fc5944ccf_0_1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fc5944ccf_0_1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fc5944ccf_0_1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fc5944ccf_0_1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fc5944ccf_0_1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fc5944ccf_0_1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fc5944ccf_0_1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fc5944ccf_0_1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fc5944ccf_0_1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fc5944cc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fc5944cc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c5944cc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fc5944cc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fc5944ccf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fc5944ccf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fc5944ccf_0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fc5944ccf_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fc5944ccf_0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fc5944ccf_0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fc5944ccf_0_1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fc5944ccf_0_1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fc5944ccf_0_1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fc5944ccf_0_1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fc5944ccf_0_1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fc5944ccf_0_1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26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Let’s Elect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 DAO by B-Hackers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07525" y="4718075"/>
            <a:ext cx="2400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DAO- Decentralized </a:t>
            </a:r>
            <a:r>
              <a:rPr lang="en" sz="1000">
                <a:latin typeface="Oswald"/>
                <a:ea typeface="Oswald"/>
                <a:cs typeface="Oswald"/>
                <a:sym typeface="Oswald"/>
              </a:rPr>
              <a:t>autonomous</a:t>
            </a:r>
            <a:r>
              <a:rPr lang="en" sz="1000">
                <a:latin typeface="Oswald"/>
                <a:ea typeface="Oswald"/>
                <a:cs typeface="Oswald"/>
                <a:sym typeface="Oswald"/>
              </a:rPr>
              <a:t> organizations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/>
          <p:nvPr>
            <p:ph type="title"/>
          </p:nvPr>
        </p:nvSpPr>
        <p:spPr>
          <a:xfrm>
            <a:off x="242275" y="1318650"/>
            <a:ext cx="37887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b="0"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Issued Specialised ERC20 Tokens (VoTokens) to all the voter after their successful registration.</a:t>
            </a:r>
            <a:endParaRPr b="0"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b="0"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These VoTokens would be useful while voting.</a:t>
            </a:r>
            <a:endParaRPr b="0"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b="0"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Total votes can be counted in a fast and easy way by calculating all the VoTokens collected in any candidate wallet.</a:t>
            </a:r>
            <a:endParaRPr b="0"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8" name="Google Shape;238;p22"/>
          <p:cNvSpPr txBox="1"/>
          <p:nvPr>
            <p:ph idx="2" type="body"/>
          </p:nvPr>
        </p:nvSpPr>
        <p:spPr>
          <a:xfrm>
            <a:off x="5250425" y="1962225"/>
            <a:ext cx="3374400" cy="15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VoTokens</a:t>
            </a:r>
            <a:endParaRPr sz="6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type="title"/>
          </p:nvPr>
        </p:nvSpPr>
        <p:spPr>
          <a:xfrm>
            <a:off x="730000" y="1318650"/>
            <a:ext cx="3300900" cy="3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b="0"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Since using aadhaar and phone number while registration we are avoiding the most common problem of Double registration and Voting.</a:t>
            </a:r>
            <a:endParaRPr b="0"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b="0"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If a person tries to register again by fake details it would be matched in our list of Voters and would not be able to register again</a:t>
            </a:r>
            <a:endParaRPr b="0"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4" name="Google Shape;244;p23"/>
          <p:cNvSpPr txBox="1"/>
          <p:nvPr>
            <p:ph idx="2" type="body"/>
          </p:nvPr>
        </p:nvSpPr>
        <p:spPr>
          <a:xfrm>
            <a:off x="5220350" y="1117000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Avoiding Double Registration</a:t>
            </a:r>
            <a:endParaRPr sz="5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/>
          <p:nvPr>
            <p:ph type="title"/>
          </p:nvPr>
        </p:nvSpPr>
        <p:spPr>
          <a:xfrm>
            <a:off x="730000" y="1557825"/>
            <a:ext cx="3300900" cy="32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b="0"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Since not being present in our own constituency and thus missing the voting process is one of the Major issues in any Election process.</a:t>
            </a:r>
            <a:endParaRPr b="0"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b="0"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voter would be able to </a:t>
            </a:r>
            <a:r>
              <a:rPr b="0"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login</a:t>
            </a:r>
            <a:r>
              <a:rPr b="0"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from any of the booth across country and cast his vote thus solving one major problem.</a:t>
            </a:r>
            <a:endParaRPr b="0"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0" name="Google Shape;250;p2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Universal Voting</a:t>
            </a:r>
            <a:endParaRPr sz="6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/>
          <p:nvPr>
            <p:ph type="title"/>
          </p:nvPr>
        </p:nvSpPr>
        <p:spPr>
          <a:xfrm>
            <a:off x="730000" y="1318650"/>
            <a:ext cx="3300900" cy="3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b="0"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Since our process is completely based on blockchain and internet connectivity it is not possible to capture a whole booth.</a:t>
            </a:r>
            <a:endParaRPr b="0"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b="0"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Our all requests and transactions are highly cryptographically secured thus leaving any possibility of hacking.</a:t>
            </a:r>
            <a:endParaRPr b="0"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6" name="Google Shape;256;p25"/>
          <p:cNvSpPr txBox="1"/>
          <p:nvPr>
            <p:ph idx="2" type="body"/>
          </p:nvPr>
        </p:nvSpPr>
        <p:spPr>
          <a:xfrm>
            <a:off x="5215825" y="277750"/>
            <a:ext cx="3374400" cy="4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Booth Capturing and EVM Hacking Acquisitions</a:t>
            </a:r>
            <a:endParaRPr sz="5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 txBox="1"/>
          <p:nvPr>
            <p:ph type="title"/>
          </p:nvPr>
        </p:nvSpPr>
        <p:spPr>
          <a:xfrm>
            <a:off x="730000" y="1318650"/>
            <a:ext cx="3300900" cy="3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b="0"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Since we had created our own tokens for voting calculating results becomes a much more easier task as then we only have to calculate the number of tokens which is done by computer itself.</a:t>
            </a:r>
            <a:endParaRPr b="0"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b="0"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Thus Result calculating in our case would take considerably lesser time and lesser man power as it usually takes now i.e. almost a week</a:t>
            </a:r>
            <a:endParaRPr b="0"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2" name="Google Shape;262;p2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Faster Results</a:t>
            </a:r>
            <a:endParaRPr sz="6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/>
          <p:nvPr>
            <p:ph type="title"/>
          </p:nvPr>
        </p:nvSpPr>
        <p:spPr>
          <a:xfrm>
            <a:off x="730000" y="1242450"/>
            <a:ext cx="3300900" cy="3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b="0"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Most of our tasks are on blockchain and through internet thus saving a lot of </a:t>
            </a:r>
            <a:r>
              <a:rPr b="0"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manpower</a:t>
            </a:r>
            <a:r>
              <a:rPr b="0"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and unnecessary </a:t>
            </a:r>
            <a:r>
              <a:rPr b="0"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paperwork.</a:t>
            </a:r>
            <a:endParaRPr b="0"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b="0"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Since we are replacing our traditional EVM with our specialized machine which would save us a lot of money.</a:t>
            </a:r>
            <a:endParaRPr b="0"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b="0"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 estimated by our team, our DAO can cut down Human Power and Money by upto 70%</a:t>
            </a:r>
            <a:endParaRPr b="0"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8" name="Google Shape;268;p27"/>
          <p:cNvSpPr txBox="1"/>
          <p:nvPr>
            <p:ph idx="2" type="body"/>
          </p:nvPr>
        </p:nvSpPr>
        <p:spPr>
          <a:xfrm>
            <a:off x="5139625" y="940000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Money and Human Resource</a:t>
            </a:r>
            <a:endParaRPr sz="6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type="title"/>
          </p:nvPr>
        </p:nvSpPr>
        <p:spPr>
          <a:xfrm>
            <a:off x="653250" y="15510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600">
                <a:latin typeface="Oswald"/>
                <a:ea typeface="Oswald"/>
                <a:cs typeface="Oswald"/>
                <a:sym typeface="Oswald"/>
              </a:rPr>
              <a:t>Thank You!</a:t>
            </a:r>
            <a:endParaRPr b="0" sz="9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4" name="Google Shape;274;p28"/>
          <p:cNvSpPr txBox="1"/>
          <p:nvPr/>
        </p:nvSpPr>
        <p:spPr>
          <a:xfrm>
            <a:off x="2144875" y="4566900"/>
            <a:ext cx="51888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B-Hackers, IIT Jodhpur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5" name="Google Shape;2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7650" y="223450"/>
            <a:ext cx="1027300" cy="10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05650" y="20082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Working of DAO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4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Election Helper Component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98" name="Google Shape;98;p15"/>
          <p:cNvSpPr/>
          <p:nvPr/>
        </p:nvSpPr>
        <p:spPr>
          <a:xfrm rot="-2740963">
            <a:off x="4176821" y="3033786"/>
            <a:ext cx="890169" cy="888258"/>
          </a:xfrm>
          <a:prstGeom prst="ellipse">
            <a:avLst/>
          </a:prstGeom>
          <a:solidFill>
            <a:srgbClr val="65F0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" name="Google Shape;99;p15"/>
          <p:cNvGrpSpPr/>
          <p:nvPr/>
        </p:nvGrpSpPr>
        <p:grpSpPr>
          <a:xfrm>
            <a:off x="2859866" y="2717322"/>
            <a:ext cx="1822450" cy="1815368"/>
            <a:chOff x="1917433" y="1453653"/>
            <a:chExt cx="2742176" cy="2667697"/>
          </a:xfrm>
        </p:grpSpPr>
        <p:sp>
          <p:nvSpPr>
            <p:cNvPr id="100" name="Google Shape;100;p15"/>
            <p:cNvSpPr/>
            <p:nvPr/>
          </p:nvSpPr>
          <p:spPr>
            <a:xfrm rot="-2700000">
              <a:off x="2440767" y="1711670"/>
              <a:ext cx="1621029" cy="2151664"/>
            </a:xfrm>
            <a:custGeom>
              <a:rect b="b" l="l" r="r" t="t"/>
              <a:pathLst>
                <a:path extrusionOk="0" h="332" w="250">
                  <a:moveTo>
                    <a:pt x="32" y="286"/>
                  </a:moveTo>
                  <a:cubicBezTo>
                    <a:pt x="32" y="157"/>
                    <a:pt x="127" y="49"/>
                    <a:pt x="250" y="29"/>
                  </a:cubicBezTo>
                  <a:cubicBezTo>
                    <a:pt x="245" y="19"/>
                    <a:pt x="239" y="9"/>
                    <a:pt x="232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02"/>
                    <a:pt x="1" y="317"/>
                    <a:pt x="3" y="332"/>
                  </a:cubicBezTo>
                  <a:cubicBezTo>
                    <a:pt x="13" y="325"/>
                    <a:pt x="23" y="319"/>
                    <a:pt x="33" y="314"/>
                  </a:cubicBezTo>
                  <a:cubicBezTo>
                    <a:pt x="33" y="305"/>
                    <a:pt x="32" y="296"/>
                    <a:pt x="32" y="286"/>
                  </a:cubicBezTo>
                  <a:close/>
                </a:path>
              </a:pathLst>
            </a:custGeom>
            <a:solidFill>
              <a:srgbClr val="65F0AD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 rot="-2700000">
              <a:off x="2689034" y="1771298"/>
              <a:ext cx="1575643" cy="1769691"/>
            </a:xfrm>
            <a:custGeom>
              <a:rect b="b" l="l" r="r" t="t"/>
              <a:pathLst>
                <a:path extrusionOk="0" h="285" w="254">
                  <a:moveTo>
                    <a:pt x="200" y="153"/>
                  </a:move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0" y="41"/>
                    <a:pt x="218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267"/>
                    <a:pt x="1" y="276"/>
                    <a:pt x="1" y="285"/>
                  </a:cubicBezTo>
                  <a:cubicBezTo>
                    <a:pt x="43" y="263"/>
                    <a:pt x="90" y="251"/>
                    <a:pt x="140" y="250"/>
                  </a:cubicBezTo>
                  <a:cubicBezTo>
                    <a:pt x="142" y="211"/>
                    <a:pt x="164" y="174"/>
                    <a:pt x="200" y="153"/>
                  </a:cubicBezTo>
                  <a:close/>
                </a:path>
              </a:pathLst>
            </a:custGeom>
            <a:solidFill>
              <a:srgbClr val="0B7140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 txBox="1"/>
            <p:nvPr/>
          </p:nvSpPr>
          <p:spPr>
            <a:xfrm rot="-5400000">
              <a:off x="2686908" y="2290153"/>
              <a:ext cx="14961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Grievance</a:t>
              </a: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Redressal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" name="Google Shape;103;p15"/>
          <p:cNvGrpSpPr/>
          <p:nvPr/>
        </p:nvGrpSpPr>
        <p:grpSpPr>
          <a:xfrm>
            <a:off x="3879347" y="3415647"/>
            <a:ext cx="1773899" cy="1868452"/>
            <a:chOff x="3451411" y="2479847"/>
            <a:chExt cx="2669123" cy="2745704"/>
          </a:xfrm>
        </p:grpSpPr>
        <p:sp>
          <p:nvSpPr>
            <p:cNvPr id="104" name="Google Shape;104;p15"/>
            <p:cNvSpPr/>
            <p:nvPr/>
          </p:nvSpPr>
          <p:spPr>
            <a:xfrm rot="-2700000">
              <a:off x="3709147" y="3080460"/>
              <a:ext cx="2153650" cy="1621060"/>
            </a:xfrm>
            <a:custGeom>
              <a:rect b="b" l="l" r="r" t="t"/>
              <a:pathLst>
                <a:path extrusionOk="0" h="250" w="333">
                  <a:moveTo>
                    <a:pt x="287" y="218"/>
                  </a:moveTo>
                  <a:cubicBezTo>
                    <a:pt x="157" y="218"/>
                    <a:pt x="50" y="124"/>
                    <a:pt x="30" y="0"/>
                  </a:cubicBezTo>
                  <a:cubicBezTo>
                    <a:pt x="19" y="5"/>
                    <a:pt x="10" y="11"/>
                    <a:pt x="0" y="18"/>
                  </a:cubicBezTo>
                  <a:cubicBezTo>
                    <a:pt x="28" y="151"/>
                    <a:pt x="146" y="250"/>
                    <a:pt x="287" y="250"/>
                  </a:cubicBezTo>
                  <a:cubicBezTo>
                    <a:pt x="302" y="250"/>
                    <a:pt x="318" y="249"/>
                    <a:pt x="333" y="247"/>
                  </a:cubicBezTo>
                  <a:cubicBezTo>
                    <a:pt x="326" y="237"/>
                    <a:pt x="320" y="227"/>
                    <a:pt x="315" y="217"/>
                  </a:cubicBezTo>
                  <a:cubicBezTo>
                    <a:pt x="306" y="218"/>
                    <a:pt x="296" y="218"/>
                    <a:pt x="287" y="218"/>
                  </a:cubicBezTo>
                  <a:close/>
                </a:path>
              </a:pathLst>
            </a:custGeom>
            <a:solidFill>
              <a:srgbClr val="65F0AD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 rot="-2700000">
              <a:off x="3773733" y="2873178"/>
              <a:ext cx="1764275" cy="1573502"/>
            </a:xfrm>
            <a:custGeom>
              <a:rect b="b" l="l" r="r" t="t"/>
              <a:pathLst>
                <a:path extrusionOk="0" h="254" w="285">
                  <a:moveTo>
                    <a:pt x="152" y="54"/>
                  </a:moveTo>
                  <a:cubicBezTo>
                    <a:pt x="142" y="37"/>
                    <a:pt x="137" y="19"/>
                    <a:pt x="136" y="0"/>
                  </a:cubicBezTo>
                  <a:cubicBezTo>
                    <a:pt x="86" y="1"/>
                    <a:pt x="40" y="14"/>
                    <a:pt x="0" y="36"/>
                  </a:cubicBezTo>
                  <a:cubicBezTo>
                    <a:pt x="20" y="160"/>
                    <a:pt x="127" y="254"/>
                    <a:pt x="257" y="254"/>
                  </a:cubicBezTo>
                  <a:cubicBezTo>
                    <a:pt x="266" y="254"/>
                    <a:pt x="276" y="254"/>
                    <a:pt x="285" y="253"/>
                  </a:cubicBezTo>
                  <a:cubicBezTo>
                    <a:pt x="263" y="211"/>
                    <a:pt x="251" y="164"/>
                    <a:pt x="250" y="115"/>
                  </a:cubicBezTo>
                  <a:cubicBezTo>
                    <a:pt x="210" y="112"/>
                    <a:pt x="173" y="91"/>
                    <a:pt x="152" y="54"/>
                  </a:cubicBezTo>
                  <a:close/>
                </a:path>
              </a:pathLst>
            </a:custGeom>
            <a:solidFill>
              <a:srgbClr val="0B7743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 txBox="1"/>
            <p:nvPr/>
          </p:nvSpPr>
          <p:spPr>
            <a:xfrm>
              <a:off x="3823936" y="3427182"/>
              <a:ext cx="14961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News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7" name="Google Shape;107;p15"/>
          <p:cNvGrpSpPr/>
          <p:nvPr/>
        </p:nvGrpSpPr>
        <p:grpSpPr>
          <a:xfrm>
            <a:off x="4564096" y="2423618"/>
            <a:ext cx="1824199" cy="1813508"/>
            <a:chOff x="4481729" y="1022053"/>
            <a:chExt cx="2744808" cy="2664963"/>
          </a:xfrm>
        </p:grpSpPr>
        <p:sp>
          <p:nvSpPr>
            <p:cNvPr id="108" name="Google Shape;108;p15"/>
            <p:cNvSpPr/>
            <p:nvPr/>
          </p:nvSpPr>
          <p:spPr>
            <a:xfrm rot="-2700000">
              <a:off x="5085474" y="1278703"/>
              <a:ext cx="1617163" cy="2151664"/>
            </a:xfrm>
            <a:custGeom>
              <a:rect b="b" l="l" r="r" t="t"/>
              <a:pathLst>
                <a:path extrusionOk="0" h="332" w="250">
                  <a:moveTo>
                    <a:pt x="218" y="45"/>
                  </a:moveTo>
                  <a:cubicBezTo>
                    <a:pt x="218" y="175"/>
                    <a:pt x="123" y="282"/>
                    <a:pt x="0" y="303"/>
                  </a:cubicBezTo>
                  <a:cubicBezTo>
                    <a:pt x="5" y="313"/>
                    <a:pt x="11" y="323"/>
                    <a:pt x="18" y="332"/>
                  </a:cubicBezTo>
                  <a:cubicBezTo>
                    <a:pt x="150" y="304"/>
                    <a:pt x="250" y="186"/>
                    <a:pt x="250" y="45"/>
                  </a:cubicBezTo>
                  <a:cubicBezTo>
                    <a:pt x="250" y="30"/>
                    <a:pt x="248" y="15"/>
                    <a:pt x="246" y="0"/>
                  </a:cubicBezTo>
                  <a:cubicBezTo>
                    <a:pt x="237" y="6"/>
                    <a:pt x="226" y="12"/>
                    <a:pt x="216" y="18"/>
                  </a:cubicBezTo>
                  <a:cubicBezTo>
                    <a:pt x="217" y="27"/>
                    <a:pt x="218" y="36"/>
                    <a:pt x="218" y="45"/>
                  </a:cubicBezTo>
                  <a:close/>
                </a:path>
              </a:pathLst>
            </a:custGeom>
            <a:solidFill>
              <a:srgbClr val="65F0AD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 rot="-2700000">
              <a:off x="4874704" y="1604373"/>
              <a:ext cx="1579339" cy="1765685"/>
            </a:xfrm>
            <a:custGeom>
              <a:rect b="b" l="l" r="r" t="t"/>
              <a:pathLst>
                <a:path extrusionOk="0" h="285" w="254">
                  <a:moveTo>
                    <a:pt x="53" y="133"/>
                  </a:moveTo>
                  <a:cubicBezTo>
                    <a:pt x="37" y="142"/>
                    <a:pt x="18" y="148"/>
                    <a:pt x="0" y="149"/>
                  </a:cubicBezTo>
                  <a:cubicBezTo>
                    <a:pt x="1" y="198"/>
                    <a:pt x="14" y="244"/>
                    <a:pt x="36" y="285"/>
                  </a:cubicBezTo>
                  <a:cubicBezTo>
                    <a:pt x="159" y="264"/>
                    <a:pt x="254" y="157"/>
                    <a:pt x="254" y="27"/>
                  </a:cubicBezTo>
                  <a:cubicBezTo>
                    <a:pt x="254" y="18"/>
                    <a:pt x="253" y="9"/>
                    <a:pt x="252" y="0"/>
                  </a:cubicBezTo>
                  <a:cubicBezTo>
                    <a:pt x="211" y="21"/>
                    <a:pt x="164" y="34"/>
                    <a:pt x="114" y="34"/>
                  </a:cubicBezTo>
                  <a:cubicBezTo>
                    <a:pt x="112" y="74"/>
                    <a:pt x="90" y="111"/>
                    <a:pt x="53" y="133"/>
                  </a:cubicBezTo>
                  <a:close/>
                </a:path>
              </a:pathLst>
            </a:custGeom>
            <a:solidFill>
              <a:srgbClr val="0C8148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 txBox="1"/>
            <p:nvPr/>
          </p:nvSpPr>
          <p:spPr>
            <a:xfrm rot="5400000">
              <a:off x="4960966" y="2290154"/>
              <a:ext cx="14961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Candidate Nomination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" name="Google Shape;111;p15"/>
          <p:cNvGrpSpPr/>
          <p:nvPr/>
        </p:nvGrpSpPr>
        <p:grpSpPr>
          <a:xfrm>
            <a:off x="3596733" y="1675926"/>
            <a:ext cx="1764530" cy="1864626"/>
            <a:chOff x="3026172" y="-76686"/>
            <a:chExt cx="2655026" cy="2740082"/>
          </a:xfrm>
        </p:grpSpPr>
        <p:sp>
          <p:nvSpPr>
            <p:cNvPr id="112" name="Google Shape;112;p15"/>
            <p:cNvSpPr/>
            <p:nvPr/>
          </p:nvSpPr>
          <p:spPr>
            <a:xfrm rot="-2700000">
              <a:off x="3282650" y="444474"/>
              <a:ext cx="2142068" cy="1612705"/>
            </a:xfrm>
            <a:custGeom>
              <a:rect b="b" l="l" r="r" t="t"/>
              <a:pathLst>
                <a:path extrusionOk="0" h="249" w="331">
                  <a:moveTo>
                    <a:pt x="45" y="32"/>
                  </a:moveTo>
                  <a:cubicBezTo>
                    <a:pt x="174" y="32"/>
                    <a:pt x="281" y="126"/>
                    <a:pt x="302" y="249"/>
                  </a:cubicBezTo>
                  <a:cubicBezTo>
                    <a:pt x="312" y="244"/>
                    <a:pt x="322" y="238"/>
                    <a:pt x="331" y="231"/>
                  </a:cubicBezTo>
                  <a:cubicBezTo>
                    <a:pt x="303" y="99"/>
                    <a:pt x="186" y="0"/>
                    <a:pt x="45" y="0"/>
                  </a:cubicBezTo>
                  <a:cubicBezTo>
                    <a:pt x="29" y="0"/>
                    <a:pt x="14" y="1"/>
                    <a:pt x="0" y="3"/>
                  </a:cubicBezTo>
                  <a:cubicBezTo>
                    <a:pt x="6" y="13"/>
                    <a:pt x="12" y="23"/>
                    <a:pt x="17" y="33"/>
                  </a:cubicBezTo>
                  <a:cubicBezTo>
                    <a:pt x="26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65F0AD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 rot="-2700000">
              <a:off x="3599956" y="695260"/>
              <a:ext cx="1767975" cy="1573496"/>
            </a:xfrm>
            <a:custGeom>
              <a:rect b="b" l="l" r="r" t="t"/>
              <a:pathLst>
                <a:path extrusionOk="0" h="253" w="285">
                  <a:moveTo>
                    <a:pt x="28" y="0"/>
                  </a:moveTo>
                  <a:cubicBezTo>
                    <a:pt x="19" y="0"/>
                    <a:pt x="9" y="0"/>
                    <a:pt x="0" y="1"/>
                  </a:cubicBezTo>
                  <a:cubicBezTo>
                    <a:pt x="22" y="43"/>
                    <a:pt x="34" y="90"/>
                    <a:pt x="35" y="140"/>
                  </a:cubicBezTo>
                  <a:cubicBezTo>
                    <a:pt x="74" y="142"/>
                    <a:pt x="112" y="163"/>
                    <a:pt x="133" y="200"/>
                  </a:cubicBezTo>
                  <a:cubicBezTo>
                    <a:pt x="143" y="217"/>
                    <a:pt x="148" y="235"/>
                    <a:pt x="149" y="253"/>
                  </a:cubicBezTo>
                  <a:cubicBezTo>
                    <a:pt x="198" y="252"/>
                    <a:pt x="244" y="239"/>
                    <a:pt x="285" y="217"/>
                  </a:cubicBezTo>
                  <a:cubicBezTo>
                    <a:pt x="264" y="94"/>
                    <a:pt x="157" y="0"/>
                    <a:pt x="28" y="0"/>
                  </a:cubicBezTo>
                  <a:close/>
                </a:path>
              </a:pathLst>
            </a:custGeom>
            <a:solidFill>
              <a:srgbClr val="085631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 txBox="1"/>
            <p:nvPr/>
          </p:nvSpPr>
          <p:spPr>
            <a:xfrm>
              <a:off x="3823913" y="1153125"/>
              <a:ext cx="14961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Voter Registration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501400" y="1699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Voter Registration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(Process)</a:t>
            </a:r>
            <a:endParaRPr sz="3600">
              <a:solidFill>
                <a:schemeClr val="dk1"/>
              </a:solidFill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5388300" y="412583"/>
            <a:ext cx="3369222" cy="1193579"/>
            <a:chOff x="4702479" y="946003"/>
            <a:chExt cx="3369222" cy="1193579"/>
          </a:xfrm>
        </p:grpSpPr>
        <p:grpSp>
          <p:nvGrpSpPr>
            <p:cNvPr id="121" name="Google Shape;121;p16"/>
            <p:cNvGrpSpPr/>
            <p:nvPr/>
          </p:nvGrpSpPr>
          <p:grpSpPr>
            <a:xfrm>
              <a:off x="4702479" y="1140987"/>
              <a:ext cx="539380" cy="998596"/>
              <a:chOff x="4288529" y="1083450"/>
              <a:chExt cx="539380" cy="591305"/>
            </a:xfrm>
          </p:grpSpPr>
          <p:sp>
            <p:nvSpPr>
              <p:cNvPr id="122" name="Google Shape;122;p16"/>
              <p:cNvSpPr/>
              <p:nvPr/>
            </p:nvSpPr>
            <p:spPr>
              <a:xfrm>
                <a:off x="4288529" y="1083455"/>
                <a:ext cx="133500" cy="591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3" name="Google Shape;123;p16"/>
              <p:cNvCxnSpPr/>
              <p:nvPr/>
            </p:nvCxnSpPr>
            <p:spPr>
              <a:xfrm rot="10800000">
                <a:off x="4298109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4" name="Google Shape;124;p16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Enter your Mobile Number and Aadhaar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5343500" y="1222248"/>
              <a:ext cx="27282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We would look at your details registered with aadhar and verify with you through your mobile OTP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5388296" y="1413426"/>
            <a:ext cx="3369225" cy="1193487"/>
            <a:chOff x="4702475" y="946003"/>
            <a:chExt cx="3369225" cy="1193487"/>
          </a:xfrm>
        </p:grpSpPr>
        <p:grpSp>
          <p:nvGrpSpPr>
            <p:cNvPr id="127" name="Google Shape;127;p16"/>
            <p:cNvGrpSpPr/>
            <p:nvPr/>
          </p:nvGrpSpPr>
          <p:grpSpPr>
            <a:xfrm>
              <a:off x="4702475" y="1140987"/>
              <a:ext cx="539384" cy="998503"/>
              <a:chOff x="4288525" y="1083450"/>
              <a:chExt cx="539384" cy="591250"/>
            </a:xfrm>
          </p:grpSpPr>
          <p:sp>
            <p:nvSpPr>
              <p:cNvPr id="128" name="Google Shape;128;p16"/>
              <p:cNvSpPr/>
              <p:nvPr/>
            </p:nvSpPr>
            <p:spPr>
              <a:xfrm>
                <a:off x="4288525" y="1086100"/>
                <a:ext cx="133500" cy="588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9" name="Google Shape;129;p16"/>
              <p:cNvCxnSpPr/>
              <p:nvPr/>
            </p:nvCxnSpPr>
            <p:spPr>
              <a:xfrm rot="10800000">
                <a:off x="4298109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30" name="Google Shape;130;p16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Enter OTP which was </a:t>
              </a: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received</a:t>
              </a: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on your Mobile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16"/>
            <p:cNvSpPr txBox="1"/>
            <p:nvPr/>
          </p:nvSpPr>
          <p:spPr>
            <a:xfrm>
              <a:off x="5343500" y="1374648"/>
              <a:ext cx="27282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Verify your aadhar details with OTP send you on registered Mobile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" name="Google Shape;132;p16"/>
          <p:cNvGrpSpPr/>
          <p:nvPr/>
        </p:nvGrpSpPr>
        <p:grpSpPr>
          <a:xfrm>
            <a:off x="5388300" y="3413572"/>
            <a:ext cx="3140622" cy="1196520"/>
            <a:chOff x="4931079" y="946003"/>
            <a:chExt cx="3140622" cy="1196520"/>
          </a:xfrm>
        </p:grpSpPr>
        <p:grpSp>
          <p:nvGrpSpPr>
            <p:cNvPr id="133" name="Google Shape;133;p16"/>
            <p:cNvGrpSpPr/>
            <p:nvPr/>
          </p:nvGrpSpPr>
          <p:grpSpPr>
            <a:xfrm>
              <a:off x="4931079" y="1142460"/>
              <a:ext cx="539380" cy="1000063"/>
              <a:chOff x="4517129" y="1084322"/>
              <a:chExt cx="539380" cy="592174"/>
            </a:xfrm>
          </p:grpSpPr>
          <p:sp>
            <p:nvSpPr>
              <p:cNvPr id="134" name="Google Shape;134;p16"/>
              <p:cNvSpPr/>
              <p:nvPr/>
            </p:nvSpPr>
            <p:spPr>
              <a:xfrm>
                <a:off x="4517129" y="1086096"/>
                <a:ext cx="133500" cy="590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5" name="Google Shape;135;p16"/>
              <p:cNvCxnSpPr/>
              <p:nvPr/>
            </p:nvCxnSpPr>
            <p:spPr>
              <a:xfrm rot="10800000">
                <a:off x="4526709" y="1084322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36" name="Google Shape;136;p16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  Confirmation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16"/>
            <p:cNvSpPr txBox="1"/>
            <p:nvPr/>
          </p:nvSpPr>
          <p:spPr>
            <a:xfrm>
              <a:off x="5566954" y="1222256"/>
              <a:ext cx="2504700" cy="8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Confirmation message is displayed , implying that user has been registered successfully. And all necessary security checks had been done in backend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" name="Google Shape;138;p16"/>
          <p:cNvGrpSpPr/>
          <p:nvPr/>
        </p:nvGrpSpPr>
        <p:grpSpPr>
          <a:xfrm>
            <a:off x="5388296" y="2412770"/>
            <a:ext cx="3369229" cy="1193487"/>
            <a:chOff x="4702475" y="946003"/>
            <a:chExt cx="3369229" cy="1193487"/>
          </a:xfrm>
        </p:grpSpPr>
        <p:grpSp>
          <p:nvGrpSpPr>
            <p:cNvPr id="139" name="Google Shape;139;p16"/>
            <p:cNvGrpSpPr/>
            <p:nvPr/>
          </p:nvGrpSpPr>
          <p:grpSpPr>
            <a:xfrm>
              <a:off x="4702475" y="1142460"/>
              <a:ext cx="539384" cy="997030"/>
              <a:chOff x="4288525" y="1084322"/>
              <a:chExt cx="539384" cy="590378"/>
            </a:xfrm>
          </p:grpSpPr>
          <p:sp>
            <p:nvSpPr>
              <p:cNvPr id="140" name="Google Shape;140;p16"/>
              <p:cNvSpPr/>
              <p:nvPr/>
            </p:nvSpPr>
            <p:spPr>
              <a:xfrm>
                <a:off x="4288525" y="1086100"/>
                <a:ext cx="133500" cy="588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1" name="Google Shape;141;p16"/>
              <p:cNvCxnSpPr/>
              <p:nvPr/>
            </p:nvCxnSpPr>
            <p:spPr>
              <a:xfrm rot="10800000">
                <a:off x="4298109" y="1084322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42" name="Google Shape;142;p16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Enter your Fingerprint Hash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6"/>
            <p:cNvSpPr txBox="1"/>
            <p:nvPr/>
          </p:nvSpPr>
          <p:spPr>
            <a:xfrm>
              <a:off x="5343504" y="1222263"/>
              <a:ext cx="2728200" cy="6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To provide more security to the </a:t>
              </a: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registration</a:t>
              </a: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system we are providing it with security from hash of the Fingerprint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title"/>
          </p:nvPr>
        </p:nvSpPr>
        <p:spPr>
          <a:xfrm>
            <a:off x="501400" y="1699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Candidate</a:t>
            </a:r>
            <a:r>
              <a:rPr lang="en" sz="3600">
                <a:solidFill>
                  <a:schemeClr val="dk1"/>
                </a:solidFill>
              </a:rPr>
              <a:t> Nomination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(Process)</a:t>
            </a:r>
            <a:endParaRPr sz="3600">
              <a:solidFill>
                <a:schemeClr val="dk1"/>
              </a:solidFill>
            </a:endParaRPr>
          </a:p>
        </p:txBody>
      </p:sp>
      <p:grpSp>
        <p:nvGrpSpPr>
          <p:cNvPr id="149" name="Google Shape;149;p17"/>
          <p:cNvGrpSpPr/>
          <p:nvPr/>
        </p:nvGrpSpPr>
        <p:grpSpPr>
          <a:xfrm>
            <a:off x="5388300" y="412583"/>
            <a:ext cx="3369225" cy="1193579"/>
            <a:chOff x="4702479" y="946003"/>
            <a:chExt cx="3369225" cy="1193579"/>
          </a:xfrm>
        </p:grpSpPr>
        <p:grpSp>
          <p:nvGrpSpPr>
            <p:cNvPr id="150" name="Google Shape;150;p17"/>
            <p:cNvGrpSpPr/>
            <p:nvPr/>
          </p:nvGrpSpPr>
          <p:grpSpPr>
            <a:xfrm>
              <a:off x="4702479" y="1140987"/>
              <a:ext cx="539380" cy="998596"/>
              <a:chOff x="4288529" y="1083450"/>
              <a:chExt cx="539380" cy="591305"/>
            </a:xfrm>
          </p:grpSpPr>
          <p:sp>
            <p:nvSpPr>
              <p:cNvPr id="151" name="Google Shape;151;p17"/>
              <p:cNvSpPr/>
              <p:nvPr/>
            </p:nvSpPr>
            <p:spPr>
              <a:xfrm>
                <a:off x="4288529" y="1083455"/>
                <a:ext cx="133500" cy="591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2" name="Google Shape;152;p17"/>
              <p:cNvCxnSpPr/>
              <p:nvPr/>
            </p:nvCxnSpPr>
            <p:spPr>
              <a:xfrm rot="10800000">
                <a:off x="4298109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53" name="Google Shape;153;p17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For being a candidate you must be a registered voter 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5343504" y="1374644"/>
              <a:ext cx="2728200" cy="5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It’s an obvious condition that to contest an election you must be a voter maintaining more security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5" name="Google Shape;155;p17"/>
          <p:cNvGrpSpPr/>
          <p:nvPr/>
        </p:nvGrpSpPr>
        <p:grpSpPr>
          <a:xfrm>
            <a:off x="5388296" y="1413426"/>
            <a:ext cx="3369225" cy="1193487"/>
            <a:chOff x="4702475" y="946003"/>
            <a:chExt cx="3369225" cy="1193487"/>
          </a:xfrm>
        </p:grpSpPr>
        <p:grpSp>
          <p:nvGrpSpPr>
            <p:cNvPr id="156" name="Google Shape;156;p17"/>
            <p:cNvGrpSpPr/>
            <p:nvPr/>
          </p:nvGrpSpPr>
          <p:grpSpPr>
            <a:xfrm>
              <a:off x="4702475" y="1140987"/>
              <a:ext cx="539384" cy="998503"/>
              <a:chOff x="4288525" y="1083450"/>
              <a:chExt cx="539384" cy="591250"/>
            </a:xfrm>
          </p:grpSpPr>
          <p:sp>
            <p:nvSpPr>
              <p:cNvPr id="157" name="Google Shape;157;p17"/>
              <p:cNvSpPr/>
              <p:nvPr/>
            </p:nvSpPr>
            <p:spPr>
              <a:xfrm>
                <a:off x="4288525" y="1086100"/>
                <a:ext cx="133500" cy="588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8" name="Google Shape;158;p17"/>
              <p:cNvCxnSpPr/>
              <p:nvPr/>
            </p:nvCxnSpPr>
            <p:spPr>
              <a:xfrm rot="10800000">
                <a:off x="4298109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59" name="Google Shape;159;p17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Enter </a:t>
              </a: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Necessary</a:t>
              </a: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Details and Upload Documents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17"/>
            <p:cNvSpPr txBox="1"/>
            <p:nvPr/>
          </p:nvSpPr>
          <p:spPr>
            <a:xfrm>
              <a:off x="5343500" y="1374648"/>
              <a:ext cx="27282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 Election officer would through an administer portal would be able to verify the details.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1" name="Google Shape;161;p17"/>
          <p:cNvGrpSpPr/>
          <p:nvPr/>
        </p:nvGrpSpPr>
        <p:grpSpPr>
          <a:xfrm>
            <a:off x="5388300" y="3413572"/>
            <a:ext cx="3140622" cy="1196520"/>
            <a:chOff x="4931079" y="946003"/>
            <a:chExt cx="3140622" cy="1196520"/>
          </a:xfrm>
        </p:grpSpPr>
        <p:grpSp>
          <p:nvGrpSpPr>
            <p:cNvPr id="162" name="Google Shape;162;p17"/>
            <p:cNvGrpSpPr/>
            <p:nvPr/>
          </p:nvGrpSpPr>
          <p:grpSpPr>
            <a:xfrm>
              <a:off x="4931079" y="1142460"/>
              <a:ext cx="539380" cy="1000063"/>
              <a:chOff x="4517129" y="1084322"/>
              <a:chExt cx="539380" cy="592174"/>
            </a:xfrm>
          </p:grpSpPr>
          <p:sp>
            <p:nvSpPr>
              <p:cNvPr id="163" name="Google Shape;163;p17"/>
              <p:cNvSpPr/>
              <p:nvPr/>
            </p:nvSpPr>
            <p:spPr>
              <a:xfrm>
                <a:off x="4517129" y="1086096"/>
                <a:ext cx="133500" cy="590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4" name="Google Shape;164;p17"/>
              <p:cNvCxnSpPr/>
              <p:nvPr/>
            </p:nvCxnSpPr>
            <p:spPr>
              <a:xfrm rot="10800000">
                <a:off x="4526709" y="1084322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65" name="Google Shape;165;p17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   Voting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17"/>
            <p:cNvSpPr txBox="1"/>
            <p:nvPr/>
          </p:nvSpPr>
          <p:spPr>
            <a:xfrm>
              <a:off x="5566954" y="1222256"/>
              <a:ext cx="2504700" cy="8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Since the person had been successfully registered as Candidate he/she is now contesting elections.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7" name="Google Shape;167;p17"/>
          <p:cNvGrpSpPr/>
          <p:nvPr/>
        </p:nvGrpSpPr>
        <p:grpSpPr>
          <a:xfrm>
            <a:off x="5388296" y="2412770"/>
            <a:ext cx="3369229" cy="1193487"/>
            <a:chOff x="4702475" y="946003"/>
            <a:chExt cx="3369229" cy="1193487"/>
          </a:xfrm>
        </p:grpSpPr>
        <p:grpSp>
          <p:nvGrpSpPr>
            <p:cNvPr id="168" name="Google Shape;168;p17"/>
            <p:cNvGrpSpPr/>
            <p:nvPr/>
          </p:nvGrpSpPr>
          <p:grpSpPr>
            <a:xfrm>
              <a:off x="4702475" y="1142460"/>
              <a:ext cx="539384" cy="997030"/>
              <a:chOff x="4288525" y="1084322"/>
              <a:chExt cx="539384" cy="590378"/>
            </a:xfrm>
          </p:grpSpPr>
          <p:sp>
            <p:nvSpPr>
              <p:cNvPr id="169" name="Google Shape;169;p17"/>
              <p:cNvSpPr/>
              <p:nvPr/>
            </p:nvSpPr>
            <p:spPr>
              <a:xfrm>
                <a:off x="4288525" y="1086100"/>
                <a:ext cx="133500" cy="588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0" name="Google Shape;170;p17"/>
              <p:cNvCxnSpPr/>
              <p:nvPr/>
            </p:nvCxnSpPr>
            <p:spPr>
              <a:xfrm rot="10800000">
                <a:off x="4298109" y="1084322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71" name="Google Shape;171;p17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Candidate is added to the constituency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" name="Google Shape;172;p17"/>
            <p:cNvSpPr txBox="1"/>
            <p:nvPr/>
          </p:nvSpPr>
          <p:spPr>
            <a:xfrm>
              <a:off x="5343504" y="1222263"/>
              <a:ext cx="2728200" cy="6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After verifying the details the officer would pass his/her application and would add it to list of candidates of a constituency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18"/>
          <p:cNvGrpSpPr/>
          <p:nvPr/>
        </p:nvGrpSpPr>
        <p:grpSpPr>
          <a:xfrm>
            <a:off x="779363" y="716175"/>
            <a:ext cx="2486829" cy="3711155"/>
            <a:chOff x="1118224" y="283725"/>
            <a:chExt cx="2090826" cy="4076400"/>
          </a:xfrm>
        </p:grpSpPr>
        <p:sp>
          <p:nvSpPr>
            <p:cNvPr id="178" name="Google Shape;178;p18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1233860" y="470577"/>
              <a:ext cx="1815000" cy="225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Grievance</a:t>
              </a:r>
              <a:r>
                <a:rPr b="1" lang="en" sz="3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b="1" lang="en" sz="3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Redressal</a:t>
              </a:r>
              <a:r>
                <a:rPr b="1" lang="en" sz="3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30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30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Roboto"/>
                <a:buChar char="●"/>
              </a:pPr>
              <a:r>
                <a:rPr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If facing any </a:t>
              </a:r>
              <a:r>
                <a:rPr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problem</a:t>
              </a:r>
              <a:r>
                <a:rPr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while registering</a:t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30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Roboto"/>
                <a:buChar char="●"/>
              </a:pPr>
              <a:r>
                <a:rPr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Don't</a:t>
              </a:r>
              <a:r>
                <a:rPr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know any procedure</a:t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30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Roboto"/>
                <a:buChar char="●"/>
              </a:pPr>
              <a:r>
                <a:rPr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Forgot your details</a:t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30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Roboto"/>
                <a:buChar char="●"/>
              </a:pPr>
              <a:r>
                <a:rPr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Any other kind of complaints.</a:t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3" name="Google Shape;183;p18"/>
          <p:cNvGrpSpPr/>
          <p:nvPr/>
        </p:nvGrpSpPr>
        <p:grpSpPr>
          <a:xfrm>
            <a:off x="3328581" y="716175"/>
            <a:ext cx="2486829" cy="3711155"/>
            <a:chOff x="1118224" y="283725"/>
            <a:chExt cx="2090826" cy="4076400"/>
          </a:xfrm>
        </p:grpSpPr>
        <p:sp>
          <p:nvSpPr>
            <p:cNvPr id="184" name="Google Shape;184;p18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1233844" y="470577"/>
              <a:ext cx="1815000" cy="22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News Portal</a:t>
              </a:r>
              <a:endParaRPr sz="30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87" name="Google Shape;187;p18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Take help of Google news API</a:t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30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Roboto"/>
                <a:buChar char="●"/>
              </a:pPr>
              <a:r>
                <a:rPr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Provides latest news regarding election</a:t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30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Roboto"/>
                <a:buChar char="●"/>
              </a:pPr>
              <a:r>
                <a:rPr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Optimize using machine learning for showing major news regarding constituency and candidates </a:t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9" name="Google Shape;189;p18"/>
          <p:cNvGrpSpPr/>
          <p:nvPr/>
        </p:nvGrpSpPr>
        <p:grpSpPr>
          <a:xfrm>
            <a:off x="5877800" y="716175"/>
            <a:ext cx="2486829" cy="3711155"/>
            <a:chOff x="1118224" y="283725"/>
            <a:chExt cx="2090826" cy="4076400"/>
          </a:xfrm>
        </p:grpSpPr>
        <p:sp>
          <p:nvSpPr>
            <p:cNvPr id="190" name="Google Shape;190;p18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1233849" y="470577"/>
              <a:ext cx="1815000" cy="225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Know your Candidate</a:t>
              </a:r>
              <a:endParaRPr sz="30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93" name="Google Shape;193;p18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Basic Details about Candidate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Past promises if any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Education and his speeches in railles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Promises and criminal cases etc.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/>
          <p:nvPr>
            <p:ph type="ctrTitle"/>
          </p:nvPr>
        </p:nvSpPr>
        <p:spPr>
          <a:xfrm>
            <a:off x="729450" y="2084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Voting Component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(Process)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0"/>
          <p:cNvGrpSpPr/>
          <p:nvPr/>
        </p:nvGrpSpPr>
        <p:grpSpPr>
          <a:xfrm>
            <a:off x="6038025" y="2868410"/>
            <a:ext cx="2469661" cy="1384500"/>
            <a:chOff x="6038025" y="2598925"/>
            <a:chExt cx="2469661" cy="1384500"/>
          </a:xfrm>
        </p:grpSpPr>
        <p:cxnSp>
          <p:nvCxnSpPr>
            <p:cNvPr id="205" name="Google Shape;205;p20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6" name="Google Shape;206;p20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Cast Vote and Checkout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Click on the candidate you want to vote and your vote would be casted and you would be logged out</a:t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0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9" name="Google Shape;209;p20"/>
          <p:cNvGrpSpPr/>
          <p:nvPr/>
        </p:nvGrpSpPr>
        <p:grpSpPr>
          <a:xfrm>
            <a:off x="636321" y="2095928"/>
            <a:ext cx="2994729" cy="1384500"/>
            <a:chOff x="636321" y="1844098"/>
            <a:chExt cx="2994729" cy="1384500"/>
          </a:xfrm>
        </p:grpSpPr>
        <p:sp>
          <p:nvSpPr>
            <p:cNvPr id="210" name="Google Shape;210;p20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List of Candidates 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After login through your Voter id you would be landed to a page of your respective constituency and the list of Candidates would appear</a:t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1" name="Google Shape;211;p20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2" name="Google Shape;212;p20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0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4" name="Google Shape;214;p20"/>
          <p:cNvGrpSpPr/>
          <p:nvPr/>
        </p:nvGrpSpPr>
        <p:grpSpPr>
          <a:xfrm>
            <a:off x="4908100" y="1194745"/>
            <a:ext cx="3599586" cy="1384500"/>
            <a:chOff x="4908100" y="889950"/>
            <a:chExt cx="3599586" cy="1384500"/>
          </a:xfrm>
        </p:grpSpPr>
        <p:cxnSp>
          <p:nvCxnSpPr>
            <p:cNvPr id="215" name="Google Shape;215;p20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6" name="Google Shape;216;p20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Login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Login with your voter id number and we have added security wby also matching the fingerprint hash. So that the person can only access his id at Booth</a:t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0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" name="Google Shape;219;p20"/>
          <p:cNvGrpSpPr/>
          <p:nvPr/>
        </p:nvGrpSpPr>
        <p:grpSpPr>
          <a:xfrm>
            <a:off x="2814594" y="1402950"/>
            <a:ext cx="3514811" cy="3252003"/>
            <a:chOff x="2991269" y="1153325"/>
            <a:chExt cx="3514811" cy="3252003"/>
          </a:xfrm>
        </p:grpSpPr>
        <p:sp>
          <p:nvSpPr>
            <p:cNvPr id="220" name="Google Shape;220;p20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21" name="Google Shape;221;p20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155B54"/>
            </a:solidFill>
            <a:ln>
              <a:noFill/>
            </a:ln>
          </p:spPr>
        </p:sp>
        <p:sp>
          <p:nvSpPr>
            <p:cNvPr id="222" name="Google Shape;222;p20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249C90"/>
            </a:solidFill>
            <a:ln>
              <a:noFill/>
            </a:ln>
          </p:spPr>
        </p:sp>
        <p:sp>
          <p:nvSpPr>
            <p:cNvPr id="223" name="Google Shape;223;p20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24" name="Google Shape;224;p20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155B54"/>
            </a:solidFill>
            <a:ln>
              <a:noFill/>
            </a:ln>
          </p:spPr>
        </p:sp>
        <p:sp>
          <p:nvSpPr>
            <p:cNvPr id="225" name="Google Shape;225;p20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1D7E74"/>
            </a:solidFill>
            <a:ln>
              <a:noFill/>
            </a:ln>
          </p:spPr>
        </p:sp>
        <p:sp>
          <p:nvSpPr>
            <p:cNvPr id="226" name="Google Shape;226;p20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155B54"/>
            </a:solidFill>
            <a:ln>
              <a:noFill/>
            </a:ln>
          </p:spPr>
        </p:sp>
        <p:sp>
          <p:nvSpPr>
            <p:cNvPr id="227" name="Google Shape;227;p20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1B786E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/>
          <p:nvPr>
            <p:ph type="title"/>
          </p:nvPr>
        </p:nvSpPr>
        <p:spPr>
          <a:xfrm>
            <a:off x="805650" y="17796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Highlights of our DAO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