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79" r:id="rId7"/>
    <p:sldId id="278" r:id="rId8"/>
    <p:sldId id="263" r:id="rId9"/>
    <p:sldId id="264" r:id="rId11"/>
    <p:sldId id="259" r:id="rId12"/>
    <p:sldId id="260" r:id="rId13"/>
    <p:sldId id="261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80" r:id="rId22"/>
    <p:sldId id="281" r:id="rId23"/>
    <p:sldId id="282" r:id="rId24"/>
    <p:sldId id="283" r:id="rId25"/>
    <p:sldId id="284" r:id="rId26"/>
    <p:sldId id="277" r:id="rId27"/>
    <p:sldId id="285" r:id="rId28"/>
    <p:sldId id="287" r:id="rId29"/>
    <p:sldId id="289" r:id="rId30"/>
    <p:sldId id="286" r:id="rId31"/>
    <p:sldId id="293" r:id="rId32"/>
    <p:sldId id="292" r:id="rId33"/>
    <p:sldId id="294" r:id="rId34"/>
    <p:sldId id="295" r:id="rId35"/>
    <p:sldId id="297" r:id="rId36"/>
    <p:sldId id="301" r:id="rId37"/>
    <p:sldId id="302" r:id="rId38"/>
    <p:sldId id="303" r:id="rId39"/>
    <p:sldId id="304" r:id="rId40"/>
    <p:sldId id="305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291" r:id="rId50"/>
    <p:sldId id="317" r:id="rId51"/>
    <p:sldId id="318" r:id="rId52"/>
    <p:sldId id="319" r:id="rId53"/>
    <p:sldId id="320" r:id="rId54"/>
    <p:sldId id="321" r:id="rId55"/>
    <p:sldId id="306" r:id="rId56"/>
    <p:sldId id="322" r:id="rId57"/>
    <p:sldId id="323" r:id="rId58"/>
    <p:sldId id="324" r:id="rId59"/>
    <p:sldId id="326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07" r:id="rId86"/>
    <p:sldId id="308" r:id="rId87"/>
    <p:sldId id="325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721"/>
  </p:normalViewPr>
  <p:slideViewPr>
    <p:cSldViewPr snapToObjects="1">
      <p:cViewPr>
        <p:scale>
          <a:sx n="80" d="100"/>
          <a:sy n="80" d="100"/>
        </p:scale>
        <p:origin x="197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3634-5162-F94A-A2A6-41B10693B21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选择排课目标学期信息：学期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点击排课目标学期设定按钮：确认键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终止本次排课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进入第二部：点击本科输入课程信息按钮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第一次进入分配授课教师页面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选在排课目标学期信息：学年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1D3F-62D2-FE4E-9A1A-3F8C3CD6A7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3FAE-1A23-7F44-9358-76043C4BCF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A980-89AA-CF4E-9FD2-DD6494E1E3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slide" Target="slide13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slide" Target="slide15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slide" Target="slide16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slide" Target="slide17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8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20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slide" Target="slide21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slide" Target="slide2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slide" Target="slide23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slide" Target="slide2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slide" Target="slide25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slide" Target="slide13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9.xml"/><Relationship Id="rId6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3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3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6.xml"/><Relationship Id="rId4" Type="http://schemas.openxmlformats.org/officeDocument/2006/relationships/slide" Target="slide13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6.xml"/><Relationship Id="rId4" Type="http://schemas.openxmlformats.org/officeDocument/2006/relationships/slide" Target="slide13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slide" Target="slide13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emf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slide" Target="slide8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slide" Target="slide9.xml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1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复旦大学法学院排课系统界面演示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伯第信息技术有限公司</a:t>
            </a:r>
            <a:br>
              <a:rPr lang="en-US" b="1" dirty="0"/>
            </a:br>
            <a:r>
              <a:rPr lang="en-US" b="1" dirty="0"/>
              <a:t>BDVISTA Information Technology Co., Ltd.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 smtClean="0"/>
              <a:t>201</a:t>
            </a:r>
            <a:r>
              <a:rPr lang="en-US" altLang="zh-CN" dirty="0" smtClean="0"/>
              <a:t>8</a:t>
            </a:r>
            <a:r>
              <a:rPr lang="zh-CN" altLang="en-US" dirty="0" smtClean="0"/>
              <a:t>年</a:t>
            </a:r>
            <a:r>
              <a:rPr lang="en-US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rId2" action="ppaction://hlinksldjump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5" name="Left Arrow 64"/>
          <p:cNvSpPr/>
          <p:nvPr/>
        </p:nvSpPr>
        <p:spPr>
          <a:xfrm rot="1363820">
            <a:off x="10736724" y="2562385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 rot="1363820">
            <a:off x="5653697" y="3858529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27848" y="1556792"/>
            <a:ext cx="3600400" cy="259228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3873" y="184482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请确认是否要终止本次排课？如果现在终止，之前输入的本次排课课程信息和教师信息都会删除。</a:t>
            </a:r>
            <a:endParaRPr lang="en-US" dirty="0"/>
          </a:p>
        </p:txBody>
      </p:sp>
      <p:sp>
        <p:nvSpPr>
          <p:cNvPr id="53" name="Rectangle 52">
            <a:hlinkClick r:id="rId2" action="ppaction://hlinksldjump"/>
          </p:cNvPr>
          <p:cNvSpPr/>
          <p:nvPr/>
        </p:nvSpPr>
        <p:spPr>
          <a:xfrm>
            <a:off x="6096000" y="342900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7176120" y="342900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58" name="Left Arrow 57"/>
          <p:cNvSpPr/>
          <p:nvPr/>
        </p:nvSpPr>
        <p:spPr>
          <a:xfrm rot="1363820">
            <a:off x="6848293" y="3858529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 rot="1363820">
            <a:off x="7928413" y="3858529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7572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588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56040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84232" y="1988840"/>
            <a:ext cx="16561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被认领课程数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363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77652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472514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rId4" action="ppaction://hlinksldjump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117" name="Left Arrow 116"/>
          <p:cNvSpPr/>
          <p:nvPr/>
        </p:nvSpPr>
        <p:spPr>
          <a:xfrm rot="1363820">
            <a:off x="8360460" y="3127320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363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77652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472514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7728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导入选项</a:t>
            </a:r>
            <a:endParaRPr lang="en-US" dirty="0"/>
          </a:p>
        </p:txBody>
      </p:sp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3935760" y="23488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935760" y="35010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39816" y="227687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从系统内</a:t>
            </a:r>
            <a:r>
              <a:rPr lang="zh-CN" altLang="en-US" smtClean="0"/>
              <a:t>之前学期导入课程信息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439816" y="3429000"/>
            <a:ext cx="27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表格导入课程信息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63752" y="2852936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或者</a:t>
            </a:r>
            <a:endParaRPr lang="en-US" dirty="0"/>
          </a:p>
        </p:txBody>
      </p:sp>
      <p:sp>
        <p:nvSpPr>
          <p:cNvPr id="108" name="Rectangle 107">
            <a:hlinkClick r:id="" action="ppaction://hlinkshowjump?jump=nextslide"/>
          </p:cNvPr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109" name="Rectangle 108">
            <a:hlinkClick r:id="rId5" action="ppaction://hlinksldjump"/>
          </p:cNvPr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10" name="Left Arrow 109"/>
          <p:cNvSpPr/>
          <p:nvPr/>
        </p:nvSpPr>
        <p:spPr>
          <a:xfrm rot="1363820">
            <a:off x="4183996" y="2562384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363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77652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472514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7728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导入选项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35760" y="23488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935760" y="35010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39816" y="227687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从系统内</a:t>
            </a:r>
            <a:r>
              <a:rPr lang="zh-CN" altLang="en-US" smtClean="0"/>
              <a:t>之前学期导入课程信息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439816" y="3429000"/>
            <a:ext cx="27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表格导入课程信息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63752" y="2852936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或者</a:t>
            </a:r>
            <a:endParaRPr lang="en-US" dirty="0"/>
          </a:p>
        </p:txBody>
      </p:sp>
      <p:sp>
        <p:nvSpPr>
          <p:cNvPr id="108" name="Rectangle 107">
            <a:hlinkClick r:id="rId4" action="ppaction://hlinksldjump"/>
          </p:cNvPr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07768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Left Arrow 109"/>
          <p:cNvSpPr/>
          <p:nvPr/>
        </p:nvSpPr>
        <p:spPr>
          <a:xfrm rot="1363820">
            <a:off x="9224556" y="5874754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363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77652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472514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7728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请选择您想从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647728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学年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295800" y="2348880"/>
            <a:ext cx="1656184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096000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第一学期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367808" y="242088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2015-2016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367808" y="2780928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2016-2017</a:t>
            </a:r>
            <a:endParaRPr lang="en-US" dirty="0"/>
          </a:p>
        </p:txBody>
      </p:sp>
      <p:sp>
        <p:nvSpPr>
          <p:cNvPr id="123" name="TextBox 122">
            <a:hlinkClick r:id="rId4" action="ppaction://hlinksldjump"/>
          </p:cNvPr>
          <p:cNvSpPr txBox="1"/>
          <p:nvPr/>
        </p:nvSpPr>
        <p:spPr>
          <a:xfrm>
            <a:off x="4367808" y="31409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2017-2018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896200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学位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8616280" y="2348880"/>
            <a:ext cx="129614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688288" y="24208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688288" y="278092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688288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>
            <a:off x="5663952" y="2492896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riangle 130"/>
          <p:cNvSpPr/>
          <p:nvPr/>
        </p:nvSpPr>
        <p:spPr>
          <a:xfrm rot="10800000">
            <a:off x="5663952" y="3284984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63952" y="2708920"/>
            <a:ext cx="2160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688288" y="3501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19736" y="436510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导入课程信息。</a:t>
            </a:r>
            <a:endParaRPr lang="en-US" altLang="zh-CN" dirty="0" smtClean="0"/>
          </a:p>
          <a:p>
            <a:r>
              <a:rPr lang="zh-CN" altLang="en-US" dirty="0" smtClean="0"/>
              <a:t>注意：系统会自动顺序更新年级信息。</a:t>
            </a:r>
            <a:endParaRPr lang="en-US" dirty="0"/>
          </a:p>
        </p:txBody>
      </p:sp>
      <p:sp>
        <p:nvSpPr>
          <p:cNvPr id="133" name="Left Arrow 132"/>
          <p:cNvSpPr/>
          <p:nvPr/>
        </p:nvSpPr>
        <p:spPr>
          <a:xfrm rot="1363820">
            <a:off x="5480140" y="3304453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363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77652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472514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7728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请选择您想从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647728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学年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295800" y="2348880"/>
            <a:ext cx="165618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096000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第一学期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367808" y="242088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2015-2016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367808" y="2780928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2016-2017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367808" y="3140968"/>
            <a:ext cx="11913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2017-2018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896200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学位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8616280" y="2348880"/>
            <a:ext cx="129614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hlinkClick r:id="rId4" action="ppaction://hlinksldjump"/>
          </p:cNvPr>
          <p:cNvSpPr txBox="1"/>
          <p:nvPr/>
        </p:nvSpPr>
        <p:spPr>
          <a:xfrm>
            <a:off x="8688288" y="24208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688288" y="278092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688288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>
            <a:off x="5663952" y="2492896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riangle 130"/>
          <p:cNvSpPr/>
          <p:nvPr/>
        </p:nvSpPr>
        <p:spPr>
          <a:xfrm rot="10800000">
            <a:off x="5663952" y="3284984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63952" y="2708920"/>
            <a:ext cx="2160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688288" y="3501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19736" y="436510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导入课程信息。</a:t>
            </a:r>
            <a:endParaRPr lang="en-US" altLang="zh-CN" dirty="0" smtClean="0"/>
          </a:p>
          <a:p>
            <a:r>
              <a:rPr lang="zh-CN" altLang="en-US" dirty="0" smtClean="0"/>
              <a:t>注意：系统会自动顺序更新年级信息。</a:t>
            </a:r>
            <a:endParaRPr lang="en-US" dirty="0"/>
          </a:p>
        </p:txBody>
      </p:sp>
      <p:sp>
        <p:nvSpPr>
          <p:cNvPr id="107" name="Left Arrow 106"/>
          <p:cNvSpPr/>
          <p:nvPr/>
        </p:nvSpPr>
        <p:spPr>
          <a:xfrm rot="1363820">
            <a:off x="9224556" y="2562385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363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77652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472514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7728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请选择您想从</a:t>
            </a:r>
            <a:endParaRPr lang="en-US" dirty="0"/>
          </a:p>
        </p:txBody>
      </p:sp>
      <p:sp>
        <p:nvSpPr>
          <p:cNvPr id="108" name="Rectangle 107">
            <a:hlinkClick r:id="rId4" action="ppaction://hlinksldjump"/>
          </p:cNvPr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en-US" dirty="0"/>
          </a:p>
        </p:txBody>
      </p:sp>
      <p:sp>
        <p:nvSpPr>
          <p:cNvPr id="109" name="Rectangle 108">
            <a:hlinkClick r:id="rId5" action="ppaction://hlinksldjump"/>
          </p:cNvPr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647728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学年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295800" y="2348880"/>
            <a:ext cx="165618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096000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第一学期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367808" y="242088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2015-2016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367808" y="2780928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2016-2017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367808" y="3140968"/>
            <a:ext cx="11913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2017-2018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896200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学位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8616280" y="2348880"/>
            <a:ext cx="129614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688288" y="2420888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688288" y="278092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688288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>
            <a:off x="5663952" y="2492896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riangle 130"/>
          <p:cNvSpPr/>
          <p:nvPr/>
        </p:nvSpPr>
        <p:spPr>
          <a:xfrm rot="10800000">
            <a:off x="5663952" y="3284984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63952" y="2708920"/>
            <a:ext cx="2160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688288" y="3501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19736" y="436510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导入课程信息。</a:t>
            </a:r>
            <a:endParaRPr lang="en-US" altLang="zh-CN" dirty="0" smtClean="0"/>
          </a:p>
          <a:p>
            <a:r>
              <a:rPr lang="zh-CN" altLang="en-US" dirty="0" smtClean="0"/>
              <a:t>注意：系统会自动顺序更新年级信息。</a:t>
            </a:r>
            <a:endParaRPr lang="en-US" dirty="0"/>
          </a:p>
        </p:txBody>
      </p:sp>
      <p:sp>
        <p:nvSpPr>
          <p:cNvPr id="107" name="Left Arrow 106"/>
          <p:cNvSpPr/>
          <p:nvPr/>
        </p:nvSpPr>
        <p:spPr>
          <a:xfrm rot="1363820">
            <a:off x="9224556" y="5874753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7572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108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588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56040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84232" y="1988840"/>
            <a:ext cx="16561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被认领课程数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558924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1-2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Left Arrow 153"/>
          <p:cNvSpPr/>
          <p:nvPr/>
        </p:nvSpPr>
        <p:spPr>
          <a:xfrm rot="1363820">
            <a:off x="8288452" y="321045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558924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1-2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sp>
        <p:nvSpPr>
          <p:cNvPr id="159" name="Rounded Rectangle 15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60" name="Rounded Rectangle 159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61" name="Rounded Rectangle 16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62" name="Rounded Rectangle 16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64" name="Rectangle 163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3647728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导入选项</a:t>
            </a:r>
            <a:endParaRPr lang="en-US" dirty="0"/>
          </a:p>
        </p:txBody>
      </p:sp>
      <p:sp>
        <p:nvSpPr>
          <p:cNvPr id="166" name="Oval 165"/>
          <p:cNvSpPr/>
          <p:nvPr/>
        </p:nvSpPr>
        <p:spPr>
          <a:xfrm>
            <a:off x="3935760" y="23488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hlinkClick r:id="rId4" action="ppaction://hlinksldjump"/>
          </p:cNvPr>
          <p:cNvSpPr/>
          <p:nvPr/>
        </p:nvSpPr>
        <p:spPr>
          <a:xfrm>
            <a:off x="3935760" y="35010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4439816" y="227687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从系统内</a:t>
            </a:r>
            <a:r>
              <a:rPr lang="zh-CN" altLang="en-US" smtClean="0"/>
              <a:t>之前学期导入课程信息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439816" y="3429000"/>
            <a:ext cx="27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表格导入课程信息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3863752" y="2852936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或者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172" name="Rectangle 171">
            <a:hlinkClick r:id="rId5" action="ppaction://hlinksldjump"/>
          </p:cNvPr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73" name="Left Arrow 172"/>
          <p:cNvSpPr/>
          <p:nvPr/>
        </p:nvSpPr>
        <p:spPr>
          <a:xfrm rot="1363820">
            <a:off x="4183996" y="3714513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558924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1-2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sp>
        <p:nvSpPr>
          <p:cNvPr id="159" name="Rounded Rectangle 15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60" name="Rounded Rectangle 159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61" name="Rounded Rectangle 16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62" name="Rounded Rectangle 16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63" name="Rectangle 162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647728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导入选项</a:t>
            </a:r>
            <a:endParaRPr lang="en-US" dirty="0"/>
          </a:p>
        </p:txBody>
      </p:sp>
      <p:sp>
        <p:nvSpPr>
          <p:cNvPr id="165" name="Oval 164"/>
          <p:cNvSpPr/>
          <p:nvPr/>
        </p:nvSpPr>
        <p:spPr>
          <a:xfrm>
            <a:off x="3935760" y="23488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935760" y="35010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4439816" y="227687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从系统内</a:t>
            </a:r>
            <a:r>
              <a:rPr lang="zh-CN" altLang="en-US" smtClean="0"/>
              <a:t>之前学期导入课程信息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4439816" y="3429000"/>
            <a:ext cx="27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表格导入课程信息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3863752" y="2852936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或者</a:t>
            </a:r>
            <a:endParaRPr lang="en-US" dirty="0"/>
          </a:p>
        </p:txBody>
      </p:sp>
      <p:sp>
        <p:nvSpPr>
          <p:cNvPr id="170" name="Rectangle 169">
            <a:hlinkClick r:id="rId4" action="ppaction://hlinksldjump"/>
          </p:cNvPr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007768" y="3573016"/>
            <a:ext cx="148208" cy="148208"/>
          </a:xfrm>
          <a:prstGeom prst="rect">
            <a:avLst/>
          </a:prstGeom>
        </p:spPr>
      </p:pic>
      <p:sp>
        <p:nvSpPr>
          <p:cNvPr id="173" name="Left Arrow 172"/>
          <p:cNvSpPr/>
          <p:nvPr/>
        </p:nvSpPr>
        <p:spPr>
          <a:xfrm rot="1363820">
            <a:off x="9224556" y="5874754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558924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1-2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sp>
        <p:nvSpPr>
          <p:cNvPr id="159" name="Rounded Rectangle 15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60" name="Rounded Rectangle 159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61" name="Rounded Rectangle 16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62" name="Rounded Rectangle 16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63" name="Rectangle 162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719736" y="1916832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</a:t>
            </a:r>
            <a:r>
              <a:rPr lang="zh-CN" altLang="en-US" smtClean="0"/>
              <a:t>给出导入文件地址</a:t>
            </a:r>
            <a:endParaRPr lang="en-US" dirty="0"/>
          </a:p>
        </p:txBody>
      </p:sp>
      <p:pic>
        <p:nvPicPr>
          <p:cNvPr id="167" name="Picture 1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720" y="2348880"/>
            <a:ext cx="7028519" cy="2016224"/>
          </a:xfrm>
          <a:prstGeom prst="rect">
            <a:avLst/>
          </a:prstGeom>
        </p:spPr>
      </p:pic>
      <p:sp>
        <p:nvSpPr>
          <p:cNvPr id="168" name="Left Arrow 167"/>
          <p:cNvSpPr/>
          <p:nvPr/>
        </p:nvSpPr>
        <p:spPr>
          <a:xfrm rot="1363820">
            <a:off x="10160660" y="4218569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558924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1-2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sp>
        <p:nvSpPr>
          <p:cNvPr id="159" name="Rounded Rectangle 15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60" name="Rounded Rectangle 159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61" name="Rounded Rectangle 16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62" name="Rounded Rectangle 16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63" name="Rectangle 162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hlinkClick r:id="rId4" action="ppaction://hlinksldjump"/>
          </p:cNvPr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719736" y="1916832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</a:t>
            </a:r>
            <a:r>
              <a:rPr lang="zh-CN" altLang="en-US" smtClean="0"/>
              <a:t>给出导入文件地址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3791744" y="2492896"/>
            <a:ext cx="66247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791744" y="2492896"/>
            <a:ext cx="5111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C:/users/</a:t>
            </a:r>
            <a:r>
              <a:rPr lang="en-US" altLang="zh-CN" sz="1600" dirty="0" err="1" smtClean="0"/>
              <a:t>huangxing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offline_documents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排课历史数据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xlsx</a:t>
            </a:r>
            <a:endParaRPr lang="en-US" sz="1600" dirty="0"/>
          </a:p>
        </p:txBody>
      </p:sp>
      <p:sp>
        <p:nvSpPr>
          <p:cNvPr id="169" name="Left Arrow 168"/>
          <p:cNvSpPr/>
          <p:nvPr/>
        </p:nvSpPr>
        <p:spPr>
          <a:xfrm rot="1363820">
            <a:off x="9224556" y="5874753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558924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1-2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sp>
        <p:nvSpPr>
          <p:cNvPr id="159" name="Rounded Rectangle 15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60" name="Rounded Rectangle 159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61" name="Rounded Rectangle 16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62" name="Rounded Rectangle 16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63" name="Rectangle 162"/>
          <p:cNvSpPr/>
          <p:nvPr/>
        </p:nvSpPr>
        <p:spPr>
          <a:xfrm>
            <a:off x="3575720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hlinkClick r:id="rId4" action="ppaction://hlinksldjump"/>
          </p:cNvPr>
          <p:cNvSpPr/>
          <p:nvPr/>
        </p:nvSpPr>
        <p:spPr>
          <a:xfrm>
            <a:off x="9336360" y="551723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关闭窗口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6312024" y="3284984"/>
            <a:ext cx="18004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导入数据成功！</a:t>
            </a:r>
            <a:endParaRPr lang="en-US" altLang="zh-CN" dirty="0" smtClean="0"/>
          </a:p>
          <a:p>
            <a:r>
              <a:rPr lang="zh-CN" altLang="en-US" sz="1200" dirty="0" smtClean="0"/>
              <a:t>导入课程信息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条。</a:t>
            </a:r>
            <a:endParaRPr lang="en-US" sz="1200" dirty="0"/>
          </a:p>
        </p:txBody>
      </p:sp>
      <p:sp>
        <p:nvSpPr>
          <p:cNvPr id="166" name="Snip Same Side Corner Rectangle 165"/>
          <p:cNvSpPr/>
          <p:nvPr/>
        </p:nvSpPr>
        <p:spPr>
          <a:xfrm>
            <a:off x="8400256" y="1772816"/>
            <a:ext cx="2160240" cy="2088232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616280" y="2060848"/>
            <a:ext cx="1728192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如果课程代码和名称没有冲突，并且其他字段合规，则直接导入。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472264" y="2780928"/>
            <a:ext cx="2016223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如果课程代码与名称同系统内历史记录冲突，或有其他不合规字段，则提示要求修改数据源</a:t>
            </a:r>
            <a:r>
              <a:rPr lang="en-US" altLang="zh-CN" sz="1200" dirty="0" smtClean="0">
                <a:solidFill>
                  <a:schemeClr val="tx1"/>
                </a:solidFill>
              </a:rPr>
              <a:t>Excel</a:t>
            </a:r>
            <a:r>
              <a:rPr lang="zh-CN" altLang="en-US" sz="1200" dirty="0" smtClean="0">
                <a:solidFill>
                  <a:schemeClr val="tx1"/>
                </a:solidFill>
              </a:rPr>
              <a:t>文件，导入不成功，并退出导入界面。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Left Arrow 169"/>
          <p:cNvSpPr/>
          <p:nvPr/>
        </p:nvSpPr>
        <p:spPr>
          <a:xfrm rot="1363820">
            <a:off x="10376684" y="5874754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7572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588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56040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290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84232" y="1988840"/>
            <a:ext cx="16561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被认领课程数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>
            <a:hlinkClick r:id="rId4" action="ppaction://hlinksldjump"/>
          </p:cNvPr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Left Arrow 137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课程代码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iangle 191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iangle 195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221" name="Rounded Rectangle 220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53" name="Oval 52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1052736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LAWS130015.1.01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iangle 191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iangle 195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221" name="Rounded Rectangle 220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169" name="Oval 16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1052736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LAWS130012.1.01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iangle 191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iangle 195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221" name="Rounded Rectangle 220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169" name="Oval 16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464" y="6237312"/>
            <a:ext cx="431800" cy="3175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系统内</a:t>
            </a:r>
            <a:r>
              <a:rPr lang="zh-CN" altLang="en-US" smtClean="0"/>
              <a:t>已有本课程代码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4511824" y="1484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知识产权法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511824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8328248" y="1988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4511824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法学院本科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4511824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8328248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4511824" y="4005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4511824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451182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王俊</a:t>
            </a:r>
            <a:r>
              <a:rPr lang="en-US" altLang="zh-CN" dirty="0" smtClean="0"/>
              <a:t>(776655)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8256240" y="39330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陈乃蔚</a:t>
            </a:r>
            <a:r>
              <a:rPr lang="en-US" altLang="zh-CN" dirty="0" smtClean="0"/>
              <a:t>(776633)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8256240" y="42930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丁文杰</a:t>
            </a:r>
            <a:r>
              <a:rPr lang="en-US" altLang="zh-CN" dirty="0" smtClean="0"/>
              <a:t>(776622)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7572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216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588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17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56040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380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84232" y="1988840"/>
            <a:ext cx="16561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被认领课程数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1" name="Picture 3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1052736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1" name="Picture 3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1052736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329" name="Picture 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8528" y="3645024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pic>
        <p:nvPicPr>
          <p:cNvPr id="329" name="Picture 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2420888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43872" y="23488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778866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78092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pic>
        <p:nvPicPr>
          <p:cNvPr id="329" name="Picture 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2924944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43872" y="23488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778866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780928"/>
            <a:ext cx="20162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pic>
        <p:nvPicPr>
          <p:cNvPr id="329" name="Picture 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5589240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43872" y="23488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778866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780928"/>
            <a:ext cx="20162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pic>
        <p:nvPicPr>
          <p:cNvPr id="329" name="Picture 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2420888"/>
            <a:ext cx="431800" cy="317500"/>
          </a:xfrm>
          <a:prstGeom prst="rect">
            <a:avLst/>
          </a:prstGeom>
        </p:spPr>
      </p:pic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pic>
        <p:nvPicPr>
          <p:cNvPr id="329" name="Picture 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2420888"/>
            <a:ext cx="431800" cy="317500"/>
          </a:xfrm>
          <a:prstGeom prst="rect">
            <a:avLst/>
          </a:prstGeom>
        </p:spPr>
      </p:pic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4943872" y="27809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需要添加新的教师信息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5517232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4943872" y="27809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需要添加新的教师信息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5517232"/>
            <a:ext cx="431800" cy="317500"/>
          </a:xfrm>
          <a:prstGeom prst="rect">
            <a:avLst/>
          </a:prstGeom>
        </p:spPr>
      </p:pic>
      <p:sp>
        <p:nvSpPr>
          <p:cNvPr id="329" name="Rectangle 328"/>
          <p:cNvSpPr/>
          <p:nvPr/>
        </p:nvSpPr>
        <p:spPr>
          <a:xfrm>
            <a:off x="1631504" y="980728"/>
            <a:ext cx="9217024" cy="518457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/>
          <p:nvPr/>
        </p:nvSpPr>
        <p:spPr>
          <a:xfrm>
            <a:off x="2279576" y="1412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添加教师</a:t>
            </a:r>
            <a:endParaRPr 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2657618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教师工号</a:t>
            </a:r>
            <a:endParaRPr lang="en-US" altLang="zh-CN" dirty="0" smtClean="0"/>
          </a:p>
        </p:txBody>
      </p:sp>
      <p:sp>
        <p:nvSpPr>
          <p:cNvPr id="344" name="TextBox 343"/>
          <p:cNvSpPr txBox="1"/>
          <p:nvPr/>
        </p:nvSpPr>
        <p:spPr>
          <a:xfrm>
            <a:off x="2657618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教师姓名</a:t>
            </a:r>
            <a:endParaRPr lang="en-US" dirty="0"/>
          </a:p>
        </p:txBody>
      </p:sp>
      <p:sp>
        <p:nvSpPr>
          <p:cNvPr id="345" name="Rectangle 344"/>
          <p:cNvSpPr/>
          <p:nvPr/>
        </p:nvSpPr>
        <p:spPr>
          <a:xfrm>
            <a:off x="4799856" y="2132856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Rectangle 345"/>
          <p:cNvSpPr/>
          <p:nvPr/>
        </p:nvSpPr>
        <p:spPr>
          <a:xfrm>
            <a:off x="4799856" y="2636912"/>
            <a:ext cx="32943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7" name="Group 346"/>
          <p:cNvGrpSpPr/>
          <p:nvPr/>
        </p:nvGrpSpPr>
        <p:grpSpPr>
          <a:xfrm>
            <a:off x="8256240" y="2132856"/>
            <a:ext cx="360040" cy="360040"/>
            <a:chOff x="8472264" y="764704"/>
            <a:chExt cx="360040" cy="360040"/>
          </a:xfrm>
        </p:grpSpPr>
        <p:sp>
          <p:nvSpPr>
            <p:cNvPr id="348" name="Oval 347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TextBox 349"/>
          <p:cNvSpPr txBox="1"/>
          <p:nvPr/>
        </p:nvSpPr>
        <p:spPr>
          <a:xfrm>
            <a:off x="2639616" y="31409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本学期期望总学时</a:t>
            </a:r>
            <a:endParaRPr lang="en-US" dirty="0"/>
          </a:p>
        </p:txBody>
      </p:sp>
      <p:sp>
        <p:nvSpPr>
          <p:cNvPr id="351" name="Rectangle 350"/>
          <p:cNvSpPr/>
          <p:nvPr/>
        </p:nvSpPr>
        <p:spPr>
          <a:xfrm>
            <a:off x="4799856" y="3140968"/>
            <a:ext cx="33123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2639616" y="3645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认领课程</a:t>
            </a:r>
            <a:endParaRPr lang="en-US" dirty="0"/>
          </a:p>
        </p:txBody>
      </p:sp>
      <p:sp>
        <p:nvSpPr>
          <p:cNvPr id="353" name="Rectangle 352"/>
          <p:cNvSpPr/>
          <p:nvPr/>
        </p:nvSpPr>
        <p:spPr>
          <a:xfrm>
            <a:off x="4799856" y="3645024"/>
            <a:ext cx="3312368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53"/>
          <p:cNvSpPr/>
          <p:nvPr/>
        </p:nvSpPr>
        <p:spPr>
          <a:xfrm>
            <a:off x="8256240" y="3645024"/>
            <a:ext cx="9144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55" name="Rounded Rectangle 354"/>
          <p:cNvSpPr/>
          <p:nvPr/>
        </p:nvSpPr>
        <p:spPr>
          <a:xfrm>
            <a:off x="8256240" y="4221088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56" name="Rectangle 355"/>
          <p:cNvSpPr/>
          <p:nvPr/>
        </p:nvSpPr>
        <p:spPr>
          <a:xfrm>
            <a:off x="8472264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57" name="Rectangle 356"/>
          <p:cNvSpPr/>
          <p:nvPr/>
        </p:nvSpPr>
        <p:spPr>
          <a:xfrm>
            <a:off x="9768408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pic>
        <p:nvPicPr>
          <p:cNvPr id="358" name="Picture 3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2204864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4943872" y="27809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需要添加新的教师信息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5517232"/>
            <a:ext cx="431800" cy="317500"/>
          </a:xfrm>
          <a:prstGeom prst="rect">
            <a:avLst/>
          </a:prstGeom>
        </p:spPr>
      </p:pic>
      <p:sp>
        <p:nvSpPr>
          <p:cNvPr id="329" name="Rectangle 328"/>
          <p:cNvSpPr/>
          <p:nvPr/>
        </p:nvSpPr>
        <p:spPr>
          <a:xfrm>
            <a:off x="1631504" y="980728"/>
            <a:ext cx="9217024" cy="518457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/>
          <p:nvPr/>
        </p:nvSpPr>
        <p:spPr>
          <a:xfrm>
            <a:off x="2279576" y="1412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添加教师</a:t>
            </a:r>
            <a:endParaRPr 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2657618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教师工号</a:t>
            </a:r>
            <a:endParaRPr lang="en-US" altLang="zh-CN" dirty="0" smtClean="0"/>
          </a:p>
        </p:txBody>
      </p:sp>
      <p:sp>
        <p:nvSpPr>
          <p:cNvPr id="344" name="TextBox 343"/>
          <p:cNvSpPr txBox="1"/>
          <p:nvPr/>
        </p:nvSpPr>
        <p:spPr>
          <a:xfrm>
            <a:off x="2657618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教师姓名</a:t>
            </a:r>
            <a:endParaRPr lang="en-US" dirty="0"/>
          </a:p>
        </p:txBody>
      </p:sp>
      <p:sp>
        <p:nvSpPr>
          <p:cNvPr id="345" name="Rectangle 344"/>
          <p:cNvSpPr/>
          <p:nvPr/>
        </p:nvSpPr>
        <p:spPr>
          <a:xfrm>
            <a:off x="4799856" y="2132856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Rectangle 345"/>
          <p:cNvSpPr/>
          <p:nvPr/>
        </p:nvSpPr>
        <p:spPr>
          <a:xfrm>
            <a:off x="4799856" y="2636912"/>
            <a:ext cx="32943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7" name="Group 346"/>
          <p:cNvGrpSpPr/>
          <p:nvPr/>
        </p:nvGrpSpPr>
        <p:grpSpPr>
          <a:xfrm>
            <a:off x="8256240" y="2132856"/>
            <a:ext cx="360040" cy="360040"/>
            <a:chOff x="8472264" y="764704"/>
            <a:chExt cx="360040" cy="360040"/>
          </a:xfrm>
        </p:grpSpPr>
        <p:sp>
          <p:nvSpPr>
            <p:cNvPr id="348" name="Oval 347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TextBox 349"/>
          <p:cNvSpPr txBox="1"/>
          <p:nvPr/>
        </p:nvSpPr>
        <p:spPr>
          <a:xfrm>
            <a:off x="2639616" y="31409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本学期期望总学时</a:t>
            </a:r>
            <a:endParaRPr lang="en-US" dirty="0"/>
          </a:p>
        </p:txBody>
      </p:sp>
      <p:sp>
        <p:nvSpPr>
          <p:cNvPr id="351" name="Rectangle 350"/>
          <p:cNvSpPr/>
          <p:nvPr/>
        </p:nvSpPr>
        <p:spPr>
          <a:xfrm>
            <a:off x="4799856" y="3140968"/>
            <a:ext cx="33123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2639616" y="3645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认领课程</a:t>
            </a:r>
            <a:endParaRPr lang="en-US" dirty="0"/>
          </a:p>
        </p:txBody>
      </p:sp>
      <p:sp>
        <p:nvSpPr>
          <p:cNvPr id="353" name="Rectangle 352"/>
          <p:cNvSpPr/>
          <p:nvPr/>
        </p:nvSpPr>
        <p:spPr>
          <a:xfrm>
            <a:off x="4799856" y="3645024"/>
            <a:ext cx="3312368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53"/>
          <p:cNvSpPr/>
          <p:nvPr/>
        </p:nvSpPr>
        <p:spPr>
          <a:xfrm>
            <a:off x="8256240" y="3645024"/>
            <a:ext cx="9144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55" name="Rounded Rectangle 354"/>
          <p:cNvSpPr/>
          <p:nvPr/>
        </p:nvSpPr>
        <p:spPr>
          <a:xfrm>
            <a:off x="8256240" y="4221088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56" name="Rectangle 355"/>
          <p:cNvSpPr/>
          <p:nvPr/>
        </p:nvSpPr>
        <p:spPr>
          <a:xfrm>
            <a:off x="8472264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57" name="Rectangle 356"/>
          <p:cNvSpPr/>
          <p:nvPr/>
        </p:nvSpPr>
        <p:spPr>
          <a:xfrm>
            <a:off x="9768408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1864" y="213285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745326</a:t>
            </a:r>
            <a:endParaRPr lang="en-US" dirty="0"/>
          </a:p>
        </p:txBody>
      </p:sp>
      <p:sp>
        <p:nvSpPr>
          <p:cNvPr id="360" name="TextBox 359"/>
          <p:cNvSpPr txBox="1"/>
          <p:nvPr/>
        </p:nvSpPr>
        <p:spPr>
          <a:xfrm>
            <a:off x="8760296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</a:t>
            </a:r>
            <a:r>
              <a:rPr lang="zh-CN" altLang="en-US" smtClean="0"/>
              <a:t>的教师工号</a:t>
            </a:r>
            <a:endParaRPr lang="en-US" dirty="0"/>
          </a:p>
        </p:txBody>
      </p:sp>
      <p:pic>
        <p:nvPicPr>
          <p:cNvPr id="361" name="Picture 3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912" y="2708920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4943872" y="27809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需要添加新的教师信息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5517232"/>
            <a:ext cx="431800" cy="317500"/>
          </a:xfrm>
          <a:prstGeom prst="rect">
            <a:avLst/>
          </a:prstGeom>
        </p:spPr>
      </p:pic>
      <p:sp>
        <p:nvSpPr>
          <p:cNvPr id="329" name="Rectangle 328"/>
          <p:cNvSpPr/>
          <p:nvPr/>
        </p:nvSpPr>
        <p:spPr>
          <a:xfrm>
            <a:off x="1631504" y="980728"/>
            <a:ext cx="9217024" cy="518457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/>
          <p:nvPr/>
        </p:nvSpPr>
        <p:spPr>
          <a:xfrm>
            <a:off x="2279576" y="1412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添加教师</a:t>
            </a:r>
            <a:endParaRPr 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2657618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教师工号</a:t>
            </a:r>
            <a:endParaRPr lang="en-US" altLang="zh-CN" dirty="0" smtClean="0"/>
          </a:p>
        </p:txBody>
      </p:sp>
      <p:sp>
        <p:nvSpPr>
          <p:cNvPr id="344" name="TextBox 343"/>
          <p:cNvSpPr txBox="1"/>
          <p:nvPr/>
        </p:nvSpPr>
        <p:spPr>
          <a:xfrm>
            <a:off x="2657618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教师姓名</a:t>
            </a:r>
            <a:endParaRPr lang="en-US" dirty="0"/>
          </a:p>
        </p:txBody>
      </p:sp>
      <p:sp>
        <p:nvSpPr>
          <p:cNvPr id="345" name="Rectangle 344"/>
          <p:cNvSpPr/>
          <p:nvPr/>
        </p:nvSpPr>
        <p:spPr>
          <a:xfrm>
            <a:off x="4799856" y="2132856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Rectangle 345"/>
          <p:cNvSpPr/>
          <p:nvPr/>
        </p:nvSpPr>
        <p:spPr>
          <a:xfrm>
            <a:off x="4799856" y="2636912"/>
            <a:ext cx="32943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7" name="Group 346"/>
          <p:cNvGrpSpPr/>
          <p:nvPr/>
        </p:nvGrpSpPr>
        <p:grpSpPr>
          <a:xfrm>
            <a:off x="8256240" y="2132856"/>
            <a:ext cx="360040" cy="360040"/>
            <a:chOff x="8472264" y="764704"/>
            <a:chExt cx="360040" cy="360040"/>
          </a:xfrm>
        </p:grpSpPr>
        <p:sp>
          <p:nvSpPr>
            <p:cNvPr id="348" name="Oval 347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TextBox 349"/>
          <p:cNvSpPr txBox="1"/>
          <p:nvPr/>
        </p:nvSpPr>
        <p:spPr>
          <a:xfrm>
            <a:off x="2639616" y="31409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本学期期望总学时</a:t>
            </a:r>
            <a:endParaRPr lang="en-US" dirty="0"/>
          </a:p>
        </p:txBody>
      </p:sp>
      <p:sp>
        <p:nvSpPr>
          <p:cNvPr id="351" name="Rectangle 350"/>
          <p:cNvSpPr/>
          <p:nvPr/>
        </p:nvSpPr>
        <p:spPr>
          <a:xfrm>
            <a:off x="4799856" y="3140968"/>
            <a:ext cx="33123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2639616" y="3645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认领课程</a:t>
            </a:r>
            <a:endParaRPr lang="en-US" dirty="0"/>
          </a:p>
        </p:txBody>
      </p:sp>
      <p:sp>
        <p:nvSpPr>
          <p:cNvPr id="353" name="Rectangle 352"/>
          <p:cNvSpPr/>
          <p:nvPr/>
        </p:nvSpPr>
        <p:spPr>
          <a:xfrm>
            <a:off x="4799856" y="3645024"/>
            <a:ext cx="3312368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53"/>
          <p:cNvSpPr/>
          <p:nvPr/>
        </p:nvSpPr>
        <p:spPr>
          <a:xfrm>
            <a:off x="8256240" y="3645024"/>
            <a:ext cx="9144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55" name="Rounded Rectangle 354"/>
          <p:cNvSpPr/>
          <p:nvPr/>
        </p:nvSpPr>
        <p:spPr>
          <a:xfrm>
            <a:off x="8256240" y="4221088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56" name="Rectangle 355"/>
          <p:cNvSpPr/>
          <p:nvPr/>
        </p:nvSpPr>
        <p:spPr>
          <a:xfrm>
            <a:off x="8472264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57" name="Rectangle 356"/>
          <p:cNvSpPr/>
          <p:nvPr/>
        </p:nvSpPr>
        <p:spPr>
          <a:xfrm>
            <a:off x="9768408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1864" y="213285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745326</a:t>
            </a:r>
            <a:endParaRPr lang="en-US" dirty="0"/>
          </a:p>
        </p:txBody>
      </p:sp>
      <p:sp>
        <p:nvSpPr>
          <p:cNvPr id="360" name="TextBox 359"/>
          <p:cNvSpPr txBox="1"/>
          <p:nvPr/>
        </p:nvSpPr>
        <p:spPr>
          <a:xfrm>
            <a:off x="8760296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</a:t>
            </a:r>
            <a:r>
              <a:rPr lang="zh-CN" altLang="en-US" smtClean="0"/>
              <a:t>的教师工号</a:t>
            </a:r>
            <a:endParaRPr lang="en-US" dirty="0"/>
          </a:p>
        </p:txBody>
      </p:sp>
      <p:sp>
        <p:nvSpPr>
          <p:cNvPr id="358" name="TextBox 357"/>
          <p:cNvSpPr txBox="1"/>
          <p:nvPr/>
        </p:nvSpPr>
        <p:spPr>
          <a:xfrm>
            <a:off x="4871864" y="2636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pic>
        <p:nvPicPr>
          <p:cNvPr id="359" name="Picture 3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352" y="5661248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4943872" y="27809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需要添加新的教师信息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2420888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4871864" y="2780928"/>
            <a:ext cx="2016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r>
              <a:rPr lang="en-US" altLang="zh-CN" dirty="0" smtClean="0"/>
              <a:t>(745326)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924944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4871864" y="2780928"/>
            <a:ext cx="20162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r>
              <a:rPr lang="en-US" altLang="zh-CN" dirty="0" smtClean="0"/>
              <a:t>(745326)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5661248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83832" y="1412776"/>
            <a:ext cx="3384376" cy="46085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799856" y="2276872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9856" y="162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添加适格教师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7464152" y="2348880"/>
            <a:ext cx="360040" cy="360040"/>
            <a:chOff x="8472264" y="764704"/>
            <a:chExt cx="360040" cy="360040"/>
          </a:xfrm>
        </p:grpSpPr>
        <p:sp>
          <p:nvSpPr>
            <p:cNvPr id="332" name="Oval 331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99856" y="2708920"/>
            <a:ext cx="259228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riangle 336"/>
          <p:cNvSpPr/>
          <p:nvPr/>
        </p:nvSpPr>
        <p:spPr>
          <a:xfrm>
            <a:off x="7032104" y="278092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riangle 337"/>
          <p:cNvSpPr/>
          <p:nvPr/>
        </p:nvSpPr>
        <p:spPr>
          <a:xfrm rot="10800000">
            <a:off x="7032104" y="47251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032104" y="3068960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312024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799856" y="537321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94387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4871864" y="2780928"/>
            <a:ext cx="20162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r>
              <a:rPr lang="en-US" altLang="zh-CN" dirty="0" smtClean="0"/>
              <a:t>(745326)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5661248"/>
            <a:ext cx="431800" cy="317500"/>
          </a:xfrm>
          <a:prstGeom prst="rect">
            <a:avLst/>
          </a:prstGeom>
        </p:spPr>
      </p:pic>
      <p:sp>
        <p:nvSpPr>
          <p:cNvPr id="329" name="TextBox 328"/>
          <p:cNvSpPr txBox="1"/>
          <p:nvPr/>
        </p:nvSpPr>
        <p:spPr>
          <a:xfrm>
            <a:off x="825624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r>
              <a:rPr lang="en-US" altLang="zh-CN" dirty="0" smtClean="0"/>
              <a:t>(745326)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229" name="Rounded Rectangle 2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30" name="Rounded Rectangle 229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35158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riangle 284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287" name="Rectangle 286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riangle 288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riangle 292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295" name="Rectangle 294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08" name="TextBox 307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314" name="Rounded Rectangle 313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319" name="Oval 318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32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宪法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583832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全校通识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325" name="TextBox 324"/>
          <p:cNvSpPr txBox="1"/>
          <p:nvPr/>
        </p:nvSpPr>
        <p:spPr>
          <a:xfrm>
            <a:off x="4583832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28248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王蔚</a:t>
            </a:r>
            <a:r>
              <a:rPr lang="en-US" altLang="zh-CN" dirty="0" smtClean="0"/>
              <a:t>(778866)</a:t>
            </a:r>
            <a:endParaRPr lang="en-US" dirty="0"/>
          </a:p>
        </p:txBody>
      </p:sp>
      <p:sp>
        <p:nvSpPr>
          <p:cNvPr id="329" name="TextBox 328"/>
          <p:cNvSpPr txBox="1"/>
          <p:nvPr/>
        </p:nvSpPr>
        <p:spPr>
          <a:xfrm>
            <a:off x="825624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涂云新</a:t>
            </a:r>
            <a:r>
              <a:rPr lang="en-US" altLang="zh-CN" dirty="0" smtClean="0"/>
              <a:t>(745326)</a:t>
            </a:r>
            <a:endParaRPr lang="en-US" dirty="0"/>
          </a:p>
        </p:txBody>
      </p:sp>
      <p:pic>
        <p:nvPicPr>
          <p:cNvPr id="342" name="Picture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4472" y="6165304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7572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270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588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56040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480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842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被认领课程数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9944637" y="5226681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7572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270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588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56040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480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84232" y="1988840"/>
            <a:ext cx="16561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被认领课程数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10736724" y="311041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10736724" y="311041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99" name="Rectangle 198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sp>
        <p:nvSpPr>
          <p:cNvPr id="222" name="Rounded Rectangle 221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23" name="Rounded Rectangle 222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24" name="Rounded Rectangle 223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25" name="Rounded Rectangle 224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26" name="Rounded Rectangle 225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27" name="Rounded Rectangle 226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0" name="TextBox 229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32" name="TextBox 231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33" name="TextBox 232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47" name="TextBox 246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260" name="TextBox 259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262" name="TextBox 261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63" name="TextBox 262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267" name="TextBox 266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69" name="Left Arrow 268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274" name="Rectangle 273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77" name="Rectangle 276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83" name="Rectangle 282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86" name="Rectangle 285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88" name="Rectangle 287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301" name="TextBox 300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302" name="Rectangle 301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308" name="TextBox 3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315" name="Picture 3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326" name="Rounded Rectangle 325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327" name="Rounded Rectangle 326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328" name="Rounded Rectangle 327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329" name="Rounded Rectangle 328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330" name="Rounded Rectangle 329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331" name="Rounded Rectangle 330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332" name="TextBox 331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34" name="TextBox 333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336" name="TextBox 335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38" name="TextBox 337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339" name="TextBox 338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340" name="TextBox 339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344" name="TextBox 343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351" name="TextBox 350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354" name="TextBox 353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55" name="TextBox 354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63" name="Rectangle 362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351584" y="47667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修改课程信息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367" name="Rectangle 366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370" name="Rectangle 369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riangle 371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374" name="Rectangle 373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riangle 375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378" name="Rectangle 377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riangle 379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382" name="Rectangle 381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384" name="Rectangle 383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6" name="Picture 3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87" name="TextBox 386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88" name="Rectangle 387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0" name="Picture 3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91" name="TextBox 390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92" name="Rectangle 391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96" name="Rectangle 395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98" name="Rectangle 397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0" name="Picture 3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401" name="Rounded Rectangle 400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402" name="Rounded Rectangle 401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403" name="Rectangle 402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404" name="Rectangle 403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406" name="Oval 405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Connector 406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83832" y="980728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LAWS130019.01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09" name="TextBox 408"/>
          <p:cNvSpPr txBox="1"/>
          <p:nvPr/>
        </p:nvSpPr>
        <p:spPr>
          <a:xfrm>
            <a:off x="458383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法律实务</a:t>
            </a:r>
            <a:endParaRPr lang="en-US" dirty="0"/>
          </a:p>
        </p:txBody>
      </p:sp>
      <p:sp>
        <p:nvSpPr>
          <p:cNvPr id="410" name="TextBox 409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8400256" y="1988840"/>
            <a:ext cx="17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en-US" dirty="0"/>
          </a:p>
        </p:txBody>
      </p:sp>
      <p:sp>
        <p:nvSpPr>
          <p:cNvPr id="412" name="TextBox 411"/>
          <p:cNvSpPr txBox="1"/>
          <p:nvPr/>
        </p:nvSpPr>
        <p:spPr>
          <a:xfrm>
            <a:off x="4583832" y="2492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法学院</a:t>
            </a:r>
            <a:endParaRPr lang="en-US" dirty="0"/>
          </a:p>
        </p:txBody>
      </p:sp>
      <p:sp>
        <p:nvSpPr>
          <p:cNvPr id="413" name="TextBox 412"/>
          <p:cNvSpPr txBox="1"/>
          <p:nvPr/>
        </p:nvSpPr>
        <p:spPr>
          <a:xfrm>
            <a:off x="4583832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414" name="TextBox 41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4583832" y="350100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16" name="TextBox 41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en-US" dirty="0"/>
          </a:p>
        </p:txBody>
      </p:sp>
      <p:sp>
        <p:nvSpPr>
          <p:cNvPr id="417" name="TextBox 41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19" name="TextBox 418"/>
          <p:cNvSpPr txBox="1"/>
          <p:nvPr/>
        </p:nvSpPr>
        <p:spPr>
          <a:xfrm>
            <a:off x="8256240" y="357301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sp>
        <p:nvSpPr>
          <p:cNvPr id="420" name="Left Arrow 419"/>
          <p:cNvSpPr/>
          <p:nvPr/>
        </p:nvSpPr>
        <p:spPr>
          <a:xfrm rot="1363820">
            <a:off x="4976085" y="465061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10736724" y="311041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99" name="Rectangle 198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sp>
        <p:nvSpPr>
          <p:cNvPr id="222" name="Rounded Rectangle 221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23" name="Rounded Rectangle 222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24" name="Rounded Rectangle 223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25" name="Rounded Rectangle 224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26" name="Rounded Rectangle 225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27" name="Rounded Rectangle 226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0" name="TextBox 229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32" name="TextBox 231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33" name="TextBox 232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47" name="TextBox 246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260" name="TextBox 259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262" name="TextBox 261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63" name="TextBox 262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267" name="TextBox 266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69" name="Left Arrow 268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274" name="Rectangle 273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77" name="Rectangle 276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83" name="Rectangle 282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86" name="Rectangle 285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88" name="Rectangle 287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301" name="TextBox 300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302" name="Rectangle 301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308" name="TextBox 3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315" name="Picture 3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326" name="Rounded Rectangle 325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327" name="Rounded Rectangle 326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328" name="Rounded Rectangle 327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329" name="Rounded Rectangle 328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330" name="Rounded Rectangle 329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331" name="Rounded Rectangle 330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332" name="TextBox 331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34" name="TextBox 333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336" name="TextBox 335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38" name="TextBox 337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339" name="TextBox 338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340" name="TextBox 339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344" name="TextBox 343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351" name="TextBox 350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354" name="TextBox 353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55" name="TextBox 354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63" name="Rectangle 362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351584" y="47667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修改课程信息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367" name="Rectangle 366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370" name="Rectangle 369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riangle 371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374" name="Rectangle 373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riangle 375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378" name="Rectangle 377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riangle 379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382" name="Rectangle 381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384" name="Rectangle 383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6" name="Picture 3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87" name="TextBox 386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88" name="Rectangle 387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0" name="Picture 3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91" name="TextBox 390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92" name="Rectangle 391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96" name="Rectangle 395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98" name="Rectangle 397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0" name="Picture 3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401" name="Rounded Rectangle 400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402" name="Rounded Rectangle 401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403" name="Rectangle 402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404" name="Rectangle 403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406" name="Oval 405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Connector 406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83832" y="980728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LAWS130019.01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09" name="TextBox 408"/>
          <p:cNvSpPr txBox="1"/>
          <p:nvPr/>
        </p:nvSpPr>
        <p:spPr>
          <a:xfrm>
            <a:off x="458383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法律实务</a:t>
            </a:r>
            <a:endParaRPr lang="en-US" dirty="0"/>
          </a:p>
        </p:txBody>
      </p:sp>
      <p:sp>
        <p:nvSpPr>
          <p:cNvPr id="410" name="TextBox 409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8400256" y="1988840"/>
            <a:ext cx="17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en-US" dirty="0"/>
          </a:p>
        </p:txBody>
      </p:sp>
      <p:sp>
        <p:nvSpPr>
          <p:cNvPr id="412" name="TextBox 411"/>
          <p:cNvSpPr txBox="1"/>
          <p:nvPr/>
        </p:nvSpPr>
        <p:spPr>
          <a:xfrm>
            <a:off x="4583832" y="2492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法学院</a:t>
            </a:r>
            <a:endParaRPr lang="en-US" dirty="0"/>
          </a:p>
        </p:txBody>
      </p:sp>
      <p:sp>
        <p:nvSpPr>
          <p:cNvPr id="413" name="TextBox 412"/>
          <p:cNvSpPr txBox="1"/>
          <p:nvPr/>
        </p:nvSpPr>
        <p:spPr>
          <a:xfrm>
            <a:off x="4583832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414" name="TextBox 41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4583832" y="350100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16" name="TextBox 41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en-US" dirty="0"/>
          </a:p>
        </p:txBody>
      </p:sp>
      <p:sp>
        <p:nvSpPr>
          <p:cNvPr id="417" name="TextBox 41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19" name="TextBox 418"/>
          <p:cNvSpPr txBox="1"/>
          <p:nvPr/>
        </p:nvSpPr>
        <p:spPr>
          <a:xfrm>
            <a:off x="8256240" y="357301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sp>
        <p:nvSpPr>
          <p:cNvPr id="408" name="Left Arrow 407"/>
          <p:cNvSpPr/>
          <p:nvPr/>
        </p:nvSpPr>
        <p:spPr>
          <a:xfrm rot="1363820">
            <a:off x="9512589" y="3714513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10736724" y="311041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99" name="Rectangle 198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sp>
        <p:nvSpPr>
          <p:cNvPr id="222" name="Rounded Rectangle 221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23" name="Rounded Rectangle 222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24" name="Rounded Rectangle 223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25" name="Rounded Rectangle 224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26" name="Rounded Rectangle 225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27" name="Rounded Rectangle 226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0" name="TextBox 229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32" name="TextBox 231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33" name="TextBox 232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47" name="TextBox 246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260" name="TextBox 259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262" name="TextBox 261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63" name="TextBox 262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267" name="TextBox 266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69" name="Left Arrow 268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274" name="Rectangle 273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77" name="Rectangle 276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83" name="Rectangle 282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86" name="Rectangle 285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88" name="Rectangle 287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301" name="TextBox 300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302" name="Rectangle 301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308" name="TextBox 3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315" name="Picture 3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326" name="Rounded Rectangle 325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327" name="Rounded Rectangle 326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328" name="Rounded Rectangle 327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329" name="Rounded Rectangle 328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330" name="Rounded Rectangle 329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331" name="Rounded Rectangle 330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332" name="TextBox 331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34" name="TextBox 333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336" name="TextBox 335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38" name="TextBox 337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339" name="TextBox 338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340" name="TextBox 339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344" name="TextBox 343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351" name="TextBox 350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354" name="TextBox 353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55" name="TextBox 354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63" name="Rectangle 362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351584" y="47667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修改课程信息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367" name="Rectangle 366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370" name="Rectangle 369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riangle 371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374" name="Rectangle 373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riangle 375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378" name="Rectangle 377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riangle 379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382" name="Rectangle 381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384" name="Rectangle 383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6" name="Picture 3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87" name="TextBox 386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88" name="Rectangle 387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0" name="Picture 3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91" name="TextBox 390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92" name="Rectangle 391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96" name="Rectangle 395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98" name="Rectangle 397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0" name="Picture 3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401" name="Rounded Rectangle 400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402" name="Rounded Rectangle 401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403" name="Rectangle 402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404" name="Rectangle 403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406" name="Oval 405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Connector 406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83832" y="980728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LAWS130019.01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09" name="TextBox 408"/>
          <p:cNvSpPr txBox="1"/>
          <p:nvPr/>
        </p:nvSpPr>
        <p:spPr>
          <a:xfrm>
            <a:off x="458383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法律实务</a:t>
            </a:r>
            <a:endParaRPr lang="en-US" dirty="0"/>
          </a:p>
        </p:txBody>
      </p:sp>
      <p:sp>
        <p:nvSpPr>
          <p:cNvPr id="410" name="TextBox 409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8400256" y="1988840"/>
            <a:ext cx="17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en-US" dirty="0"/>
          </a:p>
        </p:txBody>
      </p:sp>
      <p:sp>
        <p:nvSpPr>
          <p:cNvPr id="412" name="TextBox 411"/>
          <p:cNvSpPr txBox="1"/>
          <p:nvPr/>
        </p:nvSpPr>
        <p:spPr>
          <a:xfrm>
            <a:off x="4583832" y="2492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法学院</a:t>
            </a:r>
            <a:endParaRPr lang="en-US" dirty="0"/>
          </a:p>
        </p:txBody>
      </p:sp>
      <p:sp>
        <p:nvSpPr>
          <p:cNvPr id="413" name="TextBox 412"/>
          <p:cNvSpPr txBox="1"/>
          <p:nvPr/>
        </p:nvSpPr>
        <p:spPr>
          <a:xfrm>
            <a:off x="4583832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414" name="TextBox 41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4583832" y="350100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16" name="TextBox 41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en-US" dirty="0"/>
          </a:p>
        </p:txBody>
      </p:sp>
      <p:sp>
        <p:nvSpPr>
          <p:cNvPr id="417" name="TextBox 41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19" name="TextBox 418"/>
          <p:cNvSpPr txBox="1"/>
          <p:nvPr/>
        </p:nvSpPr>
        <p:spPr>
          <a:xfrm>
            <a:off x="8328248" y="3573017"/>
            <a:ext cx="15121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</a:t>
            </a:r>
            <a:r>
              <a:rPr lang="en-US" altLang="zh-CN" sz="1400" dirty="0"/>
              <a:t>)</a:t>
            </a:r>
            <a:endParaRPr lang="en-US" altLang="zh-CN" sz="1400" dirty="0" smtClean="0"/>
          </a:p>
        </p:txBody>
      </p:sp>
      <p:sp>
        <p:nvSpPr>
          <p:cNvPr id="408" name="Left Arrow 407"/>
          <p:cNvSpPr/>
          <p:nvPr/>
        </p:nvSpPr>
        <p:spPr>
          <a:xfrm rot="1363820">
            <a:off x="10736724" y="414656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/>
          <p:cNvSpPr txBox="1"/>
          <p:nvPr/>
        </p:nvSpPr>
        <p:spPr>
          <a:xfrm>
            <a:off x="8328248" y="393305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段</a:t>
            </a:r>
            <a:r>
              <a:rPr lang="zh-CN" altLang="en-US" sz="1400" dirty="0" smtClean="0"/>
              <a:t>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096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章武生</a:t>
            </a:r>
            <a:r>
              <a:rPr lang="en-US" altLang="zh-CN" sz="1400" dirty="0" smtClean="0"/>
              <a:t>(223456)</a:t>
            </a:r>
            <a:endParaRPr lang="en-US" altLang="zh-CN" sz="1400" dirty="0" smtClean="0"/>
          </a:p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10736724" y="311041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71" name="Rectangle 170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99" name="Rectangle 198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sp>
        <p:nvSpPr>
          <p:cNvPr id="222" name="Rounded Rectangle 221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223" name="Rounded Rectangle 222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224" name="Rounded Rectangle 223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225" name="Rounded Rectangle 224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226" name="Rounded Rectangle 225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227" name="Rounded Rectangle 226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30" name="TextBox 229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32" name="TextBox 231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33" name="TextBox 232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247" name="TextBox 246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260" name="TextBox 259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262" name="TextBox 261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263" name="TextBox 262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267" name="TextBox 266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269" name="Left Arrow 268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274" name="Rectangle 273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77" name="Rectangle 276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83" name="Rectangle 282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86" name="Rectangle 285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88" name="Rectangle 287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301" name="TextBox 300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302" name="Rectangle 301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308" name="TextBox 30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315" name="Picture 3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8688288" y="616530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326" name="Rounded Rectangle 325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327" name="Rounded Rectangle 326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328" name="Rounded Rectangle 327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329" name="Rounded Rectangle 328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330" name="Rounded Rectangle 329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331" name="Rounded Rectangle 330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332" name="TextBox 331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34" name="TextBox 333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336" name="TextBox 335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38" name="TextBox 337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339" name="TextBox 338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340" name="TextBox 339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344" name="TextBox 343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351" name="TextBox 350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354" name="TextBox 353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355" name="TextBox 354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63" name="Rectangle 362"/>
          <p:cNvSpPr/>
          <p:nvPr/>
        </p:nvSpPr>
        <p:spPr>
          <a:xfrm>
            <a:off x="2135560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351584" y="47667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修改课程信息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367" name="Rectangle 366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370" name="Rectangle 369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riangle 371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816080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374" name="Rectangle 373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riangle 375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378" name="Rectangle 377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riangle 379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382" name="Rectangle 381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384" name="Rectangle 383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6" name="Picture 3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387" name="TextBox 386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388" name="Rectangle 387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0" name="Picture 3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391" name="TextBox 390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392" name="Rectangle 391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396" name="Rectangle 395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398" name="Rectangle 397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0" name="Picture 3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401" name="Rounded Rectangle 400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402" name="Rounded Rectangle 401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403" name="Rectangle 402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404" name="Rectangle 403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406" name="Oval 405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Connector 406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83832" y="980728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LAWS130019.01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09" name="TextBox 408"/>
          <p:cNvSpPr txBox="1"/>
          <p:nvPr/>
        </p:nvSpPr>
        <p:spPr>
          <a:xfrm>
            <a:off x="458383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法律实务</a:t>
            </a:r>
            <a:endParaRPr lang="en-US" dirty="0"/>
          </a:p>
        </p:txBody>
      </p:sp>
      <p:sp>
        <p:nvSpPr>
          <p:cNvPr id="410" name="TextBox 409"/>
          <p:cNvSpPr txBox="1"/>
          <p:nvPr/>
        </p:nvSpPr>
        <p:spPr>
          <a:xfrm>
            <a:off x="458383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8400256" y="1988840"/>
            <a:ext cx="17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en-US" dirty="0"/>
          </a:p>
        </p:txBody>
      </p:sp>
      <p:sp>
        <p:nvSpPr>
          <p:cNvPr id="412" name="TextBox 411"/>
          <p:cNvSpPr txBox="1"/>
          <p:nvPr/>
        </p:nvSpPr>
        <p:spPr>
          <a:xfrm>
            <a:off x="4583832" y="2492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法学院</a:t>
            </a:r>
            <a:endParaRPr lang="en-US" dirty="0"/>
          </a:p>
        </p:txBody>
      </p:sp>
      <p:sp>
        <p:nvSpPr>
          <p:cNvPr id="413" name="TextBox 412"/>
          <p:cNvSpPr txBox="1"/>
          <p:nvPr/>
        </p:nvSpPr>
        <p:spPr>
          <a:xfrm>
            <a:off x="4583832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414" name="TextBox 413"/>
          <p:cNvSpPr txBox="1"/>
          <p:nvPr/>
        </p:nvSpPr>
        <p:spPr>
          <a:xfrm>
            <a:off x="840025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</a:t>
            </a:r>
            <a:endParaRPr 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4583832" y="350100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16" name="TextBox 415"/>
          <p:cNvSpPr txBox="1"/>
          <p:nvPr/>
        </p:nvSpPr>
        <p:spPr>
          <a:xfrm>
            <a:off x="458383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en-US" dirty="0"/>
          </a:p>
        </p:txBody>
      </p:sp>
      <p:sp>
        <p:nvSpPr>
          <p:cNvPr id="417" name="TextBox 416"/>
          <p:cNvSpPr txBox="1"/>
          <p:nvPr/>
        </p:nvSpPr>
        <p:spPr>
          <a:xfrm>
            <a:off x="4583832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4583832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08" name="Left Arrow 407"/>
          <p:cNvSpPr/>
          <p:nvPr/>
        </p:nvSpPr>
        <p:spPr>
          <a:xfrm rot="1363820">
            <a:off x="10160660" y="609077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/>
          <p:cNvSpPr txBox="1"/>
          <p:nvPr/>
        </p:nvSpPr>
        <p:spPr>
          <a:xfrm>
            <a:off x="8328248" y="357301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段</a:t>
            </a:r>
            <a:r>
              <a:rPr lang="zh-CN" altLang="en-US" sz="1400" dirty="0" smtClean="0"/>
              <a:t>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7368" y="2204864"/>
            <a:ext cx="216024" cy="2160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5400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本科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368" y="270892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540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368" y="3212976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5400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7368" y="378904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 panose="05050102010706020507" charset="2"/>
              </a:rPr>
              <a:t>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5400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博士</a:t>
            </a:r>
            <a:endParaRPr lang="en-US" altLang="zh-CN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7572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270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1588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56040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480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84232" y="1988840"/>
            <a:ext cx="16561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被认领课程数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课程信息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代码</a:t>
            </a:r>
            <a:endParaRPr lang="en-US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2053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适格教师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1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1544" y="422108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004.01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2464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40962" y="4221088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郭建</a:t>
            </a:r>
            <a:r>
              <a:rPr lang="en-US" altLang="zh-CN" sz="1400" dirty="0" smtClean="0"/>
              <a:t>(123456)</a:t>
            </a:r>
            <a:endParaRPr lang="en-US" altLang="zh-CN" sz="1400" dirty="0" smtClean="0"/>
          </a:p>
          <a:p>
            <a:r>
              <a:rPr lang="zh-CN" altLang="en-US" sz="1400" dirty="0" smtClean="0"/>
              <a:t>韩涛</a:t>
            </a:r>
            <a:r>
              <a:rPr lang="en-US" altLang="zh-CN" sz="1400" dirty="0" smtClean="0"/>
              <a:t>(165432)</a:t>
            </a:r>
            <a:endParaRPr lang="en-US" altLang="zh-CN" sz="1400" dirty="0" smtClean="0"/>
          </a:p>
          <a:p>
            <a:r>
              <a:rPr lang="zh-CN" altLang="en-US" sz="1400" dirty="0" smtClean="0"/>
              <a:t>孟烨</a:t>
            </a:r>
            <a:r>
              <a:rPr lang="en-US" altLang="zh-CN" sz="1400" dirty="0" smtClean="0"/>
              <a:t>(543216)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91544" y="49411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991544" y="5013176"/>
            <a:ext cx="97210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91544" y="4941168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019.01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272464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04512" y="5085184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段厚省</a:t>
            </a:r>
            <a:r>
              <a:rPr lang="en-US" altLang="zh-CN" sz="1400" dirty="0" smtClean="0"/>
              <a:t>(365432)</a:t>
            </a:r>
            <a:endParaRPr lang="en-US" altLang="zh-CN" sz="1400" dirty="0" smtClean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1544" y="5589240"/>
            <a:ext cx="97210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91544" y="5517232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LAWS160</a:t>
            </a:r>
            <a:endParaRPr lang="en-US" altLang="zh-CN" sz="1400" dirty="0" smtClean="0"/>
          </a:p>
          <a:p>
            <a:r>
              <a:rPr lang="en-US" altLang="zh-CN" sz="1400" dirty="0" smtClean="0"/>
              <a:t>002.01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55640" y="55892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民法总论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19736" y="55892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11824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5880" y="55172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跨校辅修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951984" y="55892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16080" y="55892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081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72264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08368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72464" y="5589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04512" y="558924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r>
              <a:rPr lang="en-US" altLang="zh-CN" sz="1400" dirty="0" smtClean="0"/>
              <a:t>(643216)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1991544" y="609329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991544" y="6165304"/>
            <a:ext cx="972108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91544" y="67413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55640" y="60932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知识产权法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719736" y="6165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1182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15880" y="616530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51984" y="61653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五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816080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081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472264" y="61653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</a:t>
            </a:r>
            <a:endParaRPr lang="en-US" altLang="zh-CN" sz="14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991544" y="6093296"/>
            <a:ext cx="87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LAWS130</a:t>
            </a:r>
            <a:endParaRPr lang="en-US" altLang="zh-CN" sz="1400" dirty="0" smtClean="0"/>
          </a:p>
          <a:p>
            <a:r>
              <a:rPr lang="en-US" altLang="zh-CN" sz="1400" dirty="0" smtClean="0"/>
              <a:t>012.01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704512" y="6119336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r>
              <a:rPr lang="en-US" altLang="zh-CN" sz="1400" dirty="0" smtClean="0"/>
              <a:t>(776655)</a:t>
            </a:r>
            <a:endParaRPr lang="en-US" altLang="zh-CN" sz="1400" dirty="0" smtClean="0"/>
          </a:p>
          <a:p>
            <a:r>
              <a:rPr lang="zh-CN" altLang="en-US" sz="1400" dirty="0" smtClean="0"/>
              <a:t>陈乃蔚</a:t>
            </a:r>
            <a:r>
              <a:rPr lang="en-US" altLang="zh-CN" sz="1400" dirty="0" smtClean="0"/>
              <a:t>(776633)</a:t>
            </a:r>
            <a:endParaRPr lang="en-US" altLang="zh-CN" sz="1400" dirty="0" smtClean="0"/>
          </a:p>
          <a:p>
            <a:r>
              <a:rPr lang="zh-CN" altLang="en-US" sz="1400" dirty="0" smtClean="0"/>
              <a:t>丁文杰</a:t>
            </a:r>
            <a:r>
              <a:rPr lang="en-US" altLang="zh-CN" sz="1400" dirty="0" smtClean="0"/>
              <a:t>(776622)</a:t>
            </a:r>
            <a:endParaRPr lang="en-US" sz="1400" dirty="0"/>
          </a:p>
        </p:txBody>
      </p:sp>
      <p:sp>
        <p:nvSpPr>
          <p:cNvPr id="167" name="Left Arrow 166"/>
          <p:cNvSpPr/>
          <p:nvPr/>
        </p:nvSpPr>
        <p:spPr>
          <a:xfrm rot="1363820">
            <a:off x="4328013" y="978209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5480140" y="4362586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51784" y="1988840"/>
            <a:ext cx="230425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本学期期望学时总数</a:t>
            </a:r>
            <a:r>
              <a:rPr lang="en-US" altLang="zh-CN" dirty="0" smtClean="0">
                <a:solidFill>
                  <a:schemeClr val="tx1"/>
                </a:solidFill>
              </a:rPr>
              <a:t>162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76120" y="1988840"/>
            <a:ext cx="17084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剩余人均学时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52384" y="1988840"/>
            <a:ext cx="208823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已认领课程教师数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教师信息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教师工号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68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教师姓名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43981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期望学时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59329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估算学时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81608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认领课程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0144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44272" y="8829600"/>
            <a:ext cx="332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1-10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rId4" action="ppaction://hlinksldjump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117" name="Left Arrow 116"/>
          <p:cNvSpPr/>
          <p:nvPr/>
        </p:nvSpPr>
        <p:spPr>
          <a:xfrm rot="1363820">
            <a:off x="8360460" y="3127320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7368" y="20608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预留导航栏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07568" y="429309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123456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31704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郭建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5584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866610" y="42930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00056" y="4293096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07568" y="4725144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165432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431704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韩涛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866610" y="47251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600056" y="4725144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07568" y="5157192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543216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431704" y="51571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孟烨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866610" y="51571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600056" y="5157192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1991544" y="59492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07568" y="5589240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643216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431704" y="55892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866610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00056" y="5589240"/>
            <a:ext cx="224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民法总论 </a:t>
            </a:r>
            <a:r>
              <a:rPr lang="en-US" altLang="zh-CN" sz="1400" dirty="0" smtClean="0"/>
              <a:t>(LAWS160002.01)</a:t>
            </a:r>
            <a:endParaRPr lang="en-US" sz="14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991544" y="63813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207568" y="60212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778866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31704" y="6021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王蔚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866610" y="60212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600056" y="6021288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1991544" y="68133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07568" y="64533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745326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431704" y="64533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涂云新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866610" y="64533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600056" y="645333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1991544" y="72258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207568" y="6868035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776655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431704" y="6865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866610" y="68658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00056" y="686584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1991544" y="76579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07568" y="72978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776633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431704" y="72978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陈乃蔚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866610" y="72978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991544" y="80899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07568" y="77299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776622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431704" y="77299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丁文杰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66610" y="77299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600056" y="7317432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600056" y="774948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1991544" y="85415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207568" y="818152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365432</a:t>
            </a:r>
            <a:endParaRPr lang="en-US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431704" y="81815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段厚省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866610" y="8181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600056" y="8201072"/>
            <a:ext cx="22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r>
              <a:rPr lang="en-US" altLang="zh-CN" sz="1400" dirty="0" smtClean="0"/>
              <a:t>(LAWS130019.01)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51784" y="1988840"/>
            <a:ext cx="230425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本学期期望学时总数</a:t>
            </a:r>
            <a:r>
              <a:rPr lang="en-US" altLang="zh-CN" dirty="0" smtClean="0">
                <a:solidFill>
                  <a:schemeClr val="tx1"/>
                </a:solidFill>
              </a:rPr>
              <a:t>162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76120" y="1988840"/>
            <a:ext cx="17084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剩余人均学时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52384" y="1988840"/>
            <a:ext cx="208823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已认领课程教师数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教师信息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教师工号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68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教师姓名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43981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期望学时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59329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估算学时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81608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认领课程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0144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44272" y="882960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rId4" action="ppaction://hlinksldjump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117" name="Left Arrow 116"/>
          <p:cNvSpPr/>
          <p:nvPr/>
        </p:nvSpPr>
        <p:spPr>
          <a:xfrm rot="1363820">
            <a:off x="8360460" y="3127320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7368" y="20608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预留导航栏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07568" y="429309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123456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31704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郭建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5584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866610" y="42930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00056" y="4293096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07568" y="4725144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165432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431704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韩涛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866610" y="47251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600056" y="4725144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07568" y="5157192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543216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431704" y="51571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孟烨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866610" y="51571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600056" y="5157192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1991544" y="59492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07568" y="5589240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643216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431704" y="55892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866610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00056" y="5589240"/>
            <a:ext cx="224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民法总论 </a:t>
            </a:r>
            <a:r>
              <a:rPr lang="en-US" altLang="zh-CN" sz="1400" dirty="0" smtClean="0"/>
              <a:t>(LAWS160002.01)</a:t>
            </a:r>
            <a:endParaRPr lang="en-US" sz="14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991544" y="63813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207568" y="60212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778866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31704" y="6021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王蔚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866610" y="60212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600056" y="6021288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1991544" y="68133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07568" y="64533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745326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431704" y="64533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涂云新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866610" y="64533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600056" y="645333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1991544" y="72258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207568" y="6868035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776655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431704" y="6865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866610" y="68658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00056" y="686584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1991544" y="76579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07568" y="72978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776633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431704" y="72978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陈乃蔚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866610" y="72978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991544" y="80899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07568" y="77299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776622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431704" y="77299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丁文杰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66610" y="77299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600056" y="7317432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600056" y="774948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1991544" y="85415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207568" y="818152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365432</a:t>
            </a:r>
            <a:endParaRPr lang="en-US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431704" y="81815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段厚省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866610" y="8181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600056" y="8201072"/>
            <a:ext cx="22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r>
              <a:rPr lang="en-US" altLang="zh-CN" sz="1400" dirty="0" smtClean="0"/>
              <a:t>(LAWS130019.01)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647728" y="17728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教师信息导入选项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3935760" y="23488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935760" y="35010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439816" y="22768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从系统内导入教师信息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439816" y="3429000"/>
            <a:ext cx="27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表格导入教师信息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863752" y="2852936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或者</a:t>
            </a:r>
            <a:endParaRPr lang="en-US" dirty="0"/>
          </a:p>
        </p:txBody>
      </p:sp>
      <p:sp>
        <p:nvSpPr>
          <p:cNvPr id="141" name="Rectangle 140">
            <a:hlinkClick r:id="rId5" action="ppaction://hlinksldjump"/>
          </p:cNvPr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43" name="Left Arrow 142"/>
          <p:cNvSpPr/>
          <p:nvPr/>
        </p:nvSpPr>
        <p:spPr>
          <a:xfrm rot="1363820">
            <a:off x="4183996" y="2562384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51784" y="1988840"/>
            <a:ext cx="230425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本学期期望学时总数</a:t>
            </a:r>
            <a:r>
              <a:rPr lang="en-US" altLang="zh-CN" dirty="0" smtClean="0">
                <a:solidFill>
                  <a:schemeClr val="tx1"/>
                </a:solidFill>
              </a:rPr>
              <a:t>162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76120" y="1988840"/>
            <a:ext cx="17084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剩余人均学时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52384" y="1988840"/>
            <a:ext cx="208823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已认领课程教师数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教师信息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教师工号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68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教师姓名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43981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期望学时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59329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估算学时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81608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认领课程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0144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44272" y="882960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rId4" action="ppaction://hlinksldjump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117" name="Left Arrow 116"/>
          <p:cNvSpPr/>
          <p:nvPr/>
        </p:nvSpPr>
        <p:spPr>
          <a:xfrm rot="1363820">
            <a:off x="8360460" y="3127320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7368" y="20608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预留导航栏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07568" y="429309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123456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31704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郭建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5584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866610" y="42930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00056" y="4293096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07568" y="4725144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165432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431704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韩涛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866610" y="47251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600056" y="4725144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07568" y="5157192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543216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431704" y="51571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孟烨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866610" y="51571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600056" y="5157192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1991544" y="59492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07568" y="5589240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643216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431704" y="55892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866610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00056" y="5589240"/>
            <a:ext cx="224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民法总论 </a:t>
            </a:r>
            <a:r>
              <a:rPr lang="en-US" altLang="zh-CN" sz="1400" dirty="0" smtClean="0"/>
              <a:t>(LAWS160002.01)</a:t>
            </a:r>
            <a:endParaRPr lang="en-US" sz="14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991544" y="63813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207568" y="60212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778866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31704" y="6021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王蔚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866610" y="60212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600056" y="6021288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1991544" y="68133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07568" y="64533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745326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431704" y="64533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涂云新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866610" y="64533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600056" y="645333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1991544" y="72258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207568" y="6868035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776655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431704" y="6865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866610" y="68658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00056" y="686584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1991544" y="76579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07568" y="72978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776633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431704" y="72978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陈乃蔚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866610" y="72978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991544" y="80899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07568" y="77299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776622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431704" y="77299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丁文杰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66610" y="77299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600056" y="7317432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600056" y="774948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1991544" y="85415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207568" y="818152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365432</a:t>
            </a:r>
            <a:endParaRPr lang="en-US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431704" y="81815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段厚省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866610" y="8181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600056" y="8201072"/>
            <a:ext cx="22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r>
              <a:rPr lang="en-US" altLang="zh-CN" sz="1400" dirty="0" smtClean="0"/>
              <a:t>(LAWS130019.01)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647728" y="17728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教师信息导入选项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3935760" y="23488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935760" y="35010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439816" y="22768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从系统内导入教师信息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439816" y="3429000"/>
            <a:ext cx="27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表格导入教师信息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863752" y="2852936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或者</a:t>
            </a:r>
            <a:endParaRPr lang="en-US" dirty="0"/>
          </a:p>
        </p:txBody>
      </p:sp>
      <p:sp>
        <p:nvSpPr>
          <p:cNvPr id="141" name="Rectangle 140">
            <a:hlinkClick r:id="rId5" action="ppaction://hlinksldjump"/>
          </p:cNvPr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43" name="Left Arrow 142"/>
          <p:cNvSpPr/>
          <p:nvPr/>
        </p:nvSpPr>
        <p:spPr>
          <a:xfrm rot="1363820">
            <a:off x="9224556" y="5802745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007768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51784" y="1988840"/>
            <a:ext cx="230425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本学期期望学时总数</a:t>
            </a:r>
            <a:r>
              <a:rPr lang="en-US" altLang="zh-CN" dirty="0" smtClean="0">
                <a:solidFill>
                  <a:schemeClr val="tx1"/>
                </a:solidFill>
              </a:rPr>
              <a:t>162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76120" y="1988840"/>
            <a:ext cx="17084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剩余人均学时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52384" y="1988840"/>
            <a:ext cx="208823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已认领课程教师数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教师信息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教师工号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68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教师姓名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43981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期望学时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59329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估算学时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81608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认领课程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0144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44272" y="882960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rId4" action="ppaction://hlinksldjump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117" name="Left Arrow 116"/>
          <p:cNvSpPr/>
          <p:nvPr/>
        </p:nvSpPr>
        <p:spPr>
          <a:xfrm rot="1363820">
            <a:off x="8360460" y="3127320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7368" y="20608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预留导航栏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07568" y="429309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123456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31704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郭建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5584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866610" y="42930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00056" y="4293096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07568" y="4725144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165432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431704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韩涛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866610" y="47251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600056" y="4725144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07568" y="5157192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543216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431704" y="51571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孟烨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866610" y="51571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600056" y="5157192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1991544" y="59492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07568" y="5589240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643216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431704" y="55892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866610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00056" y="5589240"/>
            <a:ext cx="224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民法总论 </a:t>
            </a:r>
            <a:r>
              <a:rPr lang="en-US" altLang="zh-CN" sz="1400" dirty="0" smtClean="0"/>
              <a:t>(LAWS160002.01)</a:t>
            </a:r>
            <a:endParaRPr lang="en-US" sz="14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991544" y="63813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207568" y="60212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778866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31704" y="6021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王蔚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866610" y="60212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600056" y="6021288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1991544" y="68133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07568" y="64533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745326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431704" y="64533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涂云新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866610" y="64533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600056" y="645333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1991544" y="72258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207568" y="6868035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776655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431704" y="6865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866610" y="68658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00056" y="686584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1991544" y="76579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07568" y="72978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776633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431704" y="72978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陈乃蔚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866610" y="72978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991544" y="80899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07568" y="77299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776622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431704" y="77299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丁文杰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66610" y="77299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600056" y="7317432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600056" y="774948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1991544" y="85415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207568" y="818152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365432</a:t>
            </a:r>
            <a:endParaRPr lang="en-US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431704" y="81815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段厚省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866610" y="8181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600056" y="8201072"/>
            <a:ext cx="22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r>
              <a:rPr lang="en-US" altLang="zh-CN" sz="1400" dirty="0" smtClean="0"/>
              <a:t>(LAWS130019.01)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647728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请选择您想从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647728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学年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4295800" y="2348880"/>
            <a:ext cx="172819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096000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第一学期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4367808" y="242088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2015-2016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4367808" y="2780928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2016-2017</a:t>
            </a:r>
            <a:endParaRPr lang="en-US" dirty="0"/>
          </a:p>
        </p:txBody>
      </p:sp>
      <p:sp>
        <p:nvSpPr>
          <p:cNvPr id="219" name="TextBox 218">
            <a:hlinkClick r:id="rId5" action="ppaction://hlinksldjump"/>
          </p:cNvPr>
          <p:cNvSpPr txBox="1"/>
          <p:nvPr/>
        </p:nvSpPr>
        <p:spPr>
          <a:xfrm>
            <a:off x="4367808" y="31409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2017-2018</a:t>
            </a:r>
            <a:endParaRPr lang="en-US" dirty="0"/>
          </a:p>
        </p:txBody>
      </p:sp>
      <p:sp>
        <p:nvSpPr>
          <p:cNvPr id="220" name="Triangle 219"/>
          <p:cNvSpPr/>
          <p:nvPr/>
        </p:nvSpPr>
        <p:spPr>
          <a:xfrm>
            <a:off x="5663952" y="2492896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5663952" y="2708920"/>
            <a:ext cx="2160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3719736" y="43651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导入教师信息。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663952" y="3285872"/>
            <a:ext cx="254000" cy="177800"/>
          </a:xfrm>
          <a:prstGeom prst="rect">
            <a:avLst/>
          </a:prstGeom>
        </p:spPr>
      </p:pic>
      <p:sp>
        <p:nvSpPr>
          <p:cNvPr id="224" name="Left Arrow 223"/>
          <p:cNvSpPr/>
          <p:nvPr/>
        </p:nvSpPr>
        <p:spPr>
          <a:xfrm rot="1363820">
            <a:off x="5480140" y="3304453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51784" y="1988840"/>
            <a:ext cx="230425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本学期期望学时总数</a:t>
            </a:r>
            <a:r>
              <a:rPr lang="en-US" altLang="zh-CN" dirty="0" smtClean="0">
                <a:solidFill>
                  <a:schemeClr val="tx1"/>
                </a:solidFill>
              </a:rPr>
              <a:t>162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76120" y="1988840"/>
            <a:ext cx="17084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剩余人均学时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52384" y="1988840"/>
            <a:ext cx="208823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已认领课程教师数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教师信息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教师工号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68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教师姓名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43981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期望学时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59329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估算学时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81608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认领课程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0144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44272" y="8829600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0-0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rId4" action="ppaction://hlinksldjump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117" name="Left Arrow 116"/>
          <p:cNvSpPr/>
          <p:nvPr/>
        </p:nvSpPr>
        <p:spPr>
          <a:xfrm rot="1363820">
            <a:off x="8360460" y="3127320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7368" y="20608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预留导航栏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07568" y="429309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123456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31704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郭建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5584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866610" y="42930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00056" y="4293096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07568" y="4725144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165432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431704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韩涛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866610" y="47251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600056" y="4725144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07568" y="5157192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543216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431704" y="51571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孟烨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866610" y="51571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600056" y="5157192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1991544" y="59492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07568" y="5589240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643216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431704" y="55892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866610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00056" y="5589240"/>
            <a:ext cx="224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民法总论 </a:t>
            </a:r>
            <a:r>
              <a:rPr lang="en-US" altLang="zh-CN" sz="1400" dirty="0" smtClean="0"/>
              <a:t>(LAWS160002.01)</a:t>
            </a:r>
            <a:endParaRPr lang="en-US" sz="14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991544" y="63813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207568" y="60212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778866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31704" y="6021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王蔚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866610" y="60212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600056" y="6021288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1991544" y="68133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07568" y="64533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745326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431704" y="64533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涂云新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866610" y="64533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600056" y="645333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1991544" y="72258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207568" y="6868035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776655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431704" y="6865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866610" y="68658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00056" y="686584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1991544" y="76579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07568" y="72978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776633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431704" y="72978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陈乃蔚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866610" y="72978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991544" y="80899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07568" y="77299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776622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431704" y="77299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丁文杰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66610" y="77299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600056" y="7317432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600056" y="774948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1991544" y="85415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207568" y="818152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365432</a:t>
            </a:r>
            <a:endParaRPr lang="en-US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431704" y="81815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段厚省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866610" y="8181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600056" y="8201072"/>
            <a:ext cx="22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r>
              <a:rPr lang="en-US" altLang="zh-CN" sz="1400" dirty="0" smtClean="0"/>
              <a:t>(LAWS130019.01)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647728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请选择您想从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647728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学年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4295800" y="2348880"/>
            <a:ext cx="172819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096000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第一学期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4367808" y="242088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2015-2016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4367808" y="2780928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2016-2017</a:t>
            </a:r>
            <a:endParaRPr lang="en-US" dirty="0"/>
          </a:p>
        </p:txBody>
      </p:sp>
      <p:sp>
        <p:nvSpPr>
          <p:cNvPr id="219" name="TextBox 218">
            <a:hlinkClick r:id="rId5" action="ppaction://hlinksldjump"/>
          </p:cNvPr>
          <p:cNvSpPr txBox="1"/>
          <p:nvPr/>
        </p:nvSpPr>
        <p:spPr>
          <a:xfrm>
            <a:off x="4367808" y="3140968"/>
            <a:ext cx="11913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2017-2018</a:t>
            </a:r>
            <a:endParaRPr lang="en-US" dirty="0"/>
          </a:p>
        </p:txBody>
      </p:sp>
      <p:sp>
        <p:nvSpPr>
          <p:cNvPr id="220" name="Triangle 219"/>
          <p:cNvSpPr/>
          <p:nvPr/>
        </p:nvSpPr>
        <p:spPr>
          <a:xfrm>
            <a:off x="5663952" y="2492896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5663952" y="2708920"/>
            <a:ext cx="2160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3719736" y="43651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导入教师信息。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663952" y="3285872"/>
            <a:ext cx="254000" cy="177800"/>
          </a:xfrm>
          <a:prstGeom prst="rect">
            <a:avLst/>
          </a:prstGeom>
        </p:spPr>
      </p:pic>
      <p:sp>
        <p:nvSpPr>
          <p:cNvPr id="223" name="Left Arrow 222"/>
          <p:cNvSpPr/>
          <p:nvPr/>
        </p:nvSpPr>
        <p:spPr>
          <a:xfrm rot="1363820">
            <a:off x="9224556" y="5802745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19536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368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✔️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5560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教师总数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51784" y="1988840"/>
            <a:ext cx="230425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本学期期望学时总数</a:t>
            </a:r>
            <a:r>
              <a:rPr lang="en-US" altLang="zh-CN" dirty="0" smtClean="0">
                <a:solidFill>
                  <a:schemeClr val="tx1"/>
                </a:solidFill>
              </a:rPr>
              <a:t>162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76120" y="1988840"/>
            <a:ext cx="170848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剩余人均学时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52384" y="1988840"/>
            <a:ext cx="208823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已认领课程教师数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9576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教师信息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991544" y="3356992"/>
            <a:ext cx="97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3552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每页显示</a:t>
            </a:r>
            <a:endParaRPr lang="en-US" sz="14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63552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教师工号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68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教师姓名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439816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期望学时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593298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估算学时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816080" y="3861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认领课程</a:t>
            </a:r>
            <a:endParaRPr lang="en-US" sz="16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861048"/>
            <a:ext cx="1905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861048"/>
            <a:ext cx="1905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01444" y="3861048"/>
            <a:ext cx="1905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3861048"/>
            <a:ext cx="1905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861048"/>
            <a:ext cx="190500" cy="3048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91544" y="465313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72264" y="8685584"/>
            <a:ext cx="332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首页 上一页 </a:t>
            </a:r>
            <a:r>
              <a:rPr lang="en-US" altLang="zh-CN" sz="1400" dirty="0" smtClean="0"/>
              <a:t>1-10</a:t>
            </a:r>
            <a:r>
              <a:rPr lang="zh-CN" altLang="en-US" sz="1400" dirty="0" smtClean="0"/>
              <a:t>条，共</a:t>
            </a:r>
            <a:r>
              <a:rPr lang="en-US" altLang="zh-CN" sz="1400" dirty="0" smtClean="0"/>
              <a:t>49</a:t>
            </a:r>
            <a:r>
              <a:rPr lang="zh-CN" altLang="en-US" sz="1400" dirty="0" smtClean="0"/>
              <a:t>条下一页 尾页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2" name="Rounded Rectangle 111">
            <a:hlinkClick r:id="rId4" action="ppaction://hlinksldjump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07368" y="20608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预留导航栏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991544" y="422108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991544" y="429309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07568" y="429309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123456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31704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郭建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5584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866610" y="42930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00056" y="4293096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91544" y="4725144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07568" y="4725144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165432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431704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韩涛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866610" y="47251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600056" y="4725144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91544" y="5517232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991544" y="5085184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91544" y="5157192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07568" y="5157192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543216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431704" y="51571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孟烨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866610" y="51571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600056" y="5157192"/>
            <a:ext cx="238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中国法制史</a:t>
            </a:r>
            <a:r>
              <a:rPr lang="en-US" altLang="zh-CN" sz="1400" dirty="0" smtClean="0"/>
              <a:t>(LAWS130004.01)</a:t>
            </a:r>
            <a:endParaRPr lang="en-US" sz="14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1991544" y="59492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991544" y="5589240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07568" y="5589240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643216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431704" y="55892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班天可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866610" y="55892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00056" y="5589240"/>
            <a:ext cx="224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民法总论 </a:t>
            </a:r>
            <a:r>
              <a:rPr lang="en-US" altLang="zh-CN" sz="1400" dirty="0" smtClean="0"/>
              <a:t>(LAWS160002.01)</a:t>
            </a:r>
            <a:endParaRPr lang="en-US" sz="14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991544" y="63813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91544" y="6021288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207568" y="60212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778866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31704" y="6021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王蔚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866610" y="60212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600056" y="6021288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1991544" y="68133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991544" y="6453336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07568" y="64533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745326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431704" y="64533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涂云新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866610" y="64533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600056" y="645333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宪法</a:t>
            </a:r>
            <a:r>
              <a:rPr lang="en-US" altLang="zh-CN" sz="1400" dirty="0" smtClean="0"/>
              <a:t>(SOSC20015.01)</a:t>
            </a:r>
            <a:endParaRPr lang="en-US" sz="1400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1991544" y="7225880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991544" y="6865840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207568" y="6868035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776655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431704" y="6865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王俊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866610" y="68658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00056" y="686584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1991544" y="765792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91544" y="729788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07568" y="729788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776633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431704" y="72978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陈乃蔚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866610" y="72978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991544" y="8089976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91544" y="7729936"/>
            <a:ext cx="9721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07568" y="7729936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776622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431704" y="77299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丁文杰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866610" y="772993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600056" y="7317432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600056" y="7749480"/>
            <a:ext cx="2421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知识产权法 </a:t>
            </a:r>
            <a:r>
              <a:rPr lang="en-US" altLang="zh-CN" sz="1400" dirty="0" smtClean="0"/>
              <a:t>(LAWS130012.01)</a:t>
            </a:r>
            <a:endParaRPr lang="en-US" sz="14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1991544" y="8541568"/>
            <a:ext cx="97210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无记录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991544" y="8181528"/>
            <a:ext cx="972108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207568" y="8181528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365432</a:t>
            </a:r>
            <a:endParaRPr lang="en-US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431704" y="81815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段厚省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866610" y="8181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162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600056" y="8201072"/>
            <a:ext cx="22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r>
              <a:rPr lang="en-US" altLang="zh-CN" sz="1400" dirty="0" smtClean="0"/>
              <a:t>(LAWS130019.01)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647728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32" y="1052736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确认教师认领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5408133" y="3786521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确认教师认领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5408133" y="3786521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51584" y="836712"/>
            <a:ext cx="9001000" cy="453650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71664" y="1628800"/>
            <a:ext cx="391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 </a:t>
            </a:r>
            <a:r>
              <a:rPr lang="zh-CN" altLang="en-US" dirty="0" smtClean="0"/>
              <a:t>刑法</a:t>
            </a:r>
            <a:r>
              <a:rPr lang="en-US" altLang="zh-CN" dirty="0" smtClean="0"/>
              <a:t>II(LAWS30050.01)</a:t>
            </a:r>
            <a:r>
              <a:rPr lang="zh-CN" altLang="en-US" dirty="0" smtClean="0"/>
              <a:t>没有适格教师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04312" y="407707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57" name="Left Arrow 56"/>
          <p:cNvSpPr/>
          <p:nvPr/>
        </p:nvSpPr>
        <p:spPr>
          <a:xfrm rot="1363820">
            <a:off x="10520700" y="4506601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确认教师认领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7640379" y="105021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确认教师认领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5480141" y="3786521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确认课程信息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确认教师认领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5480141" y="3786521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351584" y="836712"/>
            <a:ext cx="9001000" cy="453650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071664" y="1628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课程信息确认成功！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904312" y="407707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58" name="Left Arrow 57"/>
          <p:cNvSpPr/>
          <p:nvPr/>
        </p:nvSpPr>
        <p:spPr>
          <a:xfrm rot="1363820">
            <a:off x="10520700" y="4506601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课程已确认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确认教师认领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5480140" y="4362584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课程已确认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确认教师认领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5480140" y="4362584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351584" y="836712"/>
            <a:ext cx="9001000" cy="453650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071664" y="1628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教师信息确认成功！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904312" y="407707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58" name="Left Arrow 57"/>
          <p:cNvSpPr/>
          <p:nvPr/>
        </p:nvSpPr>
        <p:spPr>
          <a:xfrm rot="1363820">
            <a:off x="10520700" y="4506601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课程已确认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教师已确认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6" name="Left Arrow 65"/>
          <p:cNvSpPr/>
          <p:nvPr/>
        </p:nvSpPr>
        <p:spPr>
          <a:xfrm rot="1363820">
            <a:off x="7136324" y="378652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4293096"/>
            <a:ext cx="431800" cy="317500"/>
          </a:xfrm>
          <a:prstGeom prst="rect">
            <a:avLst/>
          </a:prstGeom>
        </p:spPr>
      </p:pic>
      <p:sp>
        <p:nvSpPr>
          <p:cNvPr id="53" name="Left Arrow 52"/>
          <p:cNvSpPr/>
          <p:nvPr/>
        </p:nvSpPr>
        <p:spPr>
          <a:xfrm rot="1363820">
            <a:off x="8864516" y="378652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4293096"/>
            <a:ext cx="431800" cy="317500"/>
          </a:xfrm>
          <a:prstGeom prst="rect">
            <a:avLst/>
          </a:prstGeom>
        </p:spPr>
      </p:pic>
      <p:sp>
        <p:nvSpPr>
          <p:cNvPr id="58" name="Left Arrow 57"/>
          <p:cNvSpPr/>
          <p:nvPr/>
        </p:nvSpPr>
        <p:spPr>
          <a:xfrm rot="1363820">
            <a:off x="10520700" y="378652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88" y="4293096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4079776" y="3573016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课程已确认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9776" y="4077072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教师已确认</a:t>
            </a:r>
            <a:endParaRPr lang="en-US" altLang="zh-CN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输入课程信息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教师认领课程</a:t>
            </a:r>
            <a:endParaRPr lang="en-US" altLang="zh-CN" dirty="0" smtClean="0"/>
          </a:p>
        </p:txBody>
      </p:sp>
      <p:sp>
        <p:nvSpPr>
          <p:cNvPr id="69" name="Rectangle 68">
            <a:hlinkClick r:id="rId2" action="ppaction://hlinksldjump"/>
          </p:cNvPr>
          <p:cNvSpPr/>
          <p:nvPr/>
        </p:nvSpPr>
        <p:spPr>
          <a:xfrm>
            <a:off x="5735960" y="3573016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课程已确认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35960" y="4077072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教师已确认</a:t>
            </a:r>
            <a:endParaRPr lang="en-US" altLang="zh-CN" dirty="0" smtClean="0"/>
          </a:p>
        </p:txBody>
      </p:sp>
      <p:sp>
        <p:nvSpPr>
          <p:cNvPr id="71" name="Rectangle 70">
            <a:hlinkClick r:id="rId2" action="ppaction://hlinksldjump"/>
          </p:cNvPr>
          <p:cNvSpPr/>
          <p:nvPr/>
        </p:nvSpPr>
        <p:spPr>
          <a:xfrm>
            <a:off x="7392144" y="3573016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课程已确认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392144" y="4077072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教师已确认</a:t>
            </a:r>
            <a:endParaRPr lang="en-US" altLang="zh-CN" dirty="0" smtClean="0"/>
          </a:p>
        </p:txBody>
      </p:sp>
      <p:sp>
        <p:nvSpPr>
          <p:cNvPr id="73" name="Rectangle 72">
            <a:hlinkClick r:id="rId2" action="ppaction://hlinksldjump"/>
          </p:cNvPr>
          <p:cNvSpPr/>
          <p:nvPr/>
        </p:nvSpPr>
        <p:spPr>
          <a:xfrm>
            <a:off x="9048328" y="3573016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课程已确认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9048328" y="4077072"/>
            <a:ext cx="1584176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教师已确认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6696744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3792" y="24208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5800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学年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7888" y="3068960"/>
            <a:ext cx="129614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60096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92144" y="3068960"/>
            <a:ext cx="57606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68208" y="299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学期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9896" y="306896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2017-2018</a:t>
            </a:r>
            <a:endParaRPr lang="en-US" dirty="0"/>
          </a:p>
        </p:txBody>
      </p:sp>
      <p:sp>
        <p:nvSpPr>
          <p:cNvPr id="42" name="TextBox 41">
            <a:hlinkClick r:id="rId2" action="ppaction://hlinksldjump"/>
          </p:cNvPr>
          <p:cNvSpPr txBox="1"/>
          <p:nvPr/>
        </p:nvSpPr>
        <p:spPr>
          <a:xfrm>
            <a:off x="5159896" y="3429000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2018-2019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9896" y="378904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2019-2020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64152" y="3140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64152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040216" y="465313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120336" y="465313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当前未在排课中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363820">
            <a:off x="6416244" y="3570497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647728" y="3933056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855640" y="4005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7768" y="40770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分配授课教师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4437112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647728" y="3933056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855640" y="4005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7768" y="40770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分配授课教师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4437112"/>
            <a:ext cx="431800" cy="317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1424" y="224644"/>
            <a:ext cx="10729192" cy="64087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71464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统计信息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43672" y="47667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教师总人数  </a:t>
            </a:r>
            <a:r>
              <a:rPr lang="en-US" altLang="zh-CN" dirty="0" smtClean="0"/>
              <a:t>49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43672" y="9807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位教师有期望学时，总计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学时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43672" y="148478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其余</a:t>
            </a:r>
            <a:r>
              <a:rPr lang="en-US" altLang="zh-CN" dirty="0" smtClean="0"/>
              <a:t>39</a:t>
            </a:r>
            <a:r>
              <a:rPr lang="zh-CN" altLang="en-US" dirty="0" smtClean="0"/>
              <a:t>位教师，预计平均分配学时为</a:t>
            </a:r>
            <a:r>
              <a:rPr lang="en-US" altLang="zh-CN" dirty="0" smtClean="0"/>
              <a:t>174</a:t>
            </a:r>
            <a:r>
              <a:rPr lang="zh-CN" altLang="en-US" dirty="0" smtClean="0"/>
              <a:t>学时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14367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预计平均课程难度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03912" y="2132856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课程难度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03912" y="2492896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人均课程数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72064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72064" y="249289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76120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76120" y="249289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80176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80176" y="249289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84232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84232" y="249289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8288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88288" y="249289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43672" y="314096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课程总数 </a:t>
            </a:r>
            <a:r>
              <a:rPr lang="en-US" altLang="zh-CN" dirty="0" smtClean="0"/>
              <a:t>226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287688" y="3645024"/>
          <a:ext cx="6335341" cy="1981524"/>
        </p:xfrm>
        <a:graphic>
          <a:graphicData uri="http://schemas.openxmlformats.org/drawingml/2006/table">
            <a:tbl>
              <a:tblPr/>
              <a:tblGrid>
                <a:gridCol w="926815"/>
                <a:gridCol w="241225"/>
                <a:gridCol w="241225"/>
                <a:gridCol w="241225"/>
                <a:gridCol w="241225"/>
                <a:gridCol w="241225"/>
                <a:gridCol w="622108"/>
                <a:gridCol w="698284"/>
                <a:gridCol w="596715"/>
                <a:gridCol w="596715"/>
                <a:gridCol w="418971"/>
                <a:gridCol w="317402"/>
                <a:gridCol w="317402"/>
                <a:gridCol w="317402"/>
                <a:gridCol w="317402"/>
              </a:tblGrid>
              <a:tr h="330254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难度系数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学时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0254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2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&gt;=100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60-100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20-60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10-20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&lt;10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18</a:t>
                      </a:r>
                      <a:endParaRPr lang="fi-FI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36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72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本科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27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法律硕士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12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法学硕士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博士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24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 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7968208" y="587727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840416" y="587727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6237312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647728" y="3933056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855640" y="4005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7768" y="40770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分配授课教师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4437112"/>
            <a:ext cx="431800" cy="317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1424" y="224644"/>
            <a:ext cx="10729192" cy="640871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51784" y="119675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系统自动分配授课教师完成！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9840416" y="587727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关闭窗口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207568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提示信息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312024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提示信息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19736" y="357301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导出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968208" y="357301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导出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568" y="6165304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647728" y="4869160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728" y="3933056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855640" y="4005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7768" y="407707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统计信息导出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384032" y="4077072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提示信息导出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688288" y="40770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排课结果导出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2855640" y="4941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07768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微调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663952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20136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结果导出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976320" y="501317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确认微调结束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5301208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647728" y="4869160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728" y="3933056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855640" y="4005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7768" y="407707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统计信息导出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384032" y="4077072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提示信息导出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688288" y="40770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排课结果导出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2855640" y="4941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07768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微调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663952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20136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结果导出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976320" y="501317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确认微调结束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5301208"/>
            <a:ext cx="431800" cy="317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5560" y="476672"/>
            <a:ext cx="9505056" cy="62646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7608" y="7647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微调</a:t>
            </a:r>
            <a:r>
              <a:rPr lang="zh-CN" altLang="en-US" smtClean="0"/>
              <a:t>课程授课老师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567608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课程代码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67608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079776" y="1268760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079776" y="1772816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67608" y="22768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079776" y="227687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896200" y="227687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567608" y="27809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079776" y="2780928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896200" y="3284984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556290" y="32849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068458" y="3284984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556290" y="378904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084102" y="3789040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896200" y="378904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456040" y="378904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567608" y="46531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原授课教师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655840" y="4653136"/>
            <a:ext cx="201622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7464152" y="1268760"/>
            <a:ext cx="360040" cy="360040"/>
            <a:chOff x="8472264" y="764704"/>
            <a:chExt cx="360040" cy="360040"/>
          </a:xfrm>
        </p:grpSpPr>
        <p:sp>
          <p:nvSpPr>
            <p:cNvPr id="90" name="Oval 89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6456040" y="32443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456040" y="22768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567608" y="53012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替换成授课教师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655840" y="5301208"/>
            <a:ext cx="201622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351584" y="4437112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048328" y="594928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0344472" y="594928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6165304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647728" y="4869160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728" y="3933056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855640" y="4005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7768" y="407707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统计信息导出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384032" y="4077072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提示信息导出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688288" y="40770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排课结果导出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2855640" y="4941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07768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微调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663952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20136" y="501317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结果导出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976320" y="501317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确认微调结束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472" y="5301208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647728" y="4869160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728" y="3933056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当前在排课中：目标学期为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855640" y="4005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7768" y="407707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统计信息导出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384032" y="4077072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提示信息导出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688288" y="40770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排课结果导出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2855640" y="4941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84032" y="5013176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微调结果</a:t>
            </a:r>
            <a:r>
              <a:rPr lang="zh-CN" altLang="en-US" dirty="0" smtClean="0"/>
              <a:t>导出</a:t>
            </a:r>
            <a:endParaRPr lang="en-US" dirty="0"/>
          </a:p>
        </p:txBody>
      </p:sp>
      <p:sp>
        <p:nvSpPr>
          <p:cNvPr id="64" name="Right Arrow 63"/>
          <p:cNvSpPr/>
          <p:nvPr/>
        </p:nvSpPr>
        <p:spPr>
          <a:xfrm>
            <a:off x="2855640" y="5877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647728" y="580526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2855640" y="5877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07768" y="5013176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统计信息导出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600056" y="594928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排课结果导出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7768" y="5940170"/>
            <a:ext cx="2448272" cy="51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确认排课</a:t>
            </a:r>
            <a:r>
              <a:rPr lang="zh-CN" altLang="en-US" smtClean="0"/>
              <a:t>结束并锁定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237312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647728" y="4869160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7728" y="3933056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72008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1744" y="22048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 学年第一学期</a:t>
            </a:r>
            <a:endParaRPr lang="en-US" dirty="0"/>
          </a:p>
        </p:txBody>
      </p:sp>
      <p:sp>
        <p:nvSpPr>
          <p:cNvPr id="46" name="Rectangle 45">
            <a:hlinkClick r:id="" action="ppaction://noaction" highlightClick="1"/>
          </p:cNvPr>
          <p:cNvSpPr/>
          <p:nvPr/>
        </p:nvSpPr>
        <p:spPr>
          <a:xfrm>
            <a:off x="9048328" y="213285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终止本次排课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当前排课结束：目标学期为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7728" y="292494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9776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本科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735960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法律硕士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92144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法学硕士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48328" y="3068960"/>
            <a:ext cx="1584176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博士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2855640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855640" y="4005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7768" y="4077072"/>
            <a:ext cx="223224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统计信息导出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384032" y="4077072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提示信息导出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688288" y="4077072"/>
            <a:ext cx="194421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排课结果导出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2855640" y="4941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84032" y="5013176"/>
            <a:ext cx="2160240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微调结果</a:t>
            </a:r>
            <a:r>
              <a:rPr lang="zh-CN" altLang="en-US" dirty="0" smtClean="0"/>
              <a:t>导出</a:t>
            </a:r>
            <a:endParaRPr lang="en-US" dirty="0"/>
          </a:p>
        </p:txBody>
      </p:sp>
      <p:sp>
        <p:nvSpPr>
          <p:cNvPr id="64" name="Right Arrow 63"/>
          <p:cNvSpPr/>
          <p:nvPr/>
        </p:nvSpPr>
        <p:spPr>
          <a:xfrm>
            <a:off x="2855640" y="5877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647728" y="5805264"/>
            <a:ext cx="72008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2855640" y="5877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07768" y="5013176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统计信息导出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384032" y="594928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排课结果导出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7768" y="5940170"/>
            <a:ext cx="2232248" cy="5131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已锁定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980728"/>
            <a:ext cx="431800" cy="3175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688288" y="5949280"/>
            <a:ext cx="1944216" cy="5040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解锁重排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当前排课结束：</a:t>
            </a:r>
            <a:r>
              <a:rPr lang="zh-CN" altLang="en-US" dirty="0" smtClean="0"/>
              <a:t>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96000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376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授课老师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03512" y="2060848"/>
            <a:ext cx="34563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375920" y="2060848"/>
            <a:ext cx="360040" cy="360040"/>
            <a:chOff x="8472264" y="764704"/>
            <a:chExt cx="360040" cy="360040"/>
          </a:xfrm>
        </p:grpSpPr>
        <p:sp>
          <p:nvSpPr>
            <p:cNvPr id="70" name="Oval 69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968208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上课班级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192344" y="2060848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1352584" y="2060848"/>
            <a:ext cx="360040" cy="360040"/>
            <a:chOff x="8472264" y="764704"/>
            <a:chExt cx="360040" cy="360040"/>
          </a:xfrm>
        </p:grpSpPr>
        <p:sp>
          <p:nvSpPr>
            <p:cNvPr id="75" name="Oval 74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312024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年级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60096" y="2060848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060848"/>
            <a:ext cx="381000" cy="3683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134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03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279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5564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3170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00776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8383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5989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0351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0351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70351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70351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70351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70351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70351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70351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70351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70351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0351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70351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0351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03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279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5564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3170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00776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58383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15989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4347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168" name="Rectangle 167"/>
          <p:cNvSpPr/>
          <p:nvPr/>
        </p:nvSpPr>
        <p:spPr>
          <a:xfrm>
            <a:off x="631202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82419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40025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97632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55238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012844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704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280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82419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82419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82419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82419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82419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82419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82419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82419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419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82419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82419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82419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782419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782419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840025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897632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955238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1012844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10704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11280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46415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276872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当前排课结束：</a:t>
            </a:r>
            <a:r>
              <a:rPr lang="zh-CN" altLang="en-US" dirty="0" smtClean="0"/>
              <a:t>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96000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376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授课老师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03512" y="2060848"/>
            <a:ext cx="34563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375920" y="2060848"/>
            <a:ext cx="360040" cy="360040"/>
            <a:chOff x="8472264" y="764704"/>
            <a:chExt cx="360040" cy="360040"/>
          </a:xfrm>
        </p:grpSpPr>
        <p:sp>
          <p:nvSpPr>
            <p:cNvPr id="70" name="Oval 69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968208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上课班级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192344" y="2060848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1352584" y="2060848"/>
            <a:ext cx="360040" cy="360040"/>
            <a:chOff x="8472264" y="764704"/>
            <a:chExt cx="360040" cy="360040"/>
          </a:xfrm>
        </p:grpSpPr>
        <p:sp>
          <p:nvSpPr>
            <p:cNvPr id="75" name="Oval 74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312024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年级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60096" y="2060848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060848"/>
            <a:ext cx="381000" cy="3683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134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03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279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5564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3170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00776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8383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5989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0351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0351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70351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70351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70351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70351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70351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70351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70351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70351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0351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70351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0351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03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279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5564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3170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00776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58383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15989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4347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168" name="Rectangle 167"/>
          <p:cNvSpPr/>
          <p:nvPr/>
        </p:nvSpPr>
        <p:spPr>
          <a:xfrm>
            <a:off x="631202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782419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40025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97632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55238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012844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704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280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82419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82419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82419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82419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82419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82419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82419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82419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419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82419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82419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82419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782419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782419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840025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897632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955238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1012844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10704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11280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46415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91344" y="270892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36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中国法制史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75520" y="206084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郭建</a:t>
            </a:r>
            <a:r>
              <a:rPr lang="en-US" altLang="zh-CN" dirty="0" smtClean="0"/>
              <a:t>(123456)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19336" y="30865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中国</a:t>
            </a:r>
            <a:r>
              <a:rPr lang="zh-CN" altLang="en-US" smtClean="0"/>
              <a:t>财产法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9336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中国民法史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924944"/>
            <a:ext cx="4318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6696744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3792" y="24208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5800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学年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7888" y="3068960"/>
            <a:ext cx="129614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60096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92144" y="3068960"/>
            <a:ext cx="57606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68208" y="299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学期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9896" y="306896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2017-2018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9896" y="3429000"/>
            <a:ext cx="11913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2018-2019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9896" y="378904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2019-2020</a:t>
            </a:r>
            <a:endParaRPr lang="en-US" dirty="0"/>
          </a:p>
        </p:txBody>
      </p:sp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7464152" y="3140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64152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040216" y="465313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120336" y="465313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当前未在排课中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/>
          <p:cNvSpPr/>
          <p:nvPr/>
        </p:nvSpPr>
        <p:spPr>
          <a:xfrm rot="1363820">
            <a:off x="8000420" y="3304453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当前排课结束：</a:t>
            </a:r>
            <a:r>
              <a:rPr lang="zh-CN" altLang="en-US" dirty="0" smtClean="0"/>
              <a:t>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96000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376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授课老师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03512" y="2060848"/>
            <a:ext cx="34563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375920" y="2060848"/>
            <a:ext cx="360040" cy="360040"/>
            <a:chOff x="8472264" y="764704"/>
            <a:chExt cx="360040" cy="360040"/>
          </a:xfrm>
        </p:grpSpPr>
        <p:sp>
          <p:nvSpPr>
            <p:cNvPr id="70" name="Oval 69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968208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上课班级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192344" y="2060848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1352584" y="2060848"/>
            <a:ext cx="360040" cy="360040"/>
            <a:chOff x="8472264" y="764704"/>
            <a:chExt cx="360040" cy="360040"/>
          </a:xfrm>
        </p:grpSpPr>
        <p:sp>
          <p:nvSpPr>
            <p:cNvPr id="75" name="Oval 74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312024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年级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60096" y="2060848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060848"/>
            <a:ext cx="381000" cy="3683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134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03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279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5564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3170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00776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8383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5989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0351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0351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70351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70351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70351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70351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70351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70351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70351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70351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0351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70351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0351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03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279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5564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3170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00776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58383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15989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4347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168" name="Rectangle 167"/>
          <p:cNvSpPr/>
          <p:nvPr/>
        </p:nvSpPr>
        <p:spPr>
          <a:xfrm>
            <a:off x="631202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782419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40025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97632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55238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012844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704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280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82419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82419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82419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82419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82419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82419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82419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82419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419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82419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82419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82419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782419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782419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840025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897632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955238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1012844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10704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11280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46415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91344" y="270892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36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中国法制史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75520" y="206084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郭建</a:t>
            </a:r>
            <a:r>
              <a:rPr lang="en-US" altLang="zh-CN" dirty="0" smtClean="0"/>
              <a:t>(123456)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19336" y="30865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中国</a:t>
            </a:r>
            <a:r>
              <a:rPr lang="zh-CN" altLang="en-US" smtClean="0"/>
              <a:t>财产法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9336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中国民法史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207568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351584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非配上课时间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课程代码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LAWS130004.01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439816" y="1484784"/>
            <a:ext cx="619268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457364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12024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536160" y="1988840"/>
            <a:ext cx="30963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法学院本科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927648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4439816" y="357301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688288" y="580526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984432" y="58052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8616280" y="2636912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调出班级课表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927648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从第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575720" y="414908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07768" y="4149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周到第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4799856" y="4149080"/>
            <a:ext cx="43204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243245" y="4149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927648" y="4653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4653136"/>
            <a:ext cx="368300" cy="3683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4007768" y="4653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从第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4655840" y="465313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087888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节到第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951984" y="4653136"/>
            <a:ext cx="360040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323365" y="465313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节上课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4293096"/>
            <a:ext cx="431800" cy="31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1824" y="1484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中国法制史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当前排课结束：</a:t>
            </a:r>
            <a:r>
              <a:rPr lang="zh-CN" altLang="en-US" dirty="0" smtClean="0"/>
              <a:t>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96000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376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授课老师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03512" y="2060848"/>
            <a:ext cx="34563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375920" y="2060848"/>
            <a:ext cx="360040" cy="360040"/>
            <a:chOff x="8472264" y="764704"/>
            <a:chExt cx="360040" cy="360040"/>
          </a:xfrm>
        </p:grpSpPr>
        <p:sp>
          <p:nvSpPr>
            <p:cNvPr id="70" name="Oval 69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968208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上课班级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192344" y="2060848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1352584" y="2060848"/>
            <a:ext cx="360040" cy="360040"/>
            <a:chOff x="8472264" y="764704"/>
            <a:chExt cx="360040" cy="360040"/>
          </a:xfrm>
        </p:grpSpPr>
        <p:sp>
          <p:nvSpPr>
            <p:cNvPr id="75" name="Oval 74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312024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年级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60096" y="2060848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060848"/>
            <a:ext cx="381000" cy="3683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134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03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279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5564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3170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00776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8383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5989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0351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0351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70351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70351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70351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70351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70351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70351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70351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70351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0351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70351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0351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03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279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5564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3170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00776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58383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15989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4347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168" name="Rectangle 167"/>
          <p:cNvSpPr/>
          <p:nvPr/>
        </p:nvSpPr>
        <p:spPr>
          <a:xfrm>
            <a:off x="631202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782419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40025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97632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55238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012844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704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280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82419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82419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82419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82419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82419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82419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82419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82419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419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82419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82419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82419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782419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782419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840025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897632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955238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1012844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10704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11280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46415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91344" y="270892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36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中国法制史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75520" y="206084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郭建</a:t>
            </a:r>
            <a:r>
              <a:rPr lang="en-US" altLang="zh-CN" dirty="0" smtClean="0"/>
              <a:t>(123456)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19336" y="30865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中国</a:t>
            </a:r>
            <a:r>
              <a:rPr lang="zh-CN" altLang="en-US" smtClean="0"/>
              <a:t>财产法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9336" y="34290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中国民法史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207568" y="188640"/>
            <a:ext cx="9721080" cy="648072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351584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非配上课时间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课程代码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LAWS130004.01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439816" y="1484784"/>
            <a:ext cx="619268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        级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457364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12024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536160" y="1988840"/>
            <a:ext cx="30963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法学院本科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927648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4439816" y="357301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688288" y="580526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984432" y="58052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8616280" y="2636912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调出班级课表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927648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从第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575720" y="414908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07768" y="4149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周到第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4799856" y="4149080"/>
            <a:ext cx="43204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17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243245" y="4149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927648" y="4653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4653136"/>
            <a:ext cx="368300" cy="3683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4007768" y="4653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从第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4655840" y="465313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087888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节到第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951984" y="4653136"/>
            <a:ext cx="360040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323365" y="465313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节上课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392" y="6093296"/>
            <a:ext cx="431800" cy="31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1824" y="1484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中国法制史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7728" y="465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7848" y="465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5157" y="465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5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当前排课结束：</a:t>
            </a:r>
            <a:r>
              <a:rPr lang="zh-CN" altLang="en-US" dirty="0" smtClean="0"/>
              <a:t>目标学期为</a:t>
            </a:r>
            <a:r>
              <a:rPr lang="en-US" altLang="zh-CN" dirty="0" smtClean="0"/>
              <a:t>2018-2019</a:t>
            </a:r>
            <a:r>
              <a:rPr lang="zh-CN" altLang="en-US" dirty="0" smtClean="0"/>
              <a:t>学年第一学期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96000" y="19888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376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授课老师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03512" y="2060848"/>
            <a:ext cx="34563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375920" y="2060848"/>
            <a:ext cx="360040" cy="360040"/>
            <a:chOff x="8472264" y="764704"/>
            <a:chExt cx="360040" cy="360040"/>
          </a:xfrm>
        </p:grpSpPr>
        <p:sp>
          <p:nvSpPr>
            <p:cNvPr id="70" name="Oval 69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968208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上课班级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192344" y="2060848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1352584" y="2060848"/>
            <a:ext cx="360040" cy="360040"/>
            <a:chOff x="8472264" y="764704"/>
            <a:chExt cx="360040" cy="360040"/>
          </a:xfrm>
        </p:grpSpPr>
        <p:sp>
          <p:nvSpPr>
            <p:cNvPr id="75" name="Oval 74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312024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年级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60096" y="2060848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060848"/>
            <a:ext cx="381000" cy="3683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134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03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279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5564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3170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00776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8383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5989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0351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0351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70351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70351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70351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70351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70351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70351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70351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70351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0351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70351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0351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03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279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5564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3170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00776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58383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15989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4347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168" name="Rectangle 167"/>
          <p:cNvSpPr/>
          <p:nvPr/>
        </p:nvSpPr>
        <p:spPr>
          <a:xfrm>
            <a:off x="6312024" y="2636912"/>
            <a:ext cx="122413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782419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40025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976320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552384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0128448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704512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280576" y="2636912"/>
            <a:ext cx="57606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824192" y="263691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824192" y="292494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824192" y="321297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824192" y="350100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824192" y="378904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824192" y="407707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824192" y="436510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824192" y="465313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4192" y="494116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824192" y="5229200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824192" y="5517232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824192" y="58052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7824192" y="6381328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782419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840025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8976320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9552384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四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10128448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10704512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六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11280576" y="2564904"/>
            <a:ext cx="5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七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464152" y="2892618"/>
            <a:ext cx="43204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1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2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3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4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5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6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7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8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9</a:t>
            </a:r>
            <a:endParaRPr lang="en-US" altLang="zh-CN" sz="1900" dirty="0" smtClean="0"/>
          </a:p>
          <a:p>
            <a:r>
              <a:rPr lang="en-US" altLang="zh-CN" sz="1900" dirty="0" smtClean="0"/>
              <a:t>10</a:t>
            </a:r>
            <a:endParaRPr lang="en-US" altLang="zh-CN" sz="1900" dirty="0" smtClean="0"/>
          </a:p>
          <a:p>
            <a:r>
              <a:rPr lang="en-US" altLang="zh-CN" sz="1900" dirty="0" smtClean="0"/>
              <a:t>11</a:t>
            </a:r>
            <a:endParaRPr lang="en-US" altLang="zh-CN" sz="1900" dirty="0" smtClean="0"/>
          </a:p>
          <a:p>
            <a:r>
              <a:rPr lang="en-US" altLang="zh-CN" sz="1900" dirty="0" smtClean="0"/>
              <a:t>12</a:t>
            </a:r>
            <a:endParaRPr lang="en-US" altLang="zh-CN" sz="1900" dirty="0" smtClean="0"/>
          </a:p>
          <a:p>
            <a:r>
              <a:rPr lang="en-US" altLang="zh-CN" sz="1900" dirty="0" smtClean="0"/>
              <a:t>13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91344" y="270892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75520" y="206084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郭建</a:t>
            </a:r>
            <a:r>
              <a:rPr lang="en-US" altLang="zh-CN" dirty="0" smtClean="0"/>
              <a:t>(123456)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91344" y="27089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中国</a:t>
            </a:r>
            <a:r>
              <a:rPr lang="zh-CN" altLang="en-US" smtClean="0"/>
              <a:t>财产法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91344" y="305966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中国民法史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703512" y="3212976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1-17</a:t>
            </a:r>
            <a:br>
              <a:rPr lang="en-US" altLang="zh-CN" sz="1000" dirty="0" smtClean="0">
                <a:solidFill>
                  <a:schemeClr val="tx1"/>
                </a:solidFill>
              </a:rPr>
            </a:br>
            <a:r>
              <a:rPr lang="zh-CN" altLang="en-US" sz="1000" dirty="0" smtClean="0">
                <a:solidFill>
                  <a:schemeClr val="tx1"/>
                </a:solidFill>
              </a:rPr>
              <a:t>中国法制史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536" y="764704"/>
            <a:ext cx="9217024" cy="518457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760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添加教师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5650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教师工号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45650" y="2420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教师姓名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7888" y="1916832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7888" y="2420888"/>
            <a:ext cx="32943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544272" y="1916832"/>
            <a:ext cx="360040" cy="360040"/>
            <a:chOff x="8472264" y="764704"/>
            <a:chExt cx="360040" cy="360040"/>
          </a:xfrm>
        </p:grpSpPr>
        <p:sp>
          <p:nvSpPr>
            <p:cNvPr id="11" name="Oval 10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927648" y="29249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本学期期望总学时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87888" y="2924944"/>
            <a:ext cx="33123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27648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认领课程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87888" y="3429000"/>
            <a:ext cx="3312368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544272" y="3429000"/>
            <a:ext cx="9144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44272" y="4005064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760296" y="52292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056440" y="522920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4432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适格教师总数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36" name="Rounded Rectangle 35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408368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0272464" y="61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83" name="Left Arrow 82"/>
          <p:cNvSpPr/>
          <p:nvPr/>
        </p:nvSpPr>
        <p:spPr>
          <a:xfrm rot="1363820">
            <a:off x="9944636" y="3137952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648" y="3429000"/>
            <a:ext cx="647700" cy="3048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10056440" y="3429000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861048"/>
            <a:ext cx="190500" cy="3048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29276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名称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37197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443981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508788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87997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6672064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746415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25624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120336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056440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861048"/>
            <a:ext cx="190500" cy="3048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3861048"/>
            <a:ext cx="190500" cy="3048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861048"/>
            <a:ext cx="190500" cy="3048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861048"/>
            <a:ext cx="190500" cy="3048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3861048"/>
            <a:ext cx="190500" cy="3048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861048"/>
            <a:ext cx="190500" cy="3048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3861048"/>
            <a:ext cx="190500" cy="3048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3861048"/>
            <a:ext cx="190500" cy="3048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4" y="3861048"/>
            <a:ext cx="190500" cy="304800"/>
          </a:xfrm>
          <a:prstGeom prst="rect">
            <a:avLst/>
          </a:prstGeom>
        </p:spPr>
      </p:pic>
      <p:sp>
        <p:nvSpPr>
          <p:cNvPr id="116" name="Rounded Rectangle 115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117" name="Rounded Rectangle 116">
            <a:hlinkClick r:id="" action="ppaction://hlinkshowjump?jump=nextslide"/>
          </p:cNvPr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118" name="Rounded Rectangle 117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119" name="Rounded Rectangle 118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120" name="Rounded Rectangle 119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121" name="Rounded Rectangle 120"/>
          <p:cNvSpPr/>
          <p:nvPr/>
        </p:nvSpPr>
        <p:spPr>
          <a:xfrm>
            <a:off x="1099254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55640" y="42210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中国法</a:t>
            </a:r>
            <a:endParaRPr lang="en-US" altLang="zh-CN" sz="1400" dirty="0" smtClean="0"/>
          </a:p>
          <a:p>
            <a:r>
              <a:rPr lang="zh-CN" altLang="en-US" sz="1400" dirty="0" smtClean="0"/>
              <a:t>制史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71973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1182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015880" y="42930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951984" y="4293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816080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6081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472264" y="4293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70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9408368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55640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法律实务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719736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本科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511824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015880" y="501317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法学院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951984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七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816080" y="50131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54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081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8472264" y="50131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110</a:t>
            </a:r>
            <a:endParaRPr lang="en-US" altLang="zh-CN" sz="1400" dirty="0" smtClean="0"/>
          </a:p>
        </p:txBody>
      </p:sp>
      <p:sp>
        <p:nvSpPr>
          <p:cNvPr id="141" name="TextBox 140"/>
          <p:cNvSpPr txBox="1"/>
          <p:nvPr/>
        </p:nvSpPr>
        <p:spPr>
          <a:xfrm>
            <a:off x="9408368" y="5013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927648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课程代码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9276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课程名称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4439816" y="980728"/>
            <a:ext cx="32763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SOSC120015.01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4439816" y="1484784"/>
            <a:ext cx="59046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927648" y="19888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位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4439816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168008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riangle 159"/>
          <p:cNvSpPr/>
          <p:nvPr/>
        </p:nvSpPr>
        <p:spPr>
          <a:xfrm rot="10800000">
            <a:off x="6240016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8256240" y="1988840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9984432" y="198884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riangle 163"/>
          <p:cNvSpPr/>
          <p:nvPr/>
        </p:nvSpPr>
        <p:spPr>
          <a:xfrm rot="10800000">
            <a:off x="10056440" y="2060848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2927648" y="24928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        级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4439816" y="2492896"/>
            <a:ext cx="54726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9984432" y="249289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iangle 167"/>
          <p:cNvSpPr/>
          <p:nvPr/>
        </p:nvSpPr>
        <p:spPr>
          <a:xfrm rot="10800000">
            <a:off x="10056440" y="2564904"/>
            <a:ext cx="216024" cy="21602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2927648" y="3041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期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4439816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6816080" y="299695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      时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8256240" y="2996952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9984432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0" y="3068960"/>
            <a:ext cx="254000" cy="241300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2927648" y="35010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        度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4439816" y="3501008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168008" y="2996952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3068960"/>
            <a:ext cx="254000" cy="241300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2927648" y="400506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  生  数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455460" y="4005064"/>
            <a:ext cx="1640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451134" y="4509120"/>
            <a:ext cx="164486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2927648" y="45091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  师  数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927648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周上课次数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4439816" y="5013176"/>
            <a:ext cx="165618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81608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适格教师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8256240" y="3501008"/>
            <a:ext cx="165618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6168008" y="350100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3573016"/>
            <a:ext cx="254000" cy="241300"/>
          </a:xfrm>
          <a:prstGeom prst="rect">
            <a:avLst/>
          </a:prstGeom>
        </p:spPr>
      </p:pic>
      <p:sp>
        <p:nvSpPr>
          <p:cNvPr id="189" name="Rounded Rectangle 188"/>
          <p:cNvSpPr/>
          <p:nvPr/>
        </p:nvSpPr>
        <p:spPr>
          <a:xfrm>
            <a:off x="9984432" y="3501007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添加</a:t>
            </a:r>
            <a:endParaRPr lang="en-US" dirty="0"/>
          </a:p>
        </p:txBody>
      </p:sp>
      <p:sp>
        <p:nvSpPr>
          <p:cNvPr id="190" name="Rounded Rectangle 189"/>
          <p:cNvSpPr/>
          <p:nvPr/>
        </p:nvSpPr>
        <p:spPr>
          <a:xfrm>
            <a:off x="9984432" y="3933056"/>
            <a:ext cx="914400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9336360" y="5877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10632504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7824192" y="980728"/>
            <a:ext cx="360040" cy="360040"/>
            <a:chOff x="8472264" y="764704"/>
            <a:chExt cx="360040" cy="360040"/>
          </a:xfrm>
        </p:grpSpPr>
        <p:sp>
          <p:nvSpPr>
            <p:cNvPr id="194" name="Oval 193"/>
            <p:cNvSpPr/>
            <p:nvPr/>
          </p:nvSpPr>
          <p:spPr>
            <a:xfrm>
              <a:off x="8472264" y="76470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8688288" y="980728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825624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新的课程代码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7728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学时总数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896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难度总数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2064" y="1988840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学生人数总数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72264" y="1988840"/>
            <a:ext cx="129614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班级总数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720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条记录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48037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搜索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7572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学位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580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年级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43872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班级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735960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学期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28048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学时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013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难度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2224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学生数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76320" y="3861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教师数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912424" y="386104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周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696" y="3861048"/>
            <a:ext cx="1905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784" y="3861048"/>
            <a:ext cx="1905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856" y="3861048"/>
            <a:ext cx="1905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936" y="3861048"/>
            <a:ext cx="1905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2024" y="3861048"/>
            <a:ext cx="1905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4112" y="3861048"/>
            <a:ext cx="1905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6200" y="3861048"/>
            <a:ext cx="1905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304" y="3861048"/>
            <a:ext cx="1905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8408" y="3861048"/>
            <a:ext cx="1905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496" y="3861048"/>
            <a:ext cx="190500" cy="30480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7032104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刷新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7824192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导入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8616280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导出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9408368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10200456" y="292494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431704" y="1700808"/>
            <a:ext cx="7272808" cy="446449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47728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导入选项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935760" y="23488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35760" y="35010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39816" y="227687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从系统内</a:t>
            </a:r>
            <a:r>
              <a:rPr lang="zh-CN" altLang="en-US" smtClean="0"/>
              <a:t>之前学期导入课程信息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39816" y="3429000"/>
            <a:ext cx="27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表格导入课程信息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63752" y="2852936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或者</a:t>
            </a:r>
            <a:endParaRPr lang="en-US" dirty="0"/>
          </a:p>
        </p:txBody>
      </p:sp>
      <p:sp>
        <p:nvSpPr>
          <p:cNvPr id="41" name="Rectangle 40">
            <a:hlinkClick r:id="rId2" action="ppaction://hlinksldjump"/>
          </p:cNvPr>
          <p:cNvSpPr/>
          <p:nvPr/>
        </p:nvSpPr>
        <p:spPr>
          <a:xfrm>
            <a:off x="8256240" y="544522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下一步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552384" y="54452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007768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63820">
            <a:off x="9224556" y="5874754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15680" y="116632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5680" y="692696"/>
            <a:ext cx="849694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8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法学院排课系统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24392" y="692696"/>
            <a:ext cx="1584176" cy="576064"/>
            <a:chOff x="3071664" y="2708920"/>
            <a:chExt cx="1659613" cy="648072"/>
          </a:xfrm>
          <a:solidFill>
            <a:schemeClr val="accent5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3071664" y="2708920"/>
              <a:ext cx="1659613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1664" y="2789929"/>
              <a:ext cx="165961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>
                      <a:lumMod val="95000"/>
                    </a:schemeClr>
                  </a:solidFill>
                </a:rPr>
                <a:t>排课结果查询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56040" y="692696"/>
            <a:ext cx="1584176" cy="576064"/>
            <a:chOff x="3071664" y="2852936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071664" y="2852936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664" y="2933945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课程信息管理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5680" y="692696"/>
            <a:ext cx="1728193" cy="576064"/>
            <a:chOff x="936470" y="3438001"/>
            <a:chExt cx="1653053" cy="648072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936470" y="3438001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47" y="3519010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分配授课教师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1864" y="692696"/>
            <a:ext cx="1584176" cy="576064"/>
            <a:chOff x="3071664" y="2708920"/>
            <a:chExt cx="1584176" cy="648072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71664" y="2708920"/>
              <a:ext cx="158417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664" y="2789929"/>
              <a:ext cx="15841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分配上课时间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40216" y="692696"/>
            <a:ext cx="1584176" cy="576064"/>
            <a:chOff x="3071664" y="2492896"/>
            <a:chExt cx="1584176" cy="648072"/>
          </a:xfrm>
          <a:solidFill>
            <a:schemeClr val="accent1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071664" y="2492896"/>
              <a:ext cx="1584176" cy="6480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1664" y="2573905"/>
              <a:ext cx="158417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教师信息管理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6632"/>
            <a:ext cx="2784311" cy="11521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64352" y="116632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36360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huangxing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6520" y="260648"/>
            <a:ext cx="0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2544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退出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2132856"/>
            <a:ext cx="201622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408" y="3068960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67408" y="400506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7408" y="4941168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7408" y="5877272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2060848"/>
            <a:ext cx="6696744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5564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3792" y="24208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本次排课目标学期为：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5800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学年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7888" y="3068960"/>
            <a:ext cx="129614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60096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92144" y="3068960"/>
            <a:ext cx="57606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68208" y="299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学期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9896" y="306896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2017-2018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9896" y="3429000"/>
            <a:ext cx="11913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2018-2019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9896" y="378904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2019-2020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64152" y="3140968"/>
            <a:ext cx="4154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64152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</a:t>
            </a:r>
            <a:endParaRPr lang="en-US" dirty="0"/>
          </a:p>
        </p:txBody>
      </p:sp>
      <p:sp>
        <p:nvSpPr>
          <p:cNvPr id="45" name="Rectangle 44">
            <a:hlinkClick r:id="" action="ppaction://hlinkshowjump?jump=nextslide"/>
          </p:cNvPr>
          <p:cNvSpPr/>
          <p:nvPr/>
        </p:nvSpPr>
        <p:spPr>
          <a:xfrm>
            <a:off x="8040216" y="465313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120336" y="465313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1424" y="1484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当前未在排课中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416" y="1412776"/>
            <a:ext cx="10369152" cy="43204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/>
          <p:cNvSpPr/>
          <p:nvPr/>
        </p:nvSpPr>
        <p:spPr>
          <a:xfrm rot="1363820">
            <a:off x="8936524" y="5082666"/>
            <a:ext cx="409748" cy="24909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36797</Words>
  <Application>WPS 演示</Application>
  <PresentationFormat>Widescreen</PresentationFormat>
  <Paragraphs>16933</Paragraphs>
  <Slides>85</Slides>
  <Notes>75</Notes>
  <HiddenSlides>8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8" baseType="lpstr">
      <vt:lpstr>Arial</vt:lpstr>
      <vt:lpstr>宋体</vt:lpstr>
      <vt:lpstr>Wingdings</vt:lpstr>
      <vt:lpstr>Arial</vt:lpstr>
      <vt:lpstr>等线 Light</vt:lpstr>
      <vt:lpstr>Calibri Light</vt:lpstr>
      <vt:lpstr>等线</vt:lpstr>
      <vt:lpstr>Calibri</vt:lpstr>
      <vt:lpstr>微软雅黑</vt:lpstr>
      <vt:lpstr>Arial Unicode MS</vt:lpstr>
      <vt:lpstr>Symbol</vt:lpstr>
      <vt:lpstr>Yu Gothic</vt:lpstr>
      <vt:lpstr>Office Theme</vt:lpstr>
      <vt:lpstr>复旦大学法学院排课系统界面演示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Arkey Huang</dc:creator>
  <cp:lastModifiedBy>喂了个烦</cp:lastModifiedBy>
  <cp:revision>67</cp:revision>
  <dcterms:created xsi:type="dcterms:W3CDTF">2018-01-20T03:43:00Z</dcterms:created>
  <dcterms:modified xsi:type="dcterms:W3CDTF">2018-01-21T14:03:50Z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