
<file path=[Content_Types].xml><?xml version="1.0" encoding="utf-8"?>
<Types xmlns="http://schemas.openxmlformats.org/package/2006/content-types">
  <Default Extension="jpeg" ContentType="image/jpeg"/>
  <Default Extension="png" ContentType="image/png"/>
  <Default Extension="tiff" ContentType="image/tif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56" r:id="rId3"/>
    <p:sldId id="397" r:id="rId4"/>
    <p:sldId id="263" r:id="rId5"/>
    <p:sldId id="259" r:id="rId7"/>
    <p:sldId id="260" r:id="rId8"/>
    <p:sldId id="356" r:id="rId9"/>
    <p:sldId id="265" r:id="rId10"/>
    <p:sldId id="353" r:id="rId11"/>
    <p:sldId id="266" r:id="rId12"/>
    <p:sldId id="267" r:id="rId13"/>
    <p:sldId id="268" r:id="rId14"/>
    <p:sldId id="269" r:id="rId15"/>
    <p:sldId id="271" r:id="rId16"/>
    <p:sldId id="272" r:id="rId17"/>
    <p:sldId id="354" r:id="rId18"/>
    <p:sldId id="280" r:id="rId19"/>
    <p:sldId id="281" r:id="rId20"/>
    <p:sldId id="282" r:id="rId21"/>
    <p:sldId id="283" r:id="rId22"/>
    <p:sldId id="284" r:id="rId23"/>
    <p:sldId id="277" r:id="rId24"/>
    <p:sldId id="285" r:id="rId25"/>
    <p:sldId id="287" r:id="rId26"/>
    <p:sldId id="289" r:id="rId27"/>
    <p:sldId id="355" r:id="rId28"/>
    <p:sldId id="286" r:id="rId29"/>
    <p:sldId id="293" r:id="rId30"/>
    <p:sldId id="292" r:id="rId31"/>
    <p:sldId id="294" r:id="rId32"/>
    <p:sldId id="295" r:id="rId33"/>
    <p:sldId id="316" r:id="rId34"/>
    <p:sldId id="291" r:id="rId35"/>
    <p:sldId id="317" r:id="rId36"/>
    <p:sldId id="318" r:id="rId37"/>
    <p:sldId id="319" r:id="rId38"/>
    <p:sldId id="306" r:id="rId39"/>
    <p:sldId id="322" r:id="rId40"/>
    <p:sldId id="357" r:id="rId41"/>
    <p:sldId id="358" r:id="rId42"/>
    <p:sldId id="359" r:id="rId43"/>
    <p:sldId id="360" r:id="rId44"/>
    <p:sldId id="361" r:id="rId45"/>
    <p:sldId id="362" r:id="rId46"/>
    <p:sldId id="365" r:id="rId47"/>
    <p:sldId id="366" r:id="rId48"/>
    <p:sldId id="370" r:id="rId49"/>
    <p:sldId id="369" r:id="rId50"/>
    <p:sldId id="372" r:id="rId51"/>
    <p:sldId id="371" r:id="rId52"/>
    <p:sldId id="376" r:id="rId53"/>
    <p:sldId id="377" r:id="rId54"/>
    <p:sldId id="368" r:id="rId55"/>
    <p:sldId id="379" r:id="rId56"/>
    <p:sldId id="381" r:id="rId57"/>
    <p:sldId id="382" r:id="rId58"/>
    <p:sldId id="383" r:id="rId59"/>
    <p:sldId id="380" r:id="rId60"/>
    <p:sldId id="384" r:id="rId61"/>
    <p:sldId id="385" r:id="rId62"/>
    <p:sldId id="386" r:id="rId63"/>
    <p:sldId id="332" r:id="rId64"/>
    <p:sldId id="388" r:id="rId65"/>
    <p:sldId id="335" r:id="rId66"/>
    <p:sldId id="387" r:id="rId67"/>
    <p:sldId id="389" r:id="rId68"/>
    <p:sldId id="390" r:id="rId69"/>
    <p:sldId id="340" r:id="rId70"/>
    <p:sldId id="341" r:id="rId71"/>
    <p:sldId id="342" r:id="rId72"/>
    <p:sldId id="343" r:id="rId73"/>
    <p:sldId id="344" r:id="rId74"/>
    <p:sldId id="393" r:id="rId75"/>
    <p:sldId id="392" r:id="rId76"/>
    <p:sldId id="394" r:id="rId77"/>
    <p:sldId id="395" r:id="rId78"/>
    <p:sldId id="396" r:id="rId79"/>
    <p:sldId id="348" r:id="rId80"/>
    <p:sldId id="349" r:id="rId81"/>
    <p:sldId id="350" r:id="rId82"/>
    <p:sldId id="351" r:id="rId83"/>
    <p:sldId id="352" r:id="rId84"/>
    <p:sldId id="373"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key Huang" initials="A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41"/>
    <p:restoredTop sz="94721"/>
  </p:normalViewPr>
  <p:slideViewPr>
    <p:cSldViewPr snapToObjects="1">
      <p:cViewPr>
        <p:scale>
          <a:sx n="95" d="100"/>
          <a:sy n="95" d="100"/>
        </p:scale>
        <p:origin x="1392" y="3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9" Type="http://schemas.openxmlformats.org/officeDocument/2006/relationships/commentAuthors" Target="commentAuthors.xml"/><Relationship Id="rId88" Type="http://schemas.openxmlformats.org/officeDocument/2006/relationships/tableStyles" Target="tableStyles.xml"/><Relationship Id="rId87" Type="http://schemas.openxmlformats.org/officeDocument/2006/relationships/viewProps" Target="viewProps.xml"/><Relationship Id="rId86" Type="http://schemas.openxmlformats.org/officeDocument/2006/relationships/presProps" Target="presProps.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1-23T18:01:14.735"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8F3634-5162-F94A-A2A6-41B10693B21A}"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5E1D3F-62D2-FE4E-9A1A-3F8C3CD6A70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点击排课目标学期设定按钮：确认键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终止本次排课</a:t>
            </a:r>
            <a:endParaRPr lang="en-US" altLang="zh-CN" dirty="0" smtClean="0"/>
          </a:p>
          <a:p>
            <a:r>
              <a:rPr lang="zh-CN" altLang="en-US" dirty="0" smtClean="0"/>
              <a:t>或</a:t>
            </a:r>
            <a:endParaRPr lang="en-US" altLang="zh-CN" dirty="0" smtClean="0"/>
          </a:p>
          <a:p>
            <a:r>
              <a:rPr lang="en-US" altLang="zh-CN" dirty="0" smtClean="0"/>
              <a:t>2.</a:t>
            </a:r>
            <a:r>
              <a:rPr lang="zh-CN" altLang="en-US" dirty="0" smtClean="0"/>
              <a:t>进入第二部：点击本科输入课程信息按钮</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a:t>
            </a:r>
            <a:r>
              <a:rPr lang="zh-CN" altLang="en-US" dirty="0" smtClean="0"/>
              <a:t>第一次进入分配授课教师页面</a:t>
            </a:r>
            <a:endParaRPr lang="en-US" altLang="zh-CN" dirty="0" smtClean="0"/>
          </a:p>
          <a:p>
            <a:r>
              <a:rPr lang="en-US" altLang="zh-CN" dirty="0" smtClean="0"/>
              <a:t>2.</a:t>
            </a:r>
            <a:r>
              <a:rPr lang="zh-CN" altLang="en-US" dirty="0" smtClean="0"/>
              <a:t>选在排课目标学期信息：学年</a:t>
            </a:r>
            <a:endParaRPr lang="en-US" dirty="0"/>
          </a:p>
        </p:txBody>
      </p:sp>
      <p:sp>
        <p:nvSpPr>
          <p:cNvPr id="4" name="Slide Number Placeholder 3"/>
          <p:cNvSpPr>
            <a:spLocks noGrp="1"/>
          </p:cNvSpPr>
          <p:nvPr>
            <p:ph type="sldNum" sz="quarter" idx="10"/>
          </p:nvPr>
        </p:nvSpPr>
        <p:spPr/>
        <p:txBody>
          <a:bodyPr/>
          <a:lstStyle/>
          <a:p>
            <a:fld id="{A85E1D3F-62D2-FE4E-9A1A-3F8C3CD6A701}"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B43FAE-1A23-7F44-9358-76043C4BCF5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EA980-89AA-CF4E-9FD2-DD6494E1E3F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AB43FAE-1A23-7F44-9358-76043C4BCF5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EA980-89AA-CF4E-9FD2-DD6494E1E3F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AB43FAE-1A23-7F44-9358-76043C4BCF5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EA980-89AA-CF4E-9FD2-DD6494E1E3F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AB43FAE-1A23-7F44-9358-76043C4BCF5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EA980-89AA-CF4E-9FD2-DD6494E1E3F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EAB43FAE-1A23-7F44-9358-76043C4BCF5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EA980-89AA-CF4E-9FD2-DD6494E1E3F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EAB43FAE-1A23-7F44-9358-76043C4BCF5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EA980-89AA-CF4E-9FD2-DD6494E1E3F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EAB43FAE-1A23-7F44-9358-76043C4BCF5B}"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BEA980-89AA-CF4E-9FD2-DD6494E1E3F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B43FAE-1A23-7F44-9358-76043C4BCF5B}"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BEA980-89AA-CF4E-9FD2-DD6494E1E3F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43FAE-1A23-7F44-9358-76043C4BCF5B}"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BEA980-89AA-CF4E-9FD2-DD6494E1E3F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AB43FAE-1A23-7F44-9358-76043C4BCF5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EA980-89AA-CF4E-9FD2-DD6494E1E3F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AB43FAE-1A23-7F44-9358-76043C4BCF5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EA980-89AA-CF4E-9FD2-DD6494E1E3F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B43FAE-1A23-7F44-9358-76043C4BCF5B}"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EA980-89AA-CF4E-9FD2-DD6494E1E3F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slide" Target="slide11.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slide" Target="slide12.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slide" Target="slide13.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2.xml"/><Relationship Id="rId5" Type="http://schemas.openxmlformats.org/officeDocument/2006/relationships/slide" Target="slide7.xml"/><Relationship Id="rId4" Type="http://schemas.openxmlformats.org/officeDocument/2006/relationships/slide" Target="slide14.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2.xml"/><Relationship Id="rId5" Type="http://schemas.openxmlformats.org/officeDocument/2006/relationships/slide" Target="slide14.xml"/><Relationship Id="rId4" Type="http://schemas.openxmlformats.org/officeDocument/2006/relationships/slide" Target="slide17.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2.xml"/><Relationship Id="rId5" Type="http://schemas.openxmlformats.org/officeDocument/2006/relationships/image" Target="../media/image2.emf"/><Relationship Id="rId4" Type="http://schemas.openxmlformats.org/officeDocument/2006/relationships/slide" Target="slide18.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2.xml"/><Relationship Id="rId5" Type="http://schemas.openxmlformats.org/officeDocument/2006/relationships/image" Target="../media/image3.tiff"/><Relationship Id="rId4" Type="http://schemas.openxmlformats.org/officeDocument/2006/relationships/slide" Target="slide19.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2.xml"/><Relationship Id="rId4" Type="http://schemas.openxmlformats.org/officeDocument/2006/relationships/slide" Target="slide20.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2.xml"/><Relationship Id="rId4" Type="http://schemas.openxmlformats.org/officeDocument/2006/relationships/slide" Target="slide21.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2.xml"/><Relationship Id="rId4" Type="http://schemas.openxmlformats.org/officeDocument/2006/relationships/slide" Target="slide22.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emf"/><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emf"/><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emf"/><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23.xml"/><Relationship Id="rId6"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emf"/><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2.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7" Type="http://schemas.openxmlformats.org/officeDocument/2006/relationships/notesSlide" Target="../notesSlides/notesSlide25.xml"/><Relationship Id="rId6"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emf"/><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7" Type="http://schemas.openxmlformats.org/officeDocument/2006/relationships/notesSlide" Target="../notesSlides/notesSlide26.xml"/><Relationship Id="rId6"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emf"/><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2.xml"/><Relationship Id="rId4" Type="http://schemas.openxmlformats.org/officeDocument/2006/relationships/image" Target="../media/image3.emf"/><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7" Type="http://schemas.openxmlformats.org/officeDocument/2006/relationships/notesSlide" Target="../notesSlides/notesSlide28.xml"/><Relationship Id="rId6"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emf"/><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7" Type="http://schemas.openxmlformats.org/officeDocument/2006/relationships/notesSlide" Target="../notesSlides/notesSlide29.xml"/><Relationship Id="rId6"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emf"/><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2.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2.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6" Type="http://schemas.openxmlformats.org/officeDocument/2006/relationships/notesSlide" Target="../notesSlides/notesSlide32.xml"/><Relationship Id="rId5" Type="http://schemas.openxmlformats.org/officeDocument/2006/relationships/slideLayout" Target="../slideLayouts/slideLayout2.xml"/><Relationship Id="rId4" Type="http://schemas.openxmlformats.org/officeDocument/2006/relationships/image" Target="../media/image3.emf"/><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33.xml"/><Relationship Id="rId5" Type="http://schemas.openxmlformats.org/officeDocument/2006/relationships/slideLayout" Target="../slideLayouts/slideLayout2.xml"/><Relationship Id="rId4" Type="http://schemas.openxmlformats.org/officeDocument/2006/relationships/image" Target="../media/image3.emf"/><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2.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2.xml"/><Relationship Id="rId2" Type="http://schemas.openxmlformats.org/officeDocument/2006/relationships/slide" Target="slide7.xml"/><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2.xml"/><Relationship Id="rId2" Type="http://schemas.openxmlformats.org/officeDocument/2006/relationships/slide" Target="slide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2.xml"/><Relationship Id="rId2" Type="http://schemas.openxmlformats.org/officeDocument/2006/relationships/slide" Target="slide7.xml"/><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2.xml"/><Relationship Id="rId2" Type="http://schemas.openxmlformats.org/officeDocument/2006/relationships/slide" Target="slide7.xml"/><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2.xml"/><Relationship Id="rId2" Type="http://schemas.openxmlformats.org/officeDocument/2006/relationships/slide" Target="slide7.xml"/><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2.xml"/><Relationship Id="rId2" Type="http://schemas.openxmlformats.org/officeDocument/2006/relationships/slide" Target="slide7.xml"/><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2.xml"/><Relationship Id="rId2" Type="http://schemas.openxmlformats.org/officeDocument/2006/relationships/slide" Target="slide7.xml"/><Relationship Id="rId1" Type="http://schemas.openxmlformats.org/officeDocument/2006/relationships/image" Target="../media/image1.png"/></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2.xml"/><Relationship Id="rId2" Type="http://schemas.openxmlformats.org/officeDocument/2006/relationships/slide" Target="slide7.xml"/><Relationship Id="rId1" Type="http://schemas.openxmlformats.org/officeDocument/2006/relationships/image" Target="../media/image1.png"/></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slideLayout" Target="../slideLayouts/slideLayout2.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47.xml.rels><?xml version="1.0" encoding="UTF-8" standalone="yes"?>
<Relationships xmlns="http://schemas.openxmlformats.org/package/2006/relationships"><Relationship Id="rId5" Type="http://schemas.openxmlformats.org/officeDocument/2006/relationships/notesSlide" Target="../notesSlides/notesSlide45.xml"/><Relationship Id="rId4" Type="http://schemas.openxmlformats.org/officeDocument/2006/relationships/slideLayout" Target="../slideLayouts/slideLayout2.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46.xml"/><Relationship Id="rId4" Type="http://schemas.openxmlformats.org/officeDocument/2006/relationships/slideLayout" Target="../slideLayouts/slideLayout2.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49.xml.rels><?xml version="1.0" encoding="UTF-8" standalone="yes"?>
<Relationships xmlns="http://schemas.openxmlformats.org/package/2006/relationships"><Relationship Id="rId6" Type="http://schemas.openxmlformats.org/officeDocument/2006/relationships/notesSlide" Target="../notesSlides/notesSlide47.xml"/><Relationship Id="rId5" Type="http://schemas.openxmlformats.org/officeDocument/2006/relationships/slideLayout" Target="../slideLayouts/slideLayout2.xml"/><Relationship Id="rId4" Type="http://schemas.openxmlformats.org/officeDocument/2006/relationships/image" Target="../media/image4.emf"/><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6" Type="http://schemas.openxmlformats.org/officeDocument/2006/relationships/notesSlide" Target="../notesSlides/notesSlide48.xml"/><Relationship Id="rId5" Type="http://schemas.openxmlformats.org/officeDocument/2006/relationships/slideLayout" Target="../slideLayouts/slideLayout2.xml"/><Relationship Id="rId4" Type="http://schemas.openxmlformats.org/officeDocument/2006/relationships/image" Target="../media/image4.emf"/><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51.xml.rels><?xml version="1.0" encoding="UTF-8" standalone="yes"?>
<Relationships xmlns="http://schemas.openxmlformats.org/package/2006/relationships"><Relationship Id="rId6" Type="http://schemas.openxmlformats.org/officeDocument/2006/relationships/notesSlide" Target="../notesSlides/notesSlide49.xml"/><Relationship Id="rId5" Type="http://schemas.openxmlformats.org/officeDocument/2006/relationships/slideLayout" Target="../slideLayouts/slideLayout2.xml"/><Relationship Id="rId4" Type="http://schemas.openxmlformats.org/officeDocument/2006/relationships/image" Target="../media/image4.emf"/><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52.xml.rels><?xml version="1.0" encoding="UTF-8" standalone="yes"?>
<Relationships xmlns="http://schemas.openxmlformats.org/package/2006/relationships"><Relationship Id="rId5" Type="http://schemas.openxmlformats.org/officeDocument/2006/relationships/notesSlide" Target="../notesSlides/notesSlide50.xml"/><Relationship Id="rId4" Type="http://schemas.openxmlformats.org/officeDocument/2006/relationships/slideLayout" Target="../slideLayouts/slideLayout2.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51.xml"/><Relationship Id="rId4" Type="http://schemas.openxmlformats.org/officeDocument/2006/relationships/slideLayout" Target="../slideLayouts/slideLayout2.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54.xml.rels><?xml version="1.0" encoding="UTF-8" standalone="yes"?>
<Relationships xmlns="http://schemas.openxmlformats.org/package/2006/relationships"><Relationship Id="rId5" Type="http://schemas.openxmlformats.org/officeDocument/2006/relationships/notesSlide" Target="../notesSlides/notesSlide52.xml"/><Relationship Id="rId4" Type="http://schemas.openxmlformats.org/officeDocument/2006/relationships/slideLayout" Target="../slideLayouts/slideLayout2.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55.xml.rels><?xml version="1.0" encoding="UTF-8" standalone="yes"?>
<Relationships xmlns="http://schemas.openxmlformats.org/package/2006/relationships"><Relationship Id="rId5" Type="http://schemas.openxmlformats.org/officeDocument/2006/relationships/notesSlide" Target="../notesSlides/notesSlide53.xml"/><Relationship Id="rId4" Type="http://schemas.openxmlformats.org/officeDocument/2006/relationships/slideLayout" Target="../slideLayouts/slideLayout2.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56.xml.rels><?xml version="1.0" encoding="UTF-8" standalone="yes"?>
<Relationships xmlns="http://schemas.openxmlformats.org/package/2006/relationships"><Relationship Id="rId5" Type="http://schemas.openxmlformats.org/officeDocument/2006/relationships/notesSlide" Target="../notesSlides/notesSlide54.xml"/><Relationship Id="rId4" Type="http://schemas.openxmlformats.org/officeDocument/2006/relationships/slideLayout" Target="../slideLayouts/slideLayout2.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57.xml.rels><?xml version="1.0" encoding="UTF-8" standalone="yes"?>
<Relationships xmlns="http://schemas.openxmlformats.org/package/2006/relationships"><Relationship Id="rId4" Type="http://schemas.openxmlformats.org/officeDocument/2006/relationships/notesSlide" Target="../notesSlides/notesSlide55.xml"/><Relationship Id="rId3" Type="http://schemas.openxmlformats.org/officeDocument/2006/relationships/slideLayout" Target="../slideLayouts/slideLayout2.xml"/><Relationship Id="rId2" Type="http://schemas.openxmlformats.org/officeDocument/2006/relationships/slide" Target="slide7.xml"/><Relationship Id="rId1" Type="http://schemas.openxmlformats.org/officeDocument/2006/relationships/image" Target="../media/image1.png"/></Relationships>
</file>

<file path=ppt/slides/_rels/slide58.xml.rels><?xml version="1.0" encoding="UTF-8" standalone="yes"?>
<Relationships xmlns="http://schemas.openxmlformats.org/package/2006/relationships"><Relationship Id="rId4" Type="http://schemas.openxmlformats.org/officeDocument/2006/relationships/notesSlide" Target="../notesSlides/notesSlide56.xml"/><Relationship Id="rId3" Type="http://schemas.openxmlformats.org/officeDocument/2006/relationships/slideLayout" Target="../slideLayouts/slideLayout2.xml"/><Relationship Id="rId2" Type="http://schemas.openxmlformats.org/officeDocument/2006/relationships/slide" Target="slide7.xml"/><Relationship Id="rId1" Type="http://schemas.openxmlformats.org/officeDocument/2006/relationships/image" Target="../media/image1.png"/></Relationships>
</file>

<file path=ppt/slides/_rels/slide59.xml.rels><?xml version="1.0" encoding="UTF-8" standalone="yes"?>
<Relationships xmlns="http://schemas.openxmlformats.org/package/2006/relationships"><Relationship Id="rId5" Type="http://schemas.openxmlformats.org/officeDocument/2006/relationships/notesSlide" Target="../notesSlides/notesSlide57.xml"/><Relationship Id="rId4" Type="http://schemas.openxmlformats.org/officeDocument/2006/relationships/slideLayout" Target="../slideLayouts/slideLayout2.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0.xml.rels><?xml version="1.0" encoding="UTF-8" standalone="yes"?>
<Relationships xmlns="http://schemas.openxmlformats.org/package/2006/relationships"><Relationship Id="rId4" Type="http://schemas.openxmlformats.org/officeDocument/2006/relationships/notesSlide" Target="../notesSlides/notesSlide58.xml"/><Relationship Id="rId3" Type="http://schemas.openxmlformats.org/officeDocument/2006/relationships/slideLayout" Target="../slideLayouts/slideLayout2.xml"/><Relationship Id="rId2" Type="http://schemas.openxmlformats.org/officeDocument/2006/relationships/slide" Target="slide7.xml"/><Relationship Id="rId1" Type="http://schemas.openxmlformats.org/officeDocument/2006/relationships/image" Target="../media/image1.png"/></Relationships>
</file>

<file path=ppt/slides/_rels/slide61.xml.rels><?xml version="1.0" encoding="UTF-8" standalone="yes"?>
<Relationships xmlns="http://schemas.openxmlformats.org/package/2006/relationships"><Relationship Id="rId4" Type="http://schemas.openxmlformats.org/officeDocument/2006/relationships/notesSlide" Target="../notesSlides/notesSlide59.xml"/><Relationship Id="rId3" Type="http://schemas.openxmlformats.org/officeDocument/2006/relationships/slideLayout" Target="../slideLayouts/slideLayout2.xml"/><Relationship Id="rId2" Type="http://schemas.openxmlformats.org/officeDocument/2006/relationships/slide" Target="slide7.xml"/><Relationship Id="rId1" Type="http://schemas.openxmlformats.org/officeDocument/2006/relationships/image" Target="../media/image1.png"/></Relationships>
</file>

<file path=ppt/slides/_rels/slide62.xml.rels><?xml version="1.0" encoding="UTF-8" standalone="yes"?>
<Relationships xmlns="http://schemas.openxmlformats.org/package/2006/relationships"><Relationship Id="rId4" Type="http://schemas.openxmlformats.org/officeDocument/2006/relationships/notesSlide" Target="../notesSlides/notesSlide60.xml"/><Relationship Id="rId3" Type="http://schemas.openxmlformats.org/officeDocument/2006/relationships/slideLayout" Target="../slideLayouts/slideLayout2.xml"/><Relationship Id="rId2" Type="http://schemas.openxmlformats.org/officeDocument/2006/relationships/slide" Target="slide7.xml"/><Relationship Id="rId1" Type="http://schemas.openxmlformats.org/officeDocument/2006/relationships/image" Target="../media/image1.png"/></Relationships>
</file>

<file path=ppt/slides/_rels/slide63.xml.rels><?xml version="1.0" encoding="UTF-8" standalone="yes"?>
<Relationships xmlns="http://schemas.openxmlformats.org/package/2006/relationships"><Relationship Id="rId4" Type="http://schemas.openxmlformats.org/officeDocument/2006/relationships/notesSlide" Target="../notesSlides/notesSlide61.xml"/><Relationship Id="rId3" Type="http://schemas.openxmlformats.org/officeDocument/2006/relationships/slideLayout" Target="../slideLayouts/slideLayout2.xml"/><Relationship Id="rId2" Type="http://schemas.openxmlformats.org/officeDocument/2006/relationships/slide" Target="slide7.xml"/><Relationship Id="rId1" Type="http://schemas.openxmlformats.org/officeDocument/2006/relationships/image" Target="../media/image1.png"/></Relationships>
</file>

<file path=ppt/slides/_rels/slide64.xml.rels><?xml version="1.0" encoding="UTF-8" standalone="yes"?>
<Relationships xmlns="http://schemas.openxmlformats.org/package/2006/relationships"><Relationship Id="rId4" Type="http://schemas.openxmlformats.org/officeDocument/2006/relationships/notesSlide" Target="../notesSlides/notesSlide62.xml"/><Relationship Id="rId3" Type="http://schemas.openxmlformats.org/officeDocument/2006/relationships/slideLayout" Target="../slideLayouts/slideLayout2.xml"/><Relationship Id="rId2" Type="http://schemas.openxmlformats.org/officeDocument/2006/relationships/slide" Target="slide7.xml"/><Relationship Id="rId1" Type="http://schemas.openxmlformats.org/officeDocument/2006/relationships/image" Target="../media/image1.png"/></Relationships>
</file>

<file path=ppt/slides/_rels/slide65.xml.rels><?xml version="1.0" encoding="UTF-8" standalone="yes"?>
<Relationships xmlns="http://schemas.openxmlformats.org/package/2006/relationships"><Relationship Id="rId4" Type="http://schemas.openxmlformats.org/officeDocument/2006/relationships/notesSlide" Target="../notesSlides/notesSlide63.xml"/><Relationship Id="rId3" Type="http://schemas.openxmlformats.org/officeDocument/2006/relationships/slideLayout" Target="../slideLayouts/slideLayout2.xml"/><Relationship Id="rId2" Type="http://schemas.openxmlformats.org/officeDocument/2006/relationships/slide" Target="slide7.xml"/><Relationship Id="rId1" Type="http://schemas.openxmlformats.org/officeDocument/2006/relationships/image" Target="../media/image1.png"/></Relationships>
</file>

<file path=ppt/slides/_rels/slide66.xml.rels><?xml version="1.0" encoding="UTF-8" standalone="yes"?>
<Relationships xmlns="http://schemas.openxmlformats.org/package/2006/relationships"><Relationship Id="rId4" Type="http://schemas.openxmlformats.org/officeDocument/2006/relationships/notesSlide" Target="../notesSlides/notesSlide64.xml"/><Relationship Id="rId3" Type="http://schemas.openxmlformats.org/officeDocument/2006/relationships/slideLayout" Target="../slideLayouts/slideLayout2.xml"/><Relationship Id="rId2" Type="http://schemas.openxmlformats.org/officeDocument/2006/relationships/slide" Target="slide7.xml"/><Relationship Id="rId1" Type="http://schemas.openxmlformats.org/officeDocument/2006/relationships/image" Target="../media/image1.png"/></Relationships>
</file>

<file path=ppt/slides/_rels/slide67.xml.rels><?xml version="1.0" encoding="UTF-8" standalone="yes"?>
<Relationships xmlns="http://schemas.openxmlformats.org/package/2006/relationships"><Relationship Id="rId4" Type="http://schemas.openxmlformats.org/officeDocument/2006/relationships/notesSlide" Target="../notesSlides/notesSlide65.x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image" Target="../media/image1.png"/></Relationships>
</file>

<file path=ppt/slides/_rels/slide68.xml.rels><?xml version="1.0" encoding="UTF-8" standalone="yes"?>
<Relationships xmlns="http://schemas.openxmlformats.org/package/2006/relationships"><Relationship Id="rId4" Type="http://schemas.openxmlformats.org/officeDocument/2006/relationships/notesSlide" Target="../notesSlides/notesSlide66.x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image" Target="../media/image1.png"/></Relationships>
</file>

<file path=ppt/slides/_rels/slide69.xml.rels><?xml version="1.0" encoding="UTF-8" standalone="yes"?>
<Relationships xmlns="http://schemas.openxmlformats.org/package/2006/relationships"><Relationship Id="rId4" Type="http://schemas.openxmlformats.org/officeDocument/2006/relationships/notesSlide" Target="../notesSlides/notesSlide67.x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70.xml.rels><?xml version="1.0" encoding="UTF-8" standalone="yes"?>
<Relationships xmlns="http://schemas.openxmlformats.org/package/2006/relationships"><Relationship Id="rId4" Type="http://schemas.openxmlformats.org/officeDocument/2006/relationships/notesSlide" Target="../notesSlides/notesSlide68.x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image" Target="../media/image1.png"/></Relationships>
</file>

<file path=ppt/slides/_rels/slide71.xml.rels><?xml version="1.0" encoding="UTF-8" standalone="yes"?>
<Relationships xmlns="http://schemas.openxmlformats.org/package/2006/relationships"><Relationship Id="rId5" Type="http://schemas.openxmlformats.org/officeDocument/2006/relationships/notesSlide" Target="../notesSlides/notesSlide69.xml"/><Relationship Id="rId4" Type="http://schemas.openxmlformats.org/officeDocument/2006/relationships/slideLayout" Target="../slideLayouts/slideLayout2.xml"/><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image" Target="../media/image1.png"/></Relationships>
</file>

<file path=ppt/slides/_rels/slide72.xml.rels><?xml version="1.0" encoding="UTF-8" standalone="yes"?>
<Relationships xmlns="http://schemas.openxmlformats.org/package/2006/relationships"><Relationship Id="rId4" Type="http://schemas.openxmlformats.org/officeDocument/2006/relationships/notesSlide" Target="../notesSlides/notesSlide70.x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image" Target="../media/image1.png"/></Relationships>
</file>

<file path=ppt/slides/_rels/slide73.xml.rels><?xml version="1.0" encoding="UTF-8" standalone="yes"?>
<Relationships xmlns="http://schemas.openxmlformats.org/package/2006/relationships"><Relationship Id="rId4" Type="http://schemas.openxmlformats.org/officeDocument/2006/relationships/notesSlide" Target="../notesSlides/notesSlide71.x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image" Target="../media/image1.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5.xml.rels><?xml version="1.0" encoding="UTF-8" standalone="yes"?>
<Relationships xmlns="http://schemas.openxmlformats.org/package/2006/relationships"><Relationship Id="rId4" Type="http://schemas.openxmlformats.org/officeDocument/2006/relationships/notesSlide" Target="../notesSlides/notesSlide73.x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image" Target="../media/image1.png"/></Relationships>
</file>

<file path=ppt/slides/_rels/slide76.xml.rels><?xml version="1.0" encoding="UTF-8" standalone="yes"?>
<Relationships xmlns="http://schemas.openxmlformats.org/package/2006/relationships"><Relationship Id="rId4" Type="http://schemas.openxmlformats.org/officeDocument/2006/relationships/notesSlide" Target="../notesSlides/notesSlide74.x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image" Target="../media/image1.png"/></Relationships>
</file>

<file path=ppt/slides/_rels/slide77.xml.rels><?xml version="1.0" encoding="UTF-8" standalone="yes"?>
<Relationships xmlns="http://schemas.openxmlformats.org/package/2006/relationships"><Relationship Id="rId5" Type="http://schemas.openxmlformats.org/officeDocument/2006/relationships/notesSlide" Target="../notesSlides/notesSlide75.xml"/><Relationship Id="rId4" Type="http://schemas.openxmlformats.org/officeDocument/2006/relationships/slideLayout" Target="../slideLayouts/slideLayout2.xml"/><Relationship Id="rId3" Type="http://schemas.openxmlformats.org/officeDocument/2006/relationships/image" Target="../media/image5.emf"/><Relationship Id="rId2" Type="http://schemas.openxmlformats.org/officeDocument/2006/relationships/image" Target="../media/image6.emf"/><Relationship Id="rId1" Type="http://schemas.openxmlformats.org/officeDocument/2006/relationships/image" Target="../media/image1.png"/></Relationships>
</file>

<file path=ppt/slides/_rels/slide78.xml.rels><?xml version="1.0" encoding="UTF-8" standalone="yes"?>
<Relationships xmlns="http://schemas.openxmlformats.org/package/2006/relationships"><Relationship Id="rId5" Type="http://schemas.openxmlformats.org/officeDocument/2006/relationships/notesSlide" Target="../notesSlides/notesSlide76.xml"/><Relationship Id="rId4" Type="http://schemas.openxmlformats.org/officeDocument/2006/relationships/slideLayout" Target="../slideLayouts/slideLayout2.xml"/><Relationship Id="rId3" Type="http://schemas.openxmlformats.org/officeDocument/2006/relationships/image" Target="../media/image5.emf"/><Relationship Id="rId2" Type="http://schemas.openxmlformats.org/officeDocument/2006/relationships/image" Target="../media/image6.emf"/><Relationship Id="rId1" Type="http://schemas.openxmlformats.org/officeDocument/2006/relationships/image" Target="../media/image1.png"/></Relationships>
</file>

<file path=ppt/slides/_rels/slide79.xml.rels><?xml version="1.0" encoding="UTF-8" standalone="yes"?>
<Relationships xmlns="http://schemas.openxmlformats.org/package/2006/relationships"><Relationship Id="rId6" Type="http://schemas.openxmlformats.org/officeDocument/2006/relationships/notesSlide" Target="../notesSlides/notesSlide77.xml"/><Relationship Id="rId5" Type="http://schemas.openxmlformats.org/officeDocument/2006/relationships/slideLayout" Target="../slideLayouts/slideLayout2.xml"/><Relationship Id="rId4" Type="http://schemas.openxmlformats.org/officeDocument/2006/relationships/image" Target="../media/image5.emf"/><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slide" Target="slide9.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_rels/slide80.xml.rels><?xml version="1.0" encoding="UTF-8" standalone="yes"?>
<Relationships xmlns="http://schemas.openxmlformats.org/package/2006/relationships"><Relationship Id="rId6" Type="http://schemas.openxmlformats.org/officeDocument/2006/relationships/notesSlide" Target="../notesSlides/notesSlide78.xml"/><Relationship Id="rId5" Type="http://schemas.openxmlformats.org/officeDocument/2006/relationships/slideLayout" Target="../slideLayouts/slideLayout2.xml"/><Relationship Id="rId4" Type="http://schemas.openxmlformats.org/officeDocument/2006/relationships/image" Target="../media/image5.emf"/><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1.png"/></Relationships>
</file>

<file path=ppt/slides/_rels/slide81.xml.rels><?xml version="1.0" encoding="UTF-8" standalone="yes"?>
<Relationships xmlns="http://schemas.openxmlformats.org/package/2006/relationships"><Relationship Id="rId4" Type="http://schemas.openxmlformats.org/officeDocument/2006/relationships/notesSlide" Target="../notesSlides/notesSlide79.xml"/><Relationship Id="rId3" Type="http://schemas.openxmlformats.org/officeDocument/2006/relationships/slideLayout" Target="../slideLayouts/slideLayout2.xml"/><Relationship Id="rId2" Type="http://schemas.openxmlformats.org/officeDocument/2006/relationships/image" Target="../media/image6.emf"/><Relationship Id="rId1" Type="http://schemas.openxmlformats.org/officeDocument/2006/relationships/image" Target="../media/image1.png"/></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image" Target="../media/image3.emf"/></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2.xml"/><Relationship Id="rId5" Type="http://schemas.openxmlformats.org/officeDocument/2006/relationships/slide" Target="slide7.xml"/><Relationship Id="rId4" Type="http://schemas.openxmlformats.org/officeDocument/2006/relationships/slide" Target="slide10.xml"/><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复旦大学法学院排课系统界面演示</a:t>
            </a:r>
            <a:endParaRPr lang="en-US" dirty="0"/>
          </a:p>
        </p:txBody>
      </p:sp>
      <p:sp>
        <p:nvSpPr>
          <p:cNvPr id="3" name="Subtitle 2"/>
          <p:cNvSpPr>
            <a:spLocks noGrp="1"/>
          </p:cNvSpPr>
          <p:nvPr>
            <p:ph type="subTitle" idx="1"/>
          </p:nvPr>
        </p:nvSpPr>
        <p:spPr/>
        <p:txBody>
          <a:bodyPr>
            <a:normAutofit lnSpcReduction="10000"/>
          </a:bodyPr>
          <a:lstStyle/>
          <a:p>
            <a:r>
              <a:rPr lang="zh-CN" altLang="en-US" b="1" dirty="0"/>
              <a:t>伯第信息技术有限公司</a:t>
            </a:r>
            <a:br>
              <a:rPr lang="en-US" b="1" dirty="0"/>
            </a:br>
            <a:r>
              <a:rPr lang="en-US" b="1" dirty="0"/>
              <a:t>BDVISTA Information Technology Co., Ltd.</a:t>
            </a:r>
            <a:endParaRPr lang="en-US" dirty="0"/>
          </a:p>
          <a:p>
            <a:r>
              <a:rPr lang="en-US" b="1" dirty="0"/>
              <a:t> </a:t>
            </a:r>
            <a:endParaRPr lang="en-US" dirty="0"/>
          </a:p>
          <a:p>
            <a:r>
              <a:rPr lang="en-US" dirty="0" smtClean="0"/>
              <a:t>201</a:t>
            </a:r>
            <a:r>
              <a:rPr lang="en-US" altLang="zh-CN" dirty="0" smtClean="0"/>
              <a:t>8</a:t>
            </a:r>
            <a:r>
              <a:rPr lang="zh-CN" altLang="en-US" dirty="0" smtClean="0"/>
              <a:t>年</a:t>
            </a:r>
            <a:r>
              <a:rPr lang="en-US" dirty="0" smtClean="0"/>
              <a:t>1</a:t>
            </a:r>
            <a:r>
              <a:rPr lang="zh-CN" altLang="en-US" dirty="0" smtClean="0"/>
              <a:t>月</a:t>
            </a:r>
            <a:r>
              <a:rPr lang="en-US" altLang="zh-CN" dirty="0" smtClean="0"/>
              <a:t>20</a:t>
            </a:r>
            <a:r>
              <a:rPr lang="zh-CN" altLang="en-US" dirty="0" smtClean="0"/>
              <a:t>日</a:t>
            </a:r>
            <a:endParaRPr lang="en-US" dirty="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0</a:t>
            </a:r>
            <a:endParaRPr lang="en-US" altLang="zh-CN" dirty="0" smtClean="0">
              <a:solidFill>
                <a:schemeClr val="tx1"/>
              </a:solidFill>
            </a:endParaRPr>
          </a:p>
        </p:txBody>
      </p:sp>
      <p:sp>
        <p:nvSpPr>
          <p:cNvPr id="63" name="Rectangle 62"/>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4" name="Rectangle 63"/>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5" name="Rectangle 64"/>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6" name="Rectangle 65"/>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639616" y="3861048"/>
            <a:ext cx="190500" cy="304800"/>
          </a:xfrm>
          <a:prstGeom prst="rect">
            <a:avLst/>
          </a:prstGeom>
        </p:spPr>
      </p:pic>
      <p:sp>
        <p:nvSpPr>
          <p:cNvPr id="80" name="TextBox 79"/>
          <p:cNvSpPr txBox="1"/>
          <p:nvPr/>
        </p:nvSpPr>
        <p:spPr>
          <a:xfrm>
            <a:off x="2783632" y="3861048"/>
            <a:ext cx="595035" cy="338554"/>
          </a:xfrm>
          <a:prstGeom prst="rect">
            <a:avLst/>
          </a:prstGeom>
          <a:noFill/>
        </p:spPr>
        <p:txBody>
          <a:bodyPr wrap="none" rtlCol="0">
            <a:spAutoFit/>
          </a:bodyPr>
          <a:lstStyle/>
          <a:p>
            <a:r>
              <a:rPr lang="zh-CN" altLang="en-US" sz="1600" smtClean="0"/>
              <a:t>名称</a:t>
            </a:r>
            <a:endParaRPr lang="en-US" sz="1600" dirty="0"/>
          </a:p>
        </p:txBody>
      </p:sp>
      <p:sp>
        <p:nvSpPr>
          <p:cNvPr id="81" name="TextBox 80"/>
          <p:cNvSpPr txBox="1"/>
          <p:nvPr/>
        </p:nvSpPr>
        <p:spPr>
          <a:xfrm>
            <a:off x="3575720"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295800"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4943872"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735960"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528048"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320136"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112224"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88" name="TextBox 87"/>
          <p:cNvSpPr txBox="1"/>
          <p:nvPr/>
        </p:nvSpPr>
        <p:spPr>
          <a:xfrm>
            <a:off x="10776520" y="3861048"/>
            <a:ext cx="1005403" cy="338554"/>
          </a:xfrm>
          <a:prstGeom prst="rect">
            <a:avLst/>
          </a:prstGeom>
          <a:noFill/>
        </p:spPr>
        <p:txBody>
          <a:bodyPr wrap="none" rtlCol="0">
            <a:spAutoFit/>
          </a:bodyPr>
          <a:lstStyle/>
          <a:p>
            <a:r>
              <a:rPr lang="zh-CN" altLang="en-US" sz="1600" dirty="0" smtClean="0"/>
              <a:t>适格教师</a:t>
            </a:r>
            <a:endParaRPr lang="en-US" sz="1600" dirty="0"/>
          </a:p>
        </p:txBody>
      </p:sp>
      <p:sp>
        <p:nvSpPr>
          <p:cNvPr id="89" name="TextBox 88"/>
          <p:cNvSpPr txBox="1"/>
          <p:nvPr/>
        </p:nvSpPr>
        <p:spPr>
          <a:xfrm>
            <a:off x="8976320"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9912424"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359696" y="3861048"/>
            <a:ext cx="190500" cy="304800"/>
          </a:xfrm>
          <a:prstGeom prst="rect">
            <a:avLst/>
          </a:prstGeom>
        </p:spPr>
      </p:pic>
      <p:pic>
        <p:nvPicPr>
          <p:cNvPr id="92" name="Picture 91"/>
          <p:cNvPicPr>
            <a:picLocks noChangeAspect="1"/>
          </p:cNvPicPr>
          <p:nvPr/>
        </p:nvPicPr>
        <p:blipFill>
          <a:blip r:embed="rId3"/>
          <a:stretch>
            <a:fillRect/>
          </a:stretch>
        </p:blipFill>
        <p:spPr>
          <a:xfrm>
            <a:off x="4151784" y="3861048"/>
            <a:ext cx="190500" cy="304800"/>
          </a:xfrm>
          <a:prstGeom prst="rect">
            <a:avLst/>
          </a:prstGeom>
        </p:spPr>
      </p:pic>
      <p:pic>
        <p:nvPicPr>
          <p:cNvPr id="93" name="Picture 92"/>
          <p:cNvPicPr>
            <a:picLocks noChangeAspect="1"/>
          </p:cNvPicPr>
          <p:nvPr/>
        </p:nvPicPr>
        <p:blipFill>
          <a:blip r:embed="rId3"/>
          <a:stretch>
            <a:fillRect/>
          </a:stretch>
        </p:blipFill>
        <p:spPr>
          <a:xfrm>
            <a:off x="4799856" y="3861048"/>
            <a:ext cx="190500" cy="304800"/>
          </a:xfrm>
          <a:prstGeom prst="rect">
            <a:avLst/>
          </a:prstGeom>
        </p:spPr>
      </p:pic>
      <p:pic>
        <p:nvPicPr>
          <p:cNvPr id="94" name="Picture 93"/>
          <p:cNvPicPr>
            <a:picLocks noChangeAspect="1"/>
          </p:cNvPicPr>
          <p:nvPr/>
        </p:nvPicPr>
        <p:blipFill>
          <a:blip r:embed="rId3"/>
          <a:stretch>
            <a:fillRect/>
          </a:stretch>
        </p:blipFill>
        <p:spPr>
          <a:xfrm>
            <a:off x="5519936" y="3861048"/>
            <a:ext cx="190500" cy="304800"/>
          </a:xfrm>
          <a:prstGeom prst="rect">
            <a:avLst/>
          </a:prstGeom>
        </p:spPr>
      </p:pic>
      <p:pic>
        <p:nvPicPr>
          <p:cNvPr id="95" name="Picture 94"/>
          <p:cNvPicPr>
            <a:picLocks noChangeAspect="1"/>
          </p:cNvPicPr>
          <p:nvPr/>
        </p:nvPicPr>
        <p:blipFill>
          <a:blip r:embed="rId3"/>
          <a:stretch>
            <a:fillRect/>
          </a:stretch>
        </p:blipFill>
        <p:spPr>
          <a:xfrm>
            <a:off x="6312024" y="3861048"/>
            <a:ext cx="190500" cy="304800"/>
          </a:xfrm>
          <a:prstGeom prst="rect">
            <a:avLst/>
          </a:prstGeom>
        </p:spPr>
      </p:pic>
      <p:pic>
        <p:nvPicPr>
          <p:cNvPr id="96" name="Picture 95"/>
          <p:cNvPicPr>
            <a:picLocks noChangeAspect="1"/>
          </p:cNvPicPr>
          <p:nvPr/>
        </p:nvPicPr>
        <p:blipFill>
          <a:blip r:embed="rId3"/>
          <a:stretch>
            <a:fillRect/>
          </a:stretch>
        </p:blipFill>
        <p:spPr>
          <a:xfrm>
            <a:off x="7104112" y="3861048"/>
            <a:ext cx="190500" cy="304800"/>
          </a:xfrm>
          <a:prstGeom prst="rect">
            <a:avLst/>
          </a:prstGeom>
        </p:spPr>
      </p:pic>
      <p:pic>
        <p:nvPicPr>
          <p:cNvPr id="97" name="Picture 96"/>
          <p:cNvPicPr>
            <a:picLocks noChangeAspect="1"/>
          </p:cNvPicPr>
          <p:nvPr/>
        </p:nvPicPr>
        <p:blipFill>
          <a:blip r:embed="rId3"/>
          <a:stretch>
            <a:fillRect/>
          </a:stretch>
        </p:blipFill>
        <p:spPr>
          <a:xfrm>
            <a:off x="7896200" y="3861048"/>
            <a:ext cx="190500" cy="304800"/>
          </a:xfrm>
          <a:prstGeom prst="rect">
            <a:avLst/>
          </a:prstGeom>
        </p:spPr>
      </p:pic>
      <p:pic>
        <p:nvPicPr>
          <p:cNvPr id="98" name="Picture 97"/>
          <p:cNvPicPr>
            <a:picLocks noChangeAspect="1"/>
          </p:cNvPicPr>
          <p:nvPr/>
        </p:nvPicPr>
        <p:blipFill>
          <a:blip r:embed="rId3"/>
          <a:stretch>
            <a:fillRect/>
          </a:stretch>
        </p:blipFill>
        <p:spPr>
          <a:xfrm>
            <a:off x="8832304" y="3861048"/>
            <a:ext cx="190500" cy="304800"/>
          </a:xfrm>
          <a:prstGeom prst="rect">
            <a:avLst/>
          </a:prstGeom>
        </p:spPr>
      </p:pic>
      <p:pic>
        <p:nvPicPr>
          <p:cNvPr id="99" name="Picture 98"/>
          <p:cNvPicPr>
            <a:picLocks noChangeAspect="1"/>
          </p:cNvPicPr>
          <p:nvPr/>
        </p:nvPicPr>
        <p:blipFill>
          <a:blip r:embed="rId3"/>
          <a:stretch>
            <a:fillRect/>
          </a:stretch>
        </p:blipFill>
        <p:spPr>
          <a:xfrm>
            <a:off x="9768408" y="3861048"/>
            <a:ext cx="190500" cy="304800"/>
          </a:xfrm>
          <a:prstGeom prst="rect">
            <a:avLst/>
          </a:prstGeom>
        </p:spPr>
      </p:pic>
      <p:pic>
        <p:nvPicPr>
          <p:cNvPr id="100" name="Picture 99"/>
          <p:cNvPicPr>
            <a:picLocks noChangeAspect="1"/>
          </p:cNvPicPr>
          <p:nvPr/>
        </p:nvPicPr>
        <p:blipFill>
          <a:blip r:embed="rId3"/>
          <a:stretch>
            <a:fillRect/>
          </a:stretch>
        </p:blipFill>
        <p:spPr>
          <a:xfrm>
            <a:off x="10560496"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65313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无记录</a:t>
            </a:r>
            <a:endParaRPr lang="en-US" dirty="0">
              <a:solidFill>
                <a:schemeClr val="tx1"/>
              </a:solidFill>
            </a:endParaRPr>
          </a:p>
        </p:txBody>
      </p:sp>
      <p:sp>
        <p:nvSpPr>
          <p:cNvPr id="104" name="TextBox 103"/>
          <p:cNvSpPr txBox="1"/>
          <p:nvPr/>
        </p:nvSpPr>
        <p:spPr>
          <a:xfrm>
            <a:off x="8688288" y="4725144"/>
            <a:ext cx="3147015" cy="307777"/>
          </a:xfrm>
          <a:prstGeom prst="rect">
            <a:avLst/>
          </a:prstGeom>
          <a:noFill/>
        </p:spPr>
        <p:txBody>
          <a:bodyPr wrap="none" rtlCol="0">
            <a:spAutoFit/>
          </a:bodyPr>
          <a:lstStyle/>
          <a:p>
            <a:r>
              <a:rPr lang="zh-CN" altLang="en-US" sz="1400" dirty="0" smtClean="0"/>
              <a:t>首页 上一页 </a:t>
            </a:r>
            <a:r>
              <a:rPr lang="en-US" altLang="zh-CN" sz="1400" dirty="0" smtClean="0"/>
              <a:t>0-0</a:t>
            </a:r>
            <a:r>
              <a:rPr lang="zh-CN" altLang="en-US" sz="1400" dirty="0" smtClean="0"/>
              <a:t>条，共</a:t>
            </a:r>
            <a:r>
              <a:rPr lang="en-US" altLang="zh-CN" sz="1400" dirty="0" smtClean="0"/>
              <a:t>0</a:t>
            </a:r>
            <a:r>
              <a:rPr lang="zh-CN" altLang="en-US" sz="1400" dirty="0" smtClean="0"/>
              <a:t>条下一页 尾页</a:t>
            </a:r>
            <a:endParaRPr lang="en-US" sz="1400" dirty="0"/>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sp>
        <p:nvSpPr>
          <p:cNvPr id="2" name="Rectangle 1"/>
          <p:cNvSpPr/>
          <p:nvPr/>
        </p:nvSpPr>
        <p:spPr>
          <a:xfrm>
            <a:off x="3431704" y="1700808"/>
            <a:ext cx="7272808" cy="4464496"/>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 name="TextBox 2"/>
          <p:cNvSpPr txBox="1"/>
          <p:nvPr/>
        </p:nvSpPr>
        <p:spPr>
          <a:xfrm>
            <a:off x="3647728" y="1772816"/>
            <a:ext cx="1107996" cy="369332"/>
          </a:xfrm>
          <a:prstGeom prst="rect">
            <a:avLst/>
          </a:prstGeom>
          <a:noFill/>
        </p:spPr>
        <p:txBody>
          <a:bodyPr wrap="none" rtlCol="0">
            <a:spAutoFit/>
          </a:bodyPr>
          <a:lstStyle/>
          <a:p>
            <a:r>
              <a:rPr lang="zh-CN" altLang="en-US" smtClean="0"/>
              <a:t>导入选项</a:t>
            </a:r>
            <a:endParaRPr lang="en-US" dirty="0"/>
          </a:p>
        </p:txBody>
      </p:sp>
      <p:sp>
        <p:nvSpPr>
          <p:cNvPr id="5" name="Oval 4"/>
          <p:cNvSpPr/>
          <p:nvPr/>
        </p:nvSpPr>
        <p:spPr>
          <a:xfrm>
            <a:off x="3935760" y="2348880"/>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3935760" y="3501008"/>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439816" y="2276872"/>
            <a:ext cx="3433953" cy="369332"/>
          </a:xfrm>
          <a:prstGeom prst="rect">
            <a:avLst/>
          </a:prstGeom>
          <a:noFill/>
        </p:spPr>
        <p:txBody>
          <a:bodyPr wrap="none" rtlCol="0">
            <a:spAutoFit/>
          </a:bodyPr>
          <a:lstStyle/>
          <a:p>
            <a:r>
              <a:rPr lang="zh-CN" altLang="en-US" dirty="0" smtClean="0"/>
              <a:t>从系统内</a:t>
            </a:r>
            <a:r>
              <a:rPr lang="zh-CN" altLang="en-US" smtClean="0"/>
              <a:t>之前学期导入课程信息</a:t>
            </a:r>
            <a:endParaRPr lang="en-US" dirty="0"/>
          </a:p>
        </p:txBody>
      </p:sp>
      <p:sp>
        <p:nvSpPr>
          <p:cNvPr id="106" name="TextBox 105"/>
          <p:cNvSpPr txBox="1"/>
          <p:nvPr/>
        </p:nvSpPr>
        <p:spPr>
          <a:xfrm>
            <a:off x="4439816" y="3429000"/>
            <a:ext cx="2734788" cy="369332"/>
          </a:xfrm>
          <a:prstGeom prst="rect">
            <a:avLst/>
          </a:prstGeom>
          <a:noFill/>
        </p:spPr>
        <p:txBody>
          <a:bodyPr wrap="none" rtlCol="0">
            <a:spAutoFit/>
          </a:bodyPr>
          <a:lstStyle/>
          <a:p>
            <a:r>
              <a:rPr lang="zh-CN" altLang="en-US" dirty="0" smtClean="0"/>
              <a:t>从</a:t>
            </a:r>
            <a:r>
              <a:rPr lang="en-US" altLang="zh-CN" dirty="0" smtClean="0"/>
              <a:t>Excel</a:t>
            </a:r>
            <a:r>
              <a:rPr lang="zh-CN" altLang="en-US" dirty="0" smtClean="0"/>
              <a:t>表格导入课程信息</a:t>
            </a:r>
            <a:endParaRPr lang="en-US" dirty="0"/>
          </a:p>
        </p:txBody>
      </p:sp>
      <p:sp>
        <p:nvSpPr>
          <p:cNvPr id="107" name="TextBox 106"/>
          <p:cNvSpPr txBox="1"/>
          <p:nvPr/>
        </p:nvSpPr>
        <p:spPr>
          <a:xfrm>
            <a:off x="3863752" y="2852936"/>
            <a:ext cx="720079" cy="369332"/>
          </a:xfrm>
          <a:prstGeom prst="rect">
            <a:avLst/>
          </a:prstGeom>
          <a:noFill/>
        </p:spPr>
        <p:txBody>
          <a:bodyPr wrap="square" rtlCol="0">
            <a:spAutoFit/>
          </a:bodyPr>
          <a:lstStyle/>
          <a:p>
            <a:r>
              <a:rPr lang="zh-CN" altLang="en-US" smtClean="0"/>
              <a:t>或者</a:t>
            </a:r>
            <a:endParaRPr lang="en-US" dirty="0"/>
          </a:p>
        </p:txBody>
      </p:sp>
      <p:sp>
        <p:nvSpPr>
          <p:cNvPr id="108" name="Rectangle 107">
            <a:hlinkClick r:id="rId4" action="ppaction://hlinksldjump"/>
          </p:cNvPr>
          <p:cNvSpPr/>
          <p:nvPr/>
        </p:nvSpPr>
        <p:spPr>
          <a:xfrm>
            <a:off x="8256240" y="5445224"/>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下一步</a:t>
            </a:r>
            <a:endParaRPr lang="en-US" dirty="0"/>
          </a:p>
        </p:txBody>
      </p:sp>
      <p:sp>
        <p:nvSpPr>
          <p:cNvPr id="109" name="Rectangle 108"/>
          <p:cNvSpPr/>
          <p:nvPr/>
        </p:nvSpPr>
        <p:spPr>
          <a:xfrm>
            <a:off x="9552384" y="5445224"/>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sp>
        <p:nvSpPr>
          <p:cNvPr id="7" name="Oval 6"/>
          <p:cNvSpPr/>
          <p:nvPr/>
        </p:nvSpPr>
        <p:spPr>
          <a:xfrm>
            <a:off x="4007768" y="242088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Left Arrow 109"/>
          <p:cNvSpPr/>
          <p:nvPr/>
        </p:nvSpPr>
        <p:spPr>
          <a:xfrm rot="1363820">
            <a:off x="9224556" y="5874754"/>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Connector 116"/>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19" name="TextBox 118"/>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120" name="Rectangle 119"/>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21" name="TextBox 120"/>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122" name="Rectangle 121"/>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41" name="Rectangle 140"/>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2" name="Group 141"/>
          <p:cNvGrpSpPr/>
          <p:nvPr/>
        </p:nvGrpSpPr>
        <p:grpSpPr>
          <a:xfrm>
            <a:off x="9624392" y="692696"/>
            <a:ext cx="1584176" cy="576064"/>
            <a:chOff x="3071664" y="2708920"/>
            <a:chExt cx="1659613" cy="648072"/>
          </a:xfrm>
          <a:solidFill>
            <a:schemeClr val="accent5">
              <a:lumMod val="75000"/>
            </a:schemeClr>
          </a:solidFill>
        </p:grpSpPr>
        <p:sp>
          <p:nvSpPr>
            <p:cNvPr id="143" name="Rectangle 142"/>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TextBox 143"/>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45" name="Group 144"/>
          <p:cNvGrpSpPr/>
          <p:nvPr/>
        </p:nvGrpSpPr>
        <p:grpSpPr>
          <a:xfrm>
            <a:off x="6456040" y="692696"/>
            <a:ext cx="1584176" cy="576064"/>
            <a:chOff x="3071664" y="2852936"/>
            <a:chExt cx="1584176" cy="648072"/>
          </a:xfrm>
          <a:solidFill>
            <a:schemeClr val="accent5">
              <a:lumMod val="75000"/>
            </a:schemeClr>
          </a:solidFill>
        </p:grpSpPr>
        <p:sp>
          <p:nvSpPr>
            <p:cNvPr id="146" name="Rectangle 145"/>
            <p:cNvSpPr/>
            <p:nvPr/>
          </p:nvSpPr>
          <p:spPr>
            <a:xfrm>
              <a:off x="3071664" y="2852936"/>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46"/>
            <p:cNvSpPr txBox="1"/>
            <p:nvPr/>
          </p:nvSpPr>
          <p:spPr>
            <a:xfrm>
              <a:off x="3071664" y="2933945"/>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48" name="Group 147"/>
          <p:cNvGrpSpPr/>
          <p:nvPr/>
        </p:nvGrpSpPr>
        <p:grpSpPr>
          <a:xfrm>
            <a:off x="3215680" y="692696"/>
            <a:ext cx="1728193" cy="576064"/>
            <a:chOff x="936470" y="3438001"/>
            <a:chExt cx="1653053" cy="648072"/>
          </a:xfrm>
          <a:solidFill>
            <a:schemeClr val="accent5">
              <a:lumMod val="75000"/>
            </a:schemeClr>
          </a:solidFill>
        </p:grpSpPr>
        <p:sp>
          <p:nvSpPr>
            <p:cNvPr id="149" name="Rectangle 148"/>
            <p:cNvSpPr/>
            <p:nvPr/>
          </p:nvSpPr>
          <p:spPr>
            <a:xfrm>
              <a:off x="936470" y="3438001"/>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TextBox 149"/>
            <p:cNvSpPr txBox="1"/>
            <p:nvPr/>
          </p:nvSpPr>
          <p:spPr>
            <a:xfrm>
              <a:off x="1005347" y="3519010"/>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151" name="Group 150"/>
          <p:cNvGrpSpPr/>
          <p:nvPr/>
        </p:nvGrpSpPr>
        <p:grpSpPr>
          <a:xfrm>
            <a:off x="4871864" y="692696"/>
            <a:ext cx="1584176" cy="576064"/>
            <a:chOff x="3071664" y="2708920"/>
            <a:chExt cx="1584176" cy="648072"/>
          </a:xfrm>
          <a:solidFill>
            <a:schemeClr val="accent5">
              <a:lumMod val="75000"/>
            </a:schemeClr>
          </a:solidFill>
        </p:grpSpPr>
        <p:sp>
          <p:nvSpPr>
            <p:cNvPr id="152" name="Rectangle 15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TextBox 15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154" name="Group 153"/>
          <p:cNvGrpSpPr/>
          <p:nvPr/>
        </p:nvGrpSpPr>
        <p:grpSpPr>
          <a:xfrm>
            <a:off x="8040216" y="692696"/>
            <a:ext cx="1584176" cy="576064"/>
            <a:chOff x="3071664" y="2492896"/>
            <a:chExt cx="1584176" cy="648072"/>
          </a:xfrm>
          <a:solidFill>
            <a:schemeClr val="accent5">
              <a:lumMod val="75000"/>
            </a:schemeClr>
          </a:solidFill>
        </p:grpSpPr>
        <p:sp>
          <p:nvSpPr>
            <p:cNvPr id="155" name="Rectangle 154"/>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155"/>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0</a:t>
            </a:r>
            <a:endParaRPr lang="en-US" altLang="zh-CN" dirty="0" smtClean="0">
              <a:solidFill>
                <a:schemeClr val="tx1"/>
              </a:solidFill>
            </a:endParaRPr>
          </a:p>
        </p:txBody>
      </p:sp>
      <p:sp>
        <p:nvSpPr>
          <p:cNvPr id="63" name="Rectangle 62"/>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4" name="Rectangle 63"/>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5" name="Rectangle 64"/>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6" name="Rectangle 65"/>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639616" y="3861048"/>
            <a:ext cx="190500" cy="304800"/>
          </a:xfrm>
          <a:prstGeom prst="rect">
            <a:avLst/>
          </a:prstGeom>
        </p:spPr>
      </p:pic>
      <p:sp>
        <p:nvSpPr>
          <p:cNvPr id="80" name="TextBox 79"/>
          <p:cNvSpPr txBox="1"/>
          <p:nvPr/>
        </p:nvSpPr>
        <p:spPr>
          <a:xfrm>
            <a:off x="2783632" y="3861048"/>
            <a:ext cx="595035" cy="338554"/>
          </a:xfrm>
          <a:prstGeom prst="rect">
            <a:avLst/>
          </a:prstGeom>
          <a:noFill/>
        </p:spPr>
        <p:txBody>
          <a:bodyPr wrap="none" rtlCol="0">
            <a:spAutoFit/>
          </a:bodyPr>
          <a:lstStyle/>
          <a:p>
            <a:r>
              <a:rPr lang="zh-CN" altLang="en-US" sz="1600" smtClean="0"/>
              <a:t>名称</a:t>
            </a:r>
            <a:endParaRPr lang="en-US" sz="1600" dirty="0"/>
          </a:p>
        </p:txBody>
      </p:sp>
      <p:sp>
        <p:nvSpPr>
          <p:cNvPr id="81" name="TextBox 80"/>
          <p:cNvSpPr txBox="1"/>
          <p:nvPr/>
        </p:nvSpPr>
        <p:spPr>
          <a:xfrm>
            <a:off x="3575720"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295800"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4943872"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735960"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528048"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320136"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112224"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88" name="TextBox 87"/>
          <p:cNvSpPr txBox="1"/>
          <p:nvPr/>
        </p:nvSpPr>
        <p:spPr>
          <a:xfrm>
            <a:off x="10776520" y="3861048"/>
            <a:ext cx="1005403" cy="338554"/>
          </a:xfrm>
          <a:prstGeom prst="rect">
            <a:avLst/>
          </a:prstGeom>
          <a:noFill/>
        </p:spPr>
        <p:txBody>
          <a:bodyPr wrap="none" rtlCol="0">
            <a:spAutoFit/>
          </a:bodyPr>
          <a:lstStyle/>
          <a:p>
            <a:r>
              <a:rPr lang="zh-CN" altLang="en-US" sz="1600" dirty="0" smtClean="0"/>
              <a:t>适格教师</a:t>
            </a:r>
            <a:endParaRPr lang="en-US" sz="1600" dirty="0"/>
          </a:p>
        </p:txBody>
      </p:sp>
      <p:sp>
        <p:nvSpPr>
          <p:cNvPr id="89" name="TextBox 88"/>
          <p:cNvSpPr txBox="1"/>
          <p:nvPr/>
        </p:nvSpPr>
        <p:spPr>
          <a:xfrm>
            <a:off x="8976320"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9912424"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359696" y="3861048"/>
            <a:ext cx="190500" cy="304800"/>
          </a:xfrm>
          <a:prstGeom prst="rect">
            <a:avLst/>
          </a:prstGeom>
        </p:spPr>
      </p:pic>
      <p:pic>
        <p:nvPicPr>
          <p:cNvPr id="92" name="Picture 91"/>
          <p:cNvPicPr>
            <a:picLocks noChangeAspect="1"/>
          </p:cNvPicPr>
          <p:nvPr/>
        </p:nvPicPr>
        <p:blipFill>
          <a:blip r:embed="rId3"/>
          <a:stretch>
            <a:fillRect/>
          </a:stretch>
        </p:blipFill>
        <p:spPr>
          <a:xfrm>
            <a:off x="4151784" y="3861048"/>
            <a:ext cx="190500" cy="304800"/>
          </a:xfrm>
          <a:prstGeom prst="rect">
            <a:avLst/>
          </a:prstGeom>
        </p:spPr>
      </p:pic>
      <p:pic>
        <p:nvPicPr>
          <p:cNvPr id="93" name="Picture 92"/>
          <p:cNvPicPr>
            <a:picLocks noChangeAspect="1"/>
          </p:cNvPicPr>
          <p:nvPr/>
        </p:nvPicPr>
        <p:blipFill>
          <a:blip r:embed="rId3"/>
          <a:stretch>
            <a:fillRect/>
          </a:stretch>
        </p:blipFill>
        <p:spPr>
          <a:xfrm>
            <a:off x="4799856" y="3861048"/>
            <a:ext cx="190500" cy="304800"/>
          </a:xfrm>
          <a:prstGeom prst="rect">
            <a:avLst/>
          </a:prstGeom>
        </p:spPr>
      </p:pic>
      <p:pic>
        <p:nvPicPr>
          <p:cNvPr id="94" name="Picture 93"/>
          <p:cNvPicPr>
            <a:picLocks noChangeAspect="1"/>
          </p:cNvPicPr>
          <p:nvPr/>
        </p:nvPicPr>
        <p:blipFill>
          <a:blip r:embed="rId3"/>
          <a:stretch>
            <a:fillRect/>
          </a:stretch>
        </p:blipFill>
        <p:spPr>
          <a:xfrm>
            <a:off x="5519936" y="3861048"/>
            <a:ext cx="190500" cy="304800"/>
          </a:xfrm>
          <a:prstGeom prst="rect">
            <a:avLst/>
          </a:prstGeom>
        </p:spPr>
      </p:pic>
      <p:pic>
        <p:nvPicPr>
          <p:cNvPr id="95" name="Picture 94"/>
          <p:cNvPicPr>
            <a:picLocks noChangeAspect="1"/>
          </p:cNvPicPr>
          <p:nvPr/>
        </p:nvPicPr>
        <p:blipFill>
          <a:blip r:embed="rId3"/>
          <a:stretch>
            <a:fillRect/>
          </a:stretch>
        </p:blipFill>
        <p:spPr>
          <a:xfrm>
            <a:off x="6312024" y="3861048"/>
            <a:ext cx="190500" cy="304800"/>
          </a:xfrm>
          <a:prstGeom prst="rect">
            <a:avLst/>
          </a:prstGeom>
        </p:spPr>
      </p:pic>
      <p:pic>
        <p:nvPicPr>
          <p:cNvPr id="96" name="Picture 95"/>
          <p:cNvPicPr>
            <a:picLocks noChangeAspect="1"/>
          </p:cNvPicPr>
          <p:nvPr/>
        </p:nvPicPr>
        <p:blipFill>
          <a:blip r:embed="rId3"/>
          <a:stretch>
            <a:fillRect/>
          </a:stretch>
        </p:blipFill>
        <p:spPr>
          <a:xfrm>
            <a:off x="7104112" y="3861048"/>
            <a:ext cx="190500" cy="304800"/>
          </a:xfrm>
          <a:prstGeom prst="rect">
            <a:avLst/>
          </a:prstGeom>
        </p:spPr>
      </p:pic>
      <p:pic>
        <p:nvPicPr>
          <p:cNvPr id="97" name="Picture 96"/>
          <p:cNvPicPr>
            <a:picLocks noChangeAspect="1"/>
          </p:cNvPicPr>
          <p:nvPr/>
        </p:nvPicPr>
        <p:blipFill>
          <a:blip r:embed="rId3"/>
          <a:stretch>
            <a:fillRect/>
          </a:stretch>
        </p:blipFill>
        <p:spPr>
          <a:xfrm>
            <a:off x="7896200" y="3861048"/>
            <a:ext cx="190500" cy="304800"/>
          </a:xfrm>
          <a:prstGeom prst="rect">
            <a:avLst/>
          </a:prstGeom>
        </p:spPr>
      </p:pic>
      <p:pic>
        <p:nvPicPr>
          <p:cNvPr id="98" name="Picture 97"/>
          <p:cNvPicPr>
            <a:picLocks noChangeAspect="1"/>
          </p:cNvPicPr>
          <p:nvPr/>
        </p:nvPicPr>
        <p:blipFill>
          <a:blip r:embed="rId3"/>
          <a:stretch>
            <a:fillRect/>
          </a:stretch>
        </p:blipFill>
        <p:spPr>
          <a:xfrm>
            <a:off x="8832304" y="3861048"/>
            <a:ext cx="190500" cy="304800"/>
          </a:xfrm>
          <a:prstGeom prst="rect">
            <a:avLst/>
          </a:prstGeom>
        </p:spPr>
      </p:pic>
      <p:pic>
        <p:nvPicPr>
          <p:cNvPr id="99" name="Picture 98"/>
          <p:cNvPicPr>
            <a:picLocks noChangeAspect="1"/>
          </p:cNvPicPr>
          <p:nvPr/>
        </p:nvPicPr>
        <p:blipFill>
          <a:blip r:embed="rId3"/>
          <a:stretch>
            <a:fillRect/>
          </a:stretch>
        </p:blipFill>
        <p:spPr>
          <a:xfrm>
            <a:off x="9768408" y="3861048"/>
            <a:ext cx="190500" cy="304800"/>
          </a:xfrm>
          <a:prstGeom prst="rect">
            <a:avLst/>
          </a:prstGeom>
        </p:spPr>
      </p:pic>
      <p:pic>
        <p:nvPicPr>
          <p:cNvPr id="100" name="Picture 99"/>
          <p:cNvPicPr>
            <a:picLocks noChangeAspect="1"/>
          </p:cNvPicPr>
          <p:nvPr/>
        </p:nvPicPr>
        <p:blipFill>
          <a:blip r:embed="rId3"/>
          <a:stretch>
            <a:fillRect/>
          </a:stretch>
        </p:blipFill>
        <p:spPr>
          <a:xfrm>
            <a:off x="10560496"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65313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无记录</a:t>
            </a:r>
            <a:endParaRPr lang="en-US" dirty="0">
              <a:solidFill>
                <a:schemeClr val="tx1"/>
              </a:solidFill>
            </a:endParaRPr>
          </a:p>
        </p:txBody>
      </p:sp>
      <p:sp>
        <p:nvSpPr>
          <p:cNvPr id="104" name="TextBox 103"/>
          <p:cNvSpPr txBox="1"/>
          <p:nvPr/>
        </p:nvSpPr>
        <p:spPr>
          <a:xfrm>
            <a:off x="8688288" y="4725144"/>
            <a:ext cx="3147015" cy="307777"/>
          </a:xfrm>
          <a:prstGeom prst="rect">
            <a:avLst/>
          </a:prstGeom>
          <a:noFill/>
        </p:spPr>
        <p:txBody>
          <a:bodyPr wrap="none" rtlCol="0">
            <a:spAutoFit/>
          </a:bodyPr>
          <a:lstStyle/>
          <a:p>
            <a:r>
              <a:rPr lang="zh-CN" altLang="en-US" sz="1400" dirty="0" smtClean="0"/>
              <a:t>首页 上一页 </a:t>
            </a:r>
            <a:r>
              <a:rPr lang="en-US" altLang="zh-CN" sz="1400" dirty="0" smtClean="0"/>
              <a:t>0-0</a:t>
            </a:r>
            <a:r>
              <a:rPr lang="zh-CN" altLang="en-US" sz="1400" dirty="0" smtClean="0"/>
              <a:t>条，共</a:t>
            </a:r>
            <a:r>
              <a:rPr lang="en-US" altLang="zh-CN" sz="1400" dirty="0" smtClean="0"/>
              <a:t>0</a:t>
            </a:r>
            <a:r>
              <a:rPr lang="zh-CN" altLang="en-US" sz="1400" dirty="0" smtClean="0"/>
              <a:t>条下一页 尾页</a:t>
            </a:r>
            <a:endParaRPr lang="en-US" sz="1400" dirty="0"/>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sp>
        <p:nvSpPr>
          <p:cNvPr id="2" name="Rectangle 1"/>
          <p:cNvSpPr/>
          <p:nvPr/>
        </p:nvSpPr>
        <p:spPr>
          <a:xfrm>
            <a:off x="3431704" y="1700808"/>
            <a:ext cx="7272808" cy="4464496"/>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 name="TextBox 2"/>
          <p:cNvSpPr txBox="1"/>
          <p:nvPr/>
        </p:nvSpPr>
        <p:spPr>
          <a:xfrm>
            <a:off x="3647728" y="1772816"/>
            <a:ext cx="1569660" cy="369332"/>
          </a:xfrm>
          <a:prstGeom prst="rect">
            <a:avLst/>
          </a:prstGeom>
          <a:noFill/>
        </p:spPr>
        <p:txBody>
          <a:bodyPr wrap="none" rtlCol="0">
            <a:spAutoFit/>
          </a:bodyPr>
          <a:lstStyle/>
          <a:p>
            <a:r>
              <a:rPr lang="zh-CN" altLang="en-US" dirty="0" smtClean="0"/>
              <a:t>请选择您想从</a:t>
            </a:r>
            <a:endParaRPr lang="en-US" dirty="0"/>
          </a:p>
        </p:txBody>
      </p:sp>
      <p:sp>
        <p:nvSpPr>
          <p:cNvPr id="108" name="Rectangle 107"/>
          <p:cNvSpPr/>
          <p:nvPr/>
        </p:nvSpPr>
        <p:spPr>
          <a:xfrm>
            <a:off x="8256240" y="5445224"/>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a:t>
            </a:r>
            <a:endParaRPr lang="en-US" dirty="0"/>
          </a:p>
        </p:txBody>
      </p:sp>
      <p:sp>
        <p:nvSpPr>
          <p:cNvPr id="109" name="Rectangle 108"/>
          <p:cNvSpPr/>
          <p:nvPr/>
        </p:nvSpPr>
        <p:spPr>
          <a:xfrm>
            <a:off x="9552384" y="5445224"/>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sp>
        <p:nvSpPr>
          <p:cNvPr id="110" name="TextBox 109"/>
          <p:cNvSpPr txBox="1"/>
          <p:nvPr/>
        </p:nvSpPr>
        <p:spPr>
          <a:xfrm>
            <a:off x="3647728" y="2348880"/>
            <a:ext cx="648072" cy="369332"/>
          </a:xfrm>
          <a:prstGeom prst="rect">
            <a:avLst/>
          </a:prstGeom>
          <a:noFill/>
        </p:spPr>
        <p:txBody>
          <a:bodyPr wrap="square" rtlCol="0">
            <a:spAutoFit/>
          </a:bodyPr>
          <a:lstStyle/>
          <a:p>
            <a:r>
              <a:rPr lang="zh-CN" altLang="en-US" dirty="0" smtClean="0"/>
              <a:t>学年</a:t>
            </a:r>
            <a:endParaRPr lang="en-US" dirty="0"/>
          </a:p>
        </p:txBody>
      </p:sp>
      <p:sp>
        <p:nvSpPr>
          <p:cNvPr id="117" name="Rectangle 116"/>
          <p:cNvSpPr/>
          <p:nvPr/>
        </p:nvSpPr>
        <p:spPr>
          <a:xfrm>
            <a:off x="4295800" y="2348880"/>
            <a:ext cx="1656184" cy="11521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6096000" y="2348880"/>
            <a:ext cx="1152128" cy="369332"/>
          </a:xfrm>
          <a:prstGeom prst="rect">
            <a:avLst/>
          </a:prstGeom>
          <a:noFill/>
        </p:spPr>
        <p:txBody>
          <a:bodyPr wrap="square" rtlCol="0">
            <a:spAutoFit/>
          </a:bodyPr>
          <a:lstStyle/>
          <a:p>
            <a:r>
              <a:rPr lang="zh-CN" altLang="en-US" dirty="0" smtClean="0"/>
              <a:t>第一学期</a:t>
            </a:r>
            <a:endParaRPr lang="en-US" dirty="0"/>
          </a:p>
        </p:txBody>
      </p:sp>
      <p:sp>
        <p:nvSpPr>
          <p:cNvPr id="121" name="TextBox 120"/>
          <p:cNvSpPr txBox="1"/>
          <p:nvPr/>
        </p:nvSpPr>
        <p:spPr>
          <a:xfrm>
            <a:off x="4367808" y="2420888"/>
            <a:ext cx="1191352" cy="369332"/>
          </a:xfrm>
          <a:prstGeom prst="rect">
            <a:avLst/>
          </a:prstGeom>
          <a:noFill/>
        </p:spPr>
        <p:txBody>
          <a:bodyPr wrap="none" rtlCol="0">
            <a:spAutoFit/>
          </a:bodyPr>
          <a:lstStyle/>
          <a:p>
            <a:r>
              <a:rPr lang="en-US" altLang="zh-CN" dirty="0" smtClean="0"/>
              <a:t>2015-2016</a:t>
            </a:r>
            <a:endParaRPr lang="en-US" dirty="0"/>
          </a:p>
        </p:txBody>
      </p:sp>
      <p:sp>
        <p:nvSpPr>
          <p:cNvPr id="122" name="TextBox 121"/>
          <p:cNvSpPr txBox="1"/>
          <p:nvPr/>
        </p:nvSpPr>
        <p:spPr>
          <a:xfrm>
            <a:off x="4367808" y="2780928"/>
            <a:ext cx="1191352" cy="369332"/>
          </a:xfrm>
          <a:prstGeom prst="rect">
            <a:avLst/>
          </a:prstGeom>
          <a:noFill/>
          <a:ln>
            <a:noFill/>
          </a:ln>
        </p:spPr>
        <p:txBody>
          <a:bodyPr wrap="none" rtlCol="0">
            <a:spAutoFit/>
          </a:bodyPr>
          <a:lstStyle/>
          <a:p>
            <a:r>
              <a:rPr lang="en-US" altLang="zh-CN" dirty="0" smtClean="0"/>
              <a:t>2016-2017</a:t>
            </a:r>
            <a:endParaRPr lang="en-US" dirty="0"/>
          </a:p>
        </p:txBody>
      </p:sp>
      <p:sp>
        <p:nvSpPr>
          <p:cNvPr id="123" name="TextBox 122">
            <a:hlinkClick r:id="rId4" action="ppaction://hlinksldjump"/>
          </p:cNvPr>
          <p:cNvSpPr txBox="1"/>
          <p:nvPr/>
        </p:nvSpPr>
        <p:spPr>
          <a:xfrm>
            <a:off x="4367808" y="3140968"/>
            <a:ext cx="1191352" cy="369332"/>
          </a:xfrm>
          <a:prstGeom prst="rect">
            <a:avLst/>
          </a:prstGeom>
          <a:noFill/>
        </p:spPr>
        <p:txBody>
          <a:bodyPr wrap="none" rtlCol="0">
            <a:spAutoFit/>
          </a:bodyPr>
          <a:lstStyle/>
          <a:p>
            <a:r>
              <a:rPr lang="en-US" altLang="zh-CN" dirty="0" smtClean="0"/>
              <a:t>2017-2018</a:t>
            </a:r>
            <a:endParaRPr lang="en-US" dirty="0"/>
          </a:p>
        </p:txBody>
      </p:sp>
      <p:sp>
        <p:nvSpPr>
          <p:cNvPr id="126" name="TextBox 125"/>
          <p:cNvSpPr txBox="1"/>
          <p:nvPr/>
        </p:nvSpPr>
        <p:spPr>
          <a:xfrm>
            <a:off x="7896200" y="2348880"/>
            <a:ext cx="648072" cy="369332"/>
          </a:xfrm>
          <a:prstGeom prst="rect">
            <a:avLst/>
          </a:prstGeom>
          <a:noFill/>
        </p:spPr>
        <p:txBody>
          <a:bodyPr wrap="square" rtlCol="0">
            <a:spAutoFit/>
          </a:bodyPr>
          <a:lstStyle/>
          <a:p>
            <a:r>
              <a:rPr lang="zh-CN" altLang="en-US" dirty="0" smtClean="0"/>
              <a:t>学位</a:t>
            </a:r>
            <a:endParaRPr lang="en-US" dirty="0"/>
          </a:p>
        </p:txBody>
      </p:sp>
      <p:sp>
        <p:nvSpPr>
          <p:cNvPr id="127" name="Rectangle 126"/>
          <p:cNvSpPr/>
          <p:nvPr/>
        </p:nvSpPr>
        <p:spPr>
          <a:xfrm>
            <a:off x="8616280" y="2348880"/>
            <a:ext cx="1296144" cy="15841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p:cNvSpPr txBox="1"/>
          <p:nvPr/>
        </p:nvSpPr>
        <p:spPr>
          <a:xfrm>
            <a:off x="8688288" y="2420888"/>
            <a:ext cx="1080120" cy="369332"/>
          </a:xfrm>
          <a:prstGeom prst="rect">
            <a:avLst/>
          </a:prstGeom>
          <a:noFill/>
        </p:spPr>
        <p:txBody>
          <a:bodyPr wrap="square" rtlCol="0">
            <a:spAutoFit/>
          </a:bodyPr>
          <a:lstStyle/>
          <a:p>
            <a:r>
              <a:rPr lang="zh-CN" altLang="en-US" dirty="0" smtClean="0"/>
              <a:t>本科</a:t>
            </a:r>
            <a:endParaRPr lang="en-US" dirty="0"/>
          </a:p>
        </p:txBody>
      </p:sp>
      <p:sp>
        <p:nvSpPr>
          <p:cNvPr id="129" name="TextBox 128"/>
          <p:cNvSpPr txBox="1"/>
          <p:nvPr/>
        </p:nvSpPr>
        <p:spPr>
          <a:xfrm>
            <a:off x="8688288" y="2780928"/>
            <a:ext cx="1107996" cy="369332"/>
          </a:xfrm>
          <a:prstGeom prst="rect">
            <a:avLst/>
          </a:prstGeom>
          <a:noFill/>
          <a:ln>
            <a:noFill/>
          </a:ln>
        </p:spPr>
        <p:txBody>
          <a:bodyPr wrap="none" rtlCol="0">
            <a:spAutoFit/>
          </a:bodyPr>
          <a:lstStyle/>
          <a:p>
            <a:r>
              <a:rPr lang="zh-CN" altLang="en-US" dirty="0" smtClean="0"/>
              <a:t>法律硕士</a:t>
            </a:r>
            <a:endParaRPr lang="en-US" dirty="0"/>
          </a:p>
        </p:txBody>
      </p:sp>
      <p:sp>
        <p:nvSpPr>
          <p:cNvPr id="130" name="TextBox 129"/>
          <p:cNvSpPr txBox="1"/>
          <p:nvPr/>
        </p:nvSpPr>
        <p:spPr>
          <a:xfrm>
            <a:off x="8688288"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8" name="Triangle 7"/>
          <p:cNvSpPr/>
          <p:nvPr/>
        </p:nvSpPr>
        <p:spPr>
          <a:xfrm>
            <a:off x="5663952" y="2492896"/>
            <a:ext cx="216024" cy="1440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Triangle 130"/>
          <p:cNvSpPr/>
          <p:nvPr/>
        </p:nvSpPr>
        <p:spPr>
          <a:xfrm rot="10800000">
            <a:off x="5663952" y="3284984"/>
            <a:ext cx="216024" cy="1440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663952" y="2708920"/>
            <a:ext cx="21602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extBox 131"/>
          <p:cNvSpPr txBox="1"/>
          <p:nvPr/>
        </p:nvSpPr>
        <p:spPr>
          <a:xfrm>
            <a:off x="8688288" y="3501008"/>
            <a:ext cx="646331" cy="369332"/>
          </a:xfrm>
          <a:prstGeom prst="rect">
            <a:avLst/>
          </a:prstGeom>
          <a:noFill/>
        </p:spPr>
        <p:txBody>
          <a:bodyPr wrap="none" rtlCol="0">
            <a:spAutoFit/>
          </a:bodyPr>
          <a:lstStyle/>
          <a:p>
            <a:r>
              <a:rPr lang="zh-CN" altLang="en-US" dirty="0" smtClean="0"/>
              <a:t>博士</a:t>
            </a:r>
            <a:endParaRPr lang="en-US" dirty="0"/>
          </a:p>
        </p:txBody>
      </p:sp>
      <p:sp>
        <p:nvSpPr>
          <p:cNvPr id="27" name="TextBox 26"/>
          <p:cNvSpPr txBox="1"/>
          <p:nvPr/>
        </p:nvSpPr>
        <p:spPr>
          <a:xfrm>
            <a:off x="3719736" y="4365104"/>
            <a:ext cx="4108817" cy="646331"/>
          </a:xfrm>
          <a:prstGeom prst="rect">
            <a:avLst/>
          </a:prstGeom>
          <a:noFill/>
        </p:spPr>
        <p:txBody>
          <a:bodyPr wrap="none" rtlCol="0">
            <a:spAutoFit/>
          </a:bodyPr>
          <a:lstStyle/>
          <a:p>
            <a:r>
              <a:rPr lang="zh-CN" altLang="en-US" dirty="0" smtClean="0"/>
              <a:t>导入课程信息。</a:t>
            </a:r>
            <a:endParaRPr lang="en-US" altLang="zh-CN" dirty="0" smtClean="0"/>
          </a:p>
          <a:p>
            <a:r>
              <a:rPr lang="zh-CN" altLang="en-US" dirty="0" smtClean="0"/>
              <a:t>注意：系统会自动顺序更新年级信息。</a:t>
            </a:r>
            <a:endParaRPr lang="en-US" dirty="0"/>
          </a:p>
        </p:txBody>
      </p:sp>
      <p:sp>
        <p:nvSpPr>
          <p:cNvPr id="133" name="Left Arrow 132"/>
          <p:cNvSpPr/>
          <p:nvPr/>
        </p:nvSpPr>
        <p:spPr>
          <a:xfrm rot="1363820">
            <a:off x="5480140" y="3304453"/>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6096000" y="2348880"/>
            <a:ext cx="122413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6096000" y="2204864"/>
            <a:ext cx="1440160" cy="7200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6168008" y="2204864"/>
            <a:ext cx="1224136" cy="7200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20" name="Rectangle 119"/>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24" name="TextBox 123"/>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125" name="Rectangle 124"/>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34" name="TextBox 133"/>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135" name="Rectangle 134"/>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54" name="Rectangle 15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5" name="Group 154"/>
          <p:cNvGrpSpPr/>
          <p:nvPr/>
        </p:nvGrpSpPr>
        <p:grpSpPr>
          <a:xfrm>
            <a:off x="9624392" y="692696"/>
            <a:ext cx="1584176" cy="576064"/>
            <a:chOff x="3071664" y="2708920"/>
            <a:chExt cx="1659613" cy="648072"/>
          </a:xfrm>
          <a:solidFill>
            <a:schemeClr val="accent5">
              <a:lumMod val="75000"/>
            </a:schemeClr>
          </a:solidFill>
        </p:grpSpPr>
        <p:sp>
          <p:nvSpPr>
            <p:cNvPr id="156" name="Rectangle 155"/>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extBox 156"/>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8" name="Group 157"/>
          <p:cNvGrpSpPr/>
          <p:nvPr/>
        </p:nvGrpSpPr>
        <p:grpSpPr>
          <a:xfrm>
            <a:off x="6456040" y="692696"/>
            <a:ext cx="1584176" cy="576064"/>
            <a:chOff x="3071664" y="2852936"/>
            <a:chExt cx="1584176" cy="648072"/>
          </a:xfrm>
          <a:solidFill>
            <a:schemeClr val="accent5">
              <a:lumMod val="75000"/>
            </a:schemeClr>
          </a:solidFill>
        </p:grpSpPr>
        <p:sp>
          <p:nvSpPr>
            <p:cNvPr id="159" name="Rectangle 158"/>
            <p:cNvSpPr/>
            <p:nvPr/>
          </p:nvSpPr>
          <p:spPr>
            <a:xfrm>
              <a:off x="3071664" y="2852936"/>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p:cNvSpPr txBox="1"/>
            <p:nvPr/>
          </p:nvSpPr>
          <p:spPr>
            <a:xfrm>
              <a:off x="3071664" y="2933945"/>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61" name="Group 160"/>
          <p:cNvGrpSpPr/>
          <p:nvPr/>
        </p:nvGrpSpPr>
        <p:grpSpPr>
          <a:xfrm>
            <a:off x="3215680" y="692696"/>
            <a:ext cx="1728193" cy="576064"/>
            <a:chOff x="936470" y="3438001"/>
            <a:chExt cx="1653053" cy="648072"/>
          </a:xfrm>
          <a:solidFill>
            <a:schemeClr val="accent5">
              <a:lumMod val="75000"/>
            </a:schemeClr>
          </a:solidFill>
        </p:grpSpPr>
        <p:sp>
          <p:nvSpPr>
            <p:cNvPr id="162" name="Rectangle 161"/>
            <p:cNvSpPr/>
            <p:nvPr/>
          </p:nvSpPr>
          <p:spPr>
            <a:xfrm>
              <a:off x="936470" y="3438001"/>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TextBox 162"/>
            <p:cNvSpPr txBox="1"/>
            <p:nvPr/>
          </p:nvSpPr>
          <p:spPr>
            <a:xfrm>
              <a:off x="1005347" y="3519010"/>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164" name="Group 163"/>
          <p:cNvGrpSpPr/>
          <p:nvPr/>
        </p:nvGrpSpPr>
        <p:grpSpPr>
          <a:xfrm>
            <a:off x="4871864" y="692696"/>
            <a:ext cx="1584176" cy="576064"/>
            <a:chOff x="3071664" y="2708920"/>
            <a:chExt cx="1584176" cy="648072"/>
          </a:xfrm>
          <a:solidFill>
            <a:schemeClr val="accent5">
              <a:lumMod val="75000"/>
            </a:schemeClr>
          </a:solidFill>
        </p:grpSpPr>
        <p:sp>
          <p:nvSpPr>
            <p:cNvPr id="165" name="Rectangle 164"/>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TextBox 165"/>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167" name="Group 166"/>
          <p:cNvGrpSpPr/>
          <p:nvPr/>
        </p:nvGrpSpPr>
        <p:grpSpPr>
          <a:xfrm>
            <a:off x="8040216" y="692696"/>
            <a:ext cx="1584176" cy="576064"/>
            <a:chOff x="3071664" y="2492896"/>
            <a:chExt cx="1584176" cy="648072"/>
          </a:xfrm>
          <a:solidFill>
            <a:schemeClr val="accent5">
              <a:lumMod val="75000"/>
            </a:schemeClr>
          </a:solidFill>
        </p:grpSpPr>
        <p:sp>
          <p:nvSpPr>
            <p:cNvPr id="168" name="Rectangle 167"/>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extBox 168"/>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0</a:t>
            </a:r>
            <a:endParaRPr lang="en-US" altLang="zh-CN" dirty="0" smtClean="0">
              <a:solidFill>
                <a:schemeClr val="tx1"/>
              </a:solidFill>
            </a:endParaRPr>
          </a:p>
        </p:txBody>
      </p:sp>
      <p:sp>
        <p:nvSpPr>
          <p:cNvPr id="63" name="Rectangle 62"/>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4" name="Rectangle 63"/>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5" name="Rectangle 64"/>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6" name="Rectangle 65"/>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639616" y="3861048"/>
            <a:ext cx="190500" cy="304800"/>
          </a:xfrm>
          <a:prstGeom prst="rect">
            <a:avLst/>
          </a:prstGeom>
        </p:spPr>
      </p:pic>
      <p:sp>
        <p:nvSpPr>
          <p:cNvPr id="80" name="TextBox 79"/>
          <p:cNvSpPr txBox="1"/>
          <p:nvPr/>
        </p:nvSpPr>
        <p:spPr>
          <a:xfrm>
            <a:off x="2783632" y="3861048"/>
            <a:ext cx="595035" cy="338554"/>
          </a:xfrm>
          <a:prstGeom prst="rect">
            <a:avLst/>
          </a:prstGeom>
          <a:noFill/>
        </p:spPr>
        <p:txBody>
          <a:bodyPr wrap="none" rtlCol="0">
            <a:spAutoFit/>
          </a:bodyPr>
          <a:lstStyle/>
          <a:p>
            <a:r>
              <a:rPr lang="zh-CN" altLang="en-US" sz="1600" smtClean="0"/>
              <a:t>名称</a:t>
            </a:r>
            <a:endParaRPr lang="en-US" sz="1600" dirty="0"/>
          </a:p>
        </p:txBody>
      </p:sp>
      <p:sp>
        <p:nvSpPr>
          <p:cNvPr id="81" name="TextBox 80"/>
          <p:cNvSpPr txBox="1"/>
          <p:nvPr/>
        </p:nvSpPr>
        <p:spPr>
          <a:xfrm>
            <a:off x="3575720"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295800"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4943872"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735960"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528048"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320136"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112224"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88" name="TextBox 87"/>
          <p:cNvSpPr txBox="1"/>
          <p:nvPr/>
        </p:nvSpPr>
        <p:spPr>
          <a:xfrm>
            <a:off x="10776520" y="3861048"/>
            <a:ext cx="1005403" cy="338554"/>
          </a:xfrm>
          <a:prstGeom prst="rect">
            <a:avLst/>
          </a:prstGeom>
          <a:noFill/>
        </p:spPr>
        <p:txBody>
          <a:bodyPr wrap="none" rtlCol="0">
            <a:spAutoFit/>
          </a:bodyPr>
          <a:lstStyle/>
          <a:p>
            <a:r>
              <a:rPr lang="zh-CN" altLang="en-US" sz="1600" dirty="0" smtClean="0"/>
              <a:t>适格教师</a:t>
            </a:r>
            <a:endParaRPr lang="en-US" sz="1600" dirty="0"/>
          </a:p>
        </p:txBody>
      </p:sp>
      <p:sp>
        <p:nvSpPr>
          <p:cNvPr id="89" name="TextBox 88"/>
          <p:cNvSpPr txBox="1"/>
          <p:nvPr/>
        </p:nvSpPr>
        <p:spPr>
          <a:xfrm>
            <a:off x="8976320"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9912424"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359696" y="3861048"/>
            <a:ext cx="190500" cy="304800"/>
          </a:xfrm>
          <a:prstGeom prst="rect">
            <a:avLst/>
          </a:prstGeom>
        </p:spPr>
      </p:pic>
      <p:pic>
        <p:nvPicPr>
          <p:cNvPr id="92" name="Picture 91"/>
          <p:cNvPicPr>
            <a:picLocks noChangeAspect="1"/>
          </p:cNvPicPr>
          <p:nvPr/>
        </p:nvPicPr>
        <p:blipFill>
          <a:blip r:embed="rId3"/>
          <a:stretch>
            <a:fillRect/>
          </a:stretch>
        </p:blipFill>
        <p:spPr>
          <a:xfrm>
            <a:off x="4151784" y="3861048"/>
            <a:ext cx="190500" cy="304800"/>
          </a:xfrm>
          <a:prstGeom prst="rect">
            <a:avLst/>
          </a:prstGeom>
        </p:spPr>
      </p:pic>
      <p:pic>
        <p:nvPicPr>
          <p:cNvPr id="93" name="Picture 92"/>
          <p:cNvPicPr>
            <a:picLocks noChangeAspect="1"/>
          </p:cNvPicPr>
          <p:nvPr/>
        </p:nvPicPr>
        <p:blipFill>
          <a:blip r:embed="rId3"/>
          <a:stretch>
            <a:fillRect/>
          </a:stretch>
        </p:blipFill>
        <p:spPr>
          <a:xfrm>
            <a:off x="4799856" y="3861048"/>
            <a:ext cx="190500" cy="304800"/>
          </a:xfrm>
          <a:prstGeom prst="rect">
            <a:avLst/>
          </a:prstGeom>
        </p:spPr>
      </p:pic>
      <p:pic>
        <p:nvPicPr>
          <p:cNvPr id="94" name="Picture 93"/>
          <p:cNvPicPr>
            <a:picLocks noChangeAspect="1"/>
          </p:cNvPicPr>
          <p:nvPr/>
        </p:nvPicPr>
        <p:blipFill>
          <a:blip r:embed="rId3"/>
          <a:stretch>
            <a:fillRect/>
          </a:stretch>
        </p:blipFill>
        <p:spPr>
          <a:xfrm>
            <a:off x="5519936" y="3861048"/>
            <a:ext cx="190500" cy="304800"/>
          </a:xfrm>
          <a:prstGeom prst="rect">
            <a:avLst/>
          </a:prstGeom>
        </p:spPr>
      </p:pic>
      <p:pic>
        <p:nvPicPr>
          <p:cNvPr id="95" name="Picture 94"/>
          <p:cNvPicPr>
            <a:picLocks noChangeAspect="1"/>
          </p:cNvPicPr>
          <p:nvPr/>
        </p:nvPicPr>
        <p:blipFill>
          <a:blip r:embed="rId3"/>
          <a:stretch>
            <a:fillRect/>
          </a:stretch>
        </p:blipFill>
        <p:spPr>
          <a:xfrm>
            <a:off x="6312024" y="3861048"/>
            <a:ext cx="190500" cy="304800"/>
          </a:xfrm>
          <a:prstGeom prst="rect">
            <a:avLst/>
          </a:prstGeom>
        </p:spPr>
      </p:pic>
      <p:pic>
        <p:nvPicPr>
          <p:cNvPr id="96" name="Picture 95"/>
          <p:cNvPicPr>
            <a:picLocks noChangeAspect="1"/>
          </p:cNvPicPr>
          <p:nvPr/>
        </p:nvPicPr>
        <p:blipFill>
          <a:blip r:embed="rId3"/>
          <a:stretch>
            <a:fillRect/>
          </a:stretch>
        </p:blipFill>
        <p:spPr>
          <a:xfrm>
            <a:off x="7104112" y="3861048"/>
            <a:ext cx="190500" cy="304800"/>
          </a:xfrm>
          <a:prstGeom prst="rect">
            <a:avLst/>
          </a:prstGeom>
        </p:spPr>
      </p:pic>
      <p:pic>
        <p:nvPicPr>
          <p:cNvPr id="97" name="Picture 96"/>
          <p:cNvPicPr>
            <a:picLocks noChangeAspect="1"/>
          </p:cNvPicPr>
          <p:nvPr/>
        </p:nvPicPr>
        <p:blipFill>
          <a:blip r:embed="rId3"/>
          <a:stretch>
            <a:fillRect/>
          </a:stretch>
        </p:blipFill>
        <p:spPr>
          <a:xfrm>
            <a:off x="7896200" y="3861048"/>
            <a:ext cx="190500" cy="304800"/>
          </a:xfrm>
          <a:prstGeom prst="rect">
            <a:avLst/>
          </a:prstGeom>
        </p:spPr>
      </p:pic>
      <p:pic>
        <p:nvPicPr>
          <p:cNvPr id="98" name="Picture 97"/>
          <p:cNvPicPr>
            <a:picLocks noChangeAspect="1"/>
          </p:cNvPicPr>
          <p:nvPr/>
        </p:nvPicPr>
        <p:blipFill>
          <a:blip r:embed="rId3"/>
          <a:stretch>
            <a:fillRect/>
          </a:stretch>
        </p:blipFill>
        <p:spPr>
          <a:xfrm>
            <a:off x="8832304" y="3861048"/>
            <a:ext cx="190500" cy="304800"/>
          </a:xfrm>
          <a:prstGeom prst="rect">
            <a:avLst/>
          </a:prstGeom>
        </p:spPr>
      </p:pic>
      <p:pic>
        <p:nvPicPr>
          <p:cNvPr id="99" name="Picture 98"/>
          <p:cNvPicPr>
            <a:picLocks noChangeAspect="1"/>
          </p:cNvPicPr>
          <p:nvPr/>
        </p:nvPicPr>
        <p:blipFill>
          <a:blip r:embed="rId3"/>
          <a:stretch>
            <a:fillRect/>
          </a:stretch>
        </p:blipFill>
        <p:spPr>
          <a:xfrm>
            <a:off x="9768408" y="3861048"/>
            <a:ext cx="190500" cy="304800"/>
          </a:xfrm>
          <a:prstGeom prst="rect">
            <a:avLst/>
          </a:prstGeom>
        </p:spPr>
      </p:pic>
      <p:pic>
        <p:nvPicPr>
          <p:cNvPr id="100" name="Picture 99"/>
          <p:cNvPicPr>
            <a:picLocks noChangeAspect="1"/>
          </p:cNvPicPr>
          <p:nvPr/>
        </p:nvPicPr>
        <p:blipFill>
          <a:blip r:embed="rId3"/>
          <a:stretch>
            <a:fillRect/>
          </a:stretch>
        </p:blipFill>
        <p:spPr>
          <a:xfrm>
            <a:off x="10560496"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65313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无记录</a:t>
            </a:r>
            <a:endParaRPr lang="en-US" dirty="0">
              <a:solidFill>
                <a:schemeClr val="tx1"/>
              </a:solidFill>
            </a:endParaRPr>
          </a:p>
        </p:txBody>
      </p:sp>
      <p:sp>
        <p:nvSpPr>
          <p:cNvPr id="104" name="TextBox 103"/>
          <p:cNvSpPr txBox="1"/>
          <p:nvPr/>
        </p:nvSpPr>
        <p:spPr>
          <a:xfrm>
            <a:off x="8688288" y="4725144"/>
            <a:ext cx="3147015" cy="307777"/>
          </a:xfrm>
          <a:prstGeom prst="rect">
            <a:avLst/>
          </a:prstGeom>
          <a:noFill/>
        </p:spPr>
        <p:txBody>
          <a:bodyPr wrap="none" rtlCol="0">
            <a:spAutoFit/>
          </a:bodyPr>
          <a:lstStyle/>
          <a:p>
            <a:r>
              <a:rPr lang="zh-CN" altLang="en-US" sz="1400" dirty="0" smtClean="0"/>
              <a:t>首页 上一页 </a:t>
            </a:r>
            <a:r>
              <a:rPr lang="en-US" altLang="zh-CN" sz="1400" dirty="0" smtClean="0"/>
              <a:t>0-0</a:t>
            </a:r>
            <a:r>
              <a:rPr lang="zh-CN" altLang="en-US" sz="1400" dirty="0" smtClean="0"/>
              <a:t>条，共</a:t>
            </a:r>
            <a:r>
              <a:rPr lang="en-US" altLang="zh-CN" sz="1400" dirty="0" smtClean="0"/>
              <a:t>0</a:t>
            </a:r>
            <a:r>
              <a:rPr lang="zh-CN" altLang="en-US" sz="1400" dirty="0" smtClean="0"/>
              <a:t>条下一页 尾页</a:t>
            </a:r>
            <a:endParaRPr lang="en-US" sz="1400" dirty="0"/>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sp>
        <p:nvSpPr>
          <p:cNvPr id="2" name="Rectangle 1"/>
          <p:cNvSpPr/>
          <p:nvPr/>
        </p:nvSpPr>
        <p:spPr>
          <a:xfrm>
            <a:off x="3431704" y="1700808"/>
            <a:ext cx="7272808" cy="4464496"/>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 name="TextBox 2"/>
          <p:cNvSpPr txBox="1"/>
          <p:nvPr/>
        </p:nvSpPr>
        <p:spPr>
          <a:xfrm>
            <a:off x="3647728" y="1772816"/>
            <a:ext cx="1569660" cy="369332"/>
          </a:xfrm>
          <a:prstGeom prst="rect">
            <a:avLst/>
          </a:prstGeom>
          <a:noFill/>
        </p:spPr>
        <p:txBody>
          <a:bodyPr wrap="none" rtlCol="0">
            <a:spAutoFit/>
          </a:bodyPr>
          <a:lstStyle/>
          <a:p>
            <a:r>
              <a:rPr lang="zh-CN" altLang="en-US" dirty="0" smtClean="0"/>
              <a:t>请选择您想从</a:t>
            </a:r>
            <a:endParaRPr lang="en-US" dirty="0"/>
          </a:p>
        </p:txBody>
      </p:sp>
      <p:sp>
        <p:nvSpPr>
          <p:cNvPr id="108" name="Rectangle 107"/>
          <p:cNvSpPr/>
          <p:nvPr/>
        </p:nvSpPr>
        <p:spPr>
          <a:xfrm>
            <a:off x="8256240" y="5445224"/>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a:t>
            </a:r>
            <a:endParaRPr lang="en-US" dirty="0"/>
          </a:p>
        </p:txBody>
      </p:sp>
      <p:sp>
        <p:nvSpPr>
          <p:cNvPr id="109" name="Rectangle 108"/>
          <p:cNvSpPr/>
          <p:nvPr/>
        </p:nvSpPr>
        <p:spPr>
          <a:xfrm>
            <a:off x="9552384" y="5445224"/>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sp>
        <p:nvSpPr>
          <p:cNvPr id="110" name="TextBox 109"/>
          <p:cNvSpPr txBox="1"/>
          <p:nvPr/>
        </p:nvSpPr>
        <p:spPr>
          <a:xfrm>
            <a:off x="3647728" y="2348880"/>
            <a:ext cx="648072" cy="369332"/>
          </a:xfrm>
          <a:prstGeom prst="rect">
            <a:avLst/>
          </a:prstGeom>
          <a:noFill/>
        </p:spPr>
        <p:txBody>
          <a:bodyPr wrap="square" rtlCol="0">
            <a:spAutoFit/>
          </a:bodyPr>
          <a:lstStyle/>
          <a:p>
            <a:r>
              <a:rPr lang="zh-CN" altLang="en-US" dirty="0" smtClean="0"/>
              <a:t>学年</a:t>
            </a:r>
            <a:endParaRPr lang="en-US" dirty="0"/>
          </a:p>
        </p:txBody>
      </p:sp>
      <p:sp>
        <p:nvSpPr>
          <p:cNvPr id="117" name="Rectangle 116"/>
          <p:cNvSpPr/>
          <p:nvPr/>
        </p:nvSpPr>
        <p:spPr>
          <a:xfrm>
            <a:off x="4295800" y="2348880"/>
            <a:ext cx="1656184" cy="12241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4367808" y="2420888"/>
            <a:ext cx="1191352" cy="369332"/>
          </a:xfrm>
          <a:prstGeom prst="rect">
            <a:avLst/>
          </a:prstGeom>
          <a:noFill/>
        </p:spPr>
        <p:txBody>
          <a:bodyPr wrap="none" rtlCol="0">
            <a:spAutoFit/>
          </a:bodyPr>
          <a:lstStyle/>
          <a:p>
            <a:r>
              <a:rPr lang="en-US" altLang="zh-CN" smtClean="0"/>
              <a:t>2015-2016</a:t>
            </a:r>
            <a:endParaRPr lang="en-US" dirty="0"/>
          </a:p>
        </p:txBody>
      </p:sp>
      <p:sp>
        <p:nvSpPr>
          <p:cNvPr id="122" name="TextBox 121"/>
          <p:cNvSpPr txBox="1"/>
          <p:nvPr/>
        </p:nvSpPr>
        <p:spPr>
          <a:xfrm>
            <a:off x="4367808" y="2780928"/>
            <a:ext cx="1191352" cy="369332"/>
          </a:xfrm>
          <a:prstGeom prst="rect">
            <a:avLst/>
          </a:prstGeom>
          <a:noFill/>
          <a:ln>
            <a:noFill/>
          </a:ln>
        </p:spPr>
        <p:txBody>
          <a:bodyPr wrap="none" rtlCol="0">
            <a:spAutoFit/>
          </a:bodyPr>
          <a:lstStyle/>
          <a:p>
            <a:r>
              <a:rPr lang="en-US" altLang="zh-CN" dirty="0" smtClean="0"/>
              <a:t>2016-2017</a:t>
            </a:r>
            <a:endParaRPr lang="en-US" dirty="0"/>
          </a:p>
        </p:txBody>
      </p:sp>
      <p:sp>
        <p:nvSpPr>
          <p:cNvPr id="123" name="TextBox 122"/>
          <p:cNvSpPr txBox="1"/>
          <p:nvPr/>
        </p:nvSpPr>
        <p:spPr>
          <a:xfrm>
            <a:off x="4367808" y="3140968"/>
            <a:ext cx="1191352" cy="369332"/>
          </a:xfrm>
          <a:prstGeom prst="rect">
            <a:avLst/>
          </a:prstGeom>
          <a:solidFill>
            <a:schemeClr val="accent1">
              <a:lumMod val="20000"/>
              <a:lumOff val="80000"/>
            </a:schemeClr>
          </a:solidFill>
        </p:spPr>
        <p:txBody>
          <a:bodyPr wrap="none" rtlCol="0">
            <a:spAutoFit/>
          </a:bodyPr>
          <a:lstStyle/>
          <a:p>
            <a:r>
              <a:rPr lang="en-US" altLang="zh-CN" dirty="0" smtClean="0"/>
              <a:t>2017-2018</a:t>
            </a:r>
            <a:endParaRPr lang="en-US" dirty="0"/>
          </a:p>
        </p:txBody>
      </p:sp>
      <p:sp>
        <p:nvSpPr>
          <p:cNvPr id="126" name="TextBox 125"/>
          <p:cNvSpPr txBox="1"/>
          <p:nvPr/>
        </p:nvSpPr>
        <p:spPr>
          <a:xfrm>
            <a:off x="7896200" y="2348880"/>
            <a:ext cx="648072" cy="369332"/>
          </a:xfrm>
          <a:prstGeom prst="rect">
            <a:avLst/>
          </a:prstGeom>
          <a:noFill/>
        </p:spPr>
        <p:txBody>
          <a:bodyPr wrap="square" rtlCol="0">
            <a:spAutoFit/>
          </a:bodyPr>
          <a:lstStyle/>
          <a:p>
            <a:r>
              <a:rPr lang="zh-CN" altLang="en-US" dirty="0" smtClean="0"/>
              <a:t>学位</a:t>
            </a:r>
            <a:endParaRPr lang="en-US" dirty="0"/>
          </a:p>
        </p:txBody>
      </p:sp>
      <p:sp>
        <p:nvSpPr>
          <p:cNvPr id="127" name="Rectangle 126"/>
          <p:cNvSpPr/>
          <p:nvPr/>
        </p:nvSpPr>
        <p:spPr>
          <a:xfrm>
            <a:off x="8616280" y="2348880"/>
            <a:ext cx="1296144" cy="15841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hlinkClick r:id="rId4" action="ppaction://hlinksldjump"/>
          </p:cNvPr>
          <p:cNvSpPr txBox="1"/>
          <p:nvPr/>
        </p:nvSpPr>
        <p:spPr>
          <a:xfrm>
            <a:off x="8688288" y="2420888"/>
            <a:ext cx="1080120" cy="369332"/>
          </a:xfrm>
          <a:prstGeom prst="rect">
            <a:avLst/>
          </a:prstGeom>
          <a:noFill/>
        </p:spPr>
        <p:txBody>
          <a:bodyPr wrap="square" rtlCol="0">
            <a:spAutoFit/>
          </a:bodyPr>
          <a:lstStyle/>
          <a:p>
            <a:r>
              <a:rPr lang="zh-CN" altLang="en-US" dirty="0" smtClean="0"/>
              <a:t>本科</a:t>
            </a:r>
            <a:endParaRPr lang="en-US" dirty="0"/>
          </a:p>
        </p:txBody>
      </p:sp>
      <p:sp>
        <p:nvSpPr>
          <p:cNvPr id="129" name="TextBox 128"/>
          <p:cNvSpPr txBox="1"/>
          <p:nvPr/>
        </p:nvSpPr>
        <p:spPr>
          <a:xfrm>
            <a:off x="8688288" y="2780928"/>
            <a:ext cx="1107996" cy="369332"/>
          </a:xfrm>
          <a:prstGeom prst="rect">
            <a:avLst/>
          </a:prstGeom>
          <a:noFill/>
          <a:ln>
            <a:noFill/>
          </a:ln>
        </p:spPr>
        <p:txBody>
          <a:bodyPr wrap="none" rtlCol="0">
            <a:spAutoFit/>
          </a:bodyPr>
          <a:lstStyle/>
          <a:p>
            <a:r>
              <a:rPr lang="zh-CN" altLang="en-US" dirty="0" smtClean="0"/>
              <a:t>法律硕士</a:t>
            </a:r>
            <a:endParaRPr lang="en-US" dirty="0"/>
          </a:p>
        </p:txBody>
      </p:sp>
      <p:sp>
        <p:nvSpPr>
          <p:cNvPr id="130" name="TextBox 129"/>
          <p:cNvSpPr txBox="1"/>
          <p:nvPr/>
        </p:nvSpPr>
        <p:spPr>
          <a:xfrm>
            <a:off x="8688288"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8" name="Triangle 7"/>
          <p:cNvSpPr/>
          <p:nvPr/>
        </p:nvSpPr>
        <p:spPr>
          <a:xfrm>
            <a:off x="5663952" y="2492896"/>
            <a:ext cx="216024" cy="1440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Triangle 130"/>
          <p:cNvSpPr/>
          <p:nvPr/>
        </p:nvSpPr>
        <p:spPr>
          <a:xfrm rot="10800000">
            <a:off x="5663952" y="3284984"/>
            <a:ext cx="216024" cy="1440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663952" y="2708920"/>
            <a:ext cx="21602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extBox 131"/>
          <p:cNvSpPr txBox="1"/>
          <p:nvPr/>
        </p:nvSpPr>
        <p:spPr>
          <a:xfrm>
            <a:off x="8688288" y="3501008"/>
            <a:ext cx="646331" cy="369332"/>
          </a:xfrm>
          <a:prstGeom prst="rect">
            <a:avLst/>
          </a:prstGeom>
          <a:noFill/>
        </p:spPr>
        <p:txBody>
          <a:bodyPr wrap="none" rtlCol="0">
            <a:spAutoFit/>
          </a:bodyPr>
          <a:lstStyle/>
          <a:p>
            <a:r>
              <a:rPr lang="zh-CN" altLang="en-US" dirty="0" smtClean="0"/>
              <a:t>博士</a:t>
            </a:r>
            <a:endParaRPr lang="en-US" dirty="0"/>
          </a:p>
        </p:txBody>
      </p:sp>
      <p:sp>
        <p:nvSpPr>
          <p:cNvPr id="27" name="TextBox 26"/>
          <p:cNvSpPr txBox="1"/>
          <p:nvPr/>
        </p:nvSpPr>
        <p:spPr>
          <a:xfrm>
            <a:off x="3719736" y="4365104"/>
            <a:ext cx="4108817" cy="646331"/>
          </a:xfrm>
          <a:prstGeom prst="rect">
            <a:avLst/>
          </a:prstGeom>
          <a:noFill/>
        </p:spPr>
        <p:txBody>
          <a:bodyPr wrap="none" rtlCol="0">
            <a:spAutoFit/>
          </a:bodyPr>
          <a:lstStyle/>
          <a:p>
            <a:r>
              <a:rPr lang="zh-CN" altLang="en-US" dirty="0" smtClean="0"/>
              <a:t>导入课程信息。</a:t>
            </a:r>
            <a:endParaRPr lang="en-US" altLang="zh-CN" dirty="0" smtClean="0"/>
          </a:p>
          <a:p>
            <a:r>
              <a:rPr lang="zh-CN" altLang="en-US" dirty="0" smtClean="0"/>
              <a:t>注意：系统会自动顺序更新年级信息。</a:t>
            </a:r>
            <a:endParaRPr lang="en-US" dirty="0"/>
          </a:p>
        </p:txBody>
      </p:sp>
      <p:sp>
        <p:nvSpPr>
          <p:cNvPr id="107" name="Left Arrow 106"/>
          <p:cNvSpPr/>
          <p:nvPr/>
        </p:nvSpPr>
        <p:spPr>
          <a:xfrm rot="1363820">
            <a:off x="9224556" y="2562385"/>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Connector 104"/>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19" name="TextBox 118"/>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120" name="Rectangle 119"/>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24" name="TextBox 123"/>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125" name="Rectangle 124"/>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51" name="Rectangle 150"/>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2" name="Group 151"/>
          <p:cNvGrpSpPr/>
          <p:nvPr/>
        </p:nvGrpSpPr>
        <p:grpSpPr>
          <a:xfrm>
            <a:off x="9624392" y="692696"/>
            <a:ext cx="1584176" cy="576064"/>
            <a:chOff x="3071664" y="2708920"/>
            <a:chExt cx="1659613" cy="648072"/>
          </a:xfrm>
          <a:solidFill>
            <a:schemeClr val="accent5">
              <a:lumMod val="75000"/>
            </a:schemeClr>
          </a:solidFill>
        </p:grpSpPr>
        <p:sp>
          <p:nvSpPr>
            <p:cNvPr id="153" name="Rectangle 152"/>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TextBox 153"/>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5" name="Group 154"/>
          <p:cNvGrpSpPr/>
          <p:nvPr/>
        </p:nvGrpSpPr>
        <p:grpSpPr>
          <a:xfrm>
            <a:off x="6456040" y="692696"/>
            <a:ext cx="1584176" cy="576064"/>
            <a:chOff x="3071664" y="2852936"/>
            <a:chExt cx="1584176" cy="648072"/>
          </a:xfrm>
          <a:solidFill>
            <a:schemeClr val="accent5">
              <a:lumMod val="75000"/>
            </a:schemeClr>
          </a:solidFill>
        </p:grpSpPr>
        <p:sp>
          <p:nvSpPr>
            <p:cNvPr id="156" name="Rectangle 155"/>
            <p:cNvSpPr/>
            <p:nvPr/>
          </p:nvSpPr>
          <p:spPr>
            <a:xfrm>
              <a:off x="3071664" y="2852936"/>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extBox 156"/>
            <p:cNvSpPr txBox="1"/>
            <p:nvPr/>
          </p:nvSpPr>
          <p:spPr>
            <a:xfrm>
              <a:off x="3071664" y="2933945"/>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58" name="Group 157"/>
          <p:cNvGrpSpPr/>
          <p:nvPr/>
        </p:nvGrpSpPr>
        <p:grpSpPr>
          <a:xfrm>
            <a:off x="3215680" y="692696"/>
            <a:ext cx="1728193" cy="576064"/>
            <a:chOff x="936470" y="3438001"/>
            <a:chExt cx="1653053" cy="648072"/>
          </a:xfrm>
          <a:solidFill>
            <a:schemeClr val="accent5">
              <a:lumMod val="75000"/>
            </a:schemeClr>
          </a:solidFill>
        </p:grpSpPr>
        <p:sp>
          <p:nvSpPr>
            <p:cNvPr id="159" name="Rectangle 158"/>
            <p:cNvSpPr/>
            <p:nvPr/>
          </p:nvSpPr>
          <p:spPr>
            <a:xfrm>
              <a:off x="936470" y="3438001"/>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p:cNvSpPr txBox="1"/>
            <p:nvPr/>
          </p:nvSpPr>
          <p:spPr>
            <a:xfrm>
              <a:off x="1005347" y="3519010"/>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161" name="Group 160"/>
          <p:cNvGrpSpPr/>
          <p:nvPr/>
        </p:nvGrpSpPr>
        <p:grpSpPr>
          <a:xfrm>
            <a:off x="4871864" y="692696"/>
            <a:ext cx="1584176" cy="576064"/>
            <a:chOff x="3071664" y="2708920"/>
            <a:chExt cx="1584176" cy="648072"/>
          </a:xfrm>
          <a:solidFill>
            <a:schemeClr val="accent5">
              <a:lumMod val="75000"/>
            </a:schemeClr>
          </a:solidFill>
        </p:grpSpPr>
        <p:sp>
          <p:nvSpPr>
            <p:cNvPr id="162" name="Rectangle 16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TextBox 16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164" name="Group 163"/>
          <p:cNvGrpSpPr/>
          <p:nvPr/>
        </p:nvGrpSpPr>
        <p:grpSpPr>
          <a:xfrm>
            <a:off x="8040216" y="692696"/>
            <a:ext cx="1584176" cy="576064"/>
            <a:chOff x="3071664" y="2492896"/>
            <a:chExt cx="1584176" cy="648072"/>
          </a:xfrm>
          <a:solidFill>
            <a:schemeClr val="accent5">
              <a:lumMod val="75000"/>
            </a:schemeClr>
          </a:solidFill>
        </p:grpSpPr>
        <p:sp>
          <p:nvSpPr>
            <p:cNvPr id="165" name="Rectangle 164"/>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TextBox 165"/>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0</a:t>
            </a:r>
            <a:endParaRPr lang="en-US" altLang="zh-CN" dirty="0" smtClean="0">
              <a:solidFill>
                <a:schemeClr val="tx1"/>
              </a:solidFill>
            </a:endParaRPr>
          </a:p>
        </p:txBody>
      </p:sp>
      <p:sp>
        <p:nvSpPr>
          <p:cNvPr id="63" name="Rectangle 62"/>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4" name="Rectangle 63"/>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5" name="Rectangle 64"/>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6" name="Rectangle 65"/>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639616" y="3861048"/>
            <a:ext cx="190500" cy="304800"/>
          </a:xfrm>
          <a:prstGeom prst="rect">
            <a:avLst/>
          </a:prstGeom>
        </p:spPr>
      </p:pic>
      <p:sp>
        <p:nvSpPr>
          <p:cNvPr id="80" name="TextBox 79"/>
          <p:cNvSpPr txBox="1"/>
          <p:nvPr/>
        </p:nvSpPr>
        <p:spPr>
          <a:xfrm>
            <a:off x="2783632" y="3861048"/>
            <a:ext cx="595035" cy="338554"/>
          </a:xfrm>
          <a:prstGeom prst="rect">
            <a:avLst/>
          </a:prstGeom>
          <a:noFill/>
        </p:spPr>
        <p:txBody>
          <a:bodyPr wrap="none" rtlCol="0">
            <a:spAutoFit/>
          </a:bodyPr>
          <a:lstStyle/>
          <a:p>
            <a:r>
              <a:rPr lang="zh-CN" altLang="en-US" sz="1600" smtClean="0"/>
              <a:t>名称</a:t>
            </a:r>
            <a:endParaRPr lang="en-US" sz="1600" dirty="0"/>
          </a:p>
        </p:txBody>
      </p:sp>
      <p:sp>
        <p:nvSpPr>
          <p:cNvPr id="81" name="TextBox 80"/>
          <p:cNvSpPr txBox="1"/>
          <p:nvPr/>
        </p:nvSpPr>
        <p:spPr>
          <a:xfrm>
            <a:off x="3575720"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295800"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4943872"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735960"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528048"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320136"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112224"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88" name="TextBox 87"/>
          <p:cNvSpPr txBox="1"/>
          <p:nvPr/>
        </p:nvSpPr>
        <p:spPr>
          <a:xfrm>
            <a:off x="10776520" y="3861048"/>
            <a:ext cx="1005403" cy="338554"/>
          </a:xfrm>
          <a:prstGeom prst="rect">
            <a:avLst/>
          </a:prstGeom>
          <a:noFill/>
        </p:spPr>
        <p:txBody>
          <a:bodyPr wrap="none" rtlCol="0">
            <a:spAutoFit/>
          </a:bodyPr>
          <a:lstStyle/>
          <a:p>
            <a:r>
              <a:rPr lang="zh-CN" altLang="en-US" sz="1600" dirty="0" smtClean="0"/>
              <a:t>适格教师</a:t>
            </a:r>
            <a:endParaRPr lang="en-US" sz="1600" dirty="0"/>
          </a:p>
        </p:txBody>
      </p:sp>
      <p:sp>
        <p:nvSpPr>
          <p:cNvPr id="89" name="TextBox 88"/>
          <p:cNvSpPr txBox="1"/>
          <p:nvPr/>
        </p:nvSpPr>
        <p:spPr>
          <a:xfrm>
            <a:off x="8976320"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9912424"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359696" y="3861048"/>
            <a:ext cx="190500" cy="304800"/>
          </a:xfrm>
          <a:prstGeom prst="rect">
            <a:avLst/>
          </a:prstGeom>
        </p:spPr>
      </p:pic>
      <p:pic>
        <p:nvPicPr>
          <p:cNvPr id="92" name="Picture 91"/>
          <p:cNvPicPr>
            <a:picLocks noChangeAspect="1"/>
          </p:cNvPicPr>
          <p:nvPr/>
        </p:nvPicPr>
        <p:blipFill>
          <a:blip r:embed="rId3"/>
          <a:stretch>
            <a:fillRect/>
          </a:stretch>
        </p:blipFill>
        <p:spPr>
          <a:xfrm>
            <a:off x="4151784" y="3861048"/>
            <a:ext cx="190500" cy="304800"/>
          </a:xfrm>
          <a:prstGeom prst="rect">
            <a:avLst/>
          </a:prstGeom>
        </p:spPr>
      </p:pic>
      <p:pic>
        <p:nvPicPr>
          <p:cNvPr id="93" name="Picture 92"/>
          <p:cNvPicPr>
            <a:picLocks noChangeAspect="1"/>
          </p:cNvPicPr>
          <p:nvPr/>
        </p:nvPicPr>
        <p:blipFill>
          <a:blip r:embed="rId3"/>
          <a:stretch>
            <a:fillRect/>
          </a:stretch>
        </p:blipFill>
        <p:spPr>
          <a:xfrm>
            <a:off x="4799856" y="3861048"/>
            <a:ext cx="190500" cy="304800"/>
          </a:xfrm>
          <a:prstGeom prst="rect">
            <a:avLst/>
          </a:prstGeom>
        </p:spPr>
      </p:pic>
      <p:pic>
        <p:nvPicPr>
          <p:cNvPr id="94" name="Picture 93"/>
          <p:cNvPicPr>
            <a:picLocks noChangeAspect="1"/>
          </p:cNvPicPr>
          <p:nvPr/>
        </p:nvPicPr>
        <p:blipFill>
          <a:blip r:embed="rId3"/>
          <a:stretch>
            <a:fillRect/>
          </a:stretch>
        </p:blipFill>
        <p:spPr>
          <a:xfrm>
            <a:off x="5519936" y="3861048"/>
            <a:ext cx="190500" cy="304800"/>
          </a:xfrm>
          <a:prstGeom prst="rect">
            <a:avLst/>
          </a:prstGeom>
        </p:spPr>
      </p:pic>
      <p:pic>
        <p:nvPicPr>
          <p:cNvPr id="95" name="Picture 94"/>
          <p:cNvPicPr>
            <a:picLocks noChangeAspect="1"/>
          </p:cNvPicPr>
          <p:nvPr/>
        </p:nvPicPr>
        <p:blipFill>
          <a:blip r:embed="rId3"/>
          <a:stretch>
            <a:fillRect/>
          </a:stretch>
        </p:blipFill>
        <p:spPr>
          <a:xfrm>
            <a:off x="6312024" y="3861048"/>
            <a:ext cx="190500" cy="304800"/>
          </a:xfrm>
          <a:prstGeom prst="rect">
            <a:avLst/>
          </a:prstGeom>
        </p:spPr>
      </p:pic>
      <p:pic>
        <p:nvPicPr>
          <p:cNvPr id="96" name="Picture 95"/>
          <p:cNvPicPr>
            <a:picLocks noChangeAspect="1"/>
          </p:cNvPicPr>
          <p:nvPr/>
        </p:nvPicPr>
        <p:blipFill>
          <a:blip r:embed="rId3"/>
          <a:stretch>
            <a:fillRect/>
          </a:stretch>
        </p:blipFill>
        <p:spPr>
          <a:xfrm>
            <a:off x="7104112" y="3861048"/>
            <a:ext cx="190500" cy="304800"/>
          </a:xfrm>
          <a:prstGeom prst="rect">
            <a:avLst/>
          </a:prstGeom>
        </p:spPr>
      </p:pic>
      <p:pic>
        <p:nvPicPr>
          <p:cNvPr id="97" name="Picture 96"/>
          <p:cNvPicPr>
            <a:picLocks noChangeAspect="1"/>
          </p:cNvPicPr>
          <p:nvPr/>
        </p:nvPicPr>
        <p:blipFill>
          <a:blip r:embed="rId3"/>
          <a:stretch>
            <a:fillRect/>
          </a:stretch>
        </p:blipFill>
        <p:spPr>
          <a:xfrm>
            <a:off x="7896200" y="3861048"/>
            <a:ext cx="190500" cy="304800"/>
          </a:xfrm>
          <a:prstGeom prst="rect">
            <a:avLst/>
          </a:prstGeom>
        </p:spPr>
      </p:pic>
      <p:pic>
        <p:nvPicPr>
          <p:cNvPr id="98" name="Picture 97"/>
          <p:cNvPicPr>
            <a:picLocks noChangeAspect="1"/>
          </p:cNvPicPr>
          <p:nvPr/>
        </p:nvPicPr>
        <p:blipFill>
          <a:blip r:embed="rId3"/>
          <a:stretch>
            <a:fillRect/>
          </a:stretch>
        </p:blipFill>
        <p:spPr>
          <a:xfrm>
            <a:off x="8832304" y="3861048"/>
            <a:ext cx="190500" cy="304800"/>
          </a:xfrm>
          <a:prstGeom prst="rect">
            <a:avLst/>
          </a:prstGeom>
        </p:spPr>
      </p:pic>
      <p:pic>
        <p:nvPicPr>
          <p:cNvPr id="99" name="Picture 98"/>
          <p:cNvPicPr>
            <a:picLocks noChangeAspect="1"/>
          </p:cNvPicPr>
          <p:nvPr/>
        </p:nvPicPr>
        <p:blipFill>
          <a:blip r:embed="rId3"/>
          <a:stretch>
            <a:fillRect/>
          </a:stretch>
        </p:blipFill>
        <p:spPr>
          <a:xfrm>
            <a:off x="9768408" y="3861048"/>
            <a:ext cx="190500" cy="304800"/>
          </a:xfrm>
          <a:prstGeom prst="rect">
            <a:avLst/>
          </a:prstGeom>
        </p:spPr>
      </p:pic>
      <p:pic>
        <p:nvPicPr>
          <p:cNvPr id="100" name="Picture 99"/>
          <p:cNvPicPr>
            <a:picLocks noChangeAspect="1"/>
          </p:cNvPicPr>
          <p:nvPr/>
        </p:nvPicPr>
        <p:blipFill>
          <a:blip r:embed="rId3"/>
          <a:stretch>
            <a:fillRect/>
          </a:stretch>
        </p:blipFill>
        <p:spPr>
          <a:xfrm>
            <a:off x="10560496"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65313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无记录</a:t>
            </a:r>
            <a:endParaRPr lang="en-US" dirty="0">
              <a:solidFill>
                <a:schemeClr val="tx1"/>
              </a:solidFill>
            </a:endParaRPr>
          </a:p>
        </p:txBody>
      </p:sp>
      <p:sp>
        <p:nvSpPr>
          <p:cNvPr id="104" name="TextBox 103"/>
          <p:cNvSpPr txBox="1"/>
          <p:nvPr/>
        </p:nvSpPr>
        <p:spPr>
          <a:xfrm>
            <a:off x="8688288" y="4725144"/>
            <a:ext cx="3147015" cy="307777"/>
          </a:xfrm>
          <a:prstGeom prst="rect">
            <a:avLst/>
          </a:prstGeom>
          <a:noFill/>
        </p:spPr>
        <p:txBody>
          <a:bodyPr wrap="none" rtlCol="0">
            <a:spAutoFit/>
          </a:bodyPr>
          <a:lstStyle/>
          <a:p>
            <a:r>
              <a:rPr lang="zh-CN" altLang="en-US" sz="1400" dirty="0" smtClean="0"/>
              <a:t>首页 上一页 </a:t>
            </a:r>
            <a:r>
              <a:rPr lang="en-US" altLang="zh-CN" sz="1400" dirty="0" smtClean="0"/>
              <a:t>0-0</a:t>
            </a:r>
            <a:r>
              <a:rPr lang="zh-CN" altLang="en-US" sz="1400" dirty="0" smtClean="0"/>
              <a:t>条，共</a:t>
            </a:r>
            <a:r>
              <a:rPr lang="en-US" altLang="zh-CN" sz="1400" dirty="0" smtClean="0"/>
              <a:t>0</a:t>
            </a:r>
            <a:r>
              <a:rPr lang="zh-CN" altLang="en-US" sz="1400" dirty="0" smtClean="0"/>
              <a:t>条下一页 尾页</a:t>
            </a:r>
            <a:endParaRPr lang="en-US" sz="1400" dirty="0"/>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sp>
        <p:nvSpPr>
          <p:cNvPr id="2" name="Rectangle 1"/>
          <p:cNvSpPr/>
          <p:nvPr/>
        </p:nvSpPr>
        <p:spPr>
          <a:xfrm>
            <a:off x="3431704" y="1700808"/>
            <a:ext cx="7272808" cy="4464496"/>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 name="TextBox 2"/>
          <p:cNvSpPr txBox="1"/>
          <p:nvPr/>
        </p:nvSpPr>
        <p:spPr>
          <a:xfrm>
            <a:off x="3647728" y="1772816"/>
            <a:ext cx="1569660" cy="369332"/>
          </a:xfrm>
          <a:prstGeom prst="rect">
            <a:avLst/>
          </a:prstGeom>
          <a:noFill/>
        </p:spPr>
        <p:txBody>
          <a:bodyPr wrap="none" rtlCol="0">
            <a:spAutoFit/>
          </a:bodyPr>
          <a:lstStyle/>
          <a:p>
            <a:r>
              <a:rPr lang="zh-CN" altLang="en-US" dirty="0" smtClean="0"/>
              <a:t>请选择您想从</a:t>
            </a:r>
            <a:endParaRPr lang="en-US" dirty="0"/>
          </a:p>
        </p:txBody>
      </p:sp>
      <p:sp>
        <p:nvSpPr>
          <p:cNvPr id="108" name="Rectangle 107">
            <a:hlinkClick r:id="rId4" action="ppaction://hlinksldjump"/>
          </p:cNvPr>
          <p:cNvSpPr/>
          <p:nvPr/>
        </p:nvSpPr>
        <p:spPr>
          <a:xfrm>
            <a:off x="8256240" y="5445224"/>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a:t>
            </a:r>
            <a:endParaRPr lang="en-US" dirty="0"/>
          </a:p>
        </p:txBody>
      </p:sp>
      <p:sp>
        <p:nvSpPr>
          <p:cNvPr id="109" name="Rectangle 108">
            <a:hlinkClick r:id="rId5" action="ppaction://hlinksldjump"/>
          </p:cNvPr>
          <p:cNvSpPr/>
          <p:nvPr/>
        </p:nvSpPr>
        <p:spPr>
          <a:xfrm>
            <a:off x="9552384" y="5445224"/>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sp>
        <p:nvSpPr>
          <p:cNvPr id="110" name="TextBox 109"/>
          <p:cNvSpPr txBox="1"/>
          <p:nvPr/>
        </p:nvSpPr>
        <p:spPr>
          <a:xfrm>
            <a:off x="3647728" y="2348880"/>
            <a:ext cx="648072" cy="369332"/>
          </a:xfrm>
          <a:prstGeom prst="rect">
            <a:avLst/>
          </a:prstGeom>
          <a:noFill/>
        </p:spPr>
        <p:txBody>
          <a:bodyPr wrap="square" rtlCol="0">
            <a:spAutoFit/>
          </a:bodyPr>
          <a:lstStyle/>
          <a:p>
            <a:r>
              <a:rPr lang="zh-CN" altLang="en-US" dirty="0" smtClean="0"/>
              <a:t>学年</a:t>
            </a:r>
            <a:endParaRPr lang="en-US" dirty="0"/>
          </a:p>
        </p:txBody>
      </p:sp>
      <p:sp>
        <p:nvSpPr>
          <p:cNvPr id="117" name="Rectangle 116"/>
          <p:cNvSpPr/>
          <p:nvPr/>
        </p:nvSpPr>
        <p:spPr>
          <a:xfrm>
            <a:off x="4295800" y="2348880"/>
            <a:ext cx="1656184" cy="12241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4367808" y="2420888"/>
            <a:ext cx="1191352" cy="369332"/>
          </a:xfrm>
          <a:prstGeom prst="rect">
            <a:avLst/>
          </a:prstGeom>
          <a:noFill/>
        </p:spPr>
        <p:txBody>
          <a:bodyPr wrap="none" rtlCol="0">
            <a:spAutoFit/>
          </a:bodyPr>
          <a:lstStyle/>
          <a:p>
            <a:r>
              <a:rPr lang="en-US" altLang="zh-CN" dirty="0" smtClean="0"/>
              <a:t>2015-2016</a:t>
            </a:r>
            <a:endParaRPr lang="en-US" dirty="0"/>
          </a:p>
        </p:txBody>
      </p:sp>
      <p:sp>
        <p:nvSpPr>
          <p:cNvPr id="122" name="TextBox 121"/>
          <p:cNvSpPr txBox="1"/>
          <p:nvPr/>
        </p:nvSpPr>
        <p:spPr>
          <a:xfrm>
            <a:off x="4367808" y="2780928"/>
            <a:ext cx="1191352" cy="369332"/>
          </a:xfrm>
          <a:prstGeom prst="rect">
            <a:avLst/>
          </a:prstGeom>
          <a:noFill/>
          <a:ln>
            <a:noFill/>
          </a:ln>
        </p:spPr>
        <p:txBody>
          <a:bodyPr wrap="none" rtlCol="0">
            <a:spAutoFit/>
          </a:bodyPr>
          <a:lstStyle/>
          <a:p>
            <a:r>
              <a:rPr lang="en-US" altLang="zh-CN" dirty="0" smtClean="0"/>
              <a:t>2016-2017</a:t>
            </a:r>
            <a:endParaRPr lang="en-US" dirty="0"/>
          </a:p>
        </p:txBody>
      </p:sp>
      <p:sp>
        <p:nvSpPr>
          <p:cNvPr id="123" name="TextBox 122"/>
          <p:cNvSpPr txBox="1"/>
          <p:nvPr/>
        </p:nvSpPr>
        <p:spPr>
          <a:xfrm>
            <a:off x="4367808" y="3140968"/>
            <a:ext cx="1191352" cy="369332"/>
          </a:xfrm>
          <a:prstGeom prst="rect">
            <a:avLst/>
          </a:prstGeom>
          <a:solidFill>
            <a:schemeClr val="accent1">
              <a:lumMod val="20000"/>
              <a:lumOff val="80000"/>
            </a:schemeClr>
          </a:solidFill>
        </p:spPr>
        <p:txBody>
          <a:bodyPr wrap="none" rtlCol="0">
            <a:spAutoFit/>
          </a:bodyPr>
          <a:lstStyle/>
          <a:p>
            <a:r>
              <a:rPr lang="en-US" altLang="zh-CN" dirty="0" smtClean="0"/>
              <a:t>2017-2018</a:t>
            </a:r>
            <a:endParaRPr lang="en-US" dirty="0"/>
          </a:p>
        </p:txBody>
      </p:sp>
      <p:sp>
        <p:nvSpPr>
          <p:cNvPr id="126" name="TextBox 125"/>
          <p:cNvSpPr txBox="1"/>
          <p:nvPr/>
        </p:nvSpPr>
        <p:spPr>
          <a:xfrm>
            <a:off x="7896200" y="2348880"/>
            <a:ext cx="648072" cy="369332"/>
          </a:xfrm>
          <a:prstGeom prst="rect">
            <a:avLst/>
          </a:prstGeom>
          <a:noFill/>
        </p:spPr>
        <p:txBody>
          <a:bodyPr wrap="square" rtlCol="0">
            <a:spAutoFit/>
          </a:bodyPr>
          <a:lstStyle/>
          <a:p>
            <a:r>
              <a:rPr lang="zh-CN" altLang="en-US" dirty="0" smtClean="0"/>
              <a:t>学位</a:t>
            </a:r>
            <a:endParaRPr lang="en-US" dirty="0"/>
          </a:p>
        </p:txBody>
      </p:sp>
      <p:sp>
        <p:nvSpPr>
          <p:cNvPr id="127" name="Rectangle 126"/>
          <p:cNvSpPr/>
          <p:nvPr/>
        </p:nvSpPr>
        <p:spPr>
          <a:xfrm>
            <a:off x="8616280" y="2348880"/>
            <a:ext cx="1296144" cy="15841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p:cNvSpPr txBox="1"/>
          <p:nvPr/>
        </p:nvSpPr>
        <p:spPr>
          <a:xfrm>
            <a:off x="8688288" y="2420888"/>
            <a:ext cx="1080120" cy="369332"/>
          </a:xfrm>
          <a:prstGeom prst="rect">
            <a:avLst/>
          </a:prstGeom>
          <a:solidFill>
            <a:schemeClr val="accent1">
              <a:lumMod val="20000"/>
              <a:lumOff val="80000"/>
            </a:schemeClr>
          </a:solidFill>
        </p:spPr>
        <p:txBody>
          <a:bodyPr wrap="square" rtlCol="0">
            <a:spAutoFit/>
          </a:bodyPr>
          <a:lstStyle/>
          <a:p>
            <a:r>
              <a:rPr lang="zh-CN" altLang="en-US" dirty="0" smtClean="0"/>
              <a:t>本科</a:t>
            </a:r>
            <a:endParaRPr lang="en-US" dirty="0"/>
          </a:p>
        </p:txBody>
      </p:sp>
      <p:sp>
        <p:nvSpPr>
          <p:cNvPr id="129" name="TextBox 128"/>
          <p:cNvSpPr txBox="1"/>
          <p:nvPr/>
        </p:nvSpPr>
        <p:spPr>
          <a:xfrm>
            <a:off x="8688288" y="2780928"/>
            <a:ext cx="1107996" cy="369332"/>
          </a:xfrm>
          <a:prstGeom prst="rect">
            <a:avLst/>
          </a:prstGeom>
          <a:noFill/>
          <a:ln>
            <a:noFill/>
          </a:ln>
        </p:spPr>
        <p:txBody>
          <a:bodyPr wrap="none" rtlCol="0">
            <a:spAutoFit/>
          </a:bodyPr>
          <a:lstStyle/>
          <a:p>
            <a:r>
              <a:rPr lang="zh-CN" altLang="en-US" dirty="0" smtClean="0"/>
              <a:t>法律硕士</a:t>
            </a:r>
            <a:endParaRPr lang="en-US" dirty="0"/>
          </a:p>
        </p:txBody>
      </p:sp>
      <p:sp>
        <p:nvSpPr>
          <p:cNvPr id="130" name="TextBox 129"/>
          <p:cNvSpPr txBox="1"/>
          <p:nvPr/>
        </p:nvSpPr>
        <p:spPr>
          <a:xfrm>
            <a:off x="8688288"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8" name="Triangle 7"/>
          <p:cNvSpPr/>
          <p:nvPr/>
        </p:nvSpPr>
        <p:spPr>
          <a:xfrm>
            <a:off x="5663952" y="2492896"/>
            <a:ext cx="216024" cy="1440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Triangle 130"/>
          <p:cNvSpPr/>
          <p:nvPr/>
        </p:nvSpPr>
        <p:spPr>
          <a:xfrm rot="10800000">
            <a:off x="5663952" y="3284984"/>
            <a:ext cx="216024" cy="1440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663952" y="2708920"/>
            <a:ext cx="21602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extBox 131"/>
          <p:cNvSpPr txBox="1"/>
          <p:nvPr/>
        </p:nvSpPr>
        <p:spPr>
          <a:xfrm>
            <a:off x="8688288" y="3501008"/>
            <a:ext cx="646331" cy="369332"/>
          </a:xfrm>
          <a:prstGeom prst="rect">
            <a:avLst/>
          </a:prstGeom>
          <a:noFill/>
        </p:spPr>
        <p:txBody>
          <a:bodyPr wrap="none" rtlCol="0">
            <a:spAutoFit/>
          </a:bodyPr>
          <a:lstStyle/>
          <a:p>
            <a:r>
              <a:rPr lang="zh-CN" altLang="en-US" dirty="0" smtClean="0"/>
              <a:t>博士</a:t>
            </a:r>
            <a:endParaRPr lang="en-US" dirty="0"/>
          </a:p>
        </p:txBody>
      </p:sp>
      <p:sp>
        <p:nvSpPr>
          <p:cNvPr id="27" name="TextBox 26"/>
          <p:cNvSpPr txBox="1"/>
          <p:nvPr/>
        </p:nvSpPr>
        <p:spPr>
          <a:xfrm>
            <a:off x="3719736" y="4365104"/>
            <a:ext cx="4108817" cy="646331"/>
          </a:xfrm>
          <a:prstGeom prst="rect">
            <a:avLst/>
          </a:prstGeom>
          <a:noFill/>
        </p:spPr>
        <p:txBody>
          <a:bodyPr wrap="none" rtlCol="0">
            <a:spAutoFit/>
          </a:bodyPr>
          <a:lstStyle/>
          <a:p>
            <a:r>
              <a:rPr lang="zh-CN" altLang="en-US" dirty="0" smtClean="0"/>
              <a:t>导入课程信息。</a:t>
            </a:r>
            <a:endParaRPr lang="en-US" altLang="zh-CN" dirty="0" smtClean="0"/>
          </a:p>
          <a:p>
            <a:r>
              <a:rPr lang="zh-CN" altLang="en-US" dirty="0" smtClean="0"/>
              <a:t>注意：系统会自动顺序更新年级信息。</a:t>
            </a:r>
            <a:endParaRPr lang="en-US" dirty="0"/>
          </a:p>
        </p:txBody>
      </p:sp>
      <p:sp>
        <p:nvSpPr>
          <p:cNvPr id="107" name="Left Arrow 106"/>
          <p:cNvSpPr/>
          <p:nvPr/>
        </p:nvSpPr>
        <p:spPr>
          <a:xfrm rot="1363820">
            <a:off x="9224556" y="5874753"/>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Connector 104"/>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19" name="TextBox 118"/>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120" name="Rectangle 119"/>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24" name="TextBox 123"/>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125" name="Rectangle 124"/>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51" name="Rectangle 150"/>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2" name="Group 151"/>
          <p:cNvGrpSpPr/>
          <p:nvPr/>
        </p:nvGrpSpPr>
        <p:grpSpPr>
          <a:xfrm>
            <a:off x="9624392" y="692696"/>
            <a:ext cx="1584176" cy="576064"/>
            <a:chOff x="3071664" y="2708920"/>
            <a:chExt cx="1659613" cy="648072"/>
          </a:xfrm>
          <a:solidFill>
            <a:schemeClr val="accent5">
              <a:lumMod val="75000"/>
            </a:schemeClr>
          </a:solidFill>
        </p:grpSpPr>
        <p:sp>
          <p:nvSpPr>
            <p:cNvPr id="153" name="Rectangle 152"/>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TextBox 153"/>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5" name="Group 154"/>
          <p:cNvGrpSpPr/>
          <p:nvPr/>
        </p:nvGrpSpPr>
        <p:grpSpPr>
          <a:xfrm>
            <a:off x="6456040" y="692696"/>
            <a:ext cx="1584176" cy="576064"/>
            <a:chOff x="3071664" y="2852936"/>
            <a:chExt cx="1584176" cy="648072"/>
          </a:xfrm>
          <a:solidFill>
            <a:schemeClr val="accent5">
              <a:lumMod val="75000"/>
            </a:schemeClr>
          </a:solidFill>
        </p:grpSpPr>
        <p:sp>
          <p:nvSpPr>
            <p:cNvPr id="156" name="Rectangle 155"/>
            <p:cNvSpPr/>
            <p:nvPr/>
          </p:nvSpPr>
          <p:spPr>
            <a:xfrm>
              <a:off x="3071664" y="2852936"/>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extBox 156"/>
            <p:cNvSpPr txBox="1"/>
            <p:nvPr/>
          </p:nvSpPr>
          <p:spPr>
            <a:xfrm>
              <a:off x="3071664" y="2933945"/>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58" name="Group 157"/>
          <p:cNvGrpSpPr/>
          <p:nvPr/>
        </p:nvGrpSpPr>
        <p:grpSpPr>
          <a:xfrm>
            <a:off x="3215680" y="692696"/>
            <a:ext cx="1728193" cy="576064"/>
            <a:chOff x="936470" y="3438001"/>
            <a:chExt cx="1653053" cy="648072"/>
          </a:xfrm>
          <a:solidFill>
            <a:schemeClr val="accent5">
              <a:lumMod val="75000"/>
            </a:schemeClr>
          </a:solidFill>
        </p:grpSpPr>
        <p:sp>
          <p:nvSpPr>
            <p:cNvPr id="159" name="Rectangle 158"/>
            <p:cNvSpPr/>
            <p:nvPr/>
          </p:nvSpPr>
          <p:spPr>
            <a:xfrm>
              <a:off x="936470" y="3438001"/>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p:cNvSpPr txBox="1"/>
            <p:nvPr/>
          </p:nvSpPr>
          <p:spPr>
            <a:xfrm>
              <a:off x="1005347" y="3519010"/>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161" name="Group 160"/>
          <p:cNvGrpSpPr/>
          <p:nvPr/>
        </p:nvGrpSpPr>
        <p:grpSpPr>
          <a:xfrm>
            <a:off x="4871864" y="692696"/>
            <a:ext cx="1584176" cy="576064"/>
            <a:chOff x="3071664" y="2708920"/>
            <a:chExt cx="1584176" cy="648072"/>
          </a:xfrm>
          <a:solidFill>
            <a:schemeClr val="accent5">
              <a:lumMod val="75000"/>
            </a:schemeClr>
          </a:solidFill>
        </p:grpSpPr>
        <p:sp>
          <p:nvSpPr>
            <p:cNvPr id="162" name="Rectangle 16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TextBox 16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164" name="Group 163"/>
          <p:cNvGrpSpPr/>
          <p:nvPr/>
        </p:nvGrpSpPr>
        <p:grpSpPr>
          <a:xfrm>
            <a:off x="8040216" y="692696"/>
            <a:ext cx="1584176" cy="576064"/>
            <a:chOff x="3071664" y="2492896"/>
            <a:chExt cx="1584176" cy="648072"/>
          </a:xfrm>
          <a:solidFill>
            <a:schemeClr val="accent5">
              <a:lumMod val="75000"/>
            </a:schemeClr>
          </a:solidFill>
        </p:grpSpPr>
        <p:sp>
          <p:nvSpPr>
            <p:cNvPr id="165" name="Rectangle 164"/>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TextBox 165"/>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2</a:t>
            </a:r>
            <a:endParaRPr lang="en-US" altLang="zh-CN" dirty="0" smtClean="0">
              <a:solidFill>
                <a:schemeClr val="tx1"/>
              </a:solidFill>
            </a:endParaRPr>
          </a:p>
        </p:txBody>
      </p:sp>
      <p:sp>
        <p:nvSpPr>
          <p:cNvPr id="63" name="Rectangle 62"/>
          <p:cNvSpPr/>
          <p:nvPr/>
        </p:nvSpPr>
        <p:spPr>
          <a:xfrm>
            <a:off x="357572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smtClean="0">
                <a:solidFill>
                  <a:schemeClr val="tx1"/>
                </a:solidFill>
              </a:rPr>
              <a:t>108</a:t>
            </a:r>
            <a:endParaRPr lang="en-US" altLang="zh-CN" dirty="0">
              <a:solidFill>
                <a:schemeClr val="tx1"/>
              </a:solidFill>
            </a:endParaRPr>
          </a:p>
        </p:txBody>
      </p:sp>
      <p:sp>
        <p:nvSpPr>
          <p:cNvPr id="64" name="Rectangle 63"/>
          <p:cNvSpPr/>
          <p:nvPr/>
        </p:nvSpPr>
        <p:spPr>
          <a:xfrm>
            <a:off x="501588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smtClean="0">
                <a:solidFill>
                  <a:schemeClr val="tx1"/>
                </a:solidFill>
              </a:rPr>
              <a:t>9</a:t>
            </a:r>
            <a:endParaRPr lang="en-US" altLang="zh-CN" dirty="0">
              <a:solidFill>
                <a:schemeClr val="tx1"/>
              </a:solidFill>
            </a:endParaRPr>
          </a:p>
        </p:txBody>
      </p:sp>
      <p:sp>
        <p:nvSpPr>
          <p:cNvPr id="66" name="Rectangle 65"/>
          <p:cNvSpPr/>
          <p:nvPr/>
        </p:nvSpPr>
        <p:spPr>
          <a:xfrm>
            <a:off x="6456040" y="1988840"/>
            <a:ext cx="165618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被申报课程数</a:t>
            </a:r>
            <a:r>
              <a:rPr lang="en-US" altLang="zh-CN" dirty="0" smtClean="0">
                <a:solidFill>
                  <a:schemeClr val="tx1"/>
                </a:solidFill>
              </a:rPr>
              <a:t>0</a:t>
            </a:r>
            <a:endParaRPr lang="en-US" altLang="zh-CN" dirty="0">
              <a:solidFill>
                <a:schemeClr val="tx1"/>
              </a:solidFill>
            </a:endParaRPr>
          </a:p>
        </p:txBody>
      </p:sp>
      <p:sp>
        <p:nvSpPr>
          <p:cNvPr id="67" name="Rectangle 66"/>
          <p:cNvSpPr/>
          <p:nvPr/>
        </p:nvSpPr>
        <p:spPr>
          <a:xfrm>
            <a:off x="8256240"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可选教师</a:t>
            </a:r>
            <a:r>
              <a:rPr lang="zh-CN" altLang="en-US" dirty="0">
                <a:solidFill>
                  <a:schemeClr val="tx1"/>
                </a:solidFill>
              </a:rPr>
              <a:t>总数</a:t>
            </a:r>
            <a:endParaRPr lang="en-US" altLang="zh-CN" dirty="0">
              <a:solidFill>
                <a:schemeClr val="tx1"/>
              </a:solidFill>
            </a:endParaRPr>
          </a:p>
          <a:p>
            <a:pPr algn="ctr"/>
            <a:r>
              <a:rPr lang="en-US" altLang="zh-CN" dirty="0" smtClean="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711624" y="3861048"/>
            <a:ext cx="190500" cy="304800"/>
          </a:xfrm>
          <a:prstGeom prst="rect">
            <a:avLst/>
          </a:prstGeom>
        </p:spPr>
      </p:pic>
      <p:sp>
        <p:nvSpPr>
          <p:cNvPr id="80" name="TextBox 79"/>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81" name="TextBox 80"/>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256240" y="3861048"/>
            <a:ext cx="673582" cy="338554"/>
          </a:xfrm>
          <a:prstGeom prst="rect">
            <a:avLst/>
          </a:prstGeom>
          <a:noFill/>
        </p:spPr>
        <p:txBody>
          <a:bodyPr wrap="none" rtlCol="0">
            <a:spAutoFit/>
          </a:bodyPr>
          <a:lstStyle/>
          <a:p>
            <a:r>
              <a:rPr lang="zh-CN" altLang="en-US" sz="1600" dirty="0" smtClean="0"/>
              <a:t>必</a:t>
            </a:r>
            <a:r>
              <a:rPr lang="en-US" altLang="zh-CN" sz="1600" dirty="0" smtClean="0"/>
              <a:t>/</a:t>
            </a:r>
            <a:r>
              <a:rPr lang="zh-CN" altLang="en-US" sz="1600" dirty="0" smtClean="0"/>
              <a:t>选</a:t>
            </a:r>
            <a:endParaRPr lang="en-US" sz="1600" dirty="0"/>
          </a:p>
        </p:txBody>
      </p:sp>
      <p:sp>
        <p:nvSpPr>
          <p:cNvPr id="88" name="TextBox 87"/>
          <p:cNvSpPr txBox="1"/>
          <p:nvPr/>
        </p:nvSpPr>
        <p:spPr>
          <a:xfrm>
            <a:off x="10920536" y="3861048"/>
            <a:ext cx="1005403" cy="338554"/>
          </a:xfrm>
          <a:prstGeom prst="rect">
            <a:avLst/>
          </a:prstGeom>
          <a:noFill/>
        </p:spPr>
        <p:txBody>
          <a:bodyPr wrap="none" rtlCol="0">
            <a:spAutoFit/>
          </a:bodyPr>
          <a:lstStyle/>
          <a:p>
            <a:r>
              <a:rPr lang="zh-CN" altLang="en-US" sz="1600" dirty="0" smtClean="0"/>
              <a:t>可选教师</a:t>
            </a:r>
            <a:endParaRPr lang="en-US" sz="1600" dirty="0"/>
          </a:p>
        </p:txBody>
      </p:sp>
      <p:sp>
        <p:nvSpPr>
          <p:cNvPr id="89" name="TextBox 88"/>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503712" y="3861048"/>
            <a:ext cx="190500" cy="304800"/>
          </a:xfrm>
          <a:prstGeom prst="rect">
            <a:avLst/>
          </a:prstGeom>
        </p:spPr>
      </p:pic>
      <p:pic>
        <p:nvPicPr>
          <p:cNvPr id="92" name="Picture 91"/>
          <p:cNvPicPr>
            <a:picLocks noChangeAspect="1"/>
          </p:cNvPicPr>
          <p:nvPr/>
        </p:nvPicPr>
        <p:blipFill>
          <a:blip r:embed="rId3"/>
          <a:stretch>
            <a:fillRect/>
          </a:stretch>
        </p:blipFill>
        <p:spPr>
          <a:xfrm>
            <a:off x="4295800" y="3861048"/>
            <a:ext cx="190500" cy="304800"/>
          </a:xfrm>
          <a:prstGeom prst="rect">
            <a:avLst/>
          </a:prstGeom>
        </p:spPr>
      </p:pic>
      <p:pic>
        <p:nvPicPr>
          <p:cNvPr id="93" name="Picture 92"/>
          <p:cNvPicPr>
            <a:picLocks noChangeAspect="1"/>
          </p:cNvPicPr>
          <p:nvPr/>
        </p:nvPicPr>
        <p:blipFill>
          <a:blip r:embed="rId3"/>
          <a:stretch>
            <a:fillRect/>
          </a:stretch>
        </p:blipFill>
        <p:spPr>
          <a:xfrm>
            <a:off x="4943872" y="3861048"/>
            <a:ext cx="190500" cy="304800"/>
          </a:xfrm>
          <a:prstGeom prst="rect">
            <a:avLst/>
          </a:prstGeom>
        </p:spPr>
      </p:pic>
      <p:pic>
        <p:nvPicPr>
          <p:cNvPr id="94" name="Picture 93"/>
          <p:cNvPicPr>
            <a:picLocks noChangeAspect="1"/>
          </p:cNvPicPr>
          <p:nvPr/>
        </p:nvPicPr>
        <p:blipFill>
          <a:blip r:embed="rId3"/>
          <a:stretch>
            <a:fillRect/>
          </a:stretch>
        </p:blipFill>
        <p:spPr>
          <a:xfrm>
            <a:off x="5663952" y="3861048"/>
            <a:ext cx="190500" cy="304800"/>
          </a:xfrm>
          <a:prstGeom prst="rect">
            <a:avLst/>
          </a:prstGeom>
        </p:spPr>
      </p:pic>
      <p:pic>
        <p:nvPicPr>
          <p:cNvPr id="95" name="Picture 94"/>
          <p:cNvPicPr>
            <a:picLocks noChangeAspect="1"/>
          </p:cNvPicPr>
          <p:nvPr/>
        </p:nvPicPr>
        <p:blipFill>
          <a:blip r:embed="rId3"/>
          <a:stretch>
            <a:fillRect/>
          </a:stretch>
        </p:blipFill>
        <p:spPr>
          <a:xfrm>
            <a:off x="6456040" y="3861048"/>
            <a:ext cx="190500" cy="304800"/>
          </a:xfrm>
          <a:prstGeom prst="rect">
            <a:avLst/>
          </a:prstGeom>
        </p:spPr>
      </p:pic>
      <p:pic>
        <p:nvPicPr>
          <p:cNvPr id="96" name="Picture 95"/>
          <p:cNvPicPr>
            <a:picLocks noChangeAspect="1"/>
          </p:cNvPicPr>
          <p:nvPr/>
        </p:nvPicPr>
        <p:blipFill>
          <a:blip r:embed="rId3"/>
          <a:stretch>
            <a:fillRect/>
          </a:stretch>
        </p:blipFill>
        <p:spPr>
          <a:xfrm>
            <a:off x="7248128" y="3861048"/>
            <a:ext cx="190500" cy="304800"/>
          </a:xfrm>
          <a:prstGeom prst="rect">
            <a:avLst/>
          </a:prstGeom>
        </p:spPr>
      </p:pic>
      <p:pic>
        <p:nvPicPr>
          <p:cNvPr id="97" name="Picture 96"/>
          <p:cNvPicPr>
            <a:picLocks noChangeAspect="1"/>
          </p:cNvPicPr>
          <p:nvPr/>
        </p:nvPicPr>
        <p:blipFill>
          <a:blip r:embed="rId3"/>
          <a:stretch>
            <a:fillRect/>
          </a:stretch>
        </p:blipFill>
        <p:spPr>
          <a:xfrm>
            <a:off x="8040216" y="3861048"/>
            <a:ext cx="190500" cy="304800"/>
          </a:xfrm>
          <a:prstGeom prst="rect">
            <a:avLst/>
          </a:prstGeom>
        </p:spPr>
      </p:pic>
      <p:pic>
        <p:nvPicPr>
          <p:cNvPr id="98" name="Picture 97"/>
          <p:cNvPicPr>
            <a:picLocks noChangeAspect="1"/>
          </p:cNvPicPr>
          <p:nvPr/>
        </p:nvPicPr>
        <p:blipFill>
          <a:blip r:embed="rId3"/>
          <a:stretch>
            <a:fillRect/>
          </a:stretch>
        </p:blipFill>
        <p:spPr>
          <a:xfrm>
            <a:off x="8976320" y="3861048"/>
            <a:ext cx="190500" cy="304800"/>
          </a:xfrm>
          <a:prstGeom prst="rect">
            <a:avLst/>
          </a:prstGeom>
        </p:spPr>
      </p:pic>
      <p:pic>
        <p:nvPicPr>
          <p:cNvPr id="99" name="Picture 98"/>
          <p:cNvPicPr>
            <a:picLocks noChangeAspect="1"/>
          </p:cNvPicPr>
          <p:nvPr/>
        </p:nvPicPr>
        <p:blipFill>
          <a:blip r:embed="rId3"/>
          <a:stretch>
            <a:fillRect/>
          </a:stretch>
        </p:blipFill>
        <p:spPr>
          <a:xfrm>
            <a:off x="9912424" y="3861048"/>
            <a:ext cx="190500" cy="304800"/>
          </a:xfrm>
          <a:prstGeom prst="rect">
            <a:avLst/>
          </a:prstGeom>
        </p:spPr>
      </p:pic>
      <p:pic>
        <p:nvPicPr>
          <p:cNvPr id="100" name="Picture 99"/>
          <p:cNvPicPr>
            <a:picLocks noChangeAspect="1"/>
          </p:cNvPicPr>
          <p:nvPr/>
        </p:nvPicPr>
        <p:blipFill>
          <a:blip r:embed="rId3"/>
          <a:stretch>
            <a:fillRect/>
          </a:stretch>
        </p:blipFill>
        <p:spPr>
          <a:xfrm>
            <a:off x="10704512"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04" name="TextBox 103"/>
          <p:cNvSpPr txBox="1"/>
          <p:nvPr/>
        </p:nvSpPr>
        <p:spPr>
          <a:xfrm>
            <a:off x="8688288" y="5589240"/>
            <a:ext cx="3147015" cy="307777"/>
          </a:xfrm>
          <a:prstGeom prst="rect">
            <a:avLst/>
          </a:prstGeom>
          <a:noFill/>
        </p:spPr>
        <p:txBody>
          <a:bodyPr wrap="none" rtlCol="0">
            <a:spAutoFit/>
          </a:bodyPr>
          <a:lstStyle/>
          <a:p>
            <a:r>
              <a:rPr lang="zh-CN" altLang="en-US" sz="1400" dirty="0" smtClean="0"/>
              <a:t>首页 上一页 </a:t>
            </a:r>
            <a:r>
              <a:rPr lang="en-US" altLang="zh-CN" sz="1400" dirty="0" smtClean="0"/>
              <a:t>1-2</a:t>
            </a:r>
            <a:r>
              <a:rPr lang="zh-CN" altLang="en-US" sz="1400" dirty="0" smtClean="0"/>
              <a:t>条，共</a:t>
            </a:r>
            <a:r>
              <a:rPr lang="en-US" altLang="zh-CN" sz="1400" dirty="0" smtClean="0"/>
              <a:t>2</a:t>
            </a:r>
            <a:r>
              <a:rPr lang="zh-CN" altLang="en-US" sz="1400" dirty="0" smtClean="0"/>
              <a:t>条下一页 尾页</a:t>
            </a:r>
            <a:endParaRPr lang="en-US" sz="1400" dirty="0"/>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105" name="Straight Connector 10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3" name="TextBox 2"/>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5" name="TextBox 4"/>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6" name="TextBox 5"/>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7" name="TextBox 6"/>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8" name="TextBox 7"/>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9" name="TextBox 8"/>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1" name="TextBox 10"/>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 name="TextBox 26"/>
          <p:cNvSpPr txBox="1"/>
          <p:nvPr/>
        </p:nvSpPr>
        <p:spPr>
          <a:xfrm>
            <a:off x="8328248" y="4293096"/>
            <a:ext cx="543739" cy="307777"/>
          </a:xfrm>
          <a:prstGeom prst="rect">
            <a:avLst/>
          </a:prstGeom>
          <a:noFill/>
        </p:spPr>
        <p:txBody>
          <a:bodyPr wrap="none" rtlCol="0">
            <a:spAutoFit/>
          </a:bodyPr>
          <a:lstStyle/>
          <a:p>
            <a:r>
              <a:rPr lang="zh-CN" altLang="en-US" sz="1400" smtClean="0"/>
              <a:t>必修</a:t>
            </a:r>
            <a:endParaRPr lang="en-US" sz="1400" dirty="0"/>
          </a:p>
        </p:txBody>
      </p:sp>
      <p:sp>
        <p:nvSpPr>
          <p:cNvPr id="29" name="TextBox 28"/>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20" name="TextBox 119"/>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30" name="TextBox 29"/>
          <p:cNvSpPr txBox="1"/>
          <p:nvPr/>
        </p:nvSpPr>
        <p:spPr>
          <a:xfrm>
            <a:off x="10740962" y="4221088"/>
            <a:ext cx="1200970" cy="738664"/>
          </a:xfrm>
          <a:prstGeom prst="rect">
            <a:avLst/>
          </a:prstGeom>
          <a:noFill/>
        </p:spPr>
        <p:txBody>
          <a:bodyPr wrap="none" rtlCol="0">
            <a:spAutoFit/>
          </a:bodyPr>
          <a:lstStyle/>
          <a:p>
            <a:r>
              <a:rPr lang="zh-CN" altLang="en-US" sz="1400" dirty="0" smtClean="0"/>
              <a:t>郭建</a:t>
            </a:r>
            <a:r>
              <a:rPr lang="en-US" altLang="zh-CN" sz="1400" dirty="0" smtClean="0"/>
              <a:t>(123456)</a:t>
            </a:r>
            <a:endParaRPr lang="en-US" altLang="zh-CN" sz="1400" dirty="0" smtClean="0"/>
          </a:p>
          <a:p>
            <a:r>
              <a:rPr lang="zh-CN" altLang="en-US" sz="1400" dirty="0" smtClean="0"/>
              <a:t>韩涛</a:t>
            </a:r>
            <a:r>
              <a:rPr lang="en-US" altLang="zh-CN" sz="1400" dirty="0" smtClean="0"/>
              <a:t>(165432)</a:t>
            </a:r>
            <a:endParaRPr lang="en-US" altLang="zh-CN" sz="1400" dirty="0" smtClean="0"/>
          </a:p>
          <a:p>
            <a:r>
              <a:rPr lang="zh-CN" altLang="en-US" sz="1400" dirty="0" smtClean="0"/>
              <a:t>孟烨</a:t>
            </a:r>
            <a:r>
              <a:rPr lang="en-US" altLang="zh-CN" sz="1400" dirty="0" smtClean="0"/>
              <a:t>(543216)</a:t>
            </a:r>
            <a:endParaRPr lang="en-US" sz="1400" dirty="0"/>
          </a:p>
        </p:txBody>
      </p:sp>
      <p:cxnSp>
        <p:nvCxnSpPr>
          <p:cNvPr id="121" name="Straight Connector 120"/>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1991544" y="5013176"/>
            <a:ext cx="9721080" cy="4320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24" name="Straight Connector 123"/>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126" name="TextBox 125"/>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127" name="TextBox 126"/>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28" name="TextBox 127"/>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129" name="TextBox 128"/>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30" name="TextBox 129"/>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131" name="TextBox 130"/>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32" name="TextBox 131"/>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133" name="TextBox 132"/>
          <p:cNvSpPr txBox="1"/>
          <p:nvPr/>
        </p:nvSpPr>
        <p:spPr>
          <a:xfrm>
            <a:off x="8328248" y="5013176"/>
            <a:ext cx="543739" cy="307777"/>
          </a:xfrm>
          <a:prstGeom prst="rect">
            <a:avLst/>
          </a:prstGeom>
          <a:noFill/>
        </p:spPr>
        <p:txBody>
          <a:bodyPr wrap="none" rtlCol="0">
            <a:spAutoFit/>
          </a:bodyPr>
          <a:lstStyle/>
          <a:p>
            <a:r>
              <a:rPr lang="zh-CN" altLang="en-US" sz="1400" smtClean="0"/>
              <a:t>选修</a:t>
            </a:r>
            <a:endParaRPr lang="en-US" altLang="zh-CN" sz="1400" dirty="0" smtClean="0"/>
          </a:p>
        </p:txBody>
      </p:sp>
      <p:sp>
        <p:nvSpPr>
          <p:cNvPr id="134" name="TextBox 133"/>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135" name="TextBox 134"/>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36" name="TextBox 135"/>
          <p:cNvSpPr txBox="1"/>
          <p:nvPr/>
        </p:nvSpPr>
        <p:spPr>
          <a:xfrm>
            <a:off x="10740962" y="4941168"/>
            <a:ext cx="1380506" cy="523220"/>
          </a:xfrm>
          <a:prstGeom prst="rect">
            <a:avLst/>
          </a:prstGeom>
          <a:noFill/>
        </p:spPr>
        <p:txBody>
          <a:bodyPr wrap="none" rtlCol="0">
            <a:spAutoFit/>
          </a:bodyPr>
          <a:lstStyle/>
          <a:p>
            <a:r>
              <a:rPr lang="zh-CN" altLang="en-US" sz="1400" dirty="0" smtClean="0"/>
              <a:t>章武生</a:t>
            </a:r>
            <a:r>
              <a:rPr lang="en-US" altLang="zh-CN" sz="1400" dirty="0" smtClean="0"/>
              <a:t>(223456)</a:t>
            </a:r>
            <a:endParaRPr lang="en-US" altLang="zh-CN" sz="1400" dirty="0" smtClean="0"/>
          </a:p>
          <a:p>
            <a:r>
              <a:rPr lang="zh-CN" altLang="en-US" sz="1400" dirty="0" smtClean="0"/>
              <a:t>段厚省</a:t>
            </a:r>
            <a:r>
              <a:rPr lang="en-US" altLang="zh-CN" sz="1400" dirty="0" smtClean="0"/>
              <a:t>(365432)</a:t>
            </a:r>
            <a:endParaRPr lang="en-US" altLang="zh-CN" sz="1400" dirty="0" smtClean="0"/>
          </a:p>
        </p:txBody>
      </p:sp>
      <p:cxnSp>
        <p:nvCxnSpPr>
          <p:cNvPr id="137" name="Straight Connector 136"/>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4" name="Left Arrow 153"/>
          <p:cNvSpPr/>
          <p:nvPr/>
        </p:nvSpPr>
        <p:spPr>
          <a:xfrm rot="1363820">
            <a:off x="8288452" y="3210457"/>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Connector 116"/>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19" name="TextBox 118"/>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122" name="Rectangle 121"/>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38" name="TextBox 137"/>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139" name="Rectangle 138"/>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31" name="Oval 30"/>
          <p:cNvSpPr/>
          <p:nvPr/>
        </p:nvSpPr>
        <p:spPr>
          <a:xfrm>
            <a:off x="10632504" y="4149080"/>
            <a:ext cx="1559496" cy="14401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flipH="1" flipV="1">
            <a:off x="10560496" y="4149080"/>
            <a:ext cx="1512168" cy="158417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10632504" y="4077072"/>
            <a:ext cx="1440160" cy="158417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Folded Corner 41"/>
          <p:cNvSpPr/>
          <p:nvPr/>
        </p:nvSpPr>
        <p:spPr>
          <a:xfrm>
            <a:off x="7824192" y="5273824"/>
            <a:ext cx="2736304" cy="1584176"/>
          </a:xfrm>
          <a:prstGeom prst="foldedCorne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导入课程阶段，不论从系统导入还是从</a:t>
            </a:r>
            <a:r>
              <a:rPr lang="en-US" altLang="zh-CN" sz="1000" dirty="0" smtClean="0">
                <a:solidFill>
                  <a:schemeClr val="tx1"/>
                </a:solidFill>
              </a:rPr>
              <a:t>Excel</a:t>
            </a:r>
            <a:r>
              <a:rPr lang="zh-CN" altLang="en-US" sz="1000" dirty="0" smtClean="0">
                <a:solidFill>
                  <a:schemeClr val="tx1"/>
                </a:solidFill>
              </a:rPr>
              <a:t>文件导入，一律不导入可选教师信息。按照排课流程，先建立课程信息，然后由教师在系统内申报（自己可以教授的）课程，教授申报结果，默认为课程的可选教师，后由领导线下审批，结果由教务员反馈给系统（就是修改课程可选教师列表），形成最终的可选教师列表，排课系统以此可选教师列表为依据安排授课老师。</a:t>
            </a:r>
            <a:endParaRPr lang="en-US" sz="1000" dirty="0">
              <a:solidFill>
                <a:schemeClr val="tx1"/>
              </a:solidFill>
            </a:endParaRPr>
          </a:p>
        </p:txBody>
      </p:sp>
      <p:sp>
        <p:nvSpPr>
          <p:cNvPr id="159" name="Rectangle 158"/>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0" name="Group 159"/>
          <p:cNvGrpSpPr/>
          <p:nvPr/>
        </p:nvGrpSpPr>
        <p:grpSpPr>
          <a:xfrm>
            <a:off x="9624392" y="692696"/>
            <a:ext cx="1584176" cy="576064"/>
            <a:chOff x="3071664" y="2708920"/>
            <a:chExt cx="1659613" cy="648072"/>
          </a:xfrm>
          <a:solidFill>
            <a:schemeClr val="accent5">
              <a:lumMod val="75000"/>
            </a:schemeClr>
          </a:solidFill>
        </p:grpSpPr>
        <p:sp>
          <p:nvSpPr>
            <p:cNvPr id="161" name="Rectangle 160"/>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TextBox 161"/>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63" name="Group 162"/>
          <p:cNvGrpSpPr/>
          <p:nvPr/>
        </p:nvGrpSpPr>
        <p:grpSpPr>
          <a:xfrm>
            <a:off x="6456040" y="692696"/>
            <a:ext cx="1584176" cy="576064"/>
            <a:chOff x="3071664" y="2852936"/>
            <a:chExt cx="1584176" cy="648072"/>
          </a:xfrm>
          <a:solidFill>
            <a:schemeClr val="accent5">
              <a:lumMod val="75000"/>
            </a:schemeClr>
          </a:solidFill>
        </p:grpSpPr>
        <p:sp>
          <p:nvSpPr>
            <p:cNvPr id="164" name="Rectangle 163"/>
            <p:cNvSpPr/>
            <p:nvPr/>
          </p:nvSpPr>
          <p:spPr>
            <a:xfrm>
              <a:off x="3071664" y="2852936"/>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TextBox 164"/>
            <p:cNvSpPr txBox="1"/>
            <p:nvPr/>
          </p:nvSpPr>
          <p:spPr>
            <a:xfrm>
              <a:off x="3071664" y="2933945"/>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66" name="Group 165"/>
          <p:cNvGrpSpPr/>
          <p:nvPr/>
        </p:nvGrpSpPr>
        <p:grpSpPr>
          <a:xfrm>
            <a:off x="3215680" y="692696"/>
            <a:ext cx="1728193" cy="576064"/>
            <a:chOff x="936470" y="3438001"/>
            <a:chExt cx="1653053" cy="648072"/>
          </a:xfrm>
          <a:solidFill>
            <a:schemeClr val="accent5">
              <a:lumMod val="75000"/>
            </a:schemeClr>
          </a:solidFill>
        </p:grpSpPr>
        <p:sp>
          <p:nvSpPr>
            <p:cNvPr id="167" name="Rectangle 166"/>
            <p:cNvSpPr/>
            <p:nvPr/>
          </p:nvSpPr>
          <p:spPr>
            <a:xfrm>
              <a:off x="936470" y="3438001"/>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TextBox 167"/>
            <p:cNvSpPr txBox="1"/>
            <p:nvPr/>
          </p:nvSpPr>
          <p:spPr>
            <a:xfrm>
              <a:off x="1005347" y="3519010"/>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169" name="Group 168"/>
          <p:cNvGrpSpPr/>
          <p:nvPr/>
        </p:nvGrpSpPr>
        <p:grpSpPr>
          <a:xfrm>
            <a:off x="4871864" y="692696"/>
            <a:ext cx="1584176" cy="576064"/>
            <a:chOff x="3071664" y="2708920"/>
            <a:chExt cx="1584176" cy="648072"/>
          </a:xfrm>
          <a:solidFill>
            <a:schemeClr val="accent5">
              <a:lumMod val="75000"/>
            </a:schemeClr>
          </a:solidFill>
        </p:grpSpPr>
        <p:sp>
          <p:nvSpPr>
            <p:cNvPr id="170" name="Rectangle 169"/>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TextBox 170"/>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172" name="Group 171"/>
          <p:cNvGrpSpPr/>
          <p:nvPr/>
        </p:nvGrpSpPr>
        <p:grpSpPr>
          <a:xfrm>
            <a:off x="8040216" y="692696"/>
            <a:ext cx="1584176" cy="576064"/>
            <a:chOff x="3071664" y="2492896"/>
            <a:chExt cx="1584176" cy="648072"/>
          </a:xfrm>
          <a:solidFill>
            <a:schemeClr val="accent5">
              <a:lumMod val="75000"/>
            </a:schemeClr>
          </a:solidFill>
        </p:grpSpPr>
        <p:sp>
          <p:nvSpPr>
            <p:cNvPr id="173" name="Rectangle 172"/>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TextBox 173"/>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2</a:t>
            </a:r>
            <a:endParaRPr lang="en-US" altLang="zh-CN" dirty="0" smtClean="0">
              <a:solidFill>
                <a:schemeClr val="tx1"/>
              </a:solidFill>
            </a:endParaRPr>
          </a:p>
        </p:txBody>
      </p:sp>
      <p:sp>
        <p:nvSpPr>
          <p:cNvPr id="63" name="Rectangle 62"/>
          <p:cNvSpPr/>
          <p:nvPr/>
        </p:nvSpPr>
        <p:spPr>
          <a:xfrm>
            <a:off x="357572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smtClean="0">
                <a:solidFill>
                  <a:schemeClr val="tx1"/>
                </a:solidFill>
              </a:rPr>
              <a:t>108</a:t>
            </a:r>
            <a:endParaRPr lang="en-US" altLang="zh-CN" dirty="0">
              <a:solidFill>
                <a:schemeClr val="tx1"/>
              </a:solidFill>
            </a:endParaRPr>
          </a:p>
        </p:txBody>
      </p:sp>
      <p:sp>
        <p:nvSpPr>
          <p:cNvPr id="64" name="Rectangle 63"/>
          <p:cNvSpPr/>
          <p:nvPr/>
        </p:nvSpPr>
        <p:spPr>
          <a:xfrm>
            <a:off x="501588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smtClean="0">
                <a:solidFill>
                  <a:schemeClr val="tx1"/>
                </a:solidFill>
              </a:rPr>
              <a:t>9</a:t>
            </a:r>
            <a:endParaRPr lang="en-US" altLang="zh-CN" dirty="0">
              <a:solidFill>
                <a:schemeClr val="tx1"/>
              </a:solidFill>
            </a:endParaRPr>
          </a:p>
        </p:txBody>
      </p:sp>
      <p:sp>
        <p:nvSpPr>
          <p:cNvPr id="66" name="Rectangle 65"/>
          <p:cNvSpPr/>
          <p:nvPr/>
        </p:nvSpPr>
        <p:spPr>
          <a:xfrm>
            <a:off x="6456040" y="1988840"/>
            <a:ext cx="165618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被申报课程数</a:t>
            </a:r>
            <a:r>
              <a:rPr lang="en-US" altLang="zh-CN" dirty="0" smtClean="0">
                <a:solidFill>
                  <a:schemeClr val="tx1"/>
                </a:solidFill>
              </a:rPr>
              <a:t>0</a:t>
            </a:r>
            <a:endParaRPr lang="en-US" altLang="zh-CN" dirty="0">
              <a:solidFill>
                <a:schemeClr val="tx1"/>
              </a:solidFill>
            </a:endParaRPr>
          </a:p>
        </p:txBody>
      </p:sp>
      <p:sp>
        <p:nvSpPr>
          <p:cNvPr id="67" name="Rectangle 66"/>
          <p:cNvSpPr/>
          <p:nvPr/>
        </p:nvSpPr>
        <p:spPr>
          <a:xfrm>
            <a:off x="8256240"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可选教师</a:t>
            </a:r>
            <a:r>
              <a:rPr lang="zh-CN" altLang="en-US" dirty="0">
                <a:solidFill>
                  <a:schemeClr val="tx1"/>
                </a:solidFill>
              </a:rPr>
              <a:t>总数</a:t>
            </a:r>
            <a:endParaRPr lang="en-US" altLang="zh-CN" dirty="0">
              <a:solidFill>
                <a:schemeClr val="tx1"/>
              </a:solidFill>
            </a:endParaRPr>
          </a:p>
          <a:p>
            <a:pPr algn="ctr"/>
            <a:r>
              <a:rPr lang="en-US" altLang="zh-CN" dirty="0" smtClean="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711624" y="3861048"/>
            <a:ext cx="190500" cy="304800"/>
          </a:xfrm>
          <a:prstGeom prst="rect">
            <a:avLst/>
          </a:prstGeom>
        </p:spPr>
      </p:pic>
      <p:sp>
        <p:nvSpPr>
          <p:cNvPr id="80" name="TextBox 79"/>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81" name="TextBox 80"/>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256240" y="3861048"/>
            <a:ext cx="673582" cy="338554"/>
          </a:xfrm>
          <a:prstGeom prst="rect">
            <a:avLst/>
          </a:prstGeom>
          <a:noFill/>
        </p:spPr>
        <p:txBody>
          <a:bodyPr wrap="none" rtlCol="0">
            <a:spAutoFit/>
          </a:bodyPr>
          <a:lstStyle/>
          <a:p>
            <a:r>
              <a:rPr lang="zh-CN" altLang="en-US" sz="1600" dirty="0" smtClean="0"/>
              <a:t>必</a:t>
            </a:r>
            <a:r>
              <a:rPr lang="en-US" altLang="zh-CN" sz="1600" dirty="0" smtClean="0"/>
              <a:t>/</a:t>
            </a:r>
            <a:r>
              <a:rPr lang="zh-CN" altLang="en-US" sz="1600" dirty="0" smtClean="0"/>
              <a:t>选</a:t>
            </a:r>
            <a:endParaRPr lang="en-US" sz="1600" dirty="0"/>
          </a:p>
        </p:txBody>
      </p:sp>
      <p:sp>
        <p:nvSpPr>
          <p:cNvPr id="88" name="TextBox 87"/>
          <p:cNvSpPr txBox="1"/>
          <p:nvPr/>
        </p:nvSpPr>
        <p:spPr>
          <a:xfrm>
            <a:off x="10920536" y="3861048"/>
            <a:ext cx="1005403" cy="338554"/>
          </a:xfrm>
          <a:prstGeom prst="rect">
            <a:avLst/>
          </a:prstGeom>
          <a:noFill/>
        </p:spPr>
        <p:txBody>
          <a:bodyPr wrap="none" rtlCol="0">
            <a:spAutoFit/>
          </a:bodyPr>
          <a:lstStyle/>
          <a:p>
            <a:r>
              <a:rPr lang="zh-CN" altLang="en-US" sz="1600" dirty="0" smtClean="0"/>
              <a:t>可选教师</a:t>
            </a:r>
            <a:endParaRPr lang="en-US" sz="1600" dirty="0"/>
          </a:p>
        </p:txBody>
      </p:sp>
      <p:sp>
        <p:nvSpPr>
          <p:cNvPr id="89" name="TextBox 88"/>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503712" y="3861048"/>
            <a:ext cx="190500" cy="304800"/>
          </a:xfrm>
          <a:prstGeom prst="rect">
            <a:avLst/>
          </a:prstGeom>
        </p:spPr>
      </p:pic>
      <p:pic>
        <p:nvPicPr>
          <p:cNvPr id="92" name="Picture 91"/>
          <p:cNvPicPr>
            <a:picLocks noChangeAspect="1"/>
          </p:cNvPicPr>
          <p:nvPr/>
        </p:nvPicPr>
        <p:blipFill>
          <a:blip r:embed="rId3"/>
          <a:stretch>
            <a:fillRect/>
          </a:stretch>
        </p:blipFill>
        <p:spPr>
          <a:xfrm>
            <a:off x="4295800" y="3861048"/>
            <a:ext cx="190500" cy="304800"/>
          </a:xfrm>
          <a:prstGeom prst="rect">
            <a:avLst/>
          </a:prstGeom>
        </p:spPr>
      </p:pic>
      <p:pic>
        <p:nvPicPr>
          <p:cNvPr id="93" name="Picture 92"/>
          <p:cNvPicPr>
            <a:picLocks noChangeAspect="1"/>
          </p:cNvPicPr>
          <p:nvPr/>
        </p:nvPicPr>
        <p:blipFill>
          <a:blip r:embed="rId3"/>
          <a:stretch>
            <a:fillRect/>
          </a:stretch>
        </p:blipFill>
        <p:spPr>
          <a:xfrm>
            <a:off x="4943872" y="3861048"/>
            <a:ext cx="190500" cy="304800"/>
          </a:xfrm>
          <a:prstGeom prst="rect">
            <a:avLst/>
          </a:prstGeom>
        </p:spPr>
      </p:pic>
      <p:pic>
        <p:nvPicPr>
          <p:cNvPr id="94" name="Picture 93"/>
          <p:cNvPicPr>
            <a:picLocks noChangeAspect="1"/>
          </p:cNvPicPr>
          <p:nvPr/>
        </p:nvPicPr>
        <p:blipFill>
          <a:blip r:embed="rId3"/>
          <a:stretch>
            <a:fillRect/>
          </a:stretch>
        </p:blipFill>
        <p:spPr>
          <a:xfrm>
            <a:off x="5663952" y="3861048"/>
            <a:ext cx="190500" cy="304800"/>
          </a:xfrm>
          <a:prstGeom prst="rect">
            <a:avLst/>
          </a:prstGeom>
        </p:spPr>
      </p:pic>
      <p:pic>
        <p:nvPicPr>
          <p:cNvPr id="95" name="Picture 94"/>
          <p:cNvPicPr>
            <a:picLocks noChangeAspect="1"/>
          </p:cNvPicPr>
          <p:nvPr/>
        </p:nvPicPr>
        <p:blipFill>
          <a:blip r:embed="rId3"/>
          <a:stretch>
            <a:fillRect/>
          </a:stretch>
        </p:blipFill>
        <p:spPr>
          <a:xfrm>
            <a:off x="6456040" y="3861048"/>
            <a:ext cx="190500" cy="304800"/>
          </a:xfrm>
          <a:prstGeom prst="rect">
            <a:avLst/>
          </a:prstGeom>
        </p:spPr>
      </p:pic>
      <p:pic>
        <p:nvPicPr>
          <p:cNvPr id="96" name="Picture 95"/>
          <p:cNvPicPr>
            <a:picLocks noChangeAspect="1"/>
          </p:cNvPicPr>
          <p:nvPr/>
        </p:nvPicPr>
        <p:blipFill>
          <a:blip r:embed="rId3"/>
          <a:stretch>
            <a:fillRect/>
          </a:stretch>
        </p:blipFill>
        <p:spPr>
          <a:xfrm>
            <a:off x="7248128" y="3861048"/>
            <a:ext cx="190500" cy="304800"/>
          </a:xfrm>
          <a:prstGeom prst="rect">
            <a:avLst/>
          </a:prstGeom>
        </p:spPr>
      </p:pic>
      <p:pic>
        <p:nvPicPr>
          <p:cNvPr id="97" name="Picture 96"/>
          <p:cNvPicPr>
            <a:picLocks noChangeAspect="1"/>
          </p:cNvPicPr>
          <p:nvPr/>
        </p:nvPicPr>
        <p:blipFill>
          <a:blip r:embed="rId3"/>
          <a:stretch>
            <a:fillRect/>
          </a:stretch>
        </p:blipFill>
        <p:spPr>
          <a:xfrm>
            <a:off x="8040216" y="3861048"/>
            <a:ext cx="190500" cy="304800"/>
          </a:xfrm>
          <a:prstGeom prst="rect">
            <a:avLst/>
          </a:prstGeom>
        </p:spPr>
      </p:pic>
      <p:pic>
        <p:nvPicPr>
          <p:cNvPr id="98" name="Picture 97"/>
          <p:cNvPicPr>
            <a:picLocks noChangeAspect="1"/>
          </p:cNvPicPr>
          <p:nvPr/>
        </p:nvPicPr>
        <p:blipFill>
          <a:blip r:embed="rId3"/>
          <a:stretch>
            <a:fillRect/>
          </a:stretch>
        </p:blipFill>
        <p:spPr>
          <a:xfrm>
            <a:off x="8976320" y="3861048"/>
            <a:ext cx="190500" cy="304800"/>
          </a:xfrm>
          <a:prstGeom prst="rect">
            <a:avLst/>
          </a:prstGeom>
        </p:spPr>
      </p:pic>
      <p:pic>
        <p:nvPicPr>
          <p:cNvPr id="99" name="Picture 98"/>
          <p:cNvPicPr>
            <a:picLocks noChangeAspect="1"/>
          </p:cNvPicPr>
          <p:nvPr/>
        </p:nvPicPr>
        <p:blipFill>
          <a:blip r:embed="rId3"/>
          <a:stretch>
            <a:fillRect/>
          </a:stretch>
        </p:blipFill>
        <p:spPr>
          <a:xfrm>
            <a:off x="9912424" y="3861048"/>
            <a:ext cx="190500" cy="304800"/>
          </a:xfrm>
          <a:prstGeom prst="rect">
            <a:avLst/>
          </a:prstGeom>
        </p:spPr>
      </p:pic>
      <p:pic>
        <p:nvPicPr>
          <p:cNvPr id="100" name="Picture 99"/>
          <p:cNvPicPr>
            <a:picLocks noChangeAspect="1"/>
          </p:cNvPicPr>
          <p:nvPr/>
        </p:nvPicPr>
        <p:blipFill>
          <a:blip r:embed="rId3"/>
          <a:stretch>
            <a:fillRect/>
          </a:stretch>
        </p:blipFill>
        <p:spPr>
          <a:xfrm>
            <a:off x="10704512"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04" name="TextBox 103"/>
          <p:cNvSpPr txBox="1"/>
          <p:nvPr/>
        </p:nvSpPr>
        <p:spPr>
          <a:xfrm>
            <a:off x="8688288" y="5589240"/>
            <a:ext cx="3147015" cy="307777"/>
          </a:xfrm>
          <a:prstGeom prst="rect">
            <a:avLst/>
          </a:prstGeom>
          <a:noFill/>
        </p:spPr>
        <p:txBody>
          <a:bodyPr wrap="none" rtlCol="0">
            <a:spAutoFit/>
          </a:bodyPr>
          <a:lstStyle/>
          <a:p>
            <a:r>
              <a:rPr lang="zh-CN" altLang="en-US" sz="1400" dirty="0" smtClean="0"/>
              <a:t>首页 上一页 </a:t>
            </a:r>
            <a:r>
              <a:rPr lang="en-US" altLang="zh-CN" sz="1400" dirty="0" smtClean="0"/>
              <a:t>1-2</a:t>
            </a:r>
            <a:r>
              <a:rPr lang="zh-CN" altLang="en-US" sz="1400" dirty="0" smtClean="0"/>
              <a:t>条，共</a:t>
            </a:r>
            <a:r>
              <a:rPr lang="en-US" altLang="zh-CN" sz="1400" dirty="0" smtClean="0"/>
              <a:t>2</a:t>
            </a:r>
            <a:r>
              <a:rPr lang="zh-CN" altLang="en-US" sz="1400" dirty="0" smtClean="0"/>
              <a:t>条下一页 尾页</a:t>
            </a:r>
            <a:endParaRPr lang="en-US" sz="1400" dirty="0"/>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105" name="Straight Connector 10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3" name="TextBox 2"/>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5" name="TextBox 4"/>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6" name="TextBox 5"/>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7" name="TextBox 6"/>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8" name="TextBox 7"/>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9" name="TextBox 8"/>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1" name="TextBox 10"/>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 name="TextBox 26"/>
          <p:cNvSpPr txBox="1"/>
          <p:nvPr/>
        </p:nvSpPr>
        <p:spPr>
          <a:xfrm>
            <a:off x="8328248" y="4293096"/>
            <a:ext cx="543739" cy="307777"/>
          </a:xfrm>
          <a:prstGeom prst="rect">
            <a:avLst/>
          </a:prstGeom>
          <a:noFill/>
        </p:spPr>
        <p:txBody>
          <a:bodyPr wrap="none" rtlCol="0">
            <a:spAutoFit/>
          </a:bodyPr>
          <a:lstStyle/>
          <a:p>
            <a:r>
              <a:rPr lang="zh-CN" altLang="en-US" sz="1400" smtClean="0"/>
              <a:t>必修</a:t>
            </a:r>
            <a:endParaRPr lang="en-US" sz="1400" dirty="0"/>
          </a:p>
        </p:txBody>
      </p:sp>
      <p:sp>
        <p:nvSpPr>
          <p:cNvPr id="29" name="TextBox 28"/>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20" name="TextBox 119"/>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21" name="Straight Connector 120"/>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1991544" y="5013176"/>
            <a:ext cx="9721080" cy="4320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24" name="Straight Connector 123"/>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126" name="TextBox 125"/>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127" name="TextBox 126"/>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28" name="TextBox 127"/>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129" name="TextBox 128"/>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30" name="TextBox 129"/>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131" name="TextBox 130"/>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32" name="TextBox 131"/>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133" name="TextBox 132"/>
          <p:cNvSpPr txBox="1"/>
          <p:nvPr/>
        </p:nvSpPr>
        <p:spPr>
          <a:xfrm>
            <a:off x="8328248" y="5013176"/>
            <a:ext cx="543739" cy="307777"/>
          </a:xfrm>
          <a:prstGeom prst="rect">
            <a:avLst/>
          </a:prstGeom>
          <a:noFill/>
        </p:spPr>
        <p:txBody>
          <a:bodyPr wrap="none" rtlCol="0">
            <a:spAutoFit/>
          </a:bodyPr>
          <a:lstStyle/>
          <a:p>
            <a:r>
              <a:rPr lang="zh-CN" altLang="en-US" sz="1400" smtClean="0"/>
              <a:t>选修</a:t>
            </a:r>
            <a:endParaRPr lang="en-US" altLang="zh-CN" sz="1400" dirty="0" smtClean="0"/>
          </a:p>
        </p:txBody>
      </p:sp>
      <p:sp>
        <p:nvSpPr>
          <p:cNvPr id="134" name="TextBox 133"/>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135" name="TextBox 134"/>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37" name="Straight Connector 136"/>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4" name="Left Arrow 153"/>
          <p:cNvSpPr/>
          <p:nvPr/>
        </p:nvSpPr>
        <p:spPr>
          <a:xfrm rot="1363820">
            <a:off x="8288452" y="3210457"/>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Connector 116"/>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19" name="TextBox 118"/>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122" name="Rectangle 121"/>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38" name="TextBox 137"/>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139" name="Rectangle 138"/>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42" name="Folded Corner 41"/>
          <p:cNvSpPr/>
          <p:nvPr/>
        </p:nvSpPr>
        <p:spPr>
          <a:xfrm>
            <a:off x="7824192" y="5273824"/>
            <a:ext cx="2736304" cy="1584176"/>
          </a:xfrm>
          <a:prstGeom prst="foldedCorne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导入课程阶段，不论从系统导入还是从</a:t>
            </a:r>
            <a:r>
              <a:rPr lang="en-US" altLang="zh-CN" sz="1000" dirty="0" smtClean="0">
                <a:solidFill>
                  <a:schemeClr val="tx1"/>
                </a:solidFill>
              </a:rPr>
              <a:t>Excel</a:t>
            </a:r>
            <a:r>
              <a:rPr lang="zh-CN" altLang="en-US" sz="1000" dirty="0" smtClean="0">
                <a:solidFill>
                  <a:schemeClr val="tx1"/>
                </a:solidFill>
              </a:rPr>
              <a:t>文件导入，一律不导入可选教师信息。按照排课流程，先建立课程信息，然后由教师在系统内申报（自己可以教授的）课程，教授申报结果，默认为课程的可选教师，后由领导线下审批，结果由教务员反馈给系统（就是修改课程可选教师列表），形成最终的可选教师列表，排课系统以此可选教师列表为依据安排授课老师。</a:t>
            </a:r>
            <a:endParaRPr lang="en-US" sz="1000" dirty="0">
              <a:solidFill>
                <a:schemeClr val="tx1"/>
              </a:solidFill>
            </a:endParaRPr>
          </a:p>
        </p:txBody>
      </p:sp>
      <p:sp>
        <p:nvSpPr>
          <p:cNvPr id="159" name="Rectangle 158"/>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0" name="Group 159"/>
          <p:cNvGrpSpPr/>
          <p:nvPr/>
        </p:nvGrpSpPr>
        <p:grpSpPr>
          <a:xfrm>
            <a:off x="9624392" y="692696"/>
            <a:ext cx="1584176" cy="576064"/>
            <a:chOff x="3071664" y="2708920"/>
            <a:chExt cx="1659613" cy="648072"/>
          </a:xfrm>
          <a:solidFill>
            <a:schemeClr val="accent5">
              <a:lumMod val="75000"/>
            </a:schemeClr>
          </a:solidFill>
        </p:grpSpPr>
        <p:sp>
          <p:nvSpPr>
            <p:cNvPr id="161" name="Rectangle 160"/>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TextBox 161"/>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63" name="Group 162"/>
          <p:cNvGrpSpPr/>
          <p:nvPr/>
        </p:nvGrpSpPr>
        <p:grpSpPr>
          <a:xfrm>
            <a:off x="6456040" y="692696"/>
            <a:ext cx="1584176" cy="576064"/>
            <a:chOff x="3071664" y="2852936"/>
            <a:chExt cx="1584176" cy="648072"/>
          </a:xfrm>
          <a:solidFill>
            <a:schemeClr val="accent5">
              <a:lumMod val="75000"/>
            </a:schemeClr>
          </a:solidFill>
        </p:grpSpPr>
        <p:sp>
          <p:nvSpPr>
            <p:cNvPr id="164" name="Rectangle 163"/>
            <p:cNvSpPr/>
            <p:nvPr/>
          </p:nvSpPr>
          <p:spPr>
            <a:xfrm>
              <a:off x="3071664" y="2852936"/>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TextBox 164"/>
            <p:cNvSpPr txBox="1"/>
            <p:nvPr/>
          </p:nvSpPr>
          <p:spPr>
            <a:xfrm>
              <a:off x="3071664" y="2933945"/>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66" name="Group 165"/>
          <p:cNvGrpSpPr/>
          <p:nvPr/>
        </p:nvGrpSpPr>
        <p:grpSpPr>
          <a:xfrm>
            <a:off x="3215680" y="692696"/>
            <a:ext cx="1728193" cy="576064"/>
            <a:chOff x="936470" y="3438001"/>
            <a:chExt cx="1653053" cy="648072"/>
          </a:xfrm>
          <a:solidFill>
            <a:schemeClr val="accent5">
              <a:lumMod val="75000"/>
            </a:schemeClr>
          </a:solidFill>
        </p:grpSpPr>
        <p:sp>
          <p:nvSpPr>
            <p:cNvPr id="167" name="Rectangle 166"/>
            <p:cNvSpPr/>
            <p:nvPr/>
          </p:nvSpPr>
          <p:spPr>
            <a:xfrm>
              <a:off x="936470" y="3438001"/>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TextBox 167"/>
            <p:cNvSpPr txBox="1"/>
            <p:nvPr/>
          </p:nvSpPr>
          <p:spPr>
            <a:xfrm>
              <a:off x="1005347" y="3519010"/>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169" name="Group 168"/>
          <p:cNvGrpSpPr/>
          <p:nvPr/>
        </p:nvGrpSpPr>
        <p:grpSpPr>
          <a:xfrm>
            <a:off x="4871864" y="692696"/>
            <a:ext cx="1584176" cy="576064"/>
            <a:chOff x="3071664" y="2708920"/>
            <a:chExt cx="1584176" cy="648072"/>
          </a:xfrm>
          <a:solidFill>
            <a:schemeClr val="accent5">
              <a:lumMod val="75000"/>
            </a:schemeClr>
          </a:solidFill>
        </p:grpSpPr>
        <p:sp>
          <p:nvSpPr>
            <p:cNvPr id="170" name="Rectangle 169"/>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TextBox 170"/>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172" name="Group 171"/>
          <p:cNvGrpSpPr/>
          <p:nvPr/>
        </p:nvGrpSpPr>
        <p:grpSpPr>
          <a:xfrm>
            <a:off x="8040216" y="692696"/>
            <a:ext cx="1584176" cy="576064"/>
            <a:chOff x="3071664" y="2492896"/>
            <a:chExt cx="1584176" cy="648072"/>
          </a:xfrm>
          <a:solidFill>
            <a:schemeClr val="accent5">
              <a:lumMod val="75000"/>
            </a:schemeClr>
          </a:solidFill>
        </p:grpSpPr>
        <p:sp>
          <p:nvSpPr>
            <p:cNvPr id="173" name="Rectangle 172"/>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TextBox 173"/>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2</a:t>
            </a:r>
            <a:endParaRPr lang="en-US" altLang="zh-CN" dirty="0" smtClean="0">
              <a:solidFill>
                <a:schemeClr val="tx1"/>
              </a:solidFill>
            </a:endParaRPr>
          </a:p>
        </p:txBody>
      </p:sp>
      <p:sp>
        <p:nvSpPr>
          <p:cNvPr id="63" name="Rectangle 62"/>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4" name="Rectangle 63"/>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5" name="Rectangle 64"/>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6" name="Rectangle 65"/>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711624" y="3861048"/>
            <a:ext cx="190500" cy="304800"/>
          </a:xfrm>
          <a:prstGeom prst="rect">
            <a:avLst/>
          </a:prstGeom>
        </p:spPr>
      </p:pic>
      <p:sp>
        <p:nvSpPr>
          <p:cNvPr id="80" name="TextBox 79"/>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81" name="TextBox 80"/>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256240"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88" name="TextBox 87"/>
          <p:cNvSpPr txBox="1"/>
          <p:nvPr/>
        </p:nvSpPr>
        <p:spPr>
          <a:xfrm>
            <a:off x="10920536" y="3861048"/>
            <a:ext cx="1005403" cy="338554"/>
          </a:xfrm>
          <a:prstGeom prst="rect">
            <a:avLst/>
          </a:prstGeom>
          <a:noFill/>
        </p:spPr>
        <p:txBody>
          <a:bodyPr wrap="none" rtlCol="0">
            <a:spAutoFit/>
          </a:bodyPr>
          <a:lstStyle/>
          <a:p>
            <a:r>
              <a:rPr lang="zh-CN" altLang="en-US" sz="1600" dirty="0" smtClean="0"/>
              <a:t>可选教师</a:t>
            </a:r>
            <a:endParaRPr lang="en-US" sz="1600" dirty="0"/>
          </a:p>
        </p:txBody>
      </p:sp>
      <p:sp>
        <p:nvSpPr>
          <p:cNvPr id="89" name="TextBox 88"/>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503712" y="3861048"/>
            <a:ext cx="190500" cy="304800"/>
          </a:xfrm>
          <a:prstGeom prst="rect">
            <a:avLst/>
          </a:prstGeom>
        </p:spPr>
      </p:pic>
      <p:pic>
        <p:nvPicPr>
          <p:cNvPr id="92" name="Picture 91"/>
          <p:cNvPicPr>
            <a:picLocks noChangeAspect="1"/>
          </p:cNvPicPr>
          <p:nvPr/>
        </p:nvPicPr>
        <p:blipFill>
          <a:blip r:embed="rId3"/>
          <a:stretch>
            <a:fillRect/>
          </a:stretch>
        </p:blipFill>
        <p:spPr>
          <a:xfrm>
            <a:off x="4295800" y="3861048"/>
            <a:ext cx="190500" cy="304800"/>
          </a:xfrm>
          <a:prstGeom prst="rect">
            <a:avLst/>
          </a:prstGeom>
        </p:spPr>
      </p:pic>
      <p:pic>
        <p:nvPicPr>
          <p:cNvPr id="93" name="Picture 92"/>
          <p:cNvPicPr>
            <a:picLocks noChangeAspect="1"/>
          </p:cNvPicPr>
          <p:nvPr/>
        </p:nvPicPr>
        <p:blipFill>
          <a:blip r:embed="rId3"/>
          <a:stretch>
            <a:fillRect/>
          </a:stretch>
        </p:blipFill>
        <p:spPr>
          <a:xfrm>
            <a:off x="4943872" y="3861048"/>
            <a:ext cx="190500" cy="304800"/>
          </a:xfrm>
          <a:prstGeom prst="rect">
            <a:avLst/>
          </a:prstGeom>
        </p:spPr>
      </p:pic>
      <p:pic>
        <p:nvPicPr>
          <p:cNvPr id="94" name="Picture 93"/>
          <p:cNvPicPr>
            <a:picLocks noChangeAspect="1"/>
          </p:cNvPicPr>
          <p:nvPr/>
        </p:nvPicPr>
        <p:blipFill>
          <a:blip r:embed="rId3"/>
          <a:stretch>
            <a:fillRect/>
          </a:stretch>
        </p:blipFill>
        <p:spPr>
          <a:xfrm>
            <a:off x="5663952" y="3861048"/>
            <a:ext cx="190500" cy="304800"/>
          </a:xfrm>
          <a:prstGeom prst="rect">
            <a:avLst/>
          </a:prstGeom>
        </p:spPr>
      </p:pic>
      <p:pic>
        <p:nvPicPr>
          <p:cNvPr id="95" name="Picture 94"/>
          <p:cNvPicPr>
            <a:picLocks noChangeAspect="1"/>
          </p:cNvPicPr>
          <p:nvPr/>
        </p:nvPicPr>
        <p:blipFill>
          <a:blip r:embed="rId3"/>
          <a:stretch>
            <a:fillRect/>
          </a:stretch>
        </p:blipFill>
        <p:spPr>
          <a:xfrm>
            <a:off x="6456040" y="3861048"/>
            <a:ext cx="190500" cy="304800"/>
          </a:xfrm>
          <a:prstGeom prst="rect">
            <a:avLst/>
          </a:prstGeom>
        </p:spPr>
      </p:pic>
      <p:pic>
        <p:nvPicPr>
          <p:cNvPr id="96" name="Picture 95"/>
          <p:cNvPicPr>
            <a:picLocks noChangeAspect="1"/>
          </p:cNvPicPr>
          <p:nvPr/>
        </p:nvPicPr>
        <p:blipFill>
          <a:blip r:embed="rId3"/>
          <a:stretch>
            <a:fillRect/>
          </a:stretch>
        </p:blipFill>
        <p:spPr>
          <a:xfrm>
            <a:off x="7248128" y="3861048"/>
            <a:ext cx="190500" cy="304800"/>
          </a:xfrm>
          <a:prstGeom prst="rect">
            <a:avLst/>
          </a:prstGeom>
        </p:spPr>
      </p:pic>
      <p:pic>
        <p:nvPicPr>
          <p:cNvPr id="97" name="Picture 96"/>
          <p:cNvPicPr>
            <a:picLocks noChangeAspect="1"/>
          </p:cNvPicPr>
          <p:nvPr/>
        </p:nvPicPr>
        <p:blipFill>
          <a:blip r:embed="rId3"/>
          <a:stretch>
            <a:fillRect/>
          </a:stretch>
        </p:blipFill>
        <p:spPr>
          <a:xfrm>
            <a:off x="8040216" y="3861048"/>
            <a:ext cx="190500" cy="304800"/>
          </a:xfrm>
          <a:prstGeom prst="rect">
            <a:avLst/>
          </a:prstGeom>
        </p:spPr>
      </p:pic>
      <p:pic>
        <p:nvPicPr>
          <p:cNvPr id="98" name="Picture 97"/>
          <p:cNvPicPr>
            <a:picLocks noChangeAspect="1"/>
          </p:cNvPicPr>
          <p:nvPr/>
        </p:nvPicPr>
        <p:blipFill>
          <a:blip r:embed="rId3"/>
          <a:stretch>
            <a:fillRect/>
          </a:stretch>
        </p:blipFill>
        <p:spPr>
          <a:xfrm>
            <a:off x="8976320" y="3861048"/>
            <a:ext cx="190500" cy="304800"/>
          </a:xfrm>
          <a:prstGeom prst="rect">
            <a:avLst/>
          </a:prstGeom>
        </p:spPr>
      </p:pic>
      <p:pic>
        <p:nvPicPr>
          <p:cNvPr id="99" name="Picture 98"/>
          <p:cNvPicPr>
            <a:picLocks noChangeAspect="1"/>
          </p:cNvPicPr>
          <p:nvPr/>
        </p:nvPicPr>
        <p:blipFill>
          <a:blip r:embed="rId3"/>
          <a:stretch>
            <a:fillRect/>
          </a:stretch>
        </p:blipFill>
        <p:spPr>
          <a:xfrm>
            <a:off x="9912424" y="3861048"/>
            <a:ext cx="190500" cy="304800"/>
          </a:xfrm>
          <a:prstGeom prst="rect">
            <a:avLst/>
          </a:prstGeom>
        </p:spPr>
      </p:pic>
      <p:pic>
        <p:nvPicPr>
          <p:cNvPr id="100" name="Picture 99"/>
          <p:cNvPicPr>
            <a:picLocks noChangeAspect="1"/>
          </p:cNvPicPr>
          <p:nvPr/>
        </p:nvPicPr>
        <p:blipFill>
          <a:blip r:embed="rId3"/>
          <a:stretch>
            <a:fillRect/>
          </a:stretch>
        </p:blipFill>
        <p:spPr>
          <a:xfrm>
            <a:off x="10704512"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04" name="TextBox 103"/>
          <p:cNvSpPr txBox="1"/>
          <p:nvPr/>
        </p:nvSpPr>
        <p:spPr>
          <a:xfrm>
            <a:off x="8688288" y="5589240"/>
            <a:ext cx="3147015" cy="307777"/>
          </a:xfrm>
          <a:prstGeom prst="rect">
            <a:avLst/>
          </a:prstGeom>
          <a:noFill/>
        </p:spPr>
        <p:txBody>
          <a:bodyPr wrap="none" rtlCol="0">
            <a:spAutoFit/>
          </a:bodyPr>
          <a:lstStyle/>
          <a:p>
            <a:r>
              <a:rPr lang="zh-CN" altLang="en-US" sz="1400" dirty="0" smtClean="0"/>
              <a:t>首页 上一页 </a:t>
            </a:r>
            <a:r>
              <a:rPr lang="en-US" altLang="zh-CN" sz="1400" dirty="0" smtClean="0"/>
              <a:t>1-2</a:t>
            </a:r>
            <a:r>
              <a:rPr lang="zh-CN" altLang="en-US" sz="1400" dirty="0" smtClean="0"/>
              <a:t>条，共</a:t>
            </a:r>
            <a:r>
              <a:rPr lang="en-US" altLang="zh-CN" sz="1400" dirty="0" smtClean="0"/>
              <a:t>2</a:t>
            </a:r>
            <a:r>
              <a:rPr lang="zh-CN" altLang="en-US" sz="1400" dirty="0" smtClean="0"/>
              <a:t>条下一页 尾页</a:t>
            </a:r>
            <a:endParaRPr lang="en-US" sz="1400" dirty="0"/>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105" name="Straight Connector 10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3" name="TextBox 2"/>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5" name="TextBox 4"/>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6" name="TextBox 5"/>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7" name="TextBox 6"/>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8" name="TextBox 7"/>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9" name="TextBox 8"/>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1" name="TextBox 10"/>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 name="TextBox 26"/>
          <p:cNvSpPr txBox="1"/>
          <p:nvPr/>
        </p:nvSpPr>
        <p:spPr>
          <a:xfrm>
            <a:off x="8472264" y="4293096"/>
            <a:ext cx="367408" cy="307777"/>
          </a:xfrm>
          <a:prstGeom prst="rect">
            <a:avLst/>
          </a:prstGeom>
          <a:noFill/>
        </p:spPr>
        <p:txBody>
          <a:bodyPr wrap="none" rtlCol="0">
            <a:spAutoFit/>
          </a:bodyPr>
          <a:lstStyle/>
          <a:p>
            <a:r>
              <a:rPr lang="en-US" altLang="zh-CN" sz="1400" dirty="0" smtClean="0"/>
              <a:t>70</a:t>
            </a:r>
            <a:endParaRPr lang="en-US" sz="1400" dirty="0"/>
          </a:p>
        </p:txBody>
      </p:sp>
      <p:sp>
        <p:nvSpPr>
          <p:cNvPr id="29" name="TextBox 28"/>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20" name="TextBox 119"/>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21" name="Straight Connector 120"/>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1991544" y="5013176"/>
            <a:ext cx="9721080" cy="4320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24" name="Straight Connector 123"/>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126" name="TextBox 125"/>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127" name="TextBox 126"/>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28" name="TextBox 127"/>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129" name="TextBox 128"/>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30" name="TextBox 129"/>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131" name="TextBox 130"/>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32" name="TextBox 131"/>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133" name="TextBox 132"/>
          <p:cNvSpPr txBox="1"/>
          <p:nvPr/>
        </p:nvSpPr>
        <p:spPr>
          <a:xfrm>
            <a:off x="8472264" y="5013176"/>
            <a:ext cx="458780" cy="307777"/>
          </a:xfrm>
          <a:prstGeom prst="rect">
            <a:avLst/>
          </a:prstGeom>
          <a:noFill/>
        </p:spPr>
        <p:txBody>
          <a:bodyPr wrap="none" rtlCol="0">
            <a:spAutoFit/>
          </a:bodyPr>
          <a:lstStyle/>
          <a:p>
            <a:r>
              <a:rPr lang="en-US" altLang="zh-CN" sz="1400" dirty="0" smtClean="0"/>
              <a:t>110</a:t>
            </a:r>
            <a:endParaRPr lang="en-US" altLang="zh-CN" sz="1400" dirty="0" smtClean="0"/>
          </a:p>
        </p:txBody>
      </p:sp>
      <p:sp>
        <p:nvSpPr>
          <p:cNvPr id="134" name="TextBox 133"/>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135" name="TextBox 134"/>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37" name="Straight Connector 136"/>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18" name="Rectangle 117"/>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19" name="Rectangle 118"/>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22" name="Rectangle 121"/>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38" name="TextBox 137"/>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139" name="TextBox 138"/>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140" name="TextBox 139"/>
          <p:cNvSpPr txBox="1"/>
          <p:nvPr/>
        </p:nvSpPr>
        <p:spPr>
          <a:xfrm>
            <a:off x="3575720"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141" name="TextBox 140"/>
          <p:cNvSpPr txBox="1"/>
          <p:nvPr/>
        </p:nvSpPr>
        <p:spPr>
          <a:xfrm>
            <a:off x="4295800"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142" name="TextBox 141"/>
          <p:cNvSpPr txBox="1"/>
          <p:nvPr/>
        </p:nvSpPr>
        <p:spPr>
          <a:xfrm>
            <a:off x="4943872"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143" name="TextBox 142"/>
          <p:cNvSpPr txBox="1"/>
          <p:nvPr/>
        </p:nvSpPr>
        <p:spPr>
          <a:xfrm>
            <a:off x="5735960"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144" name="TextBox 143"/>
          <p:cNvSpPr txBox="1"/>
          <p:nvPr/>
        </p:nvSpPr>
        <p:spPr>
          <a:xfrm>
            <a:off x="6528048"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145" name="TextBox 144"/>
          <p:cNvSpPr txBox="1"/>
          <p:nvPr/>
        </p:nvSpPr>
        <p:spPr>
          <a:xfrm>
            <a:off x="7320136"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146" name="TextBox 145"/>
          <p:cNvSpPr txBox="1"/>
          <p:nvPr/>
        </p:nvSpPr>
        <p:spPr>
          <a:xfrm>
            <a:off x="8112224"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147" name="TextBox 146"/>
          <p:cNvSpPr txBox="1"/>
          <p:nvPr/>
        </p:nvSpPr>
        <p:spPr>
          <a:xfrm>
            <a:off x="8976320"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148" name="TextBox 147"/>
          <p:cNvSpPr txBox="1"/>
          <p:nvPr/>
        </p:nvSpPr>
        <p:spPr>
          <a:xfrm>
            <a:off x="9912424"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149" name="Picture 148"/>
          <p:cNvPicPr>
            <a:picLocks noChangeAspect="1"/>
          </p:cNvPicPr>
          <p:nvPr/>
        </p:nvPicPr>
        <p:blipFill>
          <a:blip r:embed="rId3"/>
          <a:stretch>
            <a:fillRect/>
          </a:stretch>
        </p:blipFill>
        <p:spPr>
          <a:xfrm>
            <a:off x="3359696" y="3861048"/>
            <a:ext cx="190500" cy="304800"/>
          </a:xfrm>
          <a:prstGeom prst="rect">
            <a:avLst/>
          </a:prstGeom>
        </p:spPr>
      </p:pic>
      <p:pic>
        <p:nvPicPr>
          <p:cNvPr id="150" name="Picture 149"/>
          <p:cNvPicPr>
            <a:picLocks noChangeAspect="1"/>
          </p:cNvPicPr>
          <p:nvPr/>
        </p:nvPicPr>
        <p:blipFill>
          <a:blip r:embed="rId3"/>
          <a:stretch>
            <a:fillRect/>
          </a:stretch>
        </p:blipFill>
        <p:spPr>
          <a:xfrm>
            <a:off x="4151784" y="3861048"/>
            <a:ext cx="190500" cy="304800"/>
          </a:xfrm>
          <a:prstGeom prst="rect">
            <a:avLst/>
          </a:prstGeom>
        </p:spPr>
      </p:pic>
      <p:pic>
        <p:nvPicPr>
          <p:cNvPr id="151" name="Picture 150"/>
          <p:cNvPicPr>
            <a:picLocks noChangeAspect="1"/>
          </p:cNvPicPr>
          <p:nvPr/>
        </p:nvPicPr>
        <p:blipFill>
          <a:blip r:embed="rId3"/>
          <a:stretch>
            <a:fillRect/>
          </a:stretch>
        </p:blipFill>
        <p:spPr>
          <a:xfrm>
            <a:off x="4799856" y="3861048"/>
            <a:ext cx="190500" cy="304800"/>
          </a:xfrm>
          <a:prstGeom prst="rect">
            <a:avLst/>
          </a:prstGeom>
        </p:spPr>
      </p:pic>
      <p:pic>
        <p:nvPicPr>
          <p:cNvPr id="152" name="Picture 151"/>
          <p:cNvPicPr>
            <a:picLocks noChangeAspect="1"/>
          </p:cNvPicPr>
          <p:nvPr/>
        </p:nvPicPr>
        <p:blipFill>
          <a:blip r:embed="rId3"/>
          <a:stretch>
            <a:fillRect/>
          </a:stretch>
        </p:blipFill>
        <p:spPr>
          <a:xfrm>
            <a:off x="5519936" y="3861048"/>
            <a:ext cx="190500" cy="304800"/>
          </a:xfrm>
          <a:prstGeom prst="rect">
            <a:avLst/>
          </a:prstGeom>
        </p:spPr>
      </p:pic>
      <p:pic>
        <p:nvPicPr>
          <p:cNvPr id="153" name="Picture 152"/>
          <p:cNvPicPr>
            <a:picLocks noChangeAspect="1"/>
          </p:cNvPicPr>
          <p:nvPr/>
        </p:nvPicPr>
        <p:blipFill>
          <a:blip r:embed="rId3"/>
          <a:stretch>
            <a:fillRect/>
          </a:stretch>
        </p:blipFill>
        <p:spPr>
          <a:xfrm>
            <a:off x="6312024" y="3861048"/>
            <a:ext cx="190500" cy="304800"/>
          </a:xfrm>
          <a:prstGeom prst="rect">
            <a:avLst/>
          </a:prstGeom>
        </p:spPr>
      </p:pic>
      <p:pic>
        <p:nvPicPr>
          <p:cNvPr id="154" name="Picture 153"/>
          <p:cNvPicPr>
            <a:picLocks noChangeAspect="1"/>
          </p:cNvPicPr>
          <p:nvPr/>
        </p:nvPicPr>
        <p:blipFill>
          <a:blip r:embed="rId3"/>
          <a:stretch>
            <a:fillRect/>
          </a:stretch>
        </p:blipFill>
        <p:spPr>
          <a:xfrm>
            <a:off x="7104112" y="3861048"/>
            <a:ext cx="190500" cy="304800"/>
          </a:xfrm>
          <a:prstGeom prst="rect">
            <a:avLst/>
          </a:prstGeom>
        </p:spPr>
      </p:pic>
      <p:pic>
        <p:nvPicPr>
          <p:cNvPr id="155" name="Picture 154"/>
          <p:cNvPicPr>
            <a:picLocks noChangeAspect="1"/>
          </p:cNvPicPr>
          <p:nvPr/>
        </p:nvPicPr>
        <p:blipFill>
          <a:blip r:embed="rId3"/>
          <a:stretch>
            <a:fillRect/>
          </a:stretch>
        </p:blipFill>
        <p:spPr>
          <a:xfrm>
            <a:off x="7896200" y="3861048"/>
            <a:ext cx="190500" cy="304800"/>
          </a:xfrm>
          <a:prstGeom prst="rect">
            <a:avLst/>
          </a:prstGeom>
        </p:spPr>
      </p:pic>
      <p:pic>
        <p:nvPicPr>
          <p:cNvPr id="156" name="Picture 155"/>
          <p:cNvPicPr>
            <a:picLocks noChangeAspect="1"/>
          </p:cNvPicPr>
          <p:nvPr/>
        </p:nvPicPr>
        <p:blipFill>
          <a:blip r:embed="rId3"/>
          <a:stretch>
            <a:fillRect/>
          </a:stretch>
        </p:blipFill>
        <p:spPr>
          <a:xfrm>
            <a:off x="8832304" y="3861048"/>
            <a:ext cx="190500" cy="304800"/>
          </a:xfrm>
          <a:prstGeom prst="rect">
            <a:avLst/>
          </a:prstGeom>
        </p:spPr>
      </p:pic>
      <p:pic>
        <p:nvPicPr>
          <p:cNvPr id="157" name="Picture 156"/>
          <p:cNvPicPr>
            <a:picLocks noChangeAspect="1"/>
          </p:cNvPicPr>
          <p:nvPr/>
        </p:nvPicPr>
        <p:blipFill>
          <a:blip r:embed="rId3"/>
          <a:stretch>
            <a:fillRect/>
          </a:stretch>
        </p:blipFill>
        <p:spPr>
          <a:xfrm>
            <a:off x="9768408" y="3861048"/>
            <a:ext cx="190500" cy="304800"/>
          </a:xfrm>
          <a:prstGeom prst="rect">
            <a:avLst/>
          </a:prstGeom>
        </p:spPr>
      </p:pic>
      <p:pic>
        <p:nvPicPr>
          <p:cNvPr id="158" name="Picture 157"/>
          <p:cNvPicPr>
            <a:picLocks noChangeAspect="1"/>
          </p:cNvPicPr>
          <p:nvPr/>
        </p:nvPicPr>
        <p:blipFill>
          <a:blip r:embed="rId3"/>
          <a:stretch>
            <a:fillRect/>
          </a:stretch>
        </p:blipFill>
        <p:spPr>
          <a:xfrm>
            <a:off x="10560496" y="3861048"/>
            <a:ext cx="190500" cy="304800"/>
          </a:xfrm>
          <a:prstGeom prst="rect">
            <a:avLst/>
          </a:prstGeom>
        </p:spPr>
      </p:pic>
      <p:sp>
        <p:nvSpPr>
          <p:cNvPr id="159" name="Rounded Rectangle 158"/>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60" name="Rounded Rectangle 159"/>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61" name="Rounded Rectangle 160"/>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62" name="Rounded Rectangle 161"/>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63" name="Rounded Rectangle 162"/>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64" name="Rectangle 163"/>
          <p:cNvSpPr/>
          <p:nvPr/>
        </p:nvSpPr>
        <p:spPr>
          <a:xfrm>
            <a:off x="3431704" y="1700808"/>
            <a:ext cx="7272808" cy="4464496"/>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65" name="TextBox 164"/>
          <p:cNvSpPr txBox="1"/>
          <p:nvPr/>
        </p:nvSpPr>
        <p:spPr>
          <a:xfrm>
            <a:off x="3647728" y="1772816"/>
            <a:ext cx="1107996" cy="369332"/>
          </a:xfrm>
          <a:prstGeom prst="rect">
            <a:avLst/>
          </a:prstGeom>
          <a:noFill/>
        </p:spPr>
        <p:txBody>
          <a:bodyPr wrap="none" rtlCol="0">
            <a:spAutoFit/>
          </a:bodyPr>
          <a:lstStyle/>
          <a:p>
            <a:r>
              <a:rPr lang="zh-CN" altLang="en-US" dirty="0" smtClean="0">
                <a:solidFill>
                  <a:schemeClr val="bg1"/>
                </a:solidFill>
              </a:rPr>
              <a:t>导入选项</a:t>
            </a:r>
            <a:endParaRPr lang="en-US" dirty="0">
              <a:solidFill>
                <a:schemeClr val="bg1"/>
              </a:solidFill>
            </a:endParaRPr>
          </a:p>
        </p:txBody>
      </p:sp>
      <p:sp>
        <p:nvSpPr>
          <p:cNvPr id="166" name="Oval 165"/>
          <p:cNvSpPr/>
          <p:nvPr/>
        </p:nvSpPr>
        <p:spPr>
          <a:xfrm>
            <a:off x="3935760" y="2348880"/>
            <a:ext cx="288032" cy="2880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hlinkClick r:id="rId4" action="ppaction://hlinksldjump"/>
          </p:cNvPr>
          <p:cNvSpPr/>
          <p:nvPr/>
        </p:nvSpPr>
        <p:spPr>
          <a:xfrm>
            <a:off x="3935760" y="3501008"/>
            <a:ext cx="288032" cy="2880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TextBox 167"/>
          <p:cNvSpPr txBox="1"/>
          <p:nvPr/>
        </p:nvSpPr>
        <p:spPr>
          <a:xfrm>
            <a:off x="4439816" y="2276872"/>
            <a:ext cx="3433953" cy="369332"/>
          </a:xfrm>
          <a:prstGeom prst="rect">
            <a:avLst/>
          </a:prstGeom>
          <a:noFill/>
        </p:spPr>
        <p:txBody>
          <a:bodyPr wrap="none" rtlCol="0">
            <a:spAutoFit/>
          </a:bodyPr>
          <a:lstStyle/>
          <a:p>
            <a:r>
              <a:rPr lang="zh-CN" altLang="en-US" dirty="0" smtClean="0">
                <a:solidFill>
                  <a:schemeClr val="bg1"/>
                </a:solidFill>
              </a:rPr>
              <a:t>从系统内之前学期导入课程信息</a:t>
            </a:r>
            <a:endParaRPr lang="en-US" dirty="0">
              <a:solidFill>
                <a:schemeClr val="bg1"/>
              </a:solidFill>
            </a:endParaRPr>
          </a:p>
        </p:txBody>
      </p:sp>
      <p:sp>
        <p:nvSpPr>
          <p:cNvPr id="169" name="TextBox 168"/>
          <p:cNvSpPr txBox="1"/>
          <p:nvPr/>
        </p:nvSpPr>
        <p:spPr>
          <a:xfrm>
            <a:off x="4439816" y="3429000"/>
            <a:ext cx="2734788" cy="369332"/>
          </a:xfrm>
          <a:prstGeom prst="rect">
            <a:avLst/>
          </a:prstGeom>
          <a:noFill/>
        </p:spPr>
        <p:txBody>
          <a:bodyPr wrap="none" rtlCol="0">
            <a:spAutoFit/>
          </a:bodyPr>
          <a:lstStyle/>
          <a:p>
            <a:r>
              <a:rPr lang="zh-CN" altLang="en-US" dirty="0" smtClean="0"/>
              <a:t>从</a:t>
            </a:r>
            <a:r>
              <a:rPr lang="en-US" altLang="zh-CN" dirty="0" smtClean="0"/>
              <a:t>Excel</a:t>
            </a:r>
            <a:r>
              <a:rPr lang="zh-CN" altLang="en-US" dirty="0" smtClean="0"/>
              <a:t>表格导入课程信息</a:t>
            </a:r>
            <a:endParaRPr lang="en-US" dirty="0"/>
          </a:p>
        </p:txBody>
      </p:sp>
      <p:sp>
        <p:nvSpPr>
          <p:cNvPr id="170" name="TextBox 169"/>
          <p:cNvSpPr txBox="1"/>
          <p:nvPr/>
        </p:nvSpPr>
        <p:spPr>
          <a:xfrm>
            <a:off x="3863752" y="2852936"/>
            <a:ext cx="720079" cy="369332"/>
          </a:xfrm>
          <a:prstGeom prst="rect">
            <a:avLst/>
          </a:prstGeom>
          <a:noFill/>
        </p:spPr>
        <p:txBody>
          <a:bodyPr wrap="square" rtlCol="0">
            <a:spAutoFit/>
          </a:bodyPr>
          <a:lstStyle/>
          <a:p>
            <a:r>
              <a:rPr lang="zh-CN" altLang="en-US" dirty="0" smtClean="0">
                <a:solidFill>
                  <a:schemeClr val="bg1"/>
                </a:solidFill>
              </a:rPr>
              <a:t>或者</a:t>
            </a:r>
            <a:endParaRPr lang="en-US" dirty="0">
              <a:solidFill>
                <a:schemeClr val="bg1"/>
              </a:solidFill>
            </a:endParaRPr>
          </a:p>
        </p:txBody>
      </p:sp>
      <p:sp>
        <p:nvSpPr>
          <p:cNvPr id="171" name="Rectangle 170"/>
          <p:cNvSpPr/>
          <p:nvPr/>
        </p:nvSpPr>
        <p:spPr>
          <a:xfrm>
            <a:off x="8256240" y="5445224"/>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下一步</a:t>
            </a:r>
            <a:endParaRPr lang="en-US" dirty="0"/>
          </a:p>
        </p:txBody>
      </p:sp>
      <p:sp>
        <p:nvSpPr>
          <p:cNvPr id="172" name="Rectangle 171">
            <a:hlinkClick r:id="rId5" action="ppaction://hlinksldjump"/>
          </p:cNvPr>
          <p:cNvSpPr/>
          <p:nvPr/>
        </p:nvSpPr>
        <p:spPr>
          <a:xfrm>
            <a:off x="9552384" y="5445224"/>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sp>
        <p:nvSpPr>
          <p:cNvPr id="173" name="Left Arrow 172"/>
          <p:cNvSpPr/>
          <p:nvPr/>
        </p:nvSpPr>
        <p:spPr>
          <a:xfrm rot="1363820">
            <a:off x="9080541" y="5658729"/>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 name="Straight Connector 173"/>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75" name="Rectangle 174"/>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76" name="TextBox 175"/>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177" name="Rectangle 176"/>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78" name="TextBox 177"/>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179" name="Rectangle 178"/>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98" name="Rectangle 197"/>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9" name="Group 198"/>
          <p:cNvGrpSpPr/>
          <p:nvPr/>
        </p:nvGrpSpPr>
        <p:grpSpPr>
          <a:xfrm>
            <a:off x="9624392" y="692696"/>
            <a:ext cx="1584176" cy="576064"/>
            <a:chOff x="3071664" y="2708920"/>
            <a:chExt cx="1659613" cy="648072"/>
          </a:xfrm>
          <a:solidFill>
            <a:schemeClr val="accent5">
              <a:lumMod val="75000"/>
            </a:schemeClr>
          </a:solidFill>
        </p:grpSpPr>
        <p:sp>
          <p:nvSpPr>
            <p:cNvPr id="200" name="Rectangle 199"/>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TextBox 200"/>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202" name="Group 201"/>
          <p:cNvGrpSpPr/>
          <p:nvPr/>
        </p:nvGrpSpPr>
        <p:grpSpPr>
          <a:xfrm>
            <a:off x="6456040" y="692696"/>
            <a:ext cx="1584176" cy="576064"/>
            <a:chOff x="3071664" y="2852936"/>
            <a:chExt cx="1584176" cy="648072"/>
          </a:xfrm>
          <a:solidFill>
            <a:schemeClr val="accent5">
              <a:lumMod val="75000"/>
            </a:schemeClr>
          </a:solidFill>
        </p:grpSpPr>
        <p:sp>
          <p:nvSpPr>
            <p:cNvPr id="203" name="Rectangle 202"/>
            <p:cNvSpPr/>
            <p:nvPr/>
          </p:nvSpPr>
          <p:spPr>
            <a:xfrm>
              <a:off x="3071664" y="2852936"/>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TextBox 203"/>
            <p:cNvSpPr txBox="1"/>
            <p:nvPr/>
          </p:nvSpPr>
          <p:spPr>
            <a:xfrm>
              <a:off x="3071664" y="2933945"/>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205" name="Group 204"/>
          <p:cNvGrpSpPr/>
          <p:nvPr/>
        </p:nvGrpSpPr>
        <p:grpSpPr>
          <a:xfrm>
            <a:off x="3215680" y="692696"/>
            <a:ext cx="1728193" cy="576064"/>
            <a:chOff x="936470" y="3438001"/>
            <a:chExt cx="1653053" cy="648072"/>
          </a:xfrm>
          <a:solidFill>
            <a:schemeClr val="accent5">
              <a:lumMod val="75000"/>
            </a:schemeClr>
          </a:solidFill>
        </p:grpSpPr>
        <p:sp>
          <p:nvSpPr>
            <p:cNvPr id="206" name="Rectangle 205"/>
            <p:cNvSpPr/>
            <p:nvPr/>
          </p:nvSpPr>
          <p:spPr>
            <a:xfrm>
              <a:off x="936470" y="3438001"/>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TextBox 206"/>
            <p:cNvSpPr txBox="1"/>
            <p:nvPr/>
          </p:nvSpPr>
          <p:spPr>
            <a:xfrm>
              <a:off x="1005347" y="3519010"/>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08" name="Group 207"/>
          <p:cNvGrpSpPr/>
          <p:nvPr/>
        </p:nvGrpSpPr>
        <p:grpSpPr>
          <a:xfrm>
            <a:off x="4871864" y="692696"/>
            <a:ext cx="1584176" cy="576064"/>
            <a:chOff x="3071664" y="2708920"/>
            <a:chExt cx="1584176" cy="648072"/>
          </a:xfrm>
          <a:solidFill>
            <a:schemeClr val="accent5">
              <a:lumMod val="75000"/>
            </a:schemeClr>
          </a:solidFill>
        </p:grpSpPr>
        <p:sp>
          <p:nvSpPr>
            <p:cNvPr id="209" name="Rectangle 208"/>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11" name="Group 210"/>
          <p:cNvGrpSpPr/>
          <p:nvPr/>
        </p:nvGrpSpPr>
        <p:grpSpPr>
          <a:xfrm>
            <a:off x="8040216" y="692696"/>
            <a:ext cx="1584176" cy="576064"/>
            <a:chOff x="3071664" y="2492896"/>
            <a:chExt cx="1584176" cy="648072"/>
          </a:xfrm>
          <a:solidFill>
            <a:schemeClr val="accent5">
              <a:lumMod val="75000"/>
            </a:schemeClr>
          </a:solidFill>
        </p:grpSpPr>
        <p:sp>
          <p:nvSpPr>
            <p:cNvPr id="212" name="Rectangle 211"/>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TextBox 212"/>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2</a:t>
            </a:r>
            <a:endParaRPr lang="en-US" altLang="zh-CN" dirty="0" smtClean="0">
              <a:solidFill>
                <a:schemeClr val="tx1"/>
              </a:solidFill>
            </a:endParaRPr>
          </a:p>
        </p:txBody>
      </p:sp>
      <p:sp>
        <p:nvSpPr>
          <p:cNvPr id="63" name="Rectangle 62"/>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4" name="Rectangle 63"/>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5" name="Rectangle 64"/>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6" name="Rectangle 65"/>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711624" y="3861048"/>
            <a:ext cx="190500" cy="304800"/>
          </a:xfrm>
          <a:prstGeom prst="rect">
            <a:avLst/>
          </a:prstGeom>
        </p:spPr>
      </p:pic>
      <p:sp>
        <p:nvSpPr>
          <p:cNvPr id="80" name="TextBox 79"/>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81" name="TextBox 80"/>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256240"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88" name="TextBox 87"/>
          <p:cNvSpPr txBox="1"/>
          <p:nvPr/>
        </p:nvSpPr>
        <p:spPr>
          <a:xfrm>
            <a:off x="10920536" y="3861048"/>
            <a:ext cx="1005403" cy="338554"/>
          </a:xfrm>
          <a:prstGeom prst="rect">
            <a:avLst/>
          </a:prstGeom>
          <a:noFill/>
        </p:spPr>
        <p:txBody>
          <a:bodyPr wrap="none" rtlCol="0">
            <a:spAutoFit/>
          </a:bodyPr>
          <a:lstStyle/>
          <a:p>
            <a:r>
              <a:rPr lang="zh-CN" altLang="en-US" sz="1600" dirty="0" smtClean="0"/>
              <a:t>可选教师</a:t>
            </a:r>
            <a:endParaRPr lang="en-US" sz="1600" dirty="0"/>
          </a:p>
        </p:txBody>
      </p:sp>
      <p:sp>
        <p:nvSpPr>
          <p:cNvPr id="89" name="TextBox 88"/>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503712" y="3861048"/>
            <a:ext cx="190500" cy="304800"/>
          </a:xfrm>
          <a:prstGeom prst="rect">
            <a:avLst/>
          </a:prstGeom>
        </p:spPr>
      </p:pic>
      <p:pic>
        <p:nvPicPr>
          <p:cNvPr id="92" name="Picture 91"/>
          <p:cNvPicPr>
            <a:picLocks noChangeAspect="1"/>
          </p:cNvPicPr>
          <p:nvPr/>
        </p:nvPicPr>
        <p:blipFill>
          <a:blip r:embed="rId3"/>
          <a:stretch>
            <a:fillRect/>
          </a:stretch>
        </p:blipFill>
        <p:spPr>
          <a:xfrm>
            <a:off x="4295800" y="3861048"/>
            <a:ext cx="190500" cy="304800"/>
          </a:xfrm>
          <a:prstGeom prst="rect">
            <a:avLst/>
          </a:prstGeom>
        </p:spPr>
      </p:pic>
      <p:pic>
        <p:nvPicPr>
          <p:cNvPr id="93" name="Picture 92"/>
          <p:cNvPicPr>
            <a:picLocks noChangeAspect="1"/>
          </p:cNvPicPr>
          <p:nvPr/>
        </p:nvPicPr>
        <p:blipFill>
          <a:blip r:embed="rId3"/>
          <a:stretch>
            <a:fillRect/>
          </a:stretch>
        </p:blipFill>
        <p:spPr>
          <a:xfrm>
            <a:off x="4943872" y="3861048"/>
            <a:ext cx="190500" cy="304800"/>
          </a:xfrm>
          <a:prstGeom prst="rect">
            <a:avLst/>
          </a:prstGeom>
        </p:spPr>
      </p:pic>
      <p:pic>
        <p:nvPicPr>
          <p:cNvPr id="94" name="Picture 93"/>
          <p:cNvPicPr>
            <a:picLocks noChangeAspect="1"/>
          </p:cNvPicPr>
          <p:nvPr/>
        </p:nvPicPr>
        <p:blipFill>
          <a:blip r:embed="rId3"/>
          <a:stretch>
            <a:fillRect/>
          </a:stretch>
        </p:blipFill>
        <p:spPr>
          <a:xfrm>
            <a:off x="5663952" y="3861048"/>
            <a:ext cx="190500" cy="304800"/>
          </a:xfrm>
          <a:prstGeom prst="rect">
            <a:avLst/>
          </a:prstGeom>
        </p:spPr>
      </p:pic>
      <p:pic>
        <p:nvPicPr>
          <p:cNvPr id="95" name="Picture 94"/>
          <p:cNvPicPr>
            <a:picLocks noChangeAspect="1"/>
          </p:cNvPicPr>
          <p:nvPr/>
        </p:nvPicPr>
        <p:blipFill>
          <a:blip r:embed="rId3"/>
          <a:stretch>
            <a:fillRect/>
          </a:stretch>
        </p:blipFill>
        <p:spPr>
          <a:xfrm>
            <a:off x="6456040" y="3861048"/>
            <a:ext cx="190500" cy="304800"/>
          </a:xfrm>
          <a:prstGeom prst="rect">
            <a:avLst/>
          </a:prstGeom>
        </p:spPr>
      </p:pic>
      <p:pic>
        <p:nvPicPr>
          <p:cNvPr id="96" name="Picture 95"/>
          <p:cNvPicPr>
            <a:picLocks noChangeAspect="1"/>
          </p:cNvPicPr>
          <p:nvPr/>
        </p:nvPicPr>
        <p:blipFill>
          <a:blip r:embed="rId3"/>
          <a:stretch>
            <a:fillRect/>
          </a:stretch>
        </p:blipFill>
        <p:spPr>
          <a:xfrm>
            <a:off x="7248128" y="3861048"/>
            <a:ext cx="190500" cy="304800"/>
          </a:xfrm>
          <a:prstGeom prst="rect">
            <a:avLst/>
          </a:prstGeom>
        </p:spPr>
      </p:pic>
      <p:pic>
        <p:nvPicPr>
          <p:cNvPr id="97" name="Picture 96"/>
          <p:cNvPicPr>
            <a:picLocks noChangeAspect="1"/>
          </p:cNvPicPr>
          <p:nvPr/>
        </p:nvPicPr>
        <p:blipFill>
          <a:blip r:embed="rId3"/>
          <a:stretch>
            <a:fillRect/>
          </a:stretch>
        </p:blipFill>
        <p:spPr>
          <a:xfrm>
            <a:off x="8040216" y="3861048"/>
            <a:ext cx="190500" cy="304800"/>
          </a:xfrm>
          <a:prstGeom prst="rect">
            <a:avLst/>
          </a:prstGeom>
        </p:spPr>
      </p:pic>
      <p:pic>
        <p:nvPicPr>
          <p:cNvPr id="98" name="Picture 97"/>
          <p:cNvPicPr>
            <a:picLocks noChangeAspect="1"/>
          </p:cNvPicPr>
          <p:nvPr/>
        </p:nvPicPr>
        <p:blipFill>
          <a:blip r:embed="rId3"/>
          <a:stretch>
            <a:fillRect/>
          </a:stretch>
        </p:blipFill>
        <p:spPr>
          <a:xfrm>
            <a:off x="8976320" y="3861048"/>
            <a:ext cx="190500" cy="304800"/>
          </a:xfrm>
          <a:prstGeom prst="rect">
            <a:avLst/>
          </a:prstGeom>
        </p:spPr>
      </p:pic>
      <p:pic>
        <p:nvPicPr>
          <p:cNvPr id="99" name="Picture 98"/>
          <p:cNvPicPr>
            <a:picLocks noChangeAspect="1"/>
          </p:cNvPicPr>
          <p:nvPr/>
        </p:nvPicPr>
        <p:blipFill>
          <a:blip r:embed="rId3"/>
          <a:stretch>
            <a:fillRect/>
          </a:stretch>
        </p:blipFill>
        <p:spPr>
          <a:xfrm>
            <a:off x="9912424" y="3861048"/>
            <a:ext cx="190500" cy="304800"/>
          </a:xfrm>
          <a:prstGeom prst="rect">
            <a:avLst/>
          </a:prstGeom>
        </p:spPr>
      </p:pic>
      <p:pic>
        <p:nvPicPr>
          <p:cNvPr id="100" name="Picture 99"/>
          <p:cNvPicPr>
            <a:picLocks noChangeAspect="1"/>
          </p:cNvPicPr>
          <p:nvPr/>
        </p:nvPicPr>
        <p:blipFill>
          <a:blip r:embed="rId3"/>
          <a:stretch>
            <a:fillRect/>
          </a:stretch>
        </p:blipFill>
        <p:spPr>
          <a:xfrm>
            <a:off x="10704512"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04" name="TextBox 103"/>
          <p:cNvSpPr txBox="1"/>
          <p:nvPr/>
        </p:nvSpPr>
        <p:spPr>
          <a:xfrm>
            <a:off x="8688288" y="5589240"/>
            <a:ext cx="3147015" cy="307777"/>
          </a:xfrm>
          <a:prstGeom prst="rect">
            <a:avLst/>
          </a:prstGeom>
          <a:noFill/>
        </p:spPr>
        <p:txBody>
          <a:bodyPr wrap="none" rtlCol="0">
            <a:spAutoFit/>
          </a:bodyPr>
          <a:lstStyle/>
          <a:p>
            <a:r>
              <a:rPr lang="zh-CN" altLang="en-US" sz="1400" dirty="0" smtClean="0"/>
              <a:t>首页 上一页 </a:t>
            </a:r>
            <a:r>
              <a:rPr lang="en-US" altLang="zh-CN" sz="1400" dirty="0" smtClean="0"/>
              <a:t>1-2</a:t>
            </a:r>
            <a:r>
              <a:rPr lang="zh-CN" altLang="en-US" sz="1400" dirty="0" smtClean="0"/>
              <a:t>条，共</a:t>
            </a:r>
            <a:r>
              <a:rPr lang="en-US" altLang="zh-CN" sz="1400" dirty="0" smtClean="0"/>
              <a:t>2</a:t>
            </a:r>
            <a:r>
              <a:rPr lang="zh-CN" altLang="en-US" sz="1400" dirty="0" smtClean="0"/>
              <a:t>条下一页 尾页</a:t>
            </a:r>
            <a:endParaRPr lang="en-US" sz="1400" dirty="0"/>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105" name="Straight Connector 10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3" name="TextBox 2"/>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5" name="TextBox 4"/>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6" name="TextBox 5"/>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7" name="TextBox 6"/>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8" name="TextBox 7"/>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9" name="TextBox 8"/>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1" name="TextBox 10"/>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 name="TextBox 26"/>
          <p:cNvSpPr txBox="1"/>
          <p:nvPr/>
        </p:nvSpPr>
        <p:spPr>
          <a:xfrm>
            <a:off x="8472264" y="4293096"/>
            <a:ext cx="367408" cy="307777"/>
          </a:xfrm>
          <a:prstGeom prst="rect">
            <a:avLst/>
          </a:prstGeom>
          <a:noFill/>
        </p:spPr>
        <p:txBody>
          <a:bodyPr wrap="none" rtlCol="0">
            <a:spAutoFit/>
          </a:bodyPr>
          <a:lstStyle/>
          <a:p>
            <a:r>
              <a:rPr lang="en-US" altLang="zh-CN" sz="1400" dirty="0" smtClean="0"/>
              <a:t>70</a:t>
            </a:r>
            <a:endParaRPr lang="en-US" sz="1400" dirty="0"/>
          </a:p>
        </p:txBody>
      </p:sp>
      <p:sp>
        <p:nvSpPr>
          <p:cNvPr id="29" name="TextBox 28"/>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20" name="TextBox 119"/>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21" name="Straight Connector 120"/>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1991544" y="5013176"/>
            <a:ext cx="9721080" cy="4320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24" name="Straight Connector 123"/>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126" name="TextBox 125"/>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127" name="TextBox 126"/>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28" name="TextBox 127"/>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129" name="TextBox 128"/>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30" name="TextBox 129"/>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131" name="TextBox 130"/>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32" name="TextBox 131"/>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133" name="TextBox 132"/>
          <p:cNvSpPr txBox="1"/>
          <p:nvPr/>
        </p:nvSpPr>
        <p:spPr>
          <a:xfrm>
            <a:off x="8472264" y="5013176"/>
            <a:ext cx="458780" cy="307777"/>
          </a:xfrm>
          <a:prstGeom prst="rect">
            <a:avLst/>
          </a:prstGeom>
          <a:noFill/>
        </p:spPr>
        <p:txBody>
          <a:bodyPr wrap="none" rtlCol="0">
            <a:spAutoFit/>
          </a:bodyPr>
          <a:lstStyle/>
          <a:p>
            <a:r>
              <a:rPr lang="en-US" altLang="zh-CN" sz="1400" dirty="0" smtClean="0"/>
              <a:t>110</a:t>
            </a:r>
            <a:endParaRPr lang="en-US" altLang="zh-CN" sz="1400" dirty="0" smtClean="0"/>
          </a:p>
        </p:txBody>
      </p:sp>
      <p:sp>
        <p:nvSpPr>
          <p:cNvPr id="134" name="TextBox 133"/>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135" name="TextBox 134"/>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37" name="Straight Connector 136"/>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18" name="Rectangle 117"/>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19" name="Rectangle 118"/>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22" name="Rectangle 121"/>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38" name="TextBox 137"/>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139" name="TextBox 138"/>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140" name="TextBox 139"/>
          <p:cNvSpPr txBox="1"/>
          <p:nvPr/>
        </p:nvSpPr>
        <p:spPr>
          <a:xfrm>
            <a:off x="3575720"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141" name="TextBox 140"/>
          <p:cNvSpPr txBox="1"/>
          <p:nvPr/>
        </p:nvSpPr>
        <p:spPr>
          <a:xfrm>
            <a:off x="4295800"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142" name="TextBox 141"/>
          <p:cNvSpPr txBox="1"/>
          <p:nvPr/>
        </p:nvSpPr>
        <p:spPr>
          <a:xfrm>
            <a:off x="4943872"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143" name="TextBox 142"/>
          <p:cNvSpPr txBox="1"/>
          <p:nvPr/>
        </p:nvSpPr>
        <p:spPr>
          <a:xfrm>
            <a:off x="5735960"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144" name="TextBox 143"/>
          <p:cNvSpPr txBox="1"/>
          <p:nvPr/>
        </p:nvSpPr>
        <p:spPr>
          <a:xfrm>
            <a:off x="6528048"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145" name="TextBox 144"/>
          <p:cNvSpPr txBox="1"/>
          <p:nvPr/>
        </p:nvSpPr>
        <p:spPr>
          <a:xfrm>
            <a:off x="7320136"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146" name="TextBox 145"/>
          <p:cNvSpPr txBox="1"/>
          <p:nvPr/>
        </p:nvSpPr>
        <p:spPr>
          <a:xfrm>
            <a:off x="8112224"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147" name="TextBox 146"/>
          <p:cNvSpPr txBox="1"/>
          <p:nvPr/>
        </p:nvSpPr>
        <p:spPr>
          <a:xfrm>
            <a:off x="8976320"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148" name="TextBox 147"/>
          <p:cNvSpPr txBox="1"/>
          <p:nvPr/>
        </p:nvSpPr>
        <p:spPr>
          <a:xfrm>
            <a:off x="9912424"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149" name="Picture 148"/>
          <p:cNvPicPr>
            <a:picLocks noChangeAspect="1"/>
          </p:cNvPicPr>
          <p:nvPr/>
        </p:nvPicPr>
        <p:blipFill>
          <a:blip r:embed="rId3"/>
          <a:stretch>
            <a:fillRect/>
          </a:stretch>
        </p:blipFill>
        <p:spPr>
          <a:xfrm>
            <a:off x="3359696" y="3861048"/>
            <a:ext cx="190500" cy="304800"/>
          </a:xfrm>
          <a:prstGeom prst="rect">
            <a:avLst/>
          </a:prstGeom>
        </p:spPr>
      </p:pic>
      <p:pic>
        <p:nvPicPr>
          <p:cNvPr id="150" name="Picture 149"/>
          <p:cNvPicPr>
            <a:picLocks noChangeAspect="1"/>
          </p:cNvPicPr>
          <p:nvPr/>
        </p:nvPicPr>
        <p:blipFill>
          <a:blip r:embed="rId3"/>
          <a:stretch>
            <a:fillRect/>
          </a:stretch>
        </p:blipFill>
        <p:spPr>
          <a:xfrm>
            <a:off x="4151784" y="3861048"/>
            <a:ext cx="190500" cy="304800"/>
          </a:xfrm>
          <a:prstGeom prst="rect">
            <a:avLst/>
          </a:prstGeom>
        </p:spPr>
      </p:pic>
      <p:pic>
        <p:nvPicPr>
          <p:cNvPr id="151" name="Picture 150"/>
          <p:cNvPicPr>
            <a:picLocks noChangeAspect="1"/>
          </p:cNvPicPr>
          <p:nvPr/>
        </p:nvPicPr>
        <p:blipFill>
          <a:blip r:embed="rId3"/>
          <a:stretch>
            <a:fillRect/>
          </a:stretch>
        </p:blipFill>
        <p:spPr>
          <a:xfrm>
            <a:off x="4799856" y="3861048"/>
            <a:ext cx="190500" cy="304800"/>
          </a:xfrm>
          <a:prstGeom prst="rect">
            <a:avLst/>
          </a:prstGeom>
        </p:spPr>
      </p:pic>
      <p:pic>
        <p:nvPicPr>
          <p:cNvPr id="152" name="Picture 151"/>
          <p:cNvPicPr>
            <a:picLocks noChangeAspect="1"/>
          </p:cNvPicPr>
          <p:nvPr/>
        </p:nvPicPr>
        <p:blipFill>
          <a:blip r:embed="rId3"/>
          <a:stretch>
            <a:fillRect/>
          </a:stretch>
        </p:blipFill>
        <p:spPr>
          <a:xfrm>
            <a:off x="5519936" y="3861048"/>
            <a:ext cx="190500" cy="304800"/>
          </a:xfrm>
          <a:prstGeom prst="rect">
            <a:avLst/>
          </a:prstGeom>
        </p:spPr>
      </p:pic>
      <p:pic>
        <p:nvPicPr>
          <p:cNvPr id="153" name="Picture 152"/>
          <p:cNvPicPr>
            <a:picLocks noChangeAspect="1"/>
          </p:cNvPicPr>
          <p:nvPr/>
        </p:nvPicPr>
        <p:blipFill>
          <a:blip r:embed="rId3"/>
          <a:stretch>
            <a:fillRect/>
          </a:stretch>
        </p:blipFill>
        <p:spPr>
          <a:xfrm>
            <a:off x="6312024" y="3861048"/>
            <a:ext cx="190500" cy="304800"/>
          </a:xfrm>
          <a:prstGeom prst="rect">
            <a:avLst/>
          </a:prstGeom>
        </p:spPr>
      </p:pic>
      <p:pic>
        <p:nvPicPr>
          <p:cNvPr id="154" name="Picture 153"/>
          <p:cNvPicPr>
            <a:picLocks noChangeAspect="1"/>
          </p:cNvPicPr>
          <p:nvPr/>
        </p:nvPicPr>
        <p:blipFill>
          <a:blip r:embed="rId3"/>
          <a:stretch>
            <a:fillRect/>
          </a:stretch>
        </p:blipFill>
        <p:spPr>
          <a:xfrm>
            <a:off x="7104112" y="3861048"/>
            <a:ext cx="190500" cy="304800"/>
          </a:xfrm>
          <a:prstGeom prst="rect">
            <a:avLst/>
          </a:prstGeom>
        </p:spPr>
      </p:pic>
      <p:pic>
        <p:nvPicPr>
          <p:cNvPr id="155" name="Picture 154"/>
          <p:cNvPicPr>
            <a:picLocks noChangeAspect="1"/>
          </p:cNvPicPr>
          <p:nvPr/>
        </p:nvPicPr>
        <p:blipFill>
          <a:blip r:embed="rId3"/>
          <a:stretch>
            <a:fillRect/>
          </a:stretch>
        </p:blipFill>
        <p:spPr>
          <a:xfrm>
            <a:off x="7896200" y="3861048"/>
            <a:ext cx="190500" cy="304800"/>
          </a:xfrm>
          <a:prstGeom prst="rect">
            <a:avLst/>
          </a:prstGeom>
        </p:spPr>
      </p:pic>
      <p:pic>
        <p:nvPicPr>
          <p:cNvPr id="156" name="Picture 155"/>
          <p:cNvPicPr>
            <a:picLocks noChangeAspect="1"/>
          </p:cNvPicPr>
          <p:nvPr/>
        </p:nvPicPr>
        <p:blipFill>
          <a:blip r:embed="rId3"/>
          <a:stretch>
            <a:fillRect/>
          </a:stretch>
        </p:blipFill>
        <p:spPr>
          <a:xfrm>
            <a:off x="8832304" y="3861048"/>
            <a:ext cx="190500" cy="304800"/>
          </a:xfrm>
          <a:prstGeom prst="rect">
            <a:avLst/>
          </a:prstGeom>
        </p:spPr>
      </p:pic>
      <p:pic>
        <p:nvPicPr>
          <p:cNvPr id="157" name="Picture 156"/>
          <p:cNvPicPr>
            <a:picLocks noChangeAspect="1"/>
          </p:cNvPicPr>
          <p:nvPr/>
        </p:nvPicPr>
        <p:blipFill>
          <a:blip r:embed="rId3"/>
          <a:stretch>
            <a:fillRect/>
          </a:stretch>
        </p:blipFill>
        <p:spPr>
          <a:xfrm>
            <a:off x="9768408" y="3861048"/>
            <a:ext cx="190500" cy="304800"/>
          </a:xfrm>
          <a:prstGeom prst="rect">
            <a:avLst/>
          </a:prstGeom>
        </p:spPr>
      </p:pic>
      <p:pic>
        <p:nvPicPr>
          <p:cNvPr id="158" name="Picture 157"/>
          <p:cNvPicPr>
            <a:picLocks noChangeAspect="1"/>
          </p:cNvPicPr>
          <p:nvPr/>
        </p:nvPicPr>
        <p:blipFill>
          <a:blip r:embed="rId3"/>
          <a:stretch>
            <a:fillRect/>
          </a:stretch>
        </p:blipFill>
        <p:spPr>
          <a:xfrm>
            <a:off x="10560496" y="3861048"/>
            <a:ext cx="190500" cy="304800"/>
          </a:xfrm>
          <a:prstGeom prst="rect">
            <a:avLst/>
          </a:prstGeom>
        </p:spPr>
      </p:pic>
      <p:sp>
        <p:nvSpPr>
          <p:cNvPr id="159" name="Rounded Rectangle 158"/>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60" name="Rounded Rectangle 159"/>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61" name="Rounded Rectangle 160"/>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62" name="Rounded Rectangle 161"/>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63" name="Rectangle 162"/>
          <p:cNvSpPr/>
          <p:nvPr/>
        </p:nvSpPr>
        <p:spPr>
          <a:xfrm>
            <a:off x="3431704" y="1700808"/>
            <a:ext cx="7272808" cy="4464496"/>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64" name="TextBox 163"/>
          <p:cNvSpPr txBox="1"/>
          <p:nvPr/>
        </p:nvSpPr>
        <p:spPr>
          <a:xfrm>
            <a:off x="3647728" y="1772816"/>
            <a:ext cx="1107996" cy="369332"/>
          </a:xfrm>
          <a:prstGeom prst="rect">
            <a:avLst/>
          </a:prstGeom>
          <a:noFill/>
        </p:spPr>
        <p:txBody>
          <a:bodyPr wrap="none" rtlCol="0">
            <a:spAutoFit/>
          </a:bodyPr>
          <a:lstStyle/>
          <a:p>
            <a:r>
              <a:rPr lang="zh-CN" altLang="en-US" smtClean="0"/>
              <a:t>导入选项</a:t>
            </a:r>
            <a:endParaRPr lang="en-US" dirty="0"/>
          </a:p>
        </p:txBody>
      </p:sp>
      <p:sp>
        <p:nvSpPr>
          <p:cNvPr id="165" name="Oval 164"/>
          <p:cNvSpPr/>
          <p:nvPr/>
        </p:nvSpPr>
        <p:spPr>
          <a:xfrm>
            <a:off x="3935760" y="2348880"/>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p:cNvSpPr/>
          <p:nvPr/>
        </p:nvSpPr>
        <p:spPr>
          <a:xfrm>
            <a:off x="3935760" y="3501008"/>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TextBox 166"/>
          <p:cNvSpPr txBox="1"/>
          <p:nvPr/>
        </p:nvSpPr>
        <p:spPr>
          <a:xfrm>
            <a:off x="4439816" y="2276872"/>
            <a:ext cx="3433953" cy="369332"/>
          </a:xfrm>
          <a:prstGeom prst="rect">
            <a:avLst/>
          </a:prstGeom>
          <a:noFill/>
        </p:spPr>
        <p:txBody>
          <a:bodyPr wrap="none" rtlCol="0">
            <a:spAutoFit/>
          </a:bodyPr>
          <a:lstStyle/>
          <a:p>
            <a:r>
              <a:rPr lang="zh-CN" altLang="en-US" dirty="0" smtClean="0"/>
              <a:t>从系统内</a:t>
            </a:r>
            <a:r>
              <a:rPr lang="zh-CN" altLang="en-US" smtClean="0"/>
              <a:t>之前学期导入课程信息</a:t>
            </a:r>
            <a:endParaRPr lang="en-US" dirty="0"/>
          </a:p>
        </p:txBody>
      </p:sp>
      <p:sp>
        <p:nvSpPr>
          <p:cNvPr id="168" name="TextBox 167"/>
          <p:cNvSpPr txBox="1"/>
          <p:nvPr/>
        </p:nvSpPr>
        <p:spPr>
          <a:xfrm>
            <a:off x="4439816" y="3429000"/>
            <a:ext cx="2734788" cy="369332"/>
          </a:xfrm>
          <a:prstGeom prst="rect">
            <a:avLst/>
          </a:prstGeom>
          <a:noFill/>
        </p:spPr>
        <p:txBody>
          <a:bodyPr wrap="none" rtlCol="0">
            <a:spAutoFit/>
          </a:bodyPr>
          <a:lstStyle/>
          <a:p>
            <a:r>
              <a:rPr lang="zh-CN" altLang="en-US" dirty="0" smtClean="0"/>
              <a:t>从</a:t>
            </a:r>
            <a:r>
              <a:rPr lang="en-US" altLang="zh-CN" dirty="0" smtClean="0"/>
              <a:t>Excel</a:t>
            </a:r>
            <a:r>
              <a:rPr lang="zh-CN" altLang="en-US" dirty="0" smtClean="0"/>
              <a:t>表格导入课程信息</a:t>
            </a:r>
            <a:endParaRPr lang="en-US" dirty="0"/>
          </a:p>
        </p:txBody>
      </p:sp>
      <p:sp>
        <p:nvSpPr>
          <p:cNvPr id="169" name="TextBox 168"/>
          <p:cNvSpPr txBox="1"/>
          <p:nvPr/>
        </p:nvSpPr>
        <p:spPr>
          <a:xfrm>
            <a:off x="3863752" y="2852936"/>
            <a:ext cx="720079" cy="369332"/>
          </a:xfrm>
          <a:prstGeom prst="rect">
            <a:avLst/>
          </a:prstGeom>
          <a:noFill/>
        </p:spPr>
        <p:txBody>
          <a:bodyPr wrap="square" rtlCol="0">
            <a:spAutoFit/>
          </a:bodyPr>
          <a:lstStyle/>
          <a:p>
            <a:r>
              <a:rPr lang="zh-CN" altLang="en-US" smtClean="0"/>
              <a:t>或者</a:t>
            </a:r>
            <a:endParaRPr lang="en-US" dirty="0"/>
          </a:p>
        </p:txBody>
      </p:sp>
      <p:sp>
        <p:nvSpPr>
          <p:cNvPr id="170" name="Rectangle 169">
            <a:hlinkClick r:id="rId4" action="ppaction://hlinksldjump"/>
          </p:cNvPr>
          <p:cNvSpPr/>
          <p:nvPr/>
        </p:nvSpPr>
        <p:spPr>
          <a:xfrm>
            <a:off x="8256240" y="5445224"/>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下一步</a:t>
            </a:r>
            <a:endParaRPr lang="en-US" dirty="0"/>
          </a:p>
        </p:txBody>
      </p:sp>
      <p:sp>
        <p:nvSpPr>
          <p:cNvPr id="171" name="Rectangle 170"/>
          <p:cNvSpPr/>
          <p:nvPr/>
        </p:nvSpPr>
        <p:spPr>
          <a:xfrm>
            <a:off x="9552384" y="5445224"/>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pic>
        <p:nvPicPr>
          <p:cNvPr id="172" name="Picture 171"/>
          <p:cNvPicPr>
            <a:picLocks noChangeAspect="1"/>
          </p:cNvPicPr>
          <p:nvPr/>
        </p:nvPicPr>
        <p:blipFill>
          <a:blip r:embed="rId5"/>
          <a:stretch>
            <a:fillRect/>
          </a:stretch>
        </p:blipFill>
        <p:spPr>
          <a:xfrm flipH="1">
            <a:off x="4007768" y="3573016"/>
            <a:ext cx="148208" cy="148208"/>
          </a:xfrm>
          <a:prstGeom prst="rect">
            <a:avLst/>
          </a:prstGeom>
        </p:spPr>
      </p:pic>
      <p:sp>
        <p:nvSpPr>
          <p:cNvPr id="173" name="Left Arrow 172"/>
          <p:cNvSpPr/>
          <p:nvPr/>
        </p:nvSpPr>
        <p:spPr>
          <a:xfrm rot="1363820">
            <a:off x="9224556" y="5874754"/>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 name="Straight Connector 173"/>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75" name="Rectangle 174"/>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76" name="TextBox 175"/>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177" name="Rectangle 176"/>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78" name="TextBox 177"/>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179" name="Rectangle 178"/>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98" name="Rectangle 197"/>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9" name="Group 198"/>
          <p:cNvGrpSpPr/>
          <p:nvPr/>
        </p:nvGrpSpPr>
        <p:grpSpPr>
          <a:xfrm>
            <a:off x="9624392" y="692696"/>
            <a:ext cx="1584176" cy="576064"/>
            <a:chOff x="3071664" y="2708920"/>
            <a:chExt cx="1659613" cy="648072"/>
          </a:xfrm>
          <a:solidFill>
            <a:schemeClr val="accent5">
              <a:lumMod val="75000"/>
            </a:schemeClr>
          </a:solidFill>
        </p:grpSpPr>
        <p:sp>
          <p:nvSpPr>
            <p:cNvPr id="200" name="Rectangle 199"/>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TextBox 200"/>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202" name="Group 201"/>
          <p:cNvGrpSpPr/>
          <p:nvPr/>
        </p:nvGrpSpPr>
        <p:grpSpPr>
          <a:xfrm>
            <a:off x="6456040" y="692696"/>
            <a:ext cx="1584176" cy="576064"/>
            <a:chOff x="3071664" y="2852936"/>
            <a:chExt cx="1584176" cy="648072"/>
          </a:xfrm>
          <a:solidFill>
            <a:schemeClr val="accent5">
              <a:lumMod val="75000"/>
            </a:schemeClr>
          </a:solidFill>
        </p:grpSpPr>
        <p:sp>
          <p:nvSpPr>
            <p:cNvPr id="203" name="Rectangle 202"/>
            <p:cNvSpPr/>
            <p:nvPr/>
          </p:nvSpPr>
          <p:spPr>
            <a:xfrm>
              <a:off x="3071664" y="2852936"/>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TextBox 203"/>
            <p:cNvSpPr txBox="1"/>
            <p:nvPr/>
          </p:nvSpPr>
          <p:spPr>
            <a:xfrm>
              <a:off x="3071664" y="2933945"/>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205" name="Group 204"/>
          <p:cNvGrpSpPr/>
          <p:nvPr/>
        </p:nvGrpSpPr>
        <p:grpSpPr>
          <a:xfrm>
            <a:off x="3215680" y="692696"/>
            <a:ext cx="1728193" cy="576064"/>
            <a:chOff x="936470" y="3438001"/>
            <a:chExt cx="1653053" cy="648072"/>
          </a:xfrm>
          <a:solidFill>
            <a:schemeClr val="accent5">
              <a:lumMod val="75000"/>
            </a:schemeClr>
          </a:solidFill>
        </p:grpSpPr>
        <p:sp>
          <p:nvSpPr>
            <p:cNvPr id="206" name="Rectangle 205"/>
            <p:cNvSpPr/>
            <p:nvPr/>
          </p:nvSpPr>
          <p:spPr>
            <a:xfrm>
              <a:off x="936470" y="3438001"/>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TextBox 206"/>
            <p:cNvSpPr txBox="1"/>
            <p:nvPr/>
          </p:nvSpPr>
          <p:spPr>
            <a:xfrm>
              <a:off x="1005347" y="3519010"/>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08" name="Group 207"/>
          <p:cNvGrpSpPr/>
          <p:nvPr/>
        </p:nvGrpSpPr>
        <p:grpSpPr>
          <a:xfrm>
            <a:off x="4871864" y="692696"/>
            <a:ext cx="1584176" cy="576064"/>
            <a:chOff x="3071664" y="2708920"/>
            <a:chExt cx="1584176" cy="648072"/>
          </a:xfrm>
          <a:solidFill>
            <a:schemeClr val="accent5">
              <a:lumMod val="75000"/>
            </a:schemeClr>
          </a:solidFill>
        </p:grpSpPr>
        <p:sp>
          <p:nvSpPr>
            <p:cNvPr id="209" name="Rectangle 208"/>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11" name="Group 210"/>
          <p:cNvGrpSpPr/>
          <p:nvPr/>
        </p:nvGrpSpPr>
        <p:grpSpPr>
          <a:xfrm>
            <a:off x="8040216" y="692696"/>
            <a:ext cx="1584176" cy="576064"/>
            <a:chOff x="3071664" y="2492896"/>
            <a:chExt cx="1584176" cy="648072"/>
          </a:xfrm>
          <a:solidFill>
            <a:schemeClr val="accent5">
              <a:lumMod val="75000"/>
            </a:schemeClr>
          </a:solidFill>
        </p:grpSpPr>
        <p:sp>
          <p:nvSpPr>
            <p:cNvPr id="212" name="Rectangle 211"/>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TextBox 212"/>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2</a:t>
            </a:r>
            <a:endParaRPr lang="en-US" altLang="zh-CN" dirty="0" smtClean="0">
              <a:solidFill>
                <a:schemeClr val="tx1"/>
              </a:solidFill>
            </a:endParaRPr>
          </a:p>
        </p:txBody>
      </p:sp>
      <p:sp>
        <p:nvSpPr>
          <p:cNvPr id="63" name="Rectangle 62"/>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4" name="Rectangle 63"/>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5" name="Rectangle 64"/>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6" name="Rectangle 65"/>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711624" y="3861048"/>
            <a:ext cx="190500" cy="304800"/>
          </a:xfrm>
          <a:prstGeom prst="rect">
            <a:avLst/>
          </a:prstGeom>
        </p:spPr>
      </p:pic>
      <p:sp>
        <p:nvSpPr>
          <p:cNvPr id="80" name="TextBox 79"/>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81" name="TextBox 80"/>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256240"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88" name="TextBox 87"/>
          <p:cNvSpPr txBox="1"/>
          <p:nvPr/>
        </p:nvSpPr>
        <p:spPr>
          <a:xfrm>
            <a:off x="10920536" y="3861048"/>
            <a:ext cx="1005403" cy="338554"/>
          </a:xfrm>
          <a:prstGeom prst="rect">
            <a:avLst/>
          </a:prstGeom>
          <a:noFill/>
        </p:spPr>
        <p:txBody>
          <a:bodyPr wrap="none" rtlCol="0">
            <a:spAutoFit/>
          </a:bodyPr>
          <a:lstStyle/>
          <a:p>
            <a:r>
              <a:rPr lang="zh-CN" altLang="en-US" sz="1600" dirty="0" smtClean="0"/>
              <a:t>可选教师</a:t>
            </a:r>
            <a:endParaRPr lang="en-US" sz="1600" dirty="0"/>
          </a:p>
        </p:txBody>
      </p:sp>
      <p:sp>
        <p:nvSpPr>
          <p:cNvPr id="89" name="TextBox 88"/>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503712" y="3861048"/>
            <a:ext cx="190500" cy="304800"/>
          </a:xfrm>
          <a:prstGeom prst="rect">
            <a:avLst/>
          </a:prstGeom>
        </p:spPr>
      </p:pic>
      <p:pic>
        <p:nvPicPr>
          <p:cNvPr id="92" name="Picture 91"/>
          <p:cNvPicPr>
            <a:picLocks noChangeAspect="1"/>
          </p:cNvPicPr>
          <p:nvPr/>
        </p:nvPicPr>
        <p:blipFill>
          <a:blip r:embed="rId3"/>
          <a:stretch>
            <a:fillRect/>
          </a:stretch>
        </p:blipFill>
        <p:spPr>
          <a:xfrm>
            <a:off x="4295800" y="3861048"/>
            <a:ext cx="190500" cy="304800"/>
          </a:xfrm>
          <a:prstGeom prst="rect">
            <a:avLst/>
          </a:prstGeom>
        </p:spPr>
      </p:pic>
      <p:pic>
        <p:nvPicPr>
          <p:cNvPr id="93" name="Picture 92"/>
          <p:cNvPicPr>
            <a:picLocks noChangeAspect="1"/>
          </p:cNvPicPr>
          <p:nvPr/>
        </p:nvPicPr>
        <p:blipFill>
          <a:blip r:embed="rId3"/>
          <a:stretch>
            <a:fillRect/>
          </a:stretch>
        </p:blipFill>
        <p:spPr>
          <a:xfrm>
            <a:off x="4943872" y="3861048"/>
            <a:ext cx="190500" cy="304800"/>
          </a:xfrm>
          <a:prstGeom prst="rect">
            <a:avLst/>
          </a:prstGeom>
        </p:spPr>
      </p:pic>
      <p:pic>
        <p:nvPicPr>
          <p:cNvPr id="94" name="Picture 93"/>
          <p:cNvPicPr>
            <a:picLocks noChangeAspect="1"/>
          </p:cNvPicPr>
          <p:nvPr/>
        </p:nvPicPr>
        <p:blipFill>
          <a:blip r:embed="rId3"/>
          <a:stretch>
            <a:fillRect/>
          </a:stretch>
        </p:blipFill>
        <p:spPr>
          <a:xfrm>
            <a:off x="5663952" y="3861048"/>
            <a:ext cx="190500" cy="304800"/>
          </a:xfrm>
          <a:prstGeom prst="rect">
            <a:avLst/>
          </a:prstGeom>
        </p:spPr>
      </p:pic>
      <p:pic>
        <p:nvPicPr>
          <p:cNvPr id="95" name="Picture 94"/>
          <p:cNvPicPr>
            <a:picLocks noChangeAspect="1"/>
          </p:cNvPicPr>
          <p:nvPr/>
        </p:nvPicPr>
        <p:blipFill>
          <a:blip r:embed="rId3"/>
          <a:stretch>
            <a:fillRect/>
          </a:stretch>
        </p:blipFill>
        <p:spPr>
          <a:xfrm>
            <a:off x="6456040" y="3861048"/>
            <a:ext cx="190500" cy="304800"/>
          </a:xfrm>
          <a:prstGeom prst="rect">
            <a:avLst/>
          </a:prstGeom>
        </p:spPr>
      </p:pic>
      <p:pic>
        <p:nvPicPr>
          <p:cNvPr id="96" name="Picture 95"/>
          <p:cNvPicPr>
            <a:picLocks noChangeAspect="1"/>
          </p:cNvPicPr>
          <p:nvPr/>
        </p:nvPicPr>
        <p:blipFill>
          <a:blip r:embed="rId3"/>
          <a:stretch>
            <a:fillRect/>
          </a:stretch>
        </p:blipFill>
        <p:spPr>
          <a:xfrm>
            <a:off x="7248128" y="3861048"/>
            <a:ext cx="190500" cy="304800"/>
          </a:xfrm>
          <a:prstGeom prst="rect">
            <a:avLst/>
          </a:prstGeom>
        </p:spPr>
      </p:pic>
      <p:pic>
        <p:nvPicPr>
          <p:cNvPr id="97" name="Picture 96"/>
          <p:cNvPicPr>
            <a:picLocks noChangeAspect="1"/>
          </p:cNvPicPr>
          <p:nvPr/>
        </p:nvPicPr>
        <p:blipFill>
          <a:blip r:embed="rId3"/>
          <a:stretch>
            <a:fillRect/>
          </a:stretch>
        </p:blipFill>
        <p:spPr>
          <a:xfrm>
            <a:off x="8040216" y="3861048"/>
            <a:ext cx="190500" cy="304800"/>
          </a:xfrm>
          <a:prstGeom prst="rect">
            <a:avLst/>
          </a:prstGeom>
        </p:spPr>
      </p:pic>
      <p:pic>
        <p:nvPicPr>
          <p:cNvPr id="98" name="Picture 97"/>
          <p:cNvPicPr>
            <a:picLocks noChangeAspect="1"/>
          </p:cNvPicPr>
          <p:nvPr/>
        </p:nvPicPr>
        <p:blipFill>
          <a:blip r:embed="rId3"/>
          <a:stretch>
            <a:fillRect/>
          </a:stretch>
        </p:blipFill>
        <p:spPr>
          <a:xfrm>
            <a:off x="8976320" y="3861048"/>
            <a:ext cx="190500" cy="304800"/>
          </a:xfrm>
          <a:prstGeom prst="rect">
            <a:avLst/>
          </a:prstGeom>
        </p:spPr>
      </p:pic>
      <p:pic>
        <p:nvPicPr>
          <p:cNvPr id="99" name="Picture 98"/>
          <p:cNvPicPr>
            <a:picLocks noChangeAspect="1"/>
          </p:cNvPicPr>
          <p:nvPr/>
        </p:nvPicPr>
        <p:blipFill>
          <a:blip r:embed="rId3"/>
          <a:stretch>
            <a:fillRect/>
          </a:stretch>
        </p:blipFill>
        <p:spPr>
          <a:xfrm>
            <a:off x="9912424" y="3861048"/>
            <a:ext cx="190500" cy="304800"/>
          </a:xfrm>
          <a:prstGeom prst="rect">
            <a:avLst/>
          </a:prstGeom>
        </p:spPr>
      </p:pic>
      <p:pic>
        <p:nvPicPr>
          <p:cNvPr id="100" name="Picture 99"/>
          <p:cNvPicPr>
            <a:picLocks noChangeAspect="1"/>
          </p:cNvPicPr>
          <p:nvPr/>
        </p:nvPicPr>
        <p:blipFill>
          <a:blip r:embed="rId3"/>
          <a:stretch>
            <a:fillRect/>
          </a:stretch>
        </p:blipFill>
        <p:spPr>
          <a:xfrm>
            <a:off x="10704512"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04" name="TextBox 103"/>
          <p:cNvSpPr txBox="1"/>
          <p:nvPr/>
        </p:nvSpPr>
        <p:spPr>
          <a:xfrm>
            <a:off x="8688288" y="5589240"/>
            <a:ext cx="3147015" cy="307777"/>
          </a:xfrm>
          <a:prstGeom prst="rect">
            <a:avLst/>
          </a:prstGeom>
          <a:noFill/>
        </p:spPr>
        <p:txBody>
          <a:bodyPr wrap="none" rtlCol="0">
            <a:spAutoFit/>
          </a:bodyPr>
          <a:lstStyle/>
          <a:p>
            <a:r>
              <a:rPr lang="zh-CN" altLang="en-US" sz="1400" dirty="0" smtClean="0"/>
              <a:t>首页 上一页 </a:t>
            </a:r>
            <a:r>
              <a:rPr lang="en-US" altLang="zh-CN" sz="1400" dirty="0" smtClean="0"/>
              <a:t>1-2</a:t>
            </a:r>
            <a:r>
              <a:rPr lang="zh-CN" altLang="en-US" sz="1400" dirty="0" smtClean="0"/>
              <a:t>条，共</a:t>
            </a:r>
            <a:r>
              <a:rPr lang="en-US" altLang="zh-CN" sz="1400" dirty="0" smtClean="0"/>
              <a:t>2</a:t>
            </a:r>
            <a:r>
              <a:rPr lang="zh-CN" altLang="en-US" sz="1400" dirty="0" smtClean="0"/>
              <a:t>条下一页 尾页</a:t>
            </a:r>
            <a:endParaRPr lang="en-US" sz="1400" dirty="0"/>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105" name="Straight Connector 10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3" name="TextBox 2"/>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5" name="TextBox 4"/>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6" name="TextBox 5"/>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7" name="TextBox 6"/>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8" name="TextBox 7"/>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9" name="TextBox 8"/>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1" name="TextBox 10"/>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 name="TextBox 26"/>
          <p:cNvSpPr txBox="1"/>
          <p:nvPr/>
        </p:nvSpPr>
        <p:spPr>
          <a:xfrm>
            <a:off x="8472264" y="4293096"/>
            <a:ext cx="367408" cy="307777"/>
          </a:xfrm>
          <a:prstGeom prst="rect">
            <a:avLst/>
          </a:prstGeom>
          <a:noFill/>
        </p:spPr>
        <p:txBody>
          <a:bodyPr wrap="none" rtlCol="0">
            <a:spAutoFit/>
          </a:bodyPr>
          <a:lstStyle/>
          <a:p>
            <a:r>
              <a:rPr lang="en-US" altLang="zh-CN" sz="1400" dirty="0" smtClean="0"/>
              <a:t>70</a:t>
            </a:r>
            <a:endParaRPr lang="en-US" sz="1400" dirty="0"/>
          </a:p>
        </p:txBody>
      </p:sp>
      <p:sp>
        <p:nvSpPr>
          <p:cNvPr id="29" name="TextBox 28"/>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20" name="TextBox 119"/>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21" name="Straight Connector 120"/>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1991544" y="5013176"/>
            <a:ext cx="9721080" cy="4320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24" name="Straight Connector 123"/>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126" name="TextBox 125"/>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127" name="TextBox 126"/>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28" name="TextBox 127"/>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129" name="TextBox 128"/>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30" name="TextBox 129"/>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131" name="TextBox 130"/>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32" name="TextBox 131"/>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133" name="TextBox 132"/>
          <p:cNvSpPr txBox="1"/>
          <p:nvPr/>
        </p:nvSpPr>
        <p:spPr>
          <a:xfrm>
            <a:off x="8472264" y="5013176"/>
            <a:ext cx="458780" cy="307777"/>
          </a:xfrm>
          <a:prstGeom prst="rect">
            <a:avLst/>
          </a:prstGeom>
          <a:noFill/>
        </p:spPr>
        <p:txBody>
          <a:bodyPr wrap="none" rtlCol="0">
            <a:spAutoFit/>
          </a:bodyPr>
          <a:lstStyle/>
          <a:p>
            <a:r>
              <a:rPr lang="en-US" altLang="zh-CN" sz="1400" dirty="0" smtClean="0"/>
              <a:t>110</a:t>
            </a:r>
            <a:endParaRPr lang="en-US" altLang="zh-CN" sz="1400" dirty="0" smtClean="0"/>
          </a:p>
        </p:txBody>
      </p:sp>
      <p:sp>
        <p:nvSpPr>
          <p:cNvPr id="134" name="TextBox 133"/>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135" name="TextBox 134"/>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37" name="Straight Connector 136"/>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18" name="Rectangle 117"/>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19" name="Rectangle 118"/>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22" name="Rectangle 121"/>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38" name="TextBox 137"/>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139" name="TextBox 138"/>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140" name="TextBox 139"/>
          <p:cNvSpPr txBox="1"/>
          <p:nvPr/>
        </p:nvSpPr>
        <p:spPr>
          <a:xfrm>
            <a:off x="3575720"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141" name="TextBox 140"/>
          <p:cNvSpPr txBox="1"/>
          <p:nvPr/>
        </p:nvSpPr>
        <p:spPr>
          <a:xfrm>
            <a:off x="4295800"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142" name="TextBox 141"/>
          <p:cNvSpPr txBox="1"/>
          <p:nvPr/>
        </p:nvSpPr>
        <p:spPr>
          <a:xfrm>
            <a:off x="4943872"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143" name="TextBox 142"/>
          <p:cNvSpPr txBox="1"/>
          <p:nvPr/>
        </p:nvSpPr>
        <p:spPr>
          <a:xfrm>
            <a:off x="5735960"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144" name="TextBox 143"/>
          <p:cNvSpPr txBox="1"/>
          <p:nvPr/>
        </p:nvSpPr>
        <p:spPr>
          <a:xfrm>
            <a:off x="6528048"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145" name="TextBox 144"/>
          <p:cNvSpPr txBox="1"/>
          <p:nvPr/>
        </p:nvSpPr>
        <p:spPr>
          <a:xfrm>
            <a:off x="7320136"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146" name="TextBox 145"/>
          <p:cNvSpPr txBox="1"/>
          <p:nvPr/>
        </p:nvSpPr>
        <p:spPr>
          <a:xfrm>
            <a:off x="8112224"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147" name="TextBox 146"/>
          <p:cNvSpPr txBox="1"/>
          <p:nvPr/>
        </p:nvSpPr>
        <p:spPr>
          <a:xfrm>
            <a:off x="8976320"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148" name="TextBox 147"/>
          <p:cNvSpPr txBox="1"/>
          <p:nvPr/>
        </p:nvSpPr>
        <p:spPr>
          <a:xfrm>
            <a:off x="9912424"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149" name="Picture 148"/>
          <p:cNvPicPr>
            <a:picLocks noChangeAspect="1"/>
          </p:cNvPicPr>
          <p:nvPr/>
        </p:nvPicPr>
        <p:blipFill>
          <a:blip r:embed="rId3"/>
          <a:stretch>
            <a:fillRect/>
          </a:stretch>
        </p:blipFill>
        <p:spPr>
          <a:xfrm>
            <a:off x="3359696" y="3861048"/>
            <a:ext cx="190500" cy="304800"/>
          </a:xfrm>
          <a:prstGeom prst="rect">
            <a:avLst/>
          </a:prstGeom>
        </p:spPr>
      </p:pic>
      <p:pic>
        <p:nvPicPr>
          <p:cNvPr id="150" name="Picture 149"/>
          <p:cNvPicPr>
            <a:picLocks noChangeAspect="1"/>
          </p:cNvPicPr>
          <p:nvPr/>
        </p:nvPicPr>
        <p:blipFill>
          <a:blip r:embed="rId3"/>
          <a:stretch>
            <a:fillRect/>
          </a:stretch>
        </p:blipFill>
        <p:spPr>
          <a:xfrm>
            <a:off x="4151784" y="3861048"/>
            <a:ext cx="190500" cy="304800"/>
          </a:xfrm>
          <a:prstGeom prst="rect">
            <a:avLst/>
          </a:prstGeom>
        </p:spPr>
      </p:pic>
      <p:pic>
        <p:nvPicPr>
          <p:cNvPr id="151" name="Picture 150"/>
          <p:cNvPicPr>
            <a:picLocks noChangeAspect="1"/>
          </p:cNvPicPr>
          <p:nvPr/>
        </p:nvPicPr>
        <p:blipFill>
          <a:blip r:embed="rId3"/>
          <a:stretch>
            <a:fillRect/>
          </a:stretch>
        </p:blipFill>
        <p:spPr>
          <a:xfrm>
            <a:off x="4799856" y="3861048"/>
            <a:ext cx="190500" cy="304800"/>
          </a:xfrm>
          <a:prstGeom prst="rect">
            <a:avLst/>
          </a:prstGeom>
        </p:spPr>
      </p:pic>
      <p:pic>
        <p:nvPicPr>
          <p:cNvPr id="152" name="Picture 151"/>
          <p:cNvPicPr>
            <a:picLocks noChangeAspect="1"/>
          </p:cNvPicPr>
          <p:nvPr/>
        </p:nvPicPr>
        <p:blipFill>
          <a:blip r:embed="rId3"/>
          <a:stretch>
            <a:fillRect/>
          </a:stretch>
        </p:blipFill>
        <p:spPr>
          <a:xfrm>
            <a:off x="5519936" y="3861048"/>
            <a:ext cx="190500" cy="304800"/>
          </a:xfrm>
          <a:prstGeom prst="rect">
            <a:avLst/>
          </a:prstGeom>
        </p:spPr>
      </p:pic>
      <p:pic>
        <p:nvPicPr>
          <p:cNvPr id="153" name="Picture 152"/>
          <p:cNvPicPr>
            <a:picLocks noChangeAspect="1"/>
          </p:cNvPicPr>
          <p:nvPr/>
        </p:nvPicPr>
        <p:blipFill>
          <a:blip r:embed="rId3"/>
          <a:stretch>
            <a:fillRect/>
          </a:stretch>
        </p:blipFill>
        <p:spPr>
          <a:xfrm>
            <a:off x="6312024" y="3861048"/>
            <a:ext cx="190500" cy="304800"/>
          </a:xfrm>
          <a:prstGeom prst="rect">
            <a:avLst/>
          </a:prstGeom>
        </p:spPr>
      </p:pic>
      <p:pic>
        <p:nvPicPr>
          <p:cNvPr id="154" name="Picture 153"/>
          <p:cNvPicPr>
            <a:picLocks noChangeAspect="1"/>
          </p:cNvPicPr>
          <p:nvPr/>
        </p:nvPicPr>
        <p:blipFill>
          <a:blip r:embed="rId3"/>
          <a:stretch>
            <a:fillRect/>
          </a:stretch>
        </p:blipFill>
        <p:spPr>
          <a:xfrm>
            <a:off x="7104112" y="3861048"/>
            <a:ext cx="190500" cy="304800"/>
          </a:xfrm>
          <a:prstGeom prst="rect">
            <a:avLst/>
          </a:prstGeom>
        </p:spPr>
      </p:pic>
      <p:pic>
        <p:nvPicPr>
          <p:cNvPr id="155" name="Picture 154"/>
          <p:cNvPicPr>
            <a:picLocks noChangeAspect="1"/>
          </p:cNvPicPr>
          <p:nvPr/>
        </p:nvPicPr>
        <p:blipFill>
          <a:blip r:embed="rId3"/>
          <a:stretch>
            <a:fillRect/>
          </a:stretch>
        </p:blipFill>
        <p:spPr>
          <a:xfrm>
            <a:off x="7896200" y="3861048"/>
            <a:ext cx="190500" cy="304800"/>
          </a:xfrm>
          <a:prstGeom prst="rect">
            <a:avLst/>
          </a:prstGeom>
        </p:spPr>
      </p:pic>
      <p:pic>
        <p:nvPicPr>
          <p:cNvPr id="156" name="Picture 155"/>
          <p:cNvPicPr>
            <a:picLocks noChangeAspect="1"/>
          </p:cNvPicPr>
          <p:nvPr/>
        </p:nvPicPr>
        <p:blipFill>
          <a:blip r:embed="rId3"/>
          <a:stretch>
            <a:fillRect/>
          </a:stretch>
        </p:blipFill>
        <p:spPr>
          <a:xfrm>
            <a:off x="8832304" y="3861048"/>
            <a:ext cx="190500" cy="304800"/>
          </a:xfrm>
          <a:prstGeom prst="rect">
            <a:avLst/>
          </a:prstGeom>
        </p:spPr>
      </p:pic>
      <p:pic>
        <p:nvPicPr>
          <p:cNvPr id="157" name="Picture 156"/>
          <p:cNvPicPr>
            <a:picLocks noChangeAspect="1"/>
          </p:cNvPicPr>
          <p:nvPr/>
        </p:nvPicPr>
        <p:blipFill>
          <a:blip r:embed="rId3"/>
          <a:stretch>
            <a:fillRect/>
          </a:stretch>
        </p:blipFill>
        <p:spPr>
          <a:xfrm>
            <a:off x="9768408" y="3861048"/>
            <a:ext cx="190500" cy="304800"/>
          </a:xfrm>
          <a:prstGeom prst="rect">
            <a:avLst/>
          </a:prstGeom>
        </p:spPr>
      </p:pic>
      <p:pic>
        <p:nvPicPr>
          <p:cNvPr id="158" name="Picture 157"/>
          <p:cNvPicPr>
            <a:picLocks noChangeAspect="1"/>
          </p:cNvPicPr>
          <p:nvPr/>
        </p:nvPicPr>
        <p:blipFill>
          <a:blip r:embed="rId3"/>
          <a:stretch>
            <a:fillRect/>
          </a:stretch>
        </p:blipFill>
        <p:spPr>
          <a:xfrm>
            <a:off x="10560496" y="3861048"/>
            <a:ext cx="190500" cy="304800"/>
          </a:xfrm>
          <a:prstGeom prst="rect">
            <a:avLst/>
          </a:prstGeom>
        </p:spPr>
      </p:pic>
      <p:sp>
        <p:nvSpPr>
          <p:cNvPr id="159" name="Rounded Rectangle 158"/>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60" name="Rounded Rectangle 159"/>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61" name="Rounded Rectangle 160"/>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62" name="Rounded Rectangle 161"/>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63" name="Rectangle 162"/>
          <p:cNvSpPr/>
          <p:nvPr/>
        </p:nvSpPr>
        <p:spPr>
          <a:xfrm>
            <a:off x="3431704" y="1700808"/>
            <a:ext cx="7272808" cy="4464496"/>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64" name="Rectangle 163"/>
          <p:cNvSpPr/>
          <p:nvPr/>
        </p:nvSpPr>
        <p:spPr>
          <a:xfrm>
            <a:off x="8256240" y="5445224"/>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下一步</a:t>
            </a:r>
            <a:endParaRPr lang="en-US" dirty="0"/>
          </a:p>
        </p:txBody>
      </p:sp>
      <p:sp>
        <p:nvSpPr>
          <p:cNvPr id="165" name="Rectangle 164"/>
          <p:cNvSpPr/>
          <p:nvPr/>
        </p:nvSpPr>
        <p:spPr>
          <a:xfrm>
            <a:off x="9552384" y="5445224"/>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sp>
        <p:nvSpPr>
          <p:cNvPr id="166" name="TextBox 165"/>
          <p:cNvSpPr txBox="1"/>
          <p:nvPr/>
        </p:nvSpPr>
        <p:spPr>
          <a:xfrm>
            <a:off x="3719736" y="1916832"/>
            <a:ext cx="2294218" cy="369332"/>
          </a:xfrm>
          <a:prstGeom prst="rect">
            <a:avLst/>
          </a:prstGeom>
          <a:noFill/>
        </p:spPr>
        <p:txBody>
          <a:bodyPr wrap="none" rtlCol="0">
            <a:spAutoFit/>
          </a:bodyPr>
          <a:lstStyle/>
          <a:p>
            <a:r>
              <a:rPr lang="zh-CN" altLang="en-US" dirty="0" smtClean="0"/>
              <a:t>请</a:t>
            </a:r>
            <a:r>
              <a:rPr lang="zh-CN" altLang="en-US" smtClean="0"/>
              <a:t>给出导入文件地址</a:t>
            </a:r>
            <a:endParaRPr lang="en-US" dirty="0"/>
          </a:p>
        </p:txBody>
      </p:sp>
      <p:pic>
        <p:nvPicPr>
          <p:cNvPr id="167" name="Picture 166">
            <a:hlinkClick r:id="rId4" action="ppaction://hlinksldjump"/>
          </p:cNvPr>
          <p:cNvPicPr>
            <a:picLocks noChangeAspect="1"/>
          </p:cNvPicPr>
          <p:nvPr/>
        </p:nvPicPr>
        <p:blipFill>
          <a:blip r:embed="rId5"/>
          <a:stretch>
            <a:fillRect/>
          </a:stretch>
        </p:blipFill>
        <p:spPr>
          <a:xfrm>
            <a:off x="3575720" y="2348880"/>
            <a:ext cx="7028519" cy="2016224"/>
          </a:xfrm>
          <a:prstGeom prst="rect">
            <a:avLst/>
          </a:prstGeom>
        </p:spPr>
      </p:pic>
      <p:sp>
        <p:nvSpPr>
          <p:cNvPr id="168" name="Left Arrow 167"/>
          <p:cNvSpPr/>
          <p:nvPr/>
        </p:nvSpPr>
        <p:spPr>
          <a:xfrm rot="1363820">
            <a:off x="10160660" y="4218569"/>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9" name="Straight Connector 168"/>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70" name="Rectangle 169"/>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71" name="TextBox 170"/>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172" name="Rectangle 171"/>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73" name="TextBox 172"/>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174" name="Rectangle 173"/>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93" name="Rectangle 192"/>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4" name="Group 193"/>
          <p:cNvGrpSpPr/>
          <p:nvPr/>
        </p:nvGrpSpPr>
        <p:grpSpPr>
          <a:xfrm>
            <a:off x="9624392" y="692696"/>
            <a:ext cx="1584176" cy="576064"/>
            <a:chOff x="3071664" y="2708920"/>
            <a:chExt cx="1659613" cy="648072"/>
          </a:xfrm>
          <a:solidFill>
            <a:schemeClr val="accent5">
              <a:lumMod val="75000"/>
            </a:schemeClr>
          </a:solidFill>
        </p:grpSpPr>
        <p:sp>
          <p:nvSpPr>
            <p:cNvPr id="195" name="Rectangle 194"/>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TextBox 195"/>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97" name="Group 196"/>
          <p:cNvGrpSpPr/>
          <p:nvPr/>
        </p:nvGrpSpPr>
        <p:grpSpPr>
          <a:xfrm>
            <a:off x="6456040" y="692696"/>
            <a:ext cx="1584176" cy="576064"/>
            <a:chOff x="3071664" y="2852936"/>
            <a:chExt cx="1584176" cy="648072"/>
          </a:xfrm>
          <a:solidFill>
            <a:schemeClr val="accent5">
              <a:lumMod val="75000"/>
            </a:schemeClr>
          </a:solidFill>
        </p:grpSpPr>
        <p:sp>
          <p:nvSpPr>
            <p:cNvPr id="198" name="Rectangle 197"/>
            <p:cNvSpPr/>
            <p:nvPr/>
          </p:nvSpPr>
          <p:spPr>
            <a:xfrm>
              <a:off x="3071664" y="2852936"/>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TextBox 198"/>
            <p:cNvSpPr txBox="1"/>
            <p:nvPr/>
          </p:nvSpPr>
          <p:spPr>
            <a:xfrm>
              <a:off x="3071664" y="2933945"/>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200" name="Group 199"/>
          <p:cNvGrpSpPr/>
          <p:nvPr/>
        </p:nvGrpSpPr>
        <p:grpSpPr>
          <a:xfrm>
            <a:off x="3215680" y="692696"/>
            <a:ext cx="1728193" cy="576064"/>
            <a:chOff x="936470" y="3438001"/>
            <a:chExt cx="1653053" cy="648072"/>
          </a:xfrm>
          <a:solidFill>
            <a:schemeClr val="accent5">
              <a:lumMod val="75000"/>
            </a:schemeClr>
          </a:solidFill>
        </p:grpSpPr>
        <p:sp>
          <p:nvSpPr>
            <p:cNvPr id="201" name="Rectangle 200"/>
            <p:cNvSpPr/>
            <p:nvPr/>
          </p:nvSpPr>
          <p:spPr>
            <a:xfrm>
              <a:off x="936470" y="3438001"/>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TextBox 201"/>
            <p:cNvSpPr txBox="1"/>
            <p:nvPr/>
          </p:nvSpPr>
          <p:spPr>
            <a:xfrm>
              <a:off x="1005347" y="3519010"/>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03" name="Group 202"/>
          <p:cNvGrpSpPr/>
          <p:nvPr/>
        </p:nvGrpSpPr>
        <p:grpSpPr>
          <a:xfrm>
            <a:off x="4871864" y="692696"/>
            <a:ext cx="1584176" cy="576064"/>
            <a:chOff x="3071664" y="2708920"/>
            <a:chExt cx="1584176" cy="648072"/>
          </a:xfrm>
          <a:solidFill>
            <a:schemeClr val="accent5">
              <a:lumMod val="75000"/>
            </a:schemeClr>
          </a:solidFill>
        </p:grpSpPr>
        <p:sp>
          <p:nvSpPr>
            <p:cNvPr id="204" name="Rectangle 203"/>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TextBox 204"/>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06" name="Group 205"/>
          <p:cNvGrpSpPr/>
          <p:nvPr/>
        </p:nvGrpSpPr>
        <p:grpSpPr>
          <a:xfrm>
            <a:off x="8040216" y="692696"/>
            <a:ext cx="1584176" cy="576064"/>
            <a:chOff x="3071664" y="2492896"/>
            <a:chExt cx="1584176" cy="648072"/>
          </a:xfrm>
          <a:solidFill>
            <a:schemeClr val="accent5">
              <a:lumMod val="75000"/>
            </a:schemeClr>
          </a:solidFill>
        </p:grpSpPr>
        <p:sp>
          <p:nvSpPr>
            <p:cNvPr id="207" name="Rectangle 206"/>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TextBox 207"/>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2</a:t>
            </a:r>
            <a:endParaRPr lang="en-US" altLang="zh-CN" dirty="0" smtClean="0">
              <a:solidFill>
                <a:schemeClr val="tx1"/>
              </a:solidFill>
            </a:endParaRPr>
          </a:p>
        </p:txBody>
      </p:sp>
      <p:sp>
        <p:nvSpPr>
          <p:cNvPr id="63" name="Rectangle 62"/>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4" name="Rectangle 63"/>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5" name="Rectangle 64"/>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6" name="Rectangle 65"/>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711624" y="3861048"/>
            <a:ext cx="190500" cy="304800"/>
          </a:xfrm>
          <a:prstGeom prst="rect">
            <a:avLst/>
          </a:prstGeom>
        </p:spPr>
      </p:pic>
      <p:sp>
        <p:nvSpPr>
          <p:cNvPr id="80" name="TextBox 79"/>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81" name="TextBox 80"/>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256240"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88" name="TextBox 87"/>
          <p:cNvSpPr txBox="1"/>
          <p:nvPr/>
        </p:nvSpPr>
        <p:spPr>
          <a:xfrm>
            <a:off x="10920536" y="3861048"/>
            <a:ext cx="1005403" cy="338554"/>
          </a:xfrm>
          <a:prstGeom prst="rect">
            <a:avLst/>
          </a:prstGeom>
          <a:noFill/>
        </p:spPr>
        <p:txBody>
          <a:bodyPr wrap="none" rtlCol="0">
            <a:spAutoFit/>
          </a:bodyPr>
          <a:lstStyle/>
          <a:p>
            <a:r>
              <a:rPr lang="zh-CN" altLang="en-US" sz="1600" dirty="0" smtClean="0"/>
              <a:t>可选教师</a:t>
            </a:r>
            <a:endParaRPr lang="en-US" sz="1600" dirty="0"/>
          </a:p>
        </p:txBody>
      </p:sp>
      <p:sp>
        <p:nvSpPr>
          <p:cNvPr id="89" name="TextBox 88"/>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503712" y="3861048"/>
            <a:ext cx="190500" cy="304800"/>
          </a:xfrm>
          <a:prstGeom prst="rect">
            <a:avLst/>
          </a:prstGeom>
        </p:spPr>
      </p:pic>
      <p:pic>
        <p:nvPicPr>
          <p:cNvPr id="92" name="Picture 91"/>
          <p:cNvPicPr>
            <a:picLocks noChangeAspect="1"/>
          </p:cNvPicPr>
          <p:nvPr/>
        </p:nvPicPr>
        <p:blipFill>
          <a:blip r:embed="rId3"/>
          <a:stretch>
            <a:fillRect/>
          </a:stretch>
        </p:blipFill>
        <p:spPr>
          <a:xfrm>
            <a:off x="4295800" y="3861048"/>
            <a:ext cx="190500" cy="304800"/>
          </a:xfrm>
          <a:prstGeom prst="rect">
            <a:avLst/>
          </a:prstGeom>
        </p:spPr>
      </p:pic>
      <p:pic>
        <p:nvPicPr>
          <p:cNvPr id="93" name="Picture 92"/>
          <p:cNvPicPr>
            <a:picLocks noChangeAspect="1"/>
          </p:cNvPicPr>
          <p:nvPr/>
        </p:nvPicPr>
        <p:blipFill>
          <a:blip r:embed="rId3"/>
          <a:stretch>
            <a:fillRect/>
          </a:stretch>
        </p:blipFill>
        <p:spPr>
          <a:xfrm>
            <a:off x="4943872" y="3861048"/>
            <a:ext cx="190500" cy="304800"/>
          </a:xfrm>
          <a:prstGeom prst="rect">
            <a:avLst/>
          </a:prstGeom>
        </p:spPr>
      </p:pic>
      <p:pic>
        <p:nvPicPr>
          <p:cNvPr id="94" name="Picture 93"/>
          <p:cNvPicPr>
            <a:picLocks noChangeAspect="1"/>
          </p:cNvPicPr>
          <p:nvPr/>
        </p:nvPicPr>
        <p:blipFill>
          <a:blip r:embed="rId3"/>
          <a:stretch>
            <a:fillRect/>
          </a:stretch>
        </p:blipFill>
        <p:spPr>
          <a:xfrm>
            <a:off x="5663952" y="3861048"/>
            <a:ext cx="190500" cy="304800"/>
          </a:xfrm>
          <a:prstGeom prst="rect">
            <a:avLst/>
          </a:prstGeom>
        </p:spPr>
      </p:pic>
      <p:pic>
        <p:nvPicPr>
          <p:cNvPr id="95" name="Picture 94"/>
          <p:cNvPicPr>
            <a:picLocks noChangeAspect="1"/>
          </p:cNvPicPr>
          <p:nvPr/>
        </p:nvPicPr>
        <p:blipFill>
          <a:blip r:embed="rId3"/>
          <a:stretch>
            <a:fillRect/>
          </a:stretch>
        </p:blipFill>
        <p:spPr>
          <a:xfrm>
            <a:off x="6456040" y="3861048"/>
            <a:ext cx="190500" cy="304800"/>
          </a:xfrm>
          <a:prstGeom prst="rect">
            <a:avLst/>
          </a:prstGeom>
        </p:spPr>
      </p:pic>
      <p:pic>
        <p:nvPicPr>
          <p:cNvPr id="96" name="Picture 95"/>
          <p:cNvPicPr>
            <a:picLocks noChangeAspect="1"/>
          </p:cNvPicPr>
          <p:nvPr/>
        </p:nvPicPr>
        <p:blipFill>
          <a:blip r:embed="rId3"/>
          <a:stretch>
            <a:fillRect/>
          </a:stretch>
        </p:blipFill>
        <p:spPr>
          <a:xfrm>
            <a:off x="7248128" y="3861048"/>
            <a:ext cx="190500" cy="304800"/>
          </a:xfrm>
          <a:prstGeom prst="rect">
            <a:avLst/>
          </a:prstGeom>
        </p:spPr>
      </p:pic>
      <p:pic>
        <p:nvPicPr>
          <p:cNvPr id="97" name="Picture 96"/>
          <p:cNvPicPr>
            <a:picLocks noChangeAspect="1"/>
          </p:cNvPicPr>
          <p:nvPr/>
        </p:nvPicPr>
        <p:blipFill>
          <a:blip r:embed="rId3"/>
          <a:stretch>
            <a:fillRect/>
          </a:stretch>
        </p:blipFill>
        <p:spPr>
          <a:xfrm>
            <a:off x="8040216" y="3861048"/>
            <a:ext cx="190500" cy="304800"/>
          </a:xfrm>
          <a:prstGeom prst="rect">
            <a:avLst/>
          </a:prstGeom>
        </p:spPr>
      </p:pic>
      <p:pic>
        <p:nvPicPr>
          <p:cNvPr id="98" name="Picture 97"/>
          <p:cNvPicPr>
            <a:picLocks noChangeAspect="1"/>
          </p:cNvPicPr>
          <p:nvPr/>
        </p:nvPicPr>
        <p:blipFill>
          <a:blip r:embed="rId3"/>
          <a:stretch>
            <a:fillRect/>
          </a:stretch>
        </p:blipFill>
        <p:spPr>
          <a:xfrm>
            <a:off x="8976320" y="3861048"/>
            <a:ext cx="190500" cy="304800"/>
          </a:xfrm>
          <a:prstGeom prst="rect">
            <a:avLst/>
          </a:prstGeom>
        </p:spPr>
      </p:pic>
      <p:pic>
        <p:nvPicPr>
          <p:cNvPr id="99" name="Picture 98"/>
          <p:cNvPicPr>
            <a:picLocks noChangeAspect="1"/>
          </p:cNvPicPr>
          <p:nvPr/>
        </p:nvPicPr>
        <p:blipFill>
          <a:blip r:embed="rId3"/>
          <a:stretch>
            <a:fillRect/>
          </a:stretch>
        </p:blipFill>
        <p:spPr>
          <a:xfrm>
            <a:off x="9912424" y="3861048"/>
            <a:ext cx="190500" cy="304800"/>
          </a:xfrm>
          <a:prstGeom prst="rect">
            <a:avLst/>
          </a:prstGeom>
        </p:spPr>
      </p:pic>
      <p:pic>
        <p:nvPicPr>
          <p:cNvPr id="100" name="Picture 99"/>
          <p:cNvPicPr>
            <a:picLocks noChangeAspect="1"/>
          </p:cNvPicPr>
          <p:nvPr/>
        </p:nvPicPr>
        <p:blipFill>
          <a:blip r:embed="rId3"/>
          <a:stretch>
            <a:fillRect/>
          </a:stretch>
        </p:blipFill>
        <p:spPr>
          <a:xfrm>
            <a:off x="10704512"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04" name="TextBox 103"/>
          <p:cNvSpPr txBox="1"/>
          <p:nvPr/>
        </p:nvSpPr>
        <p:spPr>
          <a:xfrm>
            <a:off x="8688288" y="5589240"/>
            <a:ext cx="3147015" cy="307777"/>
          </a:xfrm>
          <a:prstGeom prst="rect">
            <a:avLst/>
          </a:prstGeom>
          <a:noFill/>
        </p:spPr>
        <p:txBody>
          <a:bodyPr wrap="none" rtlCol="0">
            <a:spAutoFit/>
          </a:bodyPr>
          <a:lstStyle/>
          <a:p>
            <a:r>
              <a:rPr lang="zh-CN" altLang="en-US" sz="1400" dirty="0" smtClean="0"/>
              <a:t>首页 上一页 </a:t>
            </a:r>
            <a:r>
              <a:rPr lang="en-US" altLang="zh-CN" sz="1400" dirty="0" smtClean="0"/>
              <a:t>1-2</a:t>
            </a:r>
            <a:r>
              <a:rPr lang="zh-CN" altLang="en-US" sz="1400" dirty="0" smtClean="0"/>
              <a:t>条，共</a:t>
            </a:r>
            <a:r>
              <a:rPr lang="en-US" altLang="zh-CN" sz="1400" dirty="0" smtClean="0"/>
              <a:t>2</a:t>
            </a:r>
            <a:r>
              <a:rPr lang="zh-CN" altLang="en-US" sz="1400" dirty="0" smtClean="0"/>
              <a:t>条下一页 尾页</a:t>
            </a:r>
            <a:endParaRPr lang="en-US" sz="1400" dirty="0"/>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105" name="Straight Connector 10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3" name="TextBox 2"/>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5" name="TextBox 4"/>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6" name="TextBox 5"/>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7" name="TextBox 6"/>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8" name="TextBox 7"/>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9" name="TextBox 8"/>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1" name="TextBox 10"/>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 name="TextBox 26"/>
          <p:cNvSpPr txBox="1"/>
          <p:nvPr/>
        </p:nvSpPr>
        <p:spPr>
          <a:xfrm>
            <a:off x="8472264" y="4293096"/>
            <a:ext cx="367408" cy="307777"/>
          </a:xfrm>
          <a:prstGeom prst="rect">
            <a:avLst/>
          </a:prstGeom>
          <a:noFill/>
        </p:spPr>
        <p:txBody>
          <a:bodyPr wrap="none" rtlCol="0">
            <a:spAutoFit/>
          </a:bodyPr>
          <a:lstStyle/>
          <a:p>
            <a:r>
              <a:rPr lang="en-US" altLang="zh-CN" sz="1400" dirty="0" smtClean="0"/>
              <a:t>70</a:t>
            </a:r>
            <a:endParaRPr lang="en-US" sz="1400" dirty="0"/>
          </a:p>
        </p:txBody>
      </p:sp>
      <p:sp>
        <p:nvSpPr>
          <p:cNvPr id="29" name="TextBox 28"/>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20" name="TextBox 119"/>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21" name="Straight Connector 120"/>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1991544" y="5013176"/>
            <a:ext cx="9721080" cy="4320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24" name="Straight Connector 123"/>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126" name="TextBox 125"/>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127" name="TextBox 126"/>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28" name="TextBox 127"/>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129" name="TextBox 128"/>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30" name="TextBox 129"/>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131" name="TextBox 130"/>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32" name="TextBox 131"/>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133" name="TextBox 132"/>
          <p:cNvSpPr txBox="1"/>
          <p:nvPr/>
        </p:nvSpPr>
        <p:spPr>
          <a:xfrm>
            <a:off x="8472264" y="5013176"/>
            <a:ext cx="458780" cy="307777"/>
          </a:xfrm>
          <a:prstGeom prst="rect">
            <a:avLst/>
          </a:prstGeom>
          <a:noFill/>
        </p:spPr>
        <p:txBody>
          <a:bodyPr wrap="none" rtlCol="0">
            <a:spAutoFit/>
          </a:bodyPr>
          <a:lstStyle/>
          <a:p>
            <a:r>
              <a:rPr lang="en-US" altLang="zh-CN" sz="1400" dirty="0" smtClean="0"/>
              <a:t>110</a:t>
            </a:r>
            <a:endParaRPr lang="en-US" altLang="zh-CN" sz="1400" dirty="0" smtClean="0"/>
          </a:p>
        </p:txBody>
      </p:sp>
      <p:sp>
        <p:nvSpPr>
          <p:cNvPr id="134" name="TextBox 133"/>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135" name="TextBox 134"/>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37" name="Straight Connector 136"/>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18" name="Rectangle 117"/>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19" name="Rectangle 118"/>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22" name="Rectangle 121"/>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38" name="TextBox 137"/>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139" name="TextBox 138"/>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140" name="TextBox 139"/>
          <p:cNvSpPr txBox="1"/>
          <p:nvPr/>
        </p:nvSpPr>
        <p:spPr>
          <a:xfrm>
            <a:off x="3575720"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141" name="TextBox 140"/>
          <p:cNvSpPr txBox="1"/>
          <p:nvPr/>
        </p:nvSpPr>
        <p:spPr>
          <a:xfrm>
            <a:off x="4295800"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142" name="TextBox 141"/>
          <p:cNvSpPr txBox="1"/>
          <p:nvPr/>
        </p:nvSpPr>
        <p:spPr>
          <a:xfrm>
            <a:off x="4943872"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143" name="TextBox 142"/>
          <p:cNvSpPr txBox="1"/>
          <p:nvPr/>
        </p:nvSpPr>
        <p:spPr>
          <a:xfrm>
            <a:off x="5735960"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144" name="TextBox 143"/>
          <p:cNvSpPr txBox="1"/>
          <p:nvPr/>
        </p:nvSpPr>
        <p:spPr>
          <a:xfrm>
            <a:off x="6528048"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145" name="TextBox 144"/>
          <p:cNvSpPr txBox="1"/>
          <p:nvPr/>
        </p:nvSpPr>
        <p:spPr>
          <a:xfrm>
            <a:off x="7320136"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146" name="TextBox 145"/>
          <p:cNvSpPr txBox="1"/>
          <p:nvPr/>
        </p:nvSpPr>
        <p:spPr>
          <a:xfrm>
            <a:off x="8112224"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147" name="TextBox 146"/>
          <p:cNvSpPr txBox="1"/>
          <p:nvPr/>
        </p:nvSpPr>
        <p:spPr>
          <a:xfrm>
            <a:off x="8976320"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148" name="TextBox 147"/>
          <p:cNvSpPr txBox="1"/>
          <p:nvPr/>
        </p:nvSpPr>
        <p:spPr>
          <a:xfrm>
            <a:off x="9912424"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149" name="Picture 148"/>
          <p:cNvPicPr>
            <a:picLocks noChangeAspect="1"/>
          </p:cNvPicPr>
          <p:nvPr/>
        </p:nvPicPr>
        <p:blipFill>
          <a:blip r:embed="rId3"/>
          <a:stretch>
            <a:fillRect/>
          </a:stretch>
        </p:blipFill>
        <p:spPr>
          <a:xfrm>
            <a:off x="3359696" y="3861048"/>
            <a:ext cx="190500" cy="304800"/>
          </a:xfrm>
          <a:prstGeom prst="rect">
            <a:avLst/>
          </a:prstGeom>
        </p:spPr>
      </p:pic>
      <p:pic>
        <p:nvPicPr>
          <p:cNvPr id="150" name="Picture 149"/>
          <p:cNvPicPr>
            <a:picLocks noChangeAspect="1"/>
          </p:cNvPicPr>
          <p:nvPr/>
        </p:nvPicPr>
        <p:blipFill>
          <a:blip r:embed="rId3"/>
          <a:stretch>
            <a:fillRect/>
          </a:stretch>
        </p:blipFill>
        <p:spPr>
          <a:xfrm>
            <a:off x="4151784" y="3861048"/>
            <a:ext cx="190500" cy="304800"/>
          </a:xfrm>
          <a:prstGeom prst="rect">
            <a:avLst/>
          </a:prstGeom>
        </p:spPr>
      </p:pic>
      <p:pic>
        <p:nvPicPr>
          <p:cNvPr id="151" name="Picture 150"/>
          <p:cNvPicPr>
            <a:picLocks noChangeAspect="1"/>
          </p:cNvPicPr>
          <p:nvPr/>
        </p:nvPicPr>
        <p:blipFill>
          <a:blip r:embed="rId3"/>
          <a:stretch>
            <a:fillRect/>
          </a:stretch>
        </p:blipFill>
        <p:spPr>
          <a:xfrm>
            <a:off x="4799856" y="3861048"/>
            <a:ext cx="190500" cy="304800"/>
          </a:xfrm>
          <a:prstGeom prst="rect">
            <a:avLst/>
          </a:prstGeom>
        </p:spPr>
      </p:pic>
      <p:pic>
        <p:nvPicPr>
          <p:cNvPr id="152" name="Picture 151"/>
          <p:cNvPicPr>
            <a:picLocks noChangeAspect="1"/>
          </p:cNvPicPr>
          <p:nvPr/>
        </p:nvPicPr>
        <p:blipFill>
          <a:blip r:embed="rId3"/>
          <a:stretch>
            <a:fillRect/>
          </a:stretch>
        </p:blipFill>
        <p:spPr>
          <a:xfrm>
            <a:off x="5519936" y="3861048"/>
            <a:ext cx="190500" cy="304800"/>
          </a:xfrm>
          <a:prstGeom prst="rect">
            <a:avLst/>
          </a:prstGeom>
        </p:spPr>
      </p:pic>
      <p:pic>
        <p:nvPicPr>
          <p:cNvPr id="153" name="Picture 152"/>
          <p:cNvPicPr>
            <a:picLocks noChangeAspect="1"/>
          </p:cNvPicPr>
          <p:nvPr/>
        </p:nvPicPr>
        <p:blipFill>
          <a:blip r:embed="rId3"/>
          <a:stretch>
            <a:fillRect/>
          </a:stretch>
        </p:blipFill>
        <p:spPr>
          <a:xfrm>
            <a:off x="6312024" y="3861048"/>
            <a:ext cx="190500" cy="304800"/>
          </a:xfrm>
          <a:prstGeom prst="rect">
            <a:avLst/>
          </a:prstGeom>
        </p:spPr>
      </p:pic>
      <p:pic>
        <p:nvPicPr>
          <p:cNvPr id="154" name="Picture 153"/>
          <p:cNvPicPr>
            <a:picLocks noChangeAspect="1"/>
          </p:cNvPicPr>
          <p:nvPr/>
        </p:nvPicPr>
        <p:blipFill>
          <a:blip r:embed="rId3"/>
          <a:stretch>
            <a:fillRect/>
          </a:stretch>
        </p:blipFill>
        <p:spPr>
          <a:xfrm>
            <a:off x="7104112" y="3861048"/>
            <a:ext cx="190500" cy="304800"/>
          </a:xfrm>
          <a:prstGeom prst="rect">
            <a:avLst/>
          </a:prstGeom>
        </p:spPr>
      </p:pic>
      <p:pic>
        <p:nvPicPr>
          <p:cNvPr id="155" name="Picture 154"/>
          <p:cNvPicPr>
            <a:picLocks noChangeAspect="1"/>
          </p:cNvPicPr>
          <p:nvPr/>
        </p:nvPicPr>
        <p:blipFill>
          <a:blip r:embed="rId3"/>
          <a:stretch>
            <a:fillRect/>
          </a:stretch>
        </p:blipFill>
        <p:spPr>
          <a:xfrm>
            <a:off x="7896200" y="3861048"/>
            <a:ext cx="190500" cy="304800"/>
          </a:xfrm>
          <a:prstGeom prst="rect">
            <a:avLst/>
          </a:prstGeom>
        </p:spPr>
      </p:pic>
      <p:pic>
        <p:nvPicPr>
          <p:cNvPr id="156" name="Picture 155"/>
          <p:cNvPicPr>
            <a:picLocks noChangeAspect="1"/>
          </p:cNvPicPr>
          <p:nvPr/>
        </p:nvPicPr>
        <p:blipFill>
          <a:blip r:embed="rId3"/>
          <a:stretch>
            <a:fillRect/>
          </a:stretch>
        </p:blipFill>
        <p:spPr>
          <a:xfrm>
            <a:off x="8832304" y="3861048"/>
            <a:ext cx="190500" cy="304800"/>
          </a:xfrm>
          <a:prstGeom prst="rect">
            <a:avLst/>
          </a:prstGeom>
        </p:spPr>
      </p:pic>
      <p:pic>
        <p:nvPicPr>
          <p:cNvPr id="157" name="Picture 156"/>
          <p:cNvPicPr>
            <a:picLocks noChangeAspect="1"/>
          </p:cNvPicPr>
          <p:nvPr/>
        </p:nvPicPr>
        <p:blipFill>
          <a:blip r:embed="rId3"/>
          <a:stretch>
            <a:fillRect/>
          </a:stretch>
        </p:blipFill>
        <p:spPr>
          <a:xfrm>
            <a:off x="9768408" y="3861048"/>
            <a:ext cx="190500" cy="304800"/>
          </a:xfrm>
          <a:prstGeom prst="rect">
            <a:avLst/>
          </a:prstGeom>
        </p:spPr>
      </p:pic>
      <p:pic>
        <p:nvPicPr>
          <p:cNvPr id="158" name="Picture 157"/>
          <p:cNvPicPr>
            <a:picLocks noChangeAspect="1"/>
          </p:cNvPicPr>
          <p:nvPr/>
        </p:nvPicPr>
        <p:blipFill>
          <a:blip r:embed="rId3"/>
          <a:stretch>
            <a:fillRect/>
          </a:stretch>
        </p:blipFill>
        <p:spPr>
          <a:xfrm>
            <a:off x="10560496" y="3861048"/>
            <a:ext cx="190500" cy="304800"/>
          </a:xfrm>
          <a:prstGeom prst="rect">
            <a:avLst/>
          </a:prstGeom>
        </p:spPr>
      </p:pic>
      <p:sp>
        <p:nvSpPr>
          <p:cNvPr id="159" name="Rounded Rectangle 158"/>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60" name="Rounded Rectangle 159"/>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61" name="Rounded Rectangle 160"/>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62" name="Rounded Rectangle 161"/>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63" name="Rectangle 162"/>
          <p:cNvSpPr/>
          <p:nvPr/>
        </p:nvSpPr>
        <p:spPr>
          <a:xfrm>
            <a:off x="3431704" y="1700808"/>
            <a:ext cx="7272808" cy="4464496"/>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64" name="Rectangle 163">
            <a:hlinkClick r:id="rId4" action="ppaction://hlinksldjump"/>
          </p:cNvPr>
          <p:cNvSpPr/>
          <p:nvPr/>
        </p:nvSpPr>
        <p:spPr>
          <a:xfrm>
            <a:off x="8256240" y="5445224"/>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a:t>
            </a:r>
            <a:endParaRPr lang="en-US" dirty="0"/>
          </a:p>
        </p:txBody>
      </p:sp>
      <p:sp>
        <p:nvSpPr>
          <p:cNvPr id="165" name="Rectangle 164"/>
          <p:cNvSpPr/>
          <p:nvPr/>
        </p:nvSpPr>
        <p:spPr>
          <a:xfrm>
            <a:off x="9552384" y="5445224"/>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sp>
        <p:nvSpPr>
          <p:cNvPr id="166" name="TextBox 165"/>
          <p:cNvSpPr txBox="1"/>
          <p:nvPr/>
        </p:nvSpPr>
        <p:spPr>
          <a:xfrm>
            <a:off x="3719736" y="1916832"/>
            <a:ext cx="2294218" cy="369332"/>
          </a:xfrm>
          <a:prstGeom prst="rect">
            <a:avLst/>
          </a:prstGeom>
          <a:noFill/>
        </p:spPr>
        <p:txBody>
          <a:bodyPr wrap="none" rtlCol="0">
            <a:spAutoFit/>
          </a:bodyPr>
          <a:lstStyle/>
          <a:p>
            <a:r>
              <a:rPr lang="zh-CN" altLang="en-US" dirty="0" smtClean="0"/>
              <a:t>请</a:t>
            </a:r>
            <a:r>
              <a:rPr lang="zh-CN" altLang="en-US" smtClean="0"/>
              <a:t>给出导入文件地址</a:t>
            </a:r>
            <a:endParaRPr lang="en-US" dirty="0"/>
          </a:p>
        </p:txBody>
      </p:sp>
      <p:sp>
        <p:nvSpPr>
          <p:cNvPr id="167" name="Rectangle 166"/>
          <p:cNvSpPr/>
          <p:nvPr/>
        </p:nvSpPr>
        <p:spPr>
          <a:xfrm>
            <a:off x="3791744" y="2492896"/>
            <a:ext cx="6624736"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TextBox 167"/>
          <p:cNvSpPr txBox="1"/>
          <p:nvPr/>
        </p:nvSpPr>
        <p:spPr>
          <a:xfrm>
            <a:off x="3791744" y="2492896"/>
            <a:ext cx="5111592" cy="338554"/>
          </a:xfrm>
          <a:prstGeom prst="rect">
            <a:avLst/>
          </a:prstGeom>
          <a:noFill/>
        </p:spPr>
        <p:txBody>
          <a:bodyPr wrap="none" rtlCol="0">
            <a:spAutoFit/>
          </a:bodyPr>
          <a:lstStyle/>
          <a:p>
            <a:r>
              <a:rPr lang="en-US" altLang="zh-CN" sz="1600" dirty="0" smtClean="0"/>
              <a:t>C:/users/</a:t>
            </a:r>
            <a:r>
              <a:rPr lang="en-US" altLang="zh-CN" sz="1600" dirty="0" err="1" smtClean="0"/>
              <a:t>huangxing</a:t>
            </a:r>
            <a:r>
              <a:rPr lang="en-US" altLang="zh-CN" sz="1600" dirty="0" smtClean="0"/>
              <a:t>/</a:t>
            </a:r>
            <a:r>
              <a:rPr lang="en-US" altLang="zh-CN" sz="1600" dirty="0" err="1" smtClean="0"/>
              <a:t>offline_documents</a:t>
            </a:r>
            <a:r>
              <a:rPr lang="en-US" altLang="zh-CN" sz="1600" dirty="0" smtClean="0"/>
              <a:t>/</a:t>
            </a:r>
            <a:r>
              <a:rPr lang="zh-CN" altLang="en-US" sz="1600" dirty="0" smtClean="0"/>
              <a:t>排课历史数据</a:t>
            </a:r>
            <a:r>
              <a:rPr lang="en-US" altLang="zh-CN" sz="1600" dirty="0" smtClean="0"/>
              <a:t>.</a:t>
            </a:r>
            <a:r>
              <a:rPr lang="en-US" altLang="zh-CN" sz="1600" dirty="0" err="1" smtClean="0"/>
              <a:t>xlsx</a:t>
            </a:r>
            <a:endParaRPr lang="en-US" sz="1600" dirty="0"/>
          </a:p>
        </p:txBody>
      </p:sp>
      <p:sp>
        <p:nvSpPr>
          <p:cNvPr id="169" name="Left Arrow 168"/>
          <p:cNvSpPr/>
          <p:nvPr/>
        </p:nvSpPr>
        <p:spPr>
          <a:xfrm rot="1363820">
            <a:off x="9224556" y="5874753"/>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0" name="Straight Connector 169"/>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71" name="Rectangle 170"/>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72" name="TextBox 171"/>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173" name="Rectangle 172"/>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74" name="TextBox 173"/>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175" name="Rectangle 174"/>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94" name="Rectangle 19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5" name="Group 194"/>
          <p:cNvGrpSpPr/>
          <p:nvPr/>
        </p:nvGrpSpPr>
        <p:grpSpPr>
          <a:xfrm>
            <a:off x="9624392" y="692696"/>
            <a:ext cx="1584176" cy="576064"/>
            <a:chOff x="3071664" y="2708920"/>
            <a:chExt cx="1659613" cy="648072"/>
          </a:xfrm>
          <a:solidFill>
            <a:schemeClr val="accent5">
              <a:lumMod val="75000"/>
            </a:schemeClr>
          </a:solidFill>
        </p:grpSpPr>
        <p:sp>
          <p:nvSpPr>
            <p:cNvPr id="196" name="Rectangle 195"/>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TextBox 196"/>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98" name="Group 197"/>
          <p:cNvGrpSpPr/>
          <p:nvPr/>
        </p:nvGrpSpPr>
        <p:grpSpPr>
          <a:xfrm>
            <a:off x="6456040" y="692696"/>
            <a:ext cx="1584176" cy="576064"/>
            <a:chOff x="3071664" y="2852936"/>
            <a:chExt cx="1584176" cy="648072"/>
          </a:xfrm>
          <a:solidFill>
            <a:schemeClr val="accent5">
              <a:lumMod val="75000"/>
            </a:schemeClr>
          </a:solidFill>
        </p:grpSpPr>
        <p:sp>
          <p:nvSpPr>
            <p:cNvPr id="199" name="Rectangle 198"/>
            <p:cNvSpPr/>
            <p:nvPr/>
          </p:nvSpPr>
          <p:spPr>
            <a:xfrm>
              <a:off x="3071664" y="2852936"/>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TextBox 199"/>
            <p:cNvSpPr txBox="1"/>
            <p:nvPr/>
          </p:nvSpPr>
          <p:spPr>
            <a:xfrm>
              <a:off x="3071664" y="2933945"/>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201" name="Group 200"/>
          <p:cNvGrpSpPr/>
          <p:nvPr/>
        </p:nvGrpSpPr>
        <p:grpSpPr>
          <a:xfrm>
            <a:off x="3215680" y="692696"/>
            <a:ext cx="1728193" cy="576064"/>
            <a:chOff x="936470" y="3438001"/>
            <a:chExt cx="1653053" cy="648072"/>
          </a:xfrm>
          <a:solidFill>
            <a:schemeClr val="accent5">
              <a:lumMod val="75000"/>
            </a:schemeClr>
          </a:solidFill>
        </p:grpSpPr>
        <p:sp>
          <p:nvSpPr>
            <p:cNvPr id="202" name="Rectangle 201"/>
            <p:cNvSpPr/>
            <p:nvPr/>
          </p:nvSpPr>
          <p:spPr>
            <a:xfrm>
              <a:off x="936470" y="3438001"/>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extBox 202"/>
            <p:cNvSpPr txBox="1"/>
            <p:nvPr/>
          </p:nvSpPr>
          <p:spPr>
            <a:xfrm>
              <a:off x="1005347" y="3519010"/>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04" name="Group 203"/>
          <p:cNvGrpSpPr/>
          <p:nvPr/>
        </p:nvGrpSpPr>
        <p:grpSpPr>
          <a:xfrm>
            <a:off x="4871864" y="692696"/>
            <a:ext cx="1584176" cy="576064"/>
            <a:chOff x="3071664" y="2708920"/>
            <a:chExt cx="1584176" cy="648072"/>
          </a:xfrm>
          <a:solidFill>
            <a:schemeClr val="accent5">
              <a:lumMod val="75000"/>
            </a:schemeClr>
          </a:solidFill>
        </p:grpSpPr>
        <p:sp>
          <p:nvSpPr>
            <p:cNvPr id="205" name="Rectangle 204"/>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TextBox 205"/>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07" name="Group 206"/>
          <p:cNvGrpSpPr/>
          <p:nvPr/>
        </p:nvGrpSpPr>
        <p:grpSpPr>
          <a:xfrm>
            <a:off x="8040216" y="692696"/>
            <a:ext cx="1584176" cy="576064"/>
            <a:chOff x="3071664" y="2492896"/>
            <a:chExt cx="1584176" cy="648072"/>
          </a:xfrm>
          <a:solidFill>
            <a:schemeClr val="accent5">
              <a:lumMod val="75000"/>
            </a:schemeClr>
          </a:solidFill>
        </p:grpSpPr>
        <p:sp>
          <p:nvSpPr>
            <p:cNvPr id="208" name="Rectangle 207"/>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TextBox 208"/>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do list:</a:t>
            </a:r>
            <a:endParaRPr lang="en-US" dirty="0"/>
          </a:p>
        </p:txBody>
      </p:sp>
      <p:sp>
        <p:nvSpPr>
          <p:cNvPr id="3" name="Content Placeholder 2"/>
          <p:cNvSpPr>
            <a:spLocks noGrp="1"/>
          </p:cNvSpPr>
          <p:nvPr>
            <p:ph idx="1"/>
          </p:nvPr>
        </p:nvSpPr>
        <p:spPr/>
        <p:txBody>
          <a:bodyPr>
            <a:normAutofit fontScale="47500" lnSpcReduction="20000"/>
          </a:bodyPr>
          <a:lstStyle/>
          <a:p>
            <a:r>
              <a:rPr lang="zh-CN" altLang="en-US" dirty="0" smtClean="0"/>
              <a:t>分配上课时间模块和查询模块设计未更新</a:t>
            </a:r>
            <a:endParaRPr lang="en-US" altLang="zh-CN" dirty="0" smtClean="0"/>
          </a:p>
          <a:p>
            <a:r>
              <a:rPr lang="zh-CN" altLang="en-US" dirty="0" smtClean="0"/>
              <a:t>分配上课时间模块：</a:t>
            </a:r>
            <a:endParaRPr lang="en-US" altLang="zh-CN" dirty="0" smtClean="0"/>
          </a:p>
          <a:p>
            <a:pPr lvl="1"/>
            <a:r>
              <a:rPr lang="zh-CN" altLang="en-US" dirty="0" smtClean="0"/>
              <a:t>需要按照学位进行，因为每个学位的负责教务老师会输入本学位的学生需要上公共课的时间，这些时间是被</a:t>
            </a:r>
            <a:r>
              <a:rPr lang="en-US" altLang="zh-CN" dirty="0" smtClean="0"/>
              <a:t>block</a:t>
            </a:r>
            <a:r>
              <a:rPr lang="zh-CN" altLang="en-US" dirty="0" smtClean="0"/>
              <a:t>掉，不可以安排系内课程的。所以还需要留接口给老师输入公共课时间。</a:t>
            </a:r>
            <a:endParaRPr lang="en-US" altLang="zh-CN" dirty="0" smtClean="0"/>
          </a:p>
          <a:p>
            <a:pPr lvl="1"/>
            <a:r>
              <a:rPr lang="zh-CN" altLang="en-US" dirty="0" smtClean="0"/>
              <a:t>需要列出所有为分配时间课程的列表</a:t>
            </a:r>
            <a:endParaRPr lang="en-US" altLang="zh-CN" dirty="0" smtClean="0"/>
          </a:p>
          <a:p>
            <a:pPr lvl="1"/>
            <a:r>
              <a:rPr lang="zh-CN" altLang="en-US" dirty="0" smtClean="0"/>
              <a:t>在老师的</a:t>
            </a:r>
            <a:r>
              <a:rPr lang="en-US" altLang="zh-CN" dirty="0" smtClean="0"/>
              <a:t>calendar</a:t>
            </a:r>
            <a:r>
              <a:rPr lang="zh-CN" altLang="en-US" dirty="0" smtClean="0"/>
              <a:t>上，不允许有时间冲突课程，系统要禁止掉。</a:t>
            </a:r>
            <a:endParaRPr lang="en-US" altLang="zh-CN" dirty="0" smtClean="0"/>
          </a:p>
          <a:p>
            <a:pPr lvl="1"/>
            <a:r>
              <a:rPr lang="zh-CN" altLang="en-US" dirty="0" smtClean="0"/>
              <a:t>在班级</a:t>
            </a:r>
            <a:r>
              <a:rPr lang="en-US" altLang="zh-CN" dirty="0" smtClean="0"/>
              <a:t>/</a:t>
            </a:r>
            <a:r>
              <a:rPr lang="zh-CN" altLang="en-US" dirty="0" smtClean="0"/>
              <a:t>专业的</a:t>
            </a:r>
            <a:r>
              <a:rPr lang="en-US" altLang="zh-CN" dirty="0" smtClean="0"/>
              <a:t>calendar</a:t>
            </a:r>
            <a:r>
              <a:rPr lang="zh-CN" altLang="en-US" dirty="0" smtClean="0"/>
              <a:t>上，允许有时间冲突的课程，系统提出警告，具体由操作老师决定是否继续。</a:t>
            </a:r>
            <a:endParaRPr lang="en-US" altLang="zh-CN" dirty="0" smtClean="0"/>
          </a:p>
          <a:p>
            <a:pPr lvl="1"/>
            <a:r>
              <a:rPr lang="zh-CN" altLang="en-US" dirty="0" smtClean="0"/>
              <a:t>本科课程计划由教务员老师统一安排上课时间</a:t>
            </a:r>
            <a:endParaRPr lang="en-US" altLang="zh-CN" dirty="0" smtClean="0"/>
          </a:p>
          <a:p>
            <a:pPr lvl="1"/>
            <a:r>
              <a:rPr lang="zh-CN" altLang="en-US" dirty="0" smtClean="0"/>
              <a:t>硕士博士课程计划由授课老师提议上课时间，最终由教务员老师调整确定。需要考虑做么做界面</a:t>
            </a:r>
            <a:endParaRPr lang="en-US" altLang="zh-CN" dirty="0" smtClean="0"/>
          </a:p>
          <a:p>
            <a:pPr lvl="1"/>
            <a:r>
              <a:rPr lang="zh-CN" altLang="en-US" dirty="0" smtClean="0"/>
              <a:t>分配上课时间最终确定后，需要导出结果，分别按照班级</a:t>
            </a:r>
            <a:r>
              <a:rPr lang="en-US" altLang="zh-CN" dirty="0" smtClean="0"/>
              <a:t>/</a:t>
            </a:r>
            <a:r>
              <a:rPr lang="zh-CN" altLang="en-US" dirty="0" smtClean="0"/>
              <a:t>专业课表导出和按照老师课表导出</a:t>
            </a:r>
            <a:endParaRPr lang="en-US" altLang="zh-CN" dirty="0" smtClean="0"/>
          </a:p>
          <a:p>
            <a:pPr lvl="1"/>
            <a:r>
              <a:rPr lang="zh-CN" altLang="en-US" dirty="0" smtClean="0"/>
              <a:t>上课时间要分第一学期，第二学期，无法一年同时定下。所以考虑界面要求第一第二学期的选项。</a:t>
            </a:r>
            <a:endParaRPr lang="en-US" altLang="zh-CN" dirty="0" smtClean="0"/>
          </a:p>
          <a:p>
            <a:r>
              <a:rPr lang="zh-CN" altLang="en-US" dirty="0" smtClean="0"/>
              <a:t>课程信息输入的时候，系统默认按照预先设定规则，给出难度赋值，难度值从</a:t>
            </a:r>
            <a:r>
              <a:rPr lang="en-US" altLang="zh-CN" dirty="0" smtClean="0"/>
              <a:t>10</a:t>
            </a:r>
            <a:r>
              <a:rPr lang="zh-CN" altLang="en-US" dirty="0" smtClean="0"/>
              <a:t>到</a:t>
            </a:r>
            <a:r>
              <a:rPr lang="en-US" altLang="zh-CN" dirty="0" smtClean="0"/>
              <a:t>1</a:t>
            </a:r>
            <a:r>
              <a:rPr lang="zh-CN" altLang="en-US" dirty="0" smtClean="0"/>
              <a:t>（大到小）。规则大约为：本科为</a:t>
            </a:r>
            <a:r>
              <a:rPr lang="en-US" altLang="zh-CN" dirty="0" smtClean="0"/>
              <a:t>10</a:t>
            </a:r>
            <a:r>
              <a:rPr lang="zh-CN" altLang="en-US" dirty="0" smtClean="0"/>
              <a:t>，选修</a:t>
            </a:r>
            <a:r>
              <a:rPr lang="en-US" altLang="zh-CN" dirty="0" smtClean="0"/>
              <a:t>10-1</a:t>
            </a:r>
            <a:r>
              <a:rPr lang="zh-CN" altLang="en-US" dirty="0" smtClean="0"/>
              <a:t>，平行班</a:t>
            </a:r>
            <a:r>
              <a:rPr lang="en-US" altLang="zh-CN" dirty="0" smtClean="0"/>
              <a:t>10-1</a:t>
            </a:r>
            <a:r>
              <a:rPr lang="zh-CN" altLang="en-US" dirty="0" smtClean="0"/>
              <a:t>，法律硕士为</a:t>
            </a:r>
            <a:r>
              <a:rPr lang="en-US" altLang="zh-CN" dirty="0" smtClean="0"/>
              <a:t>8</a:t>
            </a:r>
            <a:r>
              <a:rPr lang="zh-CN" altLang="en-US" dirty="0" smtClean="0"/>
              <a:t>，法学硕士</a:t>
            </a:r>
            <a:r>
              <a:rPr lang="en-US" altLang="zh-CN" dirty="0" smtClean="0"/>
              <a:t>/</a:t>
            </a:r>
            <a:r>
              <a:rPr lang="zh-CN" altLang="en-US" dirty="0" smtClean="0"/>
              <a:t>博士为</a:t>
            </a:r>
            <a:r>
              <a:rPr lang="en-US" altLang="zh-CN" dirty="0" smtClean="0"/>
              <a:t>6</a:t>
            </a:r>
            <a:r>
              <a:rPr lang="zh-CN" altLang="en-US" dirty="0" smtClean="0"/>
              <a:t>。具体可以之后讨论。</a:t>
            </a:r>
            <a:endParaRPr lang="en-US" altLang="zh-CN" dirty="0" smtClean="0"/>
          </a:p>
          <a:p>
            <a:r>
              <a:rPr lang="zh-CN" altLang="en-US" dirty="0" smtClean="0"/>
              <a:t>老师申报课程，要求必须按一门本科课程，和一门法律硕士课程，如果缺少，确认申报完成的时候，系统需要提示，并要求说明理由。</a:t>
            </a:r>
            <a:endParaRPr lang="en-US" altLang="zh-CN" dirty="0" smtClean="0"/>
          </a:p>
          <a:p>
            <a:r>
              <a:rPr lang="zh-CN" altLang="en-US" dirty="0" smtClean="0"/>
              <a:t>排课流程为：</a:t>
            </a:r>
            <a:r>
              <a:rPr lang="en-US" altLang="zh-CN" dirty="0" smtClean="0"/>
              <a:t>1</a:t>
            </a:r>
            <a:r>
              <a:rPr lang="zh-CN" altLang="en-US" dirty="0" smtClean="0"/>
              <a:t>输入课程信息（可选教师为空），</a:t>
            </a:r>
            <a:r>
              <a:rPr lang="en-US" altLang="zh-CN" dirty="0" smtClean="0"/>
              <a:t>2</a:t>
            </a:r>
            <a:r>
              <a:rPr lang="zh-CN" altLang="en-US" dirty="0" smtClean="0"/>
              <a:t>在册教师上线申报课程，申报课程默认自动设定为课程可选教师列表； 教师线上填写期望学时（不填为默认平均值）</a:t>
            </a:r>
            <a:r>
              <a:rPr lang="en-US" altLang="zh-CN" dirty="0" smtClean="0"/>
              <a:t>3</a:t>
            </a:r>
            <a:r>
              <a:rPr lang="zh-CN" altLang="en-US" dirty="0" smtClean="0"/>
              <a:t>申报结果导出，现在领导审查，</a:t>
            </a:r>
            <a:r>
              <a:rPr lang="en-US" altLang="zh-CN" dirty="0" smtClean="0"/>
              <a:t>4</a:t>
            </a:r>
            <a:r>
              <a:rPr lang="zh-CN" altLang="en-US" dirty="0" smtClean="0"/>
              <a:t>，教务员反馈审查结果到系统，修改可选教师列表；教务员修改教师期望学时，以反映由行政工作的老师工作量分配；教务员修改课程难度设置；</a:t>
            </a:r>
            <a:r>
              <a:rPr lang="en-US" altLang="zh-CN" dirty="0" smtClean="0"/>
              <a:t>5</a:t>
            </a:r>
            <a:r>
              <a:rPr lang="zh-CN" altLang="en-US" dirty="0" smtClean="0"/>
              <a:t>系统自动排课；</a:t>
            </a:r>
            <a:r>
              <a:rPr lang="en-US" altLang="zh-CN" dirty="0" smtClean="0"/>
              <a:t>6</a:t>
            </a:r>
            <a:r>
              <a:rPr lang="zh-CN" altLang="en-US" dirty="0" smtClean="0"/>
              <a:t>教务员手动微调；</a:t>
            </a:r>
            <a:r>
              <a:rPr lang="en-US" altLang="zh-CN" dirty="0" smtClean="0"/>
              <a:t>7</a:t>
            </a:r>
            <a:r>
              <a:rPr lang="zh-CN" altLang="en-US" dirty="0" smtClean="0"/>
              <a:t>确认排课结束；</a:t>
            </a:r>
            <a:r>
              <a:rPr lang="en-US" altLang="zh-CN" dirty="0" smtClean="0"/>
              <a:t>8</a:t>
            </a:r>
            <a:r>
              <a:rPr lang="zh-CN" altLang="en-US" dirty="0" smtClean="0"/>
              <a:t>分配课程时间：本科先分，再法律硕士，然后法学硕士，最后博士。</a:t>
            </a:r>
            <a:endParaRPr lang="en-US" altLang="zh-CN" dirty="0" smtClean="0"/>
          </a:p>
          <a:p>
            <a:r>
              <a:rPr lang="zh-CN" altLang="en-US" dirty="0" smtClean="0"/>
              <a:t>教师申报课程完毕，要求系统发邮件给每个老师，列出他们个人申报课程，发邮件给教务员列出所有申报情况，包括没有申报的人，课申报由特殊说明的内容。</a:t>
            </a:r>
            <a:endParaRPr lang="en-US" altLang="zh-CN" dirty="0" smtClean="0"/>
          </a:p>
          <a:p>
            <a:r>
              <a:rPr lang="zh-CN" altLang="en-US" dirty="0" smtClean="0"/>
              <a:t>排课逻辑以工作量平衡为第一优先级目标，难度均衡为第二优先级目标，教师轮替为第三优先级目标。</a:t>
            </a:r>
            <a:endParaRPr lang="en-US" altLang="zh-CN" dirty="0" smtClean="0"/>
          </a:p>
          <a:p>
            <a:r>
              <a:rPr lang="en-US" altLang="zh-CN" dirty="0" smtClean="0"/>
              <a:t>2018</a:t>
            </a:r>
            <a:r>
              <a:rPr lang="zh-CN" altLang="en-US" dirty="0" smtClean="0"/>
              <a:t>年</a:t>
            </a:r>
            <a:r>
              <a:rPr lang="en-US" altLang="zh-CN" dirty="0" smtClean="0"/>
              <a:t>3</a:t>
            </a:r>
            <a:r>
              <a:rPr lang="zh-CN" altLang="en-US" dirty="0" smtClean="0"/>
              <a:t>月中要完成第一次排课，出结果。</a:t>
            </a:r>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2</a:t>
            </a:r>
            <a:endParaRPr lang="en-US" altLang="zh-CN" dirty="0" smtClean="0">
              <a:solidFill>
                <a:schemeClr val="tx1"/>
              </a:solidFill>
            </a:endParaRPr>
          </a:p>
        </p:txBody>
      </p:sp>
      <p:sp>
        <p:nvSpPr>
          <p:cNvPr id="63" name="Rectangle 62"/>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4" name="Rectangle 63"/>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5" name="Rectangle 64"/>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6" name="Rectangle 65"/>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711624" y="3861048"/>
            <a:ext cx="190500" cy="304800"/>
          </a:xfrm>
          <a:prstGeom prst="rect">
            <a:avLst/>
          </a:prstGeom>
        </p:spPr>
      </p:pic>
      <p:sp>
        <p:nvSpPr>
          <p:cNvPr id="80" name="TextBox 79"/>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81" name="TextBox 80"/>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256240"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88" name="TextBox 87"/>
          <p:cNvSpPr txBox="1"/>
          <p:nvPr/>
        </p:nvSpPr>
        <p:spPr>
          <a:xfrm>
            <a:off x="10920536" y="3861048"/>
            <a:ext cx="1005403" cy="338554"/>
          </a:xfrm>
          <a:prstGeom prst="rect">
            <a:avLst/>
          </a:prstGeom>
          <a:noFill/>
        </p:spPr>
        <p:txBody>
          <a:bodyPr wrap="none" rtlCol="0">
            <a:spAutoFit/>
          </a:bodyPr>
          <a:lstStyle/>
          <a:p>
            <a:r>
              <a:rPr lang="zh-CN" altLang="en-US" sz="1600" dirty="0" smtClean="0"/>
              <a:t>可选教师</a:t>
            </a:r>
            <a:endParaRPr lang="en-US" sz="1600" dirty="0"/>
          </a:p>
        </p:txBody>
      </p:sp>
      <p:sp>
        <p:nvSpPr>
          <p:cNvPr id="89" name="TextBox 88"/>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503712" y="3861048"/>
            <a:ext cx="190500" cy="304800"/>
          </a:xfrm>
          <a:prstGeom prst="rect">
            <a:avLst/>
          </a:prstGeom>
        </p:spPr>
      </p:pic>
      <p:pic>
        <p:nvPicPr>
          <p:cNvPr id="92" name="Picture 91"/>
          <p:cNvPicPr>
            <a:picLocks noChangeAspect="1"/>
          </p:cNvPicPr>
          <p:nvPr/>
        </p:nvPicPr>
        <p:blipFill>
          <a:blip r:embed="rId3"/>
          <a:stretch>
            <a:fillRect/>
          </a:stretch>
        </p:blipFill>
        <p:spPr>
          <a:xfrm>
            <a:off x="4295800" y="3861048"/>
            <a:ext cx="190500" cy="304800"/>
          </a:xfrm>
          <a:prstGeom prst="rect">
            <a:avLst/>
          </a:prstGeom>
        </p:spPr>
      </p:pic>
      <p:pic>
        <p:nvPicPr>
          <p:cNvPr id="93" name="Picture 92"/>
          <p:cNvPicPr>
            <a:picLocks noChangeAspect="1"/>
          </p:cNvPicPr>
          <p:nvPr/>
        </p:nvPicPr>
        <p:blipFill>
          <a:blip r:embed="rId3"/>
          <a:stretch>
            <a:fillRect/>
          </a:stretch>
        </p:blipFill>
        <p:spPr>
          <a:xfrm>
            <a:off x="4943872" y="3861048"/>
            <a:ext cx="190500" cy="304800"/>
          </a:xfrm>
          <a:prstGeom prst="rect">
            <a:avLst/>
          </a:prstGeom>
        </p:spPr>
      </p:pic>
      <p:pic>
        <p:nvPicPr>
          <p:cNvPr id="94" name="Picture 93"/>
          <p:cNvPicPr>
            <a:picLocks noChangeAspect="1"/>
          </p:cNvPicPr>
          <p:nvPr/>
        </p:nvPicPr>
        <p:blipFill>
          <a:blip r:embed="rId3"/>
          <a:stretch>
            <a:fillRect/>
          </a:stretch>
        </p:blipFill>
        <p:spPr>
          <a:xfrm>
            <a:off x="5663952" y="3861048"/>
            <a:ext cx="190500" cy="304800"/>
          </a:xfrm>
          <a:prstGeom prst="rect">
            <a:avLst/>
          </a:prstGeom>
        </p:spPr>
      </p:pic>
      <p:pic>
        <p:nvPicPr>
          <p:cNvPr id="95" name="Picture 94"/>
          <p:cNvPicPr>
            <a:picLocks noChangeAspect="1"/>
          </p:cNvPicPr>
          <p:nvPr/>
        </p:nvPicPr>
        <p:blipFill>
          <a:blip r:embed="rId3"/>
          <a:stretch>
            <a:fillRect/>
          </a:stretch>
        </p:blipFill>
        <p:spPr>
          <a:xfrm>
            <a:off x="6456040" y="3861048"/>
            <a:ext cx="190500" cy="304800"/>
          </a:xfrm>
          <a:prstGeom prst="rect">
            <a:avLst/>
          </a:prstGeom>
        </p:spPr>
      </p:pic>
      <p:pic>
        <p:nvPicPr>
          <p:cNvPr id="96" name="Picture 95"/>
          <p:cNvPicPr>
            <a:picLocks noChangeAspect="1"/>
          </p:cNvPicPr>
          <p:nvPr/>
        </p:nvPicPr>
        <p:blipFill>
          <a:blip r:embed="rId3"/>
          <a:stretch>
            <a:fillRect/>
          </a:stretch>
        </p:blipFill>
        <p:spPr>
          <a:xfrm>
            <a:off x="7248128" y="3861048"/>
            <a:ext cx="190500" cy="304800"/>
          </a:xfrm>
          <a:prstGeom prst="rect">
            <a:avLst/>
          </a:prstGeom>
        </p:spPr>
      </p:pic>
      <p:pic>
        <p:nvPicPr>
          <p:cNvPr id="97" name="Picture 96"/>
          <p:cNvPicPr>
            <a:picLocks noChangeAspect="1"/>
          </p:cNvPicPr>
          <p:nvPr/>
        </p:nvPicPr>
        <p:blipFill>
          <a:blip r:embed="rId3"/>
          <a:stretch>
            <a:fillRect/>
          </a:stretch>
        </p:blipFill>
        <p:spPr>
          <a:xfrm>
            <a:off x="8040216" y="3861048"/>
            <a:ext cx="190500" cy="304800"/>
          </a:xfrm>
          <a:prstGeom prst="rect">
            <a:avLst/>
          </a:prstGeom>
        </p:spPr>
      </p:pic>
      <p:pic>
        <p:nvPicPr>
          <p:cNvPr id="98" name="Picture 97"/>
          <p:cNvPicPr>
            <a:picLocks noChangeAspect="1"/>
          </p:cNvPicPr>
          <p:nvPr/>
        </p:nvPicPr>
        <p:blipFill>
          <a:blip r:embed="rId3"/>
          <a:stretch>
            <a:fillRect/>
          </a:stretch>
        </p:blipFill>
        <p:spPr>
          <a:xfrm>
            <a:off x="8976320" y="3861048"/>
            <a:ext cx="190500" cy="304800"/>
          </a:xfrm>
          <a:prstGeom prst="rect">
            <a:avLst/>
          </a:prstGeom>
        </p:spPr>
      </p:pic>
      <p:pic>
        <p:nvPicPr>
          <p:cNvPr id="99" name="Picture 98"/>
          <p:cNvPicPr>
            <a:picLocks noChangeAspect="1"/>
          </p:cNvPicPr>
          <p:nvPr/>
        </p:nvPicPr>
        <p:blipFill>
          <a:blip r:embed="rId3"/>
          <a:stretch>
            <a:fillRect/>
          </a:stretch>
        </p:blipFill>
        <p:spPr>
          <a:xfrm>
            <a:off x="9912424" y="3861048"/>
            <a:ext cx="190500" cy="304800"/>
          </a:xfrm>
          <a:prstGeom prst="rect">
            <a:avLst/>
          </a:prstGeom>
        </p:spPr>
      </p:pic>
      <p:pic>
        <p:nvPicPr>
          <p:cNvPr id="100" name="Picture 99"/>
          <p:cNvPicPr>
            <a:picLocks noChangeAspect="1"/>
          </p:cNvPicPr>
          <p:nvPr/>
        </p:nvPicPr>
        <p:blipFill>
          <a:blip r:embed="rId3"/>
          <a:stretch>
            <a:fillRect/>
          </a:stretch>
        </p:blipFill>
        <p:spPr>
          <a:xfrm>
            <a:off x="10704512"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04" name="TextBox 103"/>
          <p:cNvSpPr txBox="1"/>
          <p:nvPr/>
        </p:nvSpPr>
        <p:spPr>
          <a:xfrm>
            <a:off x="8688288" y="5589240"/>
            <a:ext cx="3147015" cy="307777"/>
          </a:xfrm>
          <a:prstGeom prst="rect">
            <a:avLst/>
          </a:prstGeom>
          <a:noFill/>
        </p:spPr>
        <p:txBody>
          <a:bodyPr wrap="none" rtlCol="0">
            <a:spAutoFit/>
          </a:bodyPr>
          <a:lstStyle/>
          <a:p>
            <a:r>
              <a:rPr lang="zh-CN" altLang="en-US" sz="1400" dirty="0" smtClean="0"/>
              <a:t>首页 上一页 </a:t>
            </a:r>
            <a:r>
              <a:rPr lang="en-US" altLang="zh-CN" sz="1400" dirty="0" smtClean="0"/>
              <a:t>1-2</a:t>
            </a:r>
            <a:r>
              <a:rPr lang="zh-CN" altLang="en-US" sz="1400" dirty="0" smtClean="0"/>
              <a:t>条，共</a:t>
            </a:r>
            <a:r>
              <a:rPr lang="en-US" altLang="zh-CN" sz="1400" dirty="0" smtClean="0"/>
              <a:t>2</a:t>
            </a:r>
            <a:r>
              <a:rPr lang="zh-CN" altLang="en-US" sz="1400" dirty="0" smtClean="0"/>
              <a:t>条下一页 尾页</a:t>
            </a:r>
            <a:endParaRPr lang="en-US" sz="1400" dirty="0"/>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105" name="Straight Connector 10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3" name="TextBox 2"/>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5" name="TextBox 4"/>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6" name="TextBox 5"/>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7" name="TextBox 6"/>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8" name="TextBox 7"/>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9" name="TextBox 8"/>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1" name="TextBox 10"/>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 name="TextBox 26"/>
          <p:cNvSpPr txBox="1"/>
          <p:nvPr/>
        </p:nvSpPr>
        <p:spPr>
          <a:xfrm>
            <a:off x="8472264" y="4293096"/>
            <a:ext cx="367408" cy="307777"/>
          </a:xfrm>
          <a:prstGeom prst="rect">
            <a:avLst/>
          </a:prstGeom>
          <a:noFill/>
        </p:spPr>
        <p:txBody>
          <a:bodyPr wrap="none" rtlCol="0">
            <a:spAutoFit/>
          </a:bodyPr>
          <a:lstStyle/>
          <a:p>
            <a:r>
              <a:rPr lang="en-US" altLang="zh-CN" sz="1400" dirty="0" smtClean="0"/>
              <a:t>70</a:t>
            </a:r>
            <a:endParaRPr lang="en-US" sz="1400" dirty="0"/>
          </a:p>
        </p:txBody>
      </p:sp>
      <p:sp>
        <p:nvSpPr>
          <p:cNvPr id="29" name="TextBox 28"/>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20" name="TextBox 119"/>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21" name="Straight Connector 120"/>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1991544" y="5013176"/>
            <a:ext cx="9721080" cy="4320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24" name="Straight Connector 123"/>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126" name="TextBox 125"/>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127" name="TextBox 126"/>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28" name="TextBox 127"/>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129" name="TextBox 128"/>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30" name="TextBox 129"/>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131" name="TextBox 130"/>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32" name="TextBox 131"/>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133" name="TextBox 132"/>
          <p:cNvSpPr txBox="1"/>
          <p:nvPr/>
        </p:nvSpPr>
        <p:spPr>
          <a:xfrm>
            <a:off x="8472264" y="5013176"/>
            <a:ext cx="458780" cy="307777"/>
          </a:xfrm>
          <a:prstGeom prst="rect">
            <a:avLst/>
          </a:prstGeom>
          <a:noFill/>
        </p:spPr>
        <p:txBody>
          <a:bodyPr wrap="none" rtlCol="0">
            <a:spAutoFit/>
          </a:bodyPr>
          <a:lstStyle/>
          <a:p>
            <a:r>
              <a:rPr lang="en-US" altLang="zh-CN" sz="1400" dirty="0" smtClean="0"/>
              <a:t>110</a:t>
            </a:r>
            <a:endParaRPr lang="en-US" altLang="zh-CN" sz="1400" dirty="0" smtClean="0"/>
          </a:p>
        </p:txBody>
      </p:sp>
      <p:sp>
        <p:nvSpPr>
          <p:cNvPr id="134" name="TextBox 133"/>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135" name="TextBox 134"/>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37" name="Straight Connector 136"/>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18" name="Rectangle 117"/>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19" name="Rectangle 118"/>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22" name="Rectangle 121"/>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38" name="TextBox 137"/>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139" name="TextBox 138"/>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140" name="TextBox 139"/>
          <p:cNvSpPr txBox="1"/>
          <p:nvPr/>
        </p:nvSpPr>
        <p:spPr>
          <a:xfrm>
            <a:off x="3575720"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141" name="TextBox 140"/>
          <p:cNvSpPr txBox="1"/>
          <p:nvPr/>
        </p:nvSpPr>
        <p:spPr>
          <a:xfrm>
            <a:off x="4295800"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142" name="TextBox 141"/>
          <p:cNvSpPr txBox="1"/>
          <p:nvPr/>
        </p:nvSpPr>
        <p:spPr>
          <a:xfrm>
            <a:off x="4943872"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143" name="TextBox 142"/>
          <p:cNvSpPr txBox="1"/>
          <p:nvPr/>
        </p:nvSpPr>
        <p:spPr>
          <a:xfrm>
            <a:off x="5735960"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144" name="TextBox 143"/>
          <p:cNvSpPr txBox="1"/>
          <p:nvPr/>
        </p:nvSpPr>
        <p:spPr>
          <a:xfrm>
            <a:off x="6528048"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145" name="TextBox 144"/>
          <p:cNvSpPr txBox="1"/>
          <p:nvPr/>
        </p:nvSpPr>
        <p:spPr>
          <a:xfrm>
            <a:off x="7320136"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146" name="TextBox 145"/>
          <p:cNvSpPr txBox="1"/>
          <p:nvPr/>
        </p:nvSpPr>
        <p:spPr>
          <a:xfrm>
            <a:off x="8112224"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147" name="TextBox 146"/>
          <p:cNvSpPr txBox="1"/>
          <p:nvPr/>
        </p:nvSpPr>
        <p:spPr>
          <a:xfrm>
            <a:off x="8976320"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148" name="TextBox 147"/>
          <p:cNvSpPr txBox="1"/>
          <p:nvPr/>
        </p:nvSpPr>
        <p:spPr>
          <a:xfrm>
            <a:off x="9912424"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149" name="Picture 148"/>
          <p:cNvPicPr>
            <a:picLocks noChangeAspect="1"/>
          </p:cNvPicPr>
          <p:nvPr/>
        </p:nvPicPr>
        <p:blipFill>
          <a:blip r:embed="rId3"/>
          <a:stretch>
            <a:fillRect/>
          </a:stretch>
        </p:blipFill>
        <p:spPr>
          <a:xfrm>
            <a:off x="3359696" y="3861048"/>
            <a:ext cx="190500" cy="304800"/>
          </a:xfrm>
          <a:prstGeom prst="rect">
            <a:avLst/>
          </a:prstGeom>
        </p:spPr>
      </p:pic>
      <p:pic>
        <p:nvPicPr>
          <p:cNvPr id="150" name="Picture 149"/>
          <p:cNvPicPr>
            <a:picLocks noChangeAspect="1"/>
          </p:cNvPicPr>
          <p:nvPr/>
        </p:nvPicPr>
        <p:blipFill>
          <a:blip r:embed="rId3"/>
          <a:stretch>
            <a:fillRect/>
          </a:stretch>
        </p:blipFill>
        <p:spPr>
          <a:xfrm>
            <a:off x="4151784" y="3861048"/>
            <a:ext cx="190500" cy="304800"/>
          </a:xfrm>
          <a:prstGeom prst="rect">
            <a:avLst/>
          </a:prstGeom>
        </p:spPr>
      </p:pic>
      <p:pic>
        <p:nvPicPr>
          <p:cNvPr id="151" name="Picture 150"/>
          <p:cNvPicPr>
            <a:picLocks noChangeAspect="1"/>
          </p:cNvPicPr>
          <p:nvPr/>
        </p:nvPicPr>
        <p:blipFill>
          <a:blip r:embed="rId3"/>
          <a:stretch>
            <a:fillRect/>
          </a:stretch>
        </p:blipFill>
        <p:spPr>
          <a:xfrm>
            <a:off x="4799856" y="3861048"/>
            <a:ext cx="190500" cy="304800"/>
          </a:xfrm>
          <a:prstGeom prst="rect">
            <a:avLst/>
          </a:prstGeom>
        </p:spPr>
      </p:pic>
      <p:pic>
        <p:nvPicPr>
          <p:cNvPr id="152" name="Picture 151"/>
          <p:cNvPicPr>
            <a:picLocks noChangeAspect="1"/>
          </p:cNvPicPr>
          <p:nvPr/>
        </p:nvPicPr>
        <p:blipFill>
          <a:blip r:embed="rId3"/>
          <a:stretch>
            <a:fillRect/>
          </a:stretch>
        </p:blipFill>
        <p:spPr>
          <a:xfrm>
            <a:off x="5519936" y="3861048"/>
            <a:ext cx="190500" cy="304800"/>
          </a:xfrm>
          <a:prstGeom prst="rect">
            <a:avLst/>
          </a:prstGeom>
        </p:spPr>
      </p:pic>
      <p:pic>
        <p:nvPicPr>
          <p:cNvPr id="153" name="Picture 152"/>
          <p:cNvPicPr>
            <a:picLocks noChangeAspect="1"/>
          </p:cNvPicPr>
          <p:nvPr/>
        </p:nvPicPr>
        <p:blipFill>
          <a:blip r:embed="rId3"/>
          <a:stretch>
            <a:fillRect/>
          </a:stretch>
        </p:blipFill>
        <p:spPr>
          <a:xfrm>
            <a:off x="6312024" y="3861048"/>
            <a:ext cx="190500" cy="304800"/>
          </a:xfrm>
          <a:prstGeom prst="rect">
            <a:avLst/>
          </a:prstGeom>
        </p:spPr>
      </p:pic>
      <p:pic>
        <p:nvPicPr>
          <p:cNvPr id="154" name="Picture 153"/>
          <p:cNvPicPr>
            <a:picLocks noChangeAspect="1"/>
          </p:cNvPicPr>
          <p:nvPr/>
        </p:nvPicPr>
        <p:blipFill>
          <a:blip r:embed="rId3"/>
          <a:stretch>
            <a:fillRect/>
          </a:stretch>
        </p:blipFill>
        <p:spPr>
          <a:xfrm>
            <a:off x="7104112" y="3861048"/>
            <a:ext cx="190500" cy="304800"/>
          </a:xfrm>
          <a:prstGeom prst="rect">
            <a:avLst/>
          </a:prstGeom>
        </p:spPr>
      </p:pic>
      <p:pic>
        <p:nvPicPr>
          <p:cNvPr id="155" name="Picture 154"/>
          <p:cNvPicPr>
            <a:picLocks noChangeAspect="1"/>
          </p:cNvPicPr>
          <p:nvPr/>
        </p:nvPicPr>
        <p:blipFill>
          <a:blip r:embed="rId3"/>
          <a:stretch>
            <a:fillRect/>
          </a:stretch>
        </p:blipFill>
        <p:spPr>
          <a:xfrm>
            <a:off x="7896200" y="3861048"/>
            <a:ext cx="190500" cy="304800"/>
          </a:xfrm>
          <a:prstGeom prst="rect">
            <a:avLst/>
          </a:prstGeom>
        </p:spPr>
      </p:pic>
      <p:pic>
        <p:nvPicPr>
          <p:cNvPr id="156" name="Picture 155"/>
          <p:cNvPicPr>
            <a:picLocks noChangeAspect="1"/>
          </p:cNvPicPr>
          <p:nvPr/>
        </p:nvPicPr>
        <p:blipFill>
          <a:blip r:embed="rId3"/>
          <a:stretch>
            <a:fillRect/>
          </a:stretch>
        </p:blipFill>
        <p:spPr>
          <a:xfrm>
            <a:off x="8832304" y="3861048"/>
            <a:ext cx="190500" cy="304800"/>
          </a:xfrm>
          <a:prstGeom prst="rect">
            <a:avLst/>
          </a:prstGeom>
        </p:spPr>
      </p:pic>
      <p:pic>
        <p:nvPicPr>
          <p:cNvPr id="157" name="Picture 156"/>
          <p:cNvPicPr>
            <a:picLocks noChangeAspect="1"/>
          </p:cNvPicPr>
          <p:nvPr/>
        </p:nvPicPr>
        <p:blipFill>
          <a:blip r:embed="rId3"/>
          <a:stretch>
            <a:fillRect/>
          </a:stretch>
        </p:blipFill>
        <p:spPr>
          <a:xfrm>
            <a:off x="9768408" y="3861048"/>
            <a:ext cx="190500" cy="304800"/>
          </a:xfrm>
          <a:prstGeom prst="rect">
            <a:avLst/>
          </a:prstGeom>
        </p:spPr>
      </p:pic>
      <p:pic>
        <p:nvPicPr>
          <p:cNvPr id="158" name="Picture 157"/>
          <p:cNvPicPr>
            <a:picLocks noChangeAspect="1"/>
          </p:cNvPicPr>
          <p:nvPr/>
        </p:nvPicPr>
        <p:blipFill>
          <a:blip r:embed="rId3"/>
          <a:stretch>
            <a:fillRect/>
          </a:stretch>
        </p:blipFill>
        <p:spPr>
          <a:xfrm>
            <a:off x="10560496" y="3861048"/>
            <a:ext cx="190500" cy="304800"/>
          </a:xfrm>
          <a:prstGeom prst="rect">
            <a:avLst/>
          </a:prstGeom>
        </p:spPr>
      </p:pic>
      <p:sp>
        <p:nvSpPr>
          <p:cNvPr id="159" name="Rounded Rectangle 158"/>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60" name="Rounded Rectangle 159"/>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61" name="Rounded Rectangle 160"/>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62" name="Rounded Rectangle 161"/>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63" name="Rectangle 162"/>
          <p:cNvSpPr/>
          <p:nvPr/>
        </p:nvSpPr>
        <p:spPr>
          <a:xfrm>
            <a:off x="3575720" y="1700808"/>
            <a:ext cx="7272808" cy="4464496"/>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64" name="Rectangle 163">
            <a:hlinkClick r:id="rId4" action="ppaction://hlinksldjump"/>
          </p:cNvPr>
          <p:cNvSpPr/>
          <p:nvPr/>
        </p:nvSpPr>
        <p:spPr>
          <a:xfrm>
            <a:off x="9336360" y="5517232"/>
            <a:ext cx="115212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关闭窗口</a:t>
            </a:r>
            <a:endParaRPr lang="en-US" dirty="0"/>
          </a:p>
        </p:txBody>
      </p:sp>
      <p:sp>
        <p:nvSpPr>
          <p:cNvPr id="165" name="TextBox 164"/>
          <p:cNvSpPr txBox="1"/>
          <p:nvPr/>
        </p:nvSpPr>
        <p:spPr>
          <a:xfrm>
            <a:off x="6312024" y="3284984"/>
            <a:ext cx="1800493" cy="553998"/>
          </a:xfrm>
          <a:prstGeom prst="rect">
            <a:avLst/>
          </a:prstGeom>
          <a:noFill/>
        </p:spPr>
        <p:txBody>
          <a:bodyPr wrap="none" rtlCol="0">
            <a:spAutoFit/>
          </a:bodyPr>
          <a:lstStyle/>
          <a:p>
            <a:r>
              <a:rPr lang="zh-CN" altLang="en-US" dirty="0" smtClean="0"/>
              <a:t>导入数据成功！</a:t>
            </a:r>
            <a:endParaRPr lang="en-US" altLang="zh-CN" dirty="0" smtClean="0"/>
          </a:p>
          <a:p>
            <a:r>
              <a:rPr lang="zh-CN" altLang="en-US" sz="1200" dirty="0" smtClean="0"/>
              <a:t>导入课程信息</a:t>
            </a:r>
            <a:r>
              <a:rPr lang="en-US" altLang="zh-CN" sz="1200" dirty="0" smtClean="0"/>
              <a:t>1</a:t>
            </a:r>
            <a:r>
              <a:rPr lang="zh-CN" altLang="en-US" sz="1200" dirty="0" smtClean="0"/>
              <a:t>条。</a:t>
            </a:r>
            <a:endParaRPr lang="en-US" sz="1200" dirty="0"/>
          </a:p>
        </p:txBody>
      </p:sp>
      <p:sp>
        <p:nvSpPr>
          <p:cNvPr id="166" name="Snip Same Side Corner Rectangle 165"/>
          <p:cNvSpPr/>
          <p:nvPr/>
        </p:nvSpPr>
        <p:spPr>
          <a:xfrm>
            <a:off x="8400256" y="1772816"/>
            <a:ext cx="2160240" cy="2088232"/>
          </a:xfrm>
          <a:prstGeom prst="snip2Same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67" name="TextBox 166"/>
          <p:cNvSpPr txBox="1"/>
          <p:nvPr/>
        </p:nvSpPr>
        <p:spPr>
          <a:xfrm>
            <a:off x="8616280" y="2060848"/>
            <a:ext cx="1728192" cy="646331"/>
          </a:xfrm>
          <a:prstGeom prst="rect">
            <a:avLst/>
          </a:prstGeom>
          <a:solidFill>
            <a:schemeClr val="accent6"/>
          </a:solidFill>
        </p:spPr>
        <p:txBody>
          <a:bodyPr wrap="square" rtlCol="0">
            <a:spAutoFit/>
          </a:bodyPr>
          <a:lstStyle/>
          <a:p>
            <a:pPr algn="ctr"/>
            <a:r>
              <a:rPr lang="zh-CN" altLang="en-US" sz="1200" dirty="0" smtClean="0">
                <a:solidFill>
                  <a:schemeClr val="tx1"/>
                </a:solidFill>
              </a:rPr>
              <a:t>如果课程代码和名称没有冲突，并且其他字段合规，则直接导入。</a:t>
            </a:r>
            <a:endParaRPr lang="en-US" altLang="zh-CN" sz="1200" dirty="0" smtClean="0">
              <a:solidFill>
                <a:schemeClr val="tx1"/>
              </a:solidFill>
            </a:endParaRPr>
          </a:p>
        </p:txBody>
      </p:sp>
      <p:sp>
        <p:nvSpPr>
          <p:cNvPr id="168" name="TextBox 167"/>
          <p:cNvSpPr txBox="1"/>
          <p:nvPr/>
        </p:nvSpPr>
        <p:spPr>
          <a:xfrm>
            <a:off x="8472264" y="2780928"/>
            <a:ext cx="2016223" cy="1015663"/>
          </a:xfrm>
          <a:prstGeom prst="rect">
            <a:avLst/>
          </a:prstGeom>
          <a:solidFill>
            <a:srgbClr val="FF0000"/>
          </a:solidFill>
        </p:spPr>
        <p:txBody>
          <a:bodyPr wrap="square" rtlCol="0">
            <a:spAutoFit/>
          </a:bodyPr>
          <a:lstStyle/>
          <a:p>
            <a:pPr algn="ctr"/>
            <a:r>
              <a:rPr lang="zh-CN" altLang="en-US" sz="1200" dirty="0" smtClean="0">
                <a:solidFill>
                  <a:schemeClr val="tx1"/>
                </a:solidFill>
              </a:rPr>
              <a:t>如果课程代码与名称同系统内历史记录冲突，或有其他不合规字段，则提示要求修改数据源</a:t>
            </a:r>
            <a:r>
              <a:rPr lang="en-US" altLang="zh-CN" sz="1200" dirty="0" smtClean="0">
                <a:solidFill>
                  <a:schemeClr val="tx1"/>
                </a:solidFill>
              </a:rPr>
              <a:t>Excel</a:t>
            </a:r>
            <a:r>
              <a:rPr lang="zh-CN" altLang="en-US" sz="1200" dirty="0" smtClean="0">
                <a:solidFill>
                  <a:schemeClr val="tx1"/>
                </a:solidFill>
              </a:rPr>
              <a:t>文件，导入不成功，并退出导入界面。</a:t>
            </a:r>
            <a:endParaRPr lang="en-US" sz="1200" dirty="0">
              <a:solidFill>
                <a:schemeClr val="tx1"/>
              </a:solidFill>
            </a:endParaRPr>
          </a:p>
        </p:txBody>
      </p:sp>
      <p:sp>
        <p:nvSpPr>
          <p:cNvPr id="170" name="Left Arrow 169"/>
          <p:cNvSpPr/>
          <p:nvPr/>
        </p:nvSpPr>
        <p:spPr>
          <a:xfrm rot="1363820">
            <a:off x="10376684" y="5874754"/>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9" name="Straight Connector 168"/>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71" name="Rectangle 170"/>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72" name="TextBox 171"/>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173" name="Rectangle 172"/>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74" name="TextBox 173"/>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175" name="Rectangle 174"/>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94" name="Rectangle 19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5" name="Group 194"/>
          <p:cNvGrpSpPr/>
          <p:nvPr/>
        </p:nvGrpSpPr>
        <p:grpSpPr>
          <a:xfrm>
            <a:off x="9624392" y="692696"/>
            <a:ext cx="1584176" cy="576064"/>
            <a:chOff x="3071664" y="2708920"/>
            <a:chExt cx="1659613" cy="648072"/>
          </a:xfrm>
          <a:solidFill>
            <a:schemeClr val="accent5">
              <a:lumMod val="75000"/>
            </a:schemeClr>
          </a:solidFill>
        </p:grpSpPr>
        <p:sp>
          <p:nvSpPr>
            <p:cNvPr id="196" name="Rectangle 195"/>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TextBox 196"/>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98" name="Group 197"/>
          <p:cNvGrpSpPr/>
          <p:nvPr/>
        </p:nvGrpSpPr>
        <p:grpSpPr>
          <a:xfrm>
            <a:off x="6456040" y="692696"/>
            <a:ext cx="1584176" cy="576064"/>
            <a:chOff x="3071664" y="2852936"/>
            <a:chExt cx="1584176" cy="648072"/>
          </a:xfrm>
          <a:solidFill>
            <a:schemeClr val="accent5">
              <a:lumMod val="75000"/>
            </a:schemeClr>
          </a:solidFill>
        </p:grpSpPr>
        <p:sp>
          <p:nvSpPr>
            <p:cNvPr id="199" name="Rectangle 198"/>
            <p:cNvSpPr/>
            <p:nvPr/>
          </p:nvSpPr>
          <p:spPr>
            <a:xfrm>
              <a:off x="3071664" y="2852936"/>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TextBox 199"/>
            <p:cNvSpPr txBox="1"/>
            <p:nvPr/>
          </p:nvSpPr>
          <p:spPr>
            <a:xfrm>
              <a:off x="3071664" y="2933945"/>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201" name="Group 200"/>
          <p:cNvGrpSpPr/>
          <p:nvPr/>
        </p:nvGrpSpPr>
        <p:grpSpPr>
          <a:xfrm>
            <a:off x="3215680" y="692696"/>
            <a:ext cx="1728193" cy="576064"/>
            <a:chOff x="936470" y="3438001"/>
            <a:chExt cx="1653053" cy="648072"/>
          </a:xfrm>
          <a:solidFill>
            <a:schemeClr val="accent5">
              <a:lumMod val="75000"/>
            </a:schemeClr>
          </a:solidFill>
        </p:grpSpPr>
        <p:sp>
          <p:nvSpPr>
            <p:cNvPr id="202" name="Rectangle 201"/>
            <p:cNvSpPr/>
            <p:nvPr/>
          </p:nvSpPr>
          <p:spPr>
            <a:xfrm>
              <a:off x="936470" y="3438001"/>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extBox 202"/>
            <p:cNvSpPr txBox="1"/>
            <p:nvPr/>
          </p:nvSpPr>
          <p:spPr>
            <a:xfrm>
              <a:off x="1005347" y="3519010"/>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04" name="Group 203"/>
          <p:cNvGrpSpPr/>
          <p:nvPr/>
        </p:nvGrpSpPr>
        <p:grpSpPr>
          <a:xfrm>
            <a:off x="4871864" y="692696"/>
            <a:ext cx="1584176" cy="576064"/>
            <a:chOff x="3071664" y="2708920"/>
            <a:chExt cx="1584176" cy="648072"/>
          </a:xfrm>
          <a:solidFill>
            <a:schemeClr val="accent5">
              <a:lumMod val="75000"/>
            </a:schemeClr>
          </a:solidFill>
        </p:grpSpPr>
        <p:sp>
          <p:nvSpPr>
            <p:cNvPr id="205" name="Rectangle 204"/>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TextBox 205"/>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07" name="Group 206"/>
          <p:cNvGrpSpPr/>
          <p:nvPr/>
        </p:nvGrpSpPr>
        <p:grpSpPr>
          <a:xfrm>
            <a:off x="8040216" y="692696"/>
            <a:ext cx="1584176" cy="576064"/>
            <a:chOff x="3071664" y="2492896"/>
            <a:chExt cx="1584176" cy="648072"/>
          </a:xfrm>
          <a:solidFill>
            <a:schemeClr val="accent5">
              <a:lumMod val="75000"/>
            </a:schemeClr>
          </a:solidFill>
        </p:grpSpPr>
        <p:sp>
          <p:nvSpPr>
            <p:cNvPr id="208" name="Rectangle 207"/>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TextBox 208"/>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3</a:t>
            </a:r>
            <a:endParaRPr lang="en-US" altLang="zh-CN" dirty="0" smtClean="0">
              <a:solidFill>
                <a:schemeClr val="tx1"/>
              </a:solidFill>
            </a:endParaRPr>
          </a:p>
        </p:txBody>
      </p:sp>
      <p:sp>
        <p:nvSpPr>
          <p:cNvPr id="63" name="Rectangle 62"/>
          <p:cNvSpPr/>
          <p:nvPr/>
        </p:nvSpPr>
        <p:spPr>
          <a:xfrm>
            <a:off x="357572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smtClean="0">
                <a:solidFill>
                  <a:schemeClr val="tx1"/>
                </a:solidFill>
              </a:rPr>
              <a:t>162</a:t>
            </a:r>
            <a:endParaRPr lang="en-US" altLang="zh-CN" dirty="0">
              <a:solidFill>
                <a:schemeClr val="tx1"/>
              </a:solidFill>
            </a:endParaRPr>
          </a:p>
        </p:txBody>
      </p:sp>
      <p:sp>
        <p:nvSpPr>
          <p:cNvPr id="64" name="Rectangle 63"/>
          <p:cNvSpPr/>
          <p:nvPr/>
        </p:nvSpPr>
        <p:spPr>
          <a:xfrm>
            <a:off x="501588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smtClean="0">
                <a:solidFill>
                  <a:schemeClr val="tx1"/>
                </a:solidFill>
              </a:rPr>
              <a:t>13</a:t>
            </a:r>
            <a:endParaRPr lang="en-US" altLang="zh-CN" dirty="0">
              <a:solidFill>
                <a:schemeClr val="tx1"/>
              </a:solidFill>
            </a:endParaRPr>
          </a:p>
        </p:txBody>
      </p:sp>
      <p:sp>
        <p:nvSpPr>
          <p:cNvPr id="66" name="Rectangle 65"/>
          <p:cNvSpPr/>
          <p:nvPr/>
        </p:nvSpPr>
        <p:spPr>
          <a:xfrm>
            <a:off x="6456040" y="1988840"/>
            <a:ext cx="165618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被申报课程数</a:t>
            </a:r>
            <a:r>
              <a:rPr lang="en-US" altLang="zh-CN" dirty="0" smtClean="0">
                <a:solidFill>
                  <a:schemeClr val="tx1"/>
                </a:solidFill>
              </a:rPr>
              <a:t>0</a:t>
            </a:r>
            <a:endParaRPr lang="en-US" altLang="zh-CN" dirty="0">
              <a:solidFill>
                <a:schemeClr val="tx1"/>
              </a:solidFill>
            </a:endParaRPr>
          </a:p>
        </p:txBody>
      </p:sp>
      <p:sp>
        <p:nvSpPr>
          <p:cNvPr id="67" name="Rectangle 66"/>
          <p:cNvSpPr/>
          <p:nvPr/>
        </p:nvSpPr>
        <p:spPr>
          <a:xfrm>
            <a:off x="8256240"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可选教师</a:t>
            </a:r>
            <a:r>
              <a:rPr lang="zh-CN" altLang="en-US" dirty="0">
                <a:solidFill>
                  <a:schemeClr val="tx1"/>
                </a:solidFill>
              </a:rPr>
              <a:t>总数</a:t>
            </a:r>
            <a:endParaRPr lang="en-US" altLang="zh-CN" dirty="0">
              <a:solidFill>
                <a:schemeClr val="tx1"/>
              </a:solidFill>
            </a:endParaRPr>
          </a:p>
          <a:p>
            <a:pPr algn="ctr"/>
            <a:r>
              <a:rPr lang="en-US" altLang="zh-CN" dirty="0" smtClean="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711624" y="3861048"/>
            <a:ext cx="190500" cy="304800"/>
          </a:xfrm>
          <a:prstGeom prst="rect">
            <a:avLst/>
          </a:prstGeom>
        </p:spPr>
      </p:pic>
      <p:sp>
        <p:nvSpPr>
          <p:cNvPr id="80" name="TextBox 79"/>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81" name="TextBox 80"/>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256240" y="3861048"/>
            <a:ext cx="673582" cy="338554"/>
          </a:xfrm>
          <a:prstGeom prst="rect">
            <a:avLst/>
          </a:prstGeom>
          <a:noFill/>
        </p:spPr>
        <p:txBody>
          <a:bodyPr wrap="none" rtlCol="0">
            <a:spAutoFit/>
          </a:bodyPr>
          <a:lstStyle/>
          <a:p>
            <a:r>
              <a:rPr lang="zh-CN" altLang="en-US" sz="1600" dirty="0" smtClean="0"/>
              <a:t>必</a:t>
            </a:r>
            <a:r>
              <a:rPr lang="en-US" altLang="zh-CN" sz="1600" dirty="0" smtClean="0"/>
              <a:t>/</a:t>
            </a:r>
            <a:r>
              <a:rPr lang="zh-CN" altLang="en-US" sz="1600" dirty="0" smtClean="0"/>
              <a:t>选</a:t>
            </a:r>
            <a:endParaRPr lang="en-US" sz="1600" dirty="0"/>
          </a:p>
        </p:txBody>
      </p:sp>
      <p:sp>
        <p:nvSpPr>
          <p:cNvPr id="88" name="TextBox 87"/>
          <p:cNvSpPr txBox="1"/>
          <p:nvPr/>
        </p:nvSpPr>
        <p:spPr>
          <a:xfrm>
            <a:off x="10920536" y="3861048"/>
            <a:ext cx="1005403" cy="338554"/>
          </a:xfrm>
          <a:prstGeom prst="rect">
            <a:avLst/>
          </a:prstGeom>
          <a:noFill/>
        </p:spPr>
        <p:txBody>
          <a:bodyPr wrap="none" rtlCol="0">
            <a:spAutoFit/>
          </a:bodyPr>
          <a:lstStyle/>
          <a:p>
            <a:r>
              <a:rPr lang="zh-CN" altLang="en-US" sz="1600" dirty="0" smtClean="0"/>
              <a:t>可选教师</a:t>
            </a:r>
            <a:endParaRPr lang="en-US" sz="1600" dirty="0"/>
          </a:p>
        </p:txBody>
      </p:sp>
      <p:sp>
        <p:nvSpPr>
          <p:cNvPr id="89" name="TextBox 88"/>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503712" y="3861048"/>
            <a:ext cx="190500" cy="304800"/>
          </a:xfrm>
          <a:prstGeom prst="rect">
            <a:avLst/>
          </a:prstGeom>
        </p:spPr>
      </p:pic>
      <p:pic>
        <p:nvPicPr>
          <p:cNvPr id="92" name="Picture 91"/>
          <p:cNvPicPr>
            <a:picLocks noChangeAspect="1"/>
          </p:cNvPicPr>
          <p:nvPr/>
        </p:nvPicPr>
        <p:blipFill>
          <a:blip r:embed="rId3"/>
          <a:stretch>
            <a:fillRect/>
          </a:stretch>
        </p:blipFill>
        <p:spPr>
          <a:xfrm>
            <a:off x="4295800" y="3861048"/>
            <a:ext cx="190500" cy="304800"/>
          </a:xfrm>
          <a:prstGeom prst="rect">
            <a:avLst/>
          </a:prstGeom>
        </p:spPr>
      </p:pic>
      <p:pic>
        <p:nvPicPr>
          <p:cNvPr id="93" name="Picture 92"/>
          <p:cNvPicPr>
            <a:picLocks noChangeAspect="1"/>
          </p:cNvPicPr>
          <p:nvPr/>
        </p:nvPicPr>
        <p:blipFill>
          <a:blip r:embed="rId3"/>
          <a:stretch>
            <a:fillRect/>
          </a:stretch>
        </p:blipFill>
        <p:spPr>
          <a:xfrm>
            <a:off x="4943872" y="3861048"/>
            <a:ext cx="190500" cy="304800"/>
          </a:xfrm>
          <a:prstGeom prst="rect">
            <a:avLst/>
          </a:prstGeom>
        </p:spPr>
      </p:pic>
      <p:pic>
        <p:nvPicPr>
          <p:cNvPr id="94" name="Picture 93"/>
          <p:cNvPicPr>
            <a:picLocks noChangeAspect="1"/>
          </p:cNvPicPr>
          <p:nvPr/>
        </p:nvPicPr>
        <p:blipFill>
          <a:blip r:embed="rId3"/>
          <a:stretch>
            <a:fillRect/>
          </a:stretch>
        </p:blipFill>
        <p:spPr>
          <a:xfrm>
            <a:off x="5663952" y="3861048"/>
            <a:ext cx="190500" cy="304800"/>
          </a:xfrm>
          <a:prstGeom prst="rect">
            <a:avLst/>
          </a:prstGeom>
        </p:spPr>
      </p:pic>
      <p:pic>
        <p:nvPicPr>
          <p:cNvPr id="95" name="Picture 94"/>
          <p:cNvPicPr>
            <a:picLocks noChangeAspect="1"/>
          </p:cNvPicPr>
          <p:nvPr/>
        </p:nvPicPr>
        <p:blipFill>
          <a:blip r:embed="rId3"/>
          <a:stretch>
            <a:fillRect/>
          </a:stretch>
        </p:blipFill>
        <p:spPr>
          <a:xfrm>
            <a:off x="6456040" y="3861048"/>
            <a:ext cx="190500" cy="304800"/>
          </a:xfrm>
          <a:prstGeom prst="rect">
            <a:avLst/>
          </a:prstGeom>
        </p:spPr>
      </p:pic>
      <p:pic>
        <p:nvPicPr>
          <p:cNvPr id="96" name="Picture 95"/>
          <p:cNvPicPr>
            <a:picLocks noChangeAspect="1"/>
          </p:cNvPicPr>
          <p:nvPr/>
        </p:nvPicPr>
        <p:blipFill>
          <a:blip r:embed="rId3"/>
          <a:stretch>
            <a:fillRect/>
          </a:stretch>
        </p:blipFill>
        <p:spPr>
          <a:xfrm>
            <a:off x="7248128" y="3861048"/>
            <a:ext cx="190500" cy="304800"/>
          </a:xfrm>
          <a:prstGeom prst="rect">
            <a:avLst/>
          </a:prstGeom>
        </p:spPr>
      </p:pic>
      <p:pic>
        <p:nvPicPr>
          <p:cNvPr id="97" name="Picture 96"/>
          <p:cNvPicPr>
            <a:picLocks noChangeAspect="1"/>
          </p:cNvPicPr>
          <p:nvPr/>
        </p:nvPicPr>
        <p:blipFill>
          <a:blip r:embed="rId3"/>
          <a:stretch>
            <a:fillRect/>
          </a:stretch>
        </p:blipFill>
        <p:spPr>
          <a:xfrm>
            <a:off x="8040216" y="3861048"/>
            <a:ext cx="190500" cy="304800"/>
          </a:xfrm>
          <a:prstGeom prst="rect">
            <a:avLst/>
          </a:prstGeom>
        </p:spPr>
      </p:pic>
      <p:pic>
        <p:nvPicPr>
          <p:cNvPr id="98" name="Picture 97"/>
          <p:cNvPicPr>
            <a:picLocks noChangeAspect="1"/>
          </p:cNvPicPr>
          <p:nvPr/>
        </p:nvPicPr>
        <p:blipFill>
          <a:blip r:embed="rId3"/>
          <a:stretch>
            <a:fillRect/>
          </a:stretch>
        </p:blipFill>
        <p:spPr>
          <a:xfrm>
            <a:off x="8976320" y="3861048"/>
            <a:ext cx="190500" cy="304800"/>
          </a:xfrm>
          <a:prstGeom prst="rect">
            <a:avLst/>
          </a:prstGeom>
        </p:spPr>
      </p:pic>
      <p:pic>
        <p:nvPicPr>
          <p:cNvPr id="99" name="Picture 98"/>
          <p:cNvPicPr>
            <a:picLocks noChangeAspect="1"/>
          </p:cNvPicPr>
          <p:nvPr/>
        </p:nvPicPr>
        <p:blipFill>
          <a:blip r:embed="rId3"/>
          <a:stretch>
            <a:fillRect/>
          </a:stretch>
        </p:blipFill>
        <p:spPr>
          <a:xfrm>
            <a:off x="9912424" y="3861048"/>
            <a:ext cx="190500" cy="304800"/>
          </a:xfrm>
          <a:prstGeom prst="rect">
            <a:avLst/>
          </a:prstGeom>
        </p:spPr>
      </p:pic>
      <p:pic>
        <p:nvPicPr>
          <p:cNvPr id="100" name="Picture 99"/>
          <p:cNvPicPr>
            <a:picLocks noChangeAspect="1"/>
          </p:cNvPicPr>
          <p:nvPr/>
        </p:nvPicPr>
        <p:blipFill>
          <a:blip r:embed="rId3"/>
          <a:stretch>
            <a:fillRect/>
          </a:stretch>
        </p:blipFill>
        <p:spPr>
          <a:xfrm>
            <a:off x="10704512"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04" name="TextBox 103"/>
          <p:cNvSpPr txBox="1"/>
          <p:nvPr/>
        </p:nvSpPr>
        <p:spPr>
          <a:xfrm>
            <a:off x="8688288" y="6165304"/>
            <a:ext cx="3147015" cy="307777"/>
          </a:xfrm>
          <a:prstGeom prst="rect">
            <a:avLst/>
          </a:prstGeom>
          <a:noFill/>
        </p:spPr>
        <p:txBody>
          <a:bodyPr wrap="none" rtlCol="0">
            <a:spAutoFit/>
          </a:bodyPr>
          <a:lstStyle/>
          <a:p>
            <a:r>
              <a:rPr lang="zh-CN" altLang="en-US" sz="1400" dirty="0" smtClean="0"/>
              <a:t>首页 上一页 </a:t>
            </a:r>
            <a:r>
              <a:rPr lang="en-US" altLang="zh-CN" sz="1400" dirty="0" smtClean="0"/>
              <a:t>1-3</a:t>
            </a:r>
            <a:r>
              <a:rPr lang="zh-CN" altLang="en-US" sz="1400" dirty="0" smtClean="0"/>
              <a:t>条，共</a:t>
            </a:r>
            <a:r>
              <a:rPr lang="en-US" altLang="zh-CN" sz="1400" dirty="0" smtClean="0"/>
              <a:t>3</a:t>
            </a:r>
            <a:r>
              <a:rPr lang="zh-CN" altLang="en-US" sz="1400" dirty="0" smtClean="0"/>
              <a:t>条下一页 尾页</a:t>
            </a:r>
            <a:endParaRPr lang="en-US" sz="1400" dirty="0"/>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a:hlinkClick r:id="rId4" action="ppaction://hlinksldjump"/>
          </p:cNvPr>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105" name="Straight Connector 10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3" name="TextBox 2"/>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5" name="TextBox 4"/>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6" name="TextBox 5"/>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7" name="TextBox 6"/>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8" name="TextBox 7"/>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9" name="TextBox 8"/>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1" name="TextBox 10"/>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 name="TextBox 26"/>
          <p:cNvSpPr txBox="1"/>
          <p:nvPr/>
        </p:nvSpPr>
        <p:spPr>
          <a:xfrm>
            <a:off x="8328248" y="4293096"/>
            <a:ext cx="543739" cy="307777"/>
          </a:xfrm>
          <a:prstGeom prst="rect">
            <a:avLst/>
          </a:prstGeom>
          <a:noFill/>
        </p:spPr>
        <p:txBody>
          <a:bodyPr wrap="none" rtlCol="0">
            <a:spAutoFit/>
          </a:bodyPr>
          <a:lstStyle/>
          <a:p>
            <a:r>
              <a:rPr lang="zh-CN" altLang="en-US" sz="1400" smtClean="0"/>
              <a:t>必修</a:t>
            </a:r>
            <a:endParaRPr lang="en-US" sz="1400" dirty="0"/>
          </a:p>
        </p:txBody>
      </p:sp>
      <p:sp>
        <p:nvSpPr>
          <p:cNvPr id="29" name="TextBox 28"/>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20" name="TextBox 119"/>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21" name="Straight Connector 120"/>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1991544" y="5013176"/>
            <a:ext cx="9721080" cy="4320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24" name="Straight Connector 123"/>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126" name="TextBox 125"/>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127" name="TextBox 126"/>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28" name="TextBox 127"/>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129" name="TextBox 128"/>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30" name="TextBox 129"/>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131" name="TextBox 130"/>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32" name="TextBox 131"/>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133" name="TextBox 132"/>
          <p:cNvSpPr txBox="1"/>
          <p:nvPr/>
        </p:nvSpPr>
        <p:spPr>
          <a:xfrm>
            <a:off x="8328248" y="5013176"/>
            <a:ext cx="543739" cy="307777"/>
          </a:xfrm>
          <a:prstGeom prst="rect">
            <a:avLst/>
          </a:prstGeom>
          <a:noFill/>
        </p:spPr>
        <p:txBody>
          <a:bodyPr wrap="none" rtlCol="0">
            <a:spAutoFit/>
          </a:bodyPr>
          <a:lstStyle/>
          <a:p>
            <a:r>
              <a:rPr lang="zh-CN" altLang="en-US" sz="1400" smtClean="0"/>
              <a:t>选修</a:t>
            </a:r>
            <a:endParaRPr lang="en-US" altLang="zh-CN" sz="1400" dirty="0" smtClean="0"/>
          </a:p>
        </p:txBody>
      </p:sp>
      <p:sp>
        <p:nvSpPr>
          <p:cNvPr id="134" name="TextBox 133"/>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135" name="TextBox 134"/>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37" name="Straight Connector 136"/>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1991544" y="5589240"/>
            <a:ext cx="9721080" cy="4320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41" name="TextBox 140"/>
          <p:cNvSpPr txBox="1"/>
          <p:nvPr/>
        </p:nvSpPr>
        <p:spPr>
          <a:xfrm>
            <a:off x="1991544" y="5517232"/>
            <a:ext cx="872675" cy="523220"/>
          </a:xfrm>
          <a:prstGeom prst="rect">
            <a:avLst/>
          </a:prstGeom>
          <a:noFill/>
        </p:spPr>
        <p:txBody>
          <a:bodyPr wrap="none" rtlCol="0">
            <a:spAutoFit/>
          </a:bodyPr>
          <a:lstStyle/>
          <a:p>
            <a:r>
              <a:rPr lang="en-US" altLang="zh-CN" sz="1400" dirty="0" smtClean="0"/>
              <a:t>LAWS160</a:t>
            </a:r>
            <a:endParaRPr lang="en-US" altLang="zh-CN" sz="1400" dirty="0" smtClean="0"/>
          </a:p>
          <a:p>
            <a:r>
              <a:rPr lang="en-US" altLang="zh-CN" sz="1400" dirty="0" smtClean="0"/>
              <a:t>002.01</a:t>
            </a:r>
            <a:endParaRPr lang="en-US" sz="1400" dirty="0"/>
          </a:p>
        </p:txBody>
      </p:sp>
      <p:sp>
        <p:nvSpPr>
          <p:cNvPr id="142" name="TextBox 141"/>
          <p:cNvSpPr txBox="1"/>
          <p:nvPr/>
        </p:nvSpPr>
        <p:spPr>
          <a:xfrm>
            <a:off x="2855640" y="5589240"/>
            <a:ext cx="902811" cy="307777"/>
          </a:xfrm>
          <a:prstGeom prst="rect">
            <a:avLst/>
          </a:prstGeom>
          <a:noFill/>
        </p:spPr>
        <p:txBody>
          <a:bodyPr wrap="none" rtlCol="0">
            <a:spAutoFit/>
          </a:bodyPr>
          <a:lstStyle/>
          <a:p>
            <a:r>
              <a:rPr lang="zh-CN" altLang="en-US" sz="1400" smtClean="0"/>
              <a:t>民法总论</a:t>
            </a:r>
            <a:endParaRPr lang="en-US" sz="1400" dirty="0"/>
          </a:p>
        </p:txBody>
      </p:sp>
      <p:sp>
        <p:nvSpPr>
          <p:cNvPr id="143" name="TextBox 142"/>
          <p:cNvSpPr txBox="1"/>
          <p:nvPr/>
        </p:nvSpPr>
        <p:spPr>
          <a:xfrm>
            <a:off x="3719736" y="5589240"/>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44" name="TextBox 143"/>
          <p:cNvSpPr txBox="1"/>
          <p:nvPr/>
        </p:nvSpPr>
        <p:spPr>
          <a:xfrm>
            <a:off x="4511824" y="5589240"/>
            <a:ext cx="367408" cy="307777"/>
          </a:xfrm>
          <a:prstGeom prst="rect">
            <a:avLst/>
          </a:prstGeom>
          <a:noFill/>
        </p:spPr>
        <p:txBody>
          <a:bodyPr wrap="none" rtlCol="0">
            <a:spAutoFit/>
          </a:bodyPr>
          <a:lstStyle/>
          <a:p>
            <a:r>
              <a:rPr lang="en-US" altLang="zh-CN" sz="1400" dirty="0" smtClean="0"/>
              <a:t>17</a:t>
            </a:r>
            <a:endParaRPr lang="en-US" sz="1400" dirty="0"/>
          </a:p>
        </p:txBody>
      </p:sp>
      <p:sp>
        <p:nvSpPr>
          <p:cNvPr id="145" name="TextBox 144"/>
          <p:cNvSpPr txBox="1"/>
          <p:nvPr/>
        </p:nvSpPr>
        <p:spPr>
          <a:xfrm>
            <a:off x="5015880" y="5517232"/>
            <a:ext cx="720080" cy="523220"/>
          </a:xfrm>
          <a:prstGeom prst="rect">
            <a:avLst/>
          </a:prstGeom>
          <a:noFill/>
        </p:spPr>
        <p:txBody>
          <a:bodyPr wrap="square" rtlCol="0">
            <a:spAutoFit/>
          </a:bodyPr>
          <a:lstStyle/>
          <a:p>
            <a:r>
              <a:rPr lang="zh-CN" altLang="en-US" sz="1400" smtClean="0"/>
              <a:t>跨校辅修</a:t>
            </a:r>
            <a:endParaRPr lang="en-US" sz="1400" dirty="0"/>
          </a:p>
        </p:txBody>
      </p:sp>
      <p:sp>
        <p:nvSpPr>
          <p:cNvPr id="146" name="TextBox 145"/>
          <p:cNvSpPr txBox="1"/>
          <p:nvPr/>
        </p:nvSpPr>
        <p:spPr>
          <a:xfrm>
            <a:off x="5951984" y="5589240"/>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147" name="TextBox 146"/>
          <p:cNvSpPr txBox="1"/>
          <p:nvPr/>
        </p:nvSpPr>
        <p:spPr>
          <a:xfrm>
            <a:off x="6816080" y="5589240"/>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48" name="TextBox 147"/>
          <p:cNvSpPr txBox="1"/>
          <p:nvPr/>
        </p:nvSpPr>
        <p:spPr>
          <a:xfrm>
            <a:off x="7608168" y="5589240"/>
            <a:ext cx="276038" cy="307777"/>
          </a:xfrm>
          <a:prstGeom prst="rect">
            <a:avLst/>
          </a:prstGeom>
          <a:noFill/>
        </p:spPr>
        <p:txBody>
          <a:bodyPr wrap="none" rtlCol="0">
            <a:spAutoFit/>
          </a:bodyPr>
          <a:lstStyle/>
          <a:p>
            <a:r>
              <a:rPr lang="en-US" altLang="zh-CN" sz="1400" dirty="0" smtClean="0"/>
              <a:t>4</a:t>
            </a:r>
            <a:endParaRPr lang="en-US" sz="1400" dirty="0"/>
          </a:p>
        </p:txBody>
      </p:sp>
      <p:sp>
        <p:nvSpPr>
          <p:cNvPr id="149" name="TextBox 148"/>
          <p:cNvSpPr txBox="1"/>
          <p:nvPr/>
        </p:nvSpPr>
        <p:spPr>
          <a:xfrm>
            <a:off x="8328248" y="5589240"/>
            <a:ext cx="543739" cy="307777"/>
          </a:xfrm>
          <a:prstGeom prst="rect">
            <a:avLst/>
          </a:prstGeom>
          <a:noFill/>
        </p:spPr>
        <p:txBody>
          <a:bodyPr wrap="none" rtlCol="0">
            <a:spAutoFit/>
          </a:bodyPr>
          <a:lstStyle/>
          <a:p>
            <a:r>
              <a:rPr lang="zh-CN" altLang="en-US" sz="1400" smtClean="0"/>
              <a:t>必修</a:t>
            </a:r>
            <a:endParaRPr lang="en-US" sz="1400" dirty="0"/>
          </a:p>
        </p:txBody>
      </p:sp>
      <p:sp>
        <p:nvSpPr>
          <p:cNvPr id="150" name="TextBox 149"/>
          <p:cNvSpPr txBox="1"/>
          <p:nvPr/>
        </p:nvSpPr>
        <p:spPr>
          <a:xfrm>
            <a:off x="9408368"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151" name="TextBox 150"/>
          <p:cNvSpPr txBox="1"/>
          <p:nvPr/>
        </p:nvSpPr>
        <p:spPr>
          <a:xfrm>
            <a:off x="10272464" y="5589240"/>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53" name="Straight Connector 152"/>
          <p:cNvCxnSpPr/>
          <p:nvPr/>
        </p:nvCxnSpPr>
        <p:spPr>
          <a:xfrm>
            <a:off x="1991544" y="609329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8" name="Left Arrow 137"/>
          <p:cNvSpPr/>
          <p:nvPr/>
        </p:nvSpPr>
        <p:spPr>
          <a:xfrm rot="1363820">
            <a:off x="9944636" y="3137952"/>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Straight Connector 139"/>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55" name="TextBox 154"/>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156" name="Rectangle 155"/>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57" name="TextBox 156"/>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158" name="Rectangle 157"/>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77" name="Rectangle 176"/>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8" name="Group 177"/>
          <p:cNvGrpSpPr/>
          <p:nvPr/>
        </p:nvGrpSpPr>
        <p:grpSpPr>
          <a:xfrm>
            <a:off x="9624392" y="692696"/>
            <a:ext cx="1584176" cy="576064"/>
            <a:chOff x="3071664" y="2708920"/>
            <a:chExt cx="1659613" cy="648072"/>
          </a:xfrm>
          <a:solidFill>
            <a:schemeClr val="accent5">
              <a:lumMod val="75000"/>
            </a:schemeClr>
          </a:solidFill>
        </p:grpSpPr>
        <p:sp>
          <p:nvSpPr>
            <p:cNvPr id="179" name="Rectangle 178"/>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TextBox 179"/>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81" name="Group 180"/>
          <p:cNvGrpSpPr/>
          <p:nvPr/>
        </p:nvGrpSpPr>
        <p:grpSpPr>
          <a:xfrm>
            <a:off x="6456040" y="692696"/>
            <a:ext cx="1584176" cy="576064"/>
            <a:chOff x="3071664" y="2852936"/>
            <a:chExt cx="1584176" cy="648072"/>
          </a:xfrm>
          <a:solidFill>
            <a:schemeClr val="accent5">
              <a:lumMod val="75000"/>
            </a:schemeClr>
          </a:solidFill>
        </p:grpSpPr>
        <p:sp>
          <p:nvSpPr>
            <p:cNvPr id="182" name="Rectangle 181"/>
            <p:cNvSpPr/>
            <p:nvPr/>
          </p:nvSpPr>
          <p:spPr>
            <a:xfrm>
              <a:off x="3071664" y="2852936"/>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TextBox 182"/>
            <p:cNvSpPr txBox="1"/>
            <p:nvPr/>
          </p:nvSpPr>
          <p:spPr>
            <a:xfrm>
              <a:off x="3071664" y="2933945"/>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4" name="Group 183"/>
          <p:cNvGrpSpPr/>
          <p:nvPr/>
        </p:nvGrpSpPr>
        <p:grpSpPr>
          <a:xfrm>
            <a:off x="3215680" y="692696"/>
            <a:ext cx="1728193" cy="576064"/>
            <a:chOff x="936470" y="3438001"/>
            <a:chExt cx="1653053" cy="648072"/>
          </a:xfrm>
          <a:solidFill>
            <a:schemeClr val="accent5">
              <a:lumMod val="75000"/>
            </a:schemeClr>
          </a:solidFill>
        </p:grpSpPr>
        <p:sp>
          <p:nvSpPr>
            <p:cNvPr id="185" name="Rectangle 184"/>
            <p:cNvSpPr/>
            <p:nvPr/>
          </p:nvSpPr>
          <p:spPr>
            <a:xfrm>
              <a:off x="936470" y="3438001"/>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p:cNvSpPr txBox="1"/>
            <p:nvPr/>
          </p:nvSpPr>
          <p:spPr>
            <a:xfrm>
              <a:off x="1005347" y="3519010"/>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187" name="Group 186"/>
          <p:cNvGrpSpPr/>
          <p:nvPr/>
        </p:nvGrpSpPr>
        <p:grpSpPr>
          <a:xfrm>
            <a:off x="4871864" y="692696"/>
            <a:ext cx="1584176" cy="576064"/>
            <a:chOff x="3071664" y="2708920"/>
            <a:chExt cx="1584176" cy="648072"/>
          </a:xfrm>
          <a:solidFill>
            <a:schemeClr val="accent5">
              <a:lumMod val="75000"/>
            </a:schemeClr>
          </a:solidFill>
        </p:grpSpPr>
        <p:sp>
          <p:nvSpPr>
            <p:cNvPr id="188" name="Rectangle 187"/>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TextBox 188"/>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190" name="Group 189"/>
          <p:cNvGrpSpPr/>
          <p:nvPr/>
        </p:nvGrpSpPr>
        <p:grpSpPr>
          <a:xfrm>
            <a:off x="8040216" y="692696"/>
            <a:ext cx="1584176" cy="576064"/>
            <a:chOff x="3071664" y="2492896"/>
            <a:chExt cx="1584176" cy="648072"/>
          </a:xfrm>
          <a:solidFill>
            <a:schemeClr val="accent5">
              <a:lumMod val="75000"/>
            </a:schemeClr>
          </a:solidFill>
        </p:grpSpPr>
        <p:sp>
          <p:nvSpPr>
            <p:cNvPr id="191" name="Rectangle 190"/>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TextBox 191"/>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1">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5">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50000"/>
            </a:schemeClr>
          </a:solidFill>
        </p:grpSpPr>
        <p:sp>
          <p:nvSpPr>
            <p:cNvPr id="25" name="Rectangle 24"/>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5346335"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学年第一学期</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0</a:t>
            </a:r>
            <a:endParaRPr lang="en-US" altLang="zh-CN" dirty="0" smtClean="0">
              <a:solidFill>
                <a:schemeClr val="tx1"/>
              </a:solidFill>
            </a:endParaRPr>
          </a:p>
        </p:txBody>
      </p:sp>
      <p:sp>
        <p:nvSpPr>
          <p:cNvPr id="63" name="Rectangle 62"/>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4" name="Rectangle 63"/>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5" name="Rectangle 64"/>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6" name="Rectangle 65"/>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7" name="Rectangle 66"/>
          <p:cNvSpPr/>
          <p:nvPr/>
        </p:nvSpPr>
        <p:spPr>
          <a:xfrm>
            <a:off x="9984432"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适格教师总数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711624" y="3861048"/>
            <a:ext cx="190500" cy="304800"/>
          </a:xfrm>
          <a:prstGeom prst="rect">
            <a:avLst/>
          </a:prstGeom>
        </p:spPr>
      </p:pic>
      <p:sp>
        <p:nvSpPr>
          <p:cNvPr id="80" name="TextBox 79"/>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81" name="TextBox 80"/>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256240"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88" name="TextBox 87"/>
          <p:cNvSpPr txBox="1"/>
          <p:nvPr/>
        </p:nvSpPr>
        <p:spPr>
          <a:xfrm>
            <a:off x="10920536" y="3861048"/>
            <a:ext cx="1005403" cy="338554"/>
          </a:xfrm>
          <a:prstGeom prst="rect">
            <a:avLst/>
          </a:prstGeom>
          <a:noFill/>
        </p:spPr>
        <p:txBody>
          <a:bodyPr wrap="none" rtlCol="0">
            <a:spAutoFit/>
          </a:bodyPr>
          <a:lstStyle/>
          <a:p>
            <a:r>
              <a:rPr lang="zh-CN" altLang="en-US" sz="1600" dirty="0" smtClean="0"/>
              <a:t>适格教师</a:t>
            </a:r>
            <a:endParaRPr lang="en-US" sz="1600" dirty="0"/>
          </a:p>
        </p:txBody>
      </p:sp>
      <p:sp>
        <p:nvSpPr>
          <p:cNvPr id="89" name="TextBox 88"/>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503712" y="3861048"/>
            <a:ext cx="190500" cy="304800"/>
          </a:xfrm>
          <a:prstGeom prst="rect">
            <a:avLst/>
          </a:prstGeom>
        </p:spPr>
      </p:pic>
      <p:pic>
        <p:nvPicPr>
          <p:cNvPr id="92" name="Picture 91"/>
          <p:cNvPicPr>
            <a:picLocks noChangeAspect="1"/>
          </p:cNvPicPr>
          <p:nvPr/>
        </p:nvPicPr>
        <p:blipFill>
          <a:blip r:embed="rId3"/>
          <a:stretch>
            <a:fillRect/>
          </a:stretch>
        </p:blipFill>
        <p:spPr>
          <a:xfrm>
            <a:off x="4295800" y="3861048"/>
            <a:ext cx="190500" cy="304800"/>
          </a:xfrm>
          <a:prstGeom prst="rect">
            <a:avLst/>
          </a:prstGeom>
        </p:spPr>
      </p:pic>
      <p:pic>
        <p:nvPicPr>
          <p:cNvPr id="93" name="Picture 92"/>
          <p:cNvPicPr>
            <a:picLocks noChangeAspect="1"/>
          </p:cNvPicPr>
          <p:nvPr/>
        </p:nvPicPr>
        <p:blipFill>
          <a:blip r:embed="rId3"/>
          <a:stretch>
            <a:fillRect/>
          </a:stretch>
        </p:blipFill>
        <p:spPr>
          <a:xfrm>
            <a:off x="4943872" y="3861048"/>
            <a:ext cx="190500" cy="304800"/>
          </a:xfrm>
          <a:prstGeom prst="rect">
            <a:avLst/>
          </a:prstGeom>
        </p:spPr>
      </p:pic>
      <p:pic>
        <p:nvPicPr>
          <p:cNvPr id="94" name="Picture 93"/>
          <p:cNvPicPr>
            <a:picLocks noChangeAspect="1"/>
          </p:cNvPicPr>
          <p:nvPr/>
        </p:nvPicPr>
        <p:blipFill>
          <a:blip r:embed="rId3"/>
          <a:stretch>
            <a:fillRect/>
          </a:stretch>
        </p:blipFill>
        <p:spPr>
          <a:xfrm>
            <a:off x="5663952" y="3861048"/>
            <a:ext cx="190500" cy="304800"/>
          </a:xfrm>
          <a:prstGeom prst="rect">
            <a:avLst/>
          </a:prstGeom>
        </p:spPr>
      </p:pic>
      <p:pic>
        <p:nvPicPr>
          <p:cNvPr id="95" name="Picture 94"/>
          <p:cNvPicPr>
            <a:picLocks noChangeAspect="1"/>
          </p:cNvPicPr>
          <p:nvPr/>
        </p:nvPicPr>
        <p:blipFill>
          <a:blip r:embed="rId3"/>
          <a:stretch>
            <a:fillRect/>
          </a:stretch>
        </p:blipFill>
        <p:spPr>
          <a:xfrm>
            <a:off x="6456040" y="3861048"/>
            <a:ext cx="190500" cy="304800"/>
          </a:xfrm>
          <a:prstGeom prst="rect">
            <a:avLst/>
          </a:prstGeom>
        </p:spPr>
      </p:pic>
      <p:pic>
        <p:nvPicPr>
          <p:cNvPr id="96" name="Picture 95"/>
          <p:cNvPicPr>
            <a:picLocks noChangeAspect="1"/>
          </p:cNvPicPr>
          <p:nvPr/>
        </p:nvPicPr>
        <p:blipFill>
          <a:blip r:embed="rId3"/>
          <a:stretch>
            <a:fillRect/>
          </a:stretch>
        </p:blipFill>
        <p:spPr>
          <a:xfrm>
            <a:off x="7248128" y="3861048"/>
            <a:ext cx="190500" cy="304800"/>
          </a:xfrm>
          <a:prstGeom prst="rect">
            <a:avLst/>
          </a:prstGeom>
        </p:spPr>
      </p:pic>
      <p:pic>
        <p:nvPicPr>
          <p:cNvPr id="97" name="Picture 96"/>
          <p:cNvPicPr>
            <a:picLocks noChangeAspect="1"/>
          </p:cNvPicPr>
          <p:nvPr/>
        </p:nvPicPr>
        <p:blipFill>
          <a:blip r:embed="rId3"/>
          <a:stretch>
            <a:fillRect/>
          </a:stretch>
        </p:blipFill>
        <p:spPr>
          <a:xfrm>
            <a:off x="8040216" y="3861048"/>
            <a:ext cx="190500" cy="304800"/>
          </a:xfrm>
          <a:prstGeom prst="rect">
            <a:avLst/>
          </a:prstGeom>
        </p:spPr>
      </p:pic>
      <p:pic>
        <p:nvPicPr>
          <p:cNvPr id="98" name="Picture 97"/>
          <p:cNvPicPr>
            <a:picLocks noChangeAspect="1"/>
          </p:cNvPicPr>
          <p:nvPr/>
        </p:nvPicPr>
        <p:blipFill>
          <a:blip r:embed="rId3"/>
          <a:stretch>
            <a:fillRect/>
          </a:stretch>
        </p:blipFill>
        <p:spPr>
          <a:xfrm>
            <a:off x="8976320" y="3861048"/>
            <a:ext cx="190500" cy="304800"/>
          </a:xfrm>
          <a:prstGeom prst="rect">
            <a:avLst/>
          </a:prstGeom>
        </p:spPr>
      </p:pic>
      <p:pic>
        <p:nvPicPr>
          <p:cNvPr id="99" name="Picture 98"/>
          <p:cNvPicPr>
            <a:picLocks noChangeAspect="1"/>
          </p:cNvPicPr>
          <p:nvPr/>
        </p:nvPicPr>
        <p:blipFill>
          <a:blip r:embed="rId3"/>
          <a:stretch>
            <a:fillRect/>
          </a:stretch>
        </p:blipFill>
        <p:spPr>
          <a:xfrm>
            <a:off x="9912424" y="3861048"/>
            <a:ext cx="190500" cy="304800"/>
          </a:xfrm>
          <a:prstGeom prst="rect">
            <a:avLst/>
          </a:prstGeom>
        </p:spPr>
      </p:pic>
      <p:pic>
        <p:nvPicPr>
          <p:cNvPr id="100" name="Picture 99"/>
          <p:cNvPicPr>
            <a:picLocks noChangeAspect="1"/>
          </p:cNvPicPr>
          <p:nvPr/>
        </p:nvPicPr>
        <p:blipFill>
          <a:blip r:embed="rId3"/>
          <a:stretch>
            <a:fillRect/>
          </a:stretch>
        </p:blipFill>
        <p:spPr>
          <a:xfrm>
            <a:off x="10704512"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04" name="TextBox 103"/>
          <p:cNvSpPr txBox="1"/>
          <p:nvPr/>
        </p:nvSpPr>
        <p:spPr>
          <a:xfrm>
            <a:off x="8688288" y="6165304"/>
            <a:ext cx="3147015" cy="307777"/>
          </a:xfrm>
          <a:prstGeom prst="rect">
            <a:avLst/>
          </a:prstGeom>
          <a:noFill/>
        </p:spPr>
        <p:txBody>
          <a:bodyPr wrap="none" rtlCol="0">
            <a:spAutoFit/>
          </a:bodyPr>
          <a:lstStyle/>
          <a:p>
            <a:r>
              <a:rPr lang="zh-CN" altLang="en-US" sz="1400" dirty="0" smtClean="0"/>
              <a:t>首页 上一页 </a:t>
            </a:r>
            <a:r>
              <a:rPr lang="en-US" altLang="zh-CN" sz="1400" dirty="0" smtClean="0"/>
              <a:t>1-3</a:t>
            </a:r>
            <a:r>
              <a:rPr lang="zh-CN" altLang="en-US" sz="1400" dirty="0" smtClean="0"/>
              <a:t>条，共</a:t>
            </a:r>
            <a:r>
              <a:rPr lang="en-US" altLang="zh-CN" sz="1400" dirty="0" smtClean="0"/>
              <a:t>3</a:t>
            </a:r>
            <a:r>
              <a:rPr lang="zh-CN" altLang="en-US" sz="1400" dirty="0" smtClean="0"/>
              <a:t>条下一页 尾页</a:t>
            </a:r>
            <a:endParaRPr lang="en-US" sz="1400" dirty="0"/>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105" name="Straight Connector 10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3" name="TextBox 2"/>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5" name="TextBox 4"/>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6" name="TextBox 5"/>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7" name="TextBox 6"/>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8" name="TextBox 7"/>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9" name="TextBox 8"/>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1" name="TextBox 10"/>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 name="TextBox 26"/>
          <p:cNvSpPr txBox="1"/>
          <p:nvPr/>
        </p:nvSpPr>
        <p:spPr>
          <a:xfrm>
            <a:off x="8472264" y="4293096"/>
            <a:ext cx="367408" cy="307777"/>
          </a:xfrm>
          <a:prstGeom prst="rect">
            <a:avLst/>
          </a:prstGeom>
          <a:noFill/>
        </p:spPr>
        <p:txBody>
          <a:bodyPr wrap="none" rtlCol="0">
            <a:spAutoFit/>
          </a:bodyPr>
          <a:lstStyle/>
          <a:p>
            <a:r>
              <a:rPr lang="en-US" altLang="zh-CN" sz="1400" dirty="0" smtClean="0"/>
              <a:t>70</a:t>
            </a:r>
            <a:endParaRPr lang="en-US" sz="1400" dirty="0"/>
          </a:p>
        </p:txBody>
      </p:sp>
      <p:sp>
        <p:nvSpPr>
          <p:cNvPr id="29" name="TextBox 28"/>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20" name="TextBox 119"/>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30" name="TextBox 29"/>
          <p:cNvSpPr txBox="1"/>
          <p:nvPr/>
        </p:nvSpPr>
        <p:spPr>
          <a:xfrm>
            <a:off x="10740962" y="4221088"/>
            <a:ext cx="1200970" cy="738664"/>
          </a:xfrm>
          <a:prstGeom prst="rect">
            <a:avLst/>
          </a:prstGeom>
          <a:noFill/>
        </p:spPr>
        <p:txBody>
          <a:bodyPr wrap="none" rtlCol="0">
            <a:spAutoFit/>
          </a:bodyPr>
          <a:lstStyle/>
          <a:p>
            <a:r>
              <a:rPr lang="zh-CN" altLang="en-US" sz="1400" dirty="0" smtClean="0"/>
              <a:t>郭建</a:t>
            </a:r>
            <a:r>
              <a:rPr lang="en-US" altLang="zh-CN" sz="1400" dirty="0" smtClean="0"/>
              <a:t>(123456)</a:t>
            </a:r>
            <a:endParaRPr lang="en-US" altLang="zh-CN" sz="1400" dirty="0" smtClean="0"/>
          </a:p>
          <a:p>
            <a:r>
              <a:rPr lang="zh-CN" altLang="en-US" sz="1400" dirty="0" smtClean="0"/>
              <a:t>韩涛</a:t>
            </a:r>
            <a:r>
              <a:rPr lang="en-US" altLang="zh-CN" sz="1400" dirty="0" smtClean="0"/>
              <a:t>(165432)</a:t>
            </a:r>
            <a:endParaRPr lang="en-US" altLang="zh-CN" sz="1400" dirty="0" smtClean="0"/>
          </a:p>
          <a:p>
            <a:r>
              <a:rPr lang="zh-CN" altLang="en-US" sz="1400" dirty="0" smtClean="0"/>
              <a:t>孟烨</a:t>
            </a:r>
            <a:r>
              <a:rPr lang="en-US" altLang="zh-CN" sz="1400" dirty="0" smtClean="0"/>
              <a:t>(543216)</a:t>
            </a:r>
            <a:endParaRPr lang="en-US" sz="1400" dirty="0"/>
          </a:p>
        </p:txBody>
      </p:sp>
      <p:cxnSp>
        <p:nvCxnSpPr>
          <p:cNvPr id="121" name="Straight Connector 120"/>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1991544" y="5013176"/>
            <a:ext cx="9721080" cy="4320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24" name="Straight Connector 123"/>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126" name="TextBox 125"/>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127" name="TextBox 126"/>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28" name="TextBox 127"/>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129" name="TextBox 128"/>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30" name="TextBox 129"/>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131" name="TextBox 130"/>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32" name="TextBox 131"/>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133" name="TextBox 132"/>
          <p:cNvSpPr txBox="1"/>
          <p:nvPr/>
        </p:nvSpPr>
        <p:spPr>
          <a:xfrm>
            <a:off x="8472264" y="5013176"/>
            <a:ext cx="458780" cy="307777"/>
          </a:xfrm>
          <a:prstGeom prst="rect">
            <a:avLst/>
          </a:prstGeom>
          <a:noFill/>
        </p:spPr>
        <p:txBody>
          <a:bodyPr wrap="none" rtlCol="0">
            <a:spAutoFit/>
          </a:bodyPr>
          <a:lstStyle/>
          <a:p>
            <a:r>
              <a:rPr lang="en-US" altLang="zh-CN" sz="1400" dirty="0" smtClean="0"/>
              <a:t>110</a:t>
            </a:r>
            <a:endParaRPr lang="en-US" altLang="zh-CN" sz="1400" dirty="0" smtClean="0"/>
          </a:p>
        </p:txBody>
      </p:sp>
      <p:sp>
        <p:nvSpPr>
          <p:cNvPr id="134" name="TextBox 133"/>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135" name="TextBox 134"/>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36" name="TextBox 135"/>
          <p:cNvSpPr txBox="1"/>
          <p:nvPr/>
        </p:nvSpPr>
        <p:spPr>
          <a:xfrm>
            <a:off x="10740962" y="4941168"/>
            <a:ext cx="1380506" cy="523220"/>
          </a:xfrm>
          <a:prstGeom prst="rect">
            <a:avLst/>
          </a:prstGeom>
          <a:noFill/>
        </p:spPr>
        <p:txBody>
          <a:bodyPr wrap="none" rtlCol="0">
            <a:spAutoFit/>
          </a:bodyPr>
          <a:lstStyle/>
          <a:p>
            <a:r>
              <a:rPr lang="zh-CN" altLang="en-US" sz="1400" dirty="0" smtClean="0"/>
              <a:t>章武生</a:t>
            </a:r>
            <a:r>
              <a:rPr lang="en-US" altLang="zh-CN" sz="1400" dirty="0" smtClean="0"/>
              <a:t>(223456)</a:t>
            </a:r>
            <a:endParaRPr lang="en-US" altLang="zh-CN" sz="1400" dirty="0" smtClean="0"/>
          </a:p>
          <a:p>
            <a:r>
              <a:rPr lang="zh-CN" altLang="en-US" sz="1400" dirty="0" smtClean="0"/>
              <a:t>段厚省</a:t>
            </a:r>
            <a:r>
              <a:rPr lang="en-US" altLang="zh-CN" sz="1400" dirty="0" smtClean="0"/>
              <a:t>(365432)</a:t>
            </a:r>
            <a:endParaRPr lang="en-US" altLang="zh-CN" sz="1400" dirty="0" smtClean="0"/>
          </a:p>
        </p:txBody>
      </p:sp>
      <p:cxnSp>
        <p:nvCxnSpPr>
          <p:cNvPr id="137" name="Straight Connector 136"/>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1991544" y="5589240"/>
            <a:ext cx="9721080" cy="4320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41" name="TextBox 140"/>
          <p:cNvSpPr txBox="1"/>
          <p:nvPr/>
        </p:nvSpPr>
        <p:spPr>
          <a:xfrm>
            <a:off x="1991544" y="5517232"/>
            <a:ext cx="872675" cy="523220"/>
          </a:xfrm>
          <a:prstGeom prst="rect">
            <a:avLst/>
          </a:prstGeom>
          <a:noFill/>
        </p:spPr>
        <p:txBody>
          <a:bodyPr wrap="none" rtlCol="0">
            <a:spAutoFit/>
          </a:bodyPr>
          <a:lstStyle/>
          <a:p>
            <a:r>
              <a:rPr lang="en-US" altLang="zh-CN" sz="1400" dirty="0" smtClean="0"/>
              <a:t>LAWS160</a:t>
            </a:r>
            <a:endParaRPr lang="en-US" altLang="zh-CN" sz="1400" dirty="0" smtClean="0"/>
          </a:p>
          <a:p>
            <a:r>
              <a:rPr lang="en-US" altLang="zh-CN" sz="1400" dirty="0" smtClean="0"/>
              <a:t>002.01</a:t>
            </a:r>
            <a:endParaRPr lang="en-US" sz="1400" dirty="0"/>
          </a:p>
        </p:txBody>
      </p:sp>
      <p:sp>
        <p:nvSpPr>
          <p:cNvPr id="142" name="TextBox 141"/>
          <p:cNvSpPr txBox="1"/>
          <p:nvPr/>
        </p:nvSpPr>
        <p:spPr>
          <a:xfrm>
            <a:off x="2855640" y="5589240"/>
            <a:ext cx="902811" cy="307777"/>
          </a:xfrm>
          <a:prstGeom prst="rect">
            <a:avLst/>
          </a:prstGeom>
          <a:noFill/>
        </p:spPr>
        <p:txBody>
          <a:bodyPr wrap="none" rtlCol="0">
            <a:spAutoFit/>
          </a:bodyPr>
          <a:lstStyle/>
          <a:p>
            <a:r>
              <a:rPr lang="zh-CN" altLang="en-US" sz="1400" smtClean="0"/>
              <a:t>民法总论</a:t>
            </a:r>
            <a:endParaRPr lang="en-US" sz="1400" dirty="0"/>
          </a:p>
        </p:txBody>
      </p:sp>
      <p:sp>
        <p:nvSpPr>
          <p:cNvPr id="143" name="TextBox 142"/>
          <p:cNvSpPr txBox="1"/>
          <p:nvPr/>
        </p:nvSpPr>
        <p:spPr>
          <a:xfrm>
            <a:off x="3719736" y="5589240"/>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44" name="TextBox 143"/>
          <p:cNvSpPr txBox="1"/>
          <p:nvPr/>
        </p:nvSpPr>
        <p:spPr>
          <a:xfrm>
            <a:off x="4511824" y="5589240"/>
            <a:ext cx="367408" cy="307777"/>
          </a:xfrm>
          <a:prstGeom prst="rect">
            <a:avLst/>
          </a:prstGeom>
          <a:noFill/>
        </p:spPr>
        <p:txBody>
          <a:bodyPr wrap="none" rtlCol="0">
            <a:spAutoFit/>
          </a:bodyPr>
          <a:lstStyle/>
          <a:p>
            <a:r>
              <a:rPr lang="en-US" altLang="zh-CN" sz="1400" dirty="0" smtClean="0"/>
              <a:t>17</a:t>
            </a:r>
            <a:endParaRPr lang="en-US" sz="1400" dirty="0"/>
          </a:p>
        </p:txBody>
      </p:sp>
      <p:sp>
        <p:nvSpPr>
          <p:cNvPr id="145" name="TextBox 144"/>
          <p:cNvSpPr txBox="1"/>
          <p:nvPr/>
        </p:nvSpPr>
        <p:spPr>
          <a:xfrm>
            <a:off x="5015880" y="5517232"/>
            <a:ext cx="720080" cy="523220"/>
          </a:xfrm>
          <a:prstGeom prst="rect">
            <a:avLst/>
          </a:prstGeom>
          <a:noFill/>
        </p:spPr>
        <p:txBody>
          <a:bodyPr wrap="square" rtlCol="0">
            <a:spAutoFit/>
          </a:bodyPr>
          <a:lstStyle/>
          <a:p>
            <a:r>
              <a:rPr lang="zh-CN" altLang="en-US" sz="1400" smtClean="0"/>
              <a:t>跨校辅修</a:t>
            </a:r>
            <a:endParaRPr lang="en-US" sz="1400" dirty="0"/>
          </a:p>
        </p:txBody>
      </p:sp>
      <p:sp>
        <p:nvSpPr>
          <p:cNvPr id="146" name="TextBox 145"/>
          <p:cNvSpPr txBox="1"/>
          <p:nvPr/>
        </p:nvSpPr>
        <p:spPr>
          <a:xfrm>
            <a:off x="5951984" y="5589240"/>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147" name="TextBox 146"/>
          <p:cNvSpPr txBox="1"/>
          <p:nvPr/>
        </p:nvSpPr>
        <p:spPr>
          <a:xfrm>
            <a:off x="6816080" y="5589240"/>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48" name="TextBox 147"/>
          <p:cNvSpPr txBox="1"/>
          <p:nvPr/>
        </p:nvSpPr>
        <p:spPr>
          <a:xfrm>
            <a:off x="7608168" y="5589240"/>
            <a:ext cx="276038" cy="307777"/>
          </a:xfrm>
          <a:prstGeom prst="rect">
            <a:avLst/>
          </a:prstGeom>
          <a:noFill/>
        </p:spPr>
        <p:txBody>
          <a:bodyPr wrap="none" rtlCol="0">
            <a:spAutoFit/>
          </a:bodyPr>
          <a:lstStyle/>
          <a:p>
            <a:r>
              <a:rPr lang="en-US" altLang="zh-CN" sz="1400" dirty="0" smtClean="0"/>
              <a:t>4</a:t>
            </a:r>
            <a:endParaRPr lang="en-US" sz="1400" dirty="0"/>
          </a:p>
        </p:txBody>
      </p:sp>
      <p:sp>
        <p:nvSpPr>
          <p:cNvPr id="149" name="TextBox 148"/>
          <p:cNvSpPr txBox="1"/>
          <p:nvPr/>
        </p:nvSpPr>
        <p:spPr>
          <a:xfrm>
            <a:off x="8472264" y="5589240"/>
            <a:ext cx="458780" cy="307777"/>
          </a:xfrm>
          <a:prstGeom prst="rect">
            <a:avLst/>
          </a:prstGeom>
          <a:noFill/>
        </p:spPr>
        <p:txBody>
          <a:bodyPr wrap="none" rtlCol="0">
            <a:spAutoFit/>
          </a:bodyPr>
          <a:lstStyle/>
          <a:p>
            <a:r>
              <a:rPr lang="en-US" altLang="zh-CN" sz="1400" dirty="0" smtClean="0"/>
              <a:t>110</a:t>
            </a:r>
            <a:endParaRPr lang="en-US" sz="1400" dirty="0"/>
          </a:p>
        </p:txBody>
      </p:sp>
      <p:sp>
        <p:nvSpPr>
          <p:cNvPr id="150" name="TextBox 149"/>
          <p:cNvSpPr txBox="1"/>
          <p:nvPr/>
        </p:nvSpPr>
        <p:spPr>
          <a:xfrm>
            <a:off x="9408368"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151" name="TextBox 150"/>
          <p:cNvSpPr txBox="1"/>
          <p:nvPr/>
        </p:nvSpPr>
        <p:spPr>
          <a:xfrm>
            <a:off x="10272464"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152" name="TextBox 151"/>
          <p:cNvSpPr txBox="1"/>
          <p:nvPr/>
        </p:nvSpPr>
        <p:spPr>
          <a:xfrm>
            <a:off x="10704512" y="5589240"/>
            <a:ext cx="1380506" cy="307777"/>
          </a:xfrm>
          <a:prstGeom prst="rect">
            <a:avLst/>
          </a:prstGeom>
          <a:noFill/>
        </p:spPr>
        <p:txBody>
          <a:bodyPr wrap="none" rtlCol="0">
            <a:spAutoFit/>
          </a:bodyPr>
          <a:lstStyle/>
          <a:p>
            <a:r>
              <a:rPr lang="zh-CN" altLang="en-US" sz="1400" dirty="0" smtClean="0"/>
              <a:t>班天可</a:t>
            </a:r>
            <a:r>
              <a:rPr lang="en-US" altLang="zh-CN" sz="1400" dirty="0" smtClean="0"/>
              <a:t>(643216)</a:t>
            </a:r>
            <a:endParaRPr lang="en-US" sz="1400" dirty="0"/>
          </a:p>
        </p:txBody>
      </p:sp>
      <p:cxnSp>
        <p:nvCxnSpPr>
          <p:cNvPr id="153" name="Straight Connector 152"/>
          <p:cNvCxnSpPr/>
          <p:nvPr/>
        </p:nvCxnSpPr>
        <p:spPr>
          <a:xfrm>
            <a:off x="1991544" y="609329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135560" y="188640"/>
            <a:ext cx="9721080" cy="6480720"/>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3" name="TextBox 32"/>
          <p:cNvSpPr txBox="1"/>
          <p:nvPr/>
        </p:nvSpPr>
        <p:spPr>
          <a:xfrm>
            <a:off x="2351584" y="476672"/>
            <a:ext cx="1107996" cy="369332"/>
          </a:xfrm>
          <a:prstGeom prst="rect">
            <a:avLst/>
          </a:prstGeom>
          <a:noFill/>
        </p:spPr>
        <p:txBody>
          <a:bodyPr wrap="none" rtlCol="0">
            <a:spAutoFit/>
          </a:bodyPr>
          <a:lstStyle/>
          <a:p>
            <a:r>
              <a:rPr lang="zh-CN" altLang="en-US" smtClean="0"/>
              <a:t>添加课程</a:t>
            </a:r>
            <a:endParaRPr lang="en-US" dirty="0"/>
          </a:p>
        </p:txBody>
      </p:sp>
      <p:sp>
        <p:nvSpPr>
          <p:cNvPr id="38" name="TextBox 37"/>
          <p:cNvSpPr txBox="1"/>
          <p:nvPr/>
        </p:nvSpPr>
        <p:spPr>
          <a:xfrm>
            <a:off x="2927648" y="980728"/>
            <a:ext cx="1107996" cy="369332"/>
          </a:xfrm>
          <a:prstGeom prst="rect">
            <a:avLst/>
          </a:prstGeom>
          <a:noFill/>
        </p:spPr>
        <p:txBody>
          <a:bodyPr wrap="none" rtlCol="0">
            <a:spAutoFit/>
          </a:bodyPr>
          <a:lstStyle/>
          <a:p>
            <a:r>
              <a:rPr lang="zh-CN" altLang="en-US" dirty="0" smtClean="0"/>
              <a:t>课程代码</a:t>
            </a:r>
            <a:endParaRPr lang="en-US" dirty="0"/>
          </a:p>
        </p:txBody>
      </p:sp>
      <p:sp>
        <p:nvSpPr>
          <p:cNvPr id="187" name="TextBox 186"/>
          <p:cNvSpPr txBox="1"/>
          <p:nvPr/>
        </p:nvSpPr>
        <p:spPr>
          <a:xfrm>
            <a:off x="2927648" y="1484784"/>
            <a:ext cx="1107996" cy="369332"/>
          </a:xfrm>
          <a:prstGeom prst="rect">
            <a:avLst/>
          </a:prstGeom>
          <a:noFill/>
        </p:spPr>
        <p:txBody>
          <a:bodyPr wrap="none" rtlCol="0">
            <a:spAutoFit/>
          </a:bodyPr>
          <a:lstStyle/>
          <a:p>
            <a:r>
              <a:rPr lang="zh-CN" altLang="en-US" dirty="0" smtClean="0"/>
              <a:t>课程名称</a:t>
            </a:r>
            <a:endParaRPr lang="en-US" dirty="0"/>
          </a:p>
        </p:txBody>
      </p:sp>
      <p:sp>
        <p:nvSpPr>
          <p:cNvPr id="39" name="Rectangle 38"/>
          <p:cNvSpPr/>
          <p:nvPr/>
        </p:nvSpPr>
        <p:spPr>
          <a:xfrm>
            <a:off x="4439816" y="980728"/>
            <a:ext cx="327636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439816" y="1484784"/>
            <a:ext cx="590465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TextBox 187"/>
          <p:cNvSpPr txBox="1"/>
          <p:nvPr/>
        </p:nvSpPr>
        <p:spPr>
          <a:xfrm>
            <a:off x="2927648" y="1988840"/>
            <a:ext cx="1069524" cy="369332"/>
          </a:xfrm>
          <a:prstGeom prst="rect">
            <a:avLst/>
          </a:prstGeom>
          <a:noFill/>
        </p:spPr>
        <p:txBody>
          <a:bodyPr wrap="none" rtlCol="0">
            <a:spAutoFit/>
          </a:bodyPr>
          <a:lstStyle/>
          <a:p>
            <a:r>
              <a:rPr lang="zh-CN" altLang="en-US" dirty="0" smtClean="0"/>
              <a:t>学        位</a:t>
            </a:r>
            <a:endParaRPr lang="en-US" dirty="0"/>
          </a:p>
        </p:txBody>
      </p:sp>
      <p:sp>
        <p:nvSpPr>
          <p:cNvPr id="42" name="Rectangle 41"/>
          <p:cNvSpPr/>
          <p:nvPr/>
        </p:nvSpPr>
        <p:spPr>
          <a:xfrm>
            <a:off x="4439816"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168008" y="1988840"/>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riangle 42"/>
          <p:cNvSpPr/>
          <p:nvPr/>
        </p:nvSpPr>
        <p:spPr>
          <a:xfrm rot="10800000">
            <a:off x="6240016" y="2060848"/>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TextBox 188"/>
          <p:cNvSpPr txBox="1"/>
          <p:nvPr/>
        </p:nvSpPr>
        <p:spPr>
          <a:xfrm>
            <a:off x="6816080" y="1988840"/>
            <a:ext cx="1069524" cy="369332"/>
          </a:xfrm>
          <a:prstGeom prst="rect">
            <a:avLst/>
          </a:prstGeom>
          <a:noFill/>
        </p:spPr>
        <p:txBody>
          <a:bodyPr wrap="none" rtlCol="0">
            <a:spAutoFit/>
          </a:bodyPr>
          <a:lstStyle/>
          <a:p>
            <a:r>
              <a:rPr lang="zh-CN" altLang="en-US" dirty="0" smtClean="0"/>
              <a:t>年        级</a:t>
            </a:r>
            <a:endParaRPr lang="en-US" dirty="0"/>
          </a:p>
        </p:txBody>
      </p:sp>
      <p:sp>
        <p:nvSpPr>
          <p:cNvPr id="190" name="Rectangle 189"/>
          <p:cNvSpPr/>
          <p:nvPr/>
        </p:nvSpPr>
        <p:spPr>
          <a:xfrm>
            <a:off x="8256240"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p:cNvSpPr/>
          <p:nvPr/>
        </p:nvSpPr>
        <p:spPr>
          <a:xfrm>
            <a:off x="9984432" y="1988840"/>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Triangle 191"/>
          <p:cNvSpPr/>
          <p:nvPr/>
        </p:nvSpPr>
        <p:spPr>
          <a:xfrm rot="10800000">
            <a:off x="10056440" y="2060848"/>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TextBox 192"/>
          <p:cNvSpPr txBox="1"/>
          <p:nvPr/>
        </p:nvSpPr>
        <p:spPr>
          <a:xfrm>
            <a:off x="2927648" y="2492896"/>
            <a:ext cx="1069524" cy="369332"/>
          </a:xfrm>
          <a:prstGeom prst="rect">
            <a:avLst/>
          </a:prstGeom>
          <a:noFill/>
        </p:spPr>
        <p:txBody>
          <a:bodyPr wrap="none" rtlCol="0">
            <a:spAutoFit/>
          </a:bodyPr>
          <a:lstStyle/>
          <a:p>
            <a:r>
              <a:rPr lang="zh-CN" altLang="en-US" dirty="0" smtClean="0"/>
              <a:t>班        级</a:t>
            </a:r>
            <a:endParaRPr lang="en-US" dirty="0"/>
          </a:p>
        </p:txBody>
      </p:sp>
      <p:sp>
        <p:nvSpPr>
          <p:cNvPr id="194" name="Rectangle 193"/>
          <p:cNvSpPr/>
          <p:nvPr/>
        </p:nvSpPr>
        <p:spPr>
          <a:xfrm>
            <a:off x="4439816" y="2492896"/>
            <a:ext cx="54726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p:cNvSpPr/>
          <p:nvPr/>
        </p:nvSpPr>
        <p:spPr>
          <a:xfrm>
            <a:off x="9984432" y="2492896"/>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Triangle 195"/>
          <p:cNvSpPr/>
          <p:nvPr/>
        </p:nvSpPr>
        <p:spPr>
          <a:xfrm rot="10800000">
            <a:off x="10056440" y="2564904"/>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TextBox 196"/>
          <p:cNvSpPr txBox="1"/>
          <p:nvPr/>
        </p:nvSpPr>
        <p:spPr>
          <a:xfrm>
            <a:off x="2927648" y="3041299"/>
            <a:ext cx="1069524" cy="369332"/>
          </a:xfrm>
          <a:prstGeom prst="rect">
            <a:avLst/>
          </a:prstGeom>
          <a:noFill/>
        </p:spPr>
        <p:txBody>
          <a:bodyPr wrap="none" rtlCol="0">
            <a:spAutoFit/>
          </a:bodyPr>
          <a:lstStyle/>
          <a:p>
            <a:r>
              <a:rPr lang="zh-CN" altLang="en-US" dirty="0" smtClean="0"/>
              <a:t>学        期</a:t>
            </a:r>
            <a:endParaRPr lang="en-US" dirty="0"/>
          </a:p>
        </p:txBody>
      </p:sp>
      <p:sp>
        <p:nvSpPr>
          <p:cNvPr id="198" name="Rectangle 197"/>
          <p:cNvSpPr/>
          <p:nvPr/>
        </p:nvSpPr>
        <p:spPr>
          <a:xfrm>
            <a:off x="4439816"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TextBox 200"/>
          <p:cNvSpPr txBox="1"/>
          <p:nvPr/>
        </p:nvSpPr>
        <p:spPr>
          <a:xfrm>
            <a:off x="6816080" y="2996952"/>
            <a:ext cx="1103187" cy="369332"/>
          </a:xfrm>
          <a:prstGeom prst="rect">
            <a:avLst/>
          </a:prstGeom>
          <a:noFill/>
        </p:spPr>
        <p:txBody>
          <a:bodyPr wrap="none" rtlCol="0">
            <a:spAutoFit/>
          </a:bodyPr>
          <a:lstStyle/>
          <a:p>
            <a:r>
              <a:rPr lang="zh-CN" altLang="en-US" dirty="0" smtClean="0"/>
              <a:t>学        时</a:t>
            </a:r>
            <a:endParaRPr lang="en-US" dirty="0"/>
          </a:p>
        </p:txBody>
      </p:sp>
      <p:sp>
        <p:nvSpPr>
          <p:cNvPr id="202" name="Rectangle 201"/>
          <p:cNvSpPr/>
          <p:nvPr/>
        </p:nvSpPr>
        <p:spPr>
          <a:xfrm>
            <a:off x="8256240"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9984432" y="2996952"/>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4"/>
          <a:stretch>
            <a:fillRect/>
          </a:stretch>
        </p:blipFill>
        <p:spPr>
          <a:xfrm>
            <a:off x="10056440" y="3068960"/>
            <a:ext cx="254000" cy="241300"/>
          </a:xfrm>
          <a:prstGeom prst="rect">
            <a:avLst/>
          </a:prstGeom>
        </p:spPr>
      </p:pic>
      <p:sp>
        <p:nvSpPr>
          <p:cNvPr id="206" name="TextBox 205"/>
          <p:cNvSpPr txBox="1"/>
          <p:nvPr/>
        </p:nvSpPr>
        <p:spPr>
          <a:xfrm>
            <a:off x="2927648" y="3501008"/>
            <a:ext cx="1069524" cy="369332"/>
          </a:xfrm>
          <a:prstGeom prst="rect">
            <a:avLst/>
          </a:prstGeom>
          <a:noFill/>
        </p:spPr>
        <p:txBody>
          <a:bodyPr wrap="none" rtlCol="0">
            <a:spAutoFit/>
          </a:bodyPr>
          <a:lstStyle/>
          <a:p>
            <a:r>
              <a:rPr lang="zh-CN" altLang="en-US" dirty="0" smtClean="0"/>
              <a:t>难        度</a:t>
            </a:r>
            <a:endParaRPr lang="en-US" dirty="0"/>
          </a:p>
        </p:txBody>
      </p:sp>
      <p:sp>
        <p:nvSpPr>
          <p:cNvPr id="207" name="Rectangle 206"/>
          <p:cNvSpPr/>
          <p:nvPr/>
        </p:nvSpPr>
        <p:spPr>
          <a:xfrm>
            <a:off x="4439816" y="3501008"/>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6168008" y="2996952"/>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 name="Picture 208"/>
          <p:cNvPicPr>
            <a:picLocks noChangeAspect="1"/>
          </p:cNvPicPr>
          <p:nvPr/>
        </p:nvPicPr>
        <p:blipFill>
          <a:blip r:embed="rId4"/>
          <a:stretch>
            <a:fillRect/>
          </a:stretch>
        </p:blipFill>
        <p:spPr>
          <a:xfrm>
            <a:off x="6240016" y="3068960"/>
            <a:ext cx="254000" cy="241300"/>
          </a:xfrm>
          <a:prstGeom prst="rect">
            <a:avLst/>
          </a:prstGeom>
        </p:spPr>
      </p:pic>
      <p:sp>
        <p:nvSpPr>
          <p:cNvPr id="210" name="TextBox 209"/>
          <p:cNvSpPr txBox="1"/>
          <p:nvPr/>
        </p:nvSpPr>
        <p:spPr>
          <a:xfrm>
            <a:off x="2927648" y="4005064"/>
            <a:ext cx="1241045" cy="369332"/>
          </a:xfrm>
          <a:prstGeom prst="rect">
            <a:avLst/>
          </a:prstGeom>
          <a:noFill/>
        </p:spPr>
        <p:txBody>
          <a:bodyPr wrap="none" rtlCol="0">
            <a:spAutoFit/>
          </a:bodyPr>
          <a:lstStyle/>
          <a:p>
            <a:r>
              <a:rPr lang="zh-CN" altLang="en-US" dirty="0" smtClean="0"/>
              <a:t>必修</a:t>
            </a:r>
            <a:r>
              <a:rPr lang="en-US" altLang="zh-CN" dirty="0" smtClean="0"/>
              <a:t>/</a:t>
            </a:r>
            <a:r>
              <a:rPr lang="zh-CN" altLang="en-US" dirty="0" smtClean="0"/>
              <a:t>选修</a:t>
            </a:r>
            <a:endParaRPr lang="en-US" dirty="0"/>
          </a:p>
        </p:txBody>
      </p:sp>
      <p:sp>
        <p:nvSpPr>
          <p:cNvPr id="211" name="Rectangle 210"/>
          <p:cNvSpPr/>
          <p:nvPr/>
        </p:nvSpPr>
        <p:spPr>
          <a:xfrm>
            <a:off x="4455460" y="4005064"/>
            <a:ext cx="16405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4451134" y="4509120"/>
            <a:ext cx="164486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TextBox 212"/>
          <p:cNvSpPr txBox="1"/>
          <p:nvPr/>
        </p:nvSpPr>
        <p:spPr>
          <a:xfrm>
            <a:off x="2927648" y="4509120"/>
            <a:ext cx="1088760" cy="369332"/>
          </a:xfrm>
          <a:prstGeom prst="rect">
            <a:avLst/>
          </a:prstGeom>
          <a:noFill/>
        </p:spPr>
        <p:txBody>
          <a:bodyPr wrap="none" rtlCol="0">
            <a:spAutoFit/>
          </a:bodyPr>
          <a:lstStyle/>
          <a:p>
            <a:r>
              <a:rPr lang="zh-CN" altLang="en-US" dirty="0" smtClean="0"/>
              <a:t>教  师  数</a:t>
            </a:r>
            <a:endParaRPr lang="en-US" dirty="0"/>
          </a:p>
        </p:txBody>
      </p:sp>
      <p:sp>
        <p:nvSpPr>
          <p:cNvPr id="214" name="TextBox 213"/>
          <p:cNvSpPr txBox="1"/>
          <p:nvPr/>
        </p:nvSpPr>
        <p:spPr>
          <a:xfrm>
            <a:off x="2927648" y="5013176"/>
            <a:ext cx="1338828" cy="369332"/>
          </a:xfrm>
          <a:prstGeom prst="rect">
            <a:avLst/>
          </a:prstGeom>
          <a:noFill/>
        </p:spPr>
        <p:txBody>
          <a:bodyPr wrap="none" rtlCol="0">
            <a:spAutoFit/>
          </a:bodyPr>
          <a:lstStyle/>
          <a:p>
            <a:r>
              <a:rPr lang="zh-CN" altLang="en-US" dirty="0" smtClean="0"/>
              <a:t>周上课次数</a:t>
            </a:r>
            <a:endParaRPr lang="en-US" dirty="0"/>
          </a:p>
        </p:txBody>
      </p:sp>
      <p:sp>
        <p:nvSpPr>
          <p:cNvPr id="215" name="Rectangle 214"/>
          <p:cNvSpPr/>
          <p:nvPr/>
        </p:nvSpPr>
        <p:spPr>
          <a:xfrm>
            <a:off x="4439816" y="5013176"/>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TextBox 215"/>
          <p:cNvSpPr txBox="1"/>
          <p:nvPr/>
        </p:nvSpPr>
        <p:spPr>
          <a:xfrm>
            <a:off x="6816080" y="3501008"/>
            <a:ext cx="1107996" cy="369332"/>
          </a:xfrm>
          <a:prstGeom prst="rect">
            <a:avLst/>
          </a:prstGeom>
          <a:noFill/>
        </p:spPr>
        <p:txBody>
          <a:bodyPr wrap="none" rtlCol="0">
            <a:spAutoFit/>
          </a:bodyPr>
          <a:lstStyle/>
          <a:p>
            <a:r>
              <a:rPr lang="zh-CN" altLang="en-US" dirty="0" smtClean="0"/>
              <a:t>可选教师</a:t>
            </a:r>
            <a:endParaRPr lang="en-US" dirty="0"/>
          </a:p>
        </p:txBody>
      </p:sp>
      <p:sp>
        <p:nvSpPr>
          <p:cNvPr id="218" name="Rectangle 217"/>
          <p:cNvSpPr/>
          <p:nvPr/>
        </p:nvSpPr>
        <p:spPr>
          <a:xfrm>
            <a:off x="8256240" y="3501008"/>
            <a:ext cx="1656184" cy="18722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p:cNvSpPr/>
          <p:nvPr/>
        </p:nvSpPr>
        <p:spPr>
          <a:xfrm>
            <a:off x="6168008" y="3501008"/>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0" name="Picture 219"/>
          <p:cNvPicPr>
            <a:picLocks noChangeAspect="1"/>
          </p:cNvPicPr>
          <p:nvPr/>
        </p:nvPicPr>
        <p:blipFill>
          <a:blip r:embed="rId4"/>
          <a:stretch>
            <a:fillRect/>
          </a:stretch>
        </p:blipFill>
        <p:spPr>
          <a:xfrm>
            <a:off x="6240016" y="3573016"/>
            <a:ext cx="254000" cy="241300"/>
          </a:xfrm>
          <a:prstGeom prst="rect">
            <a:avLst/>
          </a:prstGeom>
        </p:spPr>
      </p:pic>
      <p:sp>
        <p:nvSpPr>
          <p:cNvPr id="46" name="Rounded Rectangle 45"/>
          <p:cNvSpPr/>
          <p:nvPr/>
        </p:nvSpPr>
        <p:spPr>
          <a:xfrm>
            <a:off x="9984432" y="3501007"/>
            <a:ext cx="914400" cy="360041"/>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添加</a:t>
            </a:r>
            <a:endParaRPr lang="en-US" dirty="0"/>
          </a:p>
        </p:txBody>
      </p:sp>
      <p:sp>
        <p:nvSpPr>
          <p:cNvPr id="221" name="Rounded Rectangle 220"/>
          <p:cNvSpPr/>
          <p:nvPr/>
        </p:nvSpPr>
        <p:spPr>
          <a:xfrm>
            <a:off x="9984432" y="3933056"/>
            <a:ext cx="914400" cy="360041"/>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删除</a:t>
            </a:r>
            <a:endParaRPr lang="en-US" dirty="0"/>
          </a:p>
        </p:txBody>
      </p:sp>
      <p:sp>
        <p:nvSpPr>
          <p:cNvPr id="224" name="Rectangle 223"/>
          <p:cNvSpPr/>
          <p:nvPr/>
        </p:nvSpPr>
        <p:spPr>
          <a:xfrm>
            <a:off x="9336360" y="5877272"/>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确定</a:t>
            </a:r>
            <a:endParaRPr lang="en-US" dirty="0"/>
          </a:p>
        </p:txBody>
      </p:sp>
      <p:sp>
        <p:nvSpPr>
          <p:cNvPr id="225" name="Rectangle 224"/>
          <p:cNvSpPr/>
          <p:nvPr/>
        </p:nvSpPr>
        <p:spPr>
          <a:xfrm>
            <a:off x="10632504" y="5877272"/>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grpSp>
        <p:nvGrpSpPr>
          <p:cNvPr id="229" name="Group 228"/>
          <p:cNvGrpSpPr/>
          <p:nvPr/>
        </p:nvGrpSpPr>
        <p:grpSpPr>
          <a:xfrm>
            <a:off x="7824192" y="980728"/>
            <a:ext cx="360040" cy="360040"/>
            <a:chOff x="8472264" y="764704"/>
            <a:chExt cx="360040" cy="360040"/>
          </a:xfrm>
        </p:grpSpPr>
        <p:sp>
          <p:nvSpPr>
            <p:cNvPr id="53" name="Oval 52"/>
            <p:cNvSpPr/>
            <p:nvPr/>
          </p:nvSpPr>
          <p:spPr>
            <a:xfrm>
              <a:off x="8472264" y="764704"/>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p:cNvCxnSpPr/>
            <p:nvPr/>
          </p:nvCxnSpPr>
          <p:spPr>
            <a:xfrm>
              <a:off x="8688288" y="980728"/>
              <a:ext cx="144016" cy="144016"/>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51" name="Picture 50"/>
          <p:cNvPicPr>
            <a:picLocks noChangeAspect="1"/>
          </p:cNvPicPr>
          <p:nvPr/>
        </p:nvPicPr>
        <p:blipFill>
          <a:blip r:embed="rId5"/>
          <a:stretch>
            <a:fillRect/>
          </a:stretch>
        </p:blipFill>
        <p:spPr>
          <a:xfrm>
            <a:off x="7680176" y="1052736"/>
            <a:ext cx="431800" cy="317500"/>
          </a:xfrm>
          <a:prstGeom prst="rect">
            <a:avLst/>
          </a:prstGeom>
        </p:spPr>
      </p:pic>
      <p:sp>
        <p:nvSpPr>
          <p:cNvPr id="172" name="Rectangle 171"/>
          <p:cNvSpPr/>
          <p:nvPr/>
        </p:nvSpPr>
        <p:spPr>
          <a:xfrm>
            <a:off x="6168008" y="4005064"/>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3" name="Picture 172"/>
          <p:cNvPicPr>
            <a:picLocks noChangeAspect="1"/>
          </p:cNvPicPr>
          <p:nvPr/>
        </p:nvPicPr>
        <p:blipFill>
          <a:blip r:embed="rId4"/>
          <a:stretch>
            <a:fillRect/>
          </a:stretch>
        </p:blipFill>
        <p:spPr>
          <a:xfrm>
            <a:off x="6240016" y="4077072"/>
            <a:ext cx="254000" cy="241300"/>
          </a:xfrm>
          <a:prstGeom prst="rect">
            <a:avLst/>
          </a:prstGeom>
        </p:spPr>
      </p:pic>
      <p:cxnSp>
        <p:nvCxnSpPr>
          <p:cNvPr id="174" name="Straight Connector 173"/>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75" name="Rectangle 174"/>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76" name="TextBox 175"/>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177" name="Rectangle 176"/>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78" name="TextBox 177"/>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179" name="Rectangle 178"/>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1">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5">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50000"/>
            </a:schemeClr>
          </a:solidFill>
        </p:grpSpPr>
        <p:sp>
          <p:nvSpPr>
            <p:cNvPr id="25" name="Rectangle 24"/>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5346335"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学年第一学期</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0</a:t>
            </a:r>
            <a:endParaRPr lang="en-US" altLang="zh-CN" dirty="0" smtClean="0">
              <a:solidFill>
                <a:schemeClr val="tx1"/>
              </a:solidFill>
            </a:endParaRPr>
          </a:p>
        </p:txBody>
      </p:sp>
      <p:sp>
        <p:nvSpPr>
          <p:cNvPr id="63" name="Rectangle 62"/>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4" name="Rectangle 63"/>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5" name="Rectangle 64"/>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6" name="Rectangle 65"/>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7" name="Rectangle 66"/>
          <p:cNvSpPr/>
          <p:nvPr/>
        </p:nvSpPr>
        <p:spPr>
          <a:xfrm>
            <a:off x="9984432"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适格教师总数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711624" y="3861048"/>
            <a:ext cx="190500" cy="304800"/>
          </a:xfrm>
          <a:prstGeom prst="rect">
            <a:avLst/>
          </a:prstGeom>
        </p:spPr>
      </p:pic>
      <p:sp>
        <p:nvSpPr>
          <p:cNvPr id="80" name="TextBox 79"/>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81" name="TextBox 80"/>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256240"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88" name="TextBox 87"/>
          <p:cNvSpPr txBox="1"/>
          <p:nvPr/>
        </p:nvSpPr>
        <p:spPr>
          <a:xfrm>
            <a:off x="10920536" y="3861048"/>
            <a:ext cx="1005403" cy="338554"/>
          </a:xfrm>
          <a:prstGeom prst="rect">
            <a:avLst/>
          </a:prstGeom>
          <a:noFill/>
        </p:spPr>
        <p:txBody>
          <a:bodyPr wrap="none" rtlCol="0">
            <a:spAutoFit/>
          </a:bodyPr>
          <a:lstStyle/>
          <a:p>
            <a:r>
              <a:rPr lang="zh-CN" altLang="en-US" sz="1600" dirty="0" smtClean="0"/>
              <a:t>适格教师</a:t>
            </a:r>
            <a:endParaRPr lang="en-US" sz="1600" dirty="0"/>
          </a:p>
        </p:txBody>
      </p:sp>
      <p:sp>
        <p:nvSpPr>
          <p:cNvPr id="89" name="TextBox 88"/>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503712" y="3861048"/>
            <a:ext cx="190500" cy="304800"/>
          </a:xfrm>
          <a:prstGeom prst="rect">
            <a:avLst/>
          </a:prstGeom>
        </p:spPr>
      </p:pic>
      <p:pic>
        <p:nvPicPr>
          <p:cNvPr id="92" name="Picture 91"/>
          <p:cNvPicPr>
            <a:picLocks noChangeAspect="1"/>
          </p:cNvPicPr>
          <p:nvPr/>
        </p:nvPicPr>
        <p:blipFill>
          <a:blip r:embed="rId3"/>
          <a:stretch>
            <a:fillRect/>
          </a:stretch>
        </p:blipFill>
        <p:spPr>
          <a:xfrm>
            <a:off x="4295800" y="3861048"/>
            <a:ext cx="190500" cy="304800"/>
          </a:xfrm>
          <a:prstGeom prst="rect">
            <a:avLst/>
          </a:prstGeom>
        </p:spPr>
      </p:pic>
      <p:pic>
        <p:nvPicPr>
          <p:cNvPr id="93" name="Picture 92"/>
          <p:cNvPicPr>
            <a:picLocks noChangeAspect="1"/>
          </p:cNvPicPr>
          <p:nvPr/>
        </p:nvPicPr>
        <p:blipFill>
          <a:blip r:embed="rId3"/>
          <a:stretch>
            <a:fillRect/>
          </a:stretch>
        </p:blipFill>
        <p:spPr>
          <a:xfrm>
            <a:off x="4943872" y="3861048"/>
            <a:ext cx="190500" cy="304800"/>
          </a:xfrm>
          <a:prstGeom prst="rect">
            <a:avLst/>
          </a:prstGeom>
        </p:spPr>
      </p:pic>
      <p:pic>
        <p:nvPicPr>
          <p:cNvPr id="94" name="Picture 93"/>
          <p:cNvPicPr>
            <a:picLocks noChangeAspect="1"/>
          </p:cNvPicPr>
          <p:nvPr/>
        </p:nvPicPr>
        <p:blipFill>
          <a:blip r:embed="rId3"/>
          <a:stretch>
            <a:fillRect/>
          </a:stretch>
        </p:blipFill>
        <p:spPr>
          <a:xfrm>
            <a:off x="5663952" y="3861048"/>
            <a:ext cx="190500" cy="304800"/>
          </a:xfrm>
          <a:prstGeom prst="rect">
            <a:avLst/>
          </a:prstGeom>
        </p:spPr>
      </p:pic>
      <p:pic>
        <p:nvPicPr>
          <p:cNvPr id="95" name="Picture 94"/>
          <p:cNvPicPr>
            <a:picLocks noChangeAspect="1"/>
          </p:cNvPicPr>
          <p:nvPr/>
        </p:nvPicPr>
        <p:blipFill>
          <a:blip r:embed="rId3"/>
          <a:stretch>
            <a:fillRect/>
          </a:stretch>
        </p:blipFill>
        <p:spPr>
          <a:xfrm>
            <a:off x="6456040" y="3861048"/>
            <a:ext cx="190500" cy="304800"/>
          </a:xfrm>
          <a:prstGeom prst="rect">
            <a:avLst/>
          </a:prstGeom>
        </p:spPr>
      </p:pic>
      <p:pic>
        <p:nvPicPr>
          <p:cNvPr id="96" name="Picture 95"/>
          <p:cNvPicPr>
            <a:picLocks noChangeAspect="1"/>
          </p:cNvPicPr>
          <p:nvPr/>
        </p:nvPicPr>
        <p:blipFill>
          <a:blip r:embed="rId3"/>
          <a:stretch>
            <a:fillRect/>
          </a:stretch>
        </p:blipFill>
        <p:spPr>
          <a:xfrm>
            <a:off x="7248128" y="3861048"/>
            <a:ext cx="190500" cy="304800"/>
          </a:xfrm>
          <a:prstGeom prst="rect">
            <a:avLst/>
          </a:prstGeom>
        </p:spPr>
      </p:pic>
      <p:pic>
        <p:nvPicPr>
          <p:cNvPr id="97" name="Picture 96"/>
          <p:cNvPicPr>
            <a:picLocks noChangeAspect="1"/>
          </p:cNvPicPr>
          <p:nvPr/>
        </p:nvPicPr>
        <p:blipFill>
          <a:blip r:embed="rId3"/>
          <a:stretch>
            <a:fillRect/>
          </a:stretch>
        </p:blipFill>
        <p:spPr>
          <a:xfrm>
            <a:off x="8040216" y="3861048"/>
            <a:ext cx="190500" cy="304800"/>
          </a:xfrm>
          <a:prstGeom prst="rect">
            <a:avLst/>
          </a:prstGeom>
        </p:spPr>
      </p:pic>
      <p:pic>
        <p:nvPicPr>
          <p:cNvPr id="98" name="Picture 97"/>
          <p:cNvPicPr>
            <a:picLocks noChangeAspect="1"/>
          </p:cNvPicPr>
          <p:nvPr/>
        </p:nvPicPr>
        <p:blipFill>
          <a:blip r:embed="rId3"/>
          <a:stretch>
            <a:fillRect/>
          </a:stretch>
        </p:blipFill>
        <p:spPr>
          <a:xfrm>
            <a:off x="8976320" y="3861048"/>
            <a:ext cx="190500" cy="304800"/>
          </a:xfrm>
          <a:prstGeom prst="rect">
            <a:avLst/>
          </a:prstGeom>
        </p:spPr>
      </p:pic>
      <p:pic>
        <p:nvPicPr>
          <p:cNvPr id="99" name="Picture 98"/>
          <p:cNvPicPr>
            <a:picLocks noChangeAspect="1"/>
          </p:cNvPicPr>
          <p:nvPr/>
        </p:nvPicPr>
        <p:blipFill>
          <a:blip r:embed="rId3"/>
          <a:stretch>
            <a:fillRect/>
          </a:stretch>
        </p:blipFill>
        <p:spPr>
          <a:xfrm>
            <a:off x="9912424" y="3861048"/>
            <a:ext cx="190500" cy="304800"/>
          </a:xfrm>
          <a:prstGeom prst="rect">
            <a:avLst/>
          </a:prstGeom>
        </p:spPr>
      </p:pic>
      <p:pic>
        <p:nvPicPr>
          <p:cNvPr id="100" name="Picture 99"/>
          <p:cNvPicPr>
            <a:picLocks noChangeAspect="1"/>
          </p:cNvPicPr>
          <p:nvPr/>
        </p:nvPicPr>
        <p:blipFill>
          <a:blip r:embed="rId3"/>
          <a:stretch>
            <a:fillRect/>
          </a:stretch>
        </p:blipFill>
        <p:spPr>
          <a:xfrm>
            <a:off x="10704512"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04" name="TextBox 103"/>
          <p:cNvSpPr txBox="1"/>
          <p:nvPr/>
        </p:nvSpPr>
        <p:spPr>
          <a:xfrm>
            <a:off x="8688288" y="6165304"/>
            <a:ext cx="3147015" cy="307777"/>
          </a:xfrm>
          <a:prstGeom prst="rect">
            <a:avLst/>
          </a:prstGeom>
          <a:noFill/>
        </p:spPr>
        <p:txBody>
          <a:bodyPr wrap="none" rtlCol="0">
            <a:spAutoFit/>
          </a:bodyPr>
          <a:lstStyle/>
          <a:p>
            <a:r>
              <a:rPr lang="zh-CN" altLang="en-US" sz="1400" dirty="0" smtClean="0"/>
              <a:t>首页 上一页 </a:t>
            </a:r>
            <a:r>
              <a:rPr lang="en-US" altLang="zh-CN" sz="1400" dirty="0" smtClean="0"/>
              <a:t>1-3</a:t>
            </a:r>
            <a:r>
              <a:rPr lang="zh-CN" altLang="en-US" sz="1400" dirty="0" smtClean="0"/>
              <a:t>条，共</a:t>
            </a:r>
            <a:r>
              <a:rPr lang="en-US" altLang="zh-CN" sz="1400" dirty="0" smtClean="0"/>
              <a:t>3</a:t>
            </a:r>
            <a:r>
              <a:rPr lang="zh-CN" altLang="en-US" sz="1400" dirty="0" smtClean="0"/>
              <a:t>条下一页 尾页</a:t>
            </a:r>
            <a:endParaRPr lang="en-US" sz="1400" dirty="0"/>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105" name="Straight Connector 10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3" name="TextBox 2"/>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5" name="TextBox 4"/>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6" name="TextBox 5"/>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7" name="TextBox 6"/>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8" name="TextBox 7"/>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9" name="TextBox 8"/>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1" name="TextBox 10"/>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 name="TextBox 26"/>
          <p:cNvSpPr txBox="1"/>
          <p:nvPr/>
        </p:nvSpPr>
        <p:spPr>
          <a:xfrm>
            <a:off x="8472264" y="4293096"/>
            <a:ext cx="367408" cy="307777"/>
          </a:xfrm>
          <a:prstGeom prst="rect">
            <a:avLst/>
          </a:prstGeom>
          <a:noFill/>
        </p:spPr>
        <p:txBody>
          <a:bodyPr wrap="none" rtlCol="0">
            <a:spAutoFit/>
          </a:bodyPr>
          <a:lstStyle/>
          <a:p>
            <a:r>
              <a:rPr lang="en-US" altLang="zh-CN" sz="1400" dirty="0" smtClean="0"/>
              <a:t>70</a:t>
            </a:r>
            <a:endParaRPr lang="en-US" sz="1400" dirty="0"/>
          </a:p>
        </p:txBody>
      </p:sp>
      <p:sp>
        <p:nvSpPr>
          <p:cNvPr id="29" name="TextBox 28"/>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20" name="TextBox 119"/>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30" name="TextBox 29"/>
          <p:cNvSpPr txBox="1"/>
          <p:nvPr/>
        </p:nvSpPr>
        <p:spPr>
          <a:xfrm>
            <a:off x="10740962" y="4221088"/>
            <a:ext cx="1200970" cy="738664"/>
          </a:xfrm>
          <a:prstGeom prst="rect">
            <a:avLst/>
          </a:prstGeom>
          <a:noFill/>
        </p:spPr>
        <p:txBody>
          <a:bodyPr wrap="none" rtlCol="0">
            <a:spAutoFit/>
          </a:bodyPr>
          <a:lstStyle/>
          <a:p>
            <a:r>
              <a:rPr lang="zh-CN" altLang="en-US" sz="1400" dirty="0" smtClean="0"/>
              <a:t>郭建</a:t>
            </a:r>
            <a:r>
              <a:rPr lang="en-US" altLang="zh-CN" sz="1400" dirty="0" smtClean="0"/>
              <a:t>(123456)</a:t>
            </a:r>
            <a:endParaRPr lang="en-US" altLang="zh-CN" sz="1400" dirty="0" smtClean="0"/>
          </a:p>
          <a:p>
            <a:r>
              <a:rPr lang="zh-CN" altLang="en-US" sz="1400" dirty="0" smtClean="0"/>
              <a:t>韩涛</a:t>
            </a:r>
            <a:r>
              <a:rPr lang="en-US" altLang="zh-CN" sz="1400" dirty="0" smtClean="0"/>
              <a:t>(165432)</a:t>
            </a:r>
            <a:endParaRPr lang="en-US" altLang="zh-CN" sz="1400" dirty="0" smtClean="0"/>
          </a:p>
          <a:p>
            <a:r>
              <a:rPr lang="zh-CN" altLang="en-US" sz="1400" dirty="0" smtClean="0"/>
              <a:t>孟烨</a:t>
            </a:r>
            <a:r>
              <a:rPr lang="en-US" altLang="zh-CN" sz="1400" dirty="0" smtClean="0"/>
              <a:t>(543216)</a:t>
            </a:r>
            <a:endParaRPr lang="en-US" sz="1400" dirty="0"/>
          </a:p>
        </p:txBody>
      </p:sp>
      <p:cxnSp>
        <p:nvCxnSpPr>
          <p:cNvPr id="121" name="Straight Connector 120"/>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1991544" y="5013176"/>
            <a:ext cx="9721080" cy="4320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24" name="Straight Connector 123"/>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126" name="TextBox 125"/>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127" name="TextBox 126"/>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28" name="TextBox 127"/>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129" name="TextBox 128"/>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30" name="TextBox 129"/>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131" name="TextBox 130"/>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32" name="TextBox 131"/>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133" name="TextBox 132"/>
          <p:cNvSpPr txBox="1"/>
          <p:nvPr/>
        </p:nvSpPr>
        <p:spPr>
          <a:xfrm>
            <a:off x="8472264" y="5013176"/>
            <a:ext cx="458780" cy="307777"/>
          </a:xfrm>
          <a:prstGeom prst="rect">
            <a:avLst/>
          </a:prstGeom>
          <a:noFill/>
        </p:spPr>
        <p:txBody>
          <a:bodyPr wrap="none" rtlCol="0">
            <a:spAutoFit/>
          </a:bodyPr>
          <a:lstStyle/>
          <a:p>
            <a:r>
              <a:rPr lang="en-US" altLang="zh-CN" sz="1400" dirty="0" smtClean="0"/>
              <a:t>110</a:t>
            </a:r>
            <a:endParaRPr lang="en-US" altLang="zh-CN" sz="1400" dirty="0" smtClean="0"/>
          </a:p>
        </p:txBody>
      </p:sp>
      <p:sp>
        <p:nvSpPr>
          <p:cNvPr id="134" name="TextBox 133"/>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135" name="TextBox 134"/>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36" name="TextBox 135"/>
          <p:cNvSpPr txBox="1"/>
          <p:nvPr/>
        </p:nvSpPr>
        <p:spPr>
          <a:xfrm>
            <a:off x="10740962" y="4941168"/>
            <a:ext cx="1380506" cy="523220"/>
          </a:xfrm>
          <a:prstGeom prst="rect">
            <a:avLst/>
          </a:prstGeom>
          <a:noFill/>
        </p:spPr>
        <p:txBody>
          <a:bodyPr wrap="none" rtlCol="0">
            <a:spAutoFit/>
          </a:bodyPr>
          <a:lstStyle/>
          <a:p>
            <a:r>
              <a:rPr lang="zh-CN" altLang="en-US" sz="1400" dirty="0" smtClean="0"/>
              <a:t>章武生</a:t>
            </a:r>
            <a:r>
              <a:rPr lang="en-US" altLang="zh-CN" sz="1400" dirty="0" smtClean="0"/>
              <a:t>(223456)</a:t>
            </a:r>
            <a:endParaRPr lang="en-US" altLang="zh-CN" sz="1400" dirty="0" smtClean="0"/>
          </a:p>
          <a:p>
            <a:r>
              <a:rPr lang="zh-CN" altLang="en-US" sz="1400" dirty="0" smtClean="0"/>
              <a:t>段厚省</a:t>
            </a:r>
            <a:r>
              <a:rPr lang="en-US" altLang="zh-CN" sz="1400" dirty="0" smtClean="0"/>
              <a:t>(365432)</a:t>
            </a:r>
            <a:endParaRPr lang="en-US" altLang="zh-CN" sz="1400" dirty="0" smtClean="0"/>
          </a:p>
        </p:txBody>
      </p:sp>
      <p:cxnSp>
        <p:nvCxnSpPr>
          <p:cNvPr id="137" name="Straight Connector 136"/>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1991544" y="5589240"/>
            <a:ext cx="9721080" cy="4320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41" name="TextBox 140"/>
          <p:cNvSpPr txBox="1"/>
          <p:nvPr/>
        </p:nvSpPr>
        <p:spPr>
          <a:xfrm>
            <a:off x="1991544" y="5517232"/>
            <a:ext cx="872675" cy="523220"/>
          </a:xfrm>
          <a:prstGeom prst="rect">
            <a:avLst/>
          </a:prstGeom>
          <a:noFill/>
        </p:spPr>
        <p:txBody>
          <a:bodyPr wrap="none" rtlCol="0">
            <a:spAutoFit/>
          </a:bodyPr>
          <a:lstStyle/>
          <a:p>
            <a:r>
              <a:rPr lang="en-US" altLang="zh-CN" sz="1400" dirty="0" smtClean="0"/>
              <a:t>LAWS160</a:t>
            </a:r>
            <a:endParaRPr lang="en-US" altLang="zh-CN" sz="1400" dirty="0" smtClean="0"/>
          </a:p>
          <a:p>
            <a:r>
              <a:rPr lang="en-US" altLang="zh-CN" sz="1400" dirty="0" smtClean="0"/>
              <a:t>002.01</a:t>
            </a:r>
            <a:endParaRPr lang="en-US" sz="1400" dirty="0"/>
          </a:p>
        </p:txBody>
      </p:sp>
      <p:sp>
        <p:nvSpPr>
          <p:cNvPr id="142" name="TextBox 141"/>
          <p:cNvSpPr txBox="1"/>
          <p:nvPr/>
        </p:nvSpPr>
        <p:spPr>
          <a:xfrm>
            <a:off x="2855640" y="5589240"/>
            <a:ext cx="902811" cy="307777"/>
          </a:xfrm>
          <a:prstGeom prst="rect">
            <a:avLst/>
          </a:prstGeom>
          <a:noFill/>
        </p:spPr>
        <p:txBody>
          <a:bodyPr wrap="none" rtlCol="0">
            <a:spAutoFit/>
          </a:bodyPr>
          <a:lstStyle/>
          <a:p>
            <a:r>
              <a:rPr lang="zh-CN" altLang="en-US" sz="1400" smtClean="0"/>
              <a:t>民法总论</a:t>
            </a:r>
            <a:endParaRPr lang="en-US" sz="1400" dirty="0"/>
          </a:p>
        </p:txBody>
      </p:sp>
      <p:sp>
        <p:nvSpPr>
          <p:cNvPr id="143" name="TextBox 142"/>
          <p:cNvSpPr txBox="1"/>
          <p:nvPr/>
        </p:nvSpPr>
        <p:spPr>
          <a:xfrm>
            <a:off x="3719736" y="5589240"/>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44" name="TextBox 143"/>
          <p:cNvSpPr txBox="1"/>
          <p:nvPr/>
        </p:nvSpPr>
        <p:spPr>
          <a:xfrm>
            <a:off x="4511824" y="5589240"/>
            <a:ext cx="367408" cy="307777"/>
          </a:xfrm>
          <a:prstGeom prst="rect">
            <a:avLst/>
          </a:prstGeom>
          <a:noFill/>
        </p:spPr>
        <p:txBody>
          <a:bodyPr wrap="none" rtlCol="0">
            <a:spAutoFit/>
          </a:bodyPr>
          <a:lstStyle/>
          <a:p>
            <a:r>
              <a:rPr lang="en-US" altLang="zh-CN" sz="1400" dirty="0" smtClean="0"/>
              <a:t>17</a:t>
            </a:r>
            <a:endParaRPr lang="en-US" sz="1400" dirty="0"/>
          </a:p>
        </p:txBody>
      </p:sp>
      <p:sp>
        <p:nvSpPr>
          <p:cNvPr id="145" name="TextBox 144"/>
          <p:cNvSpPr txBox="1"/>
          <p:nvPr/>
        </p:nvSpPr>
        <p:spPr>
          <a:xfrm>
            <a:off x="5015880" y="5517232"/>
            <a:ext cx="720080" cy="523220"/>
          </a:xfrm>
          <a:prstGeom prst="rect">
            <a:avLst/>
          </a:prstGeom>
          <a:noFill/>
        </p:spPr>
        <p:txBody>
          <a:bodyPr wrap="square" rtlCol="0">
            <a:spAutoFit/>
          </a:bodyPr>
          <a:lstStyle/>
          <a:p>
            <a:r>
              <a:rPr lang="zh-CN" altLang="en-US" sz="1400" smtClean="0"/>
              <a:t>跨校辅修</a:t>
            </a:r>
            <a:endParaRPr lang="en-US" sz="1400" dirty="0"/>
          </a:p>
        </p:txBody>
      </p:sp>
      <p:sp>
        <p:nvSpPr>
          <p:cNvPr id="146" name="TextBox 145"/>
          <p:cNvSpPr txBox="1"/>
          <p:nvPr/>
        </p:nvSpPr>
        <p:spPr>
          <a:xfrm>
            <a:off x="5951984" y="5589240"/>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147" name="TextBox 146"/>
          <p:cNvSpPr txBox="1"/>
          <p:nvPr/>
        </p:nvSpPr>
        <p:spPr>
          <a:xfrm>
            <a:off x="6816080" y="5589240"/>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48" name="TextBox 147"/>
          <p:cNvSpPr txBox="1"/>
          <p:nvPr/>
        </p:nvSpPr>
        <p:spPr>
          <a:xfrm>
            <a:off x="7608168" y="5589240"/>
            <a:ext cx="276038" cy="307777"/>
          </a:xfrm>
          <a:prstGeom prst="rect">
            <a:avLst/>
          </a:prstGeom>
          <a:noFill/>
        </p:spPr>
        <p:txBody>
          <a:bodyPr wrap="none" rtlCol="0">
            <a:spAutoFit/>
          </a:bodyPr>
          <a:lstStyle/>
          <a:p>
            <a:r>
              <a:rPr lang="en-US" altLang="zh-CN" sz="1400" dirty="0" smtClean="0"/>
              <a:t>4</a:t>
            </a:r>
            <a:endParaRPr lang="en-US" sz="1400" dirty="0"/>
          </a:p>
        </p:txBody>
      </p:sp>
      <p:sp>
        <p:nvSpPr>
          <p:cNvPr id="149" name="TextBox 148"/>
          <p:cNvSpPr txBox="1"/>
          <p:nvPr/>
        </p:nvSpPr>
        <p:spPr>
          <a:xfrm>
            <a:off x="8472264" y="5589240"/>
            <a:ext cx="458780" cy="307777"/>
          </a:xfrm>
          <a:prstGeom prst="rect">
            <a:avLst/>
          </a:prstGeom>
          <a:noFill/>
        </p:spPr>
        <p:txBody>
          <a:bodyPr wrap="none" rtlCol="0">
            <a:spAutoFit/>
          </a:bodyPr>
          <a:lstStyle/>
          <a:p>
            <a:r>
              <a:rPr lang="en-US" altLang="zh-CN" sz="1400" dirty="0" smtClean="0"/>
              <a:t>110</a:t>
            </a:r>
            <a:endParaRPr lang="en-US" sz="1400" dirty="0"/>
          </a:p>
        </p:txBody>
      </p:sp>
      <p:sp>
        <p:nvSpPr>
          <p:cNvPr id="150" name="TextBox 149"/>
          <p:cNvSpPr txBox="1"/>
          <p:nvPr/>
        </p:nvSpPr>
        <p:spPr>
          <a:xfrm>
            <a:off x="9408368"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151" name="TextBox 150"/>
          <p:cNvSpPr txBox="1"/>
          <p:nvPr/>
        </p:nvSpPr>
        <p:spPr>
          <a:xfrm>
            <a:off x="10272464"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152" name="TextBox 151"/>
          <p:cNvSpPr txBox="1"/>
          <p:nvPr/>
        </p:nvSpPr>
        <p:spPr>
          <a:xfrm>
            <a:off x="10704512" y="5589240"/>
            <a:ext cx="1380506" cy="307777"/>
          </a:xfrm>
          <a:prstGeom prst="rect">
            <a:avLst/>
          </a:prstGeom>
          <a:noFill/>
        </p:spPr>
        <p:txBody>
          <a:bodyPr wrap="none" rtlCol="0">
            <a:spAutoFit/>
          </a:bodyPr>
          <a:lstStyle/>
          <a:p>
            <a:r>
              <a:rPr lang="zh-CN" altLang="en-US" sz="1400" dirty="0" smtClean="0"/>
              <a:t>班天可</a:t>
            </a:r>
            <a:r>
              <a:rPr lang="en-US" altLang="zh-CN" sz="1400" dirty="0" smtClean="0"/>
              <a:t>(643216)</a:t>
            </a:r>
            <a:endParaRPr lang="en-US" sz="1400" dirty="0"/>
          </a:p>
        </p:txBody>
      </p:sp>
      <p:cxnSp>
        <p:nvCxnSpPr>
          <p:cNvPr id="153" name="Straight Connector 152"/>
          <p:cNvCxnSpPr/>
          <p:nvPr/>
        </p:nvCxnSpPr>
        <p:spPr>
          <a:xfrm>
            <a:off x="1991544" y="609329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135560" y="188640"/>
            <a:ext cx="9721080" cy="6480720"/>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3" name="TextBox 32"/>
          <p:cNvSpPr txBox="1"/>
          <p:nvPr/>
        </p:nvSpPr>
        <p:spPr>
          <a:xfrm>
            <a:off x="2351584" y="476672"/>
            <a:ext cx="1107996" cy="369332"/>
          </a:xfrm>
          <a:prstGeom prst="rect">
            <a:avLst/>
          </a:prstGeom>
          <a:noFill/>
        </p:spPr>
        <p:txBody>
          <a:bodyPr wrap="none" rtlCol="0">
            <a:spAutoFit/>
          </a:bodyPr>
          <a:lstStyle/>
          <a:p>
            <a:r>
              <a:rPr lang="zh-CN" altLang="en-US" smtClean="0"/>
              <a:t>添加课程</a:t>
            </a:r>
            <a:endParaRPr lang="en-US" dirty="0"/>
          </a:p>
        </p:txBody>
      </p:sp>
      <p:sp>
        <p:nvSpPr>
          <p:cNvPr id="38" name="TextBox 37"/>
          <p:cNvSpPr txBox="1"/>
          <p:nvPr/>
        </p:nvSpPr>
        <p:spPr>
          <a:xfrm>
            <a:off x="2927648" y="980728"/>
            <a:ext cx="1107996" cy="369332"/>
          </a:xfrm>
          <a:prstGeom prst="rect">
            <a:avLst/>
          </a:prstGeom>
          <a:noFill/>
        </p:spPr>
        <p:txBody>
          <a:bodyPr wrap="none" rtlCol="0">
            <a:spAutoFit/>
          </a:bodyPr>
          <a:lstStyle/>
          <a:p>
            <a:r>
              <a:rPr lang="zh-CN" altLang="en-US" smtClean="0"/>
              <a:t>课程代码</a:t>
            </a:r>
            <a:endParaRPr lang="en-US" dirty="0"/>
          </a:p>
        </p:txBody>
      </p:sp>
      <p:sp>
        <p:nvSpPr>
          <p:cNvPr id="187" name="TextBox 186"/>
          <p:cNvSpPr txBox="1"/>
          <p:nvPr/>
        </p:nvSpPr>
        <p:spPr>
          <a:xfrm>
            <a:off x="2927648" y="1484784"/>
            <a:ext cx="1107996" cy="369332"/>
          </a:xfrm>
          <a:prstGeom prst="rect">
            <a:avLst/>
          </a:prstGeom>
          <a:noFill/>
        </p:spPr>
        <p:txBody>
          <a:bodyPr wrap="none" rtlCol="0">
            <a:spAutoFit/>
          </a:bodyPr>
          <a:lstStyle/>
          <a:p>
            <a:r>
              <a:rPr lang="zh-CN" altLang="en-US" dirty="0" smtClean="0"/>
              <a:t>课程名称</a:t>
            </a:r>
            <a:endParaRPr lang="en-US" dirty="0"/>
          </a:p>
        </p:txBody>
      </p:sp>
      <p:sp>
        <p:nvSpPr>
          <p:cNvPr id="39" name="Rectangle 38"/>
          <p:cNvSpPr/>
          <p:nvPr/>
        </p:nvSpPr>
        <p:spPr>
          <a:xfrm>
            <a:off x="4439816" y="980728"/>
            <a:ext cx="327636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LAWS130015.1.01</a:t>
            </a:r>
            <a:endParaRPr lang="en-US" dirty="0">
              <a:solidFill>
                <a:schemeClr val="tx1"/>
              </a:solidFill>
            </a:endParaRPr>
          </a:p>
        </p:txBody>
      </p:sp>
      <p:sp>
        <p:nvSpPr>
          <p:cNvPr id="40" name="Rectangle 39"/>
          <p:cNvSpPr/>
          <p:nvPr/>
        </p:nvSpPr>
        <p:spPr>
          <a:xfrm>
            <a:off x="4439816" y="1484784"/>
            <a:ext cx="590465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TextBox 187"/>
          <p:cNvSpPr txBox="1"/>
          <p:nvPr/>
        </p:nvSpPr>
        <p:spPr>
          <a:xfrm>
            <a:off x="2927648" y="1988840"/>
            <a:ext cx="1069524" cy="369332"/>
          </a:xfrm>
          <a:prstGeom prst="rect">
            <a:avLst/>
          </a:prstGeom>
          <a:noFill/>
        </p:spPr>
        <p:txBody>
          <a:bodyPr wrap="none" rtlCol="0">
            <a:spAutoFit/>
          </a:bodyPr>
          <a:lstStyle/>
          <a:p>
            <a:r>
              <a:rPr lang="zh-CN" altLang="en-US" dirty="0" smtClean="0"/>
              <a:t>学        位</a:t>
            </a:r>
            <a:endParaRPr lang="en-US" dirty="0"/>
          </a:p>
        </p:txBody>
      </p:sp>
      <p:sp>
        <p:nvSpPr>
          <p:cNvPr id="42" name="Rectangle 41"/>
          <p:cNvSpPr/>
          <p:nvPr/>
        </p:nvSpPr>
        <p:spPr>
          <a:xfrm>
            <a:off x="4439816"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168008" y="1988840"/>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riangle 42"/>
          <p:cNvSpPr/>
          <p:nvPr/>
        </p:nvSpPr>
        <p:spPr>
          <a:xfrm rot="10800000">
            <a:off x="6240016" y="2060848"/>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TextBox 188"/>
          <p:cNvSpPr txBox="1"/>
          <p:nvPr/>
        </p:nvSpPr>
        <p:spPr>
          <a:xfrm>
            <a:off x="6816080" y="1988840"/>
            <a:ext cx="1069524" cy="369332"/>
          </a:xfrm>
          <a:prstGeom prst="rect">
            <a:avLst/>
          </a:prstGeom>
          <a:noFill/>
        </p:spPr>
        <p:txBody>
          <a:bodyPr wrap="none" rtlCol="0">
            <a:spAutoFit/>
          </a:bodyPr>
          <a:lstStyle/>
          <a:p>
            <a:r>
              <a:rPr lang="zh-CN" altLang="en-US" dirty="0" smtClean="0"/>
              <a:t>年        级</a:t>
            </a:r>
            <a:endParaRPr lang="en-US" dirty="0"/>
          </a:p>
        </p:txBody>
      </p:sp>
      <p:sp>
        <p:nvSpPr>
          <p:cNvPr id="190" name="Rectangle 189"/>
          <p:cNvSpPr/>
          <p:nvPr/>
        </p:nvSpPr>
        <p:spPr>
          <a:xfrm>
            <a:off x="8256240"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p:cNvSpPr/>
          <p:nvPr/>
        </p:nvSpPr>
        <p:spPr>
          <a:xfrm>
            <a:off x="9984432" y="1988840"/>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Triangle 191"/>
          <p:cNvSpPr/>
          <p:nvPr/>
        </p:nvSpPr>
        <p:spPr>
          <a:xfrm rot="10800000">
            <a:off x="10056440" y="2060848"/>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TextBox 192"/>
          <p:cNvSpPr txBox="1"/>
          <p:nvPr/>
        </p:nvSpPr>
        <p:spPr>
          <a:xfrm>
            <a:off x="2927648" y="2492896"/>
            <a:ext cx="1069524" cy="369332"/>
          </a:xfrm>
          <a:prstGeom prst="rect">
            <a:avLst/>
          </a:prstGeom>
          <a:noFill/>
        </p:spPr>
        <p:txBody>
          <a:bodyPr wrap="none" rtlCol="0">
            <a:spAutoFit/>
          </a:bodyPr>
          <a:lstStyle/>
          <a:p>
            <a:r>
              <a:rPr lang="zh-CN" altLang="en-US" dirty="0" smtClean="0"/>
              <a:t>班        级</a:t>
            </a:r>
            <a:endParaRPr lang="en-US" dirty="0"/>
          </a:p>
        </p:txBody>
      </p:sp>
      <p:sp>
        <p:nvSpPr>
          <p:cNvPr id="194" name="Rectangle 193"/>
          <p:cNvSpPr/>
          <p:nvPr/>
        </p:nvSpPr>
        <p:spPr>
          <a:xfrm>
            <a:off x="4439816" y="2492896"/>
            <a:ext cx="54726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p:cNvSpPr/>
          <p:nvPr/>
        </p:nvSpPr>
        <p:spPr>
          <a:xfrm>
            <a:off x="9984432" y="2492896"/>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Triangle 195"/>
          <p:cNvSpPr/>
          <p:nvPr/>
        </p:nvSpPr>
        <p:spPr>
          <a:xfrm rot="10800000">
            <a:off x="10056440" y="2564904"/>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TextBox 196"/>
          <p:cNvSpPr txBox="1"/>
          <p:nvPr/>
        </p:nvSpPr>
        <p:spPr>
          <a:xfrm>
            <a:off x="2927648" y="3041299"/>
            <a:ext cx="1069524" cy="369332"/>
          </a:xfrm>
          <a:prstGeom prst="rect">
            <a:avLst/>
          </a:prstGeom>
          <a:noFill/>
        </p:spPr>
        <p:txBody>
          <a:bodyPr wrap="none" rtlCol="0">
            <a:spAutoFit/>
          </a:bodyPr>
          <a:lstStyle/>
          <a:p>
            <a:r>
              <a:rPr lang="zh-CN" altLang="en-US" dirty="0" smtClean="0"/>
              <a:t>学        期</a:t>
            </a:r>
            <a:endParaRPr lang="en-US" dirty="0"/>
          </a:p>
        </p:txBody>
      </p:sp>
      <p:sp>
        <p:nvSpPr>
          <p:cNvPr id="198" name="Rectangle 197"/>
          <p:cNvSpPr/>
          <p:nvPr/>
        </p:nvSpPr>
        <p:spPr>
          <a:xfrm>
            <a:off x="4439816"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TextBox 200"/>
          <p:cNvSpPr txBox="1"/>
          <p:nvPr/>
        </p:nvSpPr>
        <p:spPr>
          <a:xfrm>
            <a:off x="6816080" y="2996952"/>
            <a:ext cx="1103187" cy="369332"/>
          </a:xfrm>
          <a:prstGeom prst="rect">
            <a:avLst/>
          </a:prstGeom>
          <a:noFill/>
        </p:spPr>
        <p:txBody>
          <a:bodyPr wrap="none" rtlCol="0">
            <a:spAutoFit/>
          </a:bodyPr>
          <a:lstStyle/>
          <a:p>
            <a:r>
              <a:rPr lang="zh-CN" altLang="en-US" dirty="0" smtClean="0"/>
              <a:t>学        时</a:t>
            </a:r>
            <a:endParaRPr lang="en-US" dirty="0"/>
          </a:p>
        </p:txBody>
      </p:sp>
      <p:sp>
        <p:nvSpPr>
          <p:cNvPr id="202" name="Rectangle 201"/>
          <p:cNvSpPr/>
          <p:nvPr/>
        </p:nvSpPr>
        <p:spPr>
          <a:xfrm>
            <a:off x="8256240"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9984432" y="2996952"/>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4"/>
          <a:stretch>
            <a:fillRect/>
          </a:stretch>
        </p:blipFill>
        <p:spPr>
          <a:xfrm>
            <a:off x="10056440" y="3068960"/>
            <a:ext cx="254000" cy="241300"/>
          </a:xfrm>
          <a:prstGeom prst="rect">
            <a:avLst/>
          </a:prstGeom>
        </p:spPr>
      </p:pic>
      <p:sp>
        <p:nvSpPr>
          <p:cNvPr id="206" name="TextBox 205"/>
          <p:cNvSpPr txBox="1"/>
          <p:nvPr/>
        </p:nvSpPr>
        <p:spPr>
          <a:xfrm>
            <a:off x="2927648" y="3501008"/>
            <a:ext cx="1069524" cy="369332"/>
          </a:xfrm>
          <a:prstGeom prst="rect">
            <a:avLst/>
          </a:prstGeom>
          <a:noFill/>
        </p:spPr>
        <p:txBody>
          <a:bodyPr wrap="none" rtlCol="0">
            <a:spAutoFit/>
          </a:bodyPr>
          <a:lstStyle/>
          <a:p>
            <a:r>
              <a:rPr lang="zh-CN" altLang="en-US" dirty="0" smtClean="0"/>
              <a:t>难        度</a:t>
            </a:r>
            <a:endParaRPr lang="en-US" dirty="0"/>
          </a:p>
        </p:txBody>
      </p:sp>
      <p:sp>
        <p:nvSpPr>
          <p:cNvPr id="207" name="Rectangle 206"/>
          <p:cNvSpPr/>
          <p:nvPr/>
        </p:nvSpPr>
        <p:spPr>
          <a:xfrm>
            <a:off x="4439816" y="3501008"/>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6168008" y="2996952"/>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 name="Picture 208"/>
          <p:cNvPicPr>
            <a:picLocks noChangeAspect="1"/>
          </p:cNvPicPr>
          <p:nvPr/>
        </p:nvPicPr>
        <p:blipFill>
          <a:blip r:embed="rId4"/>
          <a:stretch>
            <a:fillRect/>
          </a:stretch>
        </p:blipFill>
        <p:spPr>
          <a:xfrm>
            <a:off x="6240016" y="3068960"/>
            <a:ext cx="254000" cy="241300"/>
          </a:xfrm>
          <a:prstGeom prst="rect">
            <a:avLst/>
          </a:prstGeom>
        </p:spPr>
      </p:pic>
      <p:sp>
        <p:nvSpPr>
          <p:cNvPr id="210" name="TextBox 209"/>
          <p:cNvSpPr txBox="1"/>
          <p:nvPr/>
        </p:nvSpPr>
        <p:spPr>
          <a:xfrm>
            <a:off x="2927648" y="4005064"/>
            <a:ext cx="1197764" cy="369332"/>
          </a:xfrm>
          <a:prstGeom prst="rect">
            <a:avLst/>
          </a:prstGeom>
          <a:noFill/>
        </p:spPr>
        <p:txBody>
          <a:bodyPr wrap="none" rtlCol="0">
            <a:spAutoFit/>
          </a:bodyPr>
          <a:lstStyle/>
          <a:p>
            <a:r>
              <a:rPr lang="zh-CN" altLang="en-US" dirty="0" smtClean="0"/>
              <a:t>必修</a:t>
            </a:r>
            <a:r>
              <a:rPr lang="en-US" altLang="zh-CN" dirty="0" smtClean="0"/>
              <a:t>/</a:t>
            </a:r>
            <a:r>
              <a:rPr lang="zh-CN" altLang="en-US" dirty="0" smtClean="0"/>
              <a:t>选修</a:t>
            </a:r>
            <a:endParaRPr lang="en-US" dirty="0"/>
          </a:p>
        </p:txBody>
      </p:sp>
      <p:sp>
        <p:nvSpPr>
          <p:cNvPr id="211" name="Rectangle 210"/>
          <p:cNvSpPr/>
          <p:nvPr/>
        </p:nvSpPr>
        <p:spPr>
          <a:xfrm>
            <a:off x="4455460" y="4005064"/>
            <a:ext cx="16405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4451134" y="4509120"/>
            <a:ext cx="164486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TextBox 212"/>
          <p:cNvSpPr txBox="1"/>
          <p:nvPr/>
        </p:nvSpPr>
        <p:spPr>
          <a:xfrm>
            <a:off x="2927648" y="4509120"/>
            <a:ext cx="1088760" cy="369332"/>
          </a:xfrm>
          <a:prstGeom prst="rect">
            <a:avLst/>
          </a:prstGeom>
          <a:noFill/>
        </p:spPr>
        <p:txBody>
          <a:bodyPr wrap="none" rtlCol="0">
            <a:spAutoFit/>
          </a:bodyPr>
          <a:lstStyle/>
          <a:p>
            <a:r>
              <a:rPr lang="zh-CN" altLang="en-US" dirty="0" smtClean="0"/>
              <a:t>教  师  数</a:t>
            </a:r>
            <a:endParaRPr lang="en-US" dirty="0"/>
          </a:p>
        </p:txBody>
      </p:sp>
      <p:sp>
        <p:nvSpPr>
          <p:cNvPr id="214" name="TextBox 213"/>
          <p:cNvSpPr txBox="1"/>
          <p:nvPr/>
        </p:nvSpPr>
        <p:spPr>
          <a:xfrm>
            <a:off x="2927648" y="5013176"/>
            <a:ext cx="1338828" cy="369332"/>
          </a:xfrm>
          <a:prstGeom prst="rect">
            <a:avLst/>
          </a:prstGeom>
          <a:noFill/>
        </p:spPr>
        <p:txBody>
          <a:bodyPr wrap="none" rtlCol="0">
            <a:spAutoFit/>
          </a:bodyPr>
          <a:lstStyle/>
          <a:p>
            <a:r>
              <a:rPr lang="zh-CN" altLang="en-US" dirty="0" smtClean="0"/>
              <a:t>周上课次数</a:t>
            </a:r>
            <a:endParaRPr lang="en-US" dirty="0"/>
          </a:p>
        </p:txBody>
      </p:sp>
      <p:sp>
        <p:nvSpPr>
          <p:cNvPr id="215" name="Rectangle 214"/>
          <p:cNvSpPr/>
          <p:nvPr/>
        </p:nvSpPr>
        <p:spPr>
          <a:xfrm>
            <a:off x="4439816" y="5013176"/>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TextBox 215"/>
          <p:cNvSpPr txBox="1"/>
          <p:nvPr/>
        </p:nvSpPr>
        <p:spPr>
          <a:xfrm>
            <a:off x="6816080" y="3501008"/>
            <a:ext cx="1107996" cy="369332"/>
          </a:xfrm>
          <a:prstGeom prst="rect">
            <a:avLst/>
          </a:prstGeom>
          <a:noFill/>
        </p:spPr>
        <p:txBody>
          <a:bodyPr wrap="none" rtlCol="0">
            <a:spAutoFit/>
          </a:bodyPr>
          <a:lstStyle/>
          <a:p>
            <a:r>
              <a:rPr lang="zh-CN" altLang="en-US" dirty="0" smtClean="0"/>
              <a:t>可选教师</a:t>
            </a:r>
            <a:endParaRPr lang="en-US" dirty="0"/>
          </a:p>
        </p:txBody>
      </p:sp>
      <p:sp>
        <p:nvSpPr>
          <p:cNvPr id="218" name="Rectangle 217"/>
          <p:cNvSpPr/>
          <p:nvPr/>
        </p:nvSpPr>
        <p:spPr>
          <a:xfrm>
            <a:off x="8256240" y="3501008"/>
            <a:ext cx="1656184" cy="18722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p:cNvSpPr/>
          <p:nvPr/>
        </p:nvSpPr>
        <p:spPr>
          <a:xfrm>
            <a:off x="6168008" y="3501008"/>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0" name="Picture 219"/>
          <p:cNvPicPr>
            <a:picLocks noChangeAspect="1"/>
          </p:cNvPicPr>
          <p:nvPr/>
        </p:nvPicPr>
        <p:blipFill>
          <a:blip r:embed="rId4"/>
          <a:stretch>
            <a:fillRect/>
          </a:stretch>
        </p:blipFill>
        <p:spPr>
          <a:xfrm>
            <a:off x="6240016" y="3573016"/>
            <a:ext cx="254000" cy="241300"/>
          </a:xfrm>
          <a:prstGeom prst="rect">
            <a:avLst/>
          </a:prstGeom>
        </p:spPr>
      </p:pic>
      <p:sp>
        <p:nvSpPr>
          <p:cNvPr id="46" name="Rounded Rectangle 45"/>
          <p:cNvSpPr/>
          <p:nvPr/>
        </p:nvSpPr>
        <p:spPr>
          <a:xfrm>
            <a:off x="9984432" y="3501007"/>
            <a:ext cx="914400" cy="360041"/>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添加</a:t>
            </a:r>
            <a:endParaRPr lang="en-US" dirty="0"/>
          </a:p>
        </p:txBody>
      </p:sp>
      <p:sp>
        <p:nvSpPr>
          <p:cNvPr id="221" name="Rounded Rectangle 220"/>
          <p:cNvSpPr/>
          <p:nvPr/>
        </p:nvSpPr>
        <p:spPr>
          <a:xfrm>
            <a:off x="9984432" y="3933056"/>
            <a:ext cx="914400" cy="360041"/>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删除</a:t>
            </a:r>
            <a:endParaRPr lang="en-US" dirty="0"/>
          </a:p>
        </p:txBody>
      </p:sp>
      <p:sp>
        <p:nvSpPr>
          <p:cNvPr id="224" name="Rectangle 223"/>
          <p:cNvSpPr/>
          <p:nvPr/>
        </p:nvSpPr>
        <p:spPr>
          <a:xfrm>
            <a:off x="9336360" y="5877272"/>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确定</a:t>
            </a:r>
            <a:endParaRPr lang="en-US" dirty="0"/>
          </a:p>
        </p:txBody>
      </p:sp>
      <p:sp>
        <p:nvSpPr>
          <p:cNvPr id="225" name="Rectangle 224"/>
          <p:cNvSpPr/>
          <p:nvPr/>
        </p:nvSpPr>
        <p:spPr>
          <a:xfrm>
            <a:off x="10632504" y="5877272"/>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grpSp>
        <p:nvGrpSpPr>
          <p:cNvPr id="168" name="Group 167"/>
          <p:cNvGrpSpPr/>
          <p:nvPr/>
        </p:nvGrpSpPr>
        <p:grpSpPr>
          <a:xfrm>
            <a:off x="7824192" y="980728"/>
            <a:ext cx="360040" cy="360040"/>
            <a:chOff x="8472264" y="764704"/>
            <a:chExt cx="360040" cy="360040"/>
          </a:xfrm>
        </p:grpSpPr>
        <p:sp>
          <p:nvSpPr>
            <p:cNvPr id="169" name="Oval 168"/>
            <p:cNvSpPr/>
            <p:nvPr/>
          </p:nvSpPr>
          <p:spPr>
            <a:xfrm>
              <a:off x="8472264" y="764704"/>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0" name="Straight Connector 169"/>
            <p:cNvCxnSpPr/>
            <p:nvPr/>
          </p:nvCxnSpPr>
          <p:spPr>
            <a:xfrm>
              <a:off x="8688288" y="980728"/>
              <a:ext cx="144016" cy="144016"/>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71" name="Picture 170"/>
          <p:cNvPicPr>
            <a:picLocks noChangeAspect="1"/>
          </p:cNvPicPr>
          <p:nvPr/>
        </p:nvPicPr>
        <p:blipFill>
          <a:blip r:embed="rId5"/>
          <a:stretch>
            <a:fillRect/>
          </a:stretch>
        </p:blipFill>
        <p:spPr>
          <a:xfrm>
            <a:off x="7680176" y="1052736"/>
            <a:ext cx="431800" cy="317500"/>
          </a:xfrm>
          <a:prstGeom prst="rect">
            <a:avLst/>
          </a:prstGeom>
        </p:spPr>
      </p:pic>
      <p:sp>
        <p:nvSpPr>
          <p:cNvPr id="172" name="Rectangle 171"/>
          <p:cNvSpPr/>
          <p:nvPr/>
        </p:nvSpPr>
        <p:spPr>
          <a:xfrm>
            <a:off x="6168008" y="4005064"/>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3" name="Picture 172"/>
          <p:cNvPicPr>
            <a:picLocks noChangeAspect="1"/>
          </p:cNvPicPr>
          <p:nvPr/>
        </p:nvPicPr>
        <p:blipFill>
          <a:blip r:embed="rId4"/>
          <a:stretch>
            <a:fillRect/>
          </a:stretch>
        </p:blipFill>
        <p:spPr>
          <a:xfrm>
            <a:off x="6240016" y="4077072"/>
            <a:ext cx="254000" cy="241300"/>
          </a:xfrm>
          <a:prstGeom prst="rect">
            <a:avLst/>
          </a:prstGeom>
        </p:spPr>
      </p:pic>
      <p:cxnSp>
        <p:nvCxnSpPr>
          <p:cNvPr id="174" name="Straight Connector 173"/>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75" name="Rectangle 174"/>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76" name="TextBox 175"/>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177" name="Rectangle 176"/>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78" name="TextBox 177"/>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179" name="Rectangle 178"/>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1">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5">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50000"/>
            </a:schemeClr>
          </a:solidFill>
        </p:grpSpPr>
        <p:sp>
          <p:nvSpPr>
            <p:cNvPr id="25" name="Rectangle 24"/>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5346335"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学年第一学期</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0</a:t>
            </a:r>
            <a:endParaRPr lang="en-US" altLang="zh-CN" dirty="0" smtClean="0">
              <a:solidFill>
                <a:schemeClr val="tx1"/>
              </a:solidFill>
            </a:endParaRPr>
          </a:p>
        </p:txBody>
      </p:sp>
      <p:sp>
        <p:nvSpPr>
          <p:cNvPr id="63" name="Rectangle 62"/>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4" name="Rectangle 63"/>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5" name="Rectangle 64"/>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6" name="Rectangle 65"/>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7" name="Rectangle 66"/>
          <p:cNvSpPr/>
          <p:nvPr/>
        </p:nvSpPr>
        <p:spPr>
          <a:xfrm>
            <a:off x="9984432"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适格教师总数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711624" y="3861048"/>
            <a:ext cx="190500" cy="304800"/>
          </a:xfrm>
          <a:prstGeom prst="rect">
            <a:avLst/>
          </a:prstGeom>
        </p:spPr>
      </p:pic>
      <p:sp>
        <p:nvSpPr>
          <p:cNvPr id="80" name="TextBox 79"/>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81" name="TextBox 80"/>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256240"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88" name="TextBox 87"/>
          <p:cNvSpPr txBox="1"/>
          <p:nvPr/>
        </p:nvSpPr>
        <p:spPr>
          <a:xfrm>
            <a:off x="10920536" y="3861048"/>
            <a:ext cx="1005403" cy="338554"/>
          </a:xfrm>
          <a:prstGeom prst="rect">
            <a:avLst/>
          </a:prstGeom>
          <a:noFill/>
        </p:spPr>
        <p:txBody>
          <a:bodyPr wrap="none" rtlCol="0">
            <a:spAutoFit/>
          </a:bodyPr>
          <a:lstStyle/>
          <a:p>
            <a:r>
              <a:rPr lang="zh-CN" altLang="en-US" sz="1600" dirty="0" smtClean="0"/>
              <a:t>适格教师</a:t>
            </a:r>
            <a:endParaRPr lang="en-US" sz="1600" dirty="0"/>
          </a:p>
        </p:txBody>
      </p:sp>
      <p:sp>
        <p:nvSpPr>
          <p:cNvPr id="89" name="TextBox 88"/>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503712" y="3861048"/>
            <a:ext cx="190500" cy="304800"/>
          </a:xfrm>
          <a:prstGeom prst="rect">
            <a:avLst/>
          </a:prstGeom>
        </p:spPr>
      </p:pic>
      <p:pic>
        <p:nvPicPr>
          <p:cNvPr id="92" name="Picture 91"/>
          <p:cNvPicPr>
            <a:picLocks noChangeAspect="1"/>
          </p:cNvPicPr>
          <p:nvPr/>
        </p:nvPicPr>
        <p:blipFill>
          <a:blip r:embed="rId3"/>
          <a:stretch>
            <a:fillRect/>
          </a:stretch>
        </p:blipFill>
        <p:spPr>
          <a:xfrm>
            <a:off x="4295800" y="3861048"/>
            <a:ext cx="190500" cy="304800"/>
          </a:xfrm>
          <a:prstGeom prst="rect">
            <a:avLst/>
          </a:prstGeom>
        </p:spPr>
      </p:pic>
      <p:pic>
        <p:nvPicPr>
          <p:cNvPr id="93" name="Picture 92"/>
          <p:cNvPicPr>
            <a:picLocks noChangeAspect="1"/>
          </p:cNvPicPr>
          <p:nvPr/>
        </p:nvPicPr>
        <p:blipFill>
          <a:blip r:embed="rId3"/>
          <a:stretch>
            <a:fillRect/>
          </a:stretch>
        </p:blipFill>
        <p:spPr>
          <a:xfrm>
            <a:off x="4943872" y="3861048"/>
            <a:ext cx="190500" cy="304800"/>
          </a:xfrm>
          <a:prstGeom prst="rect">
            <a:avLst/>
          </a:prstGeom>
        </p:spPr>
      </p:pic>
      <p:pic>
        <p:nvPicPr>
          <p:cNvPr id="94" name="Picture 93"/>
          <p:cNvPicPr>
            <a:picLocks noChangeAspect="1"/>
          </p:cNvPicPr>
          <p:nvPr/>
        </p:nvPicPr>
        <p:blipFill>
          <a:blip r:embed="rId3"/>
          <a:stretch>
            <a:fillRect/>
          </a:stretch>
        </p:blipFill>
        <p:spPr>
          <a:xfrm>
            <a:off x="5663952" y="3861048"/>
            <a:ext cx="190500" cy="304800"/>
          </a:xfrm>
          <a:prstGeom prst="rect">
            <a:avLst/>
          </a:prstGeom>
        </p:spPr>
      </p:pic>
      <p:pic>
        <p:nvPicPr>
          <p:cNvPr id="95" name="Picture 94"/>
          <p:cNvPicPr>
            <a:picLocks noChangeAspect="1"/>
          </p:cNvPicPr>
          <p:nvPr/>
        </p:nvPicPr>
        <p:blipFill>
          <a:blip r:embed="rId3"/>
          <a:stretch>
            <a:fillRect/>
          </a:stretch>
        </p:blipFill>
        <p:spPr>
          <a:xfrm>
            <a:off x="6456040" y="3861048"/>
            <a:ext cx="190500" cy="304800"/>
          </a:xfrm>
          <a:prstGeom prst="rect">
            <a:avLst/>
          </a:prstGeom>
        </p:spPr>
      </p:pic>
      <p:pic>
        <p:nvPicPr>
          <p:cNvPr id="96" name="Picture 95"/>
          <p:cNvPicPr>
            <a:picLocks noChangeAspect="1"/>
          </p:cNvPicPr>
          <p:nvPr/>
        </p:nvPicPr>
        <p:blipFill>
          <a:blip r:embed="rId3"/>
          <a:stretch>
            <a:fillRect/>
          </a:stretch>
        </p:blipFill>
        <p:spPr>
          <a:xfrm>
            <a:off x="7248128" y="3861048"/>
            <a:ext cx="190500" cy="304800"/>
          </a:xfrm>
          <a:prstGeom prst="rect">
            <a:avLst/>
          </a:prstGeom>
        </p:spPr>
      </p:pic>
      <p:pic>
        <p:nvPicPr>
          <p:cNvPr id="97" name="Picture 96"/>
          <p:cNvPicPr>
            <a:picLocks noChangeAspect="1"/>
          </p:cNvPicPr>
          <p:nvPr/>
        </p:nvPicPr>
        <p:blipFill>
          <a:blip r:embed="rId3"/>
          <a:stretch>
            <a:fillRect/>
          </a:stretch>
        </p:blipFill>
        <p:spPr>
          <a:xfrm>
            <a:off x="8040216" y="3861048"/>
            <a:ext cx="190500" cy="304800"/>
          </a:xfrm>
          <a:prstGeom prst="rect">
            <a:avLst/>
          </a:prstGeom>
        </p:spPr>
      </p:pic>
      <p:pic>
        <p:nvPicPr>
          <p:cNvPr id="98" name="Picture 97"/>
          <p:cNvPicPr>
            <a:picLocks noChangeAspect="1"/>
          </p:cNvPicPr>
          <p:nvPr/>
        </p:nvPicPr>
        <p:blipFill>
          <a:blip r:embed="rId3"/>
          <a:stretch>
            <a:fillRect/>
          </a:stretch>
        </p:blipFill>
        <p:spPr>
          <a:xfrm>
            <a:off x="8976320" y="3861048"/>
            <a:ext cx="190500" cy="304800"/>
          </a:xfrm>
          <a:prstGeom prst="rect">
            <a:avLst/>
          </a:prstGeom>
        </p:spPr>
      </p:pic>
      <p:pic>
        <p:nvPicPr>
          <p:cNvPr id="99" name="Picture 98"/>
          <p:cNvPicPr>
            <a:picLocks noChangeAspect="1"/>
          </p:cNvPicPr>
          <p:nvPr/>
        </p:nvPicPr>
        <p:blipFill>
          <a:blip r:embed="rId3"/>
          <a:stretch>
            <a:fillRect/>
          </a:stretch>
        </p:blipFill>
        <p:spPr>
          <a:xfrm>
            <a:off x="9912424" y="3861048"/>
            <a:ext cx="190500" cy="304800"/>
          </a:xfrm>
          <a:prstGeom prst="rect">
            <a:avLst/>
          </a:prstGeom>
        </p:spPr>
      </p:pic>
      <p:pic>
        <p:nvPicPr>
          <p:cNvPr id="100" name="Picture 99"/>
          <p:cNvPicPr>
            <a:picLocks noChangeAspect="1"/>
          </p:cNvPicPr>
          <p:nvPr/>
        </p:nvPicPr>
        <p:blipFill>
          <a:blip r:embed="rId3"/>
          <a:stretch>
            <a:fillRect/>
          </a:stretch>
        </p:blipFill>
        <p:spPr>
          <a:xfrm>
            <a:off x="10704512"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04" name="TextBox 103"/>
          <p:cNvSpPr txBox="1"/>
          <p:nvPr/>
        </p:nvSpPr>
        <p:spPr>
          <a:xfrm>
            <a:off x="8688288" y="6165304"/>
            <a:ext cx="3147015" cy="307777"/>
          </a:xfrm>
          <a:prstGeom prst="rect">
            <a:avLst/>
          </a:prstGeom>
          <a:noFill/>
        </p:spPr>
        <p:txBody>
          <a:bodyPr wrap="none" rtlCol="0">
            <a:spAutoFit/>
          </a:bodyPr>
          <a:lstStyle/>
          <a:p>
            <a:r>
              <a:rPr lang="zh-CN" altLang="en-US" sz="1400" dirty="0" smtClean="0"/>
              <a:t>首页 上一页 </a:t>
            </a:r>
            <a:r>
              <a:rPr lang="en-US" altLang="zh-CN" sz="1400" dirty="0" smtClean="0"/>
              <a:t>1-3</a:t>
            </a:r>
            <a:r>
              <a:rPr lang="zh-CN" altLang="en-US" sz="1400" dirty="0" smtClean="0"/>
              <a:t>条，共</a:t>
            </a:r>
            <a:r>
              <a:rPr lang="en-US" altLang="zh-CN" sz="1400" dirty="0" smtClean="0"/>
              <a:t>3</a:t>
            </a:r>
            <a:r>
              <a:rPr lang="zh-CN" altLang="en-US" sz="1400" dirty="0" smtClean="0"/>
              <a:t>条下一页 尾页</a:t>
            </a:r>
            <a:endParaRPr lang="en-US" sz="1400" dirty="0"/>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105" name="Straight Connector 10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3" name="TextBox 2"/>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5" name="TextBox 4"/>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6" name="TextBox 5"/>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7" name="TextBox 6"/>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8" name="TextBox 7"/>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9" name="TextBox 8"/>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1" name="TextBox 10"/>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 name="TextBox 26"/>
          <p:cNvSpPr txBox="1"/>
          <p:nvPr/>
        </p:nvSpPr>
        <p:spPr>
          <a:xfrm>
            <a:off x="8472264" y="4293096"/>
            <a:ext cx="367408" cy="307777"/>
          </a:xfrm>
          <a:prstGeom prst="rect">
            <a:avLst/>
          </a:prstGeom>
          <a:noFill/>
        </p:spPr>
        <p:txBody>
          <a:bodyPr wrap="none" rtlCol="0">
            <a:spAutoFit/>
          </a:bodyPr>
          <a:lstStyle/>
          <a:p>
            <a:r>
              <a:rPr lang="en-US" altLang="zh-CN" sz="1400" dirty="0" smtClean="0"/>
              <a:t>70</a:t>
            </a:r>
            <a:endParaRPr lang="en-US" sz="1400" dirty="0"/>
          </a:p>
        </p:txBody>
      </p:sp>
      <p:sp>
        <p:nvSpPr>
          <p:cNvPr id="29" name="TextBox 28"/>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20" name="TextBox 119"/>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30" name="TextBox 29"/>
          <p:cNvSpPr txBox="1"/>
          <p:nvPr/>
        </p:nvSpPr>
        <p:spPr>
          <a:xfrm>
            <a:off x="10740962" y="4221088"/>
            <a:ext cx="1200970" cy="738664"/>
          </a:xfrm>
          <a:prstGeom prst="rect">
            <a:avLst/>
          </a:prstGeom>
          <a:noFill/>
        </p:spPr>
        <p:txBody>
          <a:bodyPr wrap="none" rtlCol="0">
            <a:spAutoFit/>
          </a:bodyPr>
          <a:lstStyle/>
          <a:p>
            <a:r>
              <a:rPr lang="zh-CN" altLang="en-US" sz="1400" dirty="0" smtClean="0"/>
              <a:t>郭建</a:t>
            </a:r>
            <a:r>
              <a:rPr lang="en-US" altLang="zh-CN" sz="1400" dirty="0" smtClean="0"/>
              <a:t>(123456)</a:t>
            </a:r>
            <a:endParaRPr lang="en-US" altLang="zh-CN" sz="1400" dirty="0" smtClean="0"/>
          </a:p>
          <a:p>
            <a:r>
              <a:rPr lang="zh-CN" altLang="en-US" sz="1400" dirty="0" smtClean="0"/>
              <a:t>韩涛</a:t>
            </a:r>
            <a:r>
              <a:rPr lang="en-US" altLang="zh-CN" sz="1400" dirty="0" smtClean="0"/>
              <a:t>(165432)</a:t>
            </a:r>
            <a:endParaRPr lang="en-US" altLang="zh-CN" sz="1400" dirty="0" smtClean="0"/>
          </a:p>
          <a:p>
            <a:r>
              <a:rPr lang="zh-CN" altLang="en-US" sz="1400" dirty="0" smtClean="0"/>
              <a:t>孟烨</a:t>
            </a:r>
            <a:r>
              <a:rPr lang="en-US" altLang="zh-CN" sz="1400" dirty="0" smtClean="0"/>
              <a:t>(543216)</a:t>
            </a:r>
            <a:endParaRPr lang="en-US" sz="1400" dirty="0"/>
          </a:p>
        </p:txBody>
      </p:sp>
      <p:cxnSp>
        <p:nvCxnSpPr>
          <p:cNvPr id="121" name="Straight Connector 120"/>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1991544" y="5013176"/>
            <a:ext cx="9721080" cy="4320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24" name="Straight Connector 123"/>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126" name="TextBox 125"/>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127" name="TextBox 126"/>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28" name="TextBox 127"/>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129" name="TextBox 128"/>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30" name="TextBox 129"/>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131" name="TextBox 130"/>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32" name="TextBox 131"/>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133" name="TextBox 132"/>
          <p:cNvSpPr txBox="1"/>
          <p:nvPr/>
        </p:nvSpPr>
        <p:spPr>
          <a:xfrm>
            <a:off x="8472264" y="5013176"/>
            <a:ext cx="458780" cy="307777"/>
          </a:xfrm>
          <a:prstGeom prst="rect">
            <a:avLst/>
          </a:prstGeom>
          <a:noFill/>
        </p:spPr>
        <p:txBody>
          <a:bodyPr wrap="none" rtlCol="0">
            <a:spAutoFit/>
          </a:bodyPr>
          <a:lstStyle/>
          <a:p>
            <a:r>
              <a:rPr lang="en-US" altLang="zh-CN" sz="1400" dirty="0" smtClean="0"/>
              <a:t>110</a:t>
            </a:r>
            <a:endParaRPr lang="en-US" altLang="zh-CN" sz="1400" dirty="0" smtClean="0"/>
          </a:p>
        </p:txBody>
      </p:sp>
      <p:sp>
        <p:nvSpPr>
          <p:cNvPr id="134" name="TextBox 133"/>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135" name="TextBox 134"/>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36" name="TextBox 135"/>
          <p:cNvSpPr txBox="1"/>
          <p:nvPr/>
        </p:nvSpPr>
        <p:spPr>
          <a:xfrm>
            <a:off x="10740962" y="4941168"/>
            <a:ext cx="1380506" cy="523220"/>
          </a:xfrm>
          <a:prstGeom prst="rect">
            <a:avLst/>
          </a:prstGeom>
          <a:noFill/>
        </p:spPr>
        <p:txBody>
          <a:bodyPr wrap="none" rtlCol="0">
            <a:spAutoFit/>
          </a:bodyPr>
          <a:lstStyle/>
          <a:p>
            <a:r>
              <a:rPr lang="zh-CN" altLang="en-US" sz="1400" dirty="0" smtClean="0"/>
              <a:t>章武生</a:t>
            </a:r>
            <a:r>
              <a:rPr lang="en-US" altLang="zh-CN" sz="1400" dirty="0" smtClean="0"/>
              <a:t>(223456)</a:t>
            </a:r>
            <a:endParaRPr lang="en-US" altLang="zh-CN" sz="1400" dirty="0" smtClean="0"/>
          </a:p>
          <a:p>
            <a:r>
              <a:rPr lang="zh-CN" altLang="en-US" sz="1400" dirty="0" smtClean="0"/>
              <a:t>段厚省</a:t>
            </a:r>
            <a:r>
              <a:rPr lang="en-US" altLang="zh-CN" sz="1400" dirty="0" smtClean="0"/>
              <a:t>(365432)</a:t>
            </a:r>
            <a:endParaRPr lang="en-US" altLang="zh-CN" sz="1400" dirty="0" smtClean="0"/>
          </a:p>
        </p:txBody>
      </p:sp>
      <p:cxnSp>
        <p:nvCxnSpPr>
          <p:cNvPr id="137" name="Straight Connector 136"/>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1991544" y="5589240"/>
            <a:ext cx="9721080" cy="4320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41" name="TextBox 140"/>
          <p:cNvSpPr txBox="1"/>
          <p:nvPr/>
        </p:nvSpPr>
        <p:spPr>
          <a:xfrm>
            <a:off x="1991544" y="5517232"/>
            <a:ext cx="872675" cy="523220"/>
          </a:xfrm>
          <a:prstGeom prst="rect">
            <a:avLst/>
          </a:prstGeom>
          <a:noFill/>
        </p:spPr>
        <p:txBody>
          <a:bodyPr wrap="none" rtlCol="0">
            <a:spAutoFit/>
          </a:bodyPr>
          <a:lstStyle/>
          <a:p>
            <a:r>
              <a:rPr lang="en-US" altLang="zh-CN" sz="1400" dirty="0" smtClean="0"/>
              <a:t>LAWS160</a:t>
            </a:r>
            <a:endParaRPr lang="en-US" altLang="zh-CN" sz="1400" dirty="0" smtClean="0"/>
          </a:p>
          <a:p>
            <a:r>
              <a:rPr lang="en-US" altLang="zh-CN" sz="1400" dirty="0" smtClean="0"/>
              <a:t>002.01</a:t>
            </a:r>
            <a:endParaRPr lang="en-US" sz="1400" dirty="0"/>
          </a:p>
        </p:txBody>
      </p:sp>
      <p:sp>
        <p:nvSpPr>
          <p:cNvPr id="142" name="TextBox 141"/>
          <p:cNvSpPr txBox="1"/>
          <p:nvPr/>
        </p:nvSpPr>
        <p:spPr>
          <a:xfrm>
            <a:off x="2855640" y="5589240"/>
            <a:ext cx="902811" cy="307777"/>
          </a:xfrm>
          <a:prstGeom prst="rect">
            <a:avLst/>
          </a:prstGeom>
          <a:noFill/>
        </p:spPr>
        <p:txBody>
          <a:bodyPr wrap="none" rtlCol="0">
            <a:spAutoFit/>
          </a:bodyPr>
          <a:lstStyle/>
          <a:p>
            <a:r>
              <a:rPr lang="zh-CN" altLang="en-US" sz="1400" smtClean="0"/>
              <a:t>民法总论</a:t>
            </a:r>
            <a:endParaRPr lang="en-US" sz="1400" dirty="0"/>
          </a:p>
        </p:txBody>
      </p:sp>
      <p:sp>
        <p:nvSpPr>
          <p:cNvPr id="143" name="TextBox 142"/>
          <p:cNvSpPr txBox="1"/>
          <p:nvPr/>
        </p:nvSpPr>
        <p:spPr>
          <a:xfrm>
            <a:off x="3719736" y="5589240"/>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44" name="TextBox 143"/>
          <p:cNvSpPr txBox="1"/>
          <p:nvPr/>
        </p:nvSpPr>
        <p:spPr>
          <a:xfrm>
            <a:off x="4511824" y="5589240"/>
            <a:ext cx="367408" cy="307777"/>
          </a:xfrm>
          <a:prstGeom prst="rect">
            <a:avLst/>
          </a:prstGeom>
          <a:noFill/>
        </p:spPr>
        <p:txBody>
          <a:bodyPr wrap="none" rtlCol="0">
            <a:spAutoFit/>
          </a:bodyPr>
          <a:lstStyle/>
          <a:p>
            <a:r>
              <a:rPr lang="en-US" altLang="zh-CN" sz="1400" dirty="0" smtClean="0"/>
              <a:t>17</a:t>
            </a:r>
            <a:endParaRPr lang="en-US" sz="1400" dirty="0"/>
          </a:p>
        </p:txBody>
      </p:sp>
      <p:sp>
        <p:nvSpPr>
          <p:cNvPr id="145" name="TextBox 144"/>
          <p:cNvSpPr txBox="1"/>
          <p:nvPr/>
        </p:nvSpPr>
        <p:spPr>
          <a:xfrm>
            <a:off x="5015880" y="5517232"/>
            <a:ext cx="720080" cy="523220"/>
          </a:xfrm>
          <a:prstGeom prst="rect">
            <a:avLst/>
          </a:prstGeom>
          <a:noFill/>
        </p:spPr>
        <p:txBody>
          <a:bodyPr wrap="square" rtlCol="0">
            <a:spAutoFit/>
          </a:bodyPr>
          <a:lstStyle/>
          <a:p>
            <a:r>
              <a:rPr lang="zh-CN" altLang="en-US" sz="1400" smtClean="0"/>
              <a:t>跨校辅修</a:t>
            </a:r>
            <a:endParaRPr lang="en-US" sz="1400" dirty="0"/>
          </a:p>
        </p:txBody>
      </p:sp>
      <p:sp>
        <p:nvSpPr>
          <p:cNvPr id="146" name="TextBox 145"/>
          <p:cNvSpPr txBox="1"/>
          <p:nvPr/>
        </p:nvSpPr>
        <p:spPr>
          <a:xfrm>
            <a:off x="5951984" y="5589240"/>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147" name="TextBox 146"/>
          <p:cNvSpPr txBox="1"/>
          <p:nvPr/>
        </p:nvSpPr>
        <p:spPr>
          <a:xfrm>
            <a:off x="6816080" y="5589240"/>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48" name="TextBox 147"/>
          <p:cNvSpPr txBox="1"/>
          <p:nvPr/>
        </p:nvSpPr>
        <p:spPr>
          <a:xfrm>
            <a:off x="7608168" y="5589240"/>
            <a:ext cx="276038" cy="307777"/>
          </a:xfrm>
          <a:prstGeom prst="rect">
            <a:avLst/>
          </a:prstGeom>
          <a:noFill/>
        </p:spPr>
        <p:txBody>
          <a:bodyPr wrap="none" rtlCol="0">
            <a:spAutoFit/>
          </a:bodyPr>
          <a:lstStyle/>
          <a:p>
            <a:r>
              <a:rPr lang="en-US" altLang="zh-CN" sz="1400" dirty="0" smtClean="0"/>
              <a:t>4</a:t>
            </a:r>
            <a:endParaRPr lang="en-US" sz="1400" dirty="0"/>
          </a:p>
        </p:txBody>
      </p:sp>
      <p:sp>
        <p:nvSpPr>
          <p:cNvPr id="149" name="TextBox 148"/>
          <p:cNvSpPr txBox="1"/>
          <p:nvPr/>
        </p:nvSpPr>
        <p:spPr>
          <a:xfrm>
            <a:off x="8472264" y="5589240"/>
            <a:ext cx="458780" cy="307777"/>
          </a:xfrm>
          <a:prstGeom prst="rect">
            <a:avLst/>
          </a:prstGeom>
          <a:noFill/>
        </p:spPr>
        <p:txBody>
          <a:bodyPr wrap="none" rtlCol="0">
            <a:spAutoFit/>
          </a:bodyPr>
          <a:lstStyle/>
          <a:p>
            <a:r>
              <a:rPr lang="en-US" altLang="zh-CN" sz="1400" dirty="0" smtClean="0"/>
              <a:t>110</a:t>
            </a:r>
            <a:endParaRPr lang="en-US" sz="1400" dirty="0"/>
          </a:p>
        </p:txBody>
      </p:sp>
      <p:sp>
        <p:nvSpPr>
          <p:cNvPr id="150" name="TextBox 149"/>
          <p:cNvSpPr txBox="1"/>
          <p:nvPr/>
        </p:nvSpPr>
        <p:spPr>
          <a:xfrm>
            <a:off x="9408368"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151" name="TextBox 150"/>
          <p:cNvSpPr txBox="1"/>
          <p:nvPr/>
        </p:nvSpPr>
        <p:spPr>
          <a:xfrm>
            <a:off x="10272464"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152" name="TextBox 151"/>
          <p:cNvSpPr txBox="1"/>
          <p:nvPr/>
        </p:nvSpPr>
        <p:spPr>
          <a:xfrm>
            <a:off x="10704512" y="5589240"/>
            <a:ext cx="1380506" cy="307777"/>
          </a:xfrm>
          <a:prstGeom prst="rect">
            <a:avLst/>
          </a:prstGeom>
          <a:noFill/>
        </p:spPr>
        <p:txBody>
          <a:bodyPr wrap="none" rtlCol="0">
            <a:spAutoFit/>
          </a:bodyPr>
          <a:lstStyle/>
          <a:p>
            <a:r>
              <a:rPr lang="zh-CN" altLang="en-US" sz="1400" dirty="0" smtClean="0"/>
              <a:t>班天可</a:t>
            </a:r>
            <a:r>
              <a:rPr lang="en-US" altLang="zh-CN" sz="1400" dirty="0" smtClean="0"/>
              <a:t>(643216)</a:t>
            </a:r>
            <a:endParaRPr lang="en-US" sz="1400" dirty="0"/>
          </a:p>
        </p:txBody>
      </p:sp>
      <p:cxnSp>
        <p:nvCxnSpPr>
          <p:cNvPr id="153" name="Straight Connector 152"/>
          <p:cNvCxnSpPr/>
          <p:nvPr/>
        </p:nvCxnSpPr>
        <p:spPr>
          <a:xfrm>
            <a:off x="1991544" y="609329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135560" y="188640"/>
            <a:ext cx="9721080" cy="6480720"/>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3" name="TextBox 32"/>
          <p:cNvSpPr txBox="1"/>
          <p:nvPr/>
        </p:nvSpPr>
        <p:spPr>
          <a:xfrm>
            <a:off x="2351584" y="476672"/>
            <a:ext cx="1107996" cy="369332"/>
          </a:xfrm>
          <a:prstGeom prst="rect">
            <a:avLst/>
          </a:prstGeom>
          <a:noFill/>
        </p:spPr>
        <p:txBody>
          <a:bodyPr wrap="none" rtlCol="0">
            <a:spAutoFit/>
          </a:bodyPr>
          <a:lstStyle/>
          <a:p>
            <a:r>
              <a:rPr lang="zh-CN" altLang="en-US" smtClean="0"/>
              <a:t>添加课程</a:t>
            </a:r>
            <a:endParaRPr lang="en-US" dirty="0"/>
          </a:p>
        </p:txBody>
      </p:sp>
      <p:sp>
        <p:nvSpPr>
          <p:cNvPr id="38" name="TextBox 37"/>
          <p:cNvSpPr txBox="1"/>
          <p:nvPr/>
        </p:nvSpPr>
        <p:spPr>
          <a:xfrm>
            <a:off x="2927648" y="980728"/>
            <a:ext cx="1107996" cy="369332"/>
          </a:xfrm>
          <a:prstGeom prst="rect">
            <a:avLst/>
          </a:prstGeom>
          <a:noFill/>
        </p:spPr>
        <p:txBody>
          <a:bodyPr wrap="none" rtlCol="0">
            <a:spAutoFit/>
          </a:bodyPr>
          <a:lstStyle/>
          <a:p>
            <a:r>
              <a:rPr lang="zh-CN" altLang="en-US" smtClean="0"/>
              <a:t>课程代码</a:t>
            </a:r>
            <a:endParaRPr lang="en-US" dirty="0"/>
          </a:p>
        </p:txBody>
      </p:sp>
      <p:sp>
        <p:nvSpPr>
          <p:cNvPr id="187" name="TextBox 186"/>
          <p:cNvSpPr txBox="1"/>
          <p:nvPr/>
        </p:nvSpPr>
        <p:spPr>
          <a:xfrm>
            <a:off x="2927648" y="1484784"/>
            <a:ext cx="1107996" cy="369332"/>
          </a:xfrm>
          <a:prstGeom prst="rect">
            <a:avLst/>
          </a:prstGeom>
          <a:noFill/>
        </p:spPr>
        <p:txBody>
          <a:bodyPr wrap="none" rtlCol="0">
            <a:spAutoFit/>
          </a:bodyPr>
          <a:lstStyle/>
          <a:p>
            <a:r>
              <a:rPr lang="zh-CN" altLang="en-US" dirty="0" smtClean="0"/>
              <a:t>课程名称</a:t>
            </a:r>
            <a:endParaRPr lang="en-US" dirty="0"/>
          </a:p>
        </p:txBody>
      </p:sp>
      <p:sp>
        <p:nvSpPr>
          <p:cNvPr id="39" name="Rectangle 38"/>
          <p:cNvSpPr/>
          <p:nvPr/>
        </p:nvSpPr>
        <p:spPr>
          <a:xfrm>
            <a:off x="4439816" y="980728"/>
            <a:ext cx="327636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LAWS130012.1.01</a:t>
            </a:r>
            <a:endParaRPr lang="en-US" dirty="0">
              <a:solidFill>
                <a:schemeClr val="tx1"/>
              </a:solidFill>
            </a:endParaRPr>
          </a:p>
        </p:txBody>
      </p:sp>
      <p:sp>
        <p:nvSpPr>
          <p:cNvPr id="40" name="Rectangle 39"/>
          <p:cNvSpPr/>
          <p:nvPr/>
        </p:nvSpPr>
        <p:spPr>
          <a:xfrm>
            <a:off x="4439816" y="1484784"/>
            <a:ext cx="590465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TextBox 187"/>
          <p:cNvSpPr txBox="1"/>
          <p:nvPr/>
        </p:nvSpPr>
        <p:spPr>
          <a:xfrm>
            <a:off x="2927648" y="1988840"/>
            <a:ext cx="1069524" cy="369332"/>
          </a:xfrm>
          <a:prstGeom prst="rect">
            <a:avLst/>
          </a:prstGeom>
          <a:noFill/>
        </p:spPr>
        <p:txBody>
          <a:bodyPr wrap="none" rtlCol="0">
            <a:spAutoFit/>
          </a:bodyPr>
          <a:lstStyle/>
          <a:p>
            <a:r>
              <a:rPr lang="zh-CN" altLang="en-US" dirty="0" smtClean="0"/>
              <a:t>学        位</a:t>
            </a:r>
            <a:endParaRPr lang="en-US" dirty="0"/>
          </a:p>
        </p:txBody>
      </p:sp>
      <p:sp>
        <p:nvSpPr>
          <p:cNvPr id="42" name="Rectangle 41"/>
          <p:cNvSpPr/>
          <p:nvPr/>
        </p:nvSpPr>
        <p:spPr>
          <a:xfrm>
            <a:off x="4439816"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168008" y="1988840"/>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riangle 42"/>
          <p:cNvSpPr/>
          <p:nvPr/>
        </p:nvSpPr>
        <p:spPr>
          <a:xfrm rot="10800000">
            <a:off x="6240016" y="2060848"/>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TextBox 188"/>
          <p:cNvSpPr txBox="1"/>
          <p:nvPr/>
        </p:nvSpPr>
        <p:spPr>
          <a:xfrm>
            <a:off x="6816080" y="1988840"/>
            <a:ext cx="1069524" cy="369332"/>
          </a:xfrm>
          <a:prstGeom prst="rect">
            <a:avLst/>
          </a:prstGeom>
          <a:noFill/>
        </p:spPr>
        <p:txBody>
          <a:bodyPr wrap="none" rtlCol="0">
            <a:spAutoFit/>
          </a:bodyPr>
          <a:lstStyle/>
          <a:p>
            <a:r>
              <a:rPr lang="zh-CN" altLang="en-US" dirty="0" smtClean="0"/>
              <a:t>年        级</a:t>
            </a:r>
            <a:endParaRPr lang="en-US" dirty="0"/>
          </a:p>
        </p:txBody>
      </p:sp>
      <p:sp>
        <p:nvSpPr>
          <p:cNvPr id="190" name="Rectangle 189"/>
          <p:cNvSpPr/>
          <p:nvPr/>
        </p:nvSpPr>
        <p:spPr>
          <a:xfrm>
            <a:off x="8256240"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Rectangle 190"/>
          <p:cNvSpPr/>
          <p:nvPr/>
        </p:nvSpPr>
        <p:spPr>
          <a:xfrm>
            <a:off x="9984432" y="1988840"/>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Triangle 191"/>
          <p:cNvSpPr/>
          <p:nvPr/>
        </p:nvSpPr>
        <p:spPr>
          <a:xfrm rot="10800000">
            <a:off x="10056440" y="2060848"/>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TextBox 192"/>
          <p:cNvSpPr txBox="1"/>
          <p:nvPr/>
        </p:nvSpPr>
        <p:spPr>
          <a:xfrm>
            <a:off x="2927648" y="2492896"/>
            <a:ext cx="1069524" cy="369332"/>
          </a:xfrm>
          <a:prstGeom prst="rect">
            <a:avLst/>
          </a:prstGeom>
          <a:noFill/>
        </p:spPr>
        <p:txBody>
          <a:bodyPr wrap="none" rtlCol="0">
            <a:spAutoFit/>
          </a:bodyPr>
          <a:lstStyle/>
          <a:p>
            <a:r>
              <a:rPr lang="zh-CN" altLang="en-US" dirty="0" smtClean="0"/>
              <a:t>班        级</a:t>
            </a:r>
            <a:endParaRPr lang="en-US" dirty="0"/>
          </a:p>
        </p:txBody>
      </p:sp>
      <p:sp>
        <p:nvSpPr>
          <p:cNvPr id="194" name="Rectangle 193"/>
          <p:cNvSpPr/>
          <p:nvPr/>
        </p:nvSpPr>
        <p:spPr>
          <a:xfrm>
            <a:off x="4439816" y="2492896"/>
            <a:ext cx="54726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p:cNvSpPr/>
          <p:nvPr/>
        </p:nvSpPr>
        <p:spPr>
          <a:xfrm>
            <a:off x="9984432" y="2492896"/>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Triangle 195"/>
          <p:cNvSpPr/>
          <p:nvPr/>
        </p:nvSpPr>
        <p:spPr>
          <a:xfrm rot="10800000">
            <a:off x="10056440" y="2564904"/>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TextBox 196"/>
          <p:cNvSpPr txBox="1"/>
          <p:nvPr/>
        </p:nvSpPr>
        <p:spPr>
          <a:xfrm>
            <a:off x="2927648" y="3041299"/>
            <a:ext cx="1069524" cy="369332"/>
          </a:xfrm>
          <a:prstGeom prst="rect">
            <a:avLst/>
          </a:prstGeom>
          <a:noFill/>
        </p:spPr>
        <p:txBody>
          <a:bodyPr wrap="none" rtlCol="0">
            <a:spAutoFit/>
          </a:bodyPr>
          <a:lstStyle/>
          <a:p>
            <a:r>
              <a:rPr lang="zh-CN" altLang="en-US" dirty="0" smtClean="0"/>
              <a:t>学        期</a:t>
            </a:r>
            <a:endParaRPr lang="en-US" dirty="0"/>
          </a:p>
        </p:txBody>
      </p:sp>
      <p:sp>
        <p:nvSpPr>
          <p:cNvPr id="198" name="Rectangle 197"/>
          <p:cNvSpPr/>
          <p:nvPr/>
        </p:nvSpPr>
        <p:spPr>
          <a:xfrm>
            <a:off x="4439816"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TextBox 200"/>
          <p:cNvSpPr txBox="1"/>
          <p:nvPr/>
        </p:nvSpPr>
        <p:spPr>
          <a:xfrm>
            <a:off x="6816080" y="2996952"/>
            <a:ext cx="1103187" cy="369332"/>
          </a:xfrm>
          <a:prstGeom prst="rect">
            <a:avLst/>
          </a:prstGeom>
          <a:noFill/>
        </p:spPr>
        <p:txBody>
          <a:bodyPr wrap="none" rtlCol="0">
            <a:spAutoFit/>
          </a:bodyPr>
          <a:lstStyle/>
          <a:p>
            <a:r>
              <a:rPr lang="zh-CN" altLang="en-US" dirty="0" smtClean="0"/>
              <a:t>学        时</a:t>
            </a:r>
            <a:endParaRPr lang="en-US" dirty="0"/>
          </a:p>
        </p:txBody>
      </p:sp>
      <p:sp>
        <p:nvSpPr>
          <p:cNvPr id="202" name="Rectangle 201"/>
          <p:cNvSpPr/>
          <p:nvPr/>
        </p:nvSpPr>
        <p:spPr>
          <a:xfrm>
            <a:off x="8256240"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9984432" y="2996952"/>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4"/>
          <a:stretch>
            <a:fillRect/>
          </a:stretch>
        </p:blipFill>
        <p:spPr>
          <a:xfrm>
            <a:off x="10056440" y="3068960"/>
            <a:ext cx="254000" cy="241300"/>
          </a:xfrm>
          <a:prstGeom prst="rect">
            <a:avLst/>
          </a:prstGeom>
        </p:spPr>
      </p:pic>
      <p:sp>
        <p:nvSpPr>
          <p:cNvPr id="206" name="TextBox 205"/>
          <p:cNvSpPr txBox="1"/>
          <p:nvPr/>
        </p:nvSpPr>
        <p:spPr>
          <a:xfrm>
            <a:off x="2927648" y="3501008"/>
            <a:ext cx="1069524" cy="369332"/>
          </a:xfrm>
          <a:prstGeom prst="rect">
            <a:avLst/>
          </a:prstGeom>
          <a:noFill/>
        </p:spPr>
        <p:txBody>
          <a:bodyPr wrap="none" rtlCol="0">
            <a:spAutoFit/>
          </a:bodyPr>
          <a:lstStyle/>
          <a:p>
            <a:r>
              <a:rPr lang="zh-CN" altLang="en-US" dirty="0" smtClean="0"/>
              <a:t>难        度</a:t>
            </a:r>
            <a:endParaRPr lang="en-US" dirty="0"/>
          </a:p>
        </p:txBody>
      </p:sp>
      <p:sp>
        <p:nvSpPr>
          <p:cNvPr id="207" name="Rectangle 206"/>
          <p:cNvSpPr/>
          <p:nvPr/>
        </p:nvSpPr>
        <p:spPr>
          <a:xfrm>
            <a:off x="4439816" y="3501008"/>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6168008" y="2996952"/>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 name="Picture 208"/>
          <p:cNvPicPr>
            <a:picLocks noChangeAspect="1"/>
          </p:cNvPicPr>
          <p:nvPr/>
        </p:nvPicPr>
        <p:blipFill>
          <a:blip r:embed="rId4"/>
          <a:stretch>
            <a:fillRect/>
          </a:stretch>
        </p:blipFill>
        <p:spPr>
          <a:xfrm>
            <a:off x="6240016" y="3068960"/>
            <a:ext cx="254000" cy="241300"/>
          </a:xfrm>
          <a:prstGeom prst="rect">
            <a:avLst/>
          </a:prstGeom>
        </p:spPr>
      </p:pic>
      <p:sp>
        <p:nvSpPr>
          <p:cNvPr id="210" name="TextBox 209"/>
          <p:cNvSpPr txBox="1"/>
          <p:nvPr/>
        </p:nvSpPr>
        <p:spPr>
          <a:xfrm>
            <a:off x="2927648" y="4005064"/>
            <a:ext cx="1241045" cy="369332"/>
          </a:xfrm>
          <a:prstGeom prst="rect">
            <a:avLst/>
          </a:prstGeom>
          <a:noFill/>
        </p:spPr>
        <p:txBody>
          <a:bodyPr wrap="none" rtlCol="0">
            <a:spAutoFit/>
          </a:bodyPr>
          <a:lstStyle/>
          <a:p>
            <a:r>
              <a:rPr lang="zh-CN" altLang="en-US" dirty="0" smtClean="0"/>
              <a:t>必修</a:t>
            </a:r>
            <a:r>
              <a:rPr lang="en-US" altLang="zh-CN" dirty="0" smtClean="0"/>
              <a:t>/</a:t>
            </a:r>
            <a:r>
              <a:rPr lang="zh-CN" altLang="en-US" dirty="0" smtClean="0"/>
              <a:t>选修</a:t>
            </a:r>
            <a:endParaRPr lang="en-US" dirty="0"/>
          </a:p>
        </p:txBody>
      </p:sp>
      <p:sp>
        <p:nvSpPr>
          <p:cNvPr id="211" name="Rectangle 210"/>
          <p:cNvSpPr/>
          <p:nvPr/>
        </p:nvSpPr>
        <p:spPr>
          <a:xfrm>
            <a:off x="4455460" y="4005064"/>
            <a:ext cx="16405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4451134" y="4509120"/>
            <a:ext cx="164486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TextBox 212"/>
          <p:cNvSpPr txBox="1"/>
          <p:nvPr/>
        </p:nvSpPr>
        <p:spPr>
          <a:xfrm>
            <a:off x="2927648" y="4509120"/>
            <a:ext cx="1088760" cy="369332"/>
          </a:xfrm>
          <a:prstGeom prst="rect">
            <a:avLst/>
          </a:prstGeom>
          <a:noFill/>
        </p:spPr>
        <p:txBody>
          <a:bodyPr wrap="none" rtlCol="0">
            <a:spAutoFit/>
          </a:bodyPr>
          <a:lstStyle/>
          <a:p>
            <a:r>
              <a:rPr lang="zh-CN" altLang="en-US" dirty="0" smtClean="0"/>
              <a:t>教  师  数</a:t>
            </a:r>
            <a:endParaRPr lang="en-US" dirty="0"/>
          </a:p>
        </p:txBody>
      </p:sp>
      <p:sp>
        <p:nvSpPr>
          <p:cNvPr id="214" name="TextBox 213"/>
          <p:cNvSpPr txBox="1"/>
          <p:nvPr/>
        </p:nvSpPr>
        <p:spPr>
          <a:xfrm>
            <a:off x="2927648" y="5013176"/>
            <a:ext cx="1338828" cy="369332"/>
          </a:xfrm>
          <a:prstGeom prst="rect">
            <a:avLst/>
          </a:prstGeom>
          <a:noFill/>
        </p:spPr>
        <p:txBody>
          <a:bodyPr wrap="none" rtlCol="0">
            <a:spAutoFit/>
          </a:bodyPr>
          <a:lstStyle/>
          <a:p>
            <a:r>
              <a:rPr lang="zh-CN" altLang="en-US" dirty="0" smtClean="0"/>
              <a:t>周上课次数</a:t>
            </a:r>
            <a:endParaRPr lang="en-US" dirty="0"/>
          </a:p>
        </p:txBody>
      </p:sp>
      <p:sp>
        <p:nvSpPr>
          <p:cNvPr id="215" name="Rectangle 214"/>
          <p:cNvSpPr/>
          <p:nvPr/>
        </p:nvSpPr>
        <p:spPr>
          <a:xfrm>
            <a:off x="4439816" y="5013176"/>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TextBox 215"/>
          <p:cNvSpPr txBox="1"/>
          <p:nvPr/>
        </p:nvSpPr>
        <p:spPr>
          <a:xfrm>
            <a:off x="6816080" y="3501008"/>
            <a:ext cx="1107996" cy="369332"/>
          </a:xfrm>
          <a:prstGeom prst="rect">
            <a:avLst/>
          </a:prstGeom>
          <a:noFill/>
        </p:spPr>
        <p:txBody>
          <a:bodyPr wrap="none" rtlCol="0">
            <a:spAutoFit/>
          </a:bodyPr>
          <a:lstStyle/>
          <a:p>
            <a:r>
              <a:rPr lang="zh-CN" altLang="en-US" dirty="0" smtClean="0"/>
              <a:t>可选教师</a:t>
            </a:r>
            <a:endParaRPr lang="en-US" dirty="0"/>
          </a:p>
        </p:txBody>
      </p:sp>
      <p:sp>
        <p:nvSpPr>
          <p:cNvPr id="218" name="Rectangle 217"/>
          <p:cNvSpPr/>
          <p:nvPr/>
        </p:nvSpPr>
        <p:spPr>
          <a:xfrm>
            <a:off x="8256240" y="3501008"/>
            <a:ext cx="1656184" cy="18722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p:cNvSpPr/>
          <p:nvPr/>
        </p:nvSpPr>
        <p:spPr>
          <a:xfrm>
            <a:off x="6168008" y="3501008"/>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0" name="Picture 219"/>
          <p:cNvPicPr>
            <a:picLocks noChangeAspect="1"/>
          </p:cNvPicPr>
          <p:nvPr/>
        </p:nvPicPr>
        <p:blipFill>
          <a:blip r:embed="rId4"/>
          <a:stretch>
            <a:fillRect/>
          </a:stretch>
        </p:blipFill>
        <p:spPr>
          <a:xfrm>
            <a:off x="6240016" y="3573016"/>
            <a:ext cx="254000" cy="241300"/>
          </a:xfrm>
          <a:prstGeom prst="rect">
            <a:avLst/>
          </a:prstGeom>
        </p:spPr>
      </p:pic>
      <p:sp>
        <p:nvSpPr>
          <p:cNvPr id="46" name="Rounded Rectangle 45"/>
          <p:cNvSpPr/>
          <p:nvPr/>
        </p:nvSpPr>
        <p:spPr>
          <a:xfrm>
            <a:off x="9984432" y="3501007"/>
            <a:ext cx="914400" cy="360041"/>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添加</a:t>
            </a:r>
            <a:endParaRPr lang="en-US" dirty="0"/>
          </a:p>
        </p:txBody>
      </p:sp>
      <p:sp>
        <p:nvSpPr>
          <p:cNvPr id="221" name="Rounded Rectangle 220"/>
          <p:cNvSpPr/>
          <p:nvPr/>
        </p:nvSpPr>
        <p:spPr>
          <a:xfrm>
            <a:off x="9984432" y="3933056"/>
            <a:ext cx="914400" cy="360041"/>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删除</a:t>
            </a:r>
            <a:endParaRPr lang="en-US" dirty="0"/>
          </a:p>
        </p:txBody>
      </p:sp>
      <p:sp>
        <p:nvSpPr>
          <p:cNvPr id="224" name="Rectangle 223"/>
          <p:cNvSpPr/>
          <p:nvPr/>
        </p:nvSpPr>
        <p:spPr>
          <a:xfrm>
            <a:off x="9336360" y="5877272"/>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确定</a:t>
            </a:r>
            <a:endParaRPr lang="en-US" dirty="0"/>
          </a:p>
        </p:txBody>
      </p:sp>
      <p:sp>
        <p:nvSpPr>
          <p:cNvPr id="225" name="Rectangle 224"/>
          <p:cNvSpPr/>
          <p:nvPr/>
        </p:nvSpPr>
        <p:spPr>
          <a:xfrm>
            <a:off x="10632504" y="5877272"/>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grpSp>
        <p:nvGrpSpPr>
          <p:cNvPr id="168" name="Group 167"/>
          <p:cNvGrpSpPr/>
          <p:nvPr/>
        </p:nvGrpSpPr>
        <p:grpSpPr>
          <a:xfrm>
            <a:off x="7824192" y="980728"/>
            <a:ext cx="360040" cy="360040"/>
            <a:chOff x="8472264" y="764704"/>
            <a:chExt cx="360040" cy="360040"/>
          </a:xfrm>
        </p:grpSpPr>
        <p:sp>
          <p:nvSpPr>
            <p:cNvPr id="169" name="Oval 168"/>
            <p:cNvSpPr/>
            <p:nvPr/>
          </p:nvSpPr>
          <p:spPr>
            <a:xfrm>
              <a:off x="8472264" y="764704"/>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0" name="Straight Connector 169"/>
            <p:cNvCxnSpPr/>
            <p:nvPr/>
          </p:nvCxnSpPr>
          <p:spPr>
            <a:xfrm>
              <a:off x="8688288" y="980728"/>
              <a:ext cx="144016" cy="144016"/>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71" name="Picture 170"/>
          <p:cNvPicPr>
            <a:picLocks noChangeAspect="1"/>
          </p:cNvPicPr>
          <p:nvPr/>
        </p:nvPicPr>
        <p:blipFill>
          <a:blip r:embed="rId5"/>
          <a:stretch>
            <a:fillRect/>
          </a:stretch>
        </p:blipFill>
        <p:spPr>
          <a:xfrm>
            <a:off x="10272464" y="6237312"/>
            <a:ext cx="431800" cy="317500"/>
          </a:xfrm>
          <a:prstGeom prst="rect">
            <a:avLst/>
          </a:prstGeom>
        </p:spPr>
      </p:pic>
      <p:sp>
        <p:nvSpPr>
          <p:cNvPr id="226" name="TextBox 225"/>
          <p:cNvSpPr txBox="1"/>
          <p:nvPr/>
        </p:nvSpPr>
        <p:spPr>
          <a:xfrm>
            <a:off x="8256240" y="980728"/>
            <a:ext cx="2664296" cy="369332"/>
          </a:xfrm>
          <a:prstGeom prst="rect">
            <a:avLst/>
          </a:prstGeom>
          <a:noFill/>
        </p:spPr>
        <p:txBody>
          <a:bodyPr wrap="square" rtlCol="0">
            <a:spAutoFit/>
          </a:bodyPr>
          <a:lstStyle/>
          <a:p>
            <a:r>
              <a:rPr lang="zh-CN" altLang="en-US" dirty="0" smtClean="0"/>
              <a:t>系统内</a:t>
            </a:r>
            <a:r>
              <a:rPr lang="zh-CN" altLang="en-US" smtClean="0"/>
              <a:t>已有本课程代码</a:t>
            </a:r>
            <a:endParaRPr lang="en-US" dirty="0"/>
          </a:p>
        </p:txBody>
      </p:sp>
      <p:sp>
        <p:nvSpPr>
          <p:cNvPr id="227" name="TextBox 226"/>
          <p:cNvSpPr txBox="1"/>
          <p:nvPr/>
        </p:nvSpPr>
        <p:spPr>
          <a:xfrm>
            <a:off x="4511824" y="1484784"/>
            <a:ext cx="1338828" cy="369332"/>
          </a:xfrm>
          <a:prstGeom prst="rect">
            <a:avLst/>
          </a:prstGeom>
          <a:noFill/>
        </p:spPr>
        <p:txBody>
          <a:bodyPr wrap="none" rtlCol="0">
            <a:spAutoFit/>
          </a:bodyPr>
          <a:lstStyle/>
          <a:p>
            <a:r>
              <a:rPr lang="zh-CN" altLang="en-US" dirty="0" smtClean="0"/>
              <a:t>知识产权法</a:t>
            </a:r>
            <a:endParaRPr lang="en-US" dirty="0"/>
          </a:p>
        </p:txBody>
      </p:sp>
      <p:sp>
        <p:nvSpPr>
          <p:cNvPr id="174" name="TextBox 173"/>
          <p:cNvSpPr txBox="1"/>
          <p:nvPr/>
        </p:nvSpPr>
        <p:spPr>
          <a:xfrm>
            <a:off x="4511824" y="1988840"/>
            <a:ext cx="646331" cy="369332"/>
          </a:xfrm>
          <a:prstGeom prst="rect">
            <a:avLst/>
          </a:prstGeom>
          <a:noFill/>
        </p:spPr>
        <p:txBody>
          <a:bodyPr wrap="none" rtlCol="0">
            <a:spAutoFit/>
          </a:bodyPr>
          <a:lstStyle/>
          <a:p>
            <a:r>
              <a:rPr lang="zh-CN" altLang="en-US" dirty="0" smtClean="0"/>
              <a:t>本科</a:t>
            </a:r>
            <a:endParaRPr lang="en-US" dirty="0"/>
          </a:p>
        </p:txBody>
      </p:sp>
      <p:sp>
        <p:nvSpPr>
          <p:cNvPr id="175" name="TextBox 174"/>
          <p:cNvSpPr txBox="1"/>
          <p:nvPr/>
        </p:nvSpPr>
        <p:spPr>
          <a:xfrm>
            <a:off x="8328248" y="1988840"/>
            <a:ext cx="418704" cy="369332"/>
          </a:xfrm>
          <a:prstGeom prst="rect">
            <a:avLst/>
          </a:prstGeom>
          <a:noFill/>
        </p:spPr>
        <p:txBody>
          <a:bodyPr wrap="none" rtlCol="0">
            <a:spAutoFit/>
          </a:bodyPr>
          <a:lstStyle/>
          <a:p>
            <a:r>
              <a:rPr lang="en-US" altLang="zh-CN" dirty="0" smtClean="0"/>
              <a:t>16</a:t>
            </a:r>
            <a:endParaRPr lang="en-US" dirty="0"/>
          </a:p>
        </p:txBody>
      </p:sp>
      <p:sp>
        <p:nvSpPr>
          <p:cNvPr id="176" name="TextBox 175"/>
          <p:cNvSpPr txBox="1"/>
          <p:nvPr/>
        </p:nvSpPr>
        <p:spPr>
          <a:xfrm>
            <a:off x="4511824" y="2492896"/>
            <a:ext cx="1338828" cy="369332"/>
          </a:xfrm>
          <a:prstGeom prst="rect">
            <a:avLst/>
          </a:prstGeom>
          <a:noFill/>
        </p:spPr>
        <p:txBody>
          <a:bodyPr wrap="none" rtlCol="0">
            <a:spAutoFit/>
          </a:bodyPr>
          <a:lstStyle/>
          <a:p>
            <a:r>
              <a:rPr lang="zh-CN" altLang="en-US" dirty="0" smtClean="0"/>
              <a:t>法学院本科</a:t>
            </a:r>
            <a:endParaRPr lang="en-US" dirty="0"/>
          </a:p>
        </p:txBody>
      </p:sp>
      <p:sp>
        <p:nvSpPr>
          <p:cNvPr id="177" name="TextBox 176"/>
          <p:cNvSpPr txBox="1"/>
          <p:nvPr/>
        </p:nvSpPr>
        <p:spPr>
          <a:xfrm>
            <a:off x="4511824" y="2996952"/>
            <a:ext cx="415498" cy="369332"/>
          </a:xfrm>
          <a:prstGeom prst="rect">
            <a:avLst/>
          </a:prstGeom>
          <a:noFill/>
        </p:spPr>
        <p:txBody>
          <a:bodyPr wrap="none" rtlCol="0">
            <a:spAutoFit/>
          </a:bodyPr>
          <a:lstStyle/>
          <a:p>
            <a:r>
              <a:rPr lang="zh-CN" altLang="en-US" dirty="0" smtClean="0"/>
              <a:t>五</a:t>
            </a:r>
            <a:endParaRPr lang="en-US" dirty="0"/>
          </a:p>
        </p:txBody>
      </p:sp>
      <p:sp>
        <p:nvSpPr>
          <p:cNvPr id="178" name="TextBox 177"/>
          <p:cNvSpPr txBox="1"/>
          <p:nvPr/>
        </p:nvSpPr>
        <p:spPr>
          <a:xfrm>
            <a:off x="8328248" y="2996952"/>
            <a:ext cx="418704" cy="369332"/>
          </a:xfrm>
          <a:prstGeom prst="rect">
            <a:avLst/>
          </a:prstGeom>
          <a:noFill/>
        </p:spPr>
        <p:txBody>
          <a:bodyPr wrap="none" rtlCol="0">
            <a:spAutoFit/>
          </a:bodyPr>
          <a:lstStyle/>
          <a:p>
            <a:r>
              <a:rPr lang="en-US" altLang="zh-CN" dirty="0" smtClean="0"/>
              <a:t>54</a:t>
            </a:r>
            <a:endParaRPr lang="en-US" dirty="0"/>
          </a:p>
        </p:txBody>
      </p:sp>
      <p:sp>
        <p:nvSpPr>
          <p:cNvPr id="179" name="TextBox 178"/>
          <p:cNvSpPr txBox="1"/>
          <p:nvPr/>
        </p:nvSpPr>
        <p:spPr>
          <a:xfrm>
            <a:off x="4583832" y="3501008"/>
            <a:ext cx="301686" cy="369332"/>
          </a:xfrm>
          <a:prstGeom prst="rect">
            <a:avLst/>
          </a:prstGeom>
          <a:noFill/>
        </p:spPr>
        <p:txBody>
          <a:bodyPr wrap="none" rtlCol="0">
            <a:spAutoFit/>
          </a:bodyPr>
          <a:lstStyle/>
          <a:p>
            <a:r>
              <a:rPr lang="en-US" altLang="zh-CN" dirty="0" smtClean="0"/>
              <a:t>4</a:t>
            </a:r>
            <a:endParaRPr lang="en-US" dirty="0"/>
          </a:p>
        </p:txBody>
      </p:sp>
      <p:sp>
        <p:nvSpPr>
          <p:cNvPr id="180" name="TextBox 179"/>
          <p:cNvSpPr txBox="1"/>
          <p:nvPr/>
        </p:nvSpPr>
        <p:spPr>
          <a:xfrm>
            <a:off x="4511824" y="4005064"/>
            <a:ext cx="646331" cy="369332"/>
          </a:xfrm>
          <a:prstGeom prst="rect">
            <a:avLst/>
          </a:prstGeom>
          <a:noFill/>
        </p:spPr>
        <p:txBody>
          <a:bodyPr wrap="none" rtlCol="0">
            <a:spAutoFit/>
          </a:bodyPr>
          <a:lstStyle/>
          <a:p>
            <a:r>
              <a:rPr lang="zh-CN" altLang="en-US" dirty="0" smtClean="0"/>
              <a:t>必修</a:t>
            </a:r>
            <a:endParaRPr lang="en-US" dirty="0"/>
          </a:p>
        </p:txBody>
      </p:sp>
      <p:sp>
        <p:nvSpPr>
          <p:cNvPr id="181" name="TextBox 180"/>
          <p:cNvSpPr txBox="1"/>
          <p:nvPr/>
        </p:nvSpPr>
        <p:spPr>
          <a:xfrm>
            <a:off x="4511824" y="4509120"/>
            <a:ext cx="301686" cy="369332"/>
          </a:xfrm>
          <a:prstGeom prst="rect">
            <a:avLst/>
          </a:prstGeom>
          <a:noFill/>
        </p:spPr>
        <p:txBody>
          <a:bodyPr wrap="none" rtlCol="0">
            <a:spAutoFit/>
          </a:bodyPr>
          <a:lstStyle/>
          <a:p>
            <a:r>
              <a:rPr lang="en-US" altLang="zh-CN" dirty="0" smtClean="0"/>
              <a:t>1</a:t>
            </a:r>
            <a:endParaRPr lang="en-US" dirty="0"/>
          </a:p>
        </p:txBody>
      </p:sp>
      <p:sp>
        <p:nvSpPr>
          <p:cNvPr id="182" name="TextBox 181"/>
          <p:cNvSpPr txBox="1"/>
          <p:nvPr/>
        </p:nvSpPr>
        <p:spPr>
          <a:xfrm>
            <a:off x="4511824" y="5013176"/>
            <a:ext cx="301686" cy="369332"/>
          </a:xfrm>
          <a:prstGeom prst="rect">
            <a:avLst/>
          </a:prstGeom>
          <a:noFill/>
        </p:spPr>
        <p:txBody>
          <a:bodyPr wrap="none" rtlCol="0">
            <a:spAutoFit/>
          </a:bodyPr>
          <a:lstStyle/>
          <a:p>
            <a:r>
              <a:rPr lang="en-US" altLang="zh-CN" dirty="0" smtClean="0"/>
              <a:t>1</a:t>
            </a:r>
            <a:endParaRPr lang="en-US" dirty="0"/>
          </a:p>
        </p:txBody>
      </p:sp>
      <p:sp>
        <p:nvSpPr>
          <p:cNvPr id="183" name="TextBox 182"/>
          <p:cNvSpPr txBox="1"/>
          <p:nvPr/>
        </p:nvSpPr>
        <p:spPr>
          <a:xfrm>
            <a:off x="8328248" y="3573016"/>
            <a:ext cx="1512168" cy="369332"/>
          </a:xfrm>
          <a:prstGeom prst="rect">
            <a:avLst/>
          </a:prstGeom>
          <a:noFill/>
        </p:spPr>
        <p:txBody>
          <a:bodyPr wrap="square" rtlCol="0">
            <a:spAutoFit/>
          </a:bodyPr>
          <a:lstStyle/>
          <a:p>
            <a:r>
              <a:rPr lang="zh-CN" altLang="en-US" dirty="0" smtClean="0"/>
              <a:t>王俊</a:t>
            </a:r>
            <a:r>
              <a:rPr lang="en-US" altLang="zh-CN" dirty="0" smtClean="0"/>
              <a:t>(776655)</a:t>
            </a:r>
            <a:endParaRPr lang="en-US" dirty="0"/>
          </a:p>
        </p:txBody>
      </p:sp>
      <p:sp>
        <p:nvSpPr>
          <p:cNvPr id="184" name="TextBox 183"/>
          <p:cNvSpPr txBox="1"/>
          <p:nvPr/>
        </p:nvSpPr>
        <p:spPr>
          <a:xfrm>
            <a:off x="8256240" y="3933056"/>
            <a:ext cx="1728192" cy="369332"/>
          </a:xfrm>
          <a:prstGeom prst="rect">
            <a:avLst/>
          </a:prstGeom>
          <a:noFill/>
        </p:spPr>
        <p:txBody>
          <a:bodyPr wrap="square" rtlCol="0">
            <a:spAutoFit/>
          </a:bodyPr>
          <a:lstStyle/>
          <a:p>
            <a:r>
              <a:rPr lang="zh-CN" altLang="en-US" dirty="0" smtClean="0"/>
              <a:t>陈乃蔚</a:t>
            </a:r>
            <a:r>
              <a:rPr lang="en-US" altLang="zh-CN" dirty="0" smtClean="0"/>
              <a:t>(776633)</a:t>
            </a:r>
            <a:endParaRPr lang="en-US" dirty="0"/>
          </a:p>
        </p:txBody>
      </p:sp>
      <p:sp>
        <p:nvSpPr>
          <p:cNvPr id="185" name="TextBox 184"/>
          <p:cNvSpPr txBox="1"/>
          <p:nvPr/>
        </p:nvSpPr>
        <p:spPr>
          <a:xfrm>
            <a:off x="8256240" y="4293096"/>
            <a:ext cx="1728192" cy="369332"/>
          </a:xfrm>
          <a:prstGeom prst="rect">
            <a:avLst/>
          </a:prstGeom>
          <a:noFill/>
        </p:spPr>
        <p:txBody>
          <a:bodyPr wrap="square" rtlCol="0">
            <a:spAutoFit/>
          </a:bodyPr>
          <a:lstStyle/>
          <a:p>
            <a:r>
              <a:rPr lang="zh-CN" altLang="en-US" dirty="0" smtClean="0"/>
              <a:t>丁文杰</a:t>
            </a:r>
            <a:r>
              <a:rPr lang="en-US" altLang="zh-CN" dirty="0" smtClean="0"/>
              <a:t>(776622)</a:t>
            </a:r>
            <a:endParaRPr lang="en-US" dirty="0"/>
          </a:p>
        </p:txBody>
      </p:sp>
      <p:sp>
        <p:nvSpPr>
          <p:cNvPr id="228" name="Oval 227"/>
          <p:cNvSpPr/>
          <p:nvPr/>
        </p:nvSpPr>
        <p:spPr>
          <a:xfrm>
            <a:off x="8040216" y="3356992"/>
            <a:ext cx="1944216" cy="15121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0" name="Straight Connector 229"/>
          <p:cNvCxnSpPr/>
          <p:nvPr/>
        </p:nvCxnSpPr>
        <p:spPr>
          <a:xfrm>
            <a:off x="8112224" y="3429000"/>
            <a:ext cx="1944216" cy="13681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flipH="1">
            <a:off x="8184232" y="3429000"/>
            <a:ext cx="1728192" cy="13681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33" name="Folded Corner 232"/>
          <p:cNvSpPr/>
          <p:nvPr/>
        </p:nvSpPr>
        <p:spPr>
          <a:xfrm>
            <a:off x="6168008" y="4365104"/>
            <a:ext cx="1922512" cy="1130424"/>
          </a:xfrm>
          <a:prstGeom prst="foldedCorne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同理，添加课程阶段，</a:t>
            </a:r>
            <a:r>
              <a:rPr lang="zh-CN" altLang="en-US" smtClean="0">
                <a:solidFill>
                  <a:schemeClr val="tx1"/>
                </a:solidFill>
              </a:rPr>
              <a:t>也不填写可选教师。</a:t>
            </a:r>
            <a:endParaRPr lang="en-US" dirty="0">
              <a:solidFill>
                <a:schemeClr val="tx1"/>
              </a:solidFill>
            </a:endParaRPr>
          </a:p>
        </p:txBody>
      </p:sp>
      <p:sp>
        <p:nvSpPr>
          <p:cNvPr id="199" name="Rectangle 198"/>
          <p:cNvSpPr/>
          <p:nvPr/>
        </p:nvSpPr>
        <p:spPr>
          <a:xfrm>
            <a:off x="6168008" y="4005064"/>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0" name="Picture 199"/>
          <p:cNvPicPr>
            <a:picLocks noChangeAspect="1"/>
          </p:cNvPicPr>
          <p:nvPr/>
        </p:nvPicPr>
        <p:blipFill>
          <a:blip r:embed="rId4"/>
          <a:stretch>
            <a:fillRect/>
          </a:stretch>
        </p:blipFill>
        <p:spPr>
          <a:xfrm>
            <a:off x="6240016" y="4077072"/>
            <a:ext cx="254000" cy="241300"/>
          </a:xfrm>
          <a:prstGeom prst="rect">
            <a:avLst/>
          </a:prstGeom>
        </p:spPr>
      </p:pic>
      <p:cxnSp>
        <p:nvCxnSpPr>
          <p:cNvPr id="204" name="Straight Connector 203"/>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205" name="Rectangle 204"/>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217" name="TextBox 216"/>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222" name="Rectangle 221"/>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23" name="TextBox 222"/>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234" name="Rectangle 233"/>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1">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5">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50000"/>
            </a:schemeClr>
          </a:solidFill>
        </p:grpSpPr>
        <p:sp>
          <p:nvSpPr>
            <p:cNvPr id="25" name="Rectangle 24"/>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5346335"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学年第一学期</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0</a:t>
            </a:r>
            <a:endParaRPr lang="en-US" altLang="zh-CN" dirty="0" smtClean="0">
              <a:solidFill>
                <a:schemeClr val="tx1"/>
              </a:solidFill>
            </a:endParaRPr>
          </a:p>
        </p:txBody>
      </p:sp>
      <p:sp>
        <p:nvSpPr>
          <p:cNvPr id="63" name="Rectangle 62"/>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4" name="Rectangle 63"/>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5" name="Rectangle 64"/>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6" name="Rectangle 65"/>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7" name="Rectangle 66"/>
          <p:cNvSpPr/>
          <p:nvPr/>
        </p:nvSpPr>
        <p:spPr>
          <a:xfrm>
            <a:off x="9984432"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适格教师总数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711624" y="3861048"/>
            <a:ext cx="190500" cy="304800"/>
          </a:xfrm>
          <a:prstGeom prst="rect">
            <a:avLst/>
          </a:prstGeom>
        </p:spPr>
      </p:pic>
      <p:sp>
        <p:nvSpPr>
          <p:cNvPr id="80" name="TextBox 79"/>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81" name="TextBox 80"/>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256240"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88" name="TextBox 87"/>
          <p:cNvSpPr txBox="1"/>
          <p:nvPr/>
        </p:nvSpPr>
        <p:spPr>
          <a:xfrm>
            <a:off x="10920536" y="3861048"/>
            <a:ext cx="1005403" cy="338554"/>
          </a:xfrm>
          <a:prstGeom prst="rect">
            <a:avLst/>
          </a:prstGeom>
          <a:noFill/>
        </p:spPr>
        <p:txBody>
          <a:bodyPr wrap="none" rtlCol="0">
            <a:spAutoFit/>
          </a:bodyPr>
          <a:lstStyle/>
          <a:p>
            <a:r>
              <a:rPr lang="zh-CN" altLang="en-US" sz="1600" dirty="0" smtClean="0"/>
              <a:t>适格教师</a:t>
            </a:r>
            <a:endParaRPr lang="en-US" sz="1600" dirty="0"/>
          </a:p>
        </p:txBody>
      </p:sp>
      <p:sp>
        <p:nvSpPr>
          <p:cNvPr id="89" name="TextBox 88"/>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503712" y="3861048"/>
            <a:ext cx="190500" cy="304800"/>
          </a:xfrm>
          <a:prstGeom prst="rect">
            <a:avLst/>
          </a:prstGeom>
        </p:spPr>
      </p:pic>
      <p:pic>
        <p:nvPicPr>
          <p:cNvPr id="92" name="Picture 91"/>
          <p:cNvPicPr>
            <a:picLocks noChangeAspect="1"/>
          </p:cNvPicPr>
          <p:nvPr/>
        </p:nvPicPr>
        <p:blipFill>
          <a:blip r:embed="rId3"/>
          <a:stretch>
            <a:fillRect/>
          </a:stretch>
        </p:blipFill>
        <p:spPr>
          <a:xfrm>
            <a:off x="4295800" y="3861048"/>
            <a:ext cx="190500" cy="304800"/>
          </a:xfrm>
          <a:prstGeom prst="rect">
            <a:avLst/>
          </a:prstGeom>
        </p:spPr>
      </p:pic>
      <p:pic>
        <p:nvPicPr>
          <p:cNvPr id="93" name="Picture 92"/>
          <p:cNvPicPr>
            <a:picLocks noChangeAspect="1"/>
          </p:cNvPicPr>
          <p:nvPr/>
        </p:nvPicPr>
        <p:blipFill>
          <a:blip r:embed="rId3"/>
          <a:stretch>
            <a:fillRect/>
          </a:stretch>
        </p:blipFill>
        <p:spPr>
          <a:xfrm>
            <a:off x="4943872" y="3861048"/>
            <a:ext cx="190500" cy="304800"/>
          </a:xfrm>
          <a:prstGeom prst="rect">
            <a:avLst/>
          </a:prstGeom>
        </p:spPr>
      </p:pic>
      <p:pic>
        <p:nvPicPr>
          <p:cNvPr id="94" name="Picture 93"/>
          <p:cNvPicPr>
            <a:picLocks noChangeAspect="1"/>
          </p:cNvPicPr>
          <p:nvPr/>
        </p:nvPicPr>
        <p:blipFill>
          <a:blip r:embed="rId3"/>
          <a:stretch>
            <a:fillRect/>
          </a:stretch>
        </p:blipFill>
        <p:spPr>
          <a:xfrm>
            <a:off x="5663952" y="3861048"/>
            <a:ext cx="190500" cy="304800"/>
          </a:xfrm>
          <a:prstGeom prst="rect">
            <a:avLst/>
          </a:prstGeom>
        </p:spPr>
      </p:pic>
      <p:pic>
        <p:nvPicPr>
          <p:cNvPr id="95" name="Picture 94"/>
          <p:cNvPicPr>
            <a:picLocks noChangeAspect="1"/>
          </p:cNvPicPr>
          <p:nvPr/>
        </p:nvPicPr>
        <p:blipFill>
          <a:blip r:embed="rId3"/>
          <a:stretch>
            <a:fillRect/>
          </a:stretch>
        </p:blipFill>
        <p:spPr>
          <a:xfrm>
            <a:off x="6456040" y="3861048"/>
            <a:ext cx="190500" cy="304800"/>
          </a:xfrm>
          <a:prstGeom prst="rect">
            <a:avLst/>
          </a:prstGeom>
        </p:spPr>
      </p:pic>
      <p:pic>
        <p:nvPicPr>
          <p:cNvPr id="96" name="Picture 95"/>
          <p:cNvPicPr>
            <a:picLocks noChangeAspect="1"/>
          </p:cNvPicPr>
          <p:nvPr/>
        </p:nvPicPr>
        <p:blipFill>
          <a:blip r:embed="rId3"/>
          <a:stretch>
            <a:fillRect/>
          </a:stretch>
        </p:blipFill>
        <p:spPr>
          <a:xfrm>
            <a:off x="7248128" y="3861048"/>
            <a:ext cx="190500" cy="304800"/>
          </a:xfrm>
          <a:prstGeom prst="rect">
            <a:avLst/>
          </a:prstGeom>
        </p:spPr>
      </p:pic>
      <p:pic>
        <p:nvPicPr>
          <p:cNvPr id="97" name="Picture 96"/>
          <p:cNvPicPr>
            <a:picLocks noChangeAspect="1"/>
          </p:cNvPicPr>
          <p:nvPr/>
        </p:nvPicPr>
        <p:blipFill>
          <a:blip r:embed="rId3"/>
          <a:stretch>
            <a:fillRect/>
          </a:stretch>
        </p:blipFill>
        <p:spPr>
          <a:xfrm>
            <a:off x="8040216" y="3861048"/>
            <a:ext cx="190500" cy="304800"/>
          </a:xfrm>
          <a:prstGeom prst="rect">
            <a:avLst/>
          </a:prstGeom>
        </p:spPr>
      </p:pic>
      <p:pic>
        <p:nvPicPr>
          <p:cNvPr id="98" name="Picture 97"/>
          <p:cNvPicPr>
            <a:picLocks noChangeAspect="1"/>
          </p:cNvPicPr>
          <p:nvPr/>
        </p:nvPicPr>
        <p:blipFill>
          <a:blip r:embed="rId3"/>
          <a:stretch>
            <a:fillRect/>
          </a:stretch>
        </p:blipFill>
        <p:spPr>
          <a:xfrm>
            <a:off x="8976320" y="3861048"/>
            <a:ext cx="190500" cy="304800"/>
          </a:xfrm>
          <a:prstGeom prst="rect">
            <a:avLst/>
          </a:prstGeom>
        </p:spPr>
      </p:pic>
      <p:pic>
        <p:nvPicPr>
          <p:cNvPr id="99" name="Picture 98"/>
          <p:cNvPicPr>
            <a:picLocks noChangeAspect="1"/>
          </p:cNvPicPr>
          <p:nvPr/>
        </p:nvPicPr>
        <p:blipFill>
          <a:blip r:embed="rId3"/>
          <a:stretch>
            <a:fillRect/>
          </a:stretch>
        </p:blipFill>
        <p:spPr>
          <a:xfrm>
            <a:off x="9912424" y="3861048"/>
            <a:ext cx="190500" cy="304800"/>
          </a:xfrm>
          <a:prstGeom prst="rect">
            <a:avLst/>
          </a:prstGeom>
        </p:spPr>
      </p:pic>
      <p:pic>
        <p:nvPicPr>
          <p:cNvPr id="100" name="Picture 99"/>
          <p:cNvPicPr>
            <a:picLocks noChangeAspect="1"/>
          </p:cNvPicPr>
          <p:nvPr/>
        </p:nvPicPr>
        <p:blipFill>
          <a:blip r:embed="rId3"/>
          <a:stretch>
            <a:fillRect/>
          </a:stretch>
        </p:blipFill>
        <p:spPr>
          <a:xfrm>
            <a:off x="10704512"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04" name="TextBox 103"/>
          <p:cNvSpPr txBox="1"/>
          <p:nvPr/>
        </p:nvSpPr>
        <p:spPr>
          <a:xfrm>
            <a:off x="8688288" y="6165304"/>
            <a:ext cx="3147015" cy="307777"/>
          </a:xfrm>
          <a:prstGeom prst="rect">
            <a:avLst/>
          </a:prstGeom>
          <a:noFill/>
        </p:spPr>
        <p:txBody>
          <a:bodyPr wrap="none" rtlCol="0">
            <a:spAutoFit/>
          </a:bodyPr>
          <a:lstStyle/>
          <a:p>
            <a:r>
              <a:rPr lang="zh-CN" altLang="en-US" sz="1400" dirty="0" smtClean="0"/>
              <a:t>首页 上一页 </a:t>
            </a:r>
            <a:r>
              <a:rPr lang="en-US" altLang="zh-CN" sz="1400" dirty="0" smtClean="0"/>
              <a:t>1-3</a:t>
            </a:r>
            <a:r>
              <a:rPr lang="zh-CN" altLang="en-US" sz="1400" dirty="0" smtClean="0"/>
              <a:t>条，共</a:t>
            </a:r>
            <a:r>
              <a:rPr lang="en-US" altLang="zh-CN" sz="1400" dirty="0" smtClean="0"/>
              <a:t>3</a:t>
            </a:r>
            <a:r>
              <a:rPr lang="zh-CN" altLang="en-US" sz="1400" dirty="0" smtClean="0"/>
              <a:t>条下一页 尾页</a:t>
            </a:r>
            <a:endParaRPr lang="en-US" sz="1400" dirty="0"/>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105" name="Straight Connector 10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3" name="TextBox 2"/>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5" name="TextBox 4"/>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6" name="TextBox 5"/>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7" name="TextBox 6"/>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8" name="TextBox 7"/>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9" name="TextBox 8"/>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1" name="TextBox 10"/>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 name="TextBox 26"/>
          <p:cNvSpPr txBox="1"/>
          <p:nvPr/>
        </p:nvSpPr>
        <p:spPr>
          <a:xfrm>
            <a:off x="8472264" y="4293096"/>
            <a:ext cx="367408" cy="307777"/>
          </a:xfrm>
          <a:prstGeom prst="rect">
            <a:avLst/>
          </a:prstGeom>
          <a:noFill/>
        </p:spPr>
        <p:txBody>
          <a:bodyPr wrap="none" rtlCol="0">
            <a:spAutoFit/>
          </a:bodyPr>
          <a:lstStyle/>
          <a:p>
            <a:r>
              <a:rPr lang="en-US" altLang="zh-CN" sz="1400" dirty="0" smtClean="0"/>
              <a:t>70</a:t>
            </a:r>
            <a:endParaRPr lang="en-US" sz="1400" dirty="0"/>
          </a:p>
        </p:txBody>
      </p:sp>
      <p:sp>
        <p:nvSpPr>
          <p:cNvPr id="29" name="TextBox 28"/>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20" name="TextBox 119"/>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30" name="TextBox 29"/>
          <p:cNvSpPr txBox="1"/>
          <p:nvPr/>
        </p:nvSpPr>
        <p:spPr>
          <a:xfrm>
            <a:off x="10740962" y="4221088"/>
            <a:ext cx="1200970" cy="738664"/>
          </a:xfrm>
          <a:prstGeom prst="rect">
            <a:avLst/>
          </a:prstGeom>
          <a:noFill/>
        </p:spPr>
        <p:txBody>
          <a:bodyPr wrap="none" rtlCol="0">
            <a:spAutoFit/>
          </a:bodyPr>
          <a:lstStyle/>
          <a:p>
            <a:r>
              <a:rPr lang="zh-CN" altLang="en-US" sz="1400" dirty="0" smtClean="0"/>
              <a:t>郭建</a:t>
            </a:r>
            <a:r>
              <a:rPr lang="en-US" altLang="zh-CN" sz="1400" dirty="0" smtClean="0"/>
              <a:t>(123456)</a:t>
            </a:r>
            <a:endParaRPr lang="en-US" altLang="zh-CN" sz="1400" dirty="0" smtClean="0"/>
          </a:p>
          <a:p>
            <a:r>
              <a:rPr lang="zh-CN" altLang="en-US" sz="1400" dirty="0" smtClean="0"/>
              <a:t>韩涛</a:t>
            </a:r>
            <a:r>
              <a:rPr lang="en-US" altLang="zh-CN" sz="1400" dirty="0" smtClean="0"/>
              <a:t>(165432)</a:t>
            </a:r>
            <a:endParaRPr lang="en-US" altLang="zh-CN" sz="1400" dirty="0" smtClean="0"/>
          </a:p>
          <a:p>
            <a:r>
              <a:rPr lang="zh-CN" altLang="en-US" sz="1400" dirty="0" smtClean="0"/>
              <a:t>孟烨</a:t>
            </a:r>
            <a:r>
              <a:rPr lang="en-US" altLang="zh-CN" sz="1400" dirty="0" smtClean="0"/>
              <a:t>(543216)</a:t>
            </a:r>
            <a:endParaRPr lang="en-US" sz="1400" dirty="0"/>
          </a:p>
        </p:txBody>
      </p:sp>
      <p:cxnSp>
        <p:nvCxnSpPr>
          <p:cNvPr id="121" name="Straight Connector 120"/>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1991544" y="5013176"/>
            <a:ext cx="9721080" cy="4320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24" name="Straight Connector 123"/>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126" name="TextBox 125"/>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127" name="TextBox 126"/>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28" name="TextBox 127"/>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129" name="TextBox 128"/>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30" name="TextBox 129"/>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131" name="TextBox 130"/>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32" name="TextBox 131"/>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133" name="TextBox 132"/>
          <p:cNvSpPr txBox="1"/>
          <p:nvPr/>
        </p:nvSpPr>
        <p:spPr>
          <a:xfrm>
            <a:off x="8472264" y="5013176"/>
            <a:ext cx="458780" cy="307777"/>
          </a:xfrm>
          <a:prstGeom prst="rect">
            <a:avLst/>
          </a:prstGeom>
          <a:noFill/>
        </p:spPr>
        <p:txBody>
          <a:bodyPr wrap="none" rtlCol="0">
            <a:spAutoFit/>
          </a:bodyPr>
          <a:lstStyle/>
          <a:p>
            <a:r>
              <a:rPr lang="en-US" altLang="zh-CN" sz="1400" dirty="0" smtClean="0"/>
              <a:t>110</a:t>
            </a:r>
            <a:endParaRPr lang="en-US" altLang="zh-CN" sz="1400" dirty="0" smtClean="0"/>
          </a:p>
        </p:txBody>
      </p:sp>
      <p:sp>
        <p:nvSpPr>
          <p:cNvPr id="134" name="TextBox 133"/>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135" name="TextBox 134"/>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36" name="TextBox 135"/>
          <p:cNvSpPr txBox="1"/>
          <p:nvPr/>
        </p:nvSpPr>
        <p:spPr>
          <a:xfrm>
            <a:off x="10740962" y="4941168"/>
            <a:ext cx="1380506" cy="523220"/>
          </a:xfrm>
          <a:prstGeom prst="rect">
            <a:avLst/>
          </a:prstGeom>
          <a:noFill/>
        </p:spPr>
        <p:txBody>
          <a:bodyPr wrap="none" rtlCol="0">
            <a:spAutoFit/>
          </a:bodyPr>
          <a:lstStyle/>
          <a:p>
            <a:r>
              <a:rPr lang="zh-CN" altLang="en-US" sz="1400" dirty="0" smtClean="0"/>
              <a:t>章武生</a:t>
            </a:r>
            <a:r>
              <a:rPr lang="en-US" altLang="zh-CN" sz="1400" dirty="0" smtClean="0"/>
              <a:t>(223456)</a:t>
            </a:r>
            <a:endParaRPr lang="en-US" altLang="zh-CN" sz="1400" dirty="0" smtClean="0"/>
          </a:p>
          <a:p>
            <a:r>
              <a:rPr lang="zh-CN" altLang="en-US" sz="1400" dirty="0" smtClean="0"/>
              <a:t>段厚省</a:t>
            </a:r>
            <a:r>
              <a:rPr lang="en-US" altLang="zh-CN" sz="1400" dirty="0" smtClean="0"/>
              <a:t>(365432)</a:t>
            </a:r>
            <a:endParaRPr lang="en-US" altLang="zh-CN" sz="1400" dirty="0" smtClean="0"/>
          </a:p>
        </p:txBody>
      </p:sp>
      <p:cxnSp>
        <p:nvCxnSpPr>
          <p:cNvPr id="137" name="Straight Connector 136"/>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1991544" y="5589240"/>
            <a:ext cx="9721080" cy="4320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41" name="TextBox 140"/>
          <p:cNvSpPr txBox="1"/>
          <p:nvPr/>
        </p:nvSpPr>
        <p:spPr>
          <a:xfrm>
            <a:off x="1991544" y="5517232"/>
            <a:ext cx="872675" cy="523220"/>
          </a:xfrm>
          <a:prstGeom prst="rect">
            <a:avLst/>
          </a:prstGeom>
          <a:noFill/>
        </p:spPr>
        <p:txBody>
          <a:bodyPr wrap="none" rtlCol="0">
            <a:spAutoFit/>
          </a:bodyPr>
          <a:lstStyle/>
          <a:p>
            <a:r>
              <a:rPr lang="en-US" altLang="zh-CN" sz="1400" dirty="0" smtClean="0"/>
              <a:t>LAWS160</a:t>
            </a:r>
            <a:endParaRPr lang="en-US" altLang="zh-CN" sz="1400" dirty="0" smtClean="0"/>
          </a:p>
          <a:p>
            <a:r>
              <a:rPr lang="en-US" altLang="zh-CN" sz="1400" dirty="0" smtClean="0"/>
              <a:t>002.01</a:t>
            </a:r>
            <a:endParaRPr lang="en-US" sz="1400" dirty="0"/>
          </a:p>
        </p:txBody>
      </p:sp>
      <p:sp>
        <p:nvSpPr>
          <p:cNvPr id="142" name="TextBox 141"/>
          <p:cNvSpPr txBox="1"/>
          <p:nvPr/>
        </p:nvSpPr>
        <p:spPr>
          <a:xfrm>
            <a:off x="2855640" y="5589240"/>
            <a:ext cx="902811" cy="307777"/>
          </a:xfrm>
          <a:prstGeom prst="rect">
            <a:avLst/>
          </a:prstGeom>
          <a:noFill/>
        </p:spPr>
        <p:txBody>
          <a:bodyPr wrap="none" rtlCol="0">
            <a:spAutoFit/>
          </a:bodyPr>
          <a:lstStyle/>
          <a:p>
            <a:r>
              <a:rPr lang="zh-CN" altLang="en-US" sz="1400" smtClean="0"/>
              <a:t>民法总论</a:t>
            </a:r>
            <a:endParaRPr lang="en-US" sz="1400" dirty="0"/>
          </a:p>
        </p:txBody>
      </p:sp>
      <p:sp>
        <p:nvSpPr>
          <p:cNvPr id="143" name="TextBox 142"/>
          <p:cNvSpPr txBox="1"/>
          <p:nvPr/>
        </p:nvSpPr>
        <p:spPr>
          <a:xfrm>
            <a:off x="3719736" y="5589240"/>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44" name="TextBox 143"/>
          <p:cNvSpPr txBox="1"/>
          <p:nvPr/>
        </p:nvSpPr>
        <p:spPr>
          <a:xfrm>
            <a:off x="4511824" y="5589240"/>
            <a:ext cx="367408" cy="307777"/>
          </a:xfrm>
          <a:prstGeom prst="rect">
            <a:avLst/>
          </a:prstGeom>
          <a:noFill/>
        </p:spPr>
        <p:txBody>
          <a:bodyPr wrap="none" rtlCol="0">
            <a:spAutoFit/>
          </a:bodyPr>
          <a:lstStyle/>
          <a:p>
            <a:r>
              <a:rPr lang="en-US" altLang="zh-CN" sz="1400" dirty="0" smtClean="0"/>
              <a:t>17</a:t>
            </a:r>
            <a:endParaRPr lang="en-US" sz="1400" dirty="0"/>
          </a:p>
        </p:txBody>
      </p:sp>
      <p:sp>
        <p:nvSpPr>
          <p:cNvPr id="145" name="TextBox 144"/>
          <p:cNvSpPr txBox="1"/>
          <p:nvPr/>
        </p:nvSpPr>
        <p:spPr>
          <a:xfrm>
            <a:off x="5015880" y="5517232"/>
            <a:ext cx="720080" cy="523220"/>
          </a:xfrm>
          <a:prstGeom prst="rect">
            <a:avLst/>
          </a:prstGeom>
          <a:noFill/>
        </p:spPr>
        <p:txBody>
          <a:bodyPr wrap="square" rtlCol="0">
            <a:spAutoFit/>
          </a:bodyPr>
          <a:lstStyle/>
          <a:p>
            <a:r>
              <a:rPr lang="zh-CN" altLang="en-US" sz="1400" smtClean="0"/>
              <a:t>跨校辅修</a:t>
            </a:r>
            <a:endParaRPr lang="en-US" sz="1400" dirty="0"/>
          </a:p>
        </p:txBody>
      </p:sp>
      <p:sp>
        <p:nvSpPr>
          <p:cNvPr id="146" name="TextBox 145"/>
          <p:cNvSpPr txBox="1"/>
          <p:nvPr/>
        </p:nvSpPr>
        <p:spPr>
          <a:xfrm>
            <a:off x="5951984" y="5589240"/>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147" name="TextBox 146"/>
          <p:cNvSpPr txBox="1"/>
          <p:nvPr/>
        </p:nvSpPr>
        <p:spPr>
          <a:xfrm>
            <a:off x="6816080" y="5589240"/>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48" name="TextBox 147"/>
          <p:cNvSpPr txBox="1"/>
          <p:nvPr/>
        </p:nvSpPr>
        <p:spPr>
          <a:xfrm>
            <a:off x="7608168" y="5589240"/>
            <a:ext cx="276038" cy="307777"/>
          </a:xfrm>
          <a:prstGeom prst="rect">
            <a:avLst/>
          </a:prstGeom>
          <a:noFill/>
        </p:spPr>
        <p:txBody>
          <a:bodyPr wrap="none" rtlCol="0">
            <a:spAutoFit/>
          </a:bodyPr>
          <a:lstStyle/>
          <a:p>
            <a:r>
              <a:rPr lang="en-US" altLang="zh-CN" sz="1400" dirty="0" smtClean="0"/>
              <a:t>4</a:t>
            </a:r>
            <a:endParaRPr lang="en-US" sz="1400" dirty="0"/>
          </a:p>
        </p:txBody>
      </p:sp>
      <p:sp>
        <p:nvSpPr>
          <p:cNvPr id="149" name="TextBox 148"/>
          <p:cNvSpPr txBox="1"/>
          <p:nvPr/>
        </p:nvSpPr>
        <p:spPr>
          <a:xfrm>
            <a:off x="8472264" y="5589240"/>
            <a:ext cx="458780" cy="307777"/>
          </a:xfrm>
          <a:prstGeom prst="rect">
            <a:avLst/>
          </a:prstGeom>
          <a:noFill/>
        </p:spPr>
        <p:txBody>
          <a:bodyPr wrap="none" rtlCol="0">
            <a:spAutoFit/>
          </a:bodyPr>
          <a:lstStyle/>
          <a:p>
            <a:r>
              <a:rPr lang="en-US" altLang="zh-CN" sz="1400" dirty="0" smtClean="0"/>
              <a:t>110</a:t>
            </a:r>
            <a:endParaRPr lang="en-US" sz="1400" dirty="0"/>
          </a:p>
        </p:txBody>
      </p:sp>
      <p:sp>
        <p:nvSpPr>
          <p:cNvPr id="150" name="TextBox 149"/>
          <p:cNvSpPr txBox="1"/>
          <p:nvPr/>
        </p:nvSpPr>
        <p:spPr>
          <a:xfrm>
            <a:off x="9408368"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151" name="TextBox 150"/>
          <p:cNvSpPr txBox="1"/>
          <p:nvPr/>
        </p:nvSpPr>
        <p:spPr>
          <a:xfrm>
            <a:off x="10272464"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152" name="TextBox 151"/>
          <p:cNvSpPr txBox="1"/>
          <p:nvPr/>
        </p:nvSpPr>
        <p:spPr>
          <a:xfrm>
            <a:off x="10704512" y="5589240"/>
            <a:ext cx="1380506" cy="307777"/>
          </a:xfrm>
          <a:prstGeom prst="rect">
            <a:avLst/>
          </a:prstGeom>
          <a:noFill/>
        </p:spPr>
        <p:txBody>
          <a:bodyPr wrap="none" rtlCol="0">
            <a:spAutoFit/>
          </a:bodyPr>
          <a:lstStyle/>
          <a:p>
            <a:r>
              <a:rPr lang="zh-CN" altLang="en-US" sz="1400" dirty="0" smtClean="0"/>
              <a:t>班天可</a:t>
            </a:r>
            <a:r>
              <a:rPr lang="en-US" altLang="zh-CN" sz="1400" dirty="0" smtClean="0"/>
              <a:t>(643216)</a:t>
            </a:r>
            <a:endParaRPr lang="en-US" sz="1400" dirty="0"/>
          </a:p>
        </p:txBody>
      </p:sp>
      <p:cxnSp>
        <p:nvCxnSpPr>
          <p:cNvPr id="153" name="Straight Connector 152"/>
          <p:cNvCxnSpPr/>
          <p:nvPr/>
        </p:nvCxnSpPr>
        <p:spPr>
          <a:xfrm>
            <a:off x="1991544" y="609329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135560" y="188640"/>
            <a:ext cx="9721080" cy="6480720"/>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3" name="TextBox 32"/>
          <p:cNvSpPr txBox="1"/>
          <p:nvPr/>
        </p:nvSpPr>
        <p:spPr>
          <a:xfrm>
            <a:off x="2351584" y="476672"/>
            <a:ext cx="1107996" cy="369332"/>
          </a:xfrm>
          <a:prstGeom prst="rect">
            <a:avLst/>
          </a:prstGeom>
          <a:noFill/>
        </p:spPr>
        <p:txBody>
          <a:bodyPr wrap="none" rtlCol="0">
            <a:spAutoFit/>
          </a:bodyPr>
          <a:lstStyle/>
          <a:p>
            <a:r>
              <a:rPr lang="zh-CN" altLang="en-US" smtClean="0"/>
              <a:t>添加课程</a:t>
            </a:r>
            <a:endParaRPr lang="en-US" dirty="0"/>
          </a:p>
        </p:txBody>
      </p:sp>
      <p:sp>
        <p:nvSpPr>
          <p:cNvPr id="38" name="TextBox 37"/>
          <p:cNvSpPr txBox="1"/>
          <p:nvPr/>
        </p:nvSpPr>
        <p:spPr>
          <a:xfrm>
            <a:off x="2927648" y="980728"/>
            <a:ext cx="1107996" cy="369332"/>
          </a:xfrm>
          <a:prstGeom prst="rect">
            <a:avLst/>
          </a:prstGeom>
          <a:noFill/>
        </p:spPr>
        <p:txBody>
          <a:bodyPr wrap="none" rtlCol="0">
            <a:spAutoFit/>
          </a:bodyPr>
          <a:lstStyle/>
          <a:p>
            <a:r>
              <a:rPr lang="zh-CN" altLang="en-US" smtClean="0"/>
              <a:t>课程代码</a:t>
            </a:r>
            <a:endParaRPr lang="en-US" dirty="0"/>
          </a:p>
        </p:txBody>
      </p:sp>
      <p:sp>
        <p:nvSpPr>
          <p:cNvPr id="187" name="TextBox 186"/>
          <p:cNvSpPr txBox="1"/>
          <p:nvPr/>
        </p:nvSpPr>
        <p:spPr>
          <a:xfrm>
            <a:off x="2927648" y="1484784"/>
            <a:ext cx="1107996" cy="369332"/>
          </a:xfrm>
          <a:prstGeom prst="rect">
            <a:avLst/>
          </a:prstGeom>
          <a:noFill/>
        </p:spPr>
        <p:txBody>
          <a:bodyPr wrap="none" rtlCol="0">
            <a:spAutoFit/>
          </a:bodyPr>
          <a:lstStyle/>
          <a:p>
            <a:r>
              <a:rPr lang="zh-CN" altLang="en-US" dirty="0" smtClean="0"/>
              <a:t>课程名称</a:t>
            </a:r>
            <a:endParaRPr lang="en-US" dirty="0"/>
          </a:p>
        </p:txBody>
      </p:sp>
      <p:sp>
        <p:nvSpPr>
          <p:cNvPr id="39" name="Rectangle 38"/>
          <p:cNvSpPr/>
          <p:nvPr/>
        </p:nvSpPr>
        <p:spPr>
          <a:xfrm>
            <a:off x="4439816" y="980728"/>
            <a:ext cx="327636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LAWS130012.1.01</a:t>
            </a:r>
            <a:endParaRPr lang="en-US" dirty="0">
              <a:solidFill>
                <a:schemeClr val="tx1"/>
              </a:solidFill>
            </a:endParaRPr>
          </a:p>
        </p:txBody>
      </p:sp>
      <p:sp>
        <p:nvSpPr>
          <p:cNvPr id="40" name="Rectangle 39"/>
          <p:cNvSpPr/>
          <p:nvPr/>
        </p:nvSpPr>
        <p:spPr>
          <a:xfrm>
            <a:off x="4439816" y="1484784"/>
            <a:ext cx="590465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TextBox 187"/>
          <p:cNvSpPr txBox="1"/>
          <p:nvPr/>
        </p:nvSpPr>
        <p:spPr>
          <a:xfrm>
            <a:off x="2927648" y="1988840"/>
            <a:ext cx="1069524" cy="369332"/>
          </a:xfrm>
          <a:prstGeom prst="rect">
            <a:avLst/>
          </a:prstGeom>
          <a:noFill/>
        </p:spPr>
        <p:txBody>
          <a:bodyPr wrap="none" rtlCol="0">
            <a:spAutoFit/>
          </a:bodyPr>
          <a:lstStyle/>
          <a:p>
            <a:r>
              <a:rPr lang="zh-CN" altLang="en-US" dirty="0" smtClean="0"/>
              <a:t>学        位</a:t>
            </a:r>
            <a:endParaRPr lang="en-US" dirty="0"/>
          </a:p>
        </p:txBody>
      </p:sp>
      <p:sp>
        <p:nvSpPr>
          <p:cNvPr id="42" name="Rectangle 41"/>
          <p:cNvSpPr/>
          <p:nvPr/>
        </p:nvSpPr>
        <p:spPr>
          <a:xfrm>
            <a:off x="4439816"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6168008" y="1988840"/>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riangle 42"/>
          <p:cNvSpPr/>
          <p:nvPr/>
        </p:nvSpPr>
        <p:spPr>
          <a:xfrm rot="10800000">
            <a:off x="6240016" y="2060848"/>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TextBox 188"/>
          <p:cNvSpPr txBox="1"/>
          <p:nvPr/>
        </p:nvSpPr>
        <p:spPr>
          <a:xfrm>
            <a:off x="6816080" y="1988840"/>
            <a:ext cx="1069524" cy="369332"/>
          </a:xfrm>
          <a:prstGeom prst="rect">
            <a:avLst/>
          </a:prstGeom>
          <a:noFill/>
        </p:spPr>
        <p:txBody>
          <a:bodyPr wrap="none" rtlCol="0">
            <a:spAutoFit/>
          </a:bodyPr>
          <a:lstStyle/>
          <a:p>
            <a:r>
              <a:rPr lang="zh-CN" altLang="en-US" dirty="0" smtClean="0"/>
              <a:t>年        级</a:t>
            </a:r>
            <a:endParaRPr lang="en-US" dirty="0"/>
          </a:p>
        </p:txBody>
      </p:sp>
      <p:sp>
        <p:nvSpPr>
          <p:cNvPr id="190" name="Rectangle 189"/>
          <p:cNvSpPr/>
          <p:nvPr/>
        </p:nvSpPr>
        <p:spPr>
          <a:xfrm>
            <a:off x="8256240"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Rectangle 190"/>
          <p:cNvSpPr/>
          <p:nvPr/>
        </p:nvSpPr>
        <p:spPr>
          <a:xfrm>
            <a:off x="9984432" y="1988840"/>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Triangle 191"/>
          <p:cNvSpPr/>
          <p:nvPr/>
        </p:nvSpPr>
        <p:spPr>
          <a:xfrm rot="10800000">
            <a:off x="10056440" y="2060848"/>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TextBox 192"/>
          <p:cNvSpPr txBox="1"/>
          <p:nvPr/>
        </p:nvSpPr>
        <p:spPr>
          <a:xfrm>
            <a:off x="2927648" y="2492896"/>
            <a:ext cx="1069524" cy="369332"/>
          </a:xfrm>
          <a:prstGeom prst="rect">
            <a:avLst/>
          </a:prstGeom>
          <a:noFill/>
        </p:spPr>
        <p:txBody>
          <a:bodyPr wrap="none" rtlCol="0">
            <a:spAutoFit/>
          </a:bodyPr>
          <a:lstStyle/>
          <a:p>
            <a:r>
              <a:rPr lang="zh-CN" altLang="en-US" dirty="0" smtClean="0"/>
              <a:t>班        级</a:t>
            </a:r>
            <a:endParaRPr lang="en-US" dirty="0"/>
          </a:p>
        </p:txBody>
      </p:sp>
      <p:sp>
        <p:nvSpPr>
          <p:cNvPr id="194" name="Rectangle 193"/>
          <p:cNvSpPr/>
          <p:nvPr/>
        </p:nvSpPr>
        <p:spPr>
          <a:xfrm>
            <a:off x="4439816" y="2492896"/>
            <a:ext cx="54726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p:cNvSpPr/>
          <p:nvPr/>
        </p:nvSpPr>
        <p:spPr>
          <a:xfrm>
            <a:off x="9984432" y="2492896"/>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Triangle 195"/>
          <p:cNvSpPr/>
          <p:nvPr/>
        </p:nvSpPr>
        <p:spPr>
          <a:xfrm rot="10800000">
            <a:off x="10056440" y="2564904"/>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TextBox 196"/>
          <p:cNvSpPr txBox="1"/>
          <p:nvPr/>
        </p:nvSpPr>
        <p:spPr>
          <a:xfrm>
            <a:off x="2927648" y="3041299"/>
            <a:ext cx="1069524" cy="369332"/>
          </a:xfrm>
          <a:prstGeom prst="rect">
            <a:avLst/>
          </a:prstGeom>
          <a:noFill/>
        </p:spPr>
        <p:txBody>
          <a:bodyPr wrap="none" rtlCol="0">
            <a:spAutoFit/>
          </a:bodyPr>
          <a:lstStyle/>
          <a:p>
            <a:r>
              <a:rPr lang="zh-CN" altLang="en-US" dirty="0" smtClean="0"/>
              <a:t>学        期</a:t>
            </a:r>
            <a:endParaRPr lang="en-US" dirty="0"/>
          </a:p>
        </p:txBody>
      </p:sp>
      <p:sp>
        <p:nvSpPr>
          <p:cNvPr id="198" name="Rectangle 197"/>
          <p:cNvSpPr/>
          <p:nvPr/>
        </p:nvSpPr>
        <p:spPr>
          <a:xfrm>
            <a:off x="4439816"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TextBox 200"/>
          <p:cNvSpPr txBox="1"/>
          <p:nvPr/>
        </p:nvSpPr>
        <p:spPr>
          <a:xfrm>
            <a:off x="6816080" y="2996952"/>
            <a:ext cx="1103187" cy="369332"/>
          </a:xfrm>
          <a:prstGeom prst="rect">
            <a:avLst/>
          </a:prstGeom>
          <a:noFill/>
        </p:spPr>
        <p:txBody>
          <a:bodyPr wrap="none" rtlCol="0">
            <a:spAutoFit/>
          </a:bodyPr>
          <a:lstStyle/>
          <a:p>
            <a:r>
              <a:rPr lang="zh-CN" altLang="en-US" dirty="0" smtClean="0"/>
              <a:t>学        时</a:t>
            </a:r>
            <a:endParaRPr lang="en-US" dirty="0"/>
          </a:p>
        </p:txBody>
      </p:sp>
      <p:sp>
        <p:nvSpPr>
          <p:cNvPr id="202" name="Rectangle 201"/>
          <p:cNvSpPr/>
          <p:nvPr/>
        </p:nvSpPr>
        <p:spPr>
          <a:xfrm>
            <a:off x="8256240"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9984432" y="2996952"/>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p:cNvPicPr>
            <a:picLocks noChangeAspect="1"/>
          </p:cNvPicPr>
          <p:nvPr/>
        </p:nvPicPr>
        <p:blipFill>
          <a:blip r:embed="rId4"/>
          <a:stretch>
            <a:fillRect/>
          </a:stretch>
        </p:blipFill>
        <p:spPr>
          <a:xfrm>
            <a:off x="10056440" y="3068960"/>
            <a:ext cx="254000" cy="241300"/>
          </a:xfrm>
          <a:prstGeom prst="rect">
            <a:avLst/>
          </a:prstGeom>
        </p:spPr>
      </p:pic>
      <p:sp>
        <p:nvSpPr>
          <p:cNvPr id="206" name="TextBox 205"/>
          <p:cNvSpPr txBox="1"/>
          <p:nvPr/>
        </p:nvSpPr>
        <p:spPr>
          <a:xfrm>
            <a:off x="2927648" y="3501008"/>
            <a:ext cx="1069524" cy="369332"/>
          </a:xfrm>
          <a:prstGeom prst="rect">
            <a:avLst/>
          </a:prstGeom>
          <a:noFill/>
        </p:spPr>
        <p:txBody>
          <a:bodyPr wrap="none" rtlCol="0">
            <a:spAutoFit/>
          </a:bodyPr>
          <a:lstStyle/>
          <a:p>
            <a:r>
              <a:rPr lang="zh-CN" altLang="en-US" dirty="0" smtClean="0"/>
              <a:t>难        度</a:t>
            </a:r>
            <a:endParaRPr lang="en-US" dirty="0"/>
          </a:p>
        </p:txBody>
      </p:sp>
      <p:sp>
        <p:nvSpPr>
          <p:cNvPr id="207" name="Rectangle 206"/>
          <p:cNvSpPr/>
          <p:nvPr/>
        </p:nvSpPr>
        <p:spPr>
          <a:xfrm>
            <a:off x="4439816" y="3501008"/>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6168008" y="2996952"/>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 name="Picture 208"/>
          <p:cNvPicPr>
            <a:picLocks noChangeAspect="1"/>
          </p:cNvPicPr>
          <p:nvPr/>
        </p:nvPicPr>
        <p:blipFill>
          <a:blip r:embed="rId4"/>
          <a:stretch>
            <a:fillRect/>
          </a:stretch>
        </p:blipFill>
        <p:spPr>
          <a:xfrm>
            <a:off x="6240016" y="3068960"/>
            <a:ext cx="254000" cy="241300"/>
          </a:xfrm>
          <a:prstGeom prst="rect">
            <a:avLst/>
          </a:prstGeom>
        </p:spPr>
      </p:pic>
      <p:sp>
        <p:nvSpPr>
          <p:cNvPr id="210" name="TextBox 209"/>
          <p:cNvSpPr txBox="1"/>
          <p:nvPr/>
        </p:nvSpPr>
        <p:spPr>
          <a:xfrm>
            <a:off x="2927648" y="4005064"/>
            <a:ext cx="1241045" cy="369332"/>
          </a:xfrm>
          <a:prstGeom prst="rect">
            <a:avLst/>
          </a:prstGeom>
          <a:noFill/>
        </p:spPr>
        <p:txBody>
          <a:bodyPr wrap="none" rtlCol="0">
            <a:spAutoFit/>
          </a:bodyPr>
          <a:lstStyle/>
          <a:p>
            <a:r>
              <a:rPr lang="zh-CN" altLang="en-US" dirty="0" smtClean="0"/>
              <a:t>必修</a:t>
            </a:r>
            <a:r>
              <a:rPr lang="en-US" altLang="zh-CN" dirty="0" smtClean="0"/>
              <a:t>/</a:t>
            </a:r>
            <a:r>
              <a:rPr lang="zh-CN" altLang="en-US" dirty="0" smtClean="0"/>
              <a:t>选修</a:t>
            </a:r>
            <a:endParaRPr lang="en-US" dirty="0"/>
          </a:p>
        </p:txBody>
      </p:sp>
      <p:sp>
        <p:nvSpPr>
          <p:cNvPr id="211" name="Rectangle 210"/>
          <p:cNvSpPr/>
          <p:nvPr/>
        </p:nvSpPr>
        <p:spPr>
          <a:xfrm>
            <a:off x="4455460" y="4005064"/>
            <a:ext cx="16405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4451134" y="4509120"/>
            <a:ext cx="164486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TextBox 212"/>
          <p:cNvSpPr txBox="1"/>
          <p:nvPr/>
        </p:nvSpPr>
        <p:spPr>
          <a:xfrm>
            <a:off x="2927648" y="4509120"/>
            <a:ext cx="1088760" cy="369332"/>
          </a:xfrm>
          <a:prstGeom prst="rect">
            <a:avLst/>
          </a:prstGeom>
          <a:noFill/>
        </p:spPr>
        <p:txBody>
          <a:bodyPr wrap="none" rtlCol="0">
            <a:spAutoFit/>
          </a:bodyPr>
          <a:lstStyle/>
          <a:p>
            <a:r>
              <a:rPr lang="zh-CN" altLang="en-US" dirty="0" smtClean="0"/>
              <a:t>教  师  数</a:t>
            </a:r>
            <a:endParaRPr lang="en-US" dirty="0"/>
          </a:p>
        </p:txBody>
      </p:sp>
      <p:sp>
        <p:nvSpPr>
          <p:cNvPr id="214" name="TextBox 213"/>
          <p:cNvSpPr txBox="1"/>
          <p:nvPr/>
        </p:nvSpPr>
        <p:spPr>
          <a:xfrm>
            <a:off x="2927648" y="5013176"/>
            <a:ext cx="1338828" cy="369332"/>
          </a:xfrm>
          <a:prstGeom prst="rect">
            <a:avLst/>
          </a:prstGeom>
          <a:noFill/>
        </p:spPr>
        <p:txBody>
          <a:bodyPr wrap="none" rtlCol="0">
            <a:spAutoFit/>
          </a:bodyPr>
          <a:lstStyle/>
          <a:p>
            <a:r>
              <a:rPr lang="zh-CN" altLang="en-US" dirty="0" smtClean="0"/>
              <a:t>周上课次数</a:t>
            </a:r>
            <a:endParaRPr lang="en-US" dirty="0"/>
          </a:p>
        </p:txBody>
      </p:sp>
      <p:sp>
        <p:nvSpPr>
          <p:cNvPr id="215" name="Rectangle 214"/>
          <p:cNvSpPr/>
          <p:nvPr/>
        </p:nvSpPr>
        <p:spPr>
          <a:xfrm>
            <a:off x="4439816" y="5013176"/>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TextBox 215"/>
          <p:cNvSpPr txBox="1"/>
          <p:nvPr/>
        </p:nvSpPr>
        <p:spPr>
          <a:xfrm>
            <a:off x="6816080" y="3501008"/>
            <a:ext cx="1107996" cy="369332"/>
          </a:xfrm>
          <a:prstGeom prst="rect">
            <a:avLst/>
          </a:prstGeom>
          <a:noFill/>
        </p:spPr>
        <p:txBody>
          <a:bodyPr wrap="none" rtlCol="0">
            <a:spAutoFit/>
          </a:bodyPr>
          <a:lstStyle/>
          <a:p>
            <a:r>
              <a:rPr lang="zh-CN" altLang="en-US" dirty="0" smtClean="0"/>
              <a:t>可选教师</a:t>
            </a:r>
            <a:endParaRPr lang="en-US" dirty="0"/>
          </a:p>
        </p:txBody>
      </p:sp>
      <p:sp>
        <p:nvSpPr>
          <p:cNvPr id="218" name="Rectangle 217"/>
          <p:cNvSpPr/>
          <p:nvPr/>
        </p:nvSpPr>
        <p:spPr>
          <a:xfrm>
            <a:off x="8256240" y="3501008"/>
            <a:ext cx="1656184" cy="18722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p:cNvSpPr/>
          <p:nvPr/>
        </p:nvSpPr>
        <p:spPr>
          <a:xfrm>
            <a:off x="6168008" y="3501008"/>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0" name="Picture 219"/>
          <p:cNvPicPr>
            <a:picLocks noChangeAspect="1"/>
          </p:cNvPicPr>
          <p:nvPr/>
        </p:nvPicPr>
        <p:blipFill>
          <a:blip r:embed="rId4"/>
          <a:stretch>
            <a:fillRect/>
          </a:stretch>
        </p:blipFill>
        <p:spPr>
          <a:xfrm>
            <a:off x="6240016" y="3573016"/>
            <a:ext cx="254000" cy="241300"/>
          </a:xfrm>
          <a:prstGeom prst="rect">
            <a:avLst/>
          </a:prstGeom>
        </p:spPr>
      </p:pic>
      <p:sp>
        <p:nvSpPr>
          <p:cNvPr id="46" name="Rounded Rectangle 45"/>
          <p:cNvSpPr/>
          <p:nvPr/>
        </p:nvSpPr>
        <p:spPr>
          <a:xfrm>
            <a:off x="9984432" y="3501007"/>
            <a:ext cx="914400" cy="360041"/>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添加</a:t>
            </a:r>
            <a:endParaRPr lang="en-US" dirty="0"/>
          </a:p>
        </p:txBody>
      </p:sp>
      <p:sp>
        <p:nvSpPr>
          <p:cNvPr id="221" name="Rounded Rectangle 220"/>
          <p:cNvSpPr/>
          <p:nvPr/>
        </p:nvSpPr>
        <p:spPr>
          <a:xfrm>
            <a:off x="9984432" y="3933056"/>
            <a:ext cx="914400" cy="360041"/>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删除</a:t>
            </a:r>
            <a:endParaRPr lang="en-US" dirty="0"/>
          </a:p>
        </p:txBody>
      </p:sp>
      <p:sp>
        <p:nvSpPr>
          <p:cNvPr id="224" name="Rectangle 223"/>
          <p:cNvSpPr/>
          <p:nvPr/>
        </p:nvSpPr>
        <p:spPr>
          <a:xfrm>
            <a:off x="9336360" y="5877272"/>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确定</a:t>
            </a:r>
            <a:endParaRPr lang="en-US" dirty="0"/>
          </a:p>
        </p:txBody>
      </p:sp>
      <p:sp>
        <p:nvSpPr>
          <p:cNvPr id="225" name="Rectangle 224"/>
          <p:cNvSpPr/>
          <p:nvPr/>
        </p:nvSpPr>
        <p:spPr>
          <a:xfrm>
            <a:off x="10632504" y="5877272"/>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grpSp>
        <p:nvGrpSpPr>
          <p:cNvPr id="168" name="Group 167"/>
          <p:cNvGrpSpPr/>
          <p:nvPr/>
        </p:nvGrpSpPr>
        <p:grpSpPr>
          <a:xfrm>
            <a:off x="7824192" y="980728"/>
            <a:ext cx="360040" cy="360040"/>
            <a:chOff x="8472264" y="764704"/>
            <a:chExt cx="360040" cy="360040"/>
          </a:xfrm>
        </p:grpSpPr>
        <p:sp>
          <p:nvSpPr>
            <p:cNvPr id="169" name="Oval 168"/>
            <p:cNvSpPr/>
            <p:nvPr/>
          </p:nvSpPr>
          <p:spPr>
            <a:xfrm>
              <a:off x="8472264" y="764704"/>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0" name="Straight Connector 169"/>
            <p:cNvCxnSpPr/>
            <p:nvPr/>
          </p:nvCxnSpPr>
          <p:spPr>
            <a:xfrm>
              <a:off x="8688288" y="980728"/>
              <a:ext cx="144016" cy="144016"/>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71" name="Picture 170"/>
          <p:cNvPicPr>
            <a:picLocks noChangeAspect="1"/>
          </p:cNvPicPr>
          <p:nvPr/>
        </p:nvPicPr>
        <p:blipFill>
          <a:blip r:embed="rId5"/>
          <a:stretch>
            <a:fillRect/>
          </a:stretch>
        </p:blipFill>
        <p:spPr>
          <a:xfrm>
            <a:off x="10272464" y="6237312"/>
            <a:ext cx="431800" cy="317500"/>
          </a:xfrm>
          <a:prstGeom prst="rect">
            <a:avLst/>
          </a:prstGeom>
        </p:spPr>
      </p:pic>
      <p:sp>
        <p:nvSpPr>
          <p:cNvPr id="226" name="TextBox 225"/>
          <p:cNvSpPr txBox="1"/>
          <p:nvPr/>
        </p:nvSpPr>
        <p:spPr>
          <a:xfrm>
            <a:off x="8256240" y="980728"/>
            <a:ext cx="2664296" cy="369332"/>
          </a:xfrm>
          <a:prstGeom prst="rect">
            <a:avLst/>
          </a:prstGeom>
          <a:noFill/>
        </p:spPr>
        <p:txBody>
          <a:bodyPr wrap="square" rtlCol="0">
            <a:spAutoFit/>
          </a:bodyPr>
          <a:lstStyle/>
          <a:p>
            <a:r>
              <a:rPr lang="zh-CN" altLang="en-US" dirty="0" smtClean="0"/>
              <a:t>系统内</a:t>
            </a:r>
            <a:r>
              <a:rPr lang="zh-CN" altLang="en-US" smtClean="0"/>
              <a:t>已有本课程代码</a:t>
            </a:r>
            <a:endParaRPr lang="en-US" dirty="0"/>
          </a:p>
        </p:txBody>
      </p:sp>
      <p:sp>
        <p:nvSpPr>
          <p:cNvPr id="227" name="TextBox 226"/>
          <p:cNvSpPr txBox="1"/>
          <p:nvPr/>
        </p:nvSpPr>
        <p:spPr>
          <a:xfrm>
            <a:off x="4511824" y="1484784"/>
            <a:ext cx="1338828" cy="369332"/>
          </a:xfrm>
          <a:prstGeom prst="rect">
            <a:avLst/>
          </a:prstGeom>
          <a:noFill/>
        </p:spPr>
        <p:txBody>
          <a:bodyPr wrap="none" rtlCol="0">
            <a:spAutoFit/>
          </a:bodyPr>
          <a:lstStyle/>
          <a:p>
            <a:r>
              <a:rPr lang="zh-CN" altLang="en-US" dirty="0" smtClean="0"/>
              <a:t>知识产权法</a:t>
            </a:r>
            <a:endParaRPr lang="en-US" dirty="0"/>
          </a:p>
        </p:txBody>
      </p:sp>
      <p:sp>
        <p:nvSpPr>
          <p:cNvPr id="174" name="TextBox 173"/>
          <p:cNvSpPr txBox="1"/>
          <p:nvPr/>
        </p:nvSpPr>
        <p:spPr>
          <a:xfrm>
            <a:off x="4511824" y="1988840"/>
            <a:ext cx="646331" cy="369332"/>
          </a:xfrm>
          <a:prstGeom prst="rect">
            <a:avLst/>
          </a:prstGeom>
          <a:noFill/>
        </p:spPr>
        <p:txBody>
          <a:bodyPr wrap="none" rtlCol="0">
            <a:spAutoFit/>
          </a:bodyPr>
          <a:lstStyle/>
          <a:p>
            <a:r>
              <a:rPr lang="zh-CN" altLang="en-US" dirty="0" smtClean="0"/>
              <a:t>本科</a:t>
            </a:r>
            <a:endParaRPr lang="en-US" dirty="0"/>
          </a:p>
        </p:txBody>
      </p:sp>
      <p:sp>
        <p:nvSpPr>
          <p:cNvPr id="175" name="TextBox 174"/>
          <p:cNvSpPr txBox="1"/>
          <p:nvPr/>
        </p:nvSpPr>
        <p:spPr>
          <a:xfrm>
            <a:off x="8328248" y="1988840"/>
            <a:ext cx="418704" cy="369332"/>
          </a:xfrm>
          <a:prstGeom prst="rect">
            <a:avLst/>
          </a:prstGeom>
          <a:noFill/>
        </p:spPr>
        <p:txBody>
          <a:bodyPr wrap="none" rtlCol="0">
            <a:spAutoFit/>
          </a:bodyPr>
          <a:lstStyle/>
          <a:p>
            <a:r>
              <a:rPr lang="en-US" altLang="zh-CN" dirty="0" smtClean="0"/>
              <a:t>16</a:t>
            </a:r>
            <a:endParaRPr lang="en-US" dirty="0"/>
          </a:p>
        </p:txBody>
      </p:sp>
      <p:sp>
        <p:nvSpPr>
          <p:cNvPr id="176" name="TextBox 175"/>
          <p:cNvSpPr txBox="1"/>
          <p:nvPr/>
        </p:nvSpPr>
        <p:spPr>
          <a:xfrm>
            <a:off x="4511824" y="2492896"/>
            <a:ext cx="1338828" cy="369332"/>
          </a:xfrm>
          <a:prstGeom prst="rect">
            <a:avLst/>
          </a:prstGeom>
          <a:noFill/>
        </p:spPr>
        <p:txBody>
          <a:bodyPr wrap="none" rtlCol="0">
            <a:spAutoFit/>
          </a:bodyPr>
          <a:lstStyle/>
          <a:p>
            <a:r>
              <a:rPr lang="zh-CN" altLang="en-US" dirty="0" smtClean="0"/>
              <a:t>法学院本科</a:t>
            </a:r>
            <a:endParaRPr lang="en-US" dirty="0"/>
          </a:p>
        </p:txBody>
      </p:sp>
      <p:sp>
        <p:nvSpPr>
          <p:cNvPr id="177" name="TextBox 176"/>
          <p:cNvSpPr txBox="1"/>
          <p:nvPr/>
        </p:nvSpPr>
        <p:spPr>
          <a:xfrm>
            <a:off x="4511824" y="2996952"/>
            <a:ext cx="415498" cy="369332"/>
          </a:xfrm>
          <a:prstGeom prst="rect">
            <a:avLst/>
          </a:prstGeom>
          <a:noFill/>
        </p:spPr>
        <p:txBody>
          <a:bodyPr wrap="none" rtlCol="0">
            <a:spAutoFit/>
          </a:bodyPr>
          <a:lstStyle/>
          <a:p>
            <a:r>
              <a:rPr lang="zh-CN" altLang="en-US" dirty="0" smtClean="0"/>
              <a:t>五</a:t>
            </a:r>
            <a:endParaRPr lang="en-US" dirty="0"/>
          </a:p>
        </p:txBody>
      </p:sp>
      <p:sp>
        <p:nvSpPr>
          <p:cNvPr id="178" name="TextBox 177"/>
          <p:cNvSpPr txBox="1"/>
          <p:nvPr/>
        </p:nvSpPr>
        <p:spPr>
          <a:xfrm>
            <a:off x="8328248" y="2996952"/>
            <a:ext cx="418704" cy="369332"/>
          </a:xfrm>
          <a:prstGeom prst="rect">
            <a:avLst/>
          </a:prstGeom>
          <a:noFill/>
        </p:spPr>
        <p:txBody>
          <a:bodyPr wrap="none" rtlCol="0">
            <a:spAutoFit/>
          </a:bodyPr>
          <a:lstStyle/>
          <a:p>
            <a:r>
              <a:rPr lang="en-US" altLang="zh-CN" dirty="0" smtClean="0"/>
              <a:t>54</a:t>
            </a:r>
            <a:endParaRPr lang="en-US" dirty="0"/>
          </a:p>
        </p:txBody>
      </p:sp>
      <p:sp>
        <p:nvSpPr>
          <p:cNvPr id="179" name="TextBox 178"/>
          <p:cNvSpPr txBox="1"/>
          <p:nvPr/>
        </p:nvSpPr>
        <p:spPr>
          <a:xfrm>
            <a:off x="4583832" y="3501008"/>
            <a:ext cx="301686" cy="369332"/>
          </a:xfrm>
          <a:prstGeom prst="rect">
            <a:avLst/>
          </a:prstGeom>
          <a:noFill/>
        </p:spPr>
        <p:txBody>
          <a:bodyPr wrap="none" rtlCol="0">
            <a:spAutoFit/>
          </a:bodyPr>
          <a:lstStyle/>
          <a:p>
            <a:r>
              <a:rPr lang="en-US" altLang="zh-CN" dirty="0" smtClean="0"/>
              <a:t>4</a:t>
            </a:r>
            <a:endParaRPr lang="en-US" dirty="0"/>
          </a:p>
        </p:txBody>
      </p:sp>
      <p:sp>
        <p:nvSpPr>
          <p:cNvPr id="180" name="TextBox 179"/>
          <p:cNvSpPr txBox="1"/>
          <p:nvPr/>
        </p:nvSpPr>
        <p:spPr>
          <a:xfrm>
            <a:off x="4511824" y="4005064"/>
            <a:ext cx="646331" cy="369332"/>
          </a:xfrm>
          <a:prstGeom prst="rect">
            <a:avLst/>
          </a:prstGeom>
          <a:noFill/>
        </p:spPr>
        <p:txBody>
          <a:bodyPr wrap="none" rtlCol="0">
            <a:spAutoFit/>
          </a:bodyPr>
          <a:lstStyle/>
          <a:p>
            <a:r>
              <a:rPr lang="zh-CN" altLang="en-US" dirty="0" smtClean="0"/>
              <a:t>必修</a:t>
            </a:r>
            <a:endParaRPr lang="en-US" dirty="0"/>
          </a:p>
        </p:txBody>
      </p:sp>
      <p:sp>
        <p:nvSpPr>
          <p:cNvPr id="181" name="TextBox 180"/>
          <p:cNvSpPr txBox="1"/>
          <p:nvPr/>
        </p:nvSpPr>
        <p:spPr>
          <a:xfrm>
            <a:off x="4511824" y="4509120"/>
            <a:ext cx="301686" cy="369332"/>
          </a:xfrm>
          <a:prstGeom prst="rect">
            <a:avLst/>
          </a:prstGeom>
          <a:noFill/>
        </p:spPr>
        <p:txBody>
          <a:bodyPr wrap="none" rtlCol="0">
            <a:spAutoFit/>
          </a:bodyPr>
          <a:lstStyle/>
          <a:p>
            <a:r>
              <a:rPr lang="en-US" altLang="zh-CN" dirty="0" smtClean="0"/>
              <a:t>1</a:t>
            </a:r>
            <a:endParaRPr lang="en-US" dirty="0"/>
          </a:p>
        </p:txBody>
      </p:sp>
      <p:sp>
        <p:nvSpPr>
          <p:cNvPr id="182" name="TextBox 181"/>
          <p:cNvSpPr txBox="1"/>
          <p:nvPr/>
        </p:nvSpPr>
        <p:spPr>
          <a:xfrm>
            <a:off x="4511824" y="5013176"/>
            <a:ext cx="301686" cy="369332"/>
          </a:xfrm>
          <a:prstGeom prst="rect">
            <a:avLst/>
          </a:prstGeom>
          <a:noFill/>
        </p:spPr>
        <p:txBody>
          <a:bodyPr wrap="none" rtlCol="0">
            <a:spAutoFit/>
          </a:bodyPr>
          <a:lstStyle/>
          <a:p>
            <a:r>
              <a:rPr lang="en-US" altLang="zh-CN" dirty="0" smtClean="0"/>
              <a:t>1</a:t>
            </a:r>
            <a:endParaRPr lang="en-US" dirty="0"/>
          </a:p>
        </p:txBody>
      </p:sp>
      <p:sp>
        <p:nvSpPr>
          <p:cNvPr id="199" name="Rectangle 198"/>
          <p:cNvSpPr/>
          <p:nvPr/>
        </p:nvSpPr>
        <p:spPr>
          <a:xfrm>
            <a:off x="6168008" y="4005064"/>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0" name="Picture 199"/>
          <p:cNvPicPr>
            <a:picLocks noChangeAspect="1"/>
          </p:cNvPicPr>
          <p:nvPr/>
        </p:nvPicPr>
        <p:blipFill>
          <a:blip r:embed="rId4"/>
          <a:stretch>
            <a:fillRect/>
          </a:stretch>
        </p:blipFill>
        <p:spPr>
          <a:xfrm>
            <a:off x="6240016" y="4077072"/>
            <a:ext cx="254000" cy="241300"/>
          </a:xfrm>
          <a:prstGeom prst="rect">
            <a:avLst/>
          </a:prstGeom>
        </p:spPr>
      </p:pic>
      <p:cxnSp>
        <p:nvCxnSpPr>
          <p:cNvPr id="204" name="Straight Connector 203"/>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205" name="Rectangle 204"/>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217" name="TextBox 216"/>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222" name="Rectangle 221"/>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23" name="TextBox 222"/>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229" name="Rectangle 228"/>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4</a:t>
            </a:r>
            <a:endParaRPr lang="en-US" altLang="zh-CN" dirty="0" smtClean="0">
              <a:solidFill>
                <a:schemeClr val="tx1"/>
              </a:solidFill>
            </a:endParaRPr>
          </a:p>
        </p:txBody>
      </p:sp>
      <p:sp>
        <p:nvSpPr>
          <p:cNvPr id="63" name="Rectangle 62"/>
          <p:cNvSpPr/>
          <p:nvPr/>
        </p:nvSpPr>
        <p:spPr>
          <a:xfrm>
            <a:off x="357572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smtClean="0">
                <a:solidFill>
                  <a:schemeClr val="tx1"/>
                </a:solidFill>
              </a:rPr>
              <a:t>216</a:t>
            </a:r>
            <a:endParaRPr lang="en-US" altLang="zh-CN" dirty="0">
              <a:solidFill>
                <a:schemeClr val="tx1"/>
              </a:solidFill>
            </a:endParaRPr>
          </a:p>
        </p:txBody>
      </p:sp>
      <p:sp>
        <p:nvSpPr>
          <p:cNvPr id="64" name="Rectangle 63"/>
          <p:cNvSpPr/>
          <p:nvPr/>
        </p:nvSpPr>
        <p:spPr>
          <a:xfrm>
            <a:off x="501588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smtClean="0">
                <a:solidFill>
                  <a:schemeClr val="tx1"/>
                </a:solidFill>
              </a:rPr>
              <a:t>17</a:t>
            </a:r>
            <a:endParaRPr lang="en-US" altLang="zh-CN" dirty="0">
              <a:solidFill>
                <a:schemeClr val="tx1"/>
              </a:solidFill>
            </a:endParaRPr>
          </a:p>
        </p:txBody>
      </p:sp>
      <p:sp>
        <p:nvSpPr>
          <p:cNvPr id="66" name="Rectangle 65"/>
          <p:cNvSpPr/>
          <p:nvPr/>
        </p:nvSpPr>
        <p:spPr>
          <a:xfrm>
            <a:off x="6456040" y="1988840"/>
            <a:ext cx="165618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被申报课程数</a:t>
            </a:r>
            <a:r>
              <a:rPr lang="en-US" altLang="zh-CN" dirty="0" smtClean="0">
                <a:solidFill>
                  <a:schemeClr val="tx1"/>
                </a:solidFill>
              </a:rPr>
              <a:t>0</a:t>
            </a:r>
            <a:endParaRPr lang="en-US" altLang="zh-CN" dirty="0">
              <a:solidFill>
                <a:schemeClr val="tx1"/>
              </a:solidFill>
            </a:endParaRPr>
          </a:p>
        </p:txBody>
      </p:sp>
      <p:sp>
        <p:nvSpPr>
          <p:cNvPr id="67" name="Rectangle 66"/>
          <p:cNvSpPr/>
          <p:nvPr/>
        </p:nvSpPr>
        <p:spPr>
          <a:xfrm>
            <a:off x="8256240"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可选教师</a:t>
            </a:r>
            <a:r>
              <a:rPr lang="zh-CN" altLang="en-US" dirty="0">
                <a:solidFill>
                  <a:schemeClr val="tx1"/>
                </a:solidFill>
              </a:rPr>
              <a:t>总数</a:t>
            </a:r>
            <a:endParaRPr lang="en-US" altLang="zh-CN" dirty="0">
              <a:solidFill>
                <a:schemeClr val="tx1"/>
              </a:solidFill>
            </a:endParaRPr>
          </a:p>
          <a:p>
            <a:pPr algn="ctr"/>
            <a:r>
              <a:rPr lang="en-US" altLang="zh-CN" dirty="0" smtClean="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711624" y="3861048"/>
            <a:ext cx="190500" cy="304800"/>
          </a:xfrm>
          <a:prstGeom prst="rect">
            <a:avLst/>
          </a:prstGeom>
        </p:spPr>
      </p:pic>
      <p:sp>
        <p:nvSpPr>
          <p:cNvPr id="80" name="TextBox 79"/>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81" name="TextBox 80"/>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256240" y="3861048"/>
            <a:ext cx="673582" cy="338554"/>
          </a:xfrm>
          <a:prstGeom prst="rect">
            <a:avLst/>
          </a:prstGeom>
          <a:noFill/>
        </p:spPr>
        <p:txBody>
          <a:bodyPr wrap="none" rtlCol="0">
            <a:spAutoFit/>
          </a:bodyPr>
          <a:lstStyle/>
          <a:p>
            <a:r>
              <a:rPr lang="zh-CN" altLang="en-US" sz="1600" dirty="0" smtClean="0"/>
              <a:t>必</a:t>
            </a:r>
            <a:r>
              <a:rPr lang="en-US" altLang="zh-CN" sz="1600" dirty="0" smtClean="0"/>
              <a:t>/</a:t>
            </a:r>
            <a:r>
              <a:rPr lang="zh-CN" altLang="en-US" sz="1600" dirty="0" smtClean="0"/>
              <a:t>选</a:t>
            </a:r>
            <a:endParaRPr lang="en-US" sz="1600" dirty="0"/>
          </a:p>
        </p:txBody>
      </p:sp>
      <p:sp>
        <p:nvSpPr>
          <p:cNvPr id="88" name="TextBox 87"/>
          <p:cNvSpPr txBox="1"/>
          <p:nvPr/>
        </p:nvSpPr>
        <p:spPr>
          <a:xfrm>
            <a:off x="10920536" y="3861048"/>
            <a:ext cx="1005403" cy="338554"/>
          </a:xfrm>
          <a:prstGeom prst="rect">
            <a:avLst/>
          </a:prstGeom>
          <a:noFill/>
        </p:spPr>
        <p:txBody>
          <a:bodyPr wrap="none" rtlCol="0">
            <a:spAutoFit/>
          </a:bodyPr>
          <a:lstStyle/>
          <a:p>
            <a:r>
              <a:rPr lang="zh-CN" altLang="en-US" sz="1600" dirty="0" smtClean="0"/>
              <a:t>可选教师</a:t>
            </a:r>
            <a:endParaRPr lang="en-US" sz="1600" dirty="0"/>
          </a:p>
        </p:txBody>
      </p:sp>
      <p:sp>
        <p:nvSpPr>
          <p:cNvPr id="89" name="TextBox 88"/>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503712" y="3861048"/>
            <a:ext cx="190500" cy="304800"/>
          </a:xfrm>
          <a:prstGeom prst="rect">
            <a:avLst/>
          </a:prstGeom>
        </p:spPr>
      </p:pic>
      <p:pic>
        <p:nvPicPr>
          <p:cNvPr id="92" name="Picture 91"/>
          <p:cNvPicPr>
            <a:picLocks noChangeAspect="1"/>
          </p:cNvPicPr>
          <p:nvPr/>
        </p:nvPicPr>
        <p:blipFill>
          <a:blip r:embed="rId3"/>
          <a:stretch>
            <a:fillRect/>
          </a:stretch>
        </p:blipFill>
        <p:spPr>
          <a:xfrm>
            <a:off x="4295800" y="3861048"/>
            <a:ext cx="190500" cy="304800"/>
          </a:xfrm>
          <a:prstGeom prst="rect">
            <a:avLst/>
          </a:prstGeom>
        </p:spPr>
      </p:pic>
      <p:pic>
        <p:nvPicPr>
          <p:cNvPr id="93" name="Picture 92"/>
          <p:cNvPicPr>
            <a:picLocks noChangeAspect="1"/>
          </p:cNvPicPr>
          <p:nvPr/>
        </p:nvPicPr>
        <p:blipFill>
          <a:blip r:embed="rId3"/>
          <a:stretch>
            <a:fillRect/>
          </a:stretch>
        </p:blipFill>
        <p:spPr>
          <a:xfrm>
            <a:off x="4943872" y="3861048"/>
            <a:ext cx="190500" cy="304800"/>
          </a:xfrm>
          <a:prstGeom prst="rect">
            <a:avLst/>
          </a:prstGeom>
        </p:spPr>
      </p:pic>
      <p:pic>
        <p:nvPicPr>
          <p:cNvPr id="94" name="Picture 93"/>
          <p:cNvPicPr>
            <a:picLocks noChangeAspect="1"/>
          </p:cNvPicPr>
          <p:nvPr/>
        </p:nvPicPr>
        <p:blipFill>
          <a:blip r:embed="rId3"/>
          <a:stretch>
            <a:fillRect/>
          </a:stretch>
        </p:blipFill>
        <p:spPr>
          <a:xfrm>
            <a:off x="5663952" y="3861048"/>
            <a:ext cx="190500" cy="304800"/>
          </a:xfrm>
          <a:prstGeom prst="rect">
            <a:avLst/>
          </a:prstGeom>
        </p:spPr>
      </p:pic>
      <p:pic>
        <p:nvPicPr>
          <p:cNvPr id="95" name="Picture 94"/>
          <p:cNvPicPr>
            <a:picLocks noChangeAspect="1"/>
          </p:cNvPicPr>
          <p:nvPr/>
        </p:nvPicPr>
        <p:blipFill>
          <a:blip r:embed="rId3"/>
          <a:stretch>
            <a:fillRect/>
          </a:stretch>
        </p:blipFill>
        <p:spPr>
          <a:xfrm>
            <a:off x="6456040" y="3861048"/>
            <a:ext cx="190500" cy="304800"/>
          </a:xfrm>
          <a:prstGeom prst="rect">
            <a:avLst/>
          </a:prstGeom>
        </p:spPr>
      </p:pic>
      <p:pic>
        <p:nvPicPr>
          <p:cNvPr id="96" name="Picture 95"/>
          <p:cNvPicPr>
            <a:picLocks noChangeAspect="1"/>
          </p:cNvPicPr>
          <p:nvPr/>
        </p:nvPicPr>
        <p:blipFill>
          <a:blip r:embed="rId3"/>
          <a:stretch>
            <a:fillRect/>
          </a:stretch>
        </p:blipFill>
        <p:spPr>
          <a:xfrm>
            <a:off x="7248128" y="3861048"/>
            <a:ext cx="190500" cy="304800"/>
          </a:xfrm>
          <a:prstGeom prst="rect">
            <a:avLst/>
          </a:prstGeom>
        </p:spPr>
      </p:pic>
      <p:pic>
        <p:nvPicPr>
          <p:cNvPr id="97" name="Picture 96"/>
          <p:cNvPicPr>
            <a:picLocks noChangeAspect="1"/>
          </p:cNvPicPr>
          <p:nvPr/>
        </p:nvPicPr>
        <p:blipFill>
          <a:blip r:embed="rId3"/>
          <a:stretch>
            <a:fillRect/>
          </a:stretch>
        </p:blipFill>
        <p:spPr>
          <a:xfrm>
            <a:off x="8040216" y="3861048"/>
            <a:ext cx="190500" cy="304800"/>
          </a:xfrm>
          <a:prstGeom prst="rect">
            <a:avLst/>
          </a:prstGeom>
        </p:spPr>
      </p:pic>
      <p:pic>
        <p:nvPicPr>
          <p:cNvPr id="98" name="Picture 97"/>
          <p:cNvPicPr>
            <a:picLocks noChangeAspect="1"/>
          </p:cNvPicPr>
          <p:nvPr/>
        </p:nvPicPr>
        <p:blipFill>
          <a:blip r:embed="rId3"/>
          <a:stretch>
            <a:fillRect/>
          </a:stretch>
        </p:blipFill>
        <p:spPr>
          <a:xfrm>
            <a:off x="8976320" y="3861048"/>
            <a:ext cx="190500" cy="304800"/>
          </a:xfrm>
          <a:prstGeom prst="rect">
            <a:avLst/>
          </a:prstGeom>
        </p:spPr>
      </p:pic>
      <p:pic>
        <p:nvPicPr>
          <p:cNvPr id="99" name="Picture 98"/>
          <p:cNvPicPr>
            <a:picLocks noChangeAspect="1"/>
          </p:cNvPicPr>
          <p:nvPr/>
        </p:nvPicPr>
        <p:blipFill>
          <a:blip r:embed="rId3"/>
          <a:stretch>
            <a:fillRect/>
          </a:stretch>
        </p:blipFill>
        <p:spPr>
          <a:xfrm>
            <a:off x="9912424" y="3861048"/>
            <a:ext cx="190500" cy="304800"/>
          </a:xfrm>
          <a:prstGeom prst="rect">
            <a:avLst/>
          </a:prstGeom>
        </p:spPr>
      </p:pic>
      <p:pic>
        <p:nvPicPr>
          <p:cNvPr id="100" name="Picture 99"/>
          <p:cNvPicPr>
            <a:picLocks noChangeAspect="1"/>
          </p:cNvPicPr>
          <p:nvPr/>
        </p:nvPicPr>
        <p:blipFill>
          <a:blip r:embed="rId3"/>
          <a:stretch>
            <a:fillRect/>
          </a:stretch>
        </p:blipFill>
        <p:spPr>
          <a:xfrm>
            <a:off x="10704512"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105" name="Straight Connector 10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3" name="TextBox 2"/>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5" name="TextBox 4"/>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6" name="TextBox 5"/>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7" name="TextBox 6"/>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8" name="TextBox 7"/>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9" name="TextBox 8"/>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1" name="TextBox 10"/>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 name="TextBox 26"/>
          <p:cNvSpPr txBox="1"/>
          <p:nvPr/>
        </p:nvSpPr>
        <p:spPr>
          <a:xfrm>
            <a:off x="8328248" y="4293096"/>
            <a:ext cx="543739" cy="307777"/>
          </a:xfrm>
          <a:prstGeom prst="rect">
            <a:avLst/>
          </a:prstGeom>
          <a:noFill/>
        </p:spPr>
        <p:txBody>
          <a:bodyPr wrap="none" rtlCol="0">
            <a:spAutoFit/>
          </a:bodyPr>
          <a:lstStyle/>
          <a:p>
            <a:r>
              <a:rPr lang="zh-CN" altLang="en-US" sz="1400" smtClean="0"/>
              <a:t>必修</a:t>
            </a:r>
            <a:endParaRPr lang="en-US" sz="1400" dirty="0"/>
          </a:p>
        </p:txBody>
      </p:sp>
      <p:sp>
        <p:nvSpPr>
          <p:cNvPr id="29" name="TextBox 28"/>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20" name="TextBox 119"/>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21" name="Straight Connector 120"/>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1991544" y="5013176"/>
            <a:ext cx="9721080" cy="4320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24" name="Straight Connector 123"/>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126" name="TextBox 125"/>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127" name="TextBox 126"/>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28" name="TextBox 127"/>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129" name="TextBox 128"/>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30" name="TextBox 129"/>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131" name="TextBox 130"/>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32" name="TextBox 131"/>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133" name="TextBox 132"/>
          <p:cNvSpPr txBox="1"/>
          <p:nvPr/>
        </p:nvSpPr>
        <p:spPr>
          <a:xfrm>
            <a:off x="8328248" y="5013176"/>
            <a:ext cx="543739" cy="307777"/>
          </a:xfrm>
          <a:prstGeom prst="rect">
            <a:avLst/>
          </a:prstGeom>
          <a:noFill/>
        </p:spPr>
        <p:txBody>
          <a:bodyPr wrap="none" rtlCol="0">
            <a:spAutoFit/>
          </a:bodyPr>
          <a:lstStyle/>
          <a:p>
            <a:r>
              <a:rPr lang="zh-CN" altLang="en-US" sz="1400" smtClean="0"/>
              <a:t>选修</a:t>
            </a:r>
            <a:endParaRPr lang="en-US" altLang="zh-CN" sz="1400" dirty="0" smtClean="0"/>
          </a:p>
        </p:txBody>
      </p:sp>
      <p:sp>
        <p:nvSpPr>
          <p:cNvPr id="134" name="TextBox 133"/>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135" name="TextBox 134"/>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37" name="Straight Connector 136"/>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1991544" y="5589240"/>
            <a:ext cx="9721080" cy="4320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41" name="TextBox 140"/>
          <p:cNvSpPr txBox="1"/>
          <p:nvPr/>
        </p:nvSpPr>
        <p:spPr>
          <a:xfrm>
            <a:off x="1991544" y="5517232"/>
            <a:ext cx="872675" cy="523220"/>
          </a:xfrm>
          <a:prstGeom prst="rect">
            <a:avLst/>
          </a:prstGeom>
          <a:noFill/>
        </p:spPr>
        <p:txBody>
          <a:bodyPr wrap="none" rtlCol="0">
            <a:spAutoFit/>
          </a:bodyPr>
          <a:lstStyle/>
          <a:p>
            <a:r>
              <a:rPr lang="en-US" altLang="zh-CN" sz="1400" dirty="0" smtClean="0"/>
              <a:t>LAWS160</a:t>
            </a:r>
            <a:endParaRPr lang="en-US" altLang="zh-CN" sz="1400" dirty="0" smtClean="0"/>
          </a:p>
          <a:p>
            <a:r>
              <a:rPr lang="en-US" altLang="zh-CN" sz="1400" dirty="0" smtClean="0"/>
              <a:t>002.01</a:t>
            </a:r>
            <a:endParaRPr lang="en-US" sz="1400" dirty="0"/>
          </a:p>
        </p:txBody>
      </p:sp>
      <p:sp>
        <p:nvSpPr>
          <p:cNvPr id="142" name="TextBox 141"/>
          <p:cNvSpPr txBox="1"/>
          <p:nvPr/>
        </p:nvSpPr>
        <p:spPr>
          <a:xfrm>
            <a:off x="2855640" y="5589240"/>
            <a:ext cx="902811" cy="307777"/>
          </a:xfrm>
          <a:prstGeom prst="rect">
            <a:avLst/>
          </a:prstGeom>
          <a:noFill/>
        </p:spPr>
        <p:txBody>
          <a:bodyPr wrap="none" rtlCol="0">
            <a:spAutoFit/>
          </a:bodyPr>
          <a:lstStyle/>
          <a:p>
            <a:r>
              <a:rPr lang="zh-CN" altLang="en-US" sz="1400" smtClean="0"/>
              <a:t>民法总论</a:t>
            </a:r>
            <a:endParaRPr lang="en-US" sz="1400" dirty="0"/>
          </a:p>
        </p:txBody>
      </p:sp>
      <p:sp>
        <p:nvSpPr>
          <p:cNvPr id="143" name="TextBox 142"/>
          <p:cNvSpPr txBox="1"/>
          <p:nvPr/>
        </p:nvSpPr>
        <p:spPr>
          <a:xfrm>
            <a:off x="3719736" y="5589240"/>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44" name="TextBox 143"/>
          <p:cNvSpPr txBox="1"/>
          <p:nvPr/>
        </p:nvSpPr>
        <p:spPr>
          <a:xfrm>
            <a:off x="4511824" y="5589240"/>
            <a:ext cx="367408" cy="307777"/>
          </a:xfrm>
          <a:prstGeom prst="rect">
            <a:avLst/>
          </a:prstGeom>
          <a:noFill/>
        </p:spPr>
        <p:txBody>
          <a:bodyPr wrap="none" rtlCol="0">
            <a:spAutoFit/>
          </a:bodyPr>
          <a:lstStyle/>
          <a:p>
            <a:r>
              <a:rPr lang="en-US" altLang="zh-CN" sz="1400" dirty="0" smtClean="0"/>
              <a:t>17</a:t>
            </a:r>
            <a:endParaRPr lang="en-US" sz="1400" dirty="0"/>
          </a:p>
        </p:txBody>
      </p:sp>
      <p:sp>
        <p:nvSpPr>
          <p:cNvPr id="145" name="TextBox 144"/>
          <p:cNvSpPr txBox="1"/>
          <p:nvPr/>
        </p:nvSpPr>
        <p:spPr>
          <a:xfrm>
            <a:off x="5015880" y="5517232"/>
            <a:ext cx="720080" cy="523220"/>
          </a:xfrm>
          <a:prstGeom prst="rect">
            <a:avLst/>
          </a:prstGeom>
          <a:noFill/>
        </p:spPr>
        <p:txBody>
          <a:bodyPr wrap="square" rtlCol="0">
            <a:spAutoFit/>
          </a:bodyPr>
          <a:lstStyle/>
          <a:p>
            <a:r>
              <a:rPr lang="zh-CN" altLang="en-US" sz="1400" smtClean="0"/>
              <a:t>跨校辅修</a:t>
            </a:r>
            <a:endParaRPr lang="en-US" sz="1400" dirty="0"/>
          </a:p>
        </p:txBody>
      </p:sp>
      <p:sp>
        <p:nvSpPr>
          <p:cNvPr id="146" name="TextBox 145"/>
          <p:cNvSpPr txBox="1"/>
          <p:nvPr/>
        </p:nvSpPr>
        <p:spPr>
          <a:xfrm>
            <a:off x="5951984" y="5589240"/>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147" name="TextBox 146"/>
          <p:cNvSpPr txBox="1"/>
          <p:nvPr/>
        </p:nvSpPr>
        <p:spPr>
          <a:xfrm>
            <a:off x="6816080" y="5589240"/>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48" name="TextBox 147"/>
          <p:cNvSpPr txBox="1"/>
          <p:nvPr/>
        </p:nvSpPr>
        <p:spPr>
          <a:xfrm>
            <a:off x="7608168" y="5589240"/>
            <a:ext cx="276038" cy="307777"/>
          </a:xfrm>
          <a:prstGeom prst="rect">
            <a:avLst/>
          </a:prstGeom>
          <a:noFill/>
        </p:spPr>
        <p:txBody>
          <a:bodyPr wrap="none" rtlCol="0">
            <a:spAutoFit/>
          </a:bodyPr>
          <a:lstStyle/>
          <a:p>
            <a:r>
              <a:rPr lang="en-US" altLang="zh-CN" sz="1400" dirty="0" smtClean="0"/>
              <a:t>4</a:t>
            </a:r>
            <a:endParaRPr lang="en-US" sz="1400" dirty="0"/>
          </a:p>
        </p:txBody>
      </p:sp>
      <p:sp>
        <p:nvSpPr>
          <p:cNvPr id="149" name="TextBox 148"/>
          <p:cNvSpPr txBox="1"/>
          <p:nvPr/>
        </p:nvSpPr>
        <p:spPr>
          <a:xfrm>
            <a:off x="8328248" y="5589240"/>
            <a:ext cx="543739" cy="307777"/>
          </a:xfrm>
          <a:prstGeom prst="rect">
            <a:avLst/>
          </a:prstGeom>
          <a:noFill/>
        </p:spPr>
        <p:txBody>
          <a:bodyPr wrap="none" rtlCol="0">
            <a:spAutoFit/>
          </a:bodyPr>
          <a:lstStyle/>
          <a:p>
            <a:r>
              <a:rPr lang="zh-CN" altLang="en-US" sz="1400" smtClean="0"/>
              <a:t>必修</a:t>
            </a:r>
            <a:endParaRPr lang="en-US" sz="1400" dirty="0"/>
          </a:p>
        </p:txBody>
      </p:sp>
      <p:sp>
        <p:nvSpPr>
          <p:cNvPr id="150" name="TextBox 149"/>
          <p:cNvSpPr txBox="1"/>
          <p:nvPr/>
        </p:nvSpPr>
        <p:spPr>
          <a:xfrm>
            <a:off x="9408368"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151" name="TextBox 150"/>
          <p:cNvSpPr txBox="1"/>
          <p:nvPr/>
        </p:nvSpPr>
        <p:spPr>
          <a:xfrm>
            <a:off x="10272464" y="5589240"/>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53" name="Straight Connector 152"/>
          <p:cNvCxnSpPr/>
          <p:nvPr/>
        </p:nvCxnSpPr>
        <p:spPr>
          <a:xfrm>
            <a:off x="1991544" y="609329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1991544" y="6165304"/>
            <a:ext cx="9721080" cy="5760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40" name="Straight Connector 139"/>
          <p:cNvCxnSpPr/>
          <p:nvPr/>
        </p:nvCxnSpPr>
        <p:spPr>
          <a:xfrm>
            <a:off x="1991544" y="67413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2855640" y="6093296"/>
            <a:ext cx="936104" cy="523220"/>
          </a:xfrm>
          <a:prstGeom prst="rect">
            <a:avLst/>
          </a:prstGeom>
          <a:noFill/>
        </p:spPr>
        <p:txBody>
          <a:bodyPr wrap="square" rtlCol="0">
            <a:spAutoFit/>
          </a:bodyPr>
          <a:lstStyle/>
          <a:p>
            <a:r>
              <a:rPr lang="zh-CN" altLang="en-US" sz="1400" smtClean="0"/>
              <a:t>知识产权法</a:t>
            </a:r>
            <a:endParaRPr lang="en-US" sz="1400" dirty="0"/>
          </a:p>
        </p:txBody>
      </p:sp>
      <p:sp>
        <p:nvSpPr>
          <p:cNvPr id="155" name="TextBox 154"/>
          <p:cNvSpPr txBox="1"/>
          <p:nvPr/>
        </p:nvSpPr>
        <p:spPr>
          <a:xfrm>
            <a:off x="3719736" y="6165304"/>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56" name="TextBox 155"/>
          <p:cNvSpPr txBox="1"/>
          <p:nvPr/>
        </p:nvSpPr>
        <p:spPr>
          <a:xfrm>
            <a:off x="4511824" y="6165304"/>
            <a:ext cx="367408" cy="307777"/>
          </a:xfrm>
          <a:prstGeom prst="rect">
            <a:avLst/>
          </a:prstGeom>
          <a:noFill/>
        </p:spPr>
        <p:txBody>
          <a:bodyPr wrap="none" rtlCol="0">
            <a:spAutoFit/>
          </a:bodyPr>
          <a:lstStyle/>
          <a:p>
            <a:r>
              <a:rPr lang="en-US" altLang="zh-CN" sz="1400" dirty="0" smtClean="0"/>
              <a:t>16</a:t>
            </a:r>
            <a:endParaRPr lang="en-US" sz="1400" dirty="0"/>
          </a:p>
        </p:txBody>
      </p:sp>
      <p:sp>
        <p:nvSpPr>
          <p:cNvPr id="157" name="TextBox 156"/>
          <p:cNvSpPr txBox="1"/>
          <p:nvPr/>
        </p:nvSpPr>
        <p:spPr>
          <a:xfrm>
            <a:off x="5015880" y="6165304"/>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58" name="TextBox 157"/>
          <p:cNvSpPr txBox="1"/>
          <p:nvPr/>
        </p:nvSpPr>
        <p:spPr>
          <a:xfrm>
            <a:off x="5951984" y="6165304"/>
            <a:ext cx="364202" cy="307777"/>
          </a:xfrm>
          <a:prstGeom prst="rect">
            <a:avLst/>
          </a:prstGeom>
          <a:noFill/>
        </p:spPr>
        <p:txBody>
          <a:bodyPr wrap="none" rtlCol="0">
            <a:spAutoFit/>
          </a:bodyPr>
          <a:lstStyle/>
          <a:p>
            <a:r>
              <a:rPr lang="zh-CN" altLang="en-US" sz="1400" dirty="0" smtClean="0"/>
              <a:t>五</a:t>
            </a:r>
            <a:endParaRPr lang="en-US" sz="1400" dirty="0"/>
          </a:p>
        </p:txBody>
      </p:sp>
      <p:sp>
        <p:nvSpPr>
          <p:cNvPr id="159" name="TextBox 158"/>
          <p:cNvSpPr txBox="1"/>
          <p:nvPr/>
        </p:nvSpPr>
        <p:spPr>
          <a:xfrm>
            <a:off x="6816080" y="6165304"/>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60" name="TextBox 159"/>
          <p:cNvSpPr txBox="1"/>
          <p:nvPr/>
        </p:nvSpPr>
        <p:spPr>
          <a:xfrm>
            <a:off x="7608168" y="6165304"/>
            <a:ext cx="276038" cy="307777"/>
          </a:xfrm>
          <a:prstGeom prst="rect">
            <a:avLst/>
          </a:prstGeom>
          <a:noFill/>
        </p:spPr>
        <p:txBody>
          <a:bodyPr wrap="none" rtlCol="0">
            <a:spAutoFit/>
          </a:bodyPr>
          <a:lstStyle/>
          <a:p>
            <a:r>
              <a:rPr lang="en-US" altLang="zh-CN" sz="1400" dirty="0" smtClean="0"/>
              <a:t>4</a:t>
            </a:r>
            <a:endParaRPr lang="en-US" sz="1400" dirty="0"/>
          </a:p>
        </p:txBody>
      </p:sp>
      <p:sp>
        <p:nvSpPr>
          <p:cNvPr id="161" name="TextBox 160"/>
          <p:cNvSpPr txBox="1"/>
          <p:nvPr/>
        </p:nvSpPr>
        <p:spPr>
          <a:xfrm>
            <a:off x="8328248" y="6165304"/>
            <a:ext cx="543739" cy="307777"/>
          </a:xfrm>
          <a:prstGeom prst="rect">
            <a:avLst/>
          </a:prstGeom>
          <a:noFill/>
        </p:spPr>
        <p:txBody>
          <a:bodyPr wrap="none" rtlCol="0">
            <a:spAutoFit/>
          </a:bodyPr>
          <a:lstStyle/>
          <a:p>
            <a:r>
              <a:rPr lang="zh-CN" altLang="en-US" sz="1400" smtClean="0"/>
              <a:t>必修</a:t>
            </a:r>
            <a:endParaRPr lang="en-US" altLang="zh-CN" sz="1400" dirty="0" smtClean="0"/>
          </a:p>
        </p:txBody>
      </p:sp>
      <p:sp>
        <p:nvSpPr>
          <p:cNvPr id="162" name="TextBox 161"/>
          <p:cNvSpPr txBox="1"/>
          <p:nvPr/>
        </p:nvSpPr>
        <p:spPr>
          <a:xfrm>
            <a:off x="9408368" y="6165304"/>
            <a:ext cx="276038" cy="307777"/>
          </a:xfrm>
          <a:prstGeom prst="rect">
            <a:avLst/>
          </a:prstGeom>
          <a:noFill/>
        </p:spPr>
        <p:txBody>
          <a:bodyPr wrap="none" rtlCol="0">
            <a:spAutoFit/>
          </a:bodyPr>
          <a:lstStyle/>
          <a:p>
            <a:r>
              <a:rPr lang="en-US" altLang="zh-CN" sz="1400" dirty="0" smtClean="0"/>
              <a:t>1</a:t>
            </a:r>
            <a:endParaRPr lang="en-US" sz="1400" dirty="0"/>
          </a:p>
        </p:txBody>
      </p:sp>
      <p:sp>
        <p:nvSpPr>
          <p:cNvPr id="163" name="TextBox 162"/>
          <p:cNvSpPr txBox="1"/>
          <p:nvPr/>
        </p:nvSpPr>
        <p:spPr>
          <a:xfrm>
            <a:off x="10272464" y="6165304"/>
            <a:ext cx="276038" cy="307777"/>
          </a:xfrm>
          <a:prstGeom prst="rect">
            <a:avLst/>
          </a:prstGeom>
          <a:noFill/>
        </p:spPr>
        <p:txBody>
          <a:bodyPr wrap="none" rtlCol="0">
            <a:spAutoFit/>
          </a:bodyPr>
          <a:lstStyle/>
          <a:p>
            <a:r>
              <a:rPr lang="en-US" altLang="zh-CN" sz="1400" dirty="0" smtClean="0"/>
              <a:t>1</a:t>
            </a:r>
            <a:endParaRPr lang="en-US" sz="1400" dirty="0"/>
          </a:p>
        </p:txBody>
      </p:sp>
      <p:sp>
        <p:nvSpPr>
          <p:cNvPr id="165" name="TextBox 164"/>
          <p:cNvSpPr txBox="1"/>
          <p:nvPr/>
        </p:nvSpPr>
        <p:spPr>
          <a:xfrm>
            <a:off x="1991544" y="6093296"/>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012.01</a:t>
            </a:r>
            <a:endParaRPr lang="en-US" sz="1400" dirty="0"/>
          </a:p>
        </p:txBody>
      </p:sp>
      <p:sp>
        <p:nvSpPr>
          <p:cNvPr id="167" name="Left Arrow 166"/>
          <p:cNvSpPr/>
          <p:nvPr/>
        </p:nvSpPr>
        <p:spPr>
          <a:xfrm rot="1363820">
            <a:off x="9944636" y="3137952"/>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Connector 163"/>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68" name="Rectangle 167"/>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69" name="TextBox 168"/>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170" name="Rectangle 169"/>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71" name="TextBox 170"/>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172" name="Rectangle 171"/>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91" name="Rectangle 190"/>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2" name="Group 191"/>
          <p:cNvGrpSpPr/>
          <p:nvPr/>
        </p:nvGrpSpPr>
        <p:grpSpPr>
          <a:xfrm>
            <a:off x="9624392" y="692696"/>
            <a:ext cx="1584176" cy="576064"/>
            <a:chOff x="3071664" y="2708920"/>
            <a:chExt cx="1659613" cy="648072"/>
          </a:xfrm>
          <a:solidFill>
            <a:schemeClr val="accent5">
              <a:lumMod val="75000"/>
            </a:schemeClr>
          </a:solidFill>
        </p:grpSpPr>
        <p:sp>
          <p:nvSpPr>
            <p:cNvPr id="193" name="Rectangle 192"/>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TextBox 193"/>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95" name="Group 194"/>
          <p:cNvGrpSpPr/>
          <p:nvPr/>
        </p:nvGrpSpPr>
        <p:grpSpPr>
          <a:xfrm>
            <a:off x="6456040" y="692696"/>
            <a:ext cx="1584176" cy="576064"/>
            <a:chOff x="3071664" y="2852936"/>
            <a:chExt cx="1584176" cy="648072"/>
          </a:xfrm>
          <a:solidFill>
            <a:schemeClr val="accent5">
              <a:lumMod val="75000"/>
            </a:schemeClr>
          </a:solidFill>
        </p:grpSpPr>
        <p:sp>
          <p:nvSpPr>
            <p:cNvPr id="196" name="Rectangle 195"/>
            <p:cNvSpPr/>
            <p:nvPr/>
          </p:nvSpPr>
          <p:spPr>
            <a:xfrm>
              <a:off x="3071664" y="2852936"/>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TextBox 196"/>
            <p:cNvSpPr txBox="1"/>
            <p:nvPr/>
          </p:nvSpPr>
          <p:spPr>
            <a:xfrm>
              <a:off x="3071664" y="2933945"/>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98" name="Group 197"/>
          <p:cNvGrpSpPr/>
          <p:nvPr/>
        </p:nvGrpSpPr>
        <p:grpSpPr>
          <a:xfrm>
            <a:off x="3215680" y="692696"/>
            <a:ext cx="1728193" cy="576064"/>
            <a:chOff x="936470" y="3438001"/>
            <a:chExt cx="1653053" cy="648072"/>
          </a:xfrm>
          <a:solidFill>
            <a:schemeClr val="accent5">
              <a:lumMod val="75000"/>
            </a:schemeClr>
          </a:solidFill>
        </p:grpSpPr>
        <p:sp>
          <p:nvSpPr>
            <p:cNvPr id="199" name="Rectangle 198"/>
            <p:cNvSpPr/>
            <p:nvPr/>
          </p:nvSpPr>
          <p:spPr>
            <a:xfrm>
              <a:off x="936470" y="3438001"/>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TextBox 199"/>
            <p:cNvSpPr txBox="1"/>
            <p:nvPr/>
          </p:nvSpPr>
          <p:spPr>
            <a:xfrm>
              <a:off x="1005347" y="3519010"/>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01" name="Group 200"/>
          <p:cNvGrpSpPr/>
          <p:nvPr/>
        </p:nvGrpSpPr>
        <p:grpSpPr>
          <a:xfrm>
            <a:off x="4871864" y="692696"/>
            <a:ext cx="1584176" cy="576064"/>
            <a:chOff x="3071664" y="2708920"/>
            <a:chExt cx="1584176" cy="648072"/>
          </a:xfrm>
          <a:solidFill>
            <a:schemeClr val="accent5">
              <a:lumMod val="75000"/>
            </a:schemeClr>
          </a:solidFill>
        </p:grpSpPr>
        <p:sp>
          <p:nvSpPr>
            <p:cNvPr id="202" name="Rectangle 20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extBox 20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04" name="Group 203"/>
          <p:cNvGrpSpPr/>
          <p:nvPr/>
        </p:nvGrpSpPr>
        <p:grpSpPr>
          <a:xfrm>
            <a:off x="8040216" y="692696"/>
            <a:ext cx="1584176" cy="576064"/>
            <a:chOff x="3071664" y="2492896"/>
            <a:chExt cx="1584176" cy="648072"/>
          </a:xfrm>
          <a:solidFill>
            <a:schemeClr val="accent5">
              <a:lumMod val="75000"/>
            </a:schemeClr>
          </a:solidFill>
        </p:grpSpPr>
        <p:sp>
          <p:nvSpPr>
            <p:cNvPr id="205" name="Rectangle 204"/>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TextBox 205"/>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1">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5">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50000"/>
            </a:schemeClr>
          </a:solidFill>
        </p:grpSpPr>
        <p:sp>
          <p:nvSpPr>
            <p:cNvPr id="25" name="Rectangle 24"/>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5346335"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学年第一学期</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0</a:t>
            </a:r>
            <a:endParaRPr lang="en-US" altLang="zh-CN" dirty="0" smtClean="0">
              <a:solidFill>
                <a:schemeClr val="tx1"/>
              </a:solidFill>
            </a:endParaRPr>
          </a:p>
        </p:txBody>
      </p:sp>
      <p:sp>
        <p:nvSpPr>
          <p:cNvPr id="63" name="Rectangle 62"/>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4" name="Rectangle 63"/>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5" name="Rectangle 64"/>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6" name="Rectangle 65"/>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7" name="Rectangle 66"/>
          <p:cNvSpPr/>
          <p:nvPr/>
        </p:nvSpPr>
        <p:spPr>
          <a:xfrm>
            <a:off x="9984432"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适格教师总数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711624" y="3861048"/>
            <a:ext cx="190500" cy="304800"/>
          </a:xfrm>
          <a:prstGeom prst="rect">
            <a:avLst/>
          </a:prstGeom>
        </p:spPr>
      </p:pic>
      <p:sp>
        <p:nvSpPr>
          <p:cNvPr id="80" name="TextBox 79"/>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81" name="TextBox 80"/>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256240"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88" name="TextBox 87"/>
          <p:cNvSpPr txBox="1"/>
          <p:nvPr/>
        </p:nvSpPr>
        <p:spPr>
          <a:xfrm>
            <a:off x="10920536" y="3861048"/>
            <a:ext cx="1005403" cy="338554"/>
          </a:xfrm>
          <a:prstGeom prst="rect">
            <a:avLst/>
          </a:prstGeom>
          <a:noFill/>
        </p:spPr>
        <p:txBody>
          <a:bodyPr wrap="none" rtlCol="0">
            <a:spAutoFit/>
          </a:bodyPr>
          <a:lstStyle/>
          <a:p>
            <a:r>
              <a:rPr lang="zh-CN" altLang="en-US" sz="1600" dirty="0" smtClean="0"/>
              <a:t>适格教师</a:t>
            </a:r>
            <a:endParaRPr lang="en-US" sz="1600" dirty="0"/>
          </a:p>
        </p:txBody>
      </p:sp>
      <p:sp>
        <p:nvSpPr>
          <p:cNvPr id="89" name="TextBox 88"/>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503712" y="3861048"/>
            <a:ext cx="190500" cy="304800"/>
          </a:xfrm>
          <a:prstGeom prst="rect">
            <a:avLst/>
          </a:prstGeom>
        </p:spPr>
      </p:pic>
      <p:pic>
        <p:nvPicPr>
          <p:cNvPr id="92" name="Picture 91"/>
          <p:cNvPicPr>
            <a:picLocks noChangeAspect="1"/>
          </p:cNvPicPr>
          <p:nvPr/>
        </p:nvPicPr>
        <p:blipFill>
          <a:blip r:embed="rId3"/>
          <a:stretch>
            <a:fillRect/>
          </a:stretch>
        </p:blipFill>
        <p:spPr>
          <a:xfrm>
            <a:off x="4295800" y="3861048"/>
            <a:ext cx="190500" cy="304800"/>
          </a:xfrm>
          <a:prstGeom prst="rect">
            <a:avLst/>
          </a:prstGeom>
        </p:spPr>
      </p:pic>
      <p:pic>
        <p:nvPicPr>
          <p:cNvPr id="93" name="Picture 92"/>
          <p:cNvPicPr>
            <a:picLocks noChangeAspect="1"/>
          </p:cNvPicPr>
          <p:nvPr/>
        </p:nvPicPr>
        <p:blipFill>
          <a:blip r:embed="rId3"/>
          <a:stretch>
            <a:fillRect/>
          </a:stretch>
        </p:blipFill>
        <p:spPr>
          <a:xfrm>
            <a:off x="4943872" y="3861048"/>
            <a:ext cx="190500" cy="304800"/>
          </a:xfrm>
          <a:prstGeom prst="rect">
            <a:avLst/>
          </a:prstGeom>
        </p:spPr>
      </p:pic>
      <p:pic>
        <p:nvPicPr>
          <p:cNvPr id="94" name="Picture 93"/>
          <p:cNvPicPr>
            <a:picLocks noChangeAspect="1"/>
          </p:cNvPicPr>
          <p:nvPr/>
        </p:nvPicPr>
        <p:blipFill>
          <a:blip r:embed="rId3"/>
          <a:stretch>
            <a:fillRect/>
          </a:stretch>
        </p:blipFill>
        <p:spPr>
          <a:xfrm>
            <a:off x="5663952" y="3861048"/>
            <a:ext cx="190500" cy="304800"/>
          </a:xfrm>
          <a:prstGeom prst="rect">
            <a:avLst/>
          </a:prstGeom>
        </p:spPr>
      </p:pic>
      <p:pic>
        <p:nvPicPr>
          <p:cNvPr id="95" name="Picture 94"/>
          <p:cNvPicPr>
            <a:picLocks noChangeAspect="1"/>
          </p:cNvPicPr>
          <p:nvPr/>
        </p:nvPicPr>
        <p:blipFill>
          <a:blip r:embed="rId3"/>
          <a:stretch>
            <a:fillRect/>
          </a:stretch>
        </p:blipFill>
        <p:spPr>
          <a:xfrm>
            <a:off x="6456040" y="3861048"/>
            <a:ext cx="190500" cy="304800"/>
          </a:xfrm>
          <a:prstGeom prst="rect">
            <a:avLst/>
          </a:prstGeom>
        </p:spPr>
      </p:pic>
      <p:pic>
        <p:nvPicPr>
          <p:cNvPr id="96" name="Picture 95"/>
          <p:cNvPicPr>
            <a:picLocks noChangeAspect="1"/>
          </p:cNvPicPr>
          <p:nvPr/>
        </p:nvPicPr>
        <p:blipFill>
          <a:blip r:embed="rId3"/>
          <a:stretch>
            <a:fillRect/>
          </a:stretch>
        </p:blipFill>
        <p:spPr>
          <a:xfrm>
            <a:off x="7248128" y="3861048"/>
            <a:ext cx="190500" cy="304800"/>
          </a:xfrm>
          <a:prstGeom prst="rect">
            <a:avLst/>
          </a:prstGeom>
        </p:spPr>
      </p:pic>
      <p:pic>
        <p:nvPicPr>
          <p:cNvPr id="97" name="Picture 96"/>
          <p:cNvPicPr>
            <a:picLocks noChangeAspect="1"/>
          </p:cNvPicPr>
          <p:nvPr/>
        </p:nvPicPr>
        <p:blipFill>
          <a:blip r:embed="rId3"/>
          <a:stretch>
            <a:fillRect/>
          </a:stretch>
        </p:blipFill>
        <p:spPr>
          <a:xfrm>
            <a:off x="8040216" y="3861048"/>
            <a:ext cx="190500" cy="304800"/>
          </a:xfrm>
          <a:prstGeom prst="rect">
            <a:avLst/>
          </a:prstGeom>
        </p:spPr>
      </p:pic>
      <p:pic>
        <p:nvPicPr>
          <p:cNvPr id="98" name="Picture 97"/>
          <p:cNvPicPr>
            <a:picLocks noChangeAspect="1"/>
          </p:cNvPicPr>
          <p:nvPr/>
        </p:nvPicPr>
        <p:blipFill>
          <a:blip r:embed="rId3"/>
          <a:stretch>
            <a:fillRect/>
          </a:stretch>
        </p:blipFill>
        <p:spPr>
          <a:xfrm>
            <a:off x="8976320" y="3861048"/>
            <a:ext cx="190500" cy="304800"/>
          </a:xfrm>
          <a:prstGeom prst="rect">
            <a:avLst/>
          </a:prstGeom>
        </p:spPr>
      </p:pic>
      <p:pic>
        <p:nvPicPr>
          <p:cNvPr id="99" name="Picture 98"/>
          <p:cNvPicPr>
            <a:picLocks noChangeAspect="1"/>
          </p:cNvPicPr>
          <p:nvPr/>
        </p:nvPicPr>
        <p:blipFill>
          <a:blip r:embed="rId3"/>
          <a:stretch>
            <a:fillRect/>
          </a:stretch>
        </p:blipFill>
        <p:spPr>
          <a:xfrm>
            <a:off x="9912424" y="3861048"/>
            <a:ext cx="190500" cy="304800"/>
          </a:xfrm>
          <a:prstGeom prst="rect">
            <a:avLst/>
          </a:prstGeom>
        </p:spPr>
      </p:pic>
      <p:pic>
        <p:nvPicPr>
          <p:cNvPr id="100" name="Picture 99"/>
          <p:cNvPicPr>
            <a:picLocks noChangeAspect="1"/>
          </p:cNvPicPr>
          <p:nvPr/>
        </p:nvPicPr>
        <p:blipFill>
          <a:blip r:embed="rId3"/>
          <a:stretch>
            <a:fillRect/>
          </a:stretch>
        </p:blipFill>
        <p:spPr>
          <a:xfrm>
            <a:off x="10704512"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105" name="Straight Connector 10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3" name="TextBox 2"/>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5" name="TextBox 4"/>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6" name="TextBox 5"/>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7" name="TextBox 6"/>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8" name="TextBox 7"/>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9" name="TextBox 8"/>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1" name="TextBox 10"/>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 name="TextBox 26"/>
          <p:cNvSpPr txBox="1"/>
          <p:nvPr/>
        </p:nvSpPr>
        <p:spPr>
          <a:xfrm>
            <a:off x="8472264" y="4293096"/>
            <a:ext cx="367408" cy="307777"/>
          </a:xfrm>
          <a:prstGeom prst="rect">
            <a:avLst/>
          </a:prstGeom>
          <a:noFill/>
        </p:spPr>
        <p:txBody>
          <a:bodyPr wrap="none" rtlCol="0">
            <a:spAutoFit/>
          </a:bodyPr>
          <a:lstStyle/>
          <a:p>
            <a:r>
              <a:rPr lang="en-US" altLang="zh-CN" sz="1400" dirty="0" smtClean="0"/>
              <a:t>70</a:t>
            </a:r>
            <a:endParaRPr lang="en-US" sz="1400" dirty="0"/>
          </a:p>
        </p:txBody>
      </p:sp>
      <p:sp>
        <p:nvSpPr>
          <p:cNvPr id="29" name="TextBox 28"/>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20" name="TextBox 119"/>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30" name="TextBox 29"/>
          <p:cNvSpPr txBox="1"/>
          <p:nvPr/>
        </p:nvSpPr>
        <p:spPr>
          <a:xfrm>
            <a:off x="10740962" y="4221088"/>
            <a:ext cx="1200970" cy="738664"/>
          </a:xfrm>
          <a:prstGeom prst="rect">
            <a:avLst/>
          </a:prstGeom>
          <a:noFill/>
        </p:spPr>
        <p:txBody>
          <a:bodyPr wrap="none" rtlCol="0">
            <a:spAutoFit/>
          </a:bodyPr>
          <a:lstStyle/>
          <a:p>
            <a:r>
              <a:rPr lang="zh-CN" altLang="en-US" sz="1400" dirty="0" smtClean="0"/>
              <a:t>郭建</a:t>
            </a:r>
            <a:r>
              <a:rPr lang="en-US" altLang="zh-CN" sz="1400" dirty="0" smtClean="0"/>
              <a:t>(123456)</a:t>
            </a:r>
            <a:endParaRPr lang="en-US" altLang="zh-CN" sz="1400" dirty="0" smtClean="0"/>
          </a:p>
          <a:p>
            <a:r>
              <a:rPr lang="zh-CN" altLang="en-US" sz="1400" dirty="0" smtClean="0"/>
              <a:t>韩涛</a:t>
            </a:r>
            <a:r>
              <a:rPr lang="en-US" altLang="zh-CN" sz="1400" dirty="0" smtClean="0"/>
              <a:t>(165432)</a:t>
            </a:r>
            <a:endParaRPr lang="en-US" altLang="zh-CN" sz="1400" dirty="0" smtClean="0"/>
          </a:p>
          <a:p>
            <a:r>
              <a:rPr lang="zh-CN" altLang="en-US" sz="1400" dirty="0" smtClean="0"/>
              <a:t>孟烨</a:t>
            </a:r>
            <a:r>
              <a:rPr lang="en-US" altLang="zh-CN" sz="1400" dirty="0" smtClean="0"/>
              <a:t>(543216)</a:t>
            </a:r>
            <a:endParaRPr lang="en-US" sz="1400" dirty="0"/>
          </a:p>
        </p:txBody>
      </p:sp>
      <p:cxnSp>
        <p:nvCxnSpPr>
          <p:cNvPr id="121" name="Straight Connector 120"/>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1991544" y="5013176"/>
            <a:ext cx="9721080" cy="4320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24" name="Straight Connector 123"/>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126" name="TextBox 125"/>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127" name="TextBox 126"/>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28" name="TextBox 127"/>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129" name="TextBox 128"/>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30" name="TextBox 129"/>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131" name="TextBox 130"/>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32" name="TextBox 131"/>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133" name="TextBox 132"/>
          <p:cNvSpPr txBox="1"/>
          <p:nvPr/>
        </p:nvSpPr>
        <p:spPr>
          <a:xfrm>
            <a:off x="8472264" y="5013176"/>
            <a:ext cx="458780" cy="307777"/>
          </a:xfrm>
          <a:prstGeom prst="rect">
            <a:avLst/>
          </a:prstGeom>
          <a:noFill/>
        </p:spPr>
        <p:txBody>
          <a:bodyPr wrap="none" rtlCol="0">
            <a:spAutoFit/>
          </a:bodyPr>
          <a:lstStyle/>
          <a:p>
            <a:r>
              <a:rPr lang="en-US" altLang="zh-CN" sz="1400" dirty="0" smtClean="0"/>
              <a:t>110</a:t>
            </a:r>
            <a:endParaRPr lang="en-US" altLang="zh-CN" sz="1400" dirty="0" smtClean="0"/>
          </a:p>
        </p:txBody>
      </p:sp>
      <p:sp>
        <p:nvSpPr>
          <p:cNvPr id="134" name="TextBox 133"/>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135" name="TextBox 134"/>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36" name="TextBox 135"/>
          <p:cNvSpPr txBox="1"/>
          <p:nvPr/>
        </p:nvSpPr>
        <p:spPr>
          <a:xfrm>
            <a:off x="10740962" y="4941168"/>
            <a:ext cx="1380506" cy="523220"/>
          </a:xfrm>
          <a:prstGeom prst="rect">
            <a:avLst/>
          </a:prstGeom>
          <a:noFill/>
        </p:spPr>
        <p:txBody>
          <a:bodyPr wrap="none" rtlCol="0">
            <a:spAutoFit/>
          </a:bodyPr>
          <a:lstStyle/>
          <a:p>
            <a:r>
              <a:rPr lang="zh-CN" altLang="en-US" sz="1400" dirty="0" smtClean="0"/>
              <a:t>章武生</a:t>
            </a:r>
            <a:r>
              <a:rPr lang="en-US" altLang="zh-CN" sz="1400" dirty="0" smtClean="0"/>
              <a:t>(223456)</a:t>
            </a:r>
            <a:endParaRPr lang="en-US" altLang="zh-CN" sz="1400" dirty="0" smtClean="0"/>
          </a:p>
          <a:p>
            <a:r>
              <a:rPr lang="zh-CN" altLang="en-US" sz="1400" dirty="0" smtClean="0"/>
              <a:t>段厚省</a:t>
            </a:r>
            <a:r>
              <a:rPr lang="en-US" altLang="zh-CN" sz="1400" dirty="0" smtClean="0"/>
              <a:t>(365432)</a:t>
            </a:r>
            <a:endParaRPr lang="en-US" altLang="zh-CN" sz="1400" dirty="0" smtClean="0"/>
          </a:p>
        </p:txBody>
      </p:sp>
      <p:cxnSp>
        <p:nvCxnSpPr>
          <p:cNvPr id="137" name="Straight Connector 136"/>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1991544" y="5589240"/>
            <a:ext cx="9721080" cy="4320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41" name="TextBox 140"/>
          <p:cNvSpPr txBox="1"/>
          <p:nvPr/>
        </p:nvSpPr>
        <p:spPr>
          <a:xfrm>
            <a:off x="1991544" y="5517232"/>
            <a:ext cx="872675" cy="523220"/>
          </a:xfrm>
          <a:prstGeom prst="rect">
            <a:avLst/>
          </a:prstGeom>
          <a:noFill/>
        </p:spPr>
        <p:txBody>
          <a:bodyPr wrap="none" rtlCol="0">
            <a:spAutoFit/>
          </a:bodyPr>
          <a:lstStyle/>
          <a:p>
            <a:r>
              <a:rPr lang="en-US" altLang="zh-CN" sz="1400" dirty="0" smtClean="0"/>
              <a:t>LAWS160</a:t>
            </a:r>
            <a:endParaRPr lang="en-US" altLang="zh-CN" sz="1400" dirty="0" smtClean="0"/>
          </a:p>
          <a:p>
            <a:r>
              <a:rPr lang="en-US" altLang="zh-CN" sz="1400" dirty="0" smtClean="0"/>
              <a:t>002.01</a:t>
            </a:r>
            <a:endParaRPr lang="en-US" sz="1400" dirty="0"/>
          </a:p>
        </p:txBody>
      </p:sp>
      <p:sp>
        <p:nvSpPr>
          <p:cNvPr id="142" name="TextBox 141"/>
          <p:cNvSpPr txBox="1"/>
          <p:nvPr/>
        </p:nvSpPr>
        <p:spPr>
          <a:xfrm>
            <a:off x="2855640" y="5589240"/>
            <a:ext cx="902811" cy="307777"/>
          </a:xfrm>
          <a:prstGeom prst="rect">
            <a:avLst/>
          </a:prstGeom>
          <a:noFill/>
        </p:spPr>
        <p:txBody>
          <a:bodyPr wrap="none" rtlCol="0">
            <a:spAutoFit/>
          </a:bodyPr>
          <a:lstStyle/>
          <a:p>
            <a:r>
              <a:rPr lang="zh-CN" altLang="en-US" sz="1400" smtClean="0"/>
              <a:t>民法总论</a:t>
            </a:r>
            <a:endParaRPr lang="en-US" sz="1400" dirty="0"/>
          </a:p>
        </p:txBody>
      </p:sp>
      <p:sp>
        <p:nvSpPr>
          <p:cNvPr id="143" name="TextBox 142"/>
          <p:cNvSpPr txBox="1"/>
          <p:nvPr/>
        </p:nvSpPr>
        <p:spPr>
          <a:xfrm>
            <a:off x="3719736" y="5589240"/>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44" name="TextBox 143"/>
          <p:cNvSpPr txBox="1"/>
          <p:nvPr/>
        </p:nvSpPr>
        <p:spPr>
          <a:xfrm>
            <a:off x="4511824" y="5589240"/>
            <a:ext cx="367408" cy="307777"/>
          </a:xfrm>
          <a:prstGeom prst="rect">
            <a:avLst/>
          </a:prstGeom>
          <a:noFill/>
        </p:spPr>
        <p:txBody>
          <a:bodyPr wrap="none" rtlCol="0">
            <a:spAutoFit/>
          </a:bodyPr>
          <a:lstStyle/>
          <a:p>
            <a:r>
              <a:rPr lang="en-US" altLang="zh-CN" sz="1400" dirty="0" smtClean="0"/>
              <a:t>17</a:t>
            </a:r>
            <a:endParaRPr lang="en-US" sz="1400" dirty="0"/>
          </a:p>
        </p:txBody>
      </p:sp>
      <p:sp>
        <p:nvSpPr>
          <p:cNvPr id="145" name="TextBox 144"/>
          <p:cNvSpPr txBox="1"/>
          <p:nvPr/>
        </p:nvSpPr>
        <p:spPr>
          <a:xfrm>
            <a:off x="5015880" y="5517232"/>
            <a:ext cx="720080" cy="523220"/>
          </a:xfrm>
          <a:prstGeom prst="rect">
            <a:avLst/>
          </a:prstGeom>
          <a:noFill/>
        </p:spPr>
        <p:txBody>
          <a:bodyPr wrap="square" rtlCol="0">
            <a:spAutoFit/>
          </a:bodyPr>
          <a:lstStyle/>
          <a:p>
            <a:r>
              <a:rPr lang="zh-CN" altLang="en-US" sz="1400" smtClean="0"/>
              <a:t>跨校辅修</a:t>
            </a:r>
            <a:endParaRPr lang="en-US" sz="1400" dirty="0"/>
          </a:p>
        </p:txBody>
      </p:sp>
      <p:sp>
        <p:nvSpPr>
          <p:cNvPr id="146" name="TextBox 145"/>
          <p:cNvSpPr txBox="1"/>
          <p:nvPr/>
        </p:nvSpPr>
        <p:spPr>
          <a:xfrm>
            <a:off x="5951984" y="5589240"/>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147" name="TextBox 146"/>
          <p:cNvSpPr txBox="1"/>
          <p:nvPr/>
        </p:nvSpPr>
        <p:spPr>
          <a:xfrm>
            <a:off x="6816080" y="5589240"/>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48" name="TextBox 147"/>
          <p:cNvSpPr txBox="1"/>
          <p:nvPr/>
        </p:nvSpPr>
        <p:spPr>
          <a:xfrm>
            <a:off x="7608168" y="5589240"/>
            <a:ext cx="276038" cy="307777"/>
          </a:xfrm>
          <a:prstGeom prst="rect">
            <a:avLst/>
          </a:prstGeom>
          <a:noFill/>
        </p:spPr>
        <p:txBody>
          <a:bodyPr wrap="none" rtlCol="0">
            <a:spAutoFit/>
          </a:bodyPr>
          <a:lstStyle/>
          <a:p>
            <a:r>
              <a:rPr lang="en-US" altLang="zh-CN" sz="1400" dirty="0" smtClean="0"/>
              <a:t>4</a:t>
            </a:r>
            <a:endParaRPr lang="en-US" sz="1400" dirty="0"/>
          </a:p>
        </p:txBody>
      </p:sp>
      <p:sp>
        <p:nvSpPr>
          <p:cNvPr id="149" name="TextBox 148"/>
          <p:cNvSpPr txBox="1"/>
          <p:nvPr/>
        </p:nvSpPr>
        <p:spPr>
          <a:xfrm>
            <a:off x="8472264" y="5589240"/>
            <a:ext cx="458780" cy="307777"/>
          </a:xfrm>
          <a:prstGeom prst="rect">
            <a:avLst/>
          </a:prstGeom>
          <a:noFill/>
        </p:spPr>
        <p:txBody>
          <a:bodyPr wrap="none" rtlCol="0">
            <a:spAutoFit/>
          </a:bodyPr>
          <a:lstStyle/>
          <a:p>
            <a:r>
              <a:rPr lang="en-US" altLang="zh-CN" sz="1400" dirty="0" smtClean="0"/>
              <a:t>110</a:t>
            </a:r>
            <a:endParaRPr lang="en-US" sz="1400" dirty="0"/>
          </a:p>
        </p:txBody>
      </p:sp>
      <p:sp>
        <p:nvSpPr>
          <p:cNvPr id="150" name="TextBox 149"/>
          <p:cNvSpPr txBox="1"/>
          <p:nvPr/>
        </p:nvSpPr>
        <p:spPr>
          <a:xfrm>
            <a:off x="9408368"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151" name="TextBox 150"/>
          <p:cNvSpPr txBox="1"/>
          <p:nvPr/>
        </p:nvSpPr>
        <p:spPr>
          <a:xfrm>
            <a:off x="10272464"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152" name="TextBox 151"/>
          <p:cNvSpPr txBox="1"/>
          <p:nvPr/>
        </p:nvSpPr>
        <p:spPr>
          <a:xfrm>
            <a:off x="10704512" y="5589240"/>
            <a:ext cx="1380506" cy="307777"/>
          </a:xfrm>
          <a:prstGeom prst="rect">
            <a:avLst/>
          </a:prstGeom>
          <a:noFill/>
        </p:spPr>
        <p:txBody>
          <a:bodyPr wrap="none" rtlCol="0">
            <a:spAutoFit/>
          </a:bodyPr>
          <a:lstStyle/>
          <a:p>
            <a:r>
              <a:rPr lang="zh-CN" altLang="en-US" sz="1400" dirty="0" smtClean="0"/>
              <a:t>班天可</a:t>
            </a:r>
            <a:r>
              <a:rPr lang="en-US" altLang="zh-CN" sz="1400" dirty="0" smtClean="0"/>
              <a:t>(643216)</a:t>
            </a:r>
            <a:endParaRPr lang="en-US" sz="1400" dirty="0"/>
          </a:p>
        </p:txBody>
      </p:sp>
      <p:cxnSp>
        <p:nvCxnSpPr>
          <p:cNvPr id="153" name="Straight Connector 152"/>
          <p:cNvCxnSpPr/>
          <p:nvPr/>
        </p:nvCxnSpPr>
        <p:spPr>
          <a:xfrm>
            <a:off x="1991544" y="609329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1991544" y="6165304"/>
            <a:ext cx="9721080" cy="5760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40" name="Straight Connector 139"/>
          <p:cNvCxnSpPr/>
          <p:nvPr/>
        </p:nvCxnSpPr>
        <p:spPr>
          <a:xfrm>
            <a:off x="1991544" y="67413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2855640" y="6093296"/>
            <a:ext cx="936104" cy="523220"/>
          </a:xfrm>
          <a:prstGeom prst="rect">
            <a:avLst/>
          </a:prstGeom>
          <a:noFill/>
        </p:spPr>
        <p:txBody>
          <a:bodyPr wrap="square" rtlCol="0">
            <a:spAutoFit/>
          </a:bodyPr>
          <a:lstStyle/>
          <a:p>
            <a:r>
              <a:rPr lang="zh-CN" altLang="en-US" sz="1400" smtClean="0"/>
              <a:t>知识产权法</a:t>
            </a:r>
            <a:endParaRPr lang="en-US" sz="1400" dirty="0"/>
          </a:p>
        </p:txBody>
      </p:sp>
      <p:sp>
        <p:nvSpPr>
          <p:cNvPr id="155" name="TextBox 154"/>
          <p:cNvSpPr txBox="1"/>
          <p:nvPr/>
        </p:nvSpPr>
        <p:spPr>
          <a:xfrm>
            <a:off x="3719736" y="6165304"/>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56" name="TextBox 155"/>
          <p:cNvSpPr txBox="1"/>
          <p:nvPr/>
        </p:nvSpPr>
        <p:spPr>
          <a:xfrm>
            <a:off x="4511824" y="6165304"/>
            <a:ext cx="367408" cy="307777"/>
          </a:xfrm>
          <a:prstGeom prst="rect">
            <a:avLst/>
          </a:prstGeom>
          <a:noFill/>
        </p:spPr>
        <p:txBody>
          <a:bodyPr wrap="none" rtlCol="0">
            <a:spAutoFit/>
          </a:bodyPr>
          <a:lstStyle/>
          <a:p>
            <a:r>
              <a:rPr lang="en-US" altLang="zh-CN" sz="1400" dirty="0" smtClean="0"/>
              <a:t>16</a:t>
            </a:r>
            <a:endParaRPr lang="en-US" sz="1400" dirty="0"/>
          </a:p>
        </p:txBody>
      </p:sp>
      <p:sp>
        <p:nvSpPr>
          <p:cNvPr id="157" name="TextBox 156"/>
          <p:cNvSpPr txBox="1"/>
          <p:nvPr/>
        </p:nvSpPr>
        <p:spPr>
          <a:xfrm>
            <a:off x="5015880" y="6165304"/>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58" name="TextBox 157"/>
          <p:cNvSpPr txBox="1"/>
          <p:nvPr/>
        </p:nvSpPr>
        <p:spPr>
          <a:xfrm>
            <a:off x="5951984" y="6165304"/>
            <a:ext cx="364202" cy="307777"/>
          </a:xfrm>
          <a:prstGeom prst="rect">
            <a:avLst/>
          </a:prstGeom>
          <a:noFill/>
        </p:spPr>
        <p:txBody>
          <a:bodyPr wrap="none" rtlCol="0">
            <a:spAutoFit/>
          </a:bodyPr>
          <a:lstStyle/>
          <a:p>
            <a:r>
              <a:rPr lang="zh-CN" altLang="en-US" sz="1400" dirty="0" smtClean="0"/>
              <a:t>五</a:t>
            </a:r>
            <a:endParaRPr lang="en-US" sz="1400" dirty="0"/>
          </a:p>
        </p:txBody>
      </p:sp>
      <p:sp>
        <p:nvSpPr>
          <p:cNvPr id="159" name="TextBox 158"/>
          <p:cNvSpPr txBox="1"/>
          <p:nvPr/>
        </p:nvSpPr>
        <p:spPr>
          <a:xfrm>
            <a:off x="6816080" y="6165304"/>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60" name="TextBox 159"/>
          <p:cNvSpPr txBox="1"/>
          <p:nvPr/>
        </p:nvSpPr>
        <p:spPr>
          <a:xfrm>
            <a:off x="7608168" y="6165304"/>
            <a:ext cx="276038" cy="307777"/>
          </a:xfrm>
          <a:prstGeom prst="rect">
            <a:avLst/>
          </a:prstGeom>
          <a:noFill/>
        </p:spPr>
        <p:txBody>
          <a:bodyPr wrap="none" rtlCol="0">
            <a:spAutoFit/>
          </a:bodyPr>
          <a:lstStyle/>
          <a:p>
            <a:r>
              <a:rPr lang="en-US" altLang="zh-CN" sz="1400" dirty="0" smtClean="0"/>
              <a:t>4</a:t>
            </a:r>
            <a:endParaRPr lang="en-US" sz="1400" dirty="0"/>
          </a:p>
        </p:txBody>
      </p:sp>
      <p:sp>
        <p:nvSpPr>
          <p:cNvPr id="161" name="TextBox 160"/>
          <p:cNvSpPr txBox="1"/>
          <p:nvPr/>
        </p:nvSpPr>
        <p:spPr>
          <a:xfrm>
            <a:off x="8472264" y="6165304"/>
            <a:ext cx="367408" cy="307777"/>
          </a:xfrm>
          <a:prstGeom prst="rect">
            <a:avLst/>
          </a:prstGeom>
          <a:noFill/>
        </p:spPr>
        <p:txBody>
          <a:bodyPr wrap="none" rtlCol="0">
            <a:spAutoFit/>
          </a:bodyPr>
          <a:lstStyle/>
          <a:p>
            <a:r>
              <a:rPr lang="en-US" altLang="zh-CN" sz="1400" dirty="0" smtClean="0"/>
              <a:t>90</a:t>
            </a:r>
            <a:endParaRPr lang="en-US" altLang="zh-CN" sz="1400" dirty="0" smtClean="0"/>
          </a:p>
        </p:txBody>
      </p:sp>
      <p:sp>
        <p:nvSpPr>
          <p:cNvPr id="162" name="TextBox 161"/>
          <p:cNvSpPr txBox="1"/>
          <p:nvPr/>
        </p:nvSpPr>
        <p:spPr>
          <a:xfrm>
            <a:off x="9408368" y="6165304"/>
            <a:ext cx="276038" cy="307777"/>
          </a:xfrm>
          <a:prstGeom prst="rect">
            <a:avLst/>
          </a:prstGeom>
          <a:noFill/>
        </p:spPr>
        <p:txBody>
          <a:bodyPr wrap="none" rtlCol="0">
            <a:spAutoFit/>
          </a:bodyPr>
          <a:lstStyle/>
          <a:p>
            <a:r>
              <a:rPr lang="en-US" altLang="zh-CN" sz="1400" dirty="0" smtClean="0"/>
              <a:t>1</a:t>
            </a:r>
            <a:endParaRPr lang="en-US" sz="1400" dirty="0"/>
          </a:p>
        </p:txBody>
      </p:sp>
      <p:sp>
        <p:nvSpPr>
          <p:cNvPr id="163" name="TextBox 162"/>
          <p:cNvSpPr txBox="1"/>
          <p:nvPr/>
        </p:nvSpPr>
        <p:spPr>
          <a:xfrm>
            <a:off x="10272464" y="6165304"/>
            <a:ext cx="276038" cy="307777"/>
          </a:xfrm>
          <a:prstGeom prst="rect">
            <a:avLst/>
          </a:prstGeom>
          <a:noFill/>
        </p:spPr>
        <p:txBody>
          <a:bodyPr wrap="none" rtlCol="0">
            <a:spAutoFit/>
          </a:bodyPr>
          <a:lstStyle/>
          <a:p>
            <a:r>
              <a:rPr lang="en-US" altLang="zh-CN" sz="1400" dirty="0" smtClean="0"/>
              <a:t>1</a:t>
            </a:r>
            <a:endParaRPr lang="en-US" sz="1400" dirty="0"/>
          </a:p>
        </p:txBody>
      </p:sp>
      <p:sp>
        <p:nvSpPr>
          <p:cNvPr id="165" name="TextBox 164"/>
          <p:cNvSpPr txBox="1"/>
          <p:nvPr/>
        </p:nvSpPr>
        <p:spPr>
          <a:xfrm>
            <a:off x="1991544" y="6093296"/>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012.01</a:t>
            </a:r>
            <a:endParaRPr lang="en-US" sz="1400" dirty="0"/>
          </a:p>
        </p:txBody>
      </p:sp>
      <p:sp>
        <p:nvSpPr>
          <p:cNvPr id="166" name="TextBox 165"/>
          <p:cNvSpPr txBox="1"/>
          <p:nvPr/>
        </p:nvSpPr>
        <p:spPr>
          <a:xfrm>
            <a:off x="10704512" y="6119336"/>
            <a:ext cx="1380506" cy="738664"/>
          </a:xfrm>
          <a:prstGeom prst="rect">
            <a:avLst/>
          </a:prstGeom>
          <a:noFill/>
        </p:spPr>
        <p:txBody>
          <a:bodyPr wrap="none" rtlCol="0">
            <a:spAutoFit/>
          </a:bodyPr>
          <a:lstStyle/>
          <a:p>
            <a:r>
              <a:rPr lang="zh-CN" altLang="en-US" sz="1400" dirty="0" smtClean="0"/>
              <a:t>王俊</a:t>
            </a:r>
            <a:r>
              <a:rPr lang="en-US" altLang="zh-CN" sz="1400" dirty="0" smtClean="0"/>
              <a:t>(776655)</a:t>
            </a:r>
            <a:endParaRPr lang="en-US" altLang="zh-CN" sz="1400" dirty="0" smtClean="0"/>
          </a:p>
          <a:p>
            <a:r>
              <a:rPr lang="zh-CN" altLang="en-US" sz="1400" dirty="0" smtClean="0"/>
              <a:t>陈乃蔚</a:t>
            </a:r>
            <a:r>
              <a:rPr lang="en-US" altLang="zh-CN" sz="1400" dirty="0" smtClean="0"/>
              <a:t>(776633)</a:t>
            </a:r>
            <a:endParaRPr lang="en-US" altLang="zh-CN" sz="1400" dirty="0" smtClean="0"/>
          </a:p>
          <a:p>
            <a:r>
              <a:rPr lang="zh-CN" altLang="en-US" sz="1400" dirty="0" smtClean="0"/>
              <a:t>丁文杰</a:t>
            </a:r>
            <a:r>
              <a:rPr lang="en-US" altLang="zh-CN" sz="1400" dirty="0" smtClean="0"/>
              <a:t>(776622)</a:t>
            </a:r>
            <a:endParaRPr lang="en-US" sz="1400" dirty="0"/>
          </a:p>
        </p:txBody>
      </p:sp>
      <p:sp>
        <p:nvSpPr>
          <p:cNvPr id="167" name="Left Arrow 166"/>
          <p:cNvSpPr/>
          <p:nvPr/>
        </p:nvSpPr>
        <p:spPr>
          <a:xfrm rot="1363820">
            <a:off x="9944636" y="3137952"/>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extBox 168"/>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70" name="Group 169"/>
          <p:cNvGrpSpPr/>
          <p:nvPr/>
        </p:nvGrpSpPr>
        <p:grpSpPr>
          <a:xfrm>
            <a:off x="9624392" y="692696"/>
            <a:ext cx="1584176" cy="576064"/>
            <a:chOff x="3071664" y="2708920"/>
            <a:chExt cx="1659613" cy="648072"/>
          </a:xfrm>
          <a:solidFill>
            <a:schemeClr val="accent5">
              <a:lumMod val="75000"/>
            </a:schemeClr>
          </a:solidFill>
        </p:grpSpPr>
        <p:sp>
          <p:nvSpPr>
            <p:cNvPr id="171" name="Rectangle 170"/>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TextBox 171"/>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73" name="Group 172"/>
          <p:cNvGrpSpPr/>
          <p:nvPr/>
        </p:nvGrpSpPr>
        <p:grpSpPr>
          <a:xfrm>
            <a:off x="6456040" y="692696"/>
            <a:ext cx="1584176" cy="576064"/>
            <a:chOff x="3071664" y="2852936"/>
            <a:chExt cx="1584176" cy="648072"/>
          </a:xfrm>
          <a:solidFill>
            <a:schemeClr val="accent1">
              <a:lumMod val="75000"/>
            </a:schemeClr>
          </a:solidFill>
        </p:grpSpPr>
        <p:sp>
          <p:nvSpPr>
            <p:cNvPr id="174" name="Rectangle 173"/>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TextBox 174"/>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76" name="Group 175"/>
          <p:cNvGrpSpPr/>
          <p:nvPr/>
        </p:nvGrpSpPr>
        <p:grpSpPr>
          <a:xfrm>
            <a:off x="3215680" y="692696"/>
            <a:ext cx="1728193" cy="576064"/>
            <a:chOff x="936470" y="3438001"/>
            <a:chExt cx="1653053" cy="648072"/>
          </a:xfrm>
          <a:solidFill>
            <a:schemeClr val="accent5">
              <a:lumMod val="75000"/>
            </a:schemeClr>
          </a:solidFill>
        </p:grpSpPr>
        <p:sp>
          <p:nvSpPr>
            <p:cNvPr id="177" name="Rectangle 176"/>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TextBox 177"/>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179" name="Group 178"/>
          <p:cNvGrpSpPr/>
          <p:nvPr/>
        </p:nvGrpSpPr>
        <p:grpSpPr>
          <a:xfrm>
            <a:off x="4871864" y="692696"/>
            <a:ext cx="1584176" cy="576064"/>
            <a:chOff x="3071664" y="2708920"/>
            <a:chExt cx="1584176" cy="648072"/>
          </a:xfrm>
          <a:solidFill>
            <a:schemeClr val="accent5">
              <a:lumMod val="75000"/>
            </a:schemeClr>
          </a:solidFill>
        </p:grpSpPr>
        <p:sp>
          <p:nvSpPr>
            <p:cNvPr id="180" name="Rectangle 179"/>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TextBox 180"/>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182" name="Group 181"/>
          <p:cNvGrpSpPr/>
          <p:nvPr/>
        </p:nvGrpSpPr>
        <p:grpSpPr>
          <a:xfrm>
            <a:off x="8040216" y="692696"/>
            <a:ext cx="1584176" cy="576064"/>
            <a:chOff x="3071664" y="2492896"/>
            <a:chExt cx="1584176" cy="648072"/>
          </a:xfrm>
          <a:solidFill>
            <a:schemeClr val="accent1">
              <a:lumMod val="50000"/>
            </a:schemeClr>
          </a:solidFill>
        </p:grpSpPr>
        <p:sp>
          <p:nvSpPr>
            <p:cNvPr id="183" name="Rectangle 182"/>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TextBox 183"/>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
        <p:nvSpPr>
          <p:cNvPr id="185" name="Rectangle 184"/>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187" name="Straight Connector 186"/>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189" name="Rectangle 188"/>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0</a:t>
            </a:r>
            <a:endParaRPr lang="en-US" altLang="zh-CN" dirty="0" smtClean="0">
              <a:solidFill>
                <a:schemeClr val="tx1"/>
              </a:solidFill>
            </a:endParaRPr>
          </a:p>
        </p:txBody>
      </p:sp>
      <p:sp>
        <p:nvSpPr>
          <p:cNvPr id="190" name="Rectangle 189"/>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1" name="Rectangle 190"/>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2" name="Rectangle 191"/>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3" name="Rectangle 192"/>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4" name="Rectangle 193"/>
          <p:cNvSpPr/>
          <p:nvPr/>
        </p:nvSpPr>
        <p:spPr>
          <a:xfrm>
            <a:off x="9984432"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适格教师总数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5" name="TextBox 194"/>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196" name="Straight Connector 195"/>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198" name="Picture 197"/>
          <p:cNvPicPr>
            <a:picLocks noChangeAspect="1"/>
          </p:cNvPicPr>
          <p:nvPr/>
        </p:nvPicPr>
        <p:blipFill>
          <a:blip r:embed="rId2"/>
          <a:stretch>
            <a:fillRect/>
          </a:stretch>
        </p:blipFill>
        <p:spPr>
          <a:xfrm>
            <a:off x="2927648" y="3429000"/>
            <a:ext cx="647700" cy="304800"/>
          </a:xfrm>
          <a:prstGeom prst="rect">
            <a:avLst/>
          </a:prstGeom>
        </p:spPr>
      </p:pic>
      <p:sp>
        <p:nvSpPr>
          <p:cNvPr id="199" name="TextBox 198"/>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200" name="TextBox 199"/>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201" name="Rectangle 200"/>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2" name="TextBox 201"/>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203" name="Picture 202"/>
          <p:cNvPicPr>
            <a:picLocks noChangeAspect="1"/>
          </p:cNvPicPr>
          <p:nvPr/>
        </p:nvPicPr>
        <p:blipFill>
          <a:blip r:embed="rId3"/>
          <a:stretch>
            <a:fillRect/>
          </a:stretch>
        </p:blipFill>
        <p:spPr>
          <a:xfrm>
            <a:off x="2711624" y="3861048"/>
            <a:ext cx="190500" cy="304800"/>
          </a:xfrm>
          <a:prstGeom prst="rect">
            <a:avLst/>
          </a:prstGeom>
        </p:spPr>
      </p:pic>
      <p:sp>
        <p:nvSpPr>
          <p:cNvPr id="204" name="TextBox 203"/>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205" name="TextBox 204"/>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206" name="TextBox 205"/>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207" name="TextBox 206"/>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208" name="TextBox 207"/>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209" name="TextBox 208"/>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210" name="TextBox 209"/>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211" name="TextBox 210"/>
          <p:cNvSpPr txBox="1"/>
          <p:nvPr/>
        </p:nvSpPr>
        <p:spPr>
          <a:xfrm>
            <a:off x="8256240"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212" name="TextBox 211"/>
          <p:cNvSpPr txBox="1"/>
          <p:nvPr/>
        </p:nvSpPr>
        <p:spPr>
          <a:xfrm>
            <a:off x="10920536" y="3861048"/>
            <a:ext cx="1005403" cy="338554"/>
          </a:xfrm>
          <a:prstGeom prst="rect">
            <a:avLst/>
          </a:prstGeom>
          <a:noFill/>
        </p:spPr>
        <p:txBody>
          <a:bodyPr wrap="none" rtlCol="0">
            <a:spAutoFit/>
          </a:bodyPr>
          <a:lstStyle/>
          <a:p>
            <a:r>
              <a:rPr lang="zh-CN" altLang="en-US" sz="1600" dirty="0" smtClean="0"/>
              <a:t>适格教师</a:t>
            </a:r>
            <a:endParaRPr lang="en-US" sz="1600" dirty="0"/>
          </a:p>
        </p:txBody>
      </p:sp>
      <p:sp>
        <p:nvSpPr>
          <p:cNvPr id="213" name="TextBox 212"/>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214" name="TextBox 213"/>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215" name="Picture 214"/>
          <p:cNvPicPr>
            <a:picLocks noChangeAspect="1"/>
          </p:cNvPicPr>
          <p:nvPr/>
        </p:nvPicPr>
        <p:blipFill>
          <a:blip r:embed="rId3"/>
          <a:stretch>
            <a:fillRect/>
          </a:stretch>
        </p:blipFill>
        <p:spPr>
          <a:xfrm>
            <a:off x="3503712" y="3861048"/>
            <a:ext cx="190500" cy="304800"/>
          </a:xfrm>
          <a:prstGeom prst="rect">
            <a:avLst/>
          </a:prstGeom>
        </p:spPr>
      </p:pic>
      <p:pic>
        <p:nvPicPr>
          <p:cNvPr id="216" name="Picture 215"/>
          <p:cNvPicPr>
            <a:picLocks noChangeAspect="1"/>
          </p:cNvPicPr>
          <p:nvPr/>
        </p:nvPicPr>
        <p:blipFill>
          <a:blip r:embed="rId3"/>
          <a:stretch>
            <a:fillRect/>
          </a:stretch>
        </p:blipFill>
        <p:spPr>
          <a:xfrm>
            <a:off x="4295800" y="3861048"/>
            <a:ext cx="190500" cy="304800"/>
          </a:xfrm>
          <a:prstGeom prst="rect">
            <a:avLst/>
          </a:prstGeom>
        </p:spPr>
      </p:pic>
      <p:pic>
        <p:nvPicPr>
          <p:cNvPr id="217" name="Picture 216"/>
          <p:cNvPicPr>
            <a:picLocks noChangeAspect="1"/>
          </p:cNvPicPr>
          <p:nvPr/>
        </p:nvPicPr>
        <p:blipFill>
          <a:blip r:embed="rId3"/>
          <a:stretch>
            <a:fillRect/>
          </a:stretch>
        </p:blipFill>
        <p:spPr>
          <a:xfrm>
            <a:off x="4943872" y="3861048"/>
            <a:ext cx="190500" cy="304800"/>
          </a:xfrm>
          <a:prstGeom prst="rect">
            <a:avLst/>
          </a:prstGeom>
        </p:spPr>
      </p:pic>
      <p:pic>
        <p:nvPicPr>
          <p:cNvPr id="218" name="Picture 217"/>
          <p:cNvPicPr>
            <a:picLocks noChangeAspect="1"/>
          </p:cNvPicPr>
          <p:nvPr/>
        </p:nvPicPr>
        <p:blipFill>
          <a:blip r:embed="rId3"/>
          <a:stretch>
            <a:fillRect/>
          </a:stretch>
        </p:blipFill>
        <p:spPr>
          <a:xfrm>
            <a:off x="5663952" y="3861048"/>
            <a:ext cx="190500" cy="304800"/>
          </a:xfrm>
          <a:prstGeom prst="rect">
            <a:avLst/>
          </a:prstGeom>
        </p:spPr>
      </p:pic>
      <p:pic>
        <p:nvPicPr>
          <p:cNvPr id="219" name="Picture 218"/>
          <p:cNvPicPr>
            <a:picLocks noChangeAspect="1"/>
          </p:cNvPicPr>
          <p:nvPr/>
        </p:nvPicPr>
        <p:blipFill>
          <a:blip r:embed="rId3"/>
          <a:stretch>
            <a:fillRect/>
          </a:stretch>
        </p:blipFill>
        <p:spPr>
          <a:xfrm>
            <a:off x="6456040" y="3861048"/>
            <a:ext cx="190500" cy="304800"/>
          </a:xfrm>
          <a:prstGeom prst="rect">
            <a:avLst/>
          </a:prstGeom>
        </p:spPr>
      </p:pic>
      <p:pic>
        <p:nvPicPr>
          <p:cNvPr id="220" name="Picture 219"/>
          <p:cNvPicPr>
            <a:picLocks noChangeAspect="1"/>
          </p:cNvPicPr>
          <p:nvPr/>
        </p:nvPicPr>
        <p:blipFill>
          <a:blip r:embed="rId3"/>
          <a:stretch>
            <a:fillRect/>
          </a:stretch>
        </p:blipFill>
        <p:spPr>
          <a:xfrm>
            <a:off x="7248128" y="3861048"/>
            <a:ext cx="190500" cy="304800"/>
          </a:xfrm>
          <a:prstGeom prst="rect">
            <a:avLst/>
          </a:prstGeom>
        </p:spPr>
      </p:pic>
      <p:pic>
        <p:nvPicPr>
          <p:cNvPr id="221" name="Picture 220"/>
          <p:cNvPicPr>
            <a:picLocks noChangeAspect="1"/>
          </p:cNvPicPr>
          <p:nvPr/>
        </p:nvPicPr>
        <p:blipFill>
          <a:blip r:embed="rId3"/>
          <a:stretch>
            <a:fillRect/>
          </a:stretch>
        </p:blipFill>
        <p:spPr>
          <a:xfrm>
            <a:off x="8040216" y="3861048"/>
            <a:ext cx="190500" cy="304800"/>
          </a:xfrm>
          <a:prstGeom prst="rect">
            <a:avLst/>
          </a:prstGeom>
        </p:spPr>
      </p:pic>
      <p:pic>
        <p:nvPicPr>
          <p:cNvPr id="222" name="Picture 221"/>
          <p:cNvPicPr>
            <a:picLocks noChangeAspect="1"/>
          </p:cNvPicPr>
          <p:nvPr/>
        </p:nvPicPr>
        <p:blipFill>
          <a:blip r:embed="rId3"/>
          <a:stretch>
            <a:fillRect/>
          </a:stretch>
        </p:blipFill>
        <p:spPr>
          <a:xfrm>
            <a:off x="8976320" y="3861048"/>
            <a:ext cx="190500" cy="304800"/>
          </a:xfrm>
          <a:prstGeom prst="rect">
            <a:avLst/>
          </a:prstGeom>
        </p:spPr>
      </p:pic>
      <p:pic>
        <p:nvPicPr>
          <p:cNvPr id="223" name="Picture 222"/>
          <p:cNvPicPr>
            <a:picLocks noChangeAspect="1"/>
          </p:cNvPicPr>
          <p:nvPr/>
        </p:nvPicPr>
        <p:blipFill>
          <a:blip r:embed="rId3"/>
          <a:stretch>
            <a:fillRect/>
          </a:stretch>
        </p:blipFill>
        <p:spPr>
          <a:xfrm>
            <a:off x="9912424" y="3861048"/>
            <a:ext cx="190500" cy="304800"/>
          </a:xfrm>
          <a:prstGeom prst="rect">
            <a:avLst/>
          </a:prstGeom>
        </p:spPr>
      </p:pic>
      <p:pic>
        <p:nvPicPr>
          <p:cNvPr id="224" name="Picture 223"/>
          <p:cNvPicPr>
            <a:picLocks noChangeAspect="1"/>
          </p:cNvPicPr>
          <p:nvPr/>
        </p:nvPicPr>
        <p:blipFill>
          <a:blip r:embed="rId3"/>
          <a:stretch>
            <a:fillRect/>
          </a:stretch>
        </p:blipFill>
        <p:spPr>
          <a:xfrm>
            <a:off x="10704512" y="3861048"/>
            <a:ext cx="190500" cy="304800"/>
          </a:xfrm>
          <a:prstGeom prst="rect">
            <a:avLst/>
          </a:prstGeom>
        </p:spPr>
      </p:pic>
      <p:cxnSp>
        <p:nvCxnSpPr>
          <p:cNvPr id="225" name="Straight Connector 224"/>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27" name="Rectangle 226"/>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28" name="TextBox 227"/>
          <p:cNvSpPr txBox="1"/>
          <p:nvPr/>
        </p:nvSpPr>
        <p:spPr>
          <a:xfrm>
            <a:off x="8688288" y="6165304"/>
            <a:ext cx="3147015" cy="307777"/>
          </a:xfrm>
          <a:prstGeom prst="rect">
            <a:avLst/>
          </a:prstGeom>
          <a:noFill/>
        </p:spPr>
        <p:txBody>
          <a:bodyPr wrap="none" rtlCol="0">
            <a:spAutoFit/>
          </a:bodyPr>
          <a:lstStyle/>
          <a:p>
            <a:r>
              <a:rPr lang="zh-CN" altLang="en-US" sz="1400" dirty="0" smtClean="0"/>
              <a:t>首页 上一页 </a:t>
            </a:r>
            <a:r>
              <a:rPr lang="en-US" altLang="zh-CN" sz="1400" dirty="0" smtClean="0"/>
              <a:t>1-3</a:t>
            </a:r>
            <a:r>
              <a:rPr lang="zh-CN" altLang="en-US" sz="1400" dirty="0" smtClean="0"/>
              <a:t>条，共</a:t>
            </a:r>
            <a:r>
              <a:rPr lang="en-US" altLang="zh-CN" sz="1400" dirty="0" smtClean="0"/>
              <a:t>3</a:t>
            </a:r>
            <a:r>
              <a:rPr lang="zh-CN" altLang="en-US" sz="1400" dirty="0" smtClean="0"/>
              <a:t>条下一页 尾页</a:t>
            </a:r>
            <a:endParaRPr lang="en-US" sz="1400" dirty="0"/>
          </a:p>
        </p:txBody>
      </p:sp>
      <p:sp>
        <p:nvSpPr>
          <p:cNvPr id="229" name="Rounded Rectangle 228"/>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230" name="Rounded Rectangle 229">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231" name="Rounded Rectangle 230"/>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232" name="Rounded Rectangle 231"/>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233" name="Rounded Rectangle 232"/>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234" name="Rounded Rectangle 233"/>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235" name="Straight Connector 23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36" name="TextBox 235"/>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237" name="TextBox 236"/>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238" name="TextBox 237"/>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239" name="TextBox 238"/>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240" name="TextBox 239"/>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241" name="TextBox 240"/>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242" name="TextBox 241"/>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243" name="TextBox 242"/>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44" name="TextBox 243"/>
          <p:cNvSpPr txBox="1"/>
          <p:nvPr/>
        </p:nvSpPr>
        <p:spPr>
          <a:xfrm>
            <a:off x="8472264" y="4293096"/>
            <a:ext cx="367408" cy="307777"/>
          </a:xfrm>
          <a:prstGeom prst="rect">
            <a:avLst/>
          </a:prstGeom>
          <a:noFill/>
        </p:spPr>
        <p:txBody>
          <a:bodyPr wrap="none" rtlCol="0">
            <a:spAutoFit/>
          </a:bodyPr>
          <a:lstStyle/>
          <a:p>
            <a:r>
              <a:rPr lang="en-US" altLang="zh-CN" sz="1400" dirty="0" smtClean="0"/>
              <a:t>70</a:t>
            </a:r>
            <a:endParaRPr lang="en-US" sz="1400" dirty="0"/>
          </a:p>
        </p:txBody>
      </p:sp>
      <p:sp>
        <p:nvSpPr>
          <p:cNvPr id="245" name="TextBox 244"/>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246" name="TextBox 245"/>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247" name="TextBox 246"/>
          <p:cNvSpPr txBox="1"/>
          <p:nvPr/>
        </p:nvSpPr>
        <p:spPr>
          <a:xfrm>
            <a:off x="10740962" y="4221088"/>
            <a:ext cx="1200970" cy="738664"/>
          </a:xfrm>
          <a:prstGeom prst="rect">
            <a:avLst/>
          </a:prstGeom>
          <a:noFill/>
        </p:spPr>
        <p:txBody>
          <a:bodyPr wrap="none" rtlCol="0">
            <a:spAutoFit/>
          </a:bodyPr>
          <a:lstStyle/>
          <a:p>
            <a:r>
              <a:rPr lang="zh-CN" altLang="en-US" sz="1400" dirty="0" smtClean="0"/>
              <a:t>郭建</a:t>
            </a:r>
            <a:r>
              <a:rPr lang="en-US" altLang="zh-CN" sz="1400" dirty="0" smtClean="0"/>
              <a:t>(123456)</a:t>
            </a:r>
            <a:endParaRPr lang="en-US" altLang="zh-CN" sz="1400" dirty="0" smtClean="0"/>
          </a:p>
          <a:p>
            <a:r>
              <a:rPr lang="zh-CN" altLang="en-US" sz="1400" dirty="0" smtClean="0"/>
              <a:t>韩涛</a:t>
            </a:r>
            <a:r>
              <a:rPr lang="en-US" altLang="zh-CN" sz="1400" dirty="0" smtClean="0"/>
              <a:t>(165432)</a:t>
            </a:r>
            <a:endParaRPr lang="en-US" altLang="zh-CN" sz="1400" dirty="0" smtClean="0"/>
          </a:p>
          <a:p>
            <a:r>
              <a:rPr lang="zh-CN" altLang="en-US" sz="1400" dirty="0" smtClean="0"/>
              <a:t>孟烨</a:t>
            </a:r>
            <a:r>
              <a:rPr lang="en-US" altLang="zh-CN" sz="1400" dirty="0" smtClean="0"/>
              <a:t>(543216)</a:t>
            </a:r>
            <a:endParaRPr lang="en-US" sz="1400" dirty="0"/>
          </a:p>
        </p:txBody>
      </p:sp>
      <p:cxnSp>
        <p:nvCxnSpPr>
          <p:cNvPr id="248" name="Straight Connector 247"/>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49" name="Rectangle 248"/>
          <p:cNvSpPr/>
          <p:nvPr/>
        </p:nvSpPr>
        <p:spPr>
          <a:xfrm>
            <a:off x="1991544" y="5013176"/>
            <a:ext cx="9721080" cy="4320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250" name="Straight Connector 249"/>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51" name="TextBox 250"/>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252" name="TextBox 251"/>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253" name="TextBox 252"/>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254" name="TextBox 253"/>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255" name="TextBox 254"/>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256" name="TextBox 255"/>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257" name="TextBox 256"/>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258" name="TextBox 257"/>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259" name="TextBox 258"/>
          <p:cNvSpPr txBox="1"/>
          <p:nvPr/>
        </p:nvSpPr>
        <p:spPr>
          <a:xfrm>
            <a:off x="8472264" y="5013176"/>
            <a:ext cx="458780" cy="307777"/>
          </a:xfrm>
          <a:prstGeom prst="rect">
            <a:avLst/>
          </a:prstGeom>
          <a:noFill/>
        </p:spPr>
        <p:txBody>
          <a:bodyPr wrap="none" rtlCol="0">
            <a:spAutoFit/>
          </a:bodyPr>
          <a:lstStyle/>
          <a:p>
            <a:r>
              <a:rPr lang="en-US" altLang="zh-CN" sz="1400" dirty="0" smtClean="0"/>
              <a:t>110</a:t>
            </a:r>
            <a:endParaRPr lang="en-US" altLang="zh-CN" sz="1400" dirty="0" smtClean="0"/>
          </a:p>
        </p:txBody>
      </p:sp>
      <p:sp>
        <p:nvSpPr>
          <p:cNvPr id="260" name="TextBox 259"/>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261" name="TextBox 260"/>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262" name="Straight Connector 261"/>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63" name="Rectangle 262"/>
          <p:cNvSpPr/>
          <p:nvPr/>
        </p:nvSpPr>
        <p:spPr>
          <a:xfrm>
            <a:off x="1991544" y="5589240"/>
            <a:ext cx="9721080" cy="4320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64" name="TextBox 263"/>
          <p:cNvSpPr txBox="1"/>
          <p:nvPr/>
        </p:nvSpPr>
        <p:spPr>
          <a:xfrm>
            <a:off x="1991544" y="5517232"/>
            <a:ext cx="872675" cy="523220"/>
          </a:xfrm>
          <a:prstGeom prst="rect">
            <a:avLst/>
          </a:prstGeom>
          <a:noFill/>
        </p:spPr>
        <p:txBody>
          <a:bodyPr wrap="none" rtlCol="0">
            <a:spAutoFit/>
          </a:bodyPr>
          <a:lstStyle/>
          <a:p>
            <a:r>
              <a:rPr lang="en-US" altLang="zh-CN" sz="1400" dirty="0" smtClean="0"/>
              <a:t>LAWS160</a:t>
            </a:r>
            <a:endParaRPr lang="en-US" altLang="zh-CN" sz="1400" dirty="0" smtClean="0"/>
          </a:p>
          <a:p>
            <a:r>
              <a:rPr lang="en-US" altLang="zh-CN" sz="1400" dirty="0" smtClean="0"/>
              <a:t>002.01</a:t>
            </a:r>
            <a:endParaRPr lang="en-US" sz="1400" dirty="0"/>
          </a:p>
        </p:txBody>
      </p:sp>
      <p:sp>
        <p:nvSpPr>
          <p:cNvPr id="265" name="TextBox 264"/>
          <p:cNvSpPr txBox="1"/>
          <p:nvPr/>
        </p:nvSpPr>
        <p:spPr>
          <a:xfrm>
            <a:off x="2855640" y="5589240"/>
            <a:ext cx="902811" cy="307777"/>
          </a:xfrm>
          <a:prstGeom prst="rect">
            <a:avLst/>
          </a:prstGeom>
          <a:noFill/>
        </p:spPr>
        <p:txBody>
          <a:bodyPr wrap="none" rtlCol="0">
            <a:spAutoFit/>
          </a:bodyPr>
          <a:lstStyle/>
          <a:p>
            <a:r>
              <a:rPr lang="zh-CN" altLang="en-US" sz="1400" smtClean="0"/>
              <a:t>民法总论</a:t>
            </a:r>
            <a:endParaRPr lang="en-US" sz="1400" dirty="0"/>
          </a:p>
        </p:txBody>
      </p:sp>
      <p:sp>
        <p:nvSpPr>
          <p:cNvPr id="266" name="TextBox 265"/>
          <p:cNvSpPr txBox="1"/>
          <p:nvPr/>
        </p:nvSpPr>
        <p:spPr>
          <a:xfrm>
            <a:off x="3719736" y="5589240"/>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267" name="TextBox 266"/>
          <p:cNvSpPr txBox="1"/>
          <p:nvPr/>
        </p:nvSpPr>
        <p:spPr>
          <a:xfrm>
            <a:off x="4511824" y="5589240"/>
            <a:ext cx="367408" cy="307777"/>
          </a:xfrm>
          <a:prstGeom prst="rect">
            <a:avLst/>
          </a:prstGeom>
          <a:noFill/>
        </p:spPr>
        <p:txBody>
          <a:bodyPr wrap="none" rtlCol="0">
            <a:spAutoFit/>
          </a:bodyPr>
          <a:lstStyle/>
          <a:p>
            <a:r>
              <a:rPr lang="en-US" altLang="zh-CN" sz="1400" dirty="0" smtClean="0"/>
              <a:t>17</a:t>
            </a:r>
            <a:endParaRPr lang="en-US" sz="1400" dirty="0"/>
          </a:p>
        </p:txBody>
      </p:sp>
      <p:sp>
        <p:nvSpPr>
          <p:cNvPr id="268" name="TextBox 267"/>
          <p:cNvSpPr txBox="1"/>
          <p:nvPr/>
        </p:nvSpPr>
        <p:spPr>
          <a:xfrm>
            <a:off x="5015880" y="5517232"/>
            <a:ext cx="720080" cy="523220"/>
          </a:xfrm>
          <a:prstGeom prst="rect">
            <a:avLst/>
          </a:prstGeom>
          <a:noFill/>
        </p:spPr>
        <p:txBody>
          <a:bodyPr wrap="square" rtlCol="0">
            <a:spAutoFit/>
          </a:bodyPr>
          <a:lstStyle/>
          <a:p>
            <a:r>
              <a:rPr lang="zh-CN" altLang="en-US" sz="1400" smtClean="0"/>
              <a:t>跨校辅修</a:t>
            </a:r>
            <a:endParaRPr lang="en-US" sz="1400" dirty="0"/>
          </a:p>
        </p:txBody>
      </p:sp>
      <p:sp>
        <p:nvSpPr>
          <p:cNvPr id="269" name="TextBox 268"/>
          <p:cNvSpPr txBox="1"/>
          <p:nvPr/>
        </p:nvSpPr>
        <p:spPr>
          <a:xfrm>
            <a:off x="5951984" y="5589240"/>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270" name="TextBox 269"/>
          <p:cNvSpPr txBox="1"/>
          <p:nvPr/>
        </p:nvSpPr>
        <p:spPr>
          <a:xfrm>
            <a:off x="6816080" y="5589240"/>
            <a:ext cx="367408" cy="307777"/>
          </a:xfrm>
          <a:prstGeom prst="rect">
            <a:avLst/>
          </a:prstGeom>
          <a:noFill/>
        </p:spPr>
        <p:txBody>
          <a:bodyPr wrap="none" rtlCol="0">
            <a:spAutoFit/>
          </a:bodyPr>
          <a:lstStyle/>
          <a:p>
            <a:r>
              <a:rPr lang="en-US" altLang="zh-CN" sz="1400" dirty="0" smtClean="0"/>
              <a:t>54</a:t>
            </a:r>
            <a:endParaRPr lang="en-US" sz="1400" dirty="0"/>
          </a:p>
        </p:txBody>
      </p:sp>
      <p:sp>
        <p:nvSpPr>
          <p:cNvPr id="271" name="TextBox 270"/>
          <p:cNvSpPr txBox="1"/>
          <p:nvPr/>
        </p:nvSpPr>
        <p:spPr>
          <a:xfrm>
            <a:off x="7608168" y="5589240"/>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2" name="TextBox 271"/>
          <p:cNvSpPr txBox="1"/>
          <p:nvPr/>
        </p:nvSpPr>
        <p:spPr>
          <a:xfrm>
            <a:off x="8472264" y="5589240"/>
            <a:ext cx="458780" cy="307777"/>
          </a:xfrm>
          <a:prstGeom prst="rect">
            <a:avLst/>
          </a:prstGeom>
          <a:noFill/>
        </p:spPr>
        <p:txBody>
          <a:bodyPr wrap="none" rtlCol="0">
            <a:spAutoFit/>
          </a:bodyPr>
          <a:lstStyle/>
          <a:p>
            <a:r>
              <a:rPr lang="en-US" altLang="zh-CN" sz="1400" dirty="0" smtClean="0"/>
              <a:t>110</a:t>
            </a:r>
            <a:endParaRPr lang="en-US" sz="1400" dirty="0"/>
          </a:p>
        </p:txBody>
      </p:sp>
      <p:sp>
        <p:nvSpPr>
          <p:cNvPr id="273" name="TextBox 272"/>
          <p:cNvSpPr txBox="1"/>
          <p:nvPr/>
        </p:nvSpPr>
        <p:spPr>
          <a:xfrm>
            <a:off x="9408368"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274" name="TextBox 273"/>
          <p:cNvSpPr txBox="1"/>
          <p:nvPr/>
        </p:nvSpPr>
        <p:spPr>
          <a:xfrm>
            <a:off x="10272464" y="5589240"/>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275" name="Straight Connector 274"/>
          <p:cNvCxnSpPr/>
          <p:nvPr/>
        </p:nvCxnSpPr>
        <p:spPr>
          <a:xfrm>
            <a:off x="1991544" y="609329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76" name="Rectangle 275"/>
          <p:cNvSpPr/>
          <p:nvPr/>
        </p:nvSpPr>
        <p:spPr>
          <a:xfrm>
            <a:off x="2135560" y="188640"/>
            <a:ext cx="9721080" cy="6480720"/>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277" name="TextBox 276"/>
          <p:cNvSpPr txBox="1"/>
          <p:nvPr/>
        </p:nvSpPr>
        <p:spPr>
          <a:xfrm>
            <a:off x="2351584" y="476672"/>
            <a:ext cx="1107996" cy="369332"/>
          </a:xfrm>
          <a:prstGeom prst="rect">
            <a:avLst/>
          </a:prstGeom>
          <a:noFill/>
        </p:spPr>
        <p:txBody>
          <a:bodyPr wrap="none" rtlCol="0">
            <a:spAutoFit/>
          </a:bodyPr>
          <a:lstStyle/>
          <a:p>
            <a:r>
              <a:rPr lang="zh-CN" altLang="en-US" smtClean="0"/>
              <a:t>添加课程</a:t>
            </a:r>
            <a:endParaRPr lang="en-US" dirty="0"/>
          </a:p>
        </p:txBody>
      </p:sp>
      <p:sp>
        <p:nvSpPr>
          <p:cNvPr id="278" name="TextBox 277"/>
          <p:cNvSpPr txBox="1"/>
          <p:nvPr/>
        </p:nvSpPr>
        <p:spPr>
          <a:xfrm>
            <a:off x="2927648" y="980728"/>
            <a:ext cx="1107996" cy="369332"/>
          </a:xfrm>
          <a:prstGeom prst="rect">
            <a:avLst/>
          </a:prstGeom>
          <a:noFill/>
        </p:spPr>
        <p:txBody>
          <a:bodyPr wrap="none" rtlCol="0">
            <a:spAutoFit/>
          </a:bodyPr>
          <a:lstStyle/>
          <a:p>
            <a:r>
              <a:rPr lang="zh-CN" altLang="en-US" smtClean="0"/>
              <a:t>课程代码</a:t>
            </a:r>
            <a:endParaRPr lang="en-US" dirty="0"/>
          </a:p>
        </p:txBody>
      </p:sp>
      <p:sp>
        <p:nvSpPr>
          <p:cNvPr id="279" name="TextBox 278"/>
          <p:cNvSpPr txBox="1"/>
          <p:nvPr/>
        </p:nvSpPr>
        <p:spPr>
          <a:xfrm>
            <a:off x="2927648" y="1484784"/>
            <a:ext cx="1107996" cy="369332"/>
          </a:xfrm>
          <a:prstGeom prst="rect">
            <a:avLst/>
          </a:prstGeom>
          <a:noFill/>
        </p:spPr>
        <p:txBody>
          <a:bodyPr wrap="none" rtlCol="0">
            <a:spAutoFit/>
          </a:bodyPr>
          <a:lstStyle/>
          <a:p>
            <a:r>
              <a:rPr lang="zh-CN" altLang="en-US" dirty="0" smtClean="0"/>
              <a:t>课程名称</a:t>
            </a:r>
            <a:endParaRPr lang="en-US" dirty="0"/>
          </a:p>
        </p:txBody>
      </p:sp>
      <p:sp>
        <p:nvSpPr>
          <p:cNvPr id="280" name="Rectangle 279"/>
          <p:cNvSpPr/>
          <p:nvPr/>
        </p:nvSpPr>
        <p:spPr>
          <a:xfrm>
            <a:off x="4439816" y="980728"/>
            <a:ext cx="327636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Rectangle 280"/>
          <p:cNvSpPr/>
          <p:nvPr/>
        </p:nvSpPr>
        <p:spPr>
          <a:xfrm>
            <a:off x="4439816" y="1484784"/>
            <a:ext cx="590465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TextBox 281"/>
          <p:cNvSpPr txBox="1"/>
          <p:nvPr/>
        </p:nvSpPr>
        <p:spPr>
          <a:xfrm>
            <a:off x="2927648" y="1988840"/>
            <a:ext cx="1069524" cy="369332"/>
          </a:xfrm>
          <a:prstGeom prst="rect">
            <a:avLst/>
          </a:prstGeom>
          <a:noFill/>
        </p:spPr>
        <p:txBody>
          <a:bodyPr wrap="none" rtlCol="0">
            <a:spAutoFit/>
          </a:bodyPr>
          <a:lstStyle/>
          <a:p>
            <a:r>
              <a:rPr lang="zh-CN" altLang="en-US" dirty="0" smtClean="0"/>
              <a:t>学        位</a:t>
            </a:r>
            <a:endParaRPr lang="en-US" dirty="0"/>
          </a:p>
        </p:txBody>
      </p:sp>
      <p:sp>
        <p:nvSpPr>
          <p:cNvPr id="283" name="Rectangle 282"/>
          <p:cNvSpPr/>
          <p:nvPr/>
        </p:nvSpPr>
        <p:spPr>
          <a:xfrm>
            <a:off x="4439816"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Rectangle 283"/>
          <p:cNvSpPr/>
          <p:nvPr/>
        </p:nvSpPr>
        <p:spPr>
          <a:xfrm>
            <a:off x="6168008" y="1988840"/>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Triangle 284"/>
          <p:cNvSpPr/>
          <p:nvPr/>
        </p:nvSpPr>
        <p:spPr>
          <a:xfrm rot="10800000">
            <a:off x="6240016" y="2060848"/>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TextBox 285"/>
          <p:cNvSpPr txBox="1"/>
          <p:nvPr/>
        </p:nvSpPr>
        <p:spPr>
          <a:xfrm>
            <a:off x="6816080" y="1988840"/>
            <a:ext cx="1069524" cy="369332"/>
          </a:xfrm>
          <a:prstGeom prst="rect">
            <a:avLst/>
          </a:prstGeom>
          <a:noFill/>
        </p:spPr>
        <p:txBody>
          <a:bodyPr wrap="none" rtlCol="0">
            <a:spAutoFit/>
          </a:bodyPr>
          <a:lstStyle/>
          <a:p>
            <a:r>
              <a:rPr lang="zh-CN" altLang="en-US" dirty="0" smtClean="0"/>
              <a:t>年        级</a:t>
            </a:r>
            <a:endParaRPr lang="en-US" dirty="0"/>
          </a:p>
        </p:txBody>
      </p:sp>
      <p:sp>
        <p:nvSpPr>
          <p:cNvPr id="287" name="Rectangle 286"/>
          <p:cNvSpPr/>
          <p:nvPr/>
        </p:nvSpPr>
        <p:spPr>
          <a:xfrm>
            <a:off x="8256240"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p:cNvSpPr/>
          <p:nvPr/>
        </p:nvSpPr>
        <p:spPr>
          <a:xfrm>
            <a:off x="9984432" y="1988840"/>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Triangle 288"/>
          <p:cNvSpPr/>
          <p:nvPr/>
        </p:nvSpPr>
        <p:spPr>
          <a:xfrm rot="10800000">
            <a:off x="10056440" y="2060848"/>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TextBox 289"/>
          <p:cNvSpPr txBox="1"/>
          <p:nvPr/>
        </p:nvSpPr>
        <p:spPr>
          <a:xfrm>
            <a:off x="2927648" y="2492896"/>
            <a:ext cx="1069524" cy="369332"/>
          </a:xfrm>
          <a:prstGeom prst="rect">
            <a:avLst/>
          </a:prstGeom>
          <a:noFill/>
        </p:spPr>
        <p:txBody>
          <a:bodyPr wrap="none" rtlCol="0">
            <a:spAutoFit/>
          </a:bodyPr>
          <a:lstStyle/>
          <a:p>
            <a:r>
              <a:rPr lang="zh-CN" altLang="en-US" dirty="0" smtClean="0"/>
              <a:t>班        级</a:t>
            </a:r>
            <a:endParaRPr lang="en-US" dirty="0"/>
          </a:p>
        </p:txBody>
      </p:sp>
      <p:sp>
        <p:nvSpPr>
          <p:cNvPr id="291" name="Rectangle 290"/>
          <p:cNvSpPr/>
          <p:nvPr/>
        </p:nvSpPr>
        <p:spPr>
          <a:xfrm>
            <a:off x="4439816" y="2492896"/>
            <a:ext cx="54726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Rectangle 291"/>
          <p:cNvSpPr/>
          <p:nvPr/>
        </p:nvSpPr>
        <p:spPr>
          <a:xfrm>
            <a:off x="9984432" y="2492896"/>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Triangle 292"/>
          <p:cNvSpPr/>
          <p:nvPr/>
        </p:nvSpPr>
        <p:spPr>
          <a:xfrm rot="10800000">
            <a:off x="10056440" y="2564904"/>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TextBox 293"/>
          <p:cNvSpPr txBox="1"/>
          <p:nvPr/>
        </p:nvSpPr>
        <p:spPr>
          <a:xfrm>
            <a:off x="2927648" y="3041299"/>
            <a:ext cx="1069524" cy="369332"/>
          </a:xfrm>
          <a:prstGeom prst="rect">
            <a:avLst/>
          </a:prstGeom>
          <a:noFill/>
        </p:spPr>
        <p:txBody>
          <a:bodyPr wrap="none" rtlCol="0">
            <a:spAutoFit/>
          </a:bodyPr>
          <a:lstStyle/>
          <a:p>
            <a:r>
              <a:rPr lang="zh-CN" altLang="en-US" dirty="0" smtClean="0"/>
              <a:t>学        期</a:t>
            </a:r>
            <a:endParaRPr lang="en-US" dirty="0"/>
          </a:p>
        </p:txBody>
      </p:sp>
      <p:sp>
        <p:nvSpPr>
          <p:cNvPr id="295" name="Rectangle 294"/>
          <p:cNvSpPr/>
          <p:nvPr/>
        </p:nvSpPr>
        <p:spPr>
          <a:xfrm>
            <a:off x="4439816"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TextBox 295"/>
          <p:cNvSpPr txBox="1"/>
          <p:nvPr/>
        </p:nvSpPr>
        <p:spPr>
          <a:xfrm>
            <a:off x="6816080" y="2996952"/>
            <a:ext cx="1103187" cy="369332"/>
          </a:xfrm>
          <a:prstGeom prst="rect">
            <a:avLst/>
          </a:prstGeom>
          <a:noFill/>
        </p:spPr>
        <p:txBody>
          <a:bodyPr wrap="none" rtlCol="0">
            <a:spAutoFit/>
          </a:bodyPr>
          <a:lstStyle/>
          <a:p>
            <a:r>
              <a:rPr lang="zh-CN" altLang="en-US" dirty="0" smtClean="0"/>
              <a:t>学        时</a:t>
            </a:r>
            <a:endParaRPr lang="en-US" dirty="0"/>
          </a:p>
        </p:txBody>
      </p:sp>
      <p:sp>
        <p:nvSpPr>
          <p:cNvPr id="297" name="Rectangle 296"/>
          <p:cNvSpPr/>
          <p:nvPr/>
        </p:nvSpPr>
        <p:spPr>
          <a:xfrm>
            <a:off x="8256240"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Rectangle 297"/>
          <p:cNvSpPr/>
          <p:nvPr/>
        </p:nvSpPr>
        <p:spPr>
          <a:xfrm>
            <a:off x="9984432" y="2996952"/>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9" name="Picture 298"/>
          <p:cNvPicPr>
            <a:picLocks noChangeAspect="1"/>
          </p:cNvPicPr>
          <p:nvPr/>
        </p:nvPicPr>
        <p:blipFill>
          <a:blip r:embed="rId4"/>
          <a:stretch>
            <a:fillRect/>
          </a:stretch>
        </p:blipFill>
        <p:spPr>
          <a:xfrm>
            <a:off x="10056440" y="3068960"/>
            <a:ext cx="254000" cy="241300"/>
          </a:xfrm>
          <a:prstGeom prst="rect">
            <a:avLst/>
          </a:prstGeom>
        </p:spPr>
      </p:pic>
      <p:sp>
        <p:nvSpPr>
          <p:cNvPr id="300" name="TextBox 299"/>
          <p:cNvSpPr txBox="1"/>
          <p:nvPr/>
        </p:nvSpPr>
        <p:spPr>
          <a:xfrm>
            <a:off x="2927648" y="3501008"/>
            <a:ext cx="1069524" cy="369332"/>
          </a:xfrm>
          <a:prstGeom prst="rect">
            <a:avLst/>
          </a:prstGeom>
          <a:noFill/>
        </p:spPr>
        <p:txBody>
          <a:bodyPr wrap="none" rtlCol="0">
            <a:spAutoFit/>
          </a:bodyPr>
          <a:lstStyle/>
          <a:p>
            <a:r>
              <a:rPr lang="zh-CN" altLang="en-US" dirty="0" smtClean="0"/>
              <a:t>难        度</a:t>
            </a:r>
            <a:endParaRPr lang="en-US" dirty="0"/>
          </a:p>
        </p:txBody>
      </p:sp>
      <p:sp>
        <p:nvSpPr>
          <p:cNvPr id="301" name="Rectangle 300"/>
          <p:cNvSpPr/>
          <p:nvPr/>
        </p:nvSpPr>
        <p:spPr>
          <a:xfrm>
            <a:off x="4439816" y="3501008"/>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p:cNvSpPr/>
          <p:nvPr/>
        </p:nvSpPr>
        <p:spPr>
          <a:xfrm>
            <a:off x="6168008" y="2996952"/>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3" name="Picture 302"/>
          <p:cNvPicPr>
            <a:picLocks noChangeAspect="1"/>
          </p:cNvPicPr>
          <p:nvPr/>
        </p:nvPicPr>
        <p:blipFill>
          <a:blip r:embed="rId4"/>
          <a:stretch>
            <a:fillRect/>
          </a:stretch>
        </p:blipFill>
        <p:spPr>
          <a:xfrm>
            <a:off x="6240016" y="3068960"/>
            <a:ext cx="254000" cy="241300"/>
          </a:xfrm>
          <a:prstGeom prst="rect">
            <a:avLst/>
          </a:prstGeom>
        </p:spPr>
      </p:pic>
      <p:sp>
        <p:nvSpPr>
          <p:cNvPr id="304" name="TextBox 303"/>
          <p:cNvSpPr txBox="1"/>
          <p:nvPr/>
        </p:nvSpPr>
        <p:spPr>
          <a:xfrm>
            <a:off x="2927648" y="4005064"/>
            <a:ext cx="1197764" cy="369332"/>
          </a:xfrm>
          <a:prstGeom prst="rect">
            <a:avLst/>
          </a:prstGeom>
          <a:noFill/>
        </p:spPr>
        <p:txBody>
          <a:bodyPr wrap="none" rtlCol="0">
            <a:spAutoFit/>
          </a:bodyPr>
          <a:lstStyle/>
          <a:p>
            <a:r>
              <a:rPr lang="zh-CN" altLang="en-US" dirty="0" smtClean="0"/>
              <a:t>必修</a:t>
            </a:r>
            <a:r>
              <a:rPr lang="en-US" altLang="zh-CN" dirty="0" smtClean="0"/>
              <a:t>/</a:t>
            </a:r>
            <a:r>
              <a:rPr lang="zh-CN" altLang="en-US" dirty="0" smtClean="0"/>
              <a:t>选修</a:t>
            </a:r>
            <a:endParaRPr lang="en-US" dirty="0"/>
          </a:p>
        </p:txBody>
      </p:sp>
      <p:sp>
        <p:nvSpPr>
          <p:cNvPr id="305" name="Rectangle 304"/>
          <p:cNvSpPr/>
          <p:nvPr/>
        </p:nvSpPr>
        <p:spPr>
          <a:xfrm>
            <a:off x="4455460" y="4005064"/>
            <a:ext cx="16405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Rectangle 305"/>
          <p:cNvSpPr/>
          <p:nvPr/>
        </p:nvSpPr>
        <p:spPr>
          <a:xfrm>
            <a:off x="4451134" y="4509120"/>
            <a:ext cx="164486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TextBox 306"/>
          <p:cNvSpPr txBox="1"/>
          <p:nvPr/>
        </p:nvSpPr>
        <p:spPr>
          <a:xfrm>
            <a:off x="2927648" y="4509120"/>
            <a:ext cx="1088760" cy="369332"/>
          </a:xfrm>
          <a:prstGeom prst="rect">
            <a:avLst/>
          </a:prstGeom>
          <a:noFill/>
        </p:spPr>
        <p:txBody>
          <a:bodyPr wrap="none" rtlCol="0">
            <a:spAutoFit/>
          </a:bodyPr>
          <a:lstStyle/>
          <a:p>
            <a:r>
              <a:rPr lang="zh-CN" altLang="en-US" dirty="0" smtClean="0"/>
              <a:t>教  师  数</a:t>
            </a:r>
            <a:endParaRPr lang="en-US" dirty="0"/>
          </a:p>
        </p:txBody>
      </p:sp>
      <p:sp>
        <p:nvSpPr>
          <p:cNvPr id="308" name="TextBox 307"/>
          <p:cNvSpPr txBox="1"/>
          <p:nvPr/>
        </p:nvSpPr>
        <p:spPr>
          <a:xfrm>
            <a:off x="2927648" y="5013176"/>
            <a:ext cx="1338828" cy="369332"/>
          </a:xfrm>
          <a:prstGeom prst="rect">
            <a:avLst/>
          </a:prstGeom>
          <a:noFill/>
        </p:spPr>
        <p:txBody>
          <a:bodyPr wrap="none" rtlCol="0">
            <a:spAutoFit/>
          </a:bodyPr>
          <a:lstStyle/>
          <a:p>
            <a:r>
              <a:rPr lang="zh-CN" altLang="en-US" dirty="0" smtClean="0"/>
              <a:t>周上课次数</a:t>
            </a:r>
            <a:endParaRPr lang="en-US" dirty="0"/>
          </a:p>
        </p:txBody>
      </p:sp>
      <p:sp>
        <p:nvSpPr>
          <p:cNvPr id="309" name="Rectangle 308"/>
          <p:cNvSpPr/>
          <p:nvPr/>
        </p:nvSpPr>
        <p:spPr>
          <a:xfrm>
            <a:off x="4439816" y="5013176"/>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TextBox 309"/>
          <p:cNvSpPr txBox="1"/>
          <p:nvPr/>
        </p:nvSpPr>
        <p:spPr>
          <a:xfrm>
            <a:off x="6816080" y="3501008"/>
            <a:ext cx="1107996" cy="369332"/>
          </a:xfrm>
          <a:prstGeom prst="rect">
            <a:avLst/>
          </a:prstGeom>
          <a:noFill/>
        </p:spPr>
        <p:txBody>
          <a:bodyPr wrap="none" rtlCol="0">
            <a:spAutoFit/>
          </a:bodyPr>
          <a:lstStyle/>
          <a:p>
            <a:r>
              <a:rPr lang="zh-CN" altLang="en-US" dirty="0" smtClean="0"/>
              <a:t>可选教师</a:t>
            </a:r>
            <a:endParaRPr lang="en-US" dirty="0"/>
          </a:p>
        </p:txBody>
      </p:sp>
      <p:sp>
        <p:nvSpPr>
          <p:cNvPr id="311" name="Rectangle 310"/>
          <p:cNvSpPr/>
          <p:nvPr/>
        </p:nvSpPr>
        <p:spPr>
          <a:xfrm>
            <a:off x="8256240" y="3501008"/>
            <a:ext cx="1656184" cy="18722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p:cNvSpPr/>
          <p:nvPr/>
        </p:nvSpPr>
        <p:spPr>
          <a:xfrm>
            <a:off x="6168008" y="3501008"/>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3" name="Picture 312"/>
          <p:cNvPicPr>
            <a:picLocks noChangeAspect="1"/>
          </p:cNvPicPr>
          <p:nvPr/>
        </p:nvPicPr>
        <p:blipFill>
          <a:blip r:embed="rId4"/>
          <a:stretch>
            <a:fillRect/>
          </a:stretch>
        </p:blipFill>
        <p:spPr>
          <a:xfrm>
            <a:off x="6240016" y="3573016"/>
            <a:ext cx="254000" cy="241300"/>
          </a:xfrm>
          <a:prstGeom prst="rect">
            <a:avLst/>
          </a:prstGeom>
        </p:spPr>
      </p:pic>
      <p:sp>
        <p:nvSpPr>
          <p:cNvPr id="314" name="Rounded Rectangle 313"/>
          <p:cNvSpPr/>
          <p:nvPr/>
        </p:nvSpPr>
        <p:spPr>
          <a:xfrm>
            <a:off x="9984432" y="3501007"/>
            <a:ext cx="914400" cy="360041"/>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添加</a:t>
            </a:r>
            <a:endParaRPr lang="en-US" dirty="0"/>
          </a:p>
        </p:txBody>
      </p:sp>
      <p:sp>
        <p:nvSpPr>
          <p:cNvPr id="315" name="Rounded Rectangle 314"/>
          <p:cNvSpPr/>
          <p:nvPr/>
        </p:nvSpPr>
        <p:spPr>
          <a:xfrm>
            <a:off x="9984432" y="3933056"/>
            <a:ext cx="914400" cy="360041"/>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删除</a:t>
            </a:r>
            <a:endParaRPr lang="en-US" dirty="0"/>
          </a:p>
        </p:txBody>
      </p:sp>
      <p:sp>
        <p:nvSpPr>
          <p:cNvPr id="316" name="Rectangle 315"/>
          <p:cNvSpPr/>
          <p:nvPr/>
        </p:nvSpPr>
        <p:spPr>
          <a:xfrm>
            <a:off x="9336360" y="5877272"/>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确定</a:t>
            </a:r>
            <a:endParaRPr lang="en-US" dirty="0"/>
          </a:p>
        </p:txBody>
      </p:sp>
      <p:sp>
        <p:nvSpPr>
          <p:cNvPr id="317" name="Rectangle 316"/>
          <p:cNvSpPr/>
          <p:nvPr/>
        </p:nvSpPr>
        <p:spPr>
          <a:xfrm>
            <a:off x="10632504" y="5877272"/>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grpSp>
        <p:nvGrpSpPr>
          <p:cNvPr id="318" name="Group 317"/>
          <p:cNvGrpSpPr/>
          <p:nvPr/>
        </p:nvGrpSpPr>
        <p:grpSpPr>
          <a:xfrm>
            <a:off x="7824192" y="980728"/>
            <a:ext cx="360040" cy="360040"/>
            <a:chOff x="8472264" y="764704"/>
            <a:chExt cx="360040" cy="360040"/>
          </a:xfrm>
        </p:grpSpPr>
        <p:sp>
          <p:nvSpPr>
            <p:cNvPr id="319" name="Oval 318"/>
            <p:cNvSpPr/>
            <p:nvPr/>
          </p:nvSpPr>
          <p:spPr>
            <a:xfrm>
              <a:off x="8472264" y="764704"/>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0" name="Straight Connector 319"/>
            <p:cNvCxnSpPr/>
            <p:nvPr/>
          </p:nvCxnSpPr>
          <p:spPr>
            <a:xfrm>
              <a:off x="8688288" y="980728"/>
              <a:ext cx="144016" cy="144016"/>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321" name="Picture 320"/>
          <p:cNvPicPr>
            <a:picLocks noChangeAspect="1"/>
          </p:cNvPicPr>
          <p:nvPr/>
        </p:nvPicPr>
        <p:blipFill>
          <a:blip r:embed="rId5"/>
          <a:stretch>
            <a:fillRect/>
          </a:stretch>
        </p:blipFill>
        <p:spPr>
          <a:xfrm>
            <a:off x="7680176" y="1052736"/>
            <a:ext cx="431800" cy="317500"/>
          </a:xfrm>
          <a:prstGeom prst="rect">
            <a:avLst/>
          </a:prstGeom>
        </p:spPr>
      </p:pic>
      <p:sp>
        <p:nvSpPr>
          <p:cNvPr id="322" name="Rectangle 321"/>
          <p:cNvSpPr/>
          <p:nvPr/>
        </p:nvSpPr>
        <p:spPr>
          <a:xfrm>
            <a:off x="6168008" y="4005064"/>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3" name="Picture 322"/>
          <p:cNvPicPr>
            <a:picLocks noChangeAspect="1"/>
          </p:cNvPicPr>
          <p:nvPr/>
        </p:nvPicPr>
        <p:blipFill>
          <a:blip r:embed="rId4"/>
          <a:stretch>
            <a:fillRect/>
          </a:stretch>
        </p:blipFill>
        <p:spPr>
          <a:xfrm>
            <a:off x="6240016" y="4077072"/>
            <a:ext cx="254000" cy="241300"/>
          </a:xfrm>
          <a:prstGeom prst="rect">
            <a:avLst/>
          </a:prstGeom>
        </p:spPr>
      </p:pic>
      <p:cxnSp>
        <p:nvCxnSpPr>
          <p:cNvPr id="324" name="Straight Connector 323"/>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325" name="Rectangle 324"/>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326" name="TextBox 325"/>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327" name="Rectangle 326"/>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328" name="TextBox 327"/>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329" name="Rectangle 328"/>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1">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5">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50000"/>
            </a:schemeClr>
          </a:solidFill>
        </p:grpSpPr>
        <p:sp>
          <p:nvSpPr>
            <p:cNvPr id="25" name="Rectangle 24"/>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5346335"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学年第一学期</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0</a:t>
            </a:r>
            <a:endParaRPr lang="en-US" altLang="zh-CN" dirty="0" smtClean="0">
              <a:solidFill>
                <a:schemeClr val="tx1"/>
              </a:solidFill>
            </a:endParaRPr>
          </a:p>
        </p:txBody>
      </p:sp>
      <p:sp>
        <p:nvSpPr>
          <p:cNvPr id="63" name="Rectangle 62"/>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4" name="Rectangle 63"/>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5" name="Rectangle 64"/>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6" name="Rectangle 65"/>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7" name="Rectangle 66"/>
          <p:cNvSpPr/>
          <p:nvPr/>
        </p:nvSpPr>
        <p:spPr>
          <a:xfrm>
            <a:off x="9984432"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适格教师总数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711624" y="3861048"/>
            <a:ext cx="190500" cy="304800"/>
          </a:xfrm>
          <a:prstGeom prst="rect">
            <a:avLst/>
          </a:prstGeom>
        </p:spPr>
      </p:pic>
      <p:sp>
        <p:nvSpPr>
          <p:cNvPr id="80" name="TextBox 79"/>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81" name="TextBox 80"/>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256240"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88" name="TextBox 87"/>
          <p:cNvSpPr txBox="1"/>
          <p:nvPr/>
        </p:nvSpPr>
        <p:spPr>
          <a:xfrm>
            <a:off x="10920536" y="3861048"/>
            <a:ext cx="1005403" cy="338554"/>
          </a:xfrm>
          <a:prstGeom prst="rect">
            <a:avLst/>
          </a:prstGeom>
          <a:noFill/>
        </p:spPr>
        <p:txBody>
          <a:bodyPr wrap="none" rtlCol="0">
            <a:spAutoFit/>
          </a:bodyPr>
          <a:lstStyle/>
          <a:p>
            <a:r>
              <a:rPr lang="zh-CN" altLang="en-US" sz="1600" dirty="0" smtClean="0"/>
              <a:t>适格教师</a:t>
            </a:r>
            <a:endParaRPr lang="en-US" sz="1600" dirty="0"/>
          </a:p>
        </p:txBody>
      </p:sp>
      <p:sp>
        <p:nvSpPr>
          <p:cNvPr id="89" name="TextBox 88"/>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503712" y="3861048"/>
            <a:ext cx="190500" cy="304800"/>
          </a:xfrm>
          <a:prstGeom prst="rect">
            <a:avLst/>
          </a:prstGeom>
        </p:spPr>
      </p:pic>
      <p:pic>
        <p:nvPicPr>
          <p:cNvPr id="92" name="Picture 91"/>
          <p:cNvPicPr>
            <a:picLocks noChangeAspect="1"/>
          </p:cNvPicPr>
          <p:nvPr/>
        </p:nvPicPr>
        <p:blipFill>
          <a:blip r:embed="rId3"/>
          <a:stretch>
            <a:fillRect/>
          </a:stretch>
        </p:blipFill>
        <p:spPr>
          <a:xfrm>
            <a:off x="4295800" y="3861048"/>
            <a:ext cx="190500" cy="304800"/>
          </a:xfrm>
          <a:prstGeom prst="rect">
            <a:avLst/>
          </a:prstGeom>
        </p:spPr>
      </p:pic>
      <p:pic>
        <p:nvPicPr>
          <p:cNvPr id="93" name="Picture 92"/>
          <p:cNvPicPr>
            <a:picLocks noChangeAspect="1"/>
          </p:cNvPicPr>
          <p:nvPr/>
        </p:nvPicPr>
        <p:blipFill>
          <a:blip r:embed="rId3"/>
          <a:stretch>
            <a:fillRect/>
          </a:stretch>
        </p:blipFill>
        <p:spPr>
          <a:xfrm>
            <a:off x="4943872" y="3861048"/>
            <a:ext cx="190500" cy="304800"/>
          </a:xfrm>
          <a:prstGeom prst="rect">
            <a:avLst/>
          </a:prstGeom>
        </p:spPr>
      </p:pic>
      <p:pic>
        <p:nvPicPr>
          <p:cNvPr id="94" name="Picture 93"/>
          <p:cNvPicPr>
            <a:picLocks noChangeAspect="1"/>
          </p:cNvPicPr>
          <p:nvPr/>
        </p:nvPicPr>
        <p:blipFill>
          <a:blip r:embed="rId3"/>
          <a:stretch>
            <a:fillRect/>
          </a:stretch>
        </p:blipFill>
        <p:spPr>
          <a:xfrm>
            <a:off x="5663952" y="3861048"/>
            <a:ext cx="190500" cy="304800"/>
          </a:xfrm>
          <a:prstGeom prst="rect">
            <a:avLst/>
          </a:prstGeom>
        </p:spPr>
      </p:pic>
      <p:pic>
        <p:nvPicPr>
          <p:cNvPr id="95" name="Picture 94"/>
          <p:cNvPicPr>
            <a:picLocks noChangeAspect="1"/>
          </p:cNvPicPr>
          <p:nvPr/>
        </p:nvPicPr>
        <p:blipFill>
          <a:blip r:embed="rId3"/>
          <a:stretch>
            <a:fillRect/>
          </a:stretch>
        </p:blipFill>
        <p:spPr>
          <a:xfrm>
            <a:off x="6456040" y="3861048"/>
            <a:ext cx="190500" cy="304800"/>
          </a:xfrm>
          <a:prstGeom prst="rect">
            <a:avLst/>
          </a:prstGeom>
        </p:spPr>
      </p:pic>
      <p:pic>
        <p:nvPicPr>
          <p:cNvPr id="96" name="Picture 95"/>
          <p:cNvPicPr>
            <a:picLocks noChangeAspect="1"/>
          </p:cNvPicPr>
          <p:nvPr/>
        </p:nvPicPr>
        <p:blipFill>
          <a:blip r:embed="rId3"/>
          <a:stretch>
            <a:fillRect/>
          </a:stretch>
        </p:blipFill>
        <p:spPr>
          <a:xfrm>
            <a:off x="7248128" y="3861048"/>
            <a:ext cx="190500" cy="304800"/>
          </a:xfrm>
          <a:prstGeom prst="rect">
            <a:avLst/>
          </a:prstGeom>
        </p:spPr>
      </p:pic>
      <p:pic>
        <p:nvPicPr>
          <p:cNvPr id="97" name="Picture 96"/>
          <p:cNvPicPr>
            <a:picLocks noChangeAspect="1"/>
          </p:cNvPicPr>
          <p:nvPr/>
        </p:nvPicPr>
        <p:blipFill>
          <a:blip r:embed="rId3"/>
          <a:stretch>
            <a:fillRect/>
          </a:stretch>
        </p:blipFill>
        <p:spPr>
          <a:xfrm>
            <a:off x="8040216" y="3861048"/>
            <a:ext cx="190500" cy="304800"/>
          </a:xfrm>
          <a:prstGeom prst="rect">
            <a:avLst/>
          </a:prstGeom>
        </p:spPr>
      </p:pic>
      <p:pic>
        <p:nvPicPr>
          <p:cNvPr id="98" name="Picture 97"/>
          <p:cNvPicPr>
            <a:picLocks noChangeAspect="1"/>
          </p:cNvPicPr>
          <p:nvPr/>
        </p:nvPicPr>
        <p:blipFill>
          <a:blip r:embed="rId3"/>
          <a:stretch>
            <a:fillRect/>
          </a:stretch>
        </p:blipFill>
        <p:spPr>
          <a:xfrm>
            <a:off x="8976320" y="3861048"/>
            <a:ext cx="190500" cy="304800"/>
          </a:xfrm>
          <a:prstGeom prst="rect">
            <a:avLst/>
          </a:prstGeom>
        </p:spPr>
      </p:pic>
      <p:pic>
        <p:nvPicPr>
          <p:cNvPr id="99" name="Picture 98"/>
          <p:cNvPicPr>
            <a:picLocks noChangeAspect="1"/>
          </p:cNvPicPr>
          <p:nvPr/>
        </p:nvPicPr>
        <p:blipFill>
          <a:blip r:embed="rId3"/>
          <a:stretch>
            <a:fillRect/>
          </a:stretch>
        </p:blipFill>
        <p:spPr>
          <a:xfrm>
            <a:off x="9912424" y="3861048"/>
            <a:ext cx="190500" cy="304800"/>
          </a:xfrm>
          <a:prstGeom prst="rect">
            <a:avLst/>
          </a:prstGeom>
        </p:spPr>
      </p:pic>
      <p:pic>
        <p:nvPicPr>
          <p:cNvPr id="100" name="Picture 99"/>
          <p:cNvPicPr>
            <a:picLocks noChangeAspect="1"/>
          </p:cNvPicPr>
          <p:nvPr/>
        </p:nvPicPr>
        <p:blipFill>
          <a:blip r:embed="rId3"/>
          <a:stretch>
            <a:fillRect/>
          </a:stretch>
        </p:blipFill>
        <p:spPr>
          <a:xfrm>
            <a:off x="10704512"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105" name="Straight Connector 10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3" name="TextBox 2"/>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5" name="TextBox 4"/>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6" name="TextBox 5"/>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7" name="TextBox 6"/>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8" name="TextBox 7"/>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9" name="TextBox 8"/>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1" name="TextBox 10"/>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 name="TextBox 26"/>
          <p:cNvSpPr txBox="1"/>
          <p:nvPr/>
        </p:nvSpPr>
        <p:spPr>
          <a:xfrm>
            <a:off x="8472264" y="4293096"/>
            <a:ext cx="367408" cy="307777"/>
          </a:xfrm>
          <a:prstGeom prst="rect">
            <a:avLst/>
          </a:prstGeom>
          <a:noFill/>
        </p:spPr>
        <p:txBody>
          <a:bodyPr wrap="none" rtlCol="0">
            <a:spAutoFit/>
          </a:bodyPr>
          <a:lstStyle/>
          <a:p>
            <a:r>
              <a:rPr lang="en-US" altLang="zh-CN" sz="1400" dirty="0" smtClean="0"/>
              <a:t>70</a:t>
            </a:r>
            <a:endParaRPr lang="en-US" sz="1400" dirty="0"/>
          </a:p>
        </p:txBody>
      </p:sp>
      <p:sp>
        <p:nvSpPr>
          <p:cNvPr id="29" name="TextBox 28"/>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20" name="TextBox 119"/>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30" name="TextBox 29"/>
          <p:cNvSpPr txBox="1"/>
          <p:nvPr/>
        </p:nvSpPr>
        <p:spPr>
          <a:xfrm>
            <a:off x="10740962" y="4221088"/>
            <a:ext cx="1200970" cy="738664"/>
          </a:xfrm>
          <a:prstGeom prst="rect">
            <a:avLst/>
          </a:prstGeom>
          <a:noFill/>
        </p:spPr>
        <p:txBody>
          <a:bodyPr wrap="none" rtlCol="0">
            <a:spAutoFit/>
          </a:bodyPr>
          <a:lstStyle/>
          <a:p>
            <a:r>
              <a:rPr lang="zh-CN" altLang="en-US" sz="1400" dirty="0" smtClean="0"/>
              <a:t>郭建</a:t>
            </a:r>
            <a:r>
              <a:rPr lang="en-US" altLang="zh-CN" sz="1400" dirty="0" smtClean="0"/>
              <a:t>(123456)</a:t>
            </a:r>
            <a:endParaRPr lang="en-US" altLang="zh-CN" sz="1400" dirty="0" smtClean="0"/>
          </a:p>
          <a:p>
            <a:r>
              <a:rPr lang="zh-CN" altLang="en-US" sz="1400" dirty="0" smtClean="0"/>
              <a:t>韩涛</a:t>
            </a:r>
            <a:r>
              <a:rPr lang="en-US" altLang="zh-CN" sz="1400" dirty="0" smtClean="0"/>
              <a:t>(165432)</a:t>
            </a:r>
            <a:endParaRPr lang="en-US" altLang="zh-CN" sz="1400" dirty="0" smtClean="0"/>
          </a:p>
          <a:p>
            <a:r>
              <a:rPr lang="zh-CN" altLang="en-US" sz="1400" dirty="0" smtClean="0"/>
              <a:t>孟烨</a:t>
            </a:r>
            <a:r>
              <a:rPr lang="en-US" altLang="zh-CN" sz="1400" dirty="0" smtClean="0"/>
              <a:t>(543216)</a:t>
            </a:r>
            <a:endParaRPr lang="en-US" sz="1400" dirty="0"/>
          </a:p>
        </p:txBody>
      </p:sp>
      <p:cxnSp>
        <p:nvCxnSpPr>
          <p:cNvPr id="121" name="Straight Connector 120"/>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1991544" y="5013176"/>
            <a:ext cx="9721080" cy="4320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24" name="Straight Connector 123"/>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126" name="TextBox 125"/>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127" name="TextBox 126"/>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28" name="TextBox 127"/>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129" name="TextBox 128"/>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30" name="TextBox 129"/>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131" name="TextBox 130"/>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32" name="TextBox 131"/>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133" name="TextBox 132"/>
          <p:cNvSpPr txBox="1"/>
          <p:nvPr/>
        </p:nvSpPr>
        <p:spPr>
          <a:xfrm>
            <a:off x="8472264" y="5013176"/>
            <a:ext cx="458780" cy="307777"/>
          </a:xfrm>
          <a:prstGeom prst="rect">
            <a:avLst/>
          </a:prstGeom>
          <a:noFill/>
        </p:spPr>
        <p:txBody>
          <a:bodyPr wrap="none" rtlCol="0">
            <a:spAutoFit/>
          </a:bodyPr>
          <a:lstStyle/>
          <a:p>
            <a:r>
              <a:rPr lang="en-US" altLang="zh-CN" sz="1400" dirty="0" smtClean="0"/>
              <a:t>110</a:t>
            </a:r>
            <a:endParaRPr lang="en-US" altLang="zh-CN" sz="1400" dirty="0" smtClean="0"/>
          </a:p>
        </p:txBody>
      </p:sp>
      <p:sp>
        <p:nvSpPr>
          <p:cNvPr id="134" name="TextBox 133"/>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135" name="TextBox 134"/>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36" name="TextBox 135"/>
          <p:cNvSpPr txBox="1"/>
          <p:nvPr/>
        </p:nvSpPr>
        <p:spPr>
          <a:xfrm>
            <a:off x="10740962" y="4941168"/>
            <a:ext cx="1380506" cy="523220"/>
          </a:xfrm>
          <a:prstGeom prst="rect">
            <a:avLst/>
          </a:prstGeom>
          <a:noFill/>
        </p:spPr>
        <p:txBody>
          <a:bodyPr wrap="none" rtlCol="0">
            <a:spAutoFit/>
          </a:bodyPr>
          <a:lstStyle/>
          <a:p>
            <a:r>
              <a:rPr lang="zh-CN" altLang="en-US" sz="1400" dirty="0" smtClean="0"/>
              <a:t>章武生</a:t>
            </a:r>
            <a:r>
              <a:rPr lang="en-US" altLang="zh-CN" sz="1400" dirty="0" smtClean="0"/>
              <a:t>(223456)</a:t>
            </a:r>
            <a:endParaRPr lang="en-US" altLang="zh-CN" sz="1400" dirty="0" smtClean="0"/>
          </a:p>
          <a:p>
            <a:r>
              <a:rPr lang="zh-CN" altLang="en-US" sz="1400" dirty="0" smtClean="0"/>
              <a:t>段厚省</a:t>
            </a:r>
            <a:r>
              <a:rPr lang="en-US" altLang="zh-CN" sz="1400" dirty="0" smtClean="0"/>
              <a:t>(365432)</a:t>
            </a:r>
            <a:endParaRPr lang="en-US" altLang="zh-CN" sz="1400" dirty="0" smtClean="0"/>
          </a:p>
        </p:txBody>
      </p:sp>
      <p:cxnSp>
        <p:nvCxnSpPr>
          <p:cNvPr id="137" name="Straight Connector 136"/>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1991544" y="5589240"/>
            <a:ext cx="9721080" cy="4320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41" name="TextBox 140"/>
          <p:cNvSpPr txBox="1"/>
          <p:nvPr/>
        </p:nvSpPr>
        <p:spPr>
          <a:xfrm>
            <a:off x="1991544" y="5517232"/>
            <a:ext cx="872675" cy="523220"/>
          </a:xfrm>
          <a:prstGeom prst="rect">
            <a:avLst/>
          </a:prstGeom>
          <a:noFill/>
        </p:spPr>
        <p:txBody>
          <a:bodyPr wrap="none" rtlCol="0">
            <a:spAutoFit/>
          </a:bodyPr>
          <a:lstStyle/>
          <a:p>
            <a:r>
              <a:rPr lang="en-US" altLang="zh-CN" sz="1400" dirty="0" smtClean="0"/>
              <a:t>LAWS160</a:t>
            </a:r>
            <a:endParaRPr lang="en-US" altLang="zh-CN" sz="1400" dirty="0" smtClean="0"/>
          </a:p>
          <a:p>
            <a:r>
              <a:rPr lang="en-US" altLang="zh-CN" sz="1400" dirty="0" smtClean="0"/>
              <a:t>002.01</a:t>
            </a:r>
            <a:endParaRPr lang="en-US" sz="1400" dirty="0"/>
          </a:p>
        </p:txBody>
      </p:sp>
      <p:sp>
        <p:nvSpPr>
          <p:cNvPr id="142" name="TextBox 141"/>
          <p:cNvSpPr txBox="1"/>
          <p:nvPr/>
        </p:nvSpPr>
        <p:spPr>
          <a:xfrm>
            <a:off x="2855640" y="5589240"/>
            <a:ext cx="902811" cy="307777"/>
          </a:xfrm>
          <a:prstGeom prst="rect">
            <a:avLst/>
          </a:prstGeom>
          <a:noFill/>
        </p:spPr>
        <p:txBody>
          <a:bodyPr wrap="none" rtlCol="0">
            <a:spAutoFit/>
          </a:bodyPr>
          <a:lstStyle/>
          <a:p>
            <a:r>
              <a:rPr lang="zh-CN" altLang="en-US" sz="1400" smtClean="0"/>
              <a:t>民法总论</a:t>
            </a:r>
            <a:endParaRPr lang="en-US" sz="1400" dirty="0"/>
          </a:p>
        </p:txBody>
      </p:sp>
      <p:sp>
        <p:nvSpPr>
          <p:cNvPr id="143" name="TextBox 142"/>
          <p:cNvSpPr txBox="1"/>
          <p:nvPr/>
        </p:nvSpPr>
        <p:spPr>
          <a:xfrm>
            <a:off x="3719736" y="5589240"/>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44" name="TextBox 143"/>
          <p:cNvSpPr txBox="1"/>
          <p:nvPr/>
        </p:nvSpPr>
        <p:spPr>
          <a:xfrm>
            <a:off x="4511824" y="5589240"/>
            <a:ext cx="367408" cy="307777"/>
          </a:xfrm>
          <a:prstGeom prst="rect">
            <a:avLst/>
          </a:prstGeom>
          <a:noFill/>
        </p:spPr>
        <p:txBody>
          <a:bodyPr wrap="none" rtlCol="0">
            <a:spAutoFit/>
          </a:bodyPr>
          <a:lstStyle/>
          <a:p>
            <a:r>
              <a:rPr lang="en-US" altLang="zh-CN" sz="1400" dirty="0" smtClean="0"/>
              <a:t>17</a:t>
            </a:r>
            <a:endParaRPr lang="en-US" sz="1400" dirty="0"/>
          </a:p>
        </p:txBody>
      </p:sp>
      <p:sp>
        <p:nvSpPr>
          <p:cNvPr id="145" name="TextBox 144"/>
          <p:cNvSpPr txBox="1"/>
          <p:nvPr/>
        </p:nvSpPr>
        <p:spPr>
          <a:xfrm>
            <a:off x="5015880" y="5517232"/>
            <a:ext cx="720080" cy="523220"/>
          </a:xfrm>
          <a:prstGeom prst="rect">
            <a:avLst/>
          </a:prstGeom>
          <a:noFill/>
        </p:spPr>
        <p:txBody>
          <a:bodyPr wrap="square" rtlCol="0">
            <a:spAutoFit/>
          </a:bodyPr>
          <a:lstStyle/>
          <a:p>
            <a:r>
              <a:rPr lang="zh-CN" altLang="en-US" sz="1400" smtClean="0"/>
              <a:t>跨校辅修</a:t>
            </a:r>
            <a:endParaRPr lang="en-US" sz="1400" dirty="0"/>
          </a:p>
        </p:txBody>
      </p:sp>
      <p:sp>
        <p:nvSpPr>
          <p:cNvPr id="146" name="TextBox 145"/>
          <p:cNvSpPr txBox="1"/>
          <p:nvPr/>
        </p:nvSpPr>
        <p:spPr>
          <a:xfrm>
            <a:off x="5951984" y="5589240"/>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147" name="TextBox 146"/>
          <p:cNvSpPr txBox="1"/>
          <p:nvPr/>
        </p:nvSpPr>
        <p:spPr>
          <a:xfrm>
            <a:off x="6816080" y="5589240"/>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48" name="TextBox 147"/>
          <p:cNvSpPr txBox="1"/>
          <p:nvPr/>
        </p:nvSpPr>
        <p:spPr>
          <a:xfrm>
            <a:off x="7608168" y="5589240"/>
            <a:ext cx="276038" cy="307777"/>
          </a:xfrm>
          <a:prstGeom prst="rect">
            <a:avLst/>
          </a:prstGeom>
          <a:noFill/>
        </p:spPr>
        <p:txBody>
          <a:bodyPr wrap="none" rtlCol="0">
            <a:spAutoFit/>
          </a:bodyPr>
          <a:lstStyle/>
          <a:p>
            <a:r>
              <a:rPr lang="en-US" altLang="zh-CN" sz="1400" dirty="0" smtClean="0"/>
              <a:t>4</a:t>
            </a:r>
            <a:endParaRPr lang="en-US" sz="1400" dirty="0"/>
          </a:p>
        </p:txBody>
      </p:sp>
      <p:sp>
        <p:nvSpPr>
          <p:cNvPr id="149" name="TextBox 148"/>
          <p:cNvSpPr txBox="1"/>
          <p:nvPr/>
        </p:nvSpPr>
        <p:spPr>
          <a:xfrm>
            <a:off x="8472264" y="5589240"/>
            <a:ext cx="458780" cy="307777"/>
          </a:xfrm>
          <a:prstGeom prst="rect">
            <a:avLst/>
          </a:prstGeom>
          <a:noFill/>
        </p:spPr>
        <p:txBody>
          <a:bodyPr wrap="none" rtlCol="0">
            <a:spAutoFit/>
          </a:bodyPr>
          <a:lstStyle/>
          <a:p>
            <a:r>
              <a:rPr lang="en-US" altLang="zh-CN" sz="1400" dirty="0" smtClean="0"/>
              <a:t>110</a:t>
            </a:r>
            <a:endParaRPr lang="en-US" sz="1400" dirty="0"/>
          </a:p>
        </p:txBody>
      </p:sp>
      <p:sp>
        <p:nvSpPr>
          <p:cNvPr id="150" name="TextBox 149"/>
          <p:cNvSpPr txBox="1"/>
          <p:nvPr/>
        </p:nvSpPr>
        <p:spPr>
          <a:xfrm>
            <a:off x="9408368"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151" name="TextBox 150"/>
          <p:cNvSpPr txBox="1"/>
          <p:nvPr/>
        </p:nvSpPr>
        <p:spPr>
          <a:xfrm>
            <a:off x="10272464"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152" name="TextBox 151"/>
          <p:cNvSpPr txBox="1"/>
          <p:nvPr/>
        </p:nvSpPr>
        <p:spPr>
          <a:xfrm>
            <a:off x="10704512" y="5589240"/>
            <a:ext cx="1380506" cy="307777"/>
          </a:xfrm>
          <a:prstGeom prst="rect">
            <a:avLst/>
          </a:prstGeom>
          <a:noFill/>
        </p:spPr>
        <p:txBody>
          <a:bodyPr wrap="none" rtlCol="0">
            <a:spAutoFit/>
          </a:bodyPr>
          <a:lstStyle/>
          <a:p>
            <a:r>
              <a:rPr lang="zh-CN" altLang="en-US" sz="1400" dirty="0" smtClean="0"/>
              <a:t>班天可</a:t>
            </a:r>
            <a:r>
              <a:rPr lang="en-US" altLang="zh-CN" sz="1400" dirty="0" smtClean="0"/>
              <a:t>(643216)</a:t>
            </a:r>
            <a:endParaRPr lang="en-US" sz="1400" dirty="0"/>
          </a:p>
        </p:txBody>
      </p:sp>
      <p:cxnSp>
        <p:nvCxnSpPr>
          <p:cNvPr id="153" name="Straight Connector 152"/>
          <p:cNvCxnSpPr/>
          <p:nvPr/>
        </p:nvCxnSpPr>
        <p:spPr>
          <a:xfrm>
            <a:off x="1991544" y="609329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1991544" y="6165304"/>
            <a:ext cx="9721080" cy="5760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40" name="Straight Connector 139"/>
          <p:cNvCxnSpPr/>
          <p:nvPr/>
        </p:nvCxnSpPr>
        <p:spPr>
          <a:xfrm>
            <a:off x="1991544" y="67413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2855640" y="6093296"/>
            <a:ext cx="936104" cy="523220"/>
          </a:xfrm>
          <a:prstGeom prst="rect">
            <a:avLst/>
          </a:prstGeom>
          <a:noFill/>
        </p:spPr>
        <p:txBody>
          <a:bodyPr wrap="square" rtlCol="0">
            <a:spAutoFit/>
          </a:bodyPr>
          <a:lstStyle/>
          <a:p>
            <a:r>
              <a:rPr lang="zh-CN" altLang="en-US" sz="1400" smtClean="0"/>
              <a:t>知识产权法</a:t>
            </a:r>
            <a:endParaRPr lang="en-US" sz="1400" dirty="0"/>
          </a:p>
        </p:txBody>
      </p:sp>
      <p:sp>
        <p:nvSpPr>
          <p:cNvPr id="155" name="TextBox 154"/>
          <p:cNvSpPr txBox="1"/>
          <p:nvPr/>
        </p:nvSpPr>
        <p:spPr>
          <a:xfrm>
            <a:off x="3719736" y="6165304"/>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56" name="TextBox 155"/>
          <p:cNvSpPr txBox="1"/>
          <p:nvPr/>
        </p:nvSpPr>
        <p:spPr>
          <a:xfrm>
            <a:off x="4511824" y="6165304"/>
            <a:ext cx="367408" cy="307777"/>
          </a:xfrm>
          <a:prstGeom prst="rect">
            <a:avLst/>
          </a:prstGeom>
          <a:noFill/>
        </p:spPr>
        <p:txBody>
          <a:bodyPr wrap="none" rtlCol="0">
            <a:spAutoFit/>
          </a:bodyPr>
          <a:lstStyle/>
          <a:p>
            <a:r>
              <a:rPr lang="en-US" altLang="zh-CN" sz="1400" dirty="0" smtClean="0"/>
              <a:t>16</a:t>
            </a:r>
            <a:endParaRPr lang="en-US" sz="1400" dirty="0"/>
          </a:p>
        </p:txBody>
      </p:sp>
      <p:sp>
        <p:nvSpPr>
          <p:cNvPr id="157" name="TextBox 156"/>
          <p:cNvSpPr txBox="1"/>
          <p:nvPr/>
        </p:nvSpPr>
        <p:spPr>
          <a:xfrm>
            <a:off x="5015880" y="6165304"/>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58" name="TextBox 157"/>
          <p:cNvSpPr txBox="1"/>
          <p:nvPr/>
        </p:nvSpPr>
        <p:spPr>
          <a:xfrm>
            <a:off x="5951984" y="6165304"/>
            <a:ext cx="364202" cy="307777"/>
          </a:xfrm>
          <a:prstGeom prst="rect">
            <a:avLst/>
          </a:prstGeom>
          <a:noFill/>
        </p:spPr>
        <p:txBody>
          <a:bodyPr wrap="none" rtlCol="0">
            <a:spAutoFit/>
          </a:bodyPr>
          <a:lstStyle/>
          <a:p>
            <a:r>
              <a:rPr lang="zh-CN" altLang="en-US" sz="1400" dirty="0" smtClean="0"/>
              <a:t>五</a:t>
            </a:r>
            <a:endParaRPr lang="en-US" sz="1400" dirty="0"/>
          </a:p>
        </p:txBody>
      </p:sp>
      <p:sp>
        <p:nvSpPr>
          <p:cNvPr id="159" name="TextBox 158"/>
          <p:cNvSpPr txBox="1"/>
          <p:nvPr/>
        </p:nvSpPr>
        <p:spPr>
          <a:xfrm>
            <a:off x="6816080" y="6165304"/>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60" name="TextBox 159"/>
          <p:cNvSpPr txBox="1"/>
          <p:nvPr/>
        </p:nvSpPr>
        <p:spPr>
          <a:xfrm>
            <a:off x="7608168" y="6165304"/>
            <a:ext cx="276038" cy="307777"/>
          </a:xfrm>
          <a:prstGeom prst="rect">
            <a:avLst/>
          </a:prstGeom>
          <a:noFill/>
        </p:spPr>
        <p:txBody>
          <a:bodyPr wrap="none" rtlCol="0">
            <a:spAutoFit/>
          </a:bodyPr>
          <a:lstStyle/>
          <a:p>
            <a:r>
              <a:rPr lang="en-US" altLang="zh-CN" sz="1400" dirty="0" smtClean="0"/>
              <a:t>4</a:t>
            </a:r>
            <a:endParaRPr lang="en-US" sz="1400" dirty="0"/>
          </a:p>
        </p:txBody>
      </p:sp>
      <p:sp>
        <p:nvSpPr>
          <p:cNvPr id="161" name="TextBox 160"/>
          <p:cNvSpPr txBox="1"/>
          <p:nvPr/>
        </p:nvSpPr>
        <p:spPr>
          <a:xfrm>
            <a:off x="8472264" y="6165304"/>
            <a:ext cx="367408" cy="307777"/>
          </a:xfrm>
          <a:prstGeom prst="rect">
            <a:avLst/>
          </a:prstGeom>
          <a:noFill/>
        </p:spPr>
        <p:txBody>
          <a:bodyPr wrap="none" rtlCol="0">
            <a:spAutoFit/>
          </a:bodyPr>
          <a:lstStyle/>
          <a:p>
            <a:r>
              <a:rPr lang="en-US" altLang="zh-CN" sz="1400" dirty="0" smtClean="0"/>
              <a:t>90</a:t>
            </a:r>
            <a:endParaRPr lang="en-US" altLang="zh-CN" sz="1400" dirty="0" smtClean="0"/>
          </a:p>
        </p:txBody>
      </p:sp>
      <p:sp>
        <p:nvSpPr>
          <p:cNvPr id="162" name="TextBox 161"/>
          <p:cNvSpPr txBox="1"/>
          <p:nvPr/>
        </p:nvSpPr>
        <p:spPr>
          <a:xfrm>
            <a:off x="9408368" y="6165304"/>
            <a:ext cx="276038" cy="307777"/>
          </a:xfrm>
          <a:prstGeom prst="rect">
            <a:avLst/>
          </a:prstGeom>
          <a:noFill/>
        </p:spPr>
        <p:txBody>
          <a:bodyPr wrap="none" rtlCol="0">
            <a:spAutoFit/>
          </a:bodyPr>
          <a:lstStyle/>
          <a:p>
            <a:r>
              <a:rPr lang="en-US" altLang="zh-CN" sz="1400" dirty="0" smtClean="0"/>
              <a:t>1</a:t>
            </a:r>
            <a:endParaRPr lang="en-US" sz="1400" dirty="0"/>
          </a:p>
        </p:txBody>
      </p:sp>
      <p:sp>
        <p:nvSpPr>
          <p:cNvPr id="163" name="TextBox 162"/>
          <p:cNvSpPr txBox="1"/>
          <p:nvPr/>
        </p:nvSpPr>
        <p:spPr>
          <a:xfrm>
            <a:off x="10272464" y="6165304"/>
            <a:ext cx="276038" cy="307777"/>
          </a:xfrm>
          <a:prstGeom prst="rect">
            <a:avLst/>
          </a:prstGeom>
          <a:noFill/>
        </p:spPr>
        <p:txBody>
          <a:bodyPr wrap="none" rtlCol="0">
            <a:spAutoFit/>
          </a:bodyPr>
          <a:lstStyle/>
          <a:p>
            <a:r>
              <a:rPr lang="en-US" altLang="zh-CN" sz="1400" dirty="0" smtClean="0"/>
              <a:t>1</a:t>
            </a:r>
            <a:endParaRPr lang="en-US" sz="1400" dirty="0"/>
          </a:p>
        </p:txBody>
      </p:sp>
      <p:sp>
        <p:nvSpPr>
          <p:cNvPr id="165" name="TextBox 164"/>
          <p:cNvSpPr txBox="1"/>
          <p:nvPr/>
        </p:nvSpPr>
        <p:spPr>
          <a:xfrm>
            <a:off x="1991544" y="6093296"/>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012.01</a:t>
            </a:r>
            <a:endParaRPr lang="en-US" sz="1400" dirty="0"/>
          </a:p>
        </p:txBody>
      </p:sp>
      <p:sp>
        <p:nvSpPr>
          <p:cNvPr id="166" name="TextBox 165"/>
          <p:cNvSpPr txBox="1"/>
          <p:nvPr/>
        </p:nvSpPr>
        <p:spPr>
          <a:xfrm>
            <a:off x="10704512" y="6119336"/>
            <a:ext cx="1380506" cy="738664"/>
          </a:xfrm>
          <a:prstGeom prst="rect">
            <a:avLst/>
          </a:prstGeom>
          <a:noFill/>
        </p:spPr>
        <p:txBody>
          <a:bodyPr wrap="none" rtlCol="0">
            <a:spAutoFit/>
          </a:bodyPr>
          <a:lstStyle/>
          <a:p>
            <a:r>
              <a:rPr lang="zh-CN" altLang="en-US" sz="1400" dirty="0" smtClean="0"/>
              <a:t>王俊</a:t>
            </a:r>
            <a:r>
              <a:rPr lang="en-US" altLang="zh-CN" sz="1400" dirty="0" smtClean="0"/>
              <a:t>(776655)</a:t>
            </a:r>
            <a:endParaRPr lang="en-US" altLang="zh-CN" sz="1400" dirty="0" smtClean="0"/>
          </a:p>
          <a:p>
            <a:r>
              <a:rPr lang="zh-CN" altLang="en-US" sz="1400" dirty="0" smtClean="0"/>
              <a:t>陈乃蔚</a:t>
            </a:r>
            <a:r>
              <a:rPr lang="en-US" altLang="zh-CN" sz="1400" dirty="0" smtClean="0"/>
              <a:t>(776633)</a:t>
            </a:r>
            <a:endParaRPr lang="en-US" altLang="zh-CN" sz="1400" dirty="0" smtClean="0"/>
          </a:p>
          <a:p>
            <a:r>
              <a:rPr lang="zh-CN" altLang="en-US" sz="1400" dirty="0" smtClean="0"/>
              <a:t>丁文杰</a:t>
            </a:r>
            <a:r>
              <a:rPr lang="en-US" altLang="zh-CN" sz="1400" dirty="0" smtClean="0"/>
              <a:t>(776622)</a:t>
            </a:r>
            <a:endParaRPr lang="en-US" sz="1400" dirty="0"/>
          </a:p>
        </p:txBody>
      </p:sp>
      <p:sp>
        <p:nvSpPr>
          <p:cNvPr id="167" name="Left Arrow 166"/>
          <p:cNvSpPr/>
          <p:nvPr/>
        </p:nvSpPr>
        <p:spPr>
          <a:xfrm rot="1363820">
            <a:off x="9944636" y="3137952"/>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extBox 168"/>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70" name="Group 169"/>
          <p:cNvGrpSpPr/>
          <p:nvPr/>
        </p:nvGrpSpPr>
        <p:grpSpPr>
          <a:xfrm>
            <a:off x="9624392" y="692696"/>
            <a:ext cx="1584176" cy="576064"/>
            <a:chOff x="3071664" y="2708920"/>
            <a:chExt cx="1659613" cy="648072"/>
          </a:xfrm>
          <a:solidFill>
            <a:schemeClr val="accent5">
              <a:lumMod val="75000"/>
            </a:schemeClr>
          </a:solidFill>
        </p:grpSpPr>
        <p:sp>
          <p:nvSpPr>
            <p:cNvPr id="171" name="Rectangle 170"/>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TextBox 171"/>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73" name="Group 172"/>
          <p:cNvGrpSpPr/>
          <p:nvPr/>
        </p:nvGrpSpPr>
        <p:grpSpPr>
          <a:xfrm>
            <a:off x="6456040" y="692696"/>
            <a:ext cx="1584176" cy="576064"/>
            <a:chOff x="3071664" y="2852936"/>
            <a:chExt cx="1584176" cy="648072"/>
          </a:xfrm>
          <a:solidFill>
            <a:schemeClr val="accent1">
              <a:lumMod val="75000"/>
            </a:schemeClr>
          </a:solidFill>
        </p:grpSpPr>
        <p:sp>
          <p:nvSpPr>
            <p:cNvPr id="174" name="Rectangle 173"/>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TextBox 174"/>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76" name="Group 175"/>
          <p:cNvGrpSpPr/>
          <p:nvPr/>
        </p:nvGrpSpPr>
        <p:grpSpPr>
          <a:xfrm>
            <a:off x="3215680" y="692696"/>
            <a:ext cx="1728193" cy="576064"/>
            <a:chOff x="936470" y="3438001"/>
            <a:chExt cx="1653053" cy="648072"/>
          </a:xfrm>
          <a:solidFill>
            <a:schemeClr val="accent5">
              <a:lumMod val="75000"/>
            </a:schemeClr>
          </a:solidFill>
        </p:grpSpPr>
        <p:sp>
          <p:nvSpPr>
            <p:cNvPr id="177" name="Rectangle 176"/>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TextBox 177"/>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179" name="Group 178"/>
          <p:cNvGrpSpPr/>
          <p:nvPr/>
        </p:nvGrpSpPr>
        <p:grpSpPr>
          <a:xfrm>
            <a:off x="4871864" y="692696"/>
            <a:ext cx="1584176" cy="576064"/>
            <a:chOff x="3071664" y="2708920"/>
            <a:chExt cx="1584176" cy="648072"/>
          </a:xfrm>
          <a:solidFill>
            <a:schemeClr val="accent5">
              <a:lumMod val="75000"/>
            </a:schemeClr>
          </a:solidFill>
        </p:grpSpPr>
        <p:sp>
          <p:nvSpPr>
            <p:cNvPr id="180" name="Rectangle 179"/>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TextBox 180"/>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182" name="Group 181"/>
          <p:cNvGrpSpPr/>
          <p:nvPr/>
        </p:nvGrpSpPr>
        <p:grpSpPr>
          <a:xfrm>
            <a:off x="8040216" y="692696"/>
            <a:ext cx="1584176" cy="576064"/>
            <a:chOff x="3071664" y="2492896"/>
            <a:chExt cx="1584176" cy="648072"/>
          </a:xfrm>
          <a:solidFill>
            <a:schemeClr val="accent1">
              <a:lumMod val="50000"/>
            </a:schemeClr>
          </a:solidFill>
        </p:grpSpPr>
        <p:sp>
          <p:nvSpPr>
            <p:cNvPr id="183" name="Rectangle 182"/>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TextBox 183"/>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
        <p:nvSpPr>
          <p:cNvPr id="185" name="Rectangle 184"/>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187" name="Straight Connector 186"/>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189" name="Rectangle 188"/>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0</a:t>
            </a:r>
            <a:endParaRPr lang="en-US" altLang="zh-CN" dirty="0" smtClean="0">
              <a:solidFill>
                <a:schemeClr val="tx1"/>
              </a:solidFill>
            </a:endParaRPr>
          </a:p>
        </p:txBody>
      </p:sp>
      <p:sp>
        <p:nvSpPr>
          <p:cNvPr id="190" name="Rectangle 189"/>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1" name="Rectangle 190"/>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2" name="Rectangle 191"/>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3" name="Rectangle 192"/>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4" name="Rectangle 193"/>
          <p:cNvSpPr/>
          <p:nvPr/>
        </p:nvSpPr>
        <p:spPr>
          <a:xfrm>
            <a:off x="9984432"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适格教师总数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5" name="TextBox 194"/>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196" name="Straight Connector 195"/>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198" name="Picture 197"/>
          <p:cNvPicPr>
            <a:picLocks noChangeAspect="1"/>
          </p:cNvPicPr>
          <p:nvPr/>
        </p:nvPicPr>
        <p:blipFill>
          <a:blip r:embed="rId2"/>
          <a:stretch>
            <a:fillRect/>
          </a:stretch>
        </p:blipFill>
        <p:spPr>
          <a:xfrm>
            <a:off x="2927648" y="3429000"/>
            <a:ext cx="647700" cy="304800"/>
          </a:xfrm>
          <a:prstGeom prst="rect">
            <a:avLst/>
          </a:prstGeom>
        </p:spPr>
      </p:pic>
      <p:sp>
        <p:nvSpPr>
          <p:cNvPr id="199" name="TextBox 198"/>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200" name="TextBox 199"/>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201" name="Rectangle 200"/>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2" name="TextBox 201"/>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203" name="Picture 202"/>
          <p:cNvPicPr>
            <a:picLocks noChangeAspect="1"/>
          </p:cNvPicPr>
          <p:nvPr/>
        </p:nvPicPr>
        <p:blipFill>
          <a:blip r:embed="rId3"/>
          <a:stretch>
            <a:fillRect/>
          </a:stretch>
        </p:blipFill>
        <p:spPr>
          <a:xfrm>
            <a:off x="2711624" y="3861048"/>
            <a:ext cx="190500" cy="304800"/>
          </a:xfrm>
          <a:prstGeom prst="rect">
            <a:avLst/>
          </a:prstGeom>
        </p:spPr>
      </p:pic>
      <p:sp>
        <p:nvSpPr>
          <p:cNvPr id="204" name="TextBox 203"/>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205" name="TextBox 204"/>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206" name="TextBox 205"/>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207" name="TextBox 206"/>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208" name="TextBox 207"/>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209" name="TextBox 208"/>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210" name="TextBox 209"/>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211" name="TextBox 210"/>
          <p:cNvSpPr txBox="1"/>
          <p:nvPr/>
        </p:nvSpPr>
        <p:spPr>
          <a:xfrm>
            <a:off x="8256240"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212" name="TextBox 211"/>
          <p:cNvSpPr txBox="1"/>
          <p:nvPr/>
        </p:nvSpPr>
        <p:spPr>
          <a:xfrm>
            <a:off x="10920536" y="3861048"/>
            <a:ext cx="1005403" cy="338554"/>
          </a:xfrm>
          <a:prstGeom prst="rect">
            <a:avLst/>
          </a:prstGeom>
          <a:noFill/>
        </p:spPr>
        <p:txBody>
          <a:bodyPr wrap="none" rtlCol="0">
            <a:spAutoFit/>
          </a:bodyPr>
          <a:lstStyle/>
          <a:p>
            <a:r>
              <a:rPr lang="zh-CN" altLang="en-US" sz="1600" dirty="0" smtClean="0"/>
              <a:t>适格教师</a:t>
            </a:r>
            <a:endParaRPr lang="en-US" sz="1600" dirty="0"/>
          </a:p>
        </p:txBody>
      </p:sp>
      <p:sp>
        <p:nvSpPr>
          <p:cNvPr id="213" name="TextBox 212"/>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214" name="TextBox 213"/>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215" name="Picture 214"/>
          <p:cNvPicPr>
            <a:picLocks noChangeAspect="1"/>
          </p:cNvPicPr>
          <p:nvPr/>
        </p:nvPicPr>
        <p:blipFill>
          <a:blip r:embed="rId3"/>
          <a:stretch>
            <a:fillRect/>
          </a:stretch>
        </p:blipFill>
        <p:spPr>
          <a:xfrm>
            <a:off x="3503712" y="3861048"/>
            <a:ext cx="190500" cy="304800"/>
          </a:xfrm>
          <a:prstGeom prst="rect">
            <a:avLst/>
          </a:prstGeom>
        </p:spPr>
      </p:pic>
      <p:pic>
        <p:nvPicPr>
          <p:cNvPr id="216" name="Picture 215"/>
          <p:cNvPicPr>
            <a:picLocks noChangeAspect="1"/>
          </p:cNvPicPr>
          <p:nvPr/>
        </p:nvPicPr>
        <p:blipFill>
          <a:blip r:embed="rId3"/>
          <a:stretch>
            <a:fillRect/>
          </a:stretch>
        </p:blipFill>
        <p:spPr>
          <a:xfrm>
            <a:off x="4295800" y="3861048"/>
            <a:ext cx="190500" cy="304800"/>
          </a:xfrm>
          <a:prstGeom prst="rect">
            <a:avLst/>
          </a:prstGeom>
        </p:spPr>
      </p:pic>
      <p:pic>
        <p:nvPicPr>
          <p:cNvPr id="217" name="Picture 216"/>
          <p:cNvPicPr>
            <a:picLocks noChangeAspect="1"/>
          </p:cNvPicPr>
          <p:nvPr/>
        </p:nvPicPr>
        <p:blipFill>
          <a:blip r:embed="rId3"/>
          <a:stretch>
            <a:fillRect/>
          </a:stretch>
        </p:blipFill>
        <p:spPr>
          <a:xfrm>
            <a:off x="4943872" y="3861048"/>
            <a:ext cx="190500" cy="304800"/>
          </a:xfrm>
          <a:prstGeom prst="rect">
            <a:avLst/>
          </a:prstGeom>
        </p:spPr>
      </p:pic>
      <p:pic>
        <p:nvPicPr>
          <p:cNvPr id="218" name="Picture 217"/>
          <p:cNvPicPr>
            <a:picLocks noChangeAspect="1"/>
          </p:cNvPicPr>
          <p:nvPr/>
        </p:nvPicPr>
        <p:blipFill>
          <a:blip r:embed="rId3"/>
          <a:stretch>
            <a:fillRect/>
          </a:stretch>
        </p:blipFill>
        <p:spPr>
          <a:xfrm>
            <a:off x="5663952" y="3861048"/>
            <a:ext cx="190500" cy="304800"/>
          </a:xfrm>
          <a:prstGeom prst="rect">
            <a:avLst/>
          </a:prstGeom>
        </p:spPr>
      </p:pic>
      <p:pic>
        <p:nvPicPr>
          <p:cNvPr id="219" name="Picture 218"/>
          <p:cNvPicPr>
            <a:picLocks noChangeAspect="1"/>
          </p:cNvPicPr>
          <p:nvPr/>
        </p:nvPicPr>
        <p:blipFill>
          <a:blip r:embed="rId3"/>
          <a:stretch>
            <a:fillRect/>
          </a:stretch>
        </p:blipFill>
        <p:spPr>
          <a:xfrm>
            <a:off x="6456040" y="3861048"/>
            <a:ext cx="190500" cy="304800"/>
          </a:xfrm>
          <a:prstGeom prst="rect">
            <a:avLst/>
          </a:prstGeom>
        </p:spPr>
      </p:pic>
      <p:pic>
        <p:nvPicPr>
          <p:cNvPr id="220" name="Picture 219"/>
          <p:cNvPicPr>
            <a:picLocks noChangeAspect="1"/>
          </p:cNvPicPr>
          <p:nvPr/>
        </p:nvPicPr>
        <p:blipFill>
          <a:blip r:embed="rId3"/>
          <a:stretch>
            <a:fillRect/>
          </a:stretch>
        </p:blipFill>
        <p:spPr>
          <a:xfrm>
            <a:off x="7248128" y="3861048"/>
            <a:ext cx="190500" cy="304800"/>
          </a:xfrm>
          <a:prstGeom prst="rect">
            <a:avLst/>
          </a:prstGeom>
        </p:spPr>
      </p:pic>
      <p:pic>
        <p:nvPicPr>
          <p:cNvPr id="221" name="Picture 220"/>
          <p:cNvPicPr>
            <a:picLocks noChangeAspect="1"/>
          </p:cNvPicPr>
          <p:nvPr/>
        </p:nvPicPr>
        <p:blipFill>
          <a:blip r:embed="rId3"/>
          <a:stretch>
            <a:fillRect/>
          </a:stretch>
        </p:blipFill>
        <p:spPr>
          <a:xfrm>
            <a:off x="8040216" y="3861048"/>
            <a:ext cx="190500" cy="304800"/>
          </a:xfrm>
          <a:prstGeom prst="rect">
            <a:avLst/>
          </a:prstGeom>
        </p:spPr>
      </p:pic>
      <p:pic>
        <p:nvPicPr>
          <p:cNvPr id="222" name="Picture 221"/>
          <p:cNvPicPr>
            <a:picLocks noChangeAspect="1"/>
          </p:cNvPicPr>
          <p:nvPr/>
        </p:nvPicPr>
        <p:blipFill>
          <a:blip r:embed="rId3"/>
          <a:stretch>
            <a:fillRect/>
          </a:stretch>
        </p:blipFill>
        <p:spPr>
          <a:xfrm>
            <a:off x="8976320" y="3861048"/>
            <a:ext cx="190500" cy="304800"/>
          </a:xfrm>
          <a:prstGeom prst="rect">
            <a:avLst/>
          </a:prstGeom>
        </p:spPr>
      </p:pic>
      <p:pic>
        <p:nvPicPr>
          <p:cNvPr id="223" name="Picture 222"/>
          <p:cNvPicPr>
            <a:picLocks noChangeAspect="1"/>
          </p:cNvPicPr>
          <p:nvPr/>
        </p:nvPicPr>
        <p:blipFill>
          <a:blip r:embed="rId3"/>
          <a:stretch>
            <a:fillRect/>
          </a:stretch>
        </p:blipFill>
        <p:spPr>
          <a:xfrm>
            <a:off x="9912424" y="3861048"/>
            <a:ext cx="190500" cy="304800"/>
          </a:xfrm>
          <a:prstGeom prst="rect">
            <a:avLst/>
          </a:prstGeom>
        </p:spPr>
      </p:pic>
      <p:pic>
        <p:nvPicPr>
          <p:cNvPr id="224" name="Picture 223"/>
          <p:cNvPicPr>
            <a:picLocks noChangeAspect="1"/>
          </p:cNvPicPr>
          <p:nvPr/>
        </p:nvPicPr>
        <p:blipFill>
          <a:blip r:embed="rId3"/>
          <a:stretch>
            <a:fillRect/>
          </a:stretch>
        </p:blipFill>
        <p:spPr>
          <a:xfrm>
            <a:off x="10704512" y="3861048"/>
            <a:ext cx="190500" cy="304800"/>
          </a:xfrm>
          <a:prstGeom prst="rect">
            <a:avLst/>
          </a:prstGeom>
        </p:spPr>
      </p:pic>
      <p:cxnSp>
        <p:nvCxnSpPr>
          <p:cNvPr id="225" name="Straight Connector 224"/>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27" name="Rectangle 226"/>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28" name="TextBox 227"/>
          <p:cNvSpPr txBox="1"/>
          <p:nvPr/>
        </p:nvSpPr>
        <p:spPr>
          <a:xfrm>
            <a:off x="8688288" y="6165304"/>
            <a:ext cx="3147015" cy="307777"/>
          </a:xfrm>
          <a:prstGeom prst="rect">
            <a:avLst/>
          </a:prstGeom>
          <a:noFill/>
        </p:spPr>
        <p:txBody>
          <a:bodyPr wrap="none" rtlCol="0">
            <a:spAutoFit/>
          </a:bodyPr>
          <a:lstStyle/>
          <a:p>
            <a:r>
              <a:rPr lang="zh-CN" altLang="en-US" sz="1400" dirty="0" smtClean="0"/>
              <a:t>首页 上一页 </a:t>
            </a:r>
            <a:r>
              <a:rPr lang="en-US" altLang="zh-CN" sz="1400" dirty="0" smtClean="0"/>
              <a:t>1-3</a:t>
            </a:r>
            <a:r>
              <a:rPr lang="zh-CN" altLang="en-US" sz="1400" dirty="0" smtClean="0"/>
              <a:t>条，共</a:t>
            </a:r>
            <a:r>
              <a:rPr lang="en-US" altLang="zh-CN" sz="1400" dirty="0" smtClean="0"/>
              <a:t>3</a:t>
            </a:r>
            <a:r>
              <a:rPr lang="zh-CN" altLang="en-US" sz="1400" dirty="0" smtClean="0"/>
              <a:t>条下一页 尾页</a:t>
            </a:r>
            <a:endParaRPr lang="en-US" sz="1400" dirty="0"/>
          </a:p>
        </p:txBody>
      </p:sp>
      <p:sp>
        <p:nvSpPr>
          <p:cNvPr id="229" name="Rounded Rectangle 228"/>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230" name="Rounded Rectangle 229">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231" name="Rounded Rectangle 230"/>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232" name="Rounded Rectangle 231"/>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233" name="Rounded Rectangle 232"/>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234" name="Rounded Rectangle 233"/>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235" name="Straight Connector 23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36" name="TextBox 235"/>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237" name="TextBox 236"/>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238" name="TextBox 237"/>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239" name="TextBox 238"/>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240" name="TextBox 239"/>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241" name="TextBox 240"/>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242" name="TextBox 241"/>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243" name="TextBox 242"/>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44" name="TextBox 243"/>
          <p:cNvSpPr txBox="1"/>
          <p:nvPr/>
        </p:nvSpPr>
        <p:spPr>
          <a:xfrm>
            <a:off x="8472264" y="4293096"/>
            <a:ext cx="367408" cy="307777"/>
          </a:xfrm>
          <a:prstGeom prst="rect">
            <a:avLst/>
          </a:prstGeom>
          <a:noFill/>
        </p:spPr>
        <p:txBody>
          <a:bodyPr wrap="none" rtlCol="0">
            <a:spAutoFit/>
          </a:bodyPr>
          <a:lstStyle/>
          <a:p>
            <a:r>
              <a:rPr lang="en-US" altLang="zh-CN" sz="1400" dirty="0" smtClean="0"/>
              <a:t>70</a:t>
            </a:r>
            <a:endParaRPr lang="en-US" sz="1400" dirty="0"/>
          </a:p>
        </p:txBody>
      </p:sp>
      <p:sp>
        <p:nvSpPr>
          <p:cNvPr id="245" name="TextBox 244"/>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246" name="TextBox 245"/>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247" name="TextBox 246"/>
          <p:cNvSpPr txBox="1"/>
          <p:nvPr/>
        </p:nvSpPr>
        <p:spPr>
          <a:xfrm>
            <a:off x="10740962" y="4221088"/>
            <a:ext cx="1200970" cy="738664"/>
          </a:xfrm>
          <a:prstGeom prst="rect">
            <a:avLst/>
          </a:prstGeom>
          <a:noFill/>
        </p:spPr>
        <p:txBody>
          <a:bodyPr wrap="none" rtlCol="0">
            <a:spAutoFit/>
          </a:bodyPr>
          <a:lstStyle/>
          <a:p>
            <a:r>
              <a:rPr lang="zh-CN" altLang="en-US" sz="1400" dirty="0" smtClean="0"/>
              <a:t>郭建</a:t>
            </a:r>
            <a:r>
              <a:rPr lang="en-US" altLang="zh-CN" sz="1400" dirty="0" smtClean="0"/>
              <a:t>(123456)</a:t>
            </a:r>
            <a:endParaRPr lang="en-US" altLang="zh-CN" sz="1400" dirty="0" smtClean="0"/>
          </a:p>
          <a:p>
            <a:r>
              <a:rPr lang="zh-CN" altLang="en-US" sz="1400" dirty="0" smtClean="0"/>
              <a:t>韩涛</a:t>
            </a:r>
            <a:r>
              <a:rPr lang="en-US" altLang="zh-CN" sz="1400" dirty="0" smtClean="0"/>
              <a:t>(165432)</a:t>
            </a:r>
            <a:endParaRPr lang="en-US" altLang="zh-CN" sz="1400" dirty="0" smtClean="0"/>
          </a:p>
          <a:p>
            <a:r>
              <a:rPr lang="zh-CN" altLang="en-US" sz="1400" dirty="0" smtClean="0"/>
              <a:t>孟烨</a:t>
            </a:r>
            <a:r>
              <a:rPr lang="en-US" altLang="zh-CN" sz="1400" dirty="0" smtClean="0"/>
              <a:t>(543216)</a:t>
            </a:r>
            <a:endParaRPr lang="en-US" sz="1400" dirty="0"/>
          </a:p>
        </p:txBody>
      </p:sp>
      <p:cxnSp>
        <p:nvCxnSpPr>
          <p:cNvPr id="248" name="Straight Connector 247"/>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49" name="Rectangle 248"/>
          <p:cNvSpPr/>
          <p:nvPr/>
        </p:nvSpPr>
        <p:spPr>
          <a:xfrm>
            <a:off x="1991544" y="5013176"/>
            <a:ext cx="9721080" cy="4320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250" name="Straight Connector 249"/>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51" name="TextBox 250"/>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252" name="TextBox 251"/>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253" name="TextBox 252"/>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254" name="TextBox 253"/>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255" name="TextBox 254"/>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256" name="TextBox 255"/>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257" name="TextBox 256"/>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258" name="TextBox 257"/>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259" name="TextBox 258"/>
          <p:cNvSpPr txBox="1"/>
          <p:nvPr/>
        </p:nvSpPr>
        <p:spPr>
          <a:xfrm>
            <a:off x="8472264" y="5013176"/>
            <a:ext cx="458780" cy="307777"/>
          </a:xfrm>
          <a:prstGeom prst="rect">
            <a:avLst/>
          </a:prstGeom>
          <a:noFill/>
        </p:spPr>
        <p:txBody>
          <a:bodyPr wrap="none" rtlCol="0">
            <a:spAutoFit/>
          </a:bodyPr>
          <a:lstStyle/>
          <a:p>
            <a:r>
              <a:rPr lang="en-US" altLang="zh-CN" sz="1400" dirty="0" smtClean="0"/>
              <a:t>110</a:t>
            </a:r>
            <a:endParaRPr lang="en-US" altLang="zh-CN" sz="1400" dirty="0" smtClean="0"/>
          </a:p>
        </p:txBody>
      </p:sp>
      <p:sp>
        <p:nvSpPr>
          <p:cNvPr id="260" name="TextBox 259"/>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261" name="TextBox 260"/>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262" name="Straight Connector 261"/>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63" name="Rectangle 262"/>
          <p:cNvSpPr/>
          <p:nvPr/>
        </p:nvSpPr>
        <p:spPr>
          <a:xfrm>
            <a:off x="1991544" y="5589240"/>
            <a:ext cx="9721080" cy="4320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64" name="TextBox 263"/>
          <p:cNvSpPr txBox="1"/>
          <p:nvPr/>
        </p:nvSpPr>
        <p:spPr>
          <a:xfrm>
            <a:off x="1991544" y="5517232"/>
            <a:ext cx="872675" cy="523220"/>
          </a:xfrm>
          <a:prstGeom prst="rect">
            <a:avLst/>
          </a:prstGeom>
          <a:noFill/>
        </p:spPr>
        <p:txBody>
          <a:bodyPr wrap="none" rtlCol="0">
            <a:spAutoFit/>
          </a:bodyPr>
          <a:lstStyle/>
          <a:p>
            <a:r>
              <a:rPr lang="en-US" altLang="zh-CN" sz="1400" dirty="0" smtClean="0"/>
              <a:t>LAWS160</a:t>
            </a:r>
            <a:endParaRPr lang="en-US" altLang="zh-CN" sz="1400" dirty="0" smtClean="0"/>
          </a:p>
          <a:p>
            <a:r>
              <a:rPr lang="en-US" altLang="zh-CN" sz="1400" dirty="0" smtClean="0"/>
              <a:t>002.01</a:t>
            </a:r>
            <a:endParaRPr lang="en-US" sz="1400" dirty="0"/>
          </a:p>
        </p:txBody>
      </p:sp>
      <p:sp>
        <p:nvSpPr>
          <p:cNvPr id="265" name="TextBox 264"/>
          <p:cNvSpPr txBox="1"/>
          <p:nvPr/>
        </p:nvSpPr>
        <p:spPr>
          <a:xfrm>
            <a:off x="2855640" y="5589240"/>
            <a:ext cx="902811" cy="307777"/>
          </a:xfrm>
          <a:prstGeom prst="rect">
            <a:avLst/>
          </a:prstGeom>
          <a:noFill/>
        </p:spPr>
        <p:txBody>
          <a:bodyPr wrap="none" rtlCol="0">
            <a:spAutoFit/>
          </a:bodyPr>
          <a:lstStyle/>
          <a:p>
            <a:r>
              <a:rPr lang="zh-CN" altLang="en-US" sz="1400" smtClean="0"/>
              <a:t>民法总论</a:t>
            </a:r>
            <a:endParaRPr lang="en-US" sz="1400" dirty="0"/>
          </a:p>
        </p:txBody>
      </p:sp>
      <p:sp>
        <p:nvSpPr>
          <p:cNvPr id="266" name="TextBox 265"/>
          <p:cNvSpPr txBox="1"/>
          <p:nvPr/>
        </p:nvSpPr>
        <p:spPr>
          <a:xfrm>
            <a:off x="3719736" y="5589240"/>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267" name="TextBox 266"/>
          <p:cNvSpPr txBox="1"/>
          <p:nvPr/>
        </p:nvSpPr>
        <p:spPr>
          <a:xfrm>
            <a:off x="4511824" y="5589240"/>
            <a:ext cx="367408" cy="307777"/>
          </a:xfrm>
          <a:prstGeom prst="rect">
            <a:avLst/>
          </a:prstGeom>
          <a:noFill/>
        </p:spPr>
        <p:txBody>
          <a:bodyPr wrap="none" rtlCol="0">
            <a:spAutoFit/>
          </a:bodyPr>
          <a:lstStyle/>
          <a:p>
            <a:r>
              <a:rPr lang="en-US" altLang="zh-CN" sz="1400" dirty="0" smtClean="0"/>
              <a:t>17</a:t>
            </a:r>
            <a:endParaRPr lang="en-US" sz="1400" dirty="0"/>
          </a:p>
        </p:txBody>
      </p:sp>
      <p:sp>
        <p:nvSpPr>
          <p:cNvPr id="268" name="TextBox 267"/>
          <p:cNvSpPr txBox="1"/>
          <p:nvPr/>
        </p:nvSpPr>
        <p:spPr>
          <a:xfrm>
            <a:off x="5015880" y="5517232"/>
            <a:ext cx="720080" cy="523220"/>
          </a:xfrm>
          <a:prstGeom prst="rect">
            <a:avLst/>
          </a:prstGeom>
          <a:noFill/>
        </p:spPr>
        <p:txBody>
          <a:bodyPr wrap="square" rtlCol="0">
            <a:spAutoFit/>
          </a:bodyPr>
          <a:lstStyle/>
          <a:p>
            <a:r>
              <a:rPr lang="zh-CN" altLang="en-US" sz="1400" smtClean="0"/>
              <a:t>跨校辅修</a:t>
            </a:r>
            <a:endParaRPr lang="en-US" sz="1400" dirty="0"/>
          </a:p>
        </p:txBody>
      </p:sp>
      <p:sp>
        <p:nvSpPr>
          <p:cNvPr id="269" name="TextBox 268"/>
          <p:cNvSpPr txBox="1"/>
          <p:nvPr/>
        </p:nvSpPr>
        <p:spPr>
          <a:xfrm>
            <a:off x="5951984" y="5589240"/>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270" name="TextBox 269"/>
          <p:cNvSpPr txBox="1"/>
          <p:nvPr/>
        </p:nvSpPr>
        <p:spPr>
          <a:xfrm>
            <a:off x="6816080" y="5589240"/>
            <a:ext cx="367408" cy="307777"/>
          </a:xfrm>
          <a:prstGeom prst="rect">
            <a:avLst/>
          </a:prstGeom>
          <a:noFill/>
        </p:spPr>
        <p:txBody>
          <a:bodyPr wrap="none" rtlCol="0">
            <a:spAutoFit/>
          </a:bodyPr>
          <a:lstStyle/>
          <a:p>
            <a:r>
              <a:rPr lang="en-US" altLang="zh-CN" sz="1400" dirty="0" smtClean="0"/>
              <a:t>54</a:t>
            </a:r>
            <a:endParaRPr lang="en-US" sz="1400" dirty="0"/>
          </a:p>
        </p:txBody>
      </p:sp>
      <p:sp>
        <p:nvSpPr>
          <p:cNvPr id="271" name="TextBox 270"/>
          <p:cNvSpPr txBox="1"/>
          <p:nvPr/>
        </p:nvSpPr>
        <p:spPr>
          <a:xfrm>
            <a:off x="7608168" y="5589240"/>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2" name="TextBox 271"/>
          <p:cNvSpPr txBox="1"/>
          <p:nvPr/>
        </p:nvSpPr>
        <p:spPr>
          <a:xfrm>
            <a:off x="8472264" y="5589240"/>
            <a:ext cx="458780" cy="307777"/>
          </a:xfrm>
          <a:prstGeom prst="rect">
            <a:avLst/>
          </a:prstGeom>
          <a:noFill/>
        </p:spPr>
        <p:txBody>
          <a:bodyPr wrap="none" rtlCol="0">
            <a:spAutoFit/>
          </a:bodyPr>
          <a:lstStyle/>
          <a:p>
            <a:r>
              <a:rPr lang="en-US" altLang="zh-CN" sz="1400" dirty="0" smtClean="0"/>
              <a:t>110</a:t>
            </a:r>
            <a:endParaRPr lang="en-US" sz="1400" dirty="0"/>
          </a:p>
        </p:txBody>
      </p:sp>
      <p:sp>
        <p:nvSpPr>
          <p:cNvPr id="273" name="TextBox 272"/>
          <p:cNvSpPr txBox="1"/>
          <p:nvPr/>
        </p:nvSpPr>
        <p:spPr>
          <a:xfrm>
            <a:off x="9408368"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274" name="TextBox 273"/>
          <p:cNvSpPr txBox="1"/>
          <p:nvPr/>
        </p:nvSpPr>
        <p:spPr>
          <a:xfrm>
            <a:off x="10272464" y="5589240"/>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275" name="Straight Connector 274"/>
          <p:cNvCxnSpPr/>
          <p:nvPr/>
        </p:nvCxnSpPr>
        <p:spPr>
          <a:xfrm>
            <a:off x="1991544" y="609329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76" name="Rectangle 275"/>
          <p:cNvSpPr/>
          <p:nvPr/>
        </p:nvSpPr>
        <p:spPr>
          <a:xfrm>
            <a:off x="2135560" y="188640"/>
            <a:ext cx="9721080" cy="6480720"/>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277" name="TextBox 276"/>
          <p:cNvSpPr txBox="1"/>
          <p:nvPr/>
        </p:nvSpPr>
        <p:spPr>
          <a:xfrm>
            <a:off x="2351584" y="476672"/>
            <a:ext cx="1107996" cy="369332"/>
          </a:xfrm>
          <a:prstGeom prst="rect">
            <a:avLst/>
          </a:prstGeom>
          <a:noFill/>
        </p:spPr>
        <p:txBody>
          <a:bodyPr wrap="none" rtlCol="0">
            <a:spAutoFit/>
          </a:bodyPr>
          <a:lstStyle/>
          <a:p>
            <a:r>
              <a:rPr lang="zh-CN" altLang="en-US" smtClean="0"/>
              <a:t>添加课程</a:t>
            </a:r>
            <a:endParaRPr lang="en-US" dirty="0"/>
          </a:p>
        </p:txBody>
      </p:sp>
      <p:sp>
        <p:nvSpPr>
          <p:cNvPr id="278" name="TextBox 277"/>
          <p:cNvSpPr txBox="1"/>
          <p:nvPr/>
        </p:nvSpPr>
        <p:spPr>
          <a:xfrm>
            <a:off x="2927648" y="980728"/>
            <a:ext cx="1107996" cy="369332"/>
          </a:xfrm>
          <a:prstGeom prst="rect">
            <a:avLst/>
          </a:prstGeom>
          <a:noFill/>
        </p:spPr>
        <p:txBody>
          <a:bodyPr wrap="none" rtlCol="0">
            <a:spAutoFit/>
          </a:bodyPr>
          <a:lstStyle/>
          <a:p>
            <a:r>
              <a:rPr lang="zh-CN" altLang="en-US" smtClean="0"/>
              <a:t>课程代码</a:t>
            </a:r>
            <a:endParaRPr lang="en-US" dirty="0"/>
          </a:p>
        </p:txBody>
      </p:sp>
      <p:sp>
        <p:nvSpPr>
          <p:cNvPr id="279" name="TextBox 278"/>
          <p:cNvSpPr txBox="1"/>
          <p:nvPr/>
        </p:nvSpPr>
        <p:spPr>
          <a:xfrm>
            <a:off x="2927648" y="1484784"/>
            <a:ext cx="1107996" cy="369332"/>
          </a:xfrm>
          <a:prstGeom prst="rect">
            <a:avLst/>
          </a:prstGeom>
          <a:noFill/>
        </p:spPr>
        <p:txBody>
          <a:bodyPr wrap="none" rtlCol="0">
            <a:spAutoFit/>
          </a:bodyPr>
          <a:lstStyle/>
          <a:p>
            <a:r>
              <a:rPr lang="zh-CN" altLang="en-US" dirty="0" smtClean="0"/>
              <a:t>课程名称</a:t>
            </a:r>
            <a:endParaRPr lang="en-US" dirty="0"/>
          </a:p>
        </p:txBody>
      </p:sp>
      <p:sp>
        <p:nvSpPr>
          <p:cNvPr id="280" name="Rectangle 279"/>
          <p:cNvSpPr/>
          <p:nvPr/>
        </p:nvSpPr>
        <p:spPr>
          <a:xfrm>
            <a:off x="4439816" y="980728"/>
            <a:ext cx="327636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SOSC120015.01</a:t>
            </a:r>
            <a:r>
              <a:rPr lang="en-US" dirty="0" smtClean="0"/>
              <a:t>s</a:t>
            </a:r>
            <a:endParaRPr lang="en-US" dirty="0"/>
          </a:p>
        </p:txBody>
      </p:sp>
      <p:sp>
        <p:nvSpPr>
          <p:cNvPr id="281" name="Rectangle 280"/>
          <p:cNvSpPr/>
          <p:nvPr/>
        </p:nvSpPr>
        <p:spPr>
          <a:xfrm>
            <a:off x="4439816" y="1484784"/>
            <a:ext cx="590465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TextBox 281"/>
          <p:cNvSpPr txBox="1"/>
          <p:nvPr/>
        </p:nvSpPr>
        <p:spPr>
          <a:xfrm>
            <a:off x="2927648" y="1988840"/>
            <a:ext cx="1069524" cy="369332"/>
          </a:xfrm>
          <a:prstGeom prst="rect">
            <a:avLst/>
          </a:prstGeom>
          <a:noFill/>
        </p:spPr>
        <p:txBody>
          <a:bodyPr wrap="none" rtlCol="0">
            <a:spAutoFit/>
          </a:bodyPr>
          <a:lstStyle/>
          <a:p>
            <a:r>
              <a:rPr lang="zh-CN" altLang="en-US" dirty="0" smtClean="0"/>
              <a:t>学        位</a:t>
            </a:r>
            <a:endParaRPr lang="en-US" dirty="0"/>
          </a:p>
        </p:txBody>
      </p:sp>
      <p:sp>
        <p:nvSpPr>
          <p:cNvPr id="283" name="Rectangle 282"/>
          <p:cNvSpPr/>
          <p:nvPr/>
        </p:nvSpPr>
        <p:spPr>
          <a:xfrm>
            <a:off x="4439816"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Rectangle 283"/>
          <p:cNvSpPr/>
          <p:nvPr/>
        </p:nvSpPr>
        <p:spPr>
          <a:xfrm>
            <a:off x="6168008" y="1988840"/>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Triangle 284"/>
          <p:cNvSpPr/>
          <p:nvPr/>
        </p:nvSpPr>
        <p:spPr>
          <a:xfrm rot="10800000">
            <a:off x="6240016" y="2060848"/>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TextBox 285"/>
          <p:cNvSpPr txBox="1"/>
          <p:nvPr/>
        </p:nvSpPr>
        <p:spPr>
          <a:xfrm>
            <a:off x="6816080" y="1988840"/>
            <a:ext cx="1069524" cy="369332"/>
          </a:xfrm>
          <a:prstGeom prst="rect">
            <a:avLst/>
          </a:prstGeom>
          <a:noFill/>
        </p:spPr>
        <p:txBody>
          <a:bodyPr wrap="none" rtlCol="0">
            <a:spAutoFit/>
          </a:bodyPr>
          <a:lstStyle/>
          <a:p>
            <a:r>
              <a:rPr lang="zh-CN" altLang="en-US" dirty="0" smtClean="0"/>
              <a:t>年        级</a:t>
            </a:r>
            <a:endParaRPr lang="en-US" dirty="0"/>
          </a:p>
        </p:txBody>
      </p:sp>
      <p:sp>
        <p:nvSpPr>
          <p:cNvPr id="287" name="Rectangle 286"/>
          <p:cNvSpPr/>
          <p:nvPr/>
        </p:nvSpPr>
        <p:spPr>
          <a:xfrm>
            <a:off x="8256240"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p:cNvSpPr/>
          <p:nvPr/>
        </p:nvSpPr>
        <p:spPr>
          <a:xfrm>
            <a:off x="9984432" y="1988840"/>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Triangle 288"/>
          <p:cNvSpPr/>
          <p:nvPr/>
        </p:nvSpPr>
        <p:spPr>
          <a:xfrm rot="10800000">
            <a:off x="10056440" y="2060848"/>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TextBox 289"/>
          <p:cNvSpPr txBox="1"/>
          <p:nvPr/>
        </p:nvSpPr>
        <p:spPr>
          <a:xfrm>
            <a:off x="2927648" y="2492896"/>
            <a:ext cx="1069524" cy="369332"/>
          </a:xfrm>
          <a:prstGeom prst="rect">
            <a:avLst/>
          </a:prstGeom>
          <a:noFill/>
        </p:spPr>
        <p:txBody>
          <a:bodyPr wrap="none" rtlCol="0">
            <a:spAutoFit/>
          </a:bodyPr>
          <a:lstStyle/>
          <a:p>
            <a:r>
              <a:rPr lang="zh-CN" altLang="en-US" dirty="0" smtClean="0"/>
              <a:t>班        级</a:t>
            </a:r>
            <a:endParaRPr lang="en-US" dirty="0"/>
          </a:p>
        </p:txBody>
      </p:sp>
      <p:sp>
        <p:nvSpPr>
          <p:cNvPr id="291" name="Rectangle 290"/>
          <p:cNvSpPr/>
          <p:nvPr/>
        </p:nvSpPr>
        <p:spPr>
          <a:xfrm>
            <a:off x="4439816" y="2492896"/>
            <a:ext cx="54726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Rectangle 291"/>
          <p:cNvSpPr/>
          <p:nvPr/>
        </p:nvSpPr>
        <p:spPr>
          <a:xfrm>
            <a:off x="9984432" y="2492896"/>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Triangle 292"/>
          <p:cNvSpPr/>
          <p:nvPr/>
        </p:nvSpPr>
        <p:spPr>
          <a:xfrm rot="10800000">
            <a:off x="10056440" y="2564904"/>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TextBox 293"/>
          <p:cNvSpPr txBox="1"/>
          <p:nvPr/>
        </p:nvSpPr>
        <p:spPr>
          <a:xfrm>
            <a:off x="2927648" y="3041299"/>
            <a:ext cx="1069524" cy="369332"/>
          </a:xfrm>
          <a:prstGeom prst="rect">
            <a:avLst/>
          </a:prstGeom>
          <a:noFill/>
        </p:spPr>
        <p:txBody>
          <a:bodyPr wrap="none" rtlCol="0">
            <a:spAutoFit/>
          </a:bodyPr>
          <a:lstStyle/>
          <a:p>
            <a:r>
              <a:rPr lang="zh-CN" altLang="en-US" dirty="0" smtClean="0"/>
              <a:t>学        期</a:t>
            </a:r>
            <a:endParaRPr lang="en-US" dirty="0"/>
          </a:p>
        </p:txBody>
      </p:sp>
      <p:sp>
        <p:nvSpPr>
          <p:cNvPr id="295" name="Rectangle 294"/>
          <p:cNvSpPr/>
          <p:nvPr/>
        </p:nvSpPr>
        <p:spPr>
          <a:xfrm>
            <a:off x="4439816"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TextBox 295"/>
          <p:cNvSpPr txBox="1"/>
          <p:nvPr/>
        </p:nvSpPr>
        <p:spPr>
          <a:xfrm>
            <a:off x="6816080" y="2996952"/>
            <a:ext cx="1103187" cy="369332"/>
          </a:xfrm>
          <a:prstGeom prst="rect">
            <a:avLst/>
          </a:prstGeom>
          <a:noFill/>
        </p:spPr>
        <p:txBody>
          <a:bodyPr wrap="none" rtlCol="0">
            <a:spAutoFit/>
          </a:bodyPr>
          <a:lstStyle/>
          <a:p>
            <a:r>
              <a:rPr lang="zh-CN" altLang="en-US" dirty="0" smtClean="0"/>
              <a:t>学        时</a:t>
            </a:r>
            <a:endParaRPr lang="en-US" dirty="0"/>
          </a:p>
        </p:txBody>
      </p:sp>
      <p:sp>
        <p:nvSpPr>
          <p:cNvPr id="297" name="Rectangle 296"/>
          <p:cNvSpPr/>
          <p:nvPr/>
        </p:nvSpPr>
        <p:spPr>
          <a:xfrm>
            <a:off x="8256240"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Rectangle 297"/>
          <p:cNvSpPr/>
          <p:nvPr/>
        </p:nvSpPr>
        <p:spPr>
          <a:xfrm>
            <a:off x="9984432" y="2996952"/>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9" name="Picture 298"/>
          <p:cNvPicPr>
            <a:picLocks noChangeAspect="1"/>
          </p:cNvPicPr>
          <p:nvPr/>
        </p:nvPicPr>
        <p:blipFill>
          <a:blip r:embed="rId4"/>
          <a:stretch>
            <a:fillRect/>
          </a:stretch>
        </p:blipFill>
        <p:spPr>
          <a:xfrm>
            <a:off x="10056440" y="3068960"/>
            <a:ext cx="254000" cy="241300"/>
          </a:xfrm>
          <a:prstGeom prst="rect">
            <a:avLst/>
          </a:prstGeom>
        </p:spPr>
      </p:pic>
      <p:sp>
        <p:nvSpPr>
          <p:cNvPr id="300" name="TextBox 299"/>
          <p:cNvSpPr txBox="1"/>
          <p:nvPr/>
        </p:nvSpPr>
        <p:spPr>
          <a:xfrm>
            <a:off x="2927648" y="3501008"/>
            <a:ext cx="1069524" cy="369332"/>
          </a:xfrm>
          <a:prstGeom prst="rect">
            <a:avLst/>
          </a:prstGeom>
          <a:noFill/>
        </p:spPr>
        <p:txBody>
          <a:bodyPr wrap="none" rtlCol="0">
            <a:spAutoFit/>
          </a:bodyPr>
          <a:lstStyle/>
          <a:p>
            <a:r>
              <a:rPr lang="zh-CN" altLang="en-US" dirty="0" smtClean="0"/>
              <a:t>难        度</a:t>
            </a:r>
            <a:endParaRPr lang="en-US" dirty="0"/>
          </a:p>
        </p:txBody>
      </p:sp>
      <p:sp>
        <p:nvSpPr>
          <p:cNvPr id="301" name="Rectangle 300"/>
          <p:cNvSpPr/>
          <p:nvPr/>
        </p:nvSpPr>
        <p:spPr>
          <a:xfrm>
            <a:off x="4439816" y="3501008"/>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p:cNvSpPr/>
          <p:nvPr/>
        </p:nvSpPr>
        <p:spPr>
          <a:xfrm>
            <a:off x="6168008" y="2996952"/>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3" name="Picture 302"/>
          <p:cNvPicPr>
            <a:picLocks noChangeAspect="1"/>
          </p:cNvPicPr>
          <p:nvPr/>
        </p:nvPicPr>
        <p:blipFill>
          <a:blip r:embed="rId4"/>
          <a:stretch>
            <a:fillRect/>
          </a:stretch>
        </p:blipFill>
        <p:spPr>
          <a:xfrm>
            <a:off x="6240016" y="3068960"/>
            <a:ext cx="254000" cy="241300"/>
          </a:xfrm>
          <a:prstGeom prst="rect">
            <a:avLst/>
          </a:prstGeom>
        </p:spPr>
      </p:pic>
      <p:sp>
        <p:nvSpPr>
          <p:cNvPr id="304" name="TextBox 303"/>
          <p:cNvSpPr txBox="1"/>
          <p:nvPr/>
        </p:nvSpPr>
        <p:spPr>
          <a:xfrm>
            <a:off x="2927648" y="4005064"/>
            <a:ext cx="1197764" cy="369332"/>
          </a:xfrm>
          <a:prstGeom prst="rect">
            <a:avLst/>
          </a:prstGeom>
          <a:noFill/>
        </p:spPr>
        <p:txBody>
          <a:bodyPr wrap="none" rtlCol="0">
            <a:spAutoFit/>
          </a:bodyPr>
          <a:lstStyle/>
          <a:p>
            <a:r>
              <a:rPr lang="zh-CN" altLang="en-US" dirty="0" smtClean="0"/>
              <a:t>必修</a:t>
            </a:r>
            <a:r>
              <a:rPr lang="en-US" altLang="zh-CN" dirty="0" smtClean="0"/>
              <a:t>/</a:t>
            </a:r>
            <a:r>
              <a:rPr lang="zh-CN" altLang="en-US" dirty="0" smtClean="0"/>
              <a:t>选修</a:t>
            </a:r>
            <a:endParaRPr lang="en-US" dirty="0"/>
          </a:p>
        </p:txBody>
      </p:sp>
      <p:sp>
        <p:nvSpPr>
          <p:cNvPr id="305" name="Rectangle 304"/>
          <p:cNvSpPr/>
          <p:nvPr/>
        </p:nvSpPr>
        <p:spPr>
          <a:xfrm>
            <a:off x="4455460" y="4005064"/>
            <a:ext cx="16405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Rectangle 305"/>
          <p:cNvSpPr/>
          <p:nvPr/>
        </p:nvSpPr>
        <p:spPr>
          <a:xfrm>
            <a:off x="4451134" y="4509120"/>
            <a:ext cx="164486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TextBox 306"/>
          <p:cNvSpPr txBox="1"/>
          <p:nvPr/>
        </p:nvSpPr>
        <p:spPr>
          <a:xfrm>
            <a:off x="2927648" y="4509120"/>
            <a:ext cx="1088760" cy="369332"/>
          </a:xfrm>
          <a:prstGeom prst="rect">
            <a:avLst/>
          </a:prstGeom>
          <a:noFill/>
        </p:spPr>
        <p:txBody>
          <a:bodyPr wrap="none" rtlCol="0">
            <a:spAutoFit/>
          </a:bodyPr>
          <a:lstStyle/>
          <a:p>
            <a:r>
              <a:rPr lang="zh-CN" altLang="en-US" dirty="0" smtClean="0"/>
              <a:t>教  师  数</a:t>
            </a:r>
            <a:endParaRPr lang="en-US" dirty="0"/>
          </a:p>
        </p:txBody>
      </p:sp>
      <p:sp>
        <p:nvSpPr>
          <p:cNvPr id="308" name="TextBox 307"/>
          <p:cNvSpPr txBox="1"/>
          <p:nvPr/>
        </p:nvSpPr>
        <p:spPr>
          <a:xfrm>
            <a:off x="2927648" y="5013176"/>
            <a:ext cx="1338828" cy="369332"/>
          </a:xfrm>
          <a:prstGeom prst="rect">
            <a:avLst/>
          </a:prstGeom>
          <a:noFill/>
        </p:spPr>
        <p:txBody>
          <a:bodyPr wrap="none" rtlCol="0">
            <a:spAutoFit/>
          </a:bodyPr>
          <a:lstStyle/>
          <a:p>
            <a:r>
              <a:rPr lang="zh-CN" altLang="en-US" dirty="0" smtClean="0"/>
              <a:t>周上课次数</a:t>
            </a:r>
            <a:endParaRPr lang="en-US" dirty="0"/>
          </a:p>
        </p:txBody>
      </p:sp>
      <p:sp>
        <p:nvSpPr>
          <p:cNvPr id="309" name="Rectangle 308"/>
          <p:cNvSpPr/>
          <p:nvPr/>
        </p:nvSpPr>
        <p:spPr>
          <a:xfrm>
            <a:off x="4439816" y="5013176"/>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TextBox 309"/>
          <p:cNvSpPr txBox="1"/>
          <p:nvPr/>
        </p:nvSpPr>
        <p:spPr>
          <a:xfrm>
            <a:off x="6816080" y="3501008"/>
            <a:ext cx="1107996" cy="369332"/>
          </a:xfrm>
          <a:prstGeom prst="rect">
            <a:avLst/>
          </a:prstGeom>
          <a:noFill/>
        </p:spPr>
        <p:txBody>
          <a:bodyPr wrap="none" rtlCol="0">
            <a:spAutoFit/>
          </a:bodyPr>
          <a:lstStyle/>
          <a:p>
            <a:r>
              <a:rPr lang="zh-CN" altLang="en-US" dirty="0" smtClean="0"/>
              <a:t>可选教师</a:t>
            </a:r>
            <a:endParaRPr lang="en-US" dirty="0"/>
          </a:p>
        </p:txBody>
      </p:sp>
      <p:sp>
        <p:nvSpPr>
          <p:cNvPr id="311" name="Rectangle 310"/>
          <p:cNvSpPr/>
          <p:nvPr/>
        </p:nvSpPr>
        <p:spPr>
          <a:xfrm>
            <a:off x="8256240" y="3501008"/>
            <a:ext cx="1656184" cy="18722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p:cNvSpPr/>
          <p:nvPr/>
        </p:nvSpPr>
        <p:spPr>
          <a:xfrm>
            <a:off x="6168008" y="3501008"/>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3" name="Picture 312"/>
          <p:cNvPicPr>
            <a:picLocks noChangeAspect="1"/>
          </p:cNvPicPr>
          <p:nvPr/>
        </p:nvPicPr>
        <p:blipFill>
          <a:blip r:embed="rId4"/>
          <a:stretch>
            <a:fillRect/>
          </a:stretch>
        </p:blipFill>
        <p:spPr>
          <a:xfrm>
            <a:off x="6240016" y="3573016"/>
            <a:ext cx="254000" cy="241300"/>
          </a:xfrm>
          <a:prstGeom prst="rect">
            <a:avLst/>
          </a:prstGeom>
        </p:spPr>
      </p:pic>
      <p:sp>
        <p:nvSpPr>
          <p:cNvPr id="314" name="Rounded Rectangle 313"/>
          <p:cNvSpPr/>
          <p:nvPr/>
        </p:nvSpPr>
        <p:spPr>
          <a:xfrm>
            <a:off x="9984432" y="3501007"/>
            <a:ext cx="914400" cy="360041"/>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添加</a:t>
            </a:r>
            <a:endParaRPr lang="en-US" dirty="0"/>
          </a:p>
        </p:txBody>
      </p:sp>
      <p:sp>
        <p:nvSpPr>
          <p:cNvPr id="315" name="Rounded Rectangle 314"/>
          <p:cNvSpPr/>
          <p:nvPr/>
        </p:nvSpPr>
        <p:spPr>
          <a:xfrm>
            <a:off x="9984432" y="3933056"/>
            <a:ext cx="914400" cy="360041"/>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删除</a:t>
            </a:r>
            <a:endParaRPr lang="en-US" dirty="0"/>
          </a:p>
        </p:txBody>
      </p:sp>
      <p:sp>
        <p:nvSpPr>
          <p:cNvPr id="316" name="Rectangle 315"/>
          <p:cNvSpPr/>
          <p:nvPr/>
        </p:nvSpPr>
        <p:spPr>
          <a:xfrm>
            <a:off x="9336360" y="5877272"/>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确定</a:t>
            </a:r>
            <a:endParaRPr lang="en-US" dirty="0"/>
          </a:p>
        </p:txBody>
      </p:sp>
      <p:sp>
        <p:nvSpPr>
          <p:cNvPr id="317" name="Rectangle 316"/>
          <p:cNvSpPr/>
          <p:nvPr/>
        </p:nvSpPr>
        <p:spPr>
          <a:xfrm>
            <a:off x="10632504" y="5877272"/>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grpSp>
        <p:nvGrpSpPr>
          <p:cNvPr id="318" name="Group 317"/>
          <p:cNvGrpSpPr/>
          <p:nvPr/>
        </p:nvGrpSpPr>
        <p:grpSpPr>
          <a:xfrm>
            <a:off x="7824192" y="980728"/>
            <a:ext cx="360040" cy="360040"/>
            <a:chOff x="8472264" y="764704"/>
            <a:chExt cx="360040" cy="360040"/>
          </a:xfrm>
        </p:grpSpPr>
        <p:sp>
          <p:nvSpPr>
            <p:cNvPr id="319" name="Oval 318"/>
            <p:cNvSpPr/>
            <p:nvPr/>
          </p:nvSpPr>
          <p:spPr>
            <a:xfrm>
              <a:off x="8472264" y="764704"/>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0" name="Straight Connector 319"/>
            <p:cNvCxnSpPr/>
            <p:nvPr/>
          </p:nvCxnSpPr>
          <p:spPr>
            <a:xfrm>
              <a:off x="8688288" y="980728"/>
              <a:ext cx="144016" cy="144016"/>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321" name="Picture 320"/>
          <p:cNvPicPr>
            <a:picLocks noChangeAspect="1"/>
          </p:cNvPicPr>
          <p:nvPr/>
        </p:nvPicPr>
        <p:blipFill>
          <a:blip r:embed="rId5"/>
          <a:stretch>
            <a:fillRect/>
          </a:stretch>
        </p:blipFill>
        <p:spPr>
          <a:xfrm>
            <a:off x="7680176" y="1052736"/>
            <a:ext cx="431800" cy="317500"/>
          </a:xfrm>
          <a:prstGeom prst="rect">
            <a:avLst/>
          </a:prstGeom>
        </p:spPr>
      </p:pic>
      <p:sp>
        <p:nvSpPr>
          <p:cNvPr id="322" name="Rectangle 321"/>
          <p:cNvSpPr/>
          <p:nvPr/>
        </p:nvSpPr>
        <p:spPr>
          <a:xfrm>
            <a:off x="6168008" y="4005064"/>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3" name="Picture 322"/>
          <p:cNvPicPr>
            <a:picLocks noChangeAspect="1"/>
          </p:cNvPicPr>
          <p:nvPr/>
        </p:nvPicPr>
        <p:blipFill>
          <a:blip r:embed="rId4"/>
          <a:stretch>
            <a:fillRect/>
          </a:stretch>
        </p:blipFill>
        <p:spPr>
          <a:xfrm>
            <a:off x="6240016" y="4077072"/>
            <a:ext cx="254000" cy="241300"/>
          </a:xfrm>
          <a:prstGeom prst="rect">
            <a:avLst/>
          </a:prstGeom>
        </p:spPr>
      </p:pic>
      <p:cxnSp>
        <p:nvCxnSpPr>
          <p:cNvPr id="324" name="Straight Connector 323"/>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325" name="Rectangle 324"/>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326" name="TextBox 325"/>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327" name="Rectangle 326"/>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328" name="TextBox 327"/>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329" name="Rectangle 328"/>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1">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5">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50000"/>
            </a:schemeClr>
          </a:solidFill>
        </p:grpSpPr>
        <p:sp>
          <p:nvSpPr>
            <p:cNvPr id="25" name="Rectangle 24"/>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5346335"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学年第一学期</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0</a:t>
            </a:r>
            <a:endParaRPr lang="en-US" altLang="zh-CN" dirty="0" smtClean="0">
              <a:solidFill>
                <a:schemeClr val="tx1"/>
              </a:solidFill>
            </a:endParaRPr>
          </a:p>
        </p:txBody>
      </p:sp>
      <p:sp>
        <p:nvSpPr>
          <p:cNvPr id="63" name="Rectangle 62"/>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4" name="Rectangle 63"/>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5" name="Rectangle 64"/>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6" name="Rectangle 65"/>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7" name="Rectangle 66"/>
          <p:cNvSpPr/>
          <p:nvPr/>
        </p:nvSpPr>
        <p:spPr>
          <a:xfrm>
            <a:off x="9984432"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适格教师总数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711624" y="3861048"/>
            <a:ext cx="190500" cy="304800"/>
          </a:xfrm>
          <a:prstGeom prst="rect">
            <a:avLst/>
          </a:prstGeom>
        </p:spPr>
      </p:pic>
      <p:sp>
        <p:nvSpPr>
          <p:cNvPr id="80" name="TextBox 79"/>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81" name="TextBox 80"/>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256240"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88" name="TextBox 87"/>
          <p:cNvSpPr txBox="1"/>
          <p:nvPr/>
        </p:nvSpPr>
        <p:spPr>
          <a:xfrm>
            <a:off x="10920536" y="3861048"/>
            <a:ext cx="1005403" cy="338554"/>
          </a:xfrm>
          <a:prstGeom prst="rect">
            <a:avLst/>
          </a:prstGeom>
          <a:noFill/>
        </p:spPr>
        <p:txBody>
          <a:bodyPr wrap="none" rtlCol="0">
            <a:spAutoFit/>
          </a:bodyPr>
          <a:lstStyle/>
          <a:p>
            <a:r>
              <a:rPr lang="zh-CN" altLang="en-US" sz="1600" dirty="0" smtClean="0"/>
              <a:t>适格教师</a:t>
            </a:r>
            <a:endParaRPr lang="en-US" sz="1600" dirty="0"/>
          </a:p>
        </p:txBody>
      </p:sp>
      <p:sp>
        <p:nvSpPr>
          <p:cNvPr id="89" name="TextBox 88"/>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503712" y="3861048"/>
            <a:ext cx="190500" cy="304800"/>
          </a:xfrm>
          <a:prstGeom prst="rect">
            <a:avLst/>
          </a:prstGeom>
        </p:spPr>
      </p:pic>
      <p:pic>
        <p:nvPicPr>
          <p:cNvPr id="92" name="Picture 91"/>
          <p:cNvPicPr>
            <a:picLocks noChangeAspect="1"/>
          </p:cNvPicPr>
          <p:nvPr/>
        </p:nvPicPr>
        <p:blipFill>
          <a:blip r:embed="rId3"/>
          <a:stretch>
            <a:fillRect/>
          </a:stretch>
        </p:blipFill>
        <p:spPr>
          <a:xfrm>
            <a:off x="4295800" y="3861048"/>
            <a:ext cx="190500" cy="304800"/>
          </a:xfrm>
          <a:prstGeom prst="rect">
            <a:avLst/>
          </a:prstGeom>
        </p:spPr>
      </p:pic>
      <p:pic>
        <p:nvPicPr>
          <p:cNvPr id="93" name="Picture 92"/>
          <p:cNvPicPr>
            <a:picLocks noChangeAspect="1"/>
          </p:cNvPicPr>
          <p:nvPr/>
        </p:nvPicPr>
        <p:blipFill>
          <a:blip r:embed="rId3"/>
          <a:stretch>
            <a:fillRect/>
          </a:stretch>
        </p:blipFill>
        <p:spPr>
          <a:xfrm>
            <a:off x="4943872" y="3861048"/>
            <a:ext cx="190500" cy="304800"/>
          </a:xfrm>
          <a:prstGeom prst="rect">
            <a:avLst/>
          </a:prstGeom>
        </p:spPr>
      </p:pic>
      <p:pic>
        <p:nvPicPr>
          <p:cNvPr id="94" name="Picture 93"/>
          <p:cNvPicPr>
            <a:picLocks noChangeAspect="1"/>
          </p:cNvPicPr>
          <p:nvPr/>
        </p:nvPicPr>
        <p:blipFill>
          <a:blip r:embed="rId3"/>
          <a:stretch>
            <a:fillRect/>
          </a:stretch>
        </p:blipFill>
        <p:spPr>
          <a:xfrm>
            <a:off x="5663952" y="3861048"/>
            <a:ext cx="190500" cy="304800"/>
          </a:xfrm>
          <a:prstGeom prst="rect">
            <a:avLst/>
          </a:prstGeom>
        </p:spPr>
      </p:pic>
      <p:pic>
        <p:nvPicPr>
          <p:cNvPr id="95" name="Picture 94"/>
          <p:cNvPicPr>
            <a:picLocks noChangeAspect="1"/>
          </p:cNvPicPr>
          <p:nvPr/>
        </p:nvPicPr>
        <p:blipFill>
          <a:blip r:embed="rId3"/>
          <a:stretch>
            <a:fillRect/>
          </a:stretch>
        </p:blipFill>
        <p:spPr>
          <a:xfrm>
            <a:off x="6456040" y="3861048"/>
            <a:ext cx="190500" cy="304800"/>
          </a:xfrm>
          <a:prstGeom prst="rect">
            <a:avLst/>
          </a:prstGeom>
        </p:spPr>
      </p:pic>
      <p:pic>
        <p:nvPicPr>
          <p:cNvPr id="96" name="Picture 95"/>
          <p:cNvPicPr>
            <a:picLocks noChangeAspect="1"/>
          </p:cNvPicPr>
          <p:nvPr/>
        </p:nvPicPr>
        <p:blipFill>
          <a:blip r:embed="rId3"/>
          <a:stretch>
            <a:fillRect/>
          </a:stretch>
        </p:blipFill>
        <p:spPr>
          <a:xfrm>
            <a:off x="7248128" y="3861048"/>
            <a:ext cx="190500" cy="304800"/>
          </a:xfrm>
          <a:prstGeom prst="rect">
            <a:avLst/>
          </a:prstGeom>
        </p:spPr>
      </p:pic>
      <p:pic>
        <p:nvPicPr>
          <p:cNvPr id="97" name="Picture 96"/>
          <p:cNvPicPr>
            <a:picLocks noChangeAspect="1"/>
          </p:cNvPicPr>
          <p:nvPr/>
        </p:nvPicPr>
        <p:blipFill>
          <a:blip r:embed="rId3"/>
          <a:stretch>
            <a:fillRect/>
          </a:stretch>
        </p:blipFill>
        <p:spPr>
          <a:xfrm>
            <a:off x="8040216" y="3861048"/>
            <a:ext cx="190500" cy="304800"/>
          </a:xfrm>
          <a:prstGeom prst="rect">
            <a:avLst/>
          </a:prstGeom>
        </p:spPr>
      </p:pic>
      <p:pic>
        <p:nvPicPr>
          <p:cNvPr id="98" name="Picture 97"/>
          <p:cNvPicPr>
            <a:picLocks noChangeAspect="1"/>
          </p:cNvPicPr>
          <p:nvPr/>
        </p:nvPicPr>
        <p:blipFill>
          <a:blip r:embed="rId3"/>
          <a:stretch>
            <a:fillRect/>
          </a:stretch>
        </p:blipFill>
        <p:spPr>
          <a:xfrm>
            <a:off x="8976320" y="3861048"/>
            <a:ext cx="190500" cy="304800"/>
          </a:xfrm>
          <a:prstGeom prst="rect">
            <a:avLst/>
          </a:prstGeom>
        </p:spPr>
      </p:pic>
      <p:pic>
        <p:nvPicPr>
          <p:cNvPr id="99" name="Picture 98"/>
          <p:cNvPicPr>
            <a:picLocks noChangeAspect="1"/>
          </p:cNvPicPr>
          <p:nvPr/>
        </p:nvPicPr>
        <p:blipFill>
          <a:blip r:embed="rId3"/>
          <a:stretch>
            <a:fillRect/>
          </a:stretch>
        </p:blipFill>
        <p:spPr>
          <a:xfrm>
            <a:off x="9912424" y="3861048"/>
            <a:ext cx="190500" cy="304800"/>
          </a:xfrm>
          <a:prstGeom prst="rect">
            <a:avLst/>
          </a:prstGeom>
        </p:spPr>
      </p:pic>
      <p:pic>
        <p:nvPicPr>
          <p:cNvPr id="100" name="Picture 99"/>
          <p:cNvPicPr>
            <a:picLocks noChangeAspect="1"/>
          </p:cNvPicPr>
          <p:nvPr/>
        </p:nvPicPr>
        <p:blipFill>
          <a:blip r:embed="rId3"/>
          <a:stretch>
            <a:fillRect/>
          </a:stretch>
        </p:blipFill>
        <p:spPr>
          <a:xfrm>
            <a:off x="10704512"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105" name="Straight Connector 10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3" name="TextBox 2"/>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5" name="TextBox 4"/>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6" name="TextBox 5"/>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7" name="TextBox 6"/>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8" name="TextBox 7"/>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9" name="TextBox 8"/>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1" name="TextBox 10"/>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 name="TextBox 26"/>
          <p:cNvSpPr txBox="1"/>
          <p:nvPr/>
        </p:nvSpPr>
        <p:spPr>
          <a:xfrm>
            <a:off x="8472264" y="4293096"/>
            <a:ext cx="367408" cy="307777"/>
          </a:xfrm>
          <a:prstGeom prst="rect">
            <a:avLst/>
          </a:prstGeom>
          <a:noFill/>
        </p:spPr>
        <p:txBody>
          <a:bodyPr wrap="none" rtlCol="0">
            <a:spAutoFit/>
          </a:bodyPr>
          <a:lstStyle/>
          <a:p>
            <a:r>
              <a:rPr lang="en-US" altLang="zh-CN" sz="1400" dirty="0" smtClean="0"/>
              <a:t>70</a:t>
            </a:r>
            <a:endParaRPr lang="en-US" sz="1400" dirty="0"/>
          </a:p>
        </p:txBody>
      </p:sp>
      <p:sp>
        <p:nvSpPr>
          <p:cNvPr id="29" name="TextBox 28"/>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20" name="TextBox 119"/>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30" name="TextBox 29"/>
          <p:cNvSpPr txBox="1"/>
          <p:nvPr/>
        </p:nvSpPr>
        <p:spPr>
          <a:xfrm>
            <a:off x="10740962" y="4221088"/>
            <a:ext cx="1200970" cy="738664"/>
          </a:xfrm>
          <a:prstGeom prst="rect">
            <a:avLst/>
          </a:prstGeom>
          <a:noFill/>
        </p:spPr>
        <p:txBody>
          <a:bodyPr wrap="none" rtlCol="0">
            <a:spAutoFit/>
          </a:bodyPr>
          <a:lstStyle/>
          <a:p>
            <a:r>
              <a:rPr lang="zh-CN" altLang="en-US" sz="1400" dirty="0" smtClean="0"/>
              <a:t>郭建</a:t>
            </a:r>
            <a:r>
              <a:rPr lang="en-US" altLang="zh-CN" sz="1400" dirty="0" smtClean="0"/>
              <a:t>(123456)</a:t>
            </a:r>
            <a:endParaRPr lang="en-US" altLang="zh-CN" sz="1400" dirty="0" smtClean="0"/>
          </a:p>
          <a:p>
            <a:r>
              <a:rPr lang="zh-CN" altLang="en-US" sz="1400" dirty="0" smtClean="0"/>
              <a:t>韩涛</a:t>
            </a:r>
            <a:r>
              <a:rPr lang="en-US" altLang="zh-CN" sz="1400" dirty="0" smtClean="0"/>
              <a:t>(165432)</a:t>
            </a:r>
            <a:endParaRPr lang="en-US" altLang="zh-CN" sz="1400" dirty="0" smtClean="0"/>
          </a:p>
          <a:p>
            <a:r>
              <a:rPr lang="zh-CN" altLang="en-US" sz="1400" dirty="0" smtClean="0"/>
              <a:t>孟烨</a:t>
            </a:r>
            <a:r>
              <a:rPr lang="en-US" altLang="zh-CN" sz="1400" dirty="0" smtClean="0"/>
              <a:t>(543216)</a:t>
            </a:r>
            <a:endParaRPr lang="en-US" sz="1400" dirty="0"/>
          </a:p>
        </p:txBody>
      </p:sp>
      <p:cxnSp>
        <p:nvCxnSpPr>
          <p:cNvPr id="121" name="Straight Connector 120"/>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1991544" y="5013176"/>
            <a:ext cx="9721080" cy="4320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24" name="Straight Connector 123"/>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126" name="TextBox 125"/>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127" name="TextBox 126"/>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28" name="TextBox 127"/>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129" name="TextBox 128"/>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30" name="TextBox 129"/>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131" name="TextBox 130"/>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32" name="TextBox 131"/>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133" name="TextBox 132"/>
          <p:cNvSpPr txBox="1"/>
          <p:nvPr/>
        </p:nvSpPr>
        <p:spPr>
          <a:xfrm>
            <a:off x="8472264" y="5013176"/>
            <a:ext cx="458780" cy="307777"/>
          </a:xfrm>
          <a:prstGeom prst="rect">
            <a:avLst/>
          </a:prstGeom>
          <a:noFill/>
        </p:spPr>
        <p:txBody>
          <a:bodyPr wrap="none" rtlCol="0">
            <a:spAutoFit/>
          </a:bodyPr>
          <a:lstStyle/>
          <a:p>
            <a:r>
              <a:rPr lang="en-US" altLang="zh-CN" sz="1400" dirty="0" smtClean="0"/>
              <a:t>110</a:t>
            </a:r>
            <a:endParaRPr lang="en-US" altLang="zh-CN" sz="1400" dirty="0" smtClean="0"/>
          </a:p>
        </p:txBody>
      </p:sp>
      <p:sp>
        <p:nvSpPr>
          <p:cNvPr id="134" name="TextBox 133"/>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135" name="TextBox 134"/>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36" name="TextBox 135"/>
          <p:cNvSpPr txBox="1"/>
          <p:nvPr/>
        </p:nvSpPr>
        <p:spPr>
          <a:xfrm>
            <a:off x="10740962" y="4941168"/>
            <a:ext cx="1380506" cy="523220"/>
          </a:xfrm>
          <a:prstGeom prst="rect">
            <a:avLst/>
          </a:prstGeom>
          <a:noFill/>
        </p:spPr>
        <p:txBody>
          <a:bodyPr wrap="none" rtlCol="0">
            <a:spAutoFit/>
          </a:bodyPr>
          <a:lstStyle/>
          <a:p>
            <a:r>
              <a:rPr lang="zh-CN" altLang="en-US" sz="1400" dirty="0" smtClean="0"/>
              <a:t>章武生</a:t>
            </a:r>
            <a:r>
              <a:rPr lang="en-US" altLang="zh-CN" sz="1400" dirty="0" smtClean="0"/>
              <a:t>(223456)</a:t>
            </a:r>
            <a:endParaRPr lang="en-US" altLang="zh-CN" sz="1400" dirty="0" smtClean="0"/>
          </a:p>
          <a:p>
            <a:r>
              <a:rPr lang="zh-CN" altLang="en-US" sz="1400" dirty="0" smtClean="0"/>
              <a:t>段厚省</a:t>
            </a:r>
            <a:r>
              <a:rPr lang="en-US" altLang="zh-CN" sz="1400" dirty="0" smtClean="0"/>
              <a:t>(365432)</a:t>
            </a:r>
            <a:endParaRPr lang="en-US" altLang="zh-CN" sz="1400" dirty="0" smtClean="0"/>
          </a:p>
        </p:txBody>
      </p:sp>
      <p:cxnSp>
        <p:nvCxnSpPr>
          <p:cNvPr id="137" name="Straight Connector 136"/>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1991544" y="5589240"/>
            <a:ext cx="9721080" cy="4320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41" name="TextBox 140"/>
          <p:cNvSpPr txBox="1"/>
          <p:nvPr/>
        </p:nvSpPr>
        <p:spPr>
          <a:xfrm>
            <a:off x="1991544" y="5517232"/>
            <a:ext cx="872675" cy="523220"/>
          </a:xfrm>
          <a:prstGeom prst="rect">
            <a:avLst/>
          </a:prstGeom>
          <a:noFill/>
        </p:spPr>
        <p:txBody>
          <a:bodyPr wrap="none" rtlCol="0">
            <a:spAutoFit/>
          </a:bodyPr>
          <a:lstStyle/>
          <a:p>
            <a:r>
              <a:rPr lang="en-US" altLang="zh-CN" sz="1400" dirty="0" smtClean="0"/>
              <a:t>LAWS160</a:t>
            </a:r>
            <a:endParaRPr lang="en-US" altLang="zh-CN" sz="1400" dirty="0" smtClean="0"/>
          </a:p>
          <a:p>
            <a:r>
              <a:rPr lang="en-US" altLang="zh-CN" sz="1400" dirty="0" smtClean="0"/>
              <a:t>002.01</a:t>
            </a:r>
            <a:endParaRPr lang="en-US" sz="1400" dirty="0"/>
          </a:p>
        </p:txBody>
      </p:sp>
      <p:sp>
        <p:nvSpPr>
          <p:cNvPr id="142" name="TextBox 141"/>
          <p:cNvSpPr txBox="1"/>
          <p:nvPr/>
        </p:nvSpPr>
        <p:spPr>
          <a:xfrm>
            <a:off x="2855640" y="5589240"/>
            <a:ext cx="902811" cy="307777"/>
          </a:xfrm>
          <a:prstGeom prst="rect">
            <a:avLst/>
          </a:prstGeom>
          <a:noFill/>
        </p:spPr>
        <p:txBody>
          <a:bodyPr wrap="none" rtlCol="0">
            <a:spAutoFit/>
          </a:bodyPr>
          <a:lstStyle/>
          <a:p>
            <a:r>
              <a:rPr lang="zh-CN" altLang="en-US" sz="1400" smtClean="0"/>
              <a:t>民法总论</a:t>
            </a:r>
            <a:endParaRPr lang="en-US" sz="1400" dirty="0"/>
          </a:p>
        </p:txBody>
      </p:sp>
      <p:sp>
        <p:nvSpPr>
          <p:cNvPr id="143" name="TextBox 142"/>
          <p:cNvSpPr txBox="1"/>
          <p:nvPr/>
        </p:nvSpPr>
        <p:spPr>
          <a:xfrm>
            <a:off x="3719736" y="5589240"/>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44" name="TextBox 143"/>
          <p:cNvSpPr txBox="1"/>
          <p:nvPr/>
        </p:nvSpPr>
        <p:spPr>
          <a:xfrm>
            <a:off x="4511824" y="5589240"/>
            <a:ext cx="367408" cy="307777"/>
          </a:xfrm>
          <a:prstGeom prst="rect">
            <a:avLst/>
          </a:prstGeom>
          <a:noFill/>
        </p:spPr>
        <p:txBody>
          <a:bodyPr wrap="none" rtlCol="0">
            <a:spAutoFit/>
          </a:bodyPr>
          <a:lstStyle/>
          <a:p>
            <a:r>
              <a:rPr lang="en-US" altLang="zh-CN" sz="1400" dirty="0" smtClean="0"/>
              <a:t>17</a:t>
            </a:r>
            <a:endParaRPr lang="en-US" sz="1400" dirty="0"/>
          </a:p>
        </p:txBody>
      </p:sp>
      <p:sp>
        <p:nvSpPr>
          <p:cNvPr id="145" name="TextBox 144"/>
          <p:cNvSpPr txBox="1"/>
          <p:nvPr/>
        </p:nvSpPr>
        <p:spPr>
          <a:xfrm>
            <a:off x="5015880" y="5517232"/>
            <a:ext cx="720080" cy="523220"/>
          </a:xfrm>
          <a:prstGeom prst="rect">
            <a:avLst/>
          </a:prstGeom>
          <a:noFill/>
        </p:spPr>
        <p:txBody>
          <a:bodyPr wrap="square" rtlCol="0">
            <a:spAutoFit/>
          </a:bodyPr>
          <a:lstStyle/>
          <a:p>
            <a:r>
              <a:rPr lang="zh-CN" altLang="en-US" sz="1400" smtClean="0"/>
              <a:t>跨校辅修</a:t>
            </a:r>
            <a:endParaRPr lang="en-US" sz="1400" dirty="0"/>
          </a:p>
        </p:txBody>
      </p:sp>
      <p:sp>
        <p:nvSpPr>
          <p:cNvPr id="146" name="TextBox 145"/>
          <p:cNvSpPr txBox="1"/>
          <p:nvPr/>
        </p:nvSpPr>
        <p:spPr>
          <a:xfrm>
            <a:off x="5951984" y="5589240"/>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147" name="TextBox 146"/>
          <p:cNvSpPr txBox="1"/>
          <p:nvPr/>
        </p:nvSpPr>
        <p:spPr>
          <a:xfrm>
            <a:off x="6816080" y="5589240"/>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48" name="TextBox 147"/>
          <p:cNvSpPr txBox="1"/>
          <p:nvPr/>
        </p:nvSpPr>
        <p:spPr>
          <a:xfrm>
            <a:off x="7608168" y="5589240"/>
            <a:ext cx="276038" cy="307777"/>
          </a:xfrm>
          <a:prstGeom prst="rect">
            <a:avLst/>
          </a:prstGeom>
          <a:noFill/>
        </p:spPr>
        <p:txBody>
          <a:bodyPr wrap="none" rtlCol="0">
            <a:spAutoFit/>
          </a:bodyPr>
          <a:lstStyle/>
          <a:p>
            <a:r>
              <a:rPr lang="en-US" altLang="zh-CN" sz="1400" dirty="0" smtClean="0"/>
              <a:t>4</a:t>
            </a:r>
            <a:endParaRPr lang="en-US" sz="1400" dirty="0"/>
          </a:p>
        </p:txBody>
      </p:sp>
      <p:sp>
        <p:nvSpPr>
          <p:cNvPr id="149" name="TextBox 148"/>
          <p:cNvSpPr txBox="1"/>
          <p:nvPr/>
        </p:nvSpPr>
        <p:spPr>
          <a:xfrm>
            <a:off x="8472264" y="5589240"/>
            <a:ext cx="458780" cy="307777"/>
          </a:xfrm>
          <a:prstGeom prst="rect">
            <a:avLst/>
          </a:prstGeom>
          <a:noFill/>
        </p:spPr>
        <p:txBody>
          <a:bodyPr wrap="none" rtlCol="0">
            <a:spAutoFit/>
          </a:bodyPr>
          <a:lstStyle/>
          <a:p>
            <a:r>
              <a:rPr lang="en-US" altLang="zh-CN" sz="1400" dirty="0" smtClean="0"/>
              <a:t>110</a:t>
            </a:r>
            <a:endParaRPr lang="en-US" sz="1400" dirty="0"/>
          </a:p>
        </p:txBody>
      </p:sp>
      <p:sp>
        <p:nvSpPr>
          <p:cNvPr id="150" name="TextBox 149"/>
          <p:cNvSpPr txBox="1"/>
          <p:nvPr/>
        </p:nvSpPr>
        <p:spPr>
          <a:xfrm>
            <a:off x="9408368"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151" name="TextBox 150"/>
          <p:cNvSpPr txBox="1"/>
          <p:nvPr/>
        </p:nvSpPr>
        <p:spPr>
          <a:xfrm>
            <a:off x="10272464"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152" name="TextBox 151"/>
          <p:cNvSpPr txBox="1"/>
          <p:nvPr/>
        </p:nvSpPr>
        <p:spPr>
          <a:xfrm>
            <a:off x="10704512" y="5589240"/>
            <a:ext cx="1380506" cy="307777"/>
          </a:xfrm>
          <a:prstGeom prst="rect">
            <a:avLst/>
          </a:prstGeom>
          <a:noFill/>
        </p:spPr>
        <p:txBody>
          <a:bodyPr wrap="none" rtlCol="0">
            <a:spAutoFit/>
          </a:bodyPr>
          <a:lstStyle/>
          <a:p>
            <a:r>
              <a:rPr lang="zh-CN" altLang="en-US" sz="1400" dirty="0" smtClean="0"/>
              <a:t>班天可</a:t>
            </a:r>
            <a:r>
              <a:rPr lang="en-US" altLang="zh-CN" sz="1400" dirty="0" smtClean="0"/>
              <a:t>(643216)</a:t>
            </a:r>
            <a:endParaRPr lang="en-US" sz="1400" dirty="0"/>
          </a:p>
        </p:txBody>
      </p:sp>
      <p:cxnSp>
        <p:nvCxnSpPr>
          <p:cNvPr id="153" name="Straight Connector 152"/>
          <p:cNvCxnSpPr/>
          <p:nvPr/>
        </p:nvCxnSpPr>
        <p:spPr>
          <a:xfrm>
            <a:off x="1991544" y="609329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1991544" y="6165304"/>
            <a:ext cx="9721080" cy="5760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40" name="Straight Connector 139"/>
          <p:cNvCxnSpPr/>
          <p:nvPr/>
        </p:nvCxnSpPr>
        <p:spPr>
          <a:xfrm>
            <a:off x="1991544" y="67413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2855640" y="6093296"/>
            <a:ext cx="936104" cy="523220"/>
          </a:xfrm>
          <a:prstGeom prst="rect">
            <a:avLst/>
          </a:prstGeom>
          <a:noFill/>
        </p:spPr>
        <p:txBody>
          <a:bodyPr wrap="square" rtlCol="0">
            <a:spAutoFit/>
          </a:bodyPr>
          <a:lstStyle/>
          <a:p>
            <a:r>
              <a:rPr lang="zh-CN" altLang="en-US" sz="1400" smtClean="0"/>
              <a:t>知识产权法</a:t>
            </a:r>
            <a:endParaRPr lang="en-US" sz="1400" dirty="0"/>
          </a:p>
        </p:txBody>
      </p:sp>
      <p:sp>
        <p:nvSpPr>
          <p:cNvPr id="155" name="TextBox 154"/>
          <p:cNvSpPr txBox="1"/>
          <p:nvPr/>
        </p:nvSpPr>
        <p:spPr>
          <a:xfrm>
            <a:off x="3719736" y="6165304"/>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56" name="TextBox 155"/>
          <p:cNvSpPr txBox="1"/>
          <p:nvPr/>
        </p:nvSpPr>
        <p:spPr>
          <a:xfrm>
            <a:off x="4511824" y="6165304"/>
            <a:ext cx="367408" cy="307777"/>
          </a:xfrm>
          <a:prstGeom prst="rect">
            <a:avLst/>
          </a:prstGeom>
          <a:noFill/>
        </p:spPr>
        <p:txBody>
          <a:bodyPr wrap="none" rtlCol="0">
            <a:spAutoFit/>
          </a:bodyPr>
          <a:lstStyle/>
          <a:p>
            <a:r>
              <a:rPr lang="en-US" altLang="zh-CN" sz="1400" dirty="0" smtClean="0"/>
              <a:t>16</a:t>
            </a:r>
            <a:endParaRPr lang="en-US" sz="1400" dirty="0"/>
          </a:p>
        </p:txBody>
      </p:sp>
      <p:sp>
        <p:nvSpPr>
          <p:cNvPr id="157" name="TextBox 156"/>
          <p:cNvSpPr txBox="1"/>
          <p:nvPr/>
        </p:nvSpPr>
        <p:spPr>
          <a:xfrm>
            <a:off x="5015880" y="6165304"/>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58" name="TextBox 157"/>
          <p:cNvSpPr txBox="1"/>
          <p:nvPr/>
        </p:nvSpPr>
        <p:spPr>
          <a:xfrm>
            <a:off x="5951984" y="6165304"/>
            <a:ext cx="364202" cy="307777"/>
          </a:xfrm>
          <a:prstGeom prst="rect">
            <a:avLst/>
          </a:prstGeom>
          <a:noFill/>
        </p:spPr>
        <p:txBody>
          <a:bodyPr wrap="none" rtlCol="0">
            <a:spAutoFit/>
          </a:bodyPr>
          <a:lstStyle/>
          <a:p>
            <a:r>
              <a:rPr lang="zh-CN" altLang="en-US" sz="1400" dirty="0" smtClean="0"/>
              <a:t>五</a:t>
            </a:r>
            <a:endParaRPr lang="en-US" sz="1400" dirty="0"/>
          </a:p>
        </p:txBody>
      </p:sp>
      <p:sp>
        <p:nvSpPr>
          <p:cNvPr id="159" name="TextBox 158"/>
          <p:cNvSpPr txBox="1"/>
          <p:nvPr/>
        </p:nvSpPr>
        <p:spPr>
          <a:xfrm>
            <a:off x="6816080" y="6165304"/>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60" name="TextBox 159"/>
          <p:cNvSpPr txBox="1"/>
          <p:nvPr/>
        </p:nvSpPr>
        <p:spPr>
          <a:xfrm>
            <a:off x="7608168" y="6165304"/>
            <a:ext cx="276038" cy="307777"/>
          </a:xfrm>
          <a:prstGeom prst="rect">
            <a:avLst/>
          </a:prstGeom>
          <a:noFill/>
        </p:spPr>
        <p:txBody>
          <a:bodyPr wrap="none" rtlCol="0">
            <a:spAutoFit/>
          </a:bodyPr>
          <a:lstStyle/>
          <a:p>
            <a:r>
              <a:rPr lang="en-US" altLang="zh-CN" sz="1400" dirty="0" smtClean="0"/>
              <a:t>4</a:t>
            </a:r>
            <a:endParaRPr lang="en-US" sz="1400" dirty="0"/>
          </a:p>
        </p:txBody>
      </p:sp>
      <p:sp>
        <p:nvSpPr>
          <p:cNvPr id="161" name="TextBox 160"/>
          <p:cNvSpPr txBox="1"/>
          <p:nvPr/>
        </p:nvSpPr>
        <p:spPr>
          <a:xfrm>
            <a:off x="8472264" y="6165304"/>
            <a:ext cx="367408" cy="307777"/>
          </a:xfrm>
          <a:prstGeom prst="rect">
            <a:avLst/>
          </a:prstGeom>
          <a:noFill/>
        </p:spPr>
        <p:txBody>
          <a:bodyPr wrap="none" rtlCol="0">
            <a:spAutoFit/>
          </a:bodyPr>
          <a:lstStyle/>
          <a:p>
            <a:r>
              <a:rPr lang="en-US" altLang="zh-CN" sz="1400" dirty="0" smtClean="0"/>
              <a:t>90</a:t>
            </a:r>
            <a:endParaRPr lang="en-US" altLang="zh-CN" sz="1400" dirty="0" smtClean="0"/>
          </a:p>
        </p:txBody>
      </p:sp>
      <p:sp>
        <p:nvSpPr>
          <p:cNvPr id="162" name="TextBox 161"/>
          <p:cNvSpPr txBox="1"/>
          <p:nvPr/>
        </p:nvSpPr>
        <p:spPr>
          <a:xfrm>
            <a:off x="9408368" y="6165304"/>
            <a:ext cx="276038" cy="307777"/>
          </a:xfrm>
          <a:prstGeom prst="rect">
            <a:avLst/>
          </a:prstGeom>
          <a:noFill/>
        </p:spPr>
        <p:txBody>
          <a:bodyPr wrap="none" rtlCol="0">
            <a:spAutoFit/>
          </a:bodyPr>
          <a:lstStyle/>
          <a:p>
            <a:r>
              <a:rPr lang="en-US" altLang="zh-CN" sz="1400" dirty="0" smtClean="0"/>
              <a:t>1</a:t>
            </a:r>
            <a:endParaRPr lang="en-US" sz="1400" dirty="0"/>
          </a:p>
        </p:txBody>
      </p:sp>
      <p:sp>
        <p:nvSpPr>
          <p:cNvPr id="163" name="TextBox 162"/>
          <p:cNvSpPr txBox="1"/>
          <p:nvPr/>
        </p:nvSpPr>
        <p:spPr>
          <a:xfrm>
            <a:off x="10272464" y="6165304"/>
            <a:ext cx="276038" cy="307777"/>
          </a:xfrm>
          <a:prstGeom prst="rect">
            <a:avLst/>
          </a:prstGeom>
          <a:noFill/>
        </p:spPr>
        <p:txBody>
          <a:bodyPr wrap="none" rtlCol="0">
            <a:spAutoFit/>
          </a:bodyPr>
          <a:lstStyle/>
          <a:p>
            <a:r>
              <a:rPr lang="en-US" altLang="zh-CN" sz="1400" dirty="0" smtClean="0"/>
              <a:t>1</a:t>
            </a:r>
            <a:endParaRPr lang="en-US" sz="1400" dirty="0"/>
          </a:p>
        </p:txBody>
      </p:sp>
      <p:sp>
        <p:nvSpPr>
          <p:cNvPr id="165" name="TextBox 164"/>
          <p:cNvSpPr txBox="1"/>
          <p:nvPr/>
        </p:nvSpPr>
        <p:spPr>
          <a:xfrm>
            <a:off x="1991544" y="6093296"/>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012.01</a:t>
            </a:r>
            <a:endParaRPr lang="en-US" sz="1400" dirty="0"/>
          </a:p>
        </p:txBody>
      </p:sp>
      <p:sp>
        <p:nvSpPr>
          <p:cNvPr id="166" name="TextBox 165"/>
          <p:cNvSpPr txBox="1"/>
          <p:nvPr/>
        </p:nvSpPr>
        <p:spPr>
          <a:xfrm>
            <a:off x="10704512" y="6119336"/>
            <a:ext cx="1380506" cy="738664"/>
          </a:xfrm>
          <a:prstGeom prst="rect">
            <a:avLst/>
          </a:prstGeom>
          <a:noFill/>
        </p:spPr>
        <p:txBody>
          <a:bodyPr wrap="none" rtlCol="0">
            <a:spAutoFit/>
          </a:bodyPr>
          <a:lstStyle/>
          <a:p>
            <a:r>
              <a:rPr lang="zh-CN" altLang="en-US" sz="1400" dirty="0" smtClean="0"/>
              <a:t>王俊</a:t>
            </a:r>
            <a:r>
              <a:rPr lang="en-US" altLang="zh-CN" sz="1400" dirty="0" smtClean="0"/>
              <a:t>(776655)</a:t>
            </a:r>
            <a:endParaRPr lang="en-US" altLang="zh-CN" sz="1400" dirty="0" smtClean="0"/>
          </a:p>
          <a:p>
            <a:r>
              <a:rPr lang="zh-CN" altLang="en-US" sz="1400" dirty="0" smtClean="0"/>
              <a:t>陈乃蔚</a:t>
            </a:r>
            <a:r>
              <a:rPr lang="en-US" altLang="zh-CN" sz="1400" dirty="0" smtClean="0"/>
              <a:t>(776633)</a:t>
            </a:r>
            <a:endParaRPr lang="en-US" altLang="zh-CN" sz="1400" dirty="0" smtClean="0"/>
          </a:p>
          <a:p>
            <a:r>
              <a:rPr lang="zh-CN" altLang="en-US" sz="1400" dirty="0" smtClean="0"/>
              <a:t>丁文杰</a:t>
            </a:r>
            <a:r>
              <a:rPr lang="en-US" altLang="zh-CN" sz="1400" dirty="0" smtClean="0"/>
              <a:t>(776622)</a:t>
            </a:r>
            <a:endParaRPr lang="en-US" sz="1400" dirty="0"/>
          </a:p>
        </p:txBody>
      </p:sp>
      <p:sp>
        <p:nvSpPr>
          <p:cNvPr id="167" name="Left Arrow 166"/>
          <p:cNvSpPr/>
          <p:nvPr/>
        </p:nvSpPr>
        <p:spPr>
          <a:xfrm rot="1363820">
            <a:off x="9944636" y="3137952"/>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extBox 168"/>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70" name="Group 169"/>
          <p:cNvGrpSpPr/>
          <p:nvPr/>
        </p:nvGrpSpPr>
        <p:grpSpPr>
          <a:xfrm>
            <a:off x="9624392" y="692696"/>
            <a:ext cx="1584176" cy="576064"/>
            <a:chOff x="3071664" y="2708920"/>
            <a:chExt cx="1659613" cy="648072"/>
          </a:xfrm>
          <a:solidFill>
            <a:schemeClr val="accent5">
              <a:lumMod val="75000"/>
            </a:schemeClr>
          </a:solidFill>
        </p:grpSpPr>
        <p:sp>
          <p:nvSpPr>
            <p:cNvPr id="171" name="Rectangle 170"/>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TextBox 171"/>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73" name="Group 172"/>
          <p:cNvGrpSpPr/>
          <p:nvPr/>
        </p:nvGrpSpPr>
        <p:grpSpPr>
          <a:xfrm>
            <a:off x="6456040" y="692696"/>
            <a:ext cx="1584176" cy="576064"/>
            <a:chOff x="3071664" y="2852936"/>
            <a:chExt cx="1584176" cy="648072"/>
          </a:xfrm>
          <a:solidFill>
            <a:schemeClr val="accent1">
              <a:lumMod val="75000"/>
            </a:schemeClr>
          </a:solidFill>
        </p:grpSpPr>
        <p:sp>
          <p:nvSpPr>
            <p:cNvPr id="174" name="Rectangle 173"/>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TextBox 174"/>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76" name="Group 175"/>
          <p:cNvGrpSpPr/>
          <p:nvPr/>
        </p:nvGrpSpPr>
        <p:grpSpPr>
          <a:xfrm>
            <a:off x="3215680" y="692696"/>
            <a:ext cx="1728193" cy="576064"/>
            <a:chOff x="936470" y="3438001"/>
            <a:chExt cx="1653053" cy="648072"/>
          </a:xfrm>
          <a:solidFill>
            <a:schemeClr val="accent5">
              <a:lumMod val="75000"/>
            </a:schemeClr>
          </a:solidFill>
        </p:grpSpPr>
        <p:sp>
          <p:nvSpPr>
            <p:cNvPr id="177" name="Rectangle 176"/>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TextBox 177"/>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179" name="Group 178"/>
          <p:cNvGrpSpPr/>
          <p:nvPr/>
        </p:nvGrpSpPr>
        <p:grpSpPr>
          <a:xfrm>
            <a:off x="4871864" y="692696"/>
            <a:ext cx="1584176" cy="576064"/>
            <a:chOff x="3071664" y="2708920"/>
            <a:chExt cx="1584176" cy="648072"/>
          </a:xfrm>
          <a:solidFill>
            <a:schemeClr val="accent5">
              <a:lumMod val="75000"/>
            </a:schemeClr>
          </a:solidFill>
        </p:grpSpPr>
        <p:sp>
          <p:nvSpPr>
            <p:cNvPr id="180" name="Rectangle 179"/>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TextBox 180"/>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182" name="Group 181"/>
          <p:cNvGrpSpPr/>
          <p:nvPr/>
        </p:nvGrpSpPr>
        <p:grpSpPr>
          <a:xfrm>
            <a:off x="8040216" y="692696"/>
            <a:ext cx="1584176" cy="576064"/>
            <a:chOff x="3071664" y="2492896"/>
            <a:chExt cx="1584176" cy="648072"/>
          </a:xfrm>
          <a:solidFill>
            <a:schemeClr val="accent1">
              <a:lumMod val="50000"/>
            </a:schemeClr>
          </a:solidFill>
        </p:grpSpPr>
        <p:sp>
          <p:nvSpPr>
            <p:cNvPr id="183" name="Rectangle 182"/>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TextBox 183"/>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
        <p:nvSpPr>
          <p:cNvPr id="185" name="Rectangle 184"/>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187" name="Straight Connector 186"/>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189" name="Rectangle 188"/>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0</a:t>
            </a:r>
            <a:endParaRPr lang="en-US" altLang="zh-CN" dirty="0" smtClean="0">
              <a:solidFill>
                <a:schemeClr val="tx1"/>
              </a:solidFill>
            </a:endParaRPr>
          </a:p>
        </p:txBody>
      </p:sp>
      <p:sp>
        <p:nvSpPr>
          <p:cNvPr id="190" name="Rectangle 189"/>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1" name="Rectangle 190"/>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2" name="Rectangle 191"/>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3" name="Rectangle 192"/>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4" name="Rectangle 193"/>
          <p:cNvSpPr/>
          <p:nvPr/>
        </p:nvSpPr>
        <p:spPr>
          <a:xfrm>
            <a:off x="9984432"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适格教师总数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5" name="TextBox 194"/>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196" name="Straight Connector 195"/>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198" name="Picture 197"/>
          <p:cNvPicPr>
            <a:picLocks noChangeAspect="1"/>
          </p:cNvPicPr>
          <p:nvPr/>
        </p:nvPicPr>
        <p:blipFill>
          <a:blip r:embed="rId2"/>
          <a:stretch>
            <a:fillRect/>
          </a:stretch>
        </p:blipFill>
        <p:spPr>
          <a:xfrm>
            <a:off x="2927648" y="3429000"/>
            <a:ext cx="647700" cy="304800"/>
          </a:xfrm>
          <a:prstGeom prst="rect">
            <a:avLst/>
          </a:prstGeom>
        </p:spPr>
      </p:pic>
      <p:sp>
        <p:nvSpPr>
          <p:cNvPr id="199" name="TextBox 198"/>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200" name="TextBox 199"/>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201" name="Rectangle 200"/>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2" name="TextBox 201"/>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203" name="Picture 202"/>
          <p:cNvPicPr>
            <a:picLocks noChangeAspect="1"/>
          </p:cNvPicPr>
          <p:nvPr/>
        </p:nvPicPr>
        <p:blipFill>
          <a:blip r:embed="rId3"/>
          <a:stretch>
            <a:fillRect/>
          </a:stretch>
        </p:blipFill>
        <p:spPr>
          <a:xfrm>
            <a:off x="2711624" y="3861048"/>
            <a:ext cx="190500" cy="304800"/>
          </a:xfrm>
          <a:prstGeom prst="rect">
            <a:avLst/>
          </a:prstGeom>
        </p:spPr>
      </p:pic>
      <p:sp>
        <p:nvSpPr>
          <p:cNvPr id="204" name="TextBox 203"/>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205" name="TextBox 204"/>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206" name="TextBox 205"/>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207" name="TextBox 206"/>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208" name="TextBox 207"/>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209" name="TextBox 208"/>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210" name="TextBox 209"/>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211" name="TextBox 210"/>
          <p:cNvSpPr txBox="1"/>
          <p:nvPr/>
        </p:nvSpPr>
        <p:spPr>
          <a:xfrm>
            <a:off x="8256240"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212" name="TextBox 211"/>
          <p:cNvSpPr txBox="1"/>
          <p:nvPr/>
        </p:nvSpPr>
        <p:spPr>
          <a:xfrm>
            <a:off x="10920536" y="3861048"/>
            <a:ext cx="1005403" cy="338554"/>
          </a:xfrm>
          <a:prstGeom prst="rect">
            <a:avLst/>
          </a:prstGeom>
          <a:noFill/>
        </p:spPr>
        <p:txBody>
          <a:bodyPr wrap="none" rtlCol="0">
            <a:spAutoFit/>
          </a:bodyPr>
          <a:lstStyle/>
          <a:p>
            <a:r>
              <a:rPr lang="zh-CN" altLang="en-US" sz="1600" dirty="0" smtClean="0"/>
              <a:t>适格教师</a:t>
            </a:r>
            <a:endParaRPr lang="en-US" sz="1600" dirty="0"/>
          </a:p>
        </p:txBody>
      </p:sp>
      <p:sp>
        <p:nvSpPr>
          <p:cNvPr id="213" name="TextBox 212"/>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214" name="TextBox 213"/>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215" name="Picture 214"/>
          <p:cNvPicPr>
            <a:picLocks noChangeAspect="1"/>
          </p:cNvPicPr>
          <p:nvPr/>
        </p:nvPicPr>
        <p:blipFill>
          <a:blip r:embed="rId3"/>
          <a:stretch>
            <a:fillRect/>
          </a:stretch>
        </p:blipFill>
        <p:spPr>
          <a:xfrm>
            <a:off x="3503712" y="3861048"/>
            <a:ext cx="190500" cy="304800"/>
          </a:xfrm>
          <a:prstGeom prst="rect">
            <a:avLst/>
          </a:prstGeom>
        </p:spPr>
      </p:pic>
      <p:pic>
        <p:nvPicPr>
          <p:cNvPr id="216" name="Picture 215"/>
          <p:cNvPicPr>
            <a:picLocks noChangeAspect="1"/>
          </p:cNvPicPr>
          <p:nvPr/>
        </p:nvPicPr>
        <p:blipFill>
          <a:blip r:embed="rId3"/>
          <a:stretch>
            <a:fillRect/>
          </a:stretch>
        </p:blipFill>
        <p:spPr>
          <a:xfrm>
            <a:off x="4295800" y="3861048"/>
            <a:ext cx="190500" cy="304800"/>
          </a:xfrm>
          <a:prstGeom prst="rect">
            <a:avLst/>
          </a:prstGeom>
        </p:spPr>
      </p:pic>
      <p:pic>
        <p:nvPicPr>
          <p:cNvPr id="217" name="Picture 216"/>
          <p:cNvPicPr>
            <a:picLocks noChangeAspect="1"/>
          </p:cNvPicPr>
          <p:nvPr/>
        </p:nvPicPr>
        <p:blipFill>
          <a:blip r:embed="rId3"/>
          <a:stretch>
            <a:fillRect/>
          </a:stretch>
        </p:blipFill>
        <p:spPr>
          <a:xfrm>
            <a:off x="4943872" y="3861048"/>
            <a:ext cx="190500" cy="304800"/>
          </a:xfrm>
          <a:prstGeom prst="rect">
            <a:avLst/>
          </a:prstGeom>
        </p:spPr>
      </p:pic>
      <p:pic>
        <p:nvPicPr>
          <p:cNvPr id="218" name="Picture 217"/>
          <p:cNvPicPr>
            <a:picLocks noChangeAspect="1"/>
          </p:cNvPicPr>
          <p:nvPr/>
        </p:nvPicPr>
        <p:blipFill>
          <a:blip r:embed="rId3"/>
          <a:stretch>
            <a:fillRect/>
          </a:stretch>
        </p:blipFill>
        <p:spPr>
          <a:xfrm>
            <a:off x="5663952" y="3861048"/>
            <a:ext cx="190500" cy="304800"/>
          </a:xfrm>
          <a:prstGeom prst="rect">
            <a:avLst/>
          </a:prstGeom>
        </p:spPr>
      </p:pic>
      <p:pic>
        <p:nvPicPr>
          <p:cNvPr id="219" name="Picture 218"/>
          <p:cNvPicPr>
            <a:picLocks noChangeAspect="1"/>
          </p:cNvPicPr>
          <p:nvPr/>
        </p:nvPicPr>
        <p:blipFill>
          <a:blip r:embed="rId3"/>
          <a:stretch>
            <a:fillRect/>
          </a:stretch>
        </p:blipFill>
        <p:spPr>
          <a:xfrm>
            <a:off x="6456040" y="3861048"/>
            <a:ext cx="190500" cy="304800"/>
          </a:xfrm>
          <a:prstGeom prst="rect">
            <a:avLst/>
          </a:prstGeom>
        </p:spPr>
      </p:pic>
      <p:pic>
        <p:nvPicPr>
          <p:cNvPr id="220" name="Picture 219"/>
          <p:cNvPicPr>
            <a:picLocks noChangeAspect="1"/>
          </p:cNvPicPr>
          <p:nvPr/>
        </p:nvPicPr>
        <p:blipFill>
          <a:blip r:embed="rId3"/>
          <a:stretch>
            <a:fillRect/>
          </a:stretch>
        </p:blipFill>
        <p:spPr>
          <a:xfrm>
            <a:off x="7248128" y="3861048"/>
            <a:ext cx="190500" cy="304800"/>
          </a:xfrm>
          <a:prstGeom prst="rect">
            <a:avLst/>
          </a:prstGeom>
        </p:spPr>
      </p:pic>
      <p:pic>
        <p:nvPicPr>
          <p:cNvPr id="221" name="Picture 220"/>
          <p:cNvPicPr>
            <a:picLocks noChangeAspect="1"/>
          </p:cNvPicPr>
          <p:nvPr/>
        </p:nvPicPr>
        <p:blipFill>
          <a:blip r:embed="rId3"/>
          <a:stretch>
            <a:fillRect/>
          </a:stretch>
        </p:blipFill>
        <p:spPr>
          <a:xfrm>
            <a:off x="8040216" y="3861048"/>
            <a:ext cx="190500" cy="304800"/>
          </a:xfrm>
          <a:prstGeom prst="rect">
            <a:avLst/>
          </a:prstGeom>
        </p:spPr>
      </p:pic>
      <p:pic>
        <p:nvPicPr>
          <p:cNvPr id="222" name="Picture 221"/>
          <p:cNvPicPr>
            <a:picLocks noChangeAspect="1"/>
          </p:cNvPicPr>
          <p:nvPr/>
        </p:nvPicPr>
        <p:blipFill>
          <a:blip r:embed="rId3"/>
          <a:stretch>
            <a:fillRect/>
          </a:stretch>
        </p:blipFill>
        <p:spPr>
          <a:xfrm>
            <a:off x="8976320" y="3861048"/>
            <a:ext cx="190500" cy="304800"/>
          </a:xfrm>
          <a:prstGeom prst="rect">
            <a:avLst/>
          </a:prstGeom>
        </p:spPr>
      </p:pic>
      <p:pic>
        <p:nvPicPr>
          <p:cNvPr id="223" name="Picture 222"/>
          <p:cNvPicPr>
            <a:picLocks noChangeAspect="1"/>
          </p:cNvPicPr>
          <p:nvPr/>
        </p:nvPicPr>
        <p:blipFill>
          <a:blip r:embed="rId3"/>
          <a:stretch>
            <a:fillRect/>
          </a:stretch>
        </p:blipFill>
        <p:spPr>
          <a:xfrm>
            <a:off x="9912424" y="3861048"/>
            <a:ext cx="190500" cy="304800"/>
          </a:xfrm>
          <a:prstGeom prst="rect">
            <a:avLst/>
          </a:prstGeom>
        </p:spPr>
      </p:pic>
      <p:pic>
        <p:nvPicPr>
          <p:cNvPr id="224" name="Picture 223"/>
          <p:cNvPicPr>
            <a:picLocks noChangeAspect="1"/>
          </p:cNvPicPr>
          <p:nvPr/>
        </p:nvPicPr>
        <p:blipFill>
          <a:blip r:embed="rId3"/>
          <a:stretch>
            <a:fillRect/>
          </a:stretch>
        </p:blipFill>
        <p:spPr>
          <a:xfrm>
            <a:off x="10704512" y="3861048"/>
            <a:ext cx="190500" cy="304800"/>
          </a:xfrm>
          <a:prstGeom prst="rect">
            <a:avLst/>
          </a:prstGeom>
        </p:spPr>
      </p:pic>
      <p:cxnSp>
        <p:nvCxnSpPr>
          <p:cNvPr id="225" name="Straight Connector 224"/>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27" name="Rectangle 226"/>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28" name="TextBox 227"/>
          <p:cNvSpPr txBox="1"/>
          <p:nvPr/>
        </p:nvSpPr>
        <p:spPr>
          <a:xfrm>
            <a:off x="8688288" y="6165304"/>
            <a:ext cx="3147015" cy="307777"/>
          </a:xfrm>
          <a:prstGeom prst="rect">
            <a:avLst/>
          </a:prstGeom>
          <a:noFill/>
        </p:spPr>
        <p:txBody>
          <a:bodyPr wrap="none" rtlCol="0">
            <a:spAutoFit/>
          </a:bodyPr>
          <a:lstStyle/>
          <a:p>
            <a:r>
              <a:rPr lang="zh-CN" altLang="en-US" sz="1400" dirty="0" smtClean="0"/>
              <a:t>首页 上一页 </a:t>
            </a:r>
            <a:r>
              <a:rPr lang="en-US" altLang="zh-CN" sz="1400" dirty="0" smtClean="0"/>
              <a:t>1-3</a:t>
            </a:r>
            <a:r>
              <a:rPr lang="zh-CN" altLang="en-US" sz="1400" dirty="0" smtClean="0"/>
              <a:t>条，共</a:t>
            </a:r>
            <a:r>
              <a:rPr lang="en-US" altLang="zh-CN" sz="1400" dirty="0" smtClean="0"/>
              <a:t>3</a:t>
            </a:r>
            <a:r>
              <a:rPr lang="zh-CN" altLang="en-US" sz="1400" dirty="0" smtClean="0"/>
              <a:t>条下一页 尾页</a:t>
            </a:r>
            <a:endParaRPr lang="en-US" sz="1400" dirty="0"/>
          </a:p>
        </p:txBody>
      </p:sp>
      <p:sp>
        <p:nvSpPr>
          <p:cNvPr id="229" name="Rounded Rectangle 228"/>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230" name="Rounded Rectangle 229">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231" name="Rounded Rectangle 230"/>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232" name="Rounded Rectangle 231"/>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233" name="Rounded Rectangle 232"/>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234" name="Rounded Rectangle 233"/>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235" name="Straight Connector 23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36" name="TextBox 235"/>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237" name="TextBox 236"/>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238" name="TextBox 237"/>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239" name="TextBox 238"/>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240" name="TextBox 239"/>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241" name="TextBox 240"/>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242" name="TextBox 241"/>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243" name="TextBox 242"/>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44" name="TextBox 243"/>
          <p:cNvSpPr txBox="1"/>
          <p:nvPr/>
        </p:nvSpPr>
        <p:spPr>
          <a:xfrm>
            <a:off x="8472264" y="4293096"/>
            <a:ext cx="367408" cy="307777"/>
          </a:xfrm>
          <a:prstGeom prst="rect">
            <a:avLst/>
          </a:prstGeom>
          <a:noFill/>
        </p:spPr>
        <p:txBody>
          <a:bodyPr wrap="none" rtlCol="0">
            <a:spAutoFit/>
          </a:bodyPr>
          <a:lstStyle/>
          <a:p>
            <a:r>
              <a:rPr lang="en-US" altLang="zh-CN" sz="1400" dirty="0" smtClean="0"/>
              <a:t>70</a:t>
            </a:r>
            <a:endParaRPr lang="en-US" sz="1400" dirty="0"/>
          </a:p>
        </p:txBody>
      </p:sp>
      <p:sp>
        <p:nvSpPr>
          <p:cNvPr id="245" name="TextBox 244"/>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246" name="TextBox 245"/>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247" name="TextBox 246"/>
          <p:cNvSpPr txBox="1"/>
          <p:nvPr/>
        </p:nvSpPr>
        <p:spPr>
          <a:xfrm>
            <a:off x="10740962" y="4221088"/>
            <a:ext cx="1200970" cy="738664"/>
          </a:xfrm>
          <a:prstGeom prst="rect">
            <a:avLst/>
          </a:prstGeom>
          <a:noFill/>
        </p:spPr>
        <p:txBody>
          <a:bodyPr wrap="none" rtlCol="0">
            <a:spAutoFit/>
          </a:bodyPr>
          <a:lstStyle/>
          <a:p>
            <a:r>
              <a:rPr lang="zh-CN" altLang="en-US" sz="1400" dirty="0" smtClean="0"/>
              <a:t>郭建</a:t>
            </a:r>
            <a:r>
              <a:rPr lang="en-US" altLang="zh-CN" sz="1400" dirty="0" smtClean="0"/>
              <a:t>(123456)</a:t>
            </a:r>
            <a:endParaRPr lang="en-US" altLang="zh-CN" sz="1400" dirty="0" smtClean="0"/>
          </a:p>
          <a:p>
            <a:r>
              <a:rPr lang="zh-CN" altLang="en-US" sz="1400" dirty="0" smtClean="0"/>
              <a:t>韩涛</a:t>
            </a:r>
            <a:r>
              <a:rPr lang="en-US" altLang="zh-CN" sz="1400" dirty="0" smtClean="0"/>
              <a:t>(165432)</a:t>
            </a:r>
            <a:endParaRPr lang="en-US" altLang="zh-CN" sz="1400" dirty="0" smtClean="0"/>
          </a:p>
          <a:p>
            <a:r>
              <a:rPr lang="zh-CN" altLang="en-US" sz="1400" dirty="0" smtClean="0"/>
              <a:t>孟烨</a:t>
            </a:r>
            <a:r>
              <a:rPr lang="en-US" altLang="zh-CN" sz="1400" dirty="0" smtClean="0"/>
              <a:t>(543216)</a:t>
            </a:r>
            <a:endParaRPr lang="en-US" sz="1400" dirty="0"/>
          </a:p>
        </p:txBody>
      </p:sp>
      <p:cxnSp>
        <p:nvCxnSpPr>
          <p:cNvPr id="248" name="Straight Connector 247"/>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49" name="Rectangle 248"/>
          <p:cNvSpPr/>
          <p:nvPr/>
        </p:nvSpPr>
        <p:spPr>
          <a:xfrm>
            <a:off x="1991544" y="5013176"/>
            <a:ext cx="9721080" cy="4320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250" name="Straight Connector 249"/>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51" name="TextBox 250"/>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252" name="TextBox 251"/>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253" name="TextBox 252"/>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254" name="TextBox 253"/>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255" name="TextBox 254"/>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256" name="TextBox 255"/>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257" name="TextBox 256"/>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258" name="TextBox 257"/>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259" name="TextBox 258"/>
          <p:cNvSpPr txBox="1"/>
          <p:nvPr/>
        </p:nvSpPr>
        <p:spPr>
          <a:xfrm>
            <a:off x="8472264" y="5013176"/>
            <a:ext cx="458780" cy="307777"/>
          </a:xfrm>
          <a:prstGeom prst="rect">
            <a:avLst/>
          </a:prstGeom>
          <a:noFill/>
        </p:spPr>
        <p:txBody>
          <a:bodyPr wrap="none" rtlCol="0">
            <a:spAutoFit/>
          </a:bodyPr>
          <a:lstStyle/>
          <a:p>
            <a:r>
              <a:rPr lang="en-US" altLang="zh-CN" sz="1400" dirty="0" smtClean="0"/>
              <a:t>110</a:t>
            </a:r>
            <a:endParaRPr lang="en-US" altLang="zh-CN" sz="1400" dirty="0" smtClean="0"/>
          </a:p>
        </p:txBody>
      </p:sp>
      <p:sp>
        <p:nvSpPr>
          <p:cNvPr id="260" name="TextBox 259"/>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261" name="TextBox 260"/>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262" name="Straight Connector 261"/>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63" name="Rectangle 262"/>
          <p:cNvSpPr/>
          <p:nvPr/>
        </p:nvSpPr>
        <p:spPr>
          <a:xfrm>
            <a:off x="1991544" y="5589240"/>
            <a:ext cx="9721080" cy="4320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64" name="TextBox 263"/>
          <p:cNvSpPr txBox="1"/>
          <p:nvPr/>
        </p:nvSpPr>
        <p:spPr>
          <a:xfrm>
            <a:off x="1991544" y="5517232"/>
            <a:ext cx="872675" cy="523220"/>
          </a:xfrm>
          <a:prstGeom prst="rect">
            <a:avLst/>
          </a:prstGeom>
          <a:noFill/>
        </p:spPr>
        <p:txBody>
          <a:bodyPr wrap="none" rtlCol="0">
            <a:spAutoFit/>
          </a:bodyPr>
          <a:lstStyle/>
          <a:p>
            <a:r>
              <a:rPr lang="en-US" altLang="zh-CN" sz="1400" dirty="0" smtClean="0"/>
              <a:t>LAWS160</a:t>
            </a:r>
            <a:endParaRPr lang="en-US" altLang="zh-CN" sz="1400" dirty="0" smtClean="0"/>
          </a:p>
          <a:p>
            <a:r>
              <a:rPr lang="en-US" altLang="zh-CN" sz="1400" dirty="0" smtClean="0"/>
              <a:t>002.01</a:t>
            </a:r>
            <a:endParaRPr lang="en-US" sz="1400" dirty="0"/>
          </a:p>
        </p:txBody>
      </p:sp>
      <p:sp>
        <p:nvSpPr>
          <p:cNvPr id="265" name="TextBox 264"/>
          <p:cNvSpPr txBox="1"/>
          <p:nvPr/>
        </p:nvSpPr>
        <p:spPr>
          <a:xfrm>
            <a:off x="2855640" y="5589240"/>
            <a:ext cx="902811" cy="307777"/>
          </a:xfrm>
          <a:prstGeom prst="rect">
            <a:avLst/>
          </a:prstGeom>
          <a:noFill/>
        </p:spPr>
        <p:txBody>
          <a:bodyPr wrap="none" rtlCol="0">
            <a:spAutoFit/>
          </a:bodyPr>
          <a:lstStyle/>
          <a:p>
            <a:r>
              <a:rPr lang="zh-CN" altLang="en-US" sz="1400" smtClean="0"/>
              <a:t>民法总论</a:t>
            </a:r>
            <a:endParaRPr lang="en-US" sz="1400" dirty="0"/>
          </a:p>
        </p:txBody>
      </p:sp>
      <p:sp>
        <p:nvSpPr>
          <p:cNvPr id="266" name="TextBox 265"/>
          <p:cNvSpPr txBox="1"/>
          <p:nvPr/>
        </p:nvSpPr>
        <p:spPr>
          <a:xfrm>
            <a:off x="3719736" y="5589240"/>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267" name="TextBox 266"/>
          <p:cNvSpPr txBox="1"/>
          <p:nvPr/>
        </p:nvSpPr>
        <p:spPr>
          <a:xfrm>
            <a:off x="4511824" y="5589240"/>
            <a:ext cx="367408" cy="307777"/>
          </a:xfrm>
          <a:prstGeom prst="rect">
            <a:avLst/>
          </a:prstGeom>
          <a:noFill/>
        </p:spPr>
        <p:txBody>
          <a:bodyPr wrap="none" rtlCol="0">
            <a:spAutoFit/>
          </a:bodyPr>
          <a:lstStyle/>
          <a:p>
            <a:r>
              <a:rPr lang="en-US" altLang="zh-CN" sz="1400" dirty="0" smtClean="0"/>
              <a:t>17</a:t>
            </a:r>
            <a:endParaRPr lang="en-US" sz="1400" dirty="0"/>
          </a:p>
        </p:txBody>
      </p:sp>
      <p:sp>
        <p:nvSpPr>
          <p:cNvPr id="268" name="TextBox 267"/>
          <p:cNvSpPr txBox="1"/>
          <p:nvPr/>
        </p:nvSpPr>
        <p:spPr>
          <a:xfrm>
            <a:off x="5015880" y="5517232"/>
            <a:ext cx="720080" cy="523220"/>
          </a:xfrm>
          <a:prstGeom prst="rect">
            <a:avLst/>
          </a:prstGeom>
          <a:noFill/>
        </p:spPr>
        <p:txBody>
          <a:bodyPr wrap="square" rtlCol="0">
            <a:spAutoFit/>
          </a:bodyPr>
          <a:lstStyle/>
          <a:p>
            <a:r>
              <a:rPr lang="zh-CN" altLang="en-US" sz="1400" smtClean="0"/>
              <a:t>跨校辅修</a:t>
            </a:r>
            <a:endParaRPr lang="en-US" sz="1400" dirty="0"/>
          </a:p>
        </p:txBody>
      </p:sp>
      <p:sp>
        <p:nvSpPr>
          <p:cNvPr id="269" name="TextBox 268"/>
          <p:cNvSpPr txBox="1"/>
          <p:nvPr/>
        </p:nvSpPr>
        <p:spPr>
          <a:xfrm>
            <a:off x="5951984" y="5589240"/>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270" name="TextBox 269"/>
          <p:cNvSpPr txBox="1"/>
          <p:nvPr/>
        </p:nvSpPr>
        <p:spPr>
          <a:xfrm>
            <a:off x="6816080" y="5589240"/>
            <a:ext cx="367408" cy="307777"/>
          </a:xfrm>
          <a:prstGeom prst="rect">
            <a:avLst/>
          </a:prstGeom>
          <a:noFill/>
        </p:spPr>
        <p:txBody>
          <a:bodyPr wrap="none" rtlCol="0">
            <a:spAutoFit/>
          </a:bodyPr>
          <a:lstStyle/>
          <a:p>
            <a:r>
              <a:rPr lang="en-US" altLang="zh-CN" sz="1400" dirty="0" smtClean="0"/>
              <a:t>54</a:t>
            </a:r>
            <a:endParaRPr lang="en-US" sz="1400" dirty="0"/>
          </a:p>
        </p:txBody>
      </p:sp>
      <p:sp>
        <p:nvSpPr>
          <p:cNvPr id="271" name="TextBox 270"/>
          <p:cNvSpPr txBox="1"/>
          <p:nvPr/>
        </p:nvSpPr>
        <p:spPr>
          <a:xfrm>
            <a:off x="7608168" y="5589240"/>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2" name="TextBox 271"/>
          <p:cNvSpPr txBox="1"/>
          <p:nvPr/>
        </p:nvSpPr>
        <p:spPr>
          <a:xfrm>
            <a:off x="8472264" y="5589240"/>
            <a:ext cx="458780" cy="307777"/>
          </a:xfrm>
          <a:prstGeom prst="rect">
            <a:avLst/>
          </a:prstGeom>
          <a:noFill/>
        </p:spPr>
        <p:txBody>
          <a:bodyPr wrap="none" rtlCol="0">
            <a:spAutoFit/>
          </a:bodyPr>
          <a:lstStyle/>
          <a:p>
            <a:r>
              <a:rPr lang="en-US" altLang="zh-CN" sz="1400" dirty="0" smtClean="0"/>
              <a:t>110</a:t>
            </a:r>
            <a:endParaRPr lang="en-US" sz="1400" dirty="0"/>
          </a:p>
        </p:txBody>
      </p:sp>
      <p:sp>
        <p:nvSpPr>
          <p:cNvPr id="273" name="TextBox 272"/>
          <p:cNvSpPr txBox="1"/>
          <p:nvPr/>
        </p:nvSpPr>
        <p:spPr>
          <a:xfrm>
            <a:off x="9408368"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274" name="TextBox 273"/>
          <p:cNvSpPr txBox="1"/>
          <p:nvPr/>
        </p:nvSpPr>
        <p:spPr>
          <a:xfrm>
            <a:off x="10272464" y="5589240"/>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275" name="Straight Connector 274"/>
          <p:cNvCxnSpPr/>
          <p:nvPr/>
        </p:nvCxnSpPr>
        <p:spPr>
          <a:xfrm>
            <a:off x="1991544" y="609329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76" name="Rectangle 275"/>
          <p:cNvSpPr/>
          <p:nvPr/>
        </p:nvSpPr>
        <p:spPr>
          <a:xfrm>
            <a:off x="2135560" y="188640"/>
            <a:ext cx="9721080" cy="6480720"/>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277" name="TextBox 276"/>
          <p:cNvSpPr txBox="1"/>
          <p:nvPr/>
        </p:nvSpPr>
        <p:spPr>
          <a:xfrm>
            <a:off x="2351584" y="476672"/>
            <a:ext cx="1107996" cy="369332"/>
          </a:xfrm>
          <a:prstGeom prst="rect">
            <a:avLst/>
          </a:prstGeom>
          <a:noFill/>
        </p:spPr>
        <p:txBody>
          <a:bodyPr wrap="none" rtlCol="0">
            <a:spAutoFit/>
          </a:bodyPr>
          <a:lstStyle/>
          <a:p>
            <a:r>
              <a:rPr lang="zh-CN" altLang="en-US" smtClean="0"/>
              <a:t>添加课程</a:t>
            </a:r>
            <a:endParaRPr lang="en-US" dirty="0"/>
          </a:p>
        </p:txBody>
      </p:sp>
      <p:sp>
        <p:nvSpPr>
          <p:cNvPr id="278" name="TextBox 277"/>
          <p:cNvSpPr txBox="1"/>
          <p:nvPr/>
        </p:nvSpPr>
        <p:spPr>
          <a:xfrm>
            <a:off x="2927648" y="980728"/>
            <a:ext cx="1107996" cy="369332"/>
          </a:xfrm>
          <a:prstGeom prst="rect">
            <a:avLst/>
          </a:prstGeom>
          <a:noFill/>
        </p:spPr>
        <p:txBody>
          <a:bodyPr wrap="none" rtlCol="0">
            <a:spAutoFit/>
          </a:bodyPr>
          <a:lstStyle/>
          <a:p>
            <a:r>
              <a:rPr lang="zh-CN" altLang="en-US" smtClean="0"/>
              <a:t>课程代码</a:t>
            </a:r>
            <a:endParaRPr lang="en-US" dirty="0"/>
          </a:p>
        </p:txBody>
      </p:sp>
      <p:sp>
        <p:nvSpPr>
          <p:cNvPr id="279" name="TextBox 278"/>
          <p:cNvSpPr txBox="1"/>
          <p:nvPr/>
        </p:nvSpPr>
        <p:spPr>
          <a:xfrm>
            <a:off x="2927648" y="1484784"/>
            <a:ext cx="1107996" cy="369332"/>
          </a:xfrm>
          <a:prstGeom prst="rect">
            <a:avLst/>
          </a:prstGeom>
          <a:noFill/>
        </p:spPr>
        <p:txBody>
          <a:bodyPr wrap="none" rtlCol="0">
            <a:spAutoFit/>
          </a:bodyPr>
          <a:lstStyle/>
          <a:p>
            <a:r>
              <a:rPr lang="zh-CN" altLang="en-US" dirty="0" smtClean="0"/>
              <a:t>课程名称</a:t>
            </a:r>
            <a:endParaRPr lang="en-US" dirty="0"/>
          </a:p>
        </p:txBody>
      </p:sp>
      <p:sp>
        <p:nvSpPr>
          <p:cNvPr id="280" name="Rectangle 279"/>
          <p:cNvSpPr/>
          <p:nvPr/>
        </p:nvSpPr>
        <p:spPr>
          <a:xfrm>
            <a:off x="4439816" y="980728"/>
            <a:ext cx="327636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SOSC120015.01</a:t>
            </a:r>
            <a:r>
              <a:rPr lang="en-US" dirty="0" smtClean="0"/>
              <a:t>s</a:t>
            </a:r>
            <a:endParaRPr lang="en-US" dirty="0"/>
          </a:p>
        </p:txBody>
      </p:sp>
      <p:sp>
        <p:nvSpPr>
          <p:cNvPr id="281" name="Rectangle 280"/>
          <p:cNvSpPr/>
          <p:nvPr/>
        </p:nvSpPr>
        <p:spPr>
          <a:xfrm>
            <a:off x="4439816" y="1484784"/>
            <a:ext cx="590465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TextBox 281"/>
          <p:cNvSpPr txBox="1"/>
          <p:nvPr/>
        </p:nvSpPr>
        <p:spPr>
          <a:xfrm>
            <a:off x="2927648" y="1988840"/>
            <a:ext cx="1069524" cy="369332"/>
          </a:xfrm>
          <a:prstGeom prst="rect">
            <a:avLst/>
          </a:prstGeom>
          <a:noFill/>
        </p:spPr>
        <p:txBody>
          <a:bodyPr wrap="none" rtlCol="0">
            <a:spAutoFit/>
          </a:bodyPr>
          <a:lstStyle/>
          <a:p>
            <a:r>
              <a:rPr lang="zh-CN" altLang="en-US" dirty="0" smtClean="0"/>
              <a:t>学        位</a:t>
            </a:r>
            <a:endParaRPr lang="en-US" dirty="0"/>
          </a:p>
        </p:txBody>
      </p:sp>
      <p:sp>
        <p:nvSpPr>
          <p:cNvPr id="283" name="Rectangle 282"/>
          <p:cNvSpPr/>
          <p:nvPr/>
        </p:nvSpPr>
        <p:spPr>
          <a:xfrm>
            <a:off x="4439816"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Rectangle 283"/>
          <p:cNvSpPr/>
          <p:nvPr/>
        </p:nvSpPr>
        <p:spPr>
          <a:xfrm>
            <a:off x="6168008" y="1988840"/>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Triangle 284"/>
          <p:cNvSpPr/>
          <p:nvPr/>
        </p:nvSpPr>
        <p:spPr>
          <a:xfrm rot="10800000">
            <a:off x="6240016" y="2060848"/>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TextBox 285"/>
          <p:cNvSpPr txBox="1"/>
          <p:nvPr/>
        </p:nvSpPr>
        <p:spPr>
          <a:xfrm>
            <a:off x="6816080" y="1988840"/>
            <a:ext cx="1069524" cy="369332"/>
          </a:xfrm>
          <a:prstGeom prst="rect">
            <a:avLst/>
          </a:prstGeom>
          <a:noFill/>
        </p:spPr>
        <p:txBody>
          <a:bodyPr wrap="none" rtlCol="0">
            <a:spAutoFit/>
          </a:bodyPr>
          <a:lstStyle/>
          <a:p>
            <a:r>
              <a:rPr lang="zh-CN" altLang="en-US" dirty="0" smtClean="0"/>
              <a:t>年        级</a:t>
            </a:r>
            <a:endParaRPr lang="en-US" dirty="0"/>
          </a:p>
        </p:txBody>
      </p:sp>
      <p:sp>
        <p:nvSpPr>
          <p:cNvPr id="287" name="Rectangle 286"/>
          <p:cNvSpPr/>
          <p:nvPr/>
        </p:nvSpPr>
        <p:spPr>
          <a:xfrm>
            <a:off x="8256240"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p:cNvSpPr/>
          <p:nvPr/>
        </p:nvSpPr>
        <p:spPr>
          <a:xfrm>
            <a:off x="9984432" y="1988840"/>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Triangle 288"/>
          <p:cNvSpPr/>
          <p:nvPr/>
        </p:nvSpPr>
        <p:spPr>
          <a:xfrm rot="10800000">
            <a:off x="10056440" y="2060848"/>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TextBox 289"/>
          <p:cNvSpPr txBox="1"/>
          <p:nvPr/>
        </p:nvSpPr>
        <p:spPr>
          <a:xfrm>
            <a:off x="2927648" y="2492896"/>
            <a:ext cx="1069524" cy="369332"/>
          </a:xfrm>
          <a:prstGeom prst="rect">
            <a:avLst/>
          </a:prstGeom>
          <a:noFill/>
        </p:spPr>
        <p:txBody>
          <a:bodyPr wrap="none" rtlCol="0">
            <a:spAutoFit/>
          </a:bodyPr>
          <a:lstStyle/>
          <a:p>
            <a:r>
              <a:rPr lang="zh-CN" altLang="en-US" dirty="0" smtClean="0"/>
              <a:t>班        级</a:t>
            </a:r>
            <a:endParaRPr lang="en-US" dirty="0"/>
          </a:p>
        </p:txBody>
      </p:sp>
      <p:sp>
        <p:nvSpPr>
          <p:cNvPr id="291" name="Rectangle 290"/>
          <p:cNvSpPr/>
          <p:nvPr/>
        </p:nvSpPr>
        <p:spPr>
          <a:xfrm>
            <a:off x="4439816" y="2492896"/>
            <a:ext cx="54726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Rectangle 291"/>
          <p:cNvSpPr/>
          <p:nvPr/>
        </p:nvSpPr>
        <p:spPr>
          <a:xfrm>
            <a:off x="9984432" y="2492896"/>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Triangle 292"/>
          <p:cNvSpPr/>
          <p:nvPr/>
        </p:nvSpPr>
        <p:spPr>
          <a:xfrm rot="10800000">
            <a:off x="10056440" y="2564904"/>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TextBox 293"/>
          <p:cNvSpPr txBox="1"/>
          <p:nvPr/>
        </p:nvSpPr>
        <p:spPr>
          <a:xfrm>
            <a:off x="2927648" y="3041299"/>
            <a:ext cx="1069524" cy="369332"/>
          </a:xfrm>
          <a:prstGeom prst="rect">
            <a:avLst/>
          </a:prstGeom>
          <a:noFill/>
        </p:spPr>
        <p:txBody>
          <a:bodyPr wrap="none" rtlCol="0">
            <a:spAutoFit/>
          </a:bodyPr>
          <a:lstStyle/>
          <a:p>
            <a:r>
              <a:rPr lang="zh-CN" altLang="en-US" dirty="0" smtClean="0"/>
              <a:t>学        期</a:t>
            </a:r>
            <a:endParaRPr lang="en-US" dirty="0"/>
          </a:p>
        </p:txBody>
      </p:sp>
      <p:sp>
        <p:nvSpPr>
          <p:cNvPr id="295" name="Rectangle 294"/>
          <p:cNvSpPr/>
          <p:nvPr/>
        </p:nvSpPr>
        <p:spPr>
          <a:xfrm>
            <a:off x="4439816"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TextBox 295"/>
          <p:cNvSpPr txBox="1"/>
          <p:nvPr/>
        </p:nvSpPr>
        <p:spPr>
          <a:xfrm>
            <a:off x="6816080" y="2996952"/>
            <a:ext cx="1103187" cy="369332"/>
          </a:xfrm>
          <a:prstGeom prst="rect">
            <a:avLst/>
          </a:prstGeom>
          <a:noFill/>
        </p:spPr>
        <p:txBody>
          <a:bodyPr wrap="none" rtlCol="0">
            <a:spAutoFit/>
          </a:bodyPr>
          <a:lstStyle/>
          <a:p>
            <a:r>
              <a:rPr lang="zh-CN" altLang="en-US" dirty="0" smtClean="0"/>
              <a:t>学        时</a:t>
            </a:r>
            <a:endParaRPr lang="en-US" dirty="0"/>
          </a:p>
        </p:txBody>
      </p:sp>
      <p:sp>
        <p:nvSpPr>
          <p:cNvPr id="297" name="Rectangle 296"/>
          <p:cNvSpPr/>
          <p:nvPr/>
        </p:nvSpPr>
        <p:spPr>
          <a:xfrm>
            <a:off x="8256240"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Rectangle 297"/>
          <p:cNvSpPr/>
          <p:nvPr/>
        </p:nvSpPr>
        <p:spPr>
          <a:xfrm>
            <a:off x="9984432" y="2996952"/>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9" name="Picture 298"/>
          <p:cNvPicPr>
            <a:picLocks noChangeAspect="1"/>
          </p:cNvPicPr>
          <p:nvPr/>
        </p:nvPicPr>
        <p:blipFill>
          <a:blip r:embed="rId4"/>
          <a:stretch>
            <a:fillRect/>
          </a:stretch>
        </p:blipFill>
        <p:spPr>
          <a:xfrm>
            <a:off x="10056440" y="3068960"/>
            <a:ext cx="254000" cy="241300"/>
          </a:xfrm>
          <a:prstGeom prst="rect">
            <a:avLst/>
          </a:prstGeom>
        </p:spPr>
      </p:pic>
      <p:sp>
        <p:nvSpPr>
          <p:cNvPr id="300" name="TextBox 299"/>
          <p:cNvSpPr txBox="1"/>
          <p:nvPr/>
        </p:nvSpPr>
        <p:spPr>
          <a:xfrm>
            <a:off x="2927648" y="3501008"/>
            <a:ext cx="1069524" cy="369332"/>
          </a:xfrm>
          <a:prstGeom prst="rect">
            <a:avLst/>
          </a:prstGeom>
          <a:noFill/>
        </p:spPr>
        <p:txBody>
          <a:bodyPr wrap="none" rtlCol="0">
            <a:spAutoFit/>
          </a:bodyPr>
          <a:lstStyle/>
          <a:p>
            <a:r>
              <a:rPr lang="zh-CN" altLang="en-US" dirty="0" smtClean="0"/>
              <a:t>难        度</a:t>
            </a:r>
            <a:endParaRPr lang="en-US" dirty="0"/>
          </a:p>
        </p:txBody>
      </p:sp>
      <p:sp>
        <p:nvSpPr>
          <p:cNvPr id="301" name="Rectangle 300"/>
          <p:cNvSpPr/>
          <p:nvPr/>
        </p:nvSpPr>
        <p:spPr>
          <a:xfrm>
            <a:off x="4439816" y="3501008"/>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p:cNvSpPr/>
          <p:nvPr/>
        </p:nvSpPr>
        <p:spPr>
          <a:xfrm>
            <a:off x="6168008" y="2996952"/>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3" name="Picture 302"/>
          <p:cNvPicPr>
            <a:picLocks noChangeAspect="1"/>
          </p:cNvPicPr>
          <p:nvPr/>
        </p:nvPicPr>
        <p:blipFill>
          <a:blip r:embed="rId4"/>
          <a:stretch>
            <a:fillRect/>
          </a:stretch>
        </p:blipFill>
        <p:spPr>
          <a:xfrm>
            <a:off x="6240016" y="3068960"/>
            <a:ext cx="254000" cy="241300"/>
          </a:xfrm>
          <a:prstGeom prst="rect">
            <a:avLst/>
          </a:prstGeom>
        </p:spPr>
      </p:pic>
      <p:sp>
        <p:nvSpPr>
          <p:cNvPr id="304" name="TextBox 303"/>
          <p:cNvSpPr txBox="1"/>
          <p:nvPr/>
        </p:nvSpPr>
        <p:spPr>
          <a:xfrm>
            <a:off x="2927648" y="4005064"/>
            <a:ext cx="1197764" cy="369332"/>
          </a:xfrm>
          <a:prstGeom prst="rect">
            <a:avLst/>
          </a:prstGeom>
          <a:noFill/>
        </p:spPr>
        <p:txBody>
          <a:bodyPr wrap="none" rtlCol="0">
            <a:spAutoFit/>
          </a:bodyPr>
          <a:lstStyle/>
          <a:p>
            <a:r>
              <a:rPr lang="zh-CN" altLang="en-US" dirty="0" smtClean="0"/>
              <a:t>必修</a:t>
            </a:r>
            <a:r>
              <a:rPr lang="en-US" altLang="zh-CN" dirty="0" smtClean="0"/>
              <a:t>/</a:t>
            </a:r>
            <a:r>
              <a:rPr lang="zh-CN" altLang="en-US" dirty="0" smtClean="0"/>
              <a:t>选修</a:t>
            </a:r>
            <a:endParaRPr lang="en-US" dirty="0"/>
          </a:p>
        </p:txBody>
      </p:sp>
      <p:sp>
        <p:nvSpPr>
          <p:cNvPr id="305" name="Rectangle 304"/>
          <p:cNvSpPr/>
          <p:nvPr/>
        </p:nvSpPr>
        <p:spPr>
          <a:xfrm>
            <a:off x="4455460" y="4005064"/>
            <a:ext cx="16405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Rectangle 305"/>
          <p:cNvSpPr/>
          <p:nvPr/>
        </p:nvSpPr>
        <p:spPr>
          <a:xfrm>
            <a:off x="4451134" y="4509120"/>
            <a:ext cx="164486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TextBox 306"/>
          <p:cNvSpPr txBox="1"/>
          <p:nvPr/>
        </p:nvSpPr>
        <p:spPr>
          <a:xfrm>
            <a:off x="2927648" y="4509120"/>
            <a:ext cx="1088760" cy="369332"/>
          </a:xfrm>
          <a:prstGeom prst="rect">
            <a:avLst/>
          </a:prstGeom>
          <a:noFill/>
        </p:spPr>
        <p:txBody>
          <a:bodyPr wrap="none" rtlCol="0">
            <a:spAutoFit/>
          </a:bodyPr>
          <a:lstStyle/>
          <a:p>
            <a:r>
              <a:rPr lang="zh-CN" altLang="en-US" dirty="0" smtClean="0"/>
              <a:t>教  师  数</a:t>
            </a:r>
            <a:endParaRPr lang="en-US" dirty="0"/>
          </a:p>
        </p:txBody>
      </p:sp>
      <p:sp>
        <p:nvSpPr>
          <p:cNvPr id="308" name="TextBox 307"/>
          <p:cNvSpPr txBox="1"/>
          <p:nvPr/>
        </p:nvSpPr>
        <p:spPr>
          <a:xfrm>
            <a:off x="2927648" y="5013176"/>
            <a:ext cx="1338828" cy="369332"/>
          </a:xfrm>
          <a:prstGeom prst="rect">
            <a:avLst/>
          </a:prstGeom>
          <a:noFill/>
        </p:spPr>
        <p:txBody>
          <a:bodyPr wrap="none" rtlCol="0">
            <a:spAutoFit/>
          </a:bodyPr>
          <a:lstStyle/>
          <a:p>
            <a:r>
              <a:rPr lang="zh-CN" altLang="en-US" dirty="0" smtClean="0"/>
              <a:t>周上课次数</a:t>
            </a:r>
            <a:endParaRPr lang="en-US" dirty="0"/>
          </a:p>
        </p:txBody>
      </p:sp>
      <p:sp>
        <p:nvSpPr>
          <p:cNvPr id="309" name="Rectangle 308"/>
          <p:cNvSpPr/>
          <p:nvPr/>
        </p:nvSpPr>
        <p:spPr>
          <a:xfrm>
            <a:off x="4439816" y="5013176"/>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TextBox 309"/>
          <p:cNvSpPr txBox="1"/>
          <p:nvPr/>
        </p:nvSpPr>
        <p:spPr>
          <a:xfrm>
            <a:off x="6816080" y="3501008"/>
            <a:ext cx="1107996" cy="369332"/>
          </a:xfrm>
          <a:prstGeom prst="rect">
            <a:avLst/>
          </a:prstGeom>
          <a:noFill/>
        </p:spPr>
        <p:txBody>
          <a:bodyPr wrap="none" rtlCol="0">
            <a:spAutoFit/>
          </a:bodyPr>
          <a:lstStyle/>
          <a:p>
            <a:r>
              <a:rPr lang="zh-CN" altLang="en-US" dirty="0" smtClean="0"/>
              <a:t>可选教师</a:t>
            </a:r>
            <a:endParaRPr lang="en-US" dirty="0"/>
          </a:p>
        </p:txBody>
      </p:sp>
      <p:sp>
        <p:nvSpPr>
          <p:cNvPr id="311" name="Rectangle 310"/>
          <p:cNvSpPr/>
          <p:nvPr/>
        </p:nvSpPr>
        <p:spPr>
          <a:xfrm>
            <a:off x="8256240" y="3501008"/>
            <a:ext cx="1656184" cy="18722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p:cNvSpPr/>
          <p:nvPr/>
        </p:nvSpPr>
        <p:spPr>
          <a:xfrm>
            <a:off x="6168008" y="3501008"/>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3" name="Picture 312"/>
          <p:cNvPicPr>
            <a:picLocks noChangeAspect="1"/>
          </p:cNvPicPr>
          <p:nvPr/>
        </p:nvPicPr>
        <p:blipFill>
          <a:blip r:embed="rId4"/>
          <a:stretch>
            <a:fillRect/>
          </a:stretch>
        </p:blipFill>
        <p:spPr>
          <a:xfrm>
            <a:off x="6240016" y="3573016"/>
            <a:ext cx="254000" cy="241300"/>
          </a:xfrm>
          <a:prstGeom prst="rect">
            <a:avLst/>
          </a:prstGeom>
        </p:spPr>
      </p:pic>
      <p:sp>
        <p:nvSpPr>
          <p:cNvPr id="314" name="Rounded Rectangle 313"/>
          <p:cNvSpPr/>
          <p:nvPr/>
        </p:nvSpPr>
        <p:spPr>
          <a:xfrm>
            <a:off x="9984432" y="3501007"/>
            <a:ext cx="914400" cy="360041"/>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添加</a:t>
            </a:r>
            <a:endParaRPr lang="en-US" dirty="0"/>
          </a:p>
        </p:txBody>
      </p:sp>
      <p:sp>
        <p:nvSpPr>
          <p:cNvPr id="315" name="Rounded Rectangle 314"/>
          <p:cNvSpPr/>
          <p:nvPr/>
        </p:nvSpPr>
        <p:spPr>
          <a:xfrm>
            <a:off x="9984432" y="3933056"/>
            <a:ext cx="914400" cy="360041"/>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删除</a:t>
            </a:r>
            <a:endParaRPr lang="en-US" dirty="0"/>
          </a:p>
        </p:txBody>
      </p:sp>
      <p:sp>
        <p:nvSpPr>
          <p:cNvPr id="316" name="Rectangle 315"/>
          <p:cNvSpPr/>
          <p:nvPr/>
        </p:nvSpPr>
        <p:spPr>
          <a:xfrm>
            <a:off x="9336360" y="5877272"/>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确定</a:t>
            </a:r>
            <a:endParaRPr lang="en-US" dirty="0"/>
          </a:p>
        </p:txBody>
      </p:sp>
      <p:sp>
        <p:nvSpPr>
          <p:cNvPr id="317" name="Rectangle 316"/>
          <p:cNvSpPr/>
          <p:nvPr/>
        </p:nvSpPr>
        <p:spPr>
          <a:xfrm>
            <a:off x="10632504" y="5877272"/>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grpSp>
        <p:nvGrpSpPr>
          <p:cNvPr id="318" name="Group 317"/>
          <p:cNvGrpSpPr/>
          <p:nvPr/>
        </p:nvGrpSpPr>
        <p:grpSpPr>
          <a:xfrm>
            <a:off x="7824192" y="980728"/>
            <a:ext cx="360040" cy="360040"/>
            <a:chOff x="8472264" y="764704"/>
            <a:chExt cx="360040" cy="360040"/>
          </a:xfrm>
        </p:grpSpPr>
        <p:sp>
          <p:nvSpPr>
            <p:cNvPr id="319" name="Oval 318"/>
            <p:cNvSpPr/>
            <p:nvPr/>
          </p:nvSpPr>
          <p:spPr>
            <a:xfrm>
              <a:off x="8472264" y="764704"/>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0" name="Straight Connector 319"/>
            <p:cNvCxnSpPr/>
            <p:nvPr/>
          </p:nvCxnSpPr>
          <p:spPr>
            <a:xfrm>
              <a:off x="8688288" y="980728"/>
              <a:ext cx="144016" cy="144016"/>
            </a:xfrm>
            <a:prstGeom prst="line">
              <a:avLst/>
            </a:prstGeom>
          </p:spPr>
          <p:style>
            <a:lnRef idx="1">
              <a:schemeClr val="accent1"/>
            </a:lnRef>
            <a:fillRef idx="0">
              <a:schemeClr val="accent1"/>
            </a:fillRef>
            <a:effectRef idx="0">
              <a:schemeClr val="accent1"/>
            </a:effectRef>
            <a:fontRef idx="minor">
              <a:schemeClr val="tx1"/>
            </a:fontRef>
          </p:style>
        </p:cxnSp>
      </p:grpSp>
      <p:sp>
        <p:nvSpPr>
          <p:cNvPr id="322" name="TextBox 321"/>
          <p:cNvSpPr txBox="1"/>
          <p:nvPr/>
        </p:nvSpPr>
        <p:spPr>
          <a:xfrm>
            <a:off x="8256240" y="980728"/>
            <a:ext cx="2664296" cy="369332"/>
          </a:xfrm>
          <a:prstGeom prst="rect">
            <a:avLst/>
          </a:prstGeom>
          <a:noFill/>
        </p:spPr>
        <p:txBody>
          <a:bodyPr wrap="square" rtlCol="0">
            <a:spAutoFit/>
          </a:bodyPr>
          <a:lstStyle/>
          <a:p>
            <a:r>
              <a:rPr lang="zh-CN" altLang="en-US" dirty="0" smtClean="0"/>
              <a:t>新的课程代码</a:t>
            </a:r>
            <a:endParaRPr lang="en-US" dirty="0"/>
          </a:p>
        </p:txBody>
      </p:sp>
      <p:sp>
        <p:nvSpPr>
          <p:cNvPr id="321" name="Rectangle 320"/>
          <p:cNvSpPr/>
          <p:nvPr/>
        </p:nvSpPr>
        <p:spPr>
          <a:xfrm>
            <a:off x="6168008" y="4005064"/>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3" name="Picture 322"/>
          <p:cNvPicPr>
            <a:picLocks noChangeAspect="1"/>
          </p:cNvPicPr>
          <p:nvPr/>
        </p:nvPicPr>
        <p:blipFill>
          <a:blip r:embed="rId4"/>
          <a:stretch>
            <a:fillRect/>
          </a:stretch>
        </p:blipFill>
        <p:spPr>
          <a:xfrm>
            <a:off x="6240016" y="4077072"/>
            <a:ext cx="254000" cy="241300"/>
          </a:xfrm>
          <a:prstGeom prst="rect">
            <a:avLst/>
          </a:prstGeom>
        </p:spPr>
      </p:pic>
      <p:cxnSp>
        <p:nvCxnSpPr>
          <p:cNvPr id="324" name="Straight Connector 323"/>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325" name="Rectangle 324"/>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326" name="TextBox 325"/>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327" name="Rectangle 326"/>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328" name="TextBox 327"/>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329" name="Rectangle 328"/>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67408" y="3068960"/>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67408" y="4005064"/>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49411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5877272"/>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6696744" cy="33843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223792" y="2420888"/>
            <a:ext cx="6768752" cy="369332"/>
          </a:xfrm>
          <a:prstGeom prst="rect">
            <a:avLst/>
          </a:prstGeom>
          <a:noFill/>
        </p:spPr>
        <p:txBody>
          <a:bodyPr wrap="square" rtlCol="0">
            <a:spAutoFit/>
          </a:bodyPr>
          <a:lstStyle/>
          <a:p>
            <a:r>
              <a:rPr lang="zh-CN" altLang="en-US" dirty="0" smtClean="0"/>
              <a:t>本次排课目标学期为：</a:t>
            </a:r>
            <a:endParaRPr lang="en-US" dirty="0"/>
          </a:p>
        </p:txBody>
      </p:sp>
      <p:sp>
        <p:nvSpPr>
          <p:cNvPr id="7" name="TextBox 6"/>
          <p:cNvSpPr txBox="1"/>
          <p:nvPr/>
        </p:nvSpPr>
        <p:spPr>
          <a:xfrm>
            <a:off x="4295800" y="2996952"/>
            <a:ext cx="648072" cy="369332"/>
          </a:xfrm>
          <a:prstGeom prst="rect">
            <a:avLst/>
          </a:prstGeom>
          <a:noFill/>
        </p:spPr>
        <p:txBody>
          <a:bodyPr wrap="square" rtlCol="0">
            <a:spAutoFit/>
          </a:bodyPr>
          <a:lstStyle/>
          <a:p>
            <a:r>
              <a:rPr lang="zh-CN" altLang="en-US" smtClean="0"/>
              <a:t>学年</a:t>
            </a:r>
            <a:endParaRPr lang="en-US" dirty="0"/>
          </a:p>
        </p:txBody>
      </p:sp>
      <p:sp>
        <p:nvSpPr>
          <p:cNvPr id="9" name="Rectangle 8"/>
          <p:cNvSpPr/>
          <p:nvPr/>
        </p:nvSpPr>
        <p:spPr>
          <a:xfrm>
            <a:off x="5087888" y="3068960"/>
            <a:ext cx="1296144"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5159896" y="3068960"/>
            <a:ext cx="1191352" cy="369332"/>
          </a:xfrm>
          <a:prstGeom prst="rect">
            <a:avLst/>
          </a:prstGeom>
          <a:noFill/>
        </p:spPr>
        <p:txBody>
          <a:bodyPr wrap="none" rtlCol="0">
            <a:spAutoFit/>
          </a:bodyPr>
          <a:lstStyle/>
          <a:p>
            <a:r>
              <a:rPr lang="en-US" altLang="zh-CN" dirty="0" smtClean="0"/>
              <a:t>2017-2018</a:t>
            </a:r>
            <a:endParaRPr lang="en-US" dirty="0"/>
          </a:p>
        </p:txBody>
      </p:sp>
      <p:sp>
        <p:nvSpPr>
          <p:cNvPr id="42" name="TextBox 41"/>
          <p:cNvSpPr txBox="1"/>
          <p:nvPr/>
        </p:nvSpPr>
        <p:spPr>
          <a:xfrm>
            <a:off x="5159896" y="3429000"/>
            <a:ext cx="1191352" cy="369332"/>
          </a:xfrm>
          <a:prstGeom prst="rect">
            <a:avLst/>
          </a:prstGeom>
          <a:noFill/>
          <a:ln>
            <a:noFill/>
          </a:ln>
        </p:spPr>
        <p:txBody>
          <a:bodyPr wrap="none" rtlCol="0">
            <a:spAutoFit/>
          </a:bodyPr>
          <a:lstStyle/>
          <a:p>
            <a:r>
              <a:rPr lang="en-US" altLang="zh-CN" dirty="0" smtClean="0"/>
              <a:t>2018-2019</a:t>
            </a:r>
            <a:endParaRPr lang="en-US" dirty="0"/>
          </a:p>
        </p:txBody>
      </p:sp>
      <p:sp>
        <p:nvSpPr>
          <p:cNvPr id="43" name="TextBox 42"/>
          <p:cNvSpPr txBox="1"/>
          <p:nvPr/>
        </p:nvSpPr>
        <p:spPr>
          <a:xfrm>
            <a:off x="5159896" y="3789040"/>
            <a:ext cx="1191352" cy="369332"/>
          </a:xfrm>
          <a:prstGeom prst="rect">
            <a:avLst/>
          </a:prstGeom>
          <a:noFill/>
        </p:spPr>
        <p:txBody>
          <a:bodyPr wrap="none" rtlCol="0">
            <a:spAutoFit/>
          </a:bodyPr>
          <a:lstStyle/>
          <a:p>
            <a:r>
              <a:rPr lang="en-US" altLang="zh-CN" dirty="0" smtClean="0"/>
              <a:t>2019-2020</a:t>
            </a:r>
            <a:endParaRPr lang="en-US" dirty="0"/>
          </a:p>
        </p:txBody>
      </p:sp>
      <p:sp>
        <p:nvSpPr>
          <p:cNvPr id="45" name="Rectangle 44"/>
          <p:cNvSpPr/>
          <p:nvPr/>
        </p:nvSpPr>
        <p:spPr>
          <a:xfrm>
            <a:off x="8040216" y="4653136"/>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a:t>
            </a:r>
            <a:endParaRPr lang="en-US" dirty="0"/>
          </a:p>
        </p:txBody>
      </p:sp>
      <p:sp>
        <p:nvSpPr>
          <p:cNvPr id="46" name="Rectangle 45"/>
          <p:cNvSpPr/>
          <p:nvPr/>
        </p:nvSpPr>
        <p:spPr>
          <a:xfrm>
            <a:off x="9120336" y="4653136"/>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sp>
        <p:nvSpPr>
          <p:cNvPr id="47" name="TextBox 46"/>
          <p:cNvSpPr txBox="1"/>
          <p:nvPr/>
        </p:nvSpPr>
        <p:spPr>
          <a:xfrm>
            <a:off x="911424" y="1484784"/>
            <a:ext cx="1800493" cy="369332"/>
          </a:xfrm>
          <a:prstGeom prst="rect">
            <a:avLst/>
          </a:prstGeom>
          <a:noFill/>
        </p:spPr>
        <p:txBody>
          <a:bodyPr wrap="none" rtlCol="0">
            <a:spAutoFit/>
          </a:bodyPr>
          <a:lstStyle/>
          <a:p>
            <a:r>
              <a:rPr lang="zh-CN" altLang="en-US" smtClean="0"/>
              <a:t>当前未在排课中</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Arrow 7"/>
          <p:cNvSpPr/>
          <p:nvPr/>
        </p:nvSpPr>
        <p:spPr>
          <a:xfrm rot="1363820">
            <a:off x="6416244" y="3570497"/>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olded Corner 27"/>
          <p:cNvSpPr/>
          <p:nvPr/>
        </p:nvSpPr>
        <p:spPr>
          <a:xfrm>
            <a:off x="7248128" y="2564904"/>
            <a:ext cx="1656184" cy="1656184"/>
          </a:xfrm>
          <a:prstGeom prst="foldedCorne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由</a:t>
            </a:r>
            <a:endParaRPr lang="en-US" altLang="zh-CN" dirty="0" smtClean="0">
              <a:solidFill>
                <a:schemeClr val="tx1"/>
              </a:solidFill>
            </a:endParaRPr>
          </a:p>
          <a:p>
            <a:pPr algn="ctr"/>
            <a:r>
              <a:rPr lang="zh-CN" altLang="en-US" dirty="0" smtClean="0">
                <a:solidFill>
                  <a:schemeClr val="tx1"/>
                </a:solidFill>
              </a:rPr>
              <a:t>一学期一排课改为</a:t>
            </a:r>
            <a:endParaRPr lang="en-US" altLang="zh-CN" dirty="0" smtClean="0">
              <a:solidFill>
                <a:schemeClr val="tx1"/>
              </a:solidFill>
            </a:endParaRPr>
          </a:p>
          <a:p>
            <a:pPr algn="ctr"/>
            <a:r>
              <a:rPr lang="zh-CN" altLang="en-US" dirty="0" smtClean="0">
                <a:solidFill>
                  <a:schemeClr val="tx1"/>
                </a:solidFill>
              </a:rPr>
              <a:t>一学年一排课</a:t>
            </a:r>
            <a:endParaRPr lang="en-US" dirty="0">
              <a:solidFill>
                <a:schemeClr val="tx1"/>
              </a:solidFill>
            </a:endParaRPr>
          </a:p>
        </p:txBody>
      </p:sp>
      <p:sp>
        <p:nvSpPr>
          <p:cNvPr id="69" name="Rectangle 68"/>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p:cNvGrpSpPr/>
          <p:nvPr/>
        </p:nvGrpSpPr>
        <p:grpSpPr>
          <a:xfrm>
            <a:off x="9624392" y="692696"/>
            <a:ext cx="1584176" cy="576064"/>
            <a:chOff x="3071664" y="2708920"/>
            <a:chExt cx="1659613" cy="648072"/>
          </a:xfrm>
          <a:solidFill>
            <a:schemeClr val="accent5">
              <a:lumMod val="75000"/>
            </a:schemeClr>
          </a:solidFill>
        </p:grpSpPr>
        <p:sp>
          <p:nvSpPr>
            <p:cNvPr id="71" name="Rectangle 70"/>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73" name="Group 72"/>
          <p:cNvGrpSpPr/>
          <p:nvPr/>
        </p:nvGrpSpPr>
        <p:grpSpPr>
          <a:xfrm>
            <a:off x="6456040" y="692696"/>
            <a:ext cx="1584176" cy="576064"/>
            <a:chOff x="3071664" y="2852936"/>
            <a:chExt cx="1584176" cy="648072"/>
          </a:xfrm>
          <a:solidFill>
            <a:schemeClr val="accent5">
              <a:lumMod val="75000"/>
            </a:schemeClr>
          </a:solidFill>
        </p:grpSpPr>
        <p:sp>
          <p:nvSpPr>
            <p:cNvPr id="74" name="Rectangle 73"/>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76" name="Group 75"/>
          <p:cNvGrpSpPr/>
          <p:nvPr/>
        </p:nvGrpSpPr>
        <p:grpSpPr>
          <a:xfrm>
            <a:off x="3215680" y="692696"/>
            <a:ext cx="1728193" cy="576064"/>
            <a:chOff x="936470" y="3438001"/>
            <a:chExt cx="1653053" cy="648072"/>
          </a:xfrm>
          <a:solidFill>
            <a:schemeClr val="accent5">
              <a:lumMod val="75000"/>
            </a:schemeClr>
          </a:solidFill>
        </p:grpSpPr>
        <p:sp>
          <p:nvSpPr>
            <p:cNvPr id="77" name="Rectangle 76"/>
            <p:cNvSpPr/>
            <p:nvPr/>
          </p:nvSpPr>
          <p:spPr>
            <a:xfrm>
              <a:off x="936470" y="3438001"/>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1005347" y="3519010"/>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79" name="Group 78"/>
          <p:cNvGrpSpPr/>
          <p:nvPr/>
        </p:nvGrpSpPr>
        <p:grpSpPr>
          <a:xfrm>
            <a:off x="4871864" y="692696"/>
            <a:ext cx="1584176" cy="576064"/>
            <a:chOff x="3071664" y="2708920"/>
            <a:chExt cx="1584176" cy="648072"/>
          </a:xfrm>
          <a:solidFill>
            <a:schemeClr val="accent5">
              <a:lumMod val="75000"/>
            </a:schemeClr>
          </a:solidFill>
        </p:grpSpPr>
        <p:sp>
          <p:nvSpPr>
            <p:cNvPr id="80" name="Rectangle 79"/>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82" name="Group 81"/>
          <p:cNvGrpSpPr/>
          <p:nvPr/>
        </p:nvGrpSpPr>
        <p:grpSpPr>
          <a:xfrm>
            <a:off x="8040216" y="692696"/>
            <a:ext cx="1584176" cy="576064"/>
            <a:chOff x="3071664" y="2492896"/>
            <a:chExt cx="1584176" cy="648072"/>
          </a:xfrm>
          <a:solidFill>
            <a:schemeClr val="accent5">
              <a:lumMod val="75000"/>
            </a:schemeClr>
          </a:solidFill>
        </p:grpSpPr>
        <p:sp>
          <p:nvSpPr>
            <p:cNvPr id="83" name="Rectangle 82"/>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1">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5">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50000"/>
            </a:schemeClr>
          </a:solidFill>
        </p:grpSpPr>
        <p:sp>
          <p:nvSpPr>
            <p:cNvPr id="25" name="Rectangle 24"/>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5346335"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学年第一学期</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0</a:t>
            </a:r>
            <a:endParaRPr lang="en-US" altLang="zh-CN" dirty="0" smtClean="0">
              <a:solidFill>
                <a:schemeClr val="tx1"/>
              </a:solidFill>
            </a:endParaRPr>
          </a:p>
        </p:txBody>
      </p:sp>
      <p:sp>
        <p:nvSpPr>
          <p:cNvPr id="63" name="Rectangle 62"/>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4" name="Rectangle 63"/>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5" name="Rectangle 64"/>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6" name="Rectangle 65"/>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7" name="Rectangle 66"/>
          <p:cNvSpPr/>
          <p:nvPr/>
        </p:nvSpPr>
        <p:spPr>
          <a:xfrm>
            <a:off x="9984432"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适格教师总数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711624" y="3861048"/>
            <a:ext cx="190500" cy="304800"/>
          </a:xfrm>
          <a:prstGeom prst="rect">
            <a:avLst/>
          </a:prstGeom>
        </p:spPr>
      </p:pic>
      <p:sp>
        <p:nvSpPr>
          <p:cNvPr id="80" name="TextBox 79"/>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81" name="TextBox 80"/>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256240"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88" name="TextBox 87"/>
          <p:cNvSpPr txBox="1"/>
          <p:nvPr/>
        </p:nvSpPr>
        <p:spPr>
          <a:xfrm>
            <a:off x="10920536" y="3861048"/>
            <a:ext cx="1005403" cy="338554"/>
          </a:xfrm>
          <a:prstGeom prst="rect">
            <a:avLst/>
          </a:prstGeom>
          <a:noFill/>
        </p:spPr>
        <p:txBody>
          <a:bodyPr wrap="none" rtlCol="0">
            <a:spAutoFit/>
          </a:bodyPr>
          <a:lstStyle/>
          <a:p>
            <a:r>
              <a:rPr lang="zh-CN" altLang="en-US" sz="1600" dirty="0" smtClean="0"/>
              <a:t>适格教师</a:t>
            </a:r>
            <a:endParaRPr lang="en-US" sz="1600" dirty="0"/>
          </a:p>
        </p:txBody>
      </p:sp>
      <p:sp>
        <p:nvSpPr>
          <p:cNvPr id="89" name="TextBox 88"/>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503712" y="3861048"/>
            <a:ext cx="190500" cy="304800"/>
          </a:xfrm>
          <a:prstGeom prst="rect">
            <a:avLst/>
          </a:prstGeom>
        </p:spPr>
      </p:pic>
      <p:pic>
        <p:nvPicPr>
          <p:cNvPr id="92" name="Picture 91"/>
          <p:cNvPicPr>
            <a:picLocks noChangeAspect="1"/>
          </p:cNvPicPr>
          <p:nvPr/>
        </p:nvPicPr>
        <p:blipFill>
          <a:blip r:embed="rId3"/>
          <a:stretch>
            <a:fillRect/>
          </a:stretch>
        </p:blipFill>
        <p:spPr>
          <a:xfrm>
            <a:off x="4295800" y="3861048"/>
            <a:ext cx="190500" cy="304800"/>
          </a:xfrm>
          <a:prstGeom prst="rect">
            <a:avLst/>
          </a:prstGeom>
        </p:spPr>
      </p:pic>
      <p:pic>
        <p:nvPicPr>
          <p:cNvPr id="93" name="Picture 92"/>
          <p:cNvPicPr>
            <a:picLocks noChangeAspect="1"/>
          </p:cNvPicPr>
          <p:nvPr/>
        </p:nvPicPr>
        <p:blipFill>
          <a:blip r:embed="rId3"/>
          <a:stretch>
            <a:fillRect/>
          </a:stretch>
        </p:blipFill>
        <p:spPr>
          <a:xfrm>
            <a:off x="4943872" y="3861048"/>
            <a:ext cx="190500" cy="304800"/>
          </a:xfrm>
          <a:prstGeom prst="rect">
            <a:avLst/>
          </a:prstGeom>
        </p:spPr>
      </p:pic>
      <p:pic>
        <p:nvPicPr>
          <p:cNvPr id="94" name="Picture 93"/>
          <p:cNvPicPr>
            <a:picLocks noChangeAspect="1"/>
          </p:cNvPicPr>
          <p:nvPr/>
        </p:nvPicPr>
        <p:blipFill>
          <a:blip r:embed="rId3"/>
          <a:stretch>
            <a:fillRect/>
          </a:stretch>
        </p:blipFill>
        <p:spPr>
          <a:xfrm>
            <a:off x="5663952" y="3861048"/>
            <a:ext cx="190500" cy="304800"/>
          </a:xfrm>
          <a:prstGeom prst="rect">
            <a:avLst/>
          </a:prstGeom>
        </p:spPr>
      </p:pic>
      <p:pic>
        <p:nvPicPr>
          <p:cNvPr id="95" name="Picture 94"/>
          <p:cNvPicPr>
            <a:picLocks noChangeAspect="1"/>
          </p:cNvPicPr>
          <p:nvPr/>
        </p:nvPicPr>
        <p:blipFill>
          <a:blip r:embed="rId3"/>
          <a:stretch>
            <a:fillRect/>
          </a:stretch>
        </p:blipFill>
        <p:spPr>
          <a:xfrm>
            <a:off x="6456040" y="3861048"/>
            <a:ext cx="190500" cy="304800"/>
          </a:xfrm>
          <a:prstGeom prst="rect">
            <a:avLst/>
          </a:prstGeom>
        </p:spPr>
      </p:pic>
      <p:pic>
        <p:nvPicPr>
          <p:cNvPr id="96" name="Picture 95"/>
          <p:cNvPicPr>
            <a:picLocks noChangeAspect="1"/>
          </p:cNvPicPr>
          <p:nvPr/>
        </p:nvPicPr>
        <p:blipFill>
          <a:blip r:embed="rId3"/>
          <a:stretch>
            <a:fillRect/>
          </a:stretch>
        </p:blipFill>
        <p:spPr>
          <a:xfrm>
            <a:off x="7248128" y="3861048"/>
            <a:ext cx="190500" cy="304800"/>
          </a:xfrm>
          <a:prstGeom prst="rect">
            <a:avLst/>
          </a:prstGeom>
        </p:spPr>
      </p:pic>
      <p:pic>
        <p:nvPicPr>
          <p:cNvPr id="97" name="Picture 96"/>
          <p:cNvPicPr>
            <a:picLocks noChangeAspect="1"/>
          </p:cNvPicPr>
          <p:nvPr/>
        </p:nvPicPr>
        <p:blipFill>
          <a:blip r:embed="rId3"/>
          <a:stretch>
            <a:fillRect/>
          </a:stretch>
        </p:blipFill>
        <p:spPr>
          <a:xfrm>
            <a:off x="8040216" y="3861048"/>
            <a:ext cx="190500" cy="304800"/>
          </a:xfrm>
          <a:prstGeom prst="rect">
            <a:avLst/>
          </a:prstGeom>
        </p:spPr>
      </p:pic>
      <p:pic>
        <p:nvPicPr>
          <p:cNvPr id="98" name="Picture 97"/>
          <p:cNvPicPr>
            <a:picLocks noChangeAspect="1"/>
          </p:cNvPicPr>
          <p:nvPr/>
        </p:nvPicPr>
        <p:blipFill>
          <a:blip r:embed="rId3"/>
          <a:stretch>
            <a:fillRect/>
          </a:stretch>
        </p:blipFill>
        <p:spPr>
          <a:xfrm>
            <a:off x="8976320" y="3861048"/>
            <a:ext cx="190500" cy="304800"/>
          </a:xfrm>
          <a:prstGeom prst="rect">
            <a:avLst/>
          </a:prstGeom>
        </p:spPr>
      </p:pic>
      <p:pic>
        <p:nvPicPr>
          <p:cNvPr id="99" name="Picture 98"/>
          <p:cNvPicPr>
            <a:picLocks noChangeAspect="1"/>
          </p:cNvPicPr>
          <p:nvPr/>
        </p:nvPicPr>
        <p:blipFill>
          <a:blip r:embed="rId3"/>
          <a:stretch>
            <a:fillRect/>
          </a:stretch>
        </p:blipFill>
        <p:spPr>
          <a:xfrm>
            <a:off x="9912424" y="3861048"/>
            <a:ext cx="190500" cy="304800"/>
          </a:xfrm>
          <a:prstGeom prst="rect">
            <a:avLst/>
          </a:prstGeom>
        </p:spPr>
      </p:pic>
      <p:pic>
        <p:nvPicPr>
          <p:cNvPr id="100" name="Picture 99"/>
          <p:cNvPicPr>
            <a:picLocks noChangeAspect="1"/>
          </p:cNvPicPr>
          <p:nvPr/>
        </p:nvPicPr>
        <p:blipFill>
          <a:blip r:embed="rId3"/>
          <a:stretch>
            <a:fillRect/>
          </a:stretch>
        </p:blipFill>
        <p:spPr>
          <a:xfrm>
            <a:off x="10704512"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105" name="Straight Connector 10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3" name="TextBox 2"/>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5" name="TextBox 4"/>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6" name="TextBox 5"/>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7" name="TextBox 6"/>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8" name="TextBox 7"/>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9" name="TextBox 8"/>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1" name="TextBox 10"/>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 name="TextBox 26"/>
          <p:cNvSpPr txBox="1"/>
          <p:nvPr/>
        </p:nvSpPr>
        <p:spPr>
          <a:xfrm>
            <a:off x="8472264" y="4293096"/>
            <a:ext cx="367408" cy="307777"/>
          </a:xfrm>
          <a:prstGeom prst="rect">
            <a:avLst/>
          </a:prstGeom>
          <a:noFill/>
        </p:spPr>
        <p:txBody>
          <a:bodyPr wrap="none" rtlCol="0">
            <a:spAutoFit/>
          </a:bodyPr>
          <a:lstStyle/>
          <a:p>
            <a:r>
              <a:rPr lang="en-US" altLang="zh-CN" sz="1400" dirty="0" smtClean="0"/>
              <a:t>70</a:t>
            </a:r>
            <a:endParaRPr lang="en-US" sz="1400" dirty="0"/>
          </a:p>
        </p:txBody>
      </p:sp>
      <p:sp>
        <p:nvSpPr>
          <p:cNvPr id="29" name="TextBox 28"/>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20" name="TextBox 119"/>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30" name="TextBox 29"/>
          <p:cNvSpPr txBox="1"/>
          <p:nvPr/>
        </p:nvSpPr>
        <p:spPr>
          <a:xfrm>
            <a:off x="10740962" y="4221088"/>
            <a:ext cx="1200970" cy="738664"/>
          </a:xfrm>
          <a:prstGeom prst="rect">
            <a:avLst/>
          </a:prstGeom>
          <a:noFill/>
        </p:spPr>
        <p:txBody>
          <a:bodyPr wrap="none" rtlCol="0">
            <a:spAutoFit/>
          </a:bodyPr>
          <a:lstStyle/>
          <a:p>
            <a:r>
              <a:rPr lang="zh-CN" altLang="en-US" sz="1400" dirty="0" smtClean="0"/>
              <a:t>郭建</a:t>
            </a:r>
            <a:r>
              <a:rPr lang="en-US" altLang="zh-CN" sz="1400" dirty="0" smtClean="0"/>
              <a:t>(123456)</a:t>
            </a:r>
            <a:endParaRPr lang="en-US" altLang="zh-CN" sz="1400" dirty="0" smtClean="0"/>
          </a:p>
          <a:p>
            <a:r>
              <a:rPr lang="zh-CN" altLang="en-US" sz="1400" dirty="0" smtClean="0"/>
              <a:t>韩涛</a:t>
            </a:r>
            <a:r>
              <a:rPr lang="en-US" altLang="zh-CN" sz="1400" dirty="0" smtClean="0"/>
              <a:t>(165432)</a:t>
            </a:r>
            <a:endParaRPr lang="en-US" altLang="zh-CN" sz="1400" dirty="0" smtClean="0"/>
          </a:p>
          <a:p>
            <a:r>
              <a:rPr lang="zh-CN" altLang="en-US" sz="1400" dirty="0" smtClean="0"/>
              <a:t>孟烨</a:t>
            </a:r>
            <a:r>
              <a:rPr lang="en-US" altLang="zh-CN" sz="1400" dirty="0" smtClean="0"/>
              <a:t>(543216)</a:t>
            </a:r>
            <a:endParaRPr lang="en-US" sz="1400" dirty="0"/>
          </a:p>
        </p:txBody>
      </p:sp>
      <p:cxnSp>
        <p:nvCxnSpPr>
          <p:cNvPr id="121" name="Straight Connector 120"/>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1991544" y="5013176"/>
            <a:ext cx="9721080" cy="4320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24" name="Straight Connector 123"/>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126" name="TextBox 125"/>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127" name="TextBox 126"/>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28" name="TextBox 127"/>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129" name="TextBox 128"/>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30" name="TextBox 129"/>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131" name="TextBox 130"/>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32" name="TextBox 131"/>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133" name="TextBox 132"/>
          <p:cNvSpPr txBox="1"/>
          <p:nvPr/>
        </p:nvSpPr>
        <p:spPr>
          <a:xfrm>
            <a:off x="8472264" y="5013176"/>
            <a:ext cx="458780" cy="307777"/>
          </a:xfrm>
          <a:prstGeom prst="rect">
            <a:avLst/>
          </a:prstGeom>
          <a:noFill/>
        </p:spPr>
        <p:txBody>
          <a:bodyPr wrap="none" rtlCol="0">
            <a:spAutoFit/>
          </a:bodyPr>
          <a:lstStyle/>
          <a:p>
            <a:r>
              <a:rPr lang="en-US" altLang="zh-CN" sz="1400" dirty="0" smtClean="0"/>
              <a:t>110</a:t>
            </a:r>
            <a:endParaRPr lang="en-US" altLang="zh-CN" sz="1400" dirty="0" smtClean="0"/>
          </a:p>
        </p:txBody>
      </p:sp>
      <p:sp>
        <p:nvSpPr>
          <p:cNvPr id="134" name="TextBox 133"/>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135" name="TextBox 134"/>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36" name="TextBox 135"/>
          <p:cNvSpPr txBox="1"/>
          <p:nvPr/>
        </p:nvSpPr>
        <p:spPr>
          <a:xfrm>
            <a:off x="10740962" y="4941168"/>
            <a:ext cx="1380506" cy="523220"/>
          </a:xfrm>
          <a:prstGeom prst="rect">
            <a:avLst/>
          </a:prstGeom>
          <a:noFill/>
        </p:spPr>
        <p:txBody>
          <a:bodyPr wrap="none" rtlCol="0">
            <a:spAutoFit/>
          </a:bodyPr>
          <a:lstStyle/>
          <a:p>
            <a:r>
              <a:rPr lang="zh-CN" altLang="en-US" sz="1400" dirty="0" smtClean="0"/>
              <a:t>章武生</a:t>
            </a:r>
            <a:r>
              <a:rPr lang="en-US" altLang="zh-CN" sz="1400" dirty="0" smtClean="0"/>
              <a:t>(223456)</a:t>
            </a:r>
            <a:endParaRPr lang="en-US" altLang="zh-CN" sz="1400" dirty="0" smtClean="0"/>
          </a:p>
          <a:p>
            <a:r>
              <a:rPr lang="zh-CN" altLang="en-US" sz="1400" dirty="0" smtClean="0"/>
              <a:t>段厚省</a:t>
            </a:r>
            <a:r>
              <a:rPr lang="en-US" altLang="zh-CN" sz="1400" dirty="0" smtClean="0"/>
              <a:t>(365432)</a:t>
            </a:r>
            <a:endParaRPr lang="en-US" altLang="zh-CN" sz="1400" dirty="0" smtClean="0"/>
          </a:p>
        </p:txBody>
      </p:sp>
      <p:cxnSp>
        <p:nvCxnSpPr>
          <p:cNvPr id="137" name="Straight Connector 136"/>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1991544" y="5589240"/>
            <a:ext cx="9721080" cy="4320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41" name="TextBox 140"/>
          <p:cNvSpPr txBox="1"/>
          <p:nvPr/>
        </p:nvSpPr>
        <p:spPr>
          <a:xfrm>
            <a:off x="1991544" y="5517232"/>
            <a:ext cx="872675" cy="523220"/>
          </a:xfrm>
          <a:prstGeom prst="rect">
            <a:avLst/>
          </a:prstGeom>
          <a:noFill/>
        </p:spPr>
        <p:txBody>
          <a:bodyPr wrap="none" rtlCol="0">
            <a:spAutoFit/>
          </a:bodyPr>
          <a:lstStyle/>
          <a:p>
            <a:r>
              <a:rPr lang="en-US" altLang="zh-CN" sz="1400" dirty="0" smtClean="0"/>
              <a:t>LAWS160</a:t>
            </a:r>
            <a:endParaRPr lang="en-US" altLang="zh-CN" sz="1400" dirty="0" smtClean="0"/>
          </a:p>
          <a:p>
            <a:r>
              <a:rPr lang="en-US" altLang="zh-CN" sz="1400" dirty="0" smtClean="0"/>
              <a:t>002.01</a:t>
            </a:r>
            <a:endParaRPr lang="en-US" sz="1400" dirty="0"/>
          </a:p>
        </p:txBody>
      </p:sp>
      <p:sp>
        <p:nvSpPr>
          <p:cNvPr id="142" name="TextBox 141"/>
          <p:cNvSpPr txBox="1"/>
          <p:nvPr/>
        </p:nvSpPr>
        <p:spPr>
          <a:xfrm>
            <a:off x="2855640" y="5589240"/>
            <a:ext cx="902811" cy="307777"/>
          </a:xfrm>
          <a:prstGeom prst="rect">
            <a:avLst/>
          </a:prstGeom>
          <a:noFill/>
        </p:spPr>
        <p:txBody>
          <a:bodyPr wrap="none" rtlCol="0">
            <a:spAutoFit/>
          </a:bodyPr>
          <a:lstStyle/>
          <a:p>
            <a:r>
              <a:rPr lang="zh-CN" altLang="en-US" sz="1400" smtClean="0"/>
              <a:t>民法总论</a:t>
            </a:r>
            <a:endParaRPr lang="en-US" sz="1400" dirty="0"/>
          </a:p>
        </p:txBody>
      </p:sp>
      <p:sp>
        <p:nvSpPr>
          <p:cNvPr id="143" name="TextBox 142"/>
          <p:cNvSpPr txBox="1"/>
          <p:nvPr/>
        </p:nvSpPr>
        <p:spPr>
          <a:xfrm>
            <a:off x="3719736" y="5589240"/>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44" name="TextBox 143"/>
          <p:cNvSpPr txBox="1"/>
          <p:nvPr/>
        </p:nvSpPr>
        <p:spPr>
          <a:xfrm>
            <a:off x="4511824" y="5589240"/>
            <a:ext cx="367408" cy="307777"/>
          </a:xfrm>
          <a:prstGeom prst="rect">
            <a:avLst/>
          </a:prstGeom>
          <a:noFill/>
        </p:spPr>
        <p:txBody>
          <a:bodyPr wrap="none" rtlCol="0">
            <a:spAutoFit/>
          </a:bodyPr>
          <a:lstStyle/>
          <a:p>
            <a:r>
              <a:rPr lang="en-US" altLang="zh-CN" sz="1400" dirty="0" smtClean="0"/>
              <a:t>17</a:t>
            </a:r>
            <a:endParaRPr lang="en-US" sz="1400" dirty="0"/>
          </a:p>
        </p:txBody>
      </p:sp>
      <p:sp>
        <p:nvSpPr>
          <p:cNvPr id="145" name="TextBox 144"/>
          <p:cNvSpPr txBox="1"/>
          <p:nvPr/>
        </p:nvSpPr>
        <p:spPr>
          <a:xfrm>
            <a:off x="5015880" y="5517232"/>
            <a:ext cx="720080" cy="523220"/>
          </a:xfrm>
          <a:prstGeom prst="rect">
            <a:avLst/>
          </a:prstGeom>
          <a:noFill/>
        </p:spPr>
        <p:txBody>
          <a:bodyPr wrap="square" rtlCol="0">
            <a:spAutoFit/>
          </a:bodyPr>
          <a:lstStyle/>
          <a:p>
            <a:r>
              <a:rPr lang="zh-CN" altLang="en-US" sz="1400" smtClean="0"/>
              <a:t>跨校辅修</a:t>
            </a:r>
            <a:endParaRPr lang="en-US" sz="1400" dirty="0"/>
          </a:p>
        </p:txBody>
      </p:sp>
      <p:sp>
        <p:nvSpPr>
          <p:cNvPr id="146" name="TextBox 145"/>
          <p:cNvSpPr txBox="1"/>
          <p:nvPr/>
        </p:nvSpPr>
        <p:spPr>
          <a:xfrm>
            <a:off x="5951984" y="5589240"/>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147" name="TextBox 146"/>
          <p:cNvSpPr txBox="1"/>
          <p:nvPr/>
        </p:nvSpPr>
        <p:spPr>
          <a:xfrm>
            <a:off x="6816080" y="5589240"/>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48" name="TextBox 147"/>
          <p:cNvSpPr txBox="1"/>
          <p:nvPr/>
        </p:nvSpPr>
        <p:spPr>
          <a:xfrm>
            <a:off x="7608168" y="5589240"/>
            <a:ext cx="276038" cy="307777"/>
          </a:xfrm>
          <a:prstGeom prst="rect">
            <a:avLst/>
          </a:prstGeom>
          <a:noFill/>
        </p:spPr>
        <p:txBody>
          <a:bodyPr wrap="none" rtlCol="0">
            <a:spAutoFit/>
          </a:bodyPr>
          <a:lstStyle/>
          <a:p>
            <a:r>
              <a:rPr lang="en-US" altLang="zh-CN" sz="1400" dirty="0" smtClean="0"/>
              <a:t>4</a:t>
            </a:r>
            <a:endParaRPr lang="en-US" sz="1400" dirty="0"/>
          </a:p>
        </p:txBody>
      </p:sp>
      <p:sp>
        <p:nvSpPr>
          <p:cNvPr id="149" name="TextBox 148"/>
          <p:cNvSpPr txBox="1"/>
          <p:nvPr/>
        </p:nvSpPr>
        <p:spPr>
          <a:xfrm>
            <a:off x="8472264" y="5589240"/>
            <a:ext cx="458780" cy="307777"/>
          </a:xfrm>
          <a:prstGeom prst="rect">
            <a:avLst/>
          </a:prstGeom>
          <a:noFill/>
        </p:spPr>
        <p:txBody>
          <a:bodyPr wrap="none" rtlCol="0">
            <a:spAutoFit/>
          </a:bodyPr>
          <a:lstStyle/>
          <a:p>
            <a:r>
              <a:rPr lang="en-US" altLang="zh-CN" sz="1400" dirty="0" smtClean="0"/>
              <a:t>110</a:t>
            </a:r>
            <a:endParaRPr lang="en-US" sz="1400" dirty="0"/>
          </a:p>
        </p:txBody>
      </p:sp>
      <p:sp>
        <p:nvSpPr>
          <p:cNvPr id="150" name="TextBox 149"/>
          <p:cNvSpPr txBox="1"/>
          <p:nvPr/>
        </p:nvSpPr>
        <p:spPr>
          <a:xfrm>
            <a:off x="9408368"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151" name="TextBox 150"/>
          <p:cNvSpPr txBox="1"/>
          <p:nvPr/>
        </p:nvSpPr>
        <p:spPr>
          <a:xfrm>
            <a:off x="10272464"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152" name="TextBox 151"/>
          <p:cNvSpPr txBox="1"/>
          <p:nvPr/>
        </p:nvSpPr>
        <p:spPr>
          <a:xfrm>
            <a:off x="10704512" y="5589240"/>
            <a:ext cx="1380506" cy="307777"/>
          </a:xfrm>
          <a:prstGeom prst="rect">
            <a:avLst/>
          </a:prstGeom>
          <a:noFill/>
        </p:spPr>
        <p:txBody>
          <a:bodyPr wrap="none" rtlCol="0">
            <a:spAutoFit/>
          </a:bodyPr>
          <a:lstStyle/>
          <a:p>
            <a:r>
              <a:rPr lang="zh-CN" altLang="en-US" sz="1400" dirty="0" smtClean="0"/>
              <a:t>班天可</a:t>
            </a:r>
            <a:r>
              <a:rPr lang="en-US" altLang="zh-CN" sz="1400" dirty="0" smtClean="0"/>
              <a:t>(643216)</a:t>
            </a:r>
            <a:endParaRPr lang="en-US" sz="1400" dirty="0"/>
          </a:p>
        </p:txBody>
      </p:sp>
      <p:cxnSp>
        <p:nvCxnSpPr>
          <p:cNvPr id="153" name="Straight Connector 152"/>
          <p:cNvCxnSpPr/>
          <p:nvPr/>
        </p:nvCxnSpPr>
        <p:spPr>
          <a:xfrm>
            <a:off x="1991544" y="609329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1991544" y="6165304"/>
            <a:ext cx="9721080" cy="5760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40" name="Straight Connector 139"/>
          <p:cNvCxnSpPr/>
          <p:nvPr/>
        </p:nvCxnSpPr>
        <p:spPr>
          <a:xfrm>
            <a:off x="1991544" y="67413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2855640" y="6093296"/>
            <a:ext cx="936104" cy="523220"/>
          </a:xfrm>
          <a:prstGeom prst="rect">
            <a:avLst/>
          </a:prstGeom>
          <a:noFill/>
        </p:spPr>
        <p:txBody>
          <a:bodyPr wrap="square" rtlCol="0">
            <a:spAutoFit/>
          </a:bodyPr>
          <a:lstStyle/>
          <a:p>
            <a:r>
              <a:rPr lang="zh-CN" altLang="en-US" sz="1400" smtClean="0"/>
              <a:t>知识产权法</a:t>
            </a:r>
            <a:endParaRPr lang="en-US" sz="1400" dirty="0"/>
          </a:p>
        </p:txBody>
      </p:sp>
      <p:sp>
        <p:nvSpPr>
          <p:cNvPr id="155" name="TextBox 154"/>
          <p:cNvSpPr txBox="1"/>
          <p:nvPr/>
        </p:nvSpPr>
        <p:spPr>
          <a:xfrm>
            <a:off x="3719736" y="6165304"/>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56" name="TextBox 155"/>
          <p:cNvSpPr txBox="1"/>
          <p:nvPr/>
        </p:nvSpPr>
        <p:spPr>
          <a:xfrm>
            <a:off x="4511824" y="6165304"/>
            <a:ext cx="367408" cy="307777"/>
          </a:xfrm>
          <a:prstGeom prst="rect">
            <a:avLst/>
          </a:prstGeom>
          <a:noFill/>
        </p:spPr>
        <p:txBody>
          <a:bodyPr wrap="none" rtlCol="0">
            <a:spAutoFit/>
          </a:bodyPr>
          <a:lstStyle/>
          <a:p>
            <a:r>
              <a:rPr lang="en-US" altLang="zh-CN" sz="1400" dirty="0" smtClean="0"/>
              <a:t>16</a:t>
            </a:r>
            <a:endParaRPr lang="en-US" sz="1400" dirty="0"/>
          </a:p>
        </p:txBody>
      </p:sp>
      <p:sp>
        <p:nvSpPr>
          <p:cNvPr id="157" name="TextBox 156"/>
          <p:cNvSpPr txBox="1"/>
          <p:nvPr/>
        </p:nvSpPr>
        <p:spPr>
          <a:xfrm>
            <a:off x="5015880" y="6165304"/>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58" name="TextBox 157"/>
          <p:cNvSpPr txBox="1"/>
          <p:nvPr/>
        </p:nvSpPr>
        <p:spPr>
          <a:xfrm>
            <a:off x="5951984" y="6165304"/>
            <a:ext cx="364202" cy="307777"/>
          </a:xfrm>
          <a:prstGeom prst="rect">
            <a:avLst/>
          </a:prstGeom>
          <a:noFill/>
        </p:spPr>
        <p:txBody>
          <a:bodyPr wrap="none" rtlCol="0">
            <a:spAutoFit/>
          </a:bodyPr>
          <a:lstStyle/>
          <a:p>
            <a:r>
              <a:rPr lang="zh-CN" altLang="en-US" sz="1400" dirty="0" smtClean="0"/>
              <a:t>五</a:t>
            </a:r>
            <a:endParaRPr lang="en-US" sz="1400" dirty="0"/>
          </a:p>
        </p:txBody>
      </p:sp>
      <p:sp>
        <p:nvSpPr>
          <p:cNvPr id="159" name="TextBox 158"/>
          <p:cNvSpPr txBox="1"/>
          <p:nvPr/>
        </p:nvSpPr>
        <p:spPr>
          <a:xfrm>
            <a:off x="6816080" y="6165304"/>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60" name="TextBox 159"/>
          <p:cNvSpPr txBox="1"/>
          <p:nvPr/>
        </p:nvSpPr>
        <p:spPr>
          <a:xfrm>
            <a:off x="7608168" y="6165304"/>
            <a:ext cx="276038" cy="307777"/>
          </a:xfrm>
          <a:prstGeom prst="rect">
            <a:avLst/>
          </a:prstGeom>
          <a:noFill/>
        </p:spPr>
        <p:txBody>
          <a:bodyPr wrap="none" rtlCol="0">
            <a:spAutoFit/>
          </a:bodyPr>
          <a:lstStyle/>
          <a:p>
            <a:r>
              <a:rPr lang="en-US" altLang="zh-CN" sz="1400" dirty="0" smtClean="0"/>
              <a:t>4</a:t>
            </a:r>
            <a:endParaRPr lang="en-US" sz="1400" dirty="0"/>
          </a:p>
        </p:txBody>
      </p:sp>
      <p:sp>
        <p:nvSpPr>
          <p:cNvPr id="161" name="TextBox 160"/>
          <p:cNvSpPr txBox="1"/>
          <p:nvPr/>
        </p:nvSpPr>
        <p:spPr>
          <a:xfrm>
            <a:off x="8472264" y="6165304"/>
            <a:ext cx="367408" cy="307777"/>
          </a:xfrm>
          <a:prstGeom prst="rect">
            <a:avLst/>
          </a:prstGeom>
          <a:noFill/>
        </p:spPr>
        <p:txBody>
          <a:bodyPr wrap="none" rtlCol="0">
            <a:spAutoFit/>
          </a:bodyPr>
          <a:lstStyle/>
          <a:p>
            <a:r>
              <a:rPr lang="en-US" altLang="zh-CN" sz="1400" dirty="0" smtClean="0"/>
              <a:t>90</a:t>
            </a:r>
            <a:endParaRPr lang="en-US" altLang="zh-CN" sz="1400" dirty="0" smtClean="0"/>
          </a:p>
        </p:txBody>
      </p:sp>
      <p:sp>
        <p:nvSpPr>
          <p:cNvPr id="162" name="TextBox 161"/>
          <p:cNvSpPr txBox="1"/>
          <p:nvPr/>
        </p:nvSpPr>
        <p:spPr>
          <a:xfrm>
            <a:off x="9408368" y="6165304"/>
            <a:ext cx="276038" cy="307777"/>
          </a:xfrm>
          <a:prstGeom prst="rect">
            <a:avLst/>
          </a:prstGeom>
          <a:noFill/>
        </p:spPr>
        <p:txBody>
          <a:bodyPr wrap="none" rtlCol="0">
            <a:spAutoFit/>
          </a:bodyPr>
          <a:lstStyle/>
          <a:p>
            <a:r>
              <a:rPr lang="en-US" altLang="zh-CN" sz="1400" dirty="0" smtClean="0"/>
              <a:t>1</a:t>
            </a:r>
            <a:endParaRPr lang="en-US" sz="1400" dirty="0"/>
          </a:p>
        </p:txBody>
      </p:sp>
      <p:sp>
        <p:nvSpPr>
          <p:cNvPr id="163" name="TextBox 162"/>
          <p:cNvSpPr txBox="1"/>
          <p:nvPr/>
        </p:nvSpPr>
        <p:spPr>
          <a:xfrm>
            <a:off x="10272464" y="6165304"/>
            <a:ext cx="276038" cy="307777"/>
          </a:xfrm>
          <a:prstGeom prst="rect">
            <a:avLst/>
          </a:prstGeom>
          <a:noFill/>
        </p:spPr>
        <p:txBody>
          <a:bodyPr wrap="none" rtlCol="0">
            <a:spAutoFit/>
          </a:bodyPr>
          <a:lstStyle/>
          <a:p>
            <a:r>
              <a:rPr lang="en-US" altLang="zh-CN" sz="1400" dirty="0" smtClean="0"/>
              <a:t>1</a:t>
            </a:r>
            <a:endParaRPr lang="en-US" sz="1400" dirty="0"/>
          </a:p>
        </p:txBody>
      </p:sp>
      <p:sp>
        <p:nvSpPr>
          <p:cNvPr id="165" name="TextBox 164"/>
          <p:cNvSpPr txBox="1"/>
          <p:nvPr/>
        </p:nvSpPr>
        <p:spPr>
          <a:xfrm>
            <a:off x="1991544" y="6093296"/>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012.01</a:t>
            </a:r>
            <a:endParaRPr lang="en-US" sz="1400" dirty="0"/>
          </a:p>
        </p:txBody>
      </p:sp>
      <p:sp>
        <p:nvSpPr>
          <p:cNvPr id="166" name="TextBox 165"/>
          <p:cNvSpPr txBox="1"/>
          <p:nvPr/>
        </p:nvSpPr>
        <p:spPr>
          <a:xfrm>
            <a:off x="10704512" y="6119336"/>
            <a:ext cx="1380506" cy="738664"/>
          </a:xfrm>
          <a:prstGeom prst="rect">
            <a:avLst/>
          </a:prstGeom>
          <a:noFill/>
        </p:spPr>
        <p:txBody>
          <a:bodyPr wrap="none" rtlCol="0">
            <a:spAutoFit/>
          </a:bodyPr>
          <a:lstStyle/>
          <a:p>
            <a:r>
              <a:rPr lang="zh-CN" altLang="en-US" sz="1400" dirty="0" smtClean="0"/>
              <a:t>王俊</a:t>
            </a:r>
            <a:r>
              <a:rPr lang="en-US" altLang="zh-CN" sz="1400" dirty="0" smtClean="0"/>
              <a:t>(776655)</a:t>
            </a:r>
            <a:endParaRPr lang="en-US" altLang="zh-CN" sz="1400" dirty="0" smtClean="0"/>
          </a:p>
          <a:p>
            <a:r>
              <a:rPr lang="zh-CN" altLang="en-US" sz="1400" dirty="0" smtClean="0"/>
              <a:t>陈乃蔚</a:t>
            </a:r>
            <a:r>
              <a:rPr lang="en-US" altLang="zh-CN" sz="1400" dirty="0" smtClean="0"/>
              <a:t>(776633)</a:t>
            </a:r>
            <a:endParaRPr lang="en-US" altLang="zh-CN" sz="1400" dirty="0" smtClean="0"/>
          </a:p>
          <a:p>
            <a:r>
              <a:rPr lang="zh-CN" altLang="en-US" sz="1400" dirty="0" smtClean="0"/>
              <a:t>丁文杰</a:t>
            </a:r>
            <a:r>
              <a:rPr lang="en-US" altLang="zh-CN" sz="1400" dirty="0" smtClean="0"/>
              <a:t>(776622)</a:t>
            </a:r>
            <a:endParaRPr lang="en-US" sz="1400" dirty="0"/>
          </a:p>
        </p:txBody>
      </p:sp>
      <p:sp>
        <p:nvSpPr>
          <p:cNvPr id="167" name="Left Arrow 166"/>
          <p:cNvSpPr/>
          <p:nvPr/>
        </p:nvSpPr>
        <p:spPr>
          <a:xfrm rot="1363820">
            <a:off x="9944636" y="3137952"/>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extBox 168"/>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70" name="Group 169"/>
          <p:cNvGrpSpPr/>
          <p:nvPr/>
        </p:nvGrpSpPr>
        <p:grpSpPr>
          <a:xfrm>
            <a:off x="9624392" y="692696"/>
            <a:ext cx="1584176" cy="576064"/>
            <a:chOff x="3071664" y="2708920"/>
            <a:chExt cx="1659613" cy="648072"/>
          </a:xfrm>
          <a:solidFill>
            <a:schemeClr val="accent5">
              <a:lumMod val="75000"/>
            </a:schemeClr>
          </a:solidFill>
        </p:grpSpPr>
        <p:sp>
          <p:nvSpPr>
            <p:cNvPr id="171" name="Rectangle 170"/>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TextBox 171"/>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73" name="Group 172"/>
          <p:cNvGrpSpPr/>
          <p:nvPr/>
        </p:nvGrpSpPr>
        <p:grpSpPr>
          <a:xfrm>
            <a:off x="6456040" y="692696"/>
            <a:ext cx="1584176" cy="576064"/>
            <a:chOff x="3071664" y="2852936"/>
            <a:chExt cx="1584176" cy="648072"/>
          </a:xfrm>
          <a:solidFill>
            <a:schemeClr val="accent1">
              <a:lumMod val="75000"/>
            </a:schemeClr>
          </a:solidFill>
        </p:grpSpPr>
        <p:sp>
          <p:nvSpPr>
            <p:cNvPr id="174" name="Rectangle 173"/>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TextBox 174"/>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76" name="Group 175"/>
          <p:cNvGrpSpPr/>
          <p:nvPr/>
        </p:nvGrpSpPr>
        <p:grpSpPr>
          <a:xfrm>
            <a:off x="3215680" y="692696"/>
            <a:ext cx="1728193" cy="576064"/>
            <a:chOff x="936470" y="3438001"/>
            <a:chExt cx="1653053" cy="648072"/>
          </a:xfrm>
          <a:solidFill>
            <a:schemeClr val="accent5">
              <a:lumMod val="75000"/>
            </a:schemeClr>
          </a:solidFill>
        </p:grpSpPr>
        <p:sp>
          <p:nvSpPr>
            <p:cNvPr id="177" name="Rectangle 176"/>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TextBox 177"/>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179" name="Group 178"/>
          <p:cNvGrpSpPr/>
          <p:nvPr/>
        </p:nvGrpSpPr>
        <p:grpSpPr>
          <a:xfrm>
            <a:off x="4871864" y="692696"/>
            <a:ext cx="1584176" cy="576064"/>
            <a:chOff x="3071664" y="2708920"/>
            <a:chExt cx="1584176" cy="648072"/>
          </a:xfrm>
          <a:solidFill>
            <a:schemeClr val="accent5">
              <a:lumMod val="75000"/>
            </a:schemeClr>
          </a:solidFill>
        </p:grpSpPr>
        <p:sp>
          <p:nvSpPr>
            <p:cNvPr id="180" name="Rectangle 179"/>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TextBox 180"/>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182" name="Group 181"/>
          <p:cNvGrpSpPr/>
          <p:nvPr/>
        </p:nvGrpSpPr>
        <p:grpSpPr>
          <a:xfrm>
            <a:off x="8040216" y="692696"/>
            <a:ext cx="1584176" cy="576064"/>
            <a:chOff x="3071664" y="2492896"/>
            <a:chExt cx="1584176" cy="648072"/>
          </a:xfrm>
          <a:solidFill>
            <a:schemeClr val="accent1">
              <a:lumMod val="50000"/>
            </a:schemeClr>
          </a:solidFill>
        </p:grpSpPr>
        <p:sp>
          <p:nvSpPr>
            <p:cNvPr id="183" name="Rectangle 182"/>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TextBox 183"/>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
        <p:nvSpPr>
          <p:cNvPr id="185" name="Rectangle 184"/>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187" name="Straight Connector 186"/>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189" name="Rectangle 188"/>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0</a:t>
            </a:r>
            <a:endParaRPr lang="en-US" altLang="zh-CN" dirty="0" smtClean="0">
              <a:solidFill>
                <a:schemeClr val="tx1"/>
              </a:solidFill>
            </a:endParaRPr>
          </a:p>
        </p:txBody>
      </p:sp>
      <p:sp>
        <p:nvSpPr>
          <p:cNvPr id="190" name="Rectangle 189"/>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1" name="Rectangle 190"/>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2" name="Rectangle 191"/>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3" name="Rectangle 192"/>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4" name="Rectangle 193"/>
          <p:cNvSpPr/>
          <p:nvPr/>
        </p:nvSpPr>
        <p:spPr>
          <a:xfrm>
            <a:off x="9984432"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适格教师总数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5" name="TextBox 194"/>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196" name="Straight Connector 195"/>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198" name="Picture 197"/>
          <p:cNvPicPr>
            <a:picLocks noChangeAspect="1"/>
          </p:cNvPicPr>
          <p:nvPr/>
        </p:nvPicPr>
        <p:blipFill>
          <a:blip r:embed="rId2"/>
          <a:stretch>
            <a:fillRect/>
          </a:stretch>
        </p:blipFill>
        <p:spPr>
          <a:xfrm>
            <a:off x="2927648" y="3429000"/>
            <a:ext cx="647700" cy="304800"/>
          </a:xfrm>
          <a:prstGeom prst="rect">
            <a:avLst/>
          </a:prstGeom>
        </p:spPr>
      </p:pic>
      <p:sp>
        <p:nvSpPr>
          <p:cNvPr id="199" name="TextBox 198"/>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200" name="TextBox 199"/>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201" name="Rectangle 200"/>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2" name="TextBox 201"/>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203" name="Picture 202"/>
          <p:cNvPicPr>
            <a:picLocks noChangeAspect="1"/>
          </p:cNvPicPr>
          <p:nvPr/>
        </p:nvPicPr>
        <p:blipFill>
          <a:blip r:embed="rId3"/>
          <a:stretch>
            <a:fillRect/>
          </a:stretch>
        </p:blipFill>
        <p:spPr>
          <a:xfrm>
            <a:off x="2711624" y="3861048"/>
            <a:ext cx="190500" cy="304800"/>
          </a:xfrm>
          <a:prstGeom prst="rect">
            <a:avLst/>
          </a:prstGeom>
        </p:spPr>
      </p:pic>
      <p:sp>
        <p:nvSpPr>
          <p:cNvPr id="204" name="TextBox 203"/>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205" name="TextBox 204"/>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206" name="TextBox 205"/>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207" name="TextBox 206"/>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208" name="TextBox 207"/>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209" name="TextBox 208"/>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210" name="TextBox 209"/>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211" name="TextBox 210"/>
          <p:cNvSpPr txBox="1"/>
          <p:nvPr/>
        </p:nvSpPr>
        <p:spPr>
          <a:xfrm>
            <a:off x="8256240"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212" name="TextBox 211"/>
          <p:cNvSpPr txBox="1"/>
          <p:nvPr/>
        </p:nvSpPr>
        <p:spPr>
          <a:xfrm>
            <a:off x="10920536" y="3861048"/>
            <a:ext cx="1005403" cy="338554"/>
          </a:xfrm>
          <a:prstGeom prst="rect">
            <a:avLst/>
          </a:prstGeom>
          <a:noFill/>
        </p:spPr>
        <p:txBody>
          <a:bodyPr wrap="none" rtlCol="0">
            <a:spAutoFit/>
          </a:bodyPr>
          <a:lstStyle/>
          <a:p>
            <a:r>
              <a:rPr lang="zh-CN" altLang="en-US" sz="1600" dirty="0" smtClean="0"/>
              <a:t>适格教师</a:t>
            </a:r>
            <a:endParaRPr lang="en-US" sz="1600" dirty="0"/>
          </a:p>
        </p:txBody>
      </p:sp>
      <p:sp>
        <p:nvSpPr>
          <p:cNvPr id="213" name="TextBox 212"/>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214" name="TextBox 213"/>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215" name="Picture 214"/>
          <p:cNvPicPr>
            <a:picLocks noChangeAspect="1"/>
          </p:cNvPicPr>
          <p:nvPr/>
        </p:nvPicPr>
        <p:blipFill>
          <a:blip r:embed="rId3"/>
          <a:stretch>
            <a:fillRect/>
          </a:stretch>
        </p:blipFill>
        <p:spPr>
          <a:xfrm>
            <a:off x="3503712" y="3861048"/>
            <a:ext cx="190500" cy="304800"/>
          </a:xfrm>
          <a:prstGeom prst="rect">
            <a:avLst/>
          </a:prstGeom>
        </p:spPr>
      </p:pic>
      <p:pic>
        <p:nvPicPr>
          <p:cNvPr id="216" name="Picture 215"/>
          <p:cNvPicPr>
            <a:picLocks noChangeAspect="1"/>
          </p:cNvPicPr>
          <p:nvPr/>
        </p:nvPicPr>
        <p:blipFill>
          <a:blip r:embed="rId3"/>
          <a:stretch>
            <a:fillRect/>
          </a:stretch>
        </p:blipFill>
        <p:spPr>
          <a:xfrm>
            <a:off x="4295800" y="3861048"/>
            <a:ext cx="190500" cy="304800"/>
          </a:xfrm>
          <a:prstGeom prst="rect">
            <a:avLst/>
          </a:prstGeom>
        </p:spPr>
      </p:pic>
      <p:pic>
        <p:nvPicPr>
          <p:cNvPr id="217" name="Picture 216"/>
          <p:cNvPicPr>
            <a:picLocks noChangeAspect="1"/>
          </p:cNvPicPr>
          <p:nvPr/>
        </p:nvPicPr>
        <p:blipFill>
          <a:blip r:embed="rId3"/>
          <a:stretch>
            <a:fillRect/>
          </a:stretch>
        </p:blipFill>
        <p:spPr>
          <a:xfrm>
            <a:off x="4943872" y="3861048"/>
            <a:ext cx="190500" cy="304800"/>
          </a:xfrm>
          <a:prstGeom prst="rect">
            <a:avLst/>
          </a:prstGeom>
        </p:spPr>
      </p:pic>
      <p:pic>
        <p:nvPicPr>
          <p:cNvPr id="218" name="Picture 217"/>
          <p:cNvPicPr>
            <a:picLocks noChangeAspect="1"/>
          </p:cNvPicPr>
          <p:nvPr/>
        </p:nvPicPr>
        <p:blipFill>
          <a:blip r:embed="rId3"/>
          <a:stretch>
            <a:fillRect/>
          </a:stretch>
        </p:blipFill>
        <p:spPr>
          <a:xfrm>
            <a:off x="5663952" y="3861048"/>
            <a:ext cx="190500" cy="304800"/>
          </a:xfrm>
          <a:prstGeom prst="rect">
            <a:avLst/>
          </a:prstGeom>
        </p:spPr>
      </p:pic>
      <p:pic>
        <p:nvPicPr>
          <p:cNvPr id="219" name="Picture 218"/>
          <p:cNvPicPr>
            <a:picLocks noChangeAspect="1"/>
          </p:cNvPicPr>
          <p:nvPr/>
        </p:nvPicPr>
        <p:blipFill>
          <a:blip r:embed="rId3"/>
          <a:stretch>
            <a:fillRect/>
          </a:stretch>
        </p:blipFill>
        <p:spPr>
          <a:xfrm>
            <a:off x="6456040" y="3861048"/>
            <a:ext cx="190500" cy="304800"/>
          </a:xfrm>
          <a:prstGeom prst="rect">
            <a:avLst/>
          </a:prstGeom>
        </p:spPr>
      </p:pic>
      <p:pic>
        <p:nvPicPr>
          <p:cNvPr id="220" name="Picture 219"/>
          <p:cNvPicPr>
            <a:picLocks noChangeAspect="1"/>
          </p:cNvPicPr>
          <p:nvPr/>
        </p:nvPicPr>
        <p:blipFill>
          <a:blip r:embed="rId3"/>
          <a:stretch>
            <a:fillRect/>
          </a:stretch>
        </p:blipFill>
        <p:spPr>
          <a:xfrm>
            <a:off x="7248128" y="3861048"/>
            <a:ext cx="190500" cy="304800"/>
          </a:xfrm>
          <a:prstGeom prst="rect">
            <a:avLst/>
          </a:prstGeom>
        </p:spPr>
      </p:pic>
      <p:pic>
        <p:nvPicPr>
          <p:cNvPr id="221" name="Picture 220"/>
          <p:cNvPicPr>
            <a:picLocks noChangeAspect="1"/>
          </p:cNvPicPr>
          <p:nvPr/>
        </p:nvPicPr>
        <p:blipFill>
          <a:blip r:embed="rId3"/>
          <a:stretch>
            <a:fillRect/>
          </a:stretch>
        </p:blipFill>
        <p:spPr>
          <a:xfrm>
            <a:off x="8040216" y="3861048"/>
            <a:ext cx="190500" cy="304800"/>
          </a:xfrm>
          <a:prstGeom prst="rect">
            <a:avLst/>
          </a:prstGeom>
        </p:spPr>
      </p:pic>
      <p:pic>
        <p:nvPicPr>
          <p:cNvPr id="222" name="Picture 221"/>
          <p:cNvPicPr>
            <a:picLocks noChangeAspect="1"/>
          </p:cNvPicPr>
          <p:nvPr/>
        </p:nvPicPr>
        <p:blipFill>
          <a:blip r:embed="rId3"/>
          <a:stretch>
            <a:fillRect/>
          </a:stretch>
        </p:blipFill>
        <p:spPr>
          <a:xfrm>
            <a:off x="8976320" y="3861048"/>
            <a:ext cx="190500" cy="304800"/>
          </a:xfrm>
          <a:prstGeom prst="rect">
            <a:avLst/>
          </a:prstGeom>
        </p:spPr>
      </p:pic>
      <p:pic>
        <p:nvPicPr>
          <p:cNvPr id="223" name="Picture 222"/>
          <p:cNvPicPr>
            <a:picLocks noChangeAspect="1"/>
          </p:cNvPicPr>
          <p:nvPr/>
        </p:nvPicPr>
        <p:blipFill>
          <a:blip r:embed="rId3"/>
          <a:stretch>
            <a:fillRect/>
          </a:stretch>
        </p:blipFill>
        <p:spPr>
          <a:xfrm>
            <a:off x="9912424" y="3861048"/>
            <a:ext cx="190500" cy="304800"/>
          </a:xfrm>
          <a:prstGeom prst="rect">
            <a:avLst/>
          </a:prstGeom>
        </p:spPr>
      </p:pic>
      <p:pic>
        <p:nvPicPr>
          <p:cNvPr id="224" name="Picture 223"/>
          <p:cNvPicPr>
            <a:picLocks noChangeAspect="1"/>
          </p:cNvPicPr>
          <p:nvPr/>
        </p:nvPicPr>
        <p:blipFill>
          <a:blip r:embed="rId3"/>
          <a:stretch>
            <a:fillRect/>
          </a:stretch>
        </p:blipFill>
        <p:spPr>
          <a:xfrm>
            <a:off x="10704512" y="3861048"/>
            <a:ext cx="190500" cy="304800"/>
          </a:xfrm>
          <a:prstGeom prst="rect">
            <a:avLst/>
          </a:prstGeom>
        </p:spPr>
      </p:pic>
      <p:cxnSp>
        <p:nvCxnSpPr>
          <p:cNvPr id="225" name="Straight Connector 224"/>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27" name="Rectangle 226"/>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28" name="TextBox 227"/>
          <p:cNvSpPr txBox="1"/>
          <p:nvPr/>
        </p:nvSpPr>
        <p:spPr>
          <a:xfrm>
            <a:off x="8688288" y="6165304"/>
            <a:ext cx="3147015" cy="307777"/>
          </a:xfrm>
          <a:prstGeom prst="rect">
            <a:avLst/>
          </a:prstGeom>
          <a:noFill/>
        </p:spPr>
        <p:txBody>
          <a:bodyPr wrap="none" rtlCol="0">
            <a:spAutoFit/>
          </a:bodyPr>
          <a:lstStyle/>
          <a:p>
            <a:r>
              <a:rPr lang="zh-CN" altLang="en-US" sz="1400" dirty="0" smtClean="0"/>
              <a:t>首页 上一页 </a:t>
            </a:r>
            <a:r>
              <a:rPr lang="en-US" altLang="zh-CN" sz="1400" dirty="0" smtClean="0"/>
              <a:t>1-3</a:t>
            </a:r>
            <a:r>
              <a:rPr lang="zh-CN" altLang="en-US" sz="1400" dirty="0" smtClean="0"/>
              <a:t>条，共</a:t>
            </a:r>
            <a:r>
              <a:rPr lang="en-US" altLang="zh-CN" sz="1400" dirty="0" smtClean="0"/>
              <a:t>3</a:t>
            </a:r>
            <a:r>
              <a:rPr lang="zh-CN" altLang="en-US" sz="1400" dirty="0" smtClean="0"/>
              <a:t>条下一页 尾页</a:t>
            </a:r>
            <a:endParaRPr lang="en-US" sz="1400" dirty="0"/>
          </a:p>
        </p:txBody>
      </p:sp>
      <p:sp>
        <p:nvSpPr>
          <p:cNvPr id="229" name="Rounded Rectangle 228"/>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230" name="Rounded Rectangle 229">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231" name="Rounded Rectangle 230"/>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232" name="Rounded Rectangle 231"/>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233" name="Rounded Rectangle 232"/>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234" name="Rounded Rectangle 233"/>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235" name="Straight Connector 23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36" name="TextBox 235"/>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237" name="TextBox 236"/>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238" name="TextBox 237"/>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239" name="TextBox 238"/>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240" name="TextBox 239"/>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241" name="TextBox 240"/>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242" name="TextBox 241"/>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243" name="TextBox 242"/>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44" name="TextBox 243"/>
          <p:cNvSpPr txBox="1"/>
          <p:nvPr/>
        </p:nvSpPr>
        <p:spPr>
          <a:xfrm>
            <a:off x="8472264" y="4293096"/>
            <a:ext cx="367408" cy="307777"/>
          </a:xfrm>
          <a:prstGeom prst="rect">
            <a:avLst/>
          </a:prstGeom>
          <a:noFill/>
        </p:spPr>
        <p:txBody>
          <a:bodyPr wrap="none" rtlCol="0">
            <a:spAutoFit/>
          </a:bodyPr>
          <a:lstStyle/>
          <a:p>
            <a:r>
              <a:rPr lang="en-US" altLang="zh-CN" sz="1400" dirty="0" smtClean="0"/>
              <a:t>70</a:t>
            </a:r>
            <a:endParaRPr lang="en-US" sz="1400" dirty="0"/>
          </a:p>
        </p:txBody>
      </p:sp>
      <p:sp>
        <p:nvSpPr>
          <p:cNvPr id="245" name="TextBox 244"/>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246" name="TextBox 245"/>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247" name="TextBox 246"/>
          <p:cNvSpPr txBox="1"/>
          <p:nvPr/>
        </p:nvSpPr>
        <p:spPr>
          <a:xfrm>
            <a:off x="10740962" y="4221088"/>
            <a:ext cx="1200970" cy="738664"/>
          </a:xfrm>
          <a:prstGeom prst="rect">
            <a:avLst/>
          </a:prstGeom>
          <a:noFill/>
        </p:spPr>
        <p:txBody>
          <a:bodyPr wrap="none" rtlCol="0">
            <a:spAutoFit/>
          </a:bodyPr>
          <a:lstStyle/>
          <a:p>
            <a:r>
              <a:rPr lang="zh-CN" altLang="en-US" sz="1400" dirty="0" smtClean="0"/>
              <a:t>郭建</a:t>
            </a:r>
            <a:r>
              <a:rPr lang="en-US" altLang="zh-CN" sz="1400" dirty="0" smtClean="0"/>
              <a:t>(123456)</a:t>
            </a:r>
            <a:endParaRPr lang="en-US" altLang="zh-CN" sz="1400" dirty="0" smtClean="0"/>
          </a:p>
          <a:p>
            <a:r>
              <a:rPr lang="zh-CN" altLang="en-US" sz="1400" dirty="0" smtClean="0"/>
              <a:t>韩涛</a:t>
            </a:r>
            <a:r>
              <a:rPr lang="en-US" altLang="zh-CN" sz="1400" dirty="0" smtClean="0"/>
              <a:t>(165432)</a:t>
            </a:r>
            <a:endParaRPr lang="en-US" altLang="zh-CN" sz="1400" dirty="0" smtClean="0"/>
          </a:p>
          <a:p>
            <a:r>
              <a:rPr lang="zh-CN" altLang="en-US" sz="1400" dirty="0" smtClean="0"/>
              <a:t>孟烨</a:t>
            </a:r>
            <a:r>
              <a:rPr lang="en-US" altLang="zh-CN" sz="1400" dirty="0" smtClean="0"/>
              <a:t>(543216)</a:t>
            </a:r>
            <a:endParaRPr lang="en-US" sz="1400" dirty="0"/>
          </a:p>
        </p:txBody>
      </p:sp>
      <p:cxnSp>
        <p:nvCxnSpPr>
          <p:cNvPr id="248" name="Straight Connector 247"/>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49" name="Rectangle 248"/>
          <p:cNvSpPr/>
          <p:nvPr/>
        </p:nvSpPr>
        <p:spPr>
          <a:xfrm>
            <a:off x="1991544" y="5013176"/>
            <a:ext cx="9721080" cy="4320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250" name="Straight Connector 249"/>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51" name="TextBox 250"/>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252" name="TextBox 251"/>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253" name="TextBox 252"/>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254" name="TextBox 253"/>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255" name="TextBox 254"/>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256" name="TextBox 255"/>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257" name="TextBox 256"/>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258" name="TextBox 257"/>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259" name="TextBox 258"/>
          <p:cNvSpPr txBox="1"/>
          <p:nvPr/>
        </p:nvSpPr>
        <p:spPr>
          <a:xfrm>
            <a:off x="8472264" y="5013176"/>
            <a:ext cx="458780" cy="307777"/>
          </a:xfrm>
          <a:prstGeom prst="rect">
            <a:avLst/>
          </a:prstGeom>
          <a:noFill/>
        </p:spPr>
        <p:txBody>
          <a:bodyPr wrap="none" rtlCol="0">
            <a:spAutoFit/>
          </a:bodyPr>
          <a:lstStyle/>
          <a:p>
            <a:r>
              <a:rPr lang="en-US" altLang="zh-CN" sz="1400" dirty="0" smtClean="0"/>
              <a:t>110</a:t>
            </a:r>
            <a:endParaRPr lang="en-US" altLang="zh-CN" sz="1400" dirty="0" smtClean="0"/>
          </a:p>
        </p:txBody>
      </p:sp>
      <p:sp>
        <p:nvSpPr>
          <p:cNvPr id="260" name="TextBox 259"/>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261" name="TextBox 260"/>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262" name="Straight Connector 261"/>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63" name="Rectangle 262"/>
          <p:cNvSpPr/>
          <p:nvPr/>
        </p:nvSpPr>
        <p:spPr>
          <a:xfrm>
            <a:off x="1991544" y="5589240"/>
            <a:ext cx="9721080" cy="4320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64" name="TextBox 263"/>
          <p:cNvSpPr txBox="1"/>
          <p:nvPr/>
        </p:nvSpPr>
        <p:spPr>
          <a:xfrm>
            <a:off x="1991544" y="5517232"/>
            <a:ext cx="872675" cy="523220"/>
          </a:xfrm>
          <a:prstGeom prst="rect">
            <a:avLst/>
          </a:prstGeom>
          <a:noFill/>
        </p:spPr>
        <p:txBody>
          <a:bodyPr wrap="none" rtlCol="0">
            <a:spAutoFit/>
          </a:bodyPr>
          <a:lstStyle/>
          <a:p>
            <a:r>
              <a:rPr lang="en-US" altLang="zh-CN" sz="1400" dirty="0" smtClean="0"/>
              <a:t>LAWS160</a:t>
            </a:r>
            <a:endParaRPr lang="en-US" altLang="zh-CN" sz="1400" dirty="0" smtClean="0"/>
          </a:p>
          <a:p>
            <a:r>
              <a:rPr lang="en-US" altLang="zh-CN" sz="1400" dirty="0" smtClean="0"/>
              <a:t>002.01</a:t>
            </a:r>
            <a:endParaRPr lang="en-US" sz="1400" dirty="0"/>
          </a:p>
        </p:txBody>
      </p:sp>
      <p:sp>
        <p:nvSpPr>
          <p:cNvPr id="265" name="TextBox 264"/>
          <p:cNvSpPr txBox="1"/>
          <p:nvPr/>
        </p:nvSpPr>
        <p:spPr>
          <a:xfrm>
            <a:off x="2855640" y="5589240"/>
            <a:ext cx="902811" cy="307777"/>
          </a:xfrm>
          <a:prstGeom prst="rect">
            <a:avLst/>
          </a:prstGeom>
          <a:noFill/>
        </p:spPr>
        <p:txBody>
          <a:bodyPr wrap="none" rtlCol="0">
            <a:spAutoFit/>
          </a:bodyPr>
          <a:lstStyle/>
          <a:p>
            <a:r>
              <a:rPr lang="zh-CN" altLang="en-US" sz="1400" smtClean="0"/>
              <a:t>民法总论</a:t>
            </a:r>
            <a:endParaRPr lang="en-US" sz="1400" dirty="0"/>
          </a:p>
        </p:txBody>
      </p:sp>
      <p:sp>
        <p:nvSpPr>
          <p:cNvPr id="266" name="TextBox 265"/>
          <p:cNvSpPr txBox="1"/>
          <p:nvPr/>
        </p:nvSpPr>
        <p:spPr>
          <a:xfrm>
            <a:off x="3719736" y="5589240"/>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267" name="TextBox 266"/>
          <p:cNvSpPr txBox="1"/>
          <p:nvPr/>
        </p:nvSpPr>
        <p:spPr>
          <a:xfrm>
            <a:off x="4511824" y="5589240"/>
            <a:ext cx="367408" cy="307777"/>
          </a:xfrm>
          <a:prstGeom prst="rect">
            <a:avLst/>
          </a:prstGeom>
          <a:noFill/>
        </p:spPr>
        <p:txBody>
          <a:bodyPr wrap="none" rtlCol="0">
            <a:spAutoFit/>
          </a:bodyPr>
          <a:lstStyle/>
          <a:p>
            <a:r>
              <a:rPr lang="en-US" altLang="zh-CN" sz="1400" dirty="0" smtClean="0"/>
              <a:t>17</a:t>
            </a:r>
            <a:endParaRPr lang="en-US" sz="1400" dirty="0"/>
          </a:p>
        </p:txBody>
      </p:sp>
      <p:sp>
        <p:nvSpPr>
          <p:cNvPr id="268" name="TextBox 267"/>
          <p:cNvSpPr txBox="1"/>
          <p:nvPr/>
        </p:nvSpPr>
        <p:spPr>
          <a:xfrm>
            <a:off x="5015880" y="5517232"/>
            <a:ext cx="720080" cy="523220"/>
          </a:xfrm>
          <a:prstGeom prst="rect">
            <a:avLst/>
          </a:prstGeom>
          <a:noFill/>
        </p:spPr>
        <p:txBody>
          <a:bodyPr wrap="square" rtlCol="0">
            <a:spAutoFit/>
          </a:bodyPr>
          <a:lstStyle/>
          <a:p>
            <a:r>
              <a:rPr lang="zh-CN" altLang="en-US" sz="1400" smtClean="0"/>
              <a:t>跨校辅修</a:t>
            </a:r>
            <a:endParaRPr lang="en-US" sz="1400" dirty="0"/>
          </a:p>
        </p:txBody>
      </p:sp>
      <p:sp>
        <p:nvSpPr>
          <p:cNvPr id="269" name="TextBox 268"/>
          <p:cNvSpPr txBox="1"/>
          <p:nvPr/>
        </p:nvSpPr>
        <p:spPr>
          <a:xfrm>
            <a:off x="5951984" y="5589240"/>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270" name="TextBox 269"/>
          <p:cNvSpPr txBox="1"/>
          <p:nvPr/>
        </p:nvSpPr>
        <p:spPr>
          <a:xfrm>
            <a:off x="6816080" y="5589240"/>
            <a:ext cx="367408" cy="307777"/>
          </a:xfrm>
          <a:prstGeom prst="rect">
            <a:avLst/>
          </a:prstGeom>
          <a:noFill/>
        </p:spPr>
        <p:txBody>
          <a:bodyPr wrap="none" rtlCol="0">
            <a:spAutoFit/>
          </a:bodyPr>
          <a:lstStyle/>
          <a:p>
            <a:r>
              <a:rPr lang="en-US" altLang="zh-CN" sz="1400" dirty="0" smtClean="0"/>
              <a:t>54</a:t>
            </a:r>
            <a:endParaRPr lang="en-US" sz="1400" dirty="0"/>
          </a:p>
        </p:txBody>
      </p:sp>
      <p:sp>
        <p:nvSpPr>
          <p:cNvPr id="271" name="TextBox 270"/>
          <p:cNvSpPr txBox="1"/>
          <p:nvPr/>
        </p:nvSpPr>
        <p:spPr>
          <a:xfrm>
            <a:off x="7608168" y="5589240"/>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2" name="TextBox 271"/>
          <p:cNvSpPr txBox="1"/>
          <p:nvPr/>
        </p:nvSpPr>
        <p:spPr>
          <a:xfrm>
            <a:off x="8472264" y="5589240"/>
            <a:ext cx="458780" cy="307777"/>
          </a:xfrm>
          <a:prstGeom prst="rect">
            <a:avLst/>
          </a:prstGeom>
          <a:noFill/>
        </p:spPr>
        <p:txBody>
          <a:bodyPr wrap="none" rtlCol="0">
            <a:spAutoFit/>
          </a:bodyPr>
          <a:lstStyle/>
          <a:p>
            <a:r>
              <a:rPr lang="en-US" altLang="zh-CN" sz="1400" dirty="0" smtClean="0"/>
              <a:t>110</a:t>
            </a:r>
            <a:endParaRPr lang="en-US" sz="1400" dirty="0"/>
          </a:p>
        </p:txBody>
      </p:sp>
      <p:sp>
        <p:nvSpPr>
          <p:cNvPr id="273" name="TextBox 272"/>
          <p:cNvSpPr txBox="1"/>
          <p:nvPr/>
        </p:nvSpPr>
        <p:spPr>
          <a:xfrm>
            <a:off x="9408368"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274" name="TextBox 273"/>
          <p:cNvSpPr txBox="1"/>
          <p:nvPr/>
        </p:nvSpPr>
        <p:spPr>
          <a:xfrm>
            <a:off x="10272464" y="5589240"/>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275" name="Straight Connector 274"/>
          <p:cNvCxnSpPr/>
          <p:nvPr/>
        </p:nvCxnSpPr>
        <p:spPr>
          <a:xfrm>
            <a:off x="1991544" y="609329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76" name="Rectangle 275"/>
          <p:cNvSpPr/>
          <p:nvPr/>
        </p:nvSpPr>
        <p:spPr>
          <a:xfrm>
            <a:off x="2135560" y="188640"/>
            <a:ext cx="9721080" cy="6480720"/>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277" name="TextBox 276"/>
          <p:cNvSpPr txBox="1"/>
          <p:nvPr/>
        </p:nvSpPr>
        <p:spPr>
          <a:xfrm>
            <a:off x="2351584" y="476672"/>
            <a:ext cx="1107996" cy="369332"/>
          </a:xfrm>
          <a:prstGeom prst="rect">
            <a:avLst/>
          </a:prstGeom>
          <a:noFill/>
        </p:spPr>
        <p:txBody>
          <a:bodyPr wrap="none" rtlCol="0">
            <a:spAutoFit/>
          </a:bodyPr>
          <a:lstStyle/>
          <a:p>
            <a:r>
              <a:rPr lang="zh-CN" altLang="en-US" smtClean="0"/>
              <a:t>添加课程</a:t>
            </a:r>
            <a:endParaRPr lang="en-US" dirty="0"/>
          </a:p>
        </p:txBody>
      </p:sp>
      <p:sp>
        <p:nvSpPr>
          <p:cNvPr id="278" name="TextBox 277"/>
          <p:cNvSpPr txBox="1"/>
          <p:nvPr/>
        </p:nvSpPr>
        <p:spPr>
          <a:xfrm>
            <a:off x="2927648" y="980728"/>
            <a:ext cx="1107996" cy="369332"/>
          </a:xfrm>
          <a:prstGeom prst="rect">
            <a:avLst/>
          </a:prstGeom>
          <a:noFill/>
        </p:spPr>
        <p:txBody>
          <a:bodyPr wrap="none" rtlCol="0">
            <a:spAutoFit/>
          </a:bodyPr>
          <a:lstStyle/>
          <a:p>
            <a:r>
              <a:rPr lang="zh-CN" altLang="en-US" smtClean="0"/>
              <a:t>课程代码</a:t>
            </a:r>
            <a:endParaRPr lang="en-US" dirty="0"/>
          </a:p>
        </p:txBody>
      </p:sp>
      <p:sp>
        <p:nvSpPr>
          <p:cNvPr id="279" name="TextBox 278"/>
          <p:cNvSpPr txBox="1"/>
          <p:nvPr/>
        </p:nvSpPr>
        <p:spPr>
          <a:xfrm>
            <a:off x="2927648" y="1484784"/>
            <a:ext cx="1107996" cy="369332"/>
          </a:xfrm>
          <a:prstGeom prst="rect">
            <a:avLst/>
          </a:prstGeom>
          <a:noFill/>
        </p:spPr>
        <p:txBody>
          <a:bodyPr wrap="none" rtlCol="0">
            <a:spAutoFit/>
          </a:bodyPr>
          <a:lstStyle/>
          <a:p>
            <a:r>
              <a:rPr lang="zh-CN" altLang="en-US" dirty="0" smtClean="0"/>
              <a:t>课程名称</a:t>
            </a:r>
            <a:endParaRPr lang="en-US" dirty="0"/>
          </a:p>
        </p:txBody>
      </p:sp>
      <p:sp>
        <p:nvSpPr>
          <p:cNvPr id="280" name="Rectangle 279"/>
          <p:cNvSpPr/>
          <p:nvPr/>
        </p:nvSpPr>
        <p:spPr>
          <a:xfrm>
            <a:off x="4439816" y="980728"/>
            <a:ext cx="327636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SOSC120015.01</a:t>
            </a:r>
            <a:r>
              <a:rPr lang="en-US" dirty="0" smtClean="0"/>
              <a:t>s</a:t>
            </a:r>
            <a:endParaRPr lang="en-US" dirty="0"/>
          </a:p>
        </p:txBody>
      </p:sp>
      <p:sp>
        <p:nvSpPr>
          <p:cNvPr id="281" name="Rectangle 280"/>
          <p:cNvSpPr/>
          <p:nvPr/>
        </p:nvSpPr>
        <p:spPr>
          <a:xfrm>
            <a:off x="4439816" y="1484784"/>
            <a:ext cx="590465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TextBox 281"/>
          <p:cNvSpPr txBox="1"/>
          <p:nvPr/>
        </p:nvSpPr>
        <p:spPr>
          <a:xfrm>
            <a:off x="2927648" y="1988840"/>
            <a:ext cx="1069524" cy="369332"/>
          </a:xfrm>
          <a:prstGeom prst="rect">
            <a:avLst/>
          </a:prstGeom>
          <a:noFill/>
        </p:spPr>
        <p:txBody>
          <a:bodyPr wrap="none" rtlCol="0">
            <a:spAutoFit/>
          </a:bodyPr>
          <a:lstStyle/>
          <a:p>
            <a:r>
              <a:rPr lang="zh-CN" altLang="en-US" dirty="0" smtClean="0"/>
              <a:t>学        位</a:t>
            </a:r>
            <a:endParaRPr lang="en-US" dirty="0"/>
          </a:p>
        </p:txBody>
      </p:sp>
      <p:sp>
        <p:nvSpPr>
          <p:cNvPr id="283" name="Rectangle 282"/>
          <p:cNvSpPr/>
          <p:nvPr/>
        </p:nvSpPr>
        <p:spPr>
          <a:xfrm>
            <a:off x="4439816"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Rectangle 283"/>
          <p:cNvSpPr/>
          <p:nvPr/>
        </p:nvSpPr>
        <p:spPr>
          <a:xfrm>
            <a:off x="6168008" y="1988840"/>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Triangle 284"/>
          <p:cNvSpPr/>
          <p:nvPr/>
        </p:nvSpPr>
        <p:spPr>
          <a:xfrm rot="10800000">
            <a:off x="6240016" y="2060848"/>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TextBox 285"/>
          <p:cNvSpPr txBox="1"/>
          <p:nvPr/>
        </p:nvSpPr>
        <p:spPr>
          <a:xfrm>
            <a:off x="6816080" y="1988840"/>
            <a:ext cx="1069524" cy="369332"/>
          </a:xfrm>
          <a:prstGeom prst="rect">
            <a:avLst/>
          </a:prstGeom>
          <a:noFill/>
        </p:spPr>
        <p:txBody>
          <a:bodyPr wrap="none" rtlCol="0">
            <a:spAutoFit/>
          </a:bodyPr>
          <a:lstStyle/>
          <a:p>
            <a:r>
              <a:rPr lang="zh-CN" altLang="en-US" dirty="0" smtClean="0"/>
              <a:t>年        级</a:t>
            </a:r>
            <a:endParaRPr lang="en-US" dirty="0"/>
          </a:p>
        </p:txBody>
      </p:sp>
      <p:sp>
        <p:nvSpPr>
          <p:cNvPr id="287" name="Rectangle 286"/>
          <p:cNvSpPr/>
          <p:nvPr/>
        </p:nvSpPr>
        <p:spPr>
          <a:xfrm>
            <a:off x="8256240"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p:cNvSpPr/>
          <p:nvPr/>
        </p:nvSpPr>
        <p:spPr>
          <a:xfrm>
            <a:off x="9984432" y="1988840"/>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Triangle 288"/>
          <p:cNvSpPr/>
          <p:nvPr/>
        </p:nvSpPr>
        <p:spPr>
          <a:xfrm rot="10800000">
            <a:off x="10056440" y="2060848"/>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TextBox 289"/>
          <p:cNvSpPr txBox="1"/>
          <p:nvPr/>
        </p:nvSpPr>
        <p:spPr>
          <a:xfrm>
            <a:off x="2927648" y="2492896"/>
            <a:ext cx="1069524" cy="369332"/>
          </a:xfrm>
          <a:prstGeom prst="rect">
            <a:avLst/>
          </a:prstGeom>
          <a:noFill/>
        </p:spPr>
        <p:txBody>
          <a:bodyPr wrap="none" rtlCol="0">
            <a:spAutoFit/>
          </a:bodyPr>
          <a:lstStyle/>
          <a:p>
            <a:r>
              <a:rPr lang="zh-CN" altLang="en-US" dirty="0" smtClean="0"/>
              <a:t>班        级</a:t>
            </a:r>
            <a:endParaRPr lang="en-US" dirty="0"/>
          </a:p>
        </p:txBody>
      </p:sp>
      <p:sp>
        <p:nvSpPr>
          <p:cNvPr id="291" name="Rectangle 290"/>
          <p:cNvSpPr/>
          <p:nvPr/>
        </p:nvSpPr>
        <p:spPr>
          <a:xfrm>
            <a:off x="4439816" y="2492896"/>
            <a:ext cx="54726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Rectangle 291"/>
          <p:cNvSpPr/>
          <p:nvPr/>
        </p:nvSpPr>
        <p:spPr>
          <a:xfrm>
            <a:off x="9984432" y="2492896"/>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Triangle 292"/>
          <p:cNvSpPr/>
          <p:nvPr/>
        </p:nvSpPr>
        <p:spPr>
          <a:xfrm rot="10800000">
            <a:off x="10056440" y="2564904"/>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TextBox 293"/>
          <p:cNvSpPr txBox="1"/>
          <p:nvPr/>
        </p:nvSpPr>
        <p:spPr>
          <a:xfrm>
            <a:off x="2927648" y="3041299"/>
            <a:ext cx="1069524" cy="369332"/>
          </a:xfrm>
          <a:prstGeom prst="rect">
            <a:avLst/>
          </a:prstGeom>
          <a:noFill/>
        </p:spPr>
        <p:txBody>
          <a:bodyPr wrap="none" rtlCol="0">
            <a:spAutoFit/>
          </a:bodyPr>
          <a:lstStyle/>
          <a:p>
            <a:r>
              <a:rPr lang="zh-CN" altLang="en-US" dirty="0" smtClean="0"/>
              <a:t>学        期</a:t>
            </a:r>
            <a:endParaRPr lang="en-US" dirty="0"/>
          </a:p>
        </p:txBody>
      </p:sp>
      <p:sp>
        <p:nvSpPr>
          <p:cNvPr id="295" name="Rectangle 294"/>
          <p:cNvSpPr/>
          <p:nvPr/>
        </p:nvSpPr>
        <p:spPr>
          <a:xfrm>
            <a:off x="4439816"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TextBox 295"/>
          <p:cNvSpPr txBox="1"/>
          <p:nvPr/>
        </p:nvSpPr>
        <p:spPr>
          <a:xfrm>
            <a:off x="6816080" y="2996952"/>
            <a:ext cx="1103187" cy="369332"/>
          </a:xfrm>
          <a:prstGeom prst="rect">
            <a:avLst/>
          </a:prstGeom>
          <a:noFill/>
        </p:spPr>
        <p:txBody>
          <a:bodyPr wrap="none" rtlCol="0">
            <a:spAutoFit/>
          </a:bodyPr>
          <a:lstStyle/>
          <a:p>
            <a:r>
              <a:rPr lang="zh-CN" altLang="en-US" dirty="0" smtClean="0"/>
              <a:t>学        时</a:t>
            </a:r>
            <a:endParaRPr lang="en-US" dirty="0"/>
          </a:p>
        </p:txBody>
      </p:sp>
      <p:sp>
        <p:nvSpPr>
          <p:cNvPr id="297" name="Rectangle 296"/>
          <p:cNvSpPr/>
          <p:nvPr/>
        </p:nvSpPr>
        <p:spPr>
          <a:xfrm>
            <a:off x="8256240"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Rectangle 297"/>
          <p:cNvSpPr/>
          <p:nvPr/>
        </p:nvSpPr>
        <p:spPr>
          <a:xfrm>
            <a:off x="9984432" y="2996952"/>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9" name="Picture 298"/>
          <p:cNvPicPr>
            <a:picLocks noChangeAspect="1"/>
          </p:cNvPicPr>
          <p:nvPr/>
        </p:nvPicPr>
        <p:blipFill>
          <a:blip r:embed="rId4"/>
          <a:stretch>
            <a:fillRect/>
          </a:stretch>
        </p:blipFill>
        <p:spPr>
          <a:xfrm>
            <a:off x="10056440" y="3068960"/>
            <a:ext cx="254000" cy="241300"/>
          </a:xfrm>
          <a:prstGeom prst="rect">
            <a:avLst/>
          </a:prstGeom>
        </p:spPr>
      </p:pic>
      <p:sp>
        <p:nvSpPr>
          <p:cNvPr id="300" name="TextBox 299"/>
          <p:cNvSpPr txBox="1"/>
          <p:nvPr/>
        </p:nvSpPr>
        <p:spPr>
          <a:xfrm>
            <a:off x="2927648" y="3501008"/>
            <a:ext cx="1069524" cy="369332"/>
          </a:xfrm>
          <a:prstGeom prst="rect">
            <a:avLst/>
          </a:prstGeom>
          <a:noFill/>
        </p:spPr>
        <p:txBody>
          <a:bodyPr wrap="none" rtlCol="0">
            <a:spAutoFit/>
          </a:bodyPr>
          <a:lstStyle/>
          <a:p>
            <a:r>
              <a:rPr lang="zh-CN" altLang="en-US" dirty="0" smtClean="0"/>
              <a:t>难        度</a:t>
            </a:r>
            <a:endParaRPr lang="en-US" dirty="0"/>
          </a:p>
        </p:txBody>
      </p:sp>
      <p:sp>
        <p:nvSpPr>
          <p:cNvPr id="301" name="Rectangle 300"/>
          <p:cNvSpPr/>
          <p:nvPr/>
        </p:nvSpPr>
        <p:spPr>
          <a:xfrm>
            <a:off x="4439816" y="3501008"/>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p:cNvSpPr/>
          <p:nvPr/>
        </p:nvSpPr>
        <p:spPr>
          <a:xfrm>
            <a:off x="6168008" y="2996952"/>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3" name="Picture 302"/>
          <p:cNvPicPr>
            <a:picLocks noChangeAspect="1"/>
          </p:cNvPicPr>
          <p:nvPr/>
        </p:nvPicPr>
        <p:blipFill>
          <a:blip r:embed="rId4"/>
          <a:stretch>
            <a:fillRect/>
          </a:stretch>
        </p:blipFill>
        <p:spPr>
          <a:xfrm>
            <a:off x="6240016" y="3068960"/>
            <a:ext cx="254000" cy="241300"/>
          </a:xfrm>
          <a:prstGeom prst="rect">
            <a:avLst/>
          </a:prstGeom>
        </p:spPr>
      </p:pic>
      <p:sp>
        <p:nvSpPr>
          <p:cNvPr id="304" name="TextBox 303"/>
          <p:cNvSpPr txBox="1"/>
          <p:nvPr/>
        </p:nvSpPr>
        <p:spPr>
          <a:xfrm>
            <a:off x="2927648" y="4005064"/>
            <a:ext cx="1197764" cy="369332"/>
          </a:xfrm>
          <a:prstGeom prst="rect">
            <a:avLst/>
          </a:prstGeom>
          <a:noFill/>
        </p:spPr>
        <p:txBody>
          <a:bodyPr wrap="none" rtlCol="0">
            <a:spAutoFit/>
          </a:bodyPr>
          <a:lstStyle/>
          <a:p>
            <a:r>
              <a:rPr lang="zh-CN" altLang="en-US" dirty="0" smtClean="0"/>
              <a:t>必修</a:t>
            </a:r>
            <a:r>
              <a:rPr lang="en-US" altLang="zh-CN" dirty="0" smtClean="0"/>
              <a:t>/</a:t>
            </a:r>
            <a:r>
              <a:rPr lang="zh-CN" altLang="en-US" dirty="0" smtClean="0"/>
              <a:t>选修</a:t>
            </a:r>
            <a:endParaRPr lang="en-US" dirty="0"/>
          </a:p>
        </p:txBody>
      </p:sp>
      <p:sp>
        <p:nvSpPr>
          <p:cNvPr id="305" name="Rectangle 304"/>
          <p:cNvSpPr/>
          <p:nvPr/>
        </p:nvSpPr>
        <p:spPr>
          <a:xfrm>
            <a:off x="4455460" y="4005064"/>
            <a:ext cx="16405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Rectangle 305"/>
          <p:cNvSpPr/>
          <p:nvPr/>
        </p:nvSpPr>
        <p:spPr>
          <a:xfrm>
            <a:off x="4451134" y="4509120"/>
            <a:ext cx="164486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TextBox 306"/>
          <p:cNvSpPr txBox="1"/>
          <p:nvPr/>
        </p:nvSpPr>
        <p:spPr>
          <a:xfrm>
            <a:off x="2927648" y="4509120"/>
            <a:ext cx="1088760" cy="369332"/>
          </a:xfrm>
          <a:prstGeom prst="rect">
            <a:avLst/>
          </a:prstGeom>
          <a:noFill/>
        </p:spPr>
        <p:txBody>
          <a:bodyPr wrap="none" rtlCol="0">
            <a:spAutoFit/>
          </a:bodyPr>
          <a:lstStyle/>
          <a:p>
            <a:r>
              <a:rPr lang="zh-CN" altLang="en-US" dirty="0" smtClean="0"/>
              <a:t>教  师  数</a:t>
            </a:r>
            <a:endParaRPr lang="en-US" dirty="0"/>
          </a:p>
        </p:txBody>
      </p:sp>
      <p:sp>
        <p:nvSpPr>
          <p:cNvPr id="308" name="TextBox 307"/>
          <p:cNvSpPr txBox="1"/>
          <p:nvPr/>
        </p:nvSpPr>
        <p:spPr>
          <a:xfrm>
            <a:off x="2927648" y="5013176"/>
            <a:ext cx="1338828" cy="369332"/>
          </a:xfrm>
          <a:prstGeom prst="rect">
            <a:avLst/>
          </a:prstGeom>
          <a:noFill/>
        </p:spPr>
        <p:txBody>
          <a:bodyPr wrap="none" rtlCol="0">
            <a:spAutoFit/>
          </a:bodyPr>
          <a:lstStyle/>
          <a:p>
            <a:r>
              <a:rPr lang="zh-CN" altLang="en-US" dirty="0" smtClean="0"/>
              <a:t>周上课次数</a:t>
            </a:r>
            <a:endParaRPr lang="en-US" dirty="0"/>
          </a:p>
        </p:txBody>
      </p:sp>
      <p:sp>
        <p:nvSpPr>
          <p:cNvPr id="309" name="Rectangle 308"/>
          <p:cNvSpPr/>
          <p:nvPr/>
        </p:nvSpPr>
        <p:spPr>
          <a:xfrm>
            <a:off x="4439816" y="5013176"/>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TextBox 309"/>
          <p:cNvSpPr txBox="1"/>
          <p:nvPr/>
        </p:nvSpPr>
        <p:spPr>
          <a:xfrm>
            <a:off x="6816080" y="3501008"/>
            <a:ext cx="1107996" cy="369332"/>
          </a:xfrm>
          <a:prstGeom prst="rect">
            <a:avLst/>
          </a:prstGeom>
          <a:noFill/>
        </p:spPr>
        <p:txBody>
          <a:bodyPr wrap="none" rtlCol="0">
            <a:spAutoFit/>
          </a:bodyPr>
          <a:lstStyle/>
          <a:p>
            <a:r>
              <a:rPr lang="zh-CN" altLang="en-US" dirty="0" smtClean="0"/>
              <a:t>可选教师</a:t>
            </a:r>
            <a:endParaRPr lang="en-US" dirty="0"/>
          </a:p>
        </p:txBody>
      </p:sp>
      <p:sp>
        <p:nvSpPr>
          <p:cNvPr id="311" name="Rectangle 310"/>
          <p:cNvSpPr/>
          <p:nvPr/>
        </p:nvSpPr>
        <p:spPr>
          <a:xfrm>
            <a:off x="8256240" y="3501008"/>
            <a:ext cx="1656184" cy="18722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p:cNvSpPr/>
          <p:nvPr/>
        </p:nvSpPr>
        <p:spPr>
          <a:xfrm>
            <a:off x="6168008" y="3501008"/>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3" name="Picture 312"/>
          <p:cNvPicPr>
            <a:picLocks noChangeAspect="1"/>
          </p:cNvPicPr>
          <p:nvPr/>
        </p:nvPicPr>
        <p:blipFill>
          <a:blip r:embed="rId4"/>
          <a:stretch>
            <a:fillRect/>
          </a:stretch>
        </p:blipFill>
        <p:spPr>
          <a:xfrm>
            <a:off x="6240016" y="3573016"/>
            <a:ext cx="254000" cy="241300"/>
          </a:xfrm>
          <a:prstGeom prst="rect">
            <a:avLst/>
          </a:prstGeom>
        </p:spPr>
      </p:pic>
      <p:sp>
        <p:nvSpPr>
          <p:cNvPr id="314" name="Rounded Rectangle 313"/>
          <p:cNvSpPr/>
          <p:nvPr/>
        </p:nvSpPr>
        <p:spPr>
          <a:xfrm>
            <a:off x="9984432" y="3501007"/>
            <a:ext cx="914400" cy="360041"/>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添加</a:t>
            </a:r>
            <a:endParaRPr lang="en-US" dirty="0"/>
          </a:p>
        </p:txBody>
      </p:sp>
      <p:sp>
        <p:nvSpPr>
          <p:cNvPr id="315" name="Rounded Rectangle 314"/>
          <p:cNvSpPr/>
          <p:nvPr/>
        </p:nvSpPr>
        <p:spPr>
          <a:xfrm>
            <a:off x="9984432" y="3933056"/>
            <a:ext cx="914400" cy="360041"/>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删除</a:t>
            </a:r>
            <a:endParaRPr lang="en-US" dirty="0"/>
          </a:p>
        </p:txBody>
      </p:sp>
      <p:sp>
        <p:nvSpPr>
          <p:cNvPr id="316" name="Rectangle 315"/>
          <p:cNvSpPr/>
          <p:nvPr/>
        </p:nvSpPr>
        <p:spPr>
          <a:xfrm>
            <a:off x="9336360" y="5877272"/>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确定</a:t>
            </a:r>
            <a:endParaRPr lang="en-US" dirty="0"/>
          </a:p>
        </p:txBody>
      </p:sp>
      <p:sp>
        <p:nvSpPr>
          <p:cNvPr id="317" name="Rectangle 316"/>
          <p:cNvSpPr/>
          <p:nvPr/>
        </p:nvSpPr>
        <p:spPr>
          <a:xfrm>
            <a:off x="10632504" y="5877272"/>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grpSp>
        <p:nvGrpSpPr>
          <p:cNvPr id="318" name="Group 317"/>
          <p:cNvGrpSpPr/>
          <p:nvPr/>
        </p:nvGrpSpPr>
        <p:grpSpPr>
          <a:xfrm>
            <a:off x="7824192" y="980728"/>
            <a:ext cx="360040" cy="360040"/>
            <a:chOff x="8472264" y="764704"/>
            <a:chExt cx="360040" cy="360040"/>
          </a:xfrm>
        </p:grpSpPr>
        <p:sp>
          <p:nvSpPr>
            <p:cNvPr id="319" name="Oval 318"/>
            <p:cNvSpPr/>
            <p:nvPr/>
          </p:nvSpPr>
          <p:spPr>
            <a:xfrm>
              <a:off x="8472264" y="764704"/>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0" name="Straight Connector 319"/>
            <p:cNvCxnSpPr/>
            <p:nvPr/>
          </p:nvCxnSpPr>
          <p:spPr>
            <a:xfrm>
              <a:off x="8688288" y="980728"/>
              <a:ext cx="144016" cy="144016"/>
            </a:xfrm>
            <a:prstGeom prst="line">
              <a:avLst/>
            </a:prstGeom>
          </p:spPr>
          <p:style>
            <a:lnRef idx="1">
              <a:schemeClr val="accent1"/>
            </a:lnRef>
            <a:fillRef idx="0">
              <a:schemeClr val="accent1"/>
            </a:fillRef>
            <a:effectRef idx="0">
              <a:schemeClr val="accent1"/>
            </a:effectRef>
            <a:fontRef idx="minor">
              <a:schemeClr val="tx1"/>
            </a:fontRef>
          </p:style>
        </p:cxnSp>
      </p:grpSp>
      <p:sp>
        <p:nvSpPr>
          <p:cNvPr id="322" name="TextBox 321"/>
          <p:cNvSpPr txBox="1"/>
          <p:nvPr/>
        </p:nvSpPr>
        <p:spPr>
          <a:xfrm>
            <a:off x="8256240" y="980728"/>
            <a:ext cx="2664296" cy="369332"/>
          </a:xfrm>
          <a:prstGeom prst="rect">
            <a:avLst/>
          </a:prstGeom>
          <a:noFill/>
        </p:spPr>
        <p:txBody>
          <a:bodyPr wrap="square" rtlCol="0">
            <a:spAutoFit/>
          </a:bodyPr>
          <a:lstStyle/>
          <a:p>
            <a:r>
              <a:rPr lang="zh-CN" altLang="en-US" dirty="0" smtClean="0"/>
              <a:t>新的课程代码</a:t>
            </a:r>
            <a:endParaRPr lang="en-US" dirty="0"/>
          </a:p>
        </p:txBody>
      </p:sp>
      <p:sp>
        <p:nvSpPr>
          <p:cNvPr id="31" name="TextBox 30"/>
          <p:cNvSpPr txBox="1"/>
          <p:nvPr/>
        </p:nvSpPr>
        <p:spPr>
          <a:xfrm>
            <a:off x="4583832" y="1484784"/>
            <a:ext cx="646331" cy="369332"/>
          </a:xfrm>
          <a:prstGeom prst="rect">
            <a:avLst/>
          </a:prstGeom>
          <a:noFill/>
        </p:spPr>
        <p:txBody>
          <a:bodyPr wrap="none" rtlCol="0">
            <a:spAutoFit/>
          </a:bodyPr>
          <a:lstStyle/>
          <a:p>
            <a:r>
              <a:rPr lang="zh-CN" altLang="en-US" smtClean="0"/>
              <a:t>宪法</a:t>
            </a:r>
            <a:endParaRPr lang="en-US" dirty="0"/>
          </a:p>
        </p:txBody>
      </p:sp>
      <p:sp>
        <p:nvSpPr>
          <p:cNvPr id="321" name="TextBox 320"/>
          <p:cNvSpPr txBox="1"/>
          <p:nvPr/>
        </p:nvSpPr>
        <p:spPr>
          <a:xfrm>
            <a:off x="4583832" y="1988840"/>
            <a:ext cx="646331" cy="369332"/>
          </a:xfrm>
          <a:prstGeom prst="rect">
            <a:avLst/>
          </a:prstGeom>
          <a:noFill/>
        </p:spPr>
        <p:txBody>
          <a:bodyPr wrap="none" rtlCol="0">
            <a:spAutoFit/>
          </a:bodyPr>
          <a:lstStyle/>
          <a:p>
            <a:r>
              <a:rPr lang="zh-CN" altLang="en-US" dirty="0" smtClean="0"/>
              <a:t>本科</a:t>
            </a:r>
            <a:endParaRPr lang="en-US" dirty="0"/>
          </a:p>
        </p:txBody>
      </p:sp>
      <p:sp>
        <p:nvSpPr>
          <p:cNvPr id="323" name="TextBox 322"/>
          <p:cNvSpPr txBox="1"/>
          <p:nvPr/>
        </p:nvSpPr>
        <p:spPr>
          <a:xfrm>
            <a:off x="4583832" y="2492896"/>
            <a:ext cx="1107996" cy="369332"/>
          </a:xfrm>
          <a:prstGeom prst="rect">
            <a:avLst/>
          </a:prstGeom>
          <a:noFill/>
        </p:spPr>
        <p:txBody>
          <a:bodyPr wrap="none" rtlCol="0">
            <a:spAutoFit/>
          </a:bodyPr>
          <a:lstStyle/>
          <a:p>
            <a:r>
              <a:rPr lang="zh-CN" altLang="en-US" dirty="0" smtClean="0"/>
              <a:t>全校通识</a:t>
            </a:r>
            <a:endParaRPr lang="en-US" dirty="0"/>
          </a:p>
        </p:txBody>
      </p:sp>
      <p:sp>
        <p:nvSpPr>
          <p:cNvPr id="324" name="TextBox 323"/>
          <p:cNvSpPr txBox="1"/>
          <p:nvPr/>
        </p:nvSpPr>
        <p:spPr>
          <a:xfrm>
            <a:off x="8400256" y="2996952"/>
            <a:ext cx="418704" cy="369332"/>
          </a:xfrm>
          <a:prstGeom prst="rect">
            <a:avLst/>
          </a:prstGeom>
          <a:noFill/>
        </p:spPr>
        <p:txBody>
          <a:bodyPr wrap="none" rtlCol="0">
            <a:spAutoFit/>
          </a:bodyPr>
          <a:lstStyle/>
          <a:p>
            <a:r>
              <a:rPr lang="en-US" altLang="zh-CN" dirty="0" smtClean="0"/>
              <a:t>54</a:t>
            </a:r>
            <a:endParaRPr lang="en-US" dirty="0"/>
          </a:p>
        </p:txBody>
      </p:sp>
      <p:sp>
        <p:nvSpPr>
          <p:cNvPr id="325" name="TextBox 324"/>
          <p:cNvSpPr txBox="1"/>
          <p:nvPr/>
        </p:nvSpPr>
        <p:spPr>
          <a:xfrm>
            <a:off x="4583832" y="3501008"/>
            <a:ext cx="301686" cy="369332"/>
          </a:xfrm>
          <a:prstGeom prst="rect">
            <a:avLst/>
          </a:prstGeom>
          <a:noFill/>
        </p:spPr>
        <p:txBody>
          <a:bodyPr wrap="none" rtlCol="0">
            <a:spAutoFit/>
          </a:bodyPr>
          <a:lstStyle/>
          <a:p>
            <a:r>
              <a:rPr lang="en-US" altLang="zh-CN" dirty="0" smtClean="0"/>
              <a:t>5</a:t>
            </a:r>
            <a:endParaRPr lang="en-US" dirty="0"/>
          </a:p>
        </p:txBody>
      </p:sp>
      <p:sp>
        <p:nvSpPr>
          <p:cNvPr id="326" name="TextBox 325"/>
          <p:cNvSpPr txBox="1"/>
          <p:nvPr/>
        </p:nvSpPr>
        <p:spPr>
          <a:xfrm>
            <a:off x="4583832" y="4005064"/>
            <a:ext cx="646331" cy="369332"/>
          </a:xfrm>
          <a:prstGeom prst="rect">
            <a:avLst/>
          </a:prstGeom>
          <a:noFill/>
        </p:spPr>
        <p:txBody>
          <a:bodyPr wrap="none" rtlCol="0">
            <a:spAutoFit/>
          </a:bodyPr>
          <a:lstStyle/>
          <a:p>
            <a:r>
              <a:rPr lang="zh-CN" altLang="en-US" dirty="0" smtClean="0"/>
              <a:t>必修</a:t>
            </a:r>
            <a:endParaRPr lang="en-US" dirty="0"/>
          </a:p>
        </p:txBody>
      </p:sp>
      <p:sp>
        <p:nvSpPr>
          <p:cNvPr id="327" name="TextBox 326"/>
          <p:cNvSpPr txBox="1"/>
          <p:nvPr/>
        </p:nvSpPr>
        <p:spPr>
          <a:xfrm>
            <a:off x="4583832" y="4509120"/>
            <a:ext cx="301686" cy="369332"/>
          </a:xfrm>
          <a:prstGeom prst="rect">
            <a:avLst/>
          </a:prstGeom>
          <a:noFill/>
        </p:spPr>
        <p:txBody>
          <a:bodyPr wrap="none" rtlCol="0">
            <a:spAutoFit/>
          </a:bodyPr>
          <a:lstStyle/>
          <a:p>
            <a:r>
              <a:rPr lang="en-US" altLang="zh-CN" dirty="0" smtClean="0"/>
              <a:t>1</a:t>
            </a:r>
            <a:endParaRPr lang="en-US" dirty="0"/>
          </a:p>
        </p:txBody>
      </p:sp>
      <p:sp>
        <p:nvSpPr>
          <p:cNvPr id="328" name="TextBox 327"/>
          <p:cNvSpPr txBox="1"/>
          <p:nvPr/>
        </p:nvSpPr>
        <p:spPr>
          <a:xfrm>
            <a:off x="4583832" y="5013176"/>
            <a:ext cx="301686" cy="369332"/>
          </a:xfrm>
          <a:prstGeom prst="rect">
            <a:avLst/>
          </a:prstGeom>
          <a:noFill/>
        </p:spPr>
        <p:txBody>
          <a:bodyPr wrap="none" rtlCol="0">
            <a:spAutoFit/>
          </a:bodyPr>
          <a:lstStyle/>
          <a:p>
            <a:r>
              <a:rPr lang="en-US" altLang="zh-CN" dirty="0" smtClean="0"/>
              <a:t>1</a:t>
            </a:r>
            <a:endParaRPr lang="en-US" dirty="0"/>
          </a:p>
        </p:txBody>
      </p:sp>
      <p:pic>
        <p:nvPicPr>
          <p:cNvPr id="329" name="Picture 328"/>
          <p:cNvPicPr>
            <a:picLocks noChangeAspect="1"/>
          </p:cNvPicPr>
          <p:nvPr/>
        </p:nvPicPr>
        <p:blipFill>
          <a:blip r:embed="rId5"/>
          <a:stretch>
            <a:fillRect/>
          </a:stretch>
        </p:blipFill>
        <p:spPr>
          <a:xfrm>
            <a:off x="10776520" y="3645024"/>
            <a:ext cx="431800" cy="317500"/>
          </a:xfrm>
          <a:prstGeom prst="rect">
            <a:avLst/>
          </a:prstGeom>
        </p:spPr>
      </p:pic>
      <p:sp>
        <p:nvSpPr>
          <p:cNvPr id="330" name="Rectangle 329"/>
          <p:cNvSpPr/>
          <p:nvPr/>
        </p:nvSpPr>
        <p:spPr>
          <a:xfrm>
            <a:off x="6168008" y="4005064"/>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1" name="Picture 330"/>
          <p:cNvPicPr>
            <a:picLocks noChangeAspect="1"/>
          </p:cNvPicPr>
          <p:nvPr/>
        </p:nvPicPr>
        <p:blipFill>
          <a:blip r:embed="rId4"/>
          <a:stretch>
            <a:fillRect/>
          </a:stretch>
        </p:blipFill>
        <p:spPr>
          <a:xfrm>
            <a:off x="6240016" y="4077072"/>
            <a:ext cx="254000" cy="241300"/>
          </a:xfrm>
          <a:prstGeom prst="rect">
            <a:avLst/>
          </a:prstGeom>
        </p:spPr>
      </p:pic>
      <p:cxnSp>
        <p:nvCxnSpPr>
          <p:cNvPr id="332" name="Straight Connector 331"/>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333" name="Rectangle 332"/>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334" name="TextBox 333"/>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335" name="Rectangle 334"/>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336" name="TextBox 335"/>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337" name="Rectangle 336"/>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1">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5">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50000"/>
            </a:schemeClr>
          </a:solidFill>
        </p:grpSpPr>
        <p:sp>
          <p:nvSpPr>
            <p:cNvPr id="25" name="Rectangle 24"/>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5346335"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学年第一学期</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0</a:t>
            </a:r>
            <a:endParaRPr lang="en-US" altLang="zh-CN" dirty="0" smtClean="0">
              <a:solidFill>
                <a:schemeClr val="tx1"/>
              </a:solidFill>
            </a:endParaRPr>
          </a:p>
        </p:txBody>
      </p:sp>
      <p:sp>
        <p:nvSpPr>
          <p:cNvPr id="63" name="Rectangle 62"/>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4" name="Rectangle 63"/>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5" name="Rectangle 64"/>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6" name="Rectangle 65"/>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7" name="Rectangle 66"/>
          <p:cNvSpPr/>
          <p:nvPr/>
        </p:nvSpPr>
        <p:spPr>
          <a:xfrm>
            <a:off x="9984432"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适格教师总数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711624" y="3861048"/>
            <a:ext cx="190500" cy="304800"/>
          </a:xfrm>
          <a:prstGeom prst="rect">
            <a:avLst/>
          </a:prstGeom>
        </p:spPr>
      </p:pic>
      <p:sp>
        <p:nvSpPr>
          <p:cNvPr id="80" name="TextBox 79"/>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81" name="TextBox 80"/>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256240"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88" name="TextBox 87"/>
          <p:cNvSpPr txBox="1"/>
          <p:nvPr/>
        </p:nvSpPr>
        <p:spPr>
          <a:xfrm>
            <a:off x="10920536" y="3861048"/>
            <a:ext cx="1005403" cy="338554"/>
          </a:xfrm>
          <a:prstGeom prst="rect">
            <a:avLst/>
          </a:prstGeom>
          <a:noFill/>
        </p:spPr>
        <p:txBody>
          <a:bodyPr wrap="none" rtlCol="0">
            <a:spAutoFit/>
          </a:bodyPr>
          <a:lstStyle/>
          <a:p>
            <a:r>
              <a:rPr lang="zh-CN" altLang="en-US" sz="1600" dirty="0" smtClean="0"/>
              <a:t>适格教师</a:t>
            </a:r>
            <a:endParaRPr lang="en-US" sz="1600" dirty="0"/>
          </a:p>
        </p:txBody>
      </p:sp>
      <p:sp>
        <p:nvSpPr>
          <p:cNvPr id="89" name="TextBox 88"/>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503712" y="3861048"/>
            <a:ext cx="190500" cy="304800"/>
          </a:xfrm>
          <a:prstGeom prst="rect">
            <a:avLst/>
          </a:prstGeom>
        </p:spPr>
      </p:pic>
      <p:pic>
        <p:nvPicPr>
          <p:cNvPr id="92" name="Picture 91"/>
          <p:cNvPicPr>
            <a:picLocks noChangeAspect="1"/>
          </p:cNvPicPr>
          <p:nvPr/>
        </p:nvPicPr>
        <p:blipFill>
          <a:blip r:embed="rId3"/>
          <a:stretch>
            <a:fillRect/>
          </a:stretch>
        </p:blipFill>
        <p:spPr>
          <a:xfrm>
            <a:off x="4295800" y="3861048"/>
            <a:ext cx="190500" cy="304800"/>
          </a:xfrm>
          <a:prstGeom prst="rect">
            <a:avLst/>
          </a:prstGeom>
        </p:spPr>
      </p:pic>
      <p:pic>
        <p:nvPicPr>
          <p:cNvPr id="93" name="Picture 92"/>
          <p:cNvPicPr>
            <a:picLocks noChangeAspect="1"/>
          </p:cNvPicPr>
          <p:nvPr/>
        </p:nvPicPr>
        <p:blipFill>
          <a:blip r:embed="rId3"/>
          <a:stretch>
            <a:fillRect/>
          </a:stretch>
        </p:blipFill>
        <p:spPr>
          <a:xfrm>
            <a:off x="4943872" y="3861048"/>
            <a:ext cx="190500" cy="304800"/>
          </a:xfrm>
          <a:prstGeom prst="rect">
            <a:avLst/>
          </a:prstGeom>
        </p:spPr>
      </p:pic>
      <p:pic>
        <p:nvPicPr>
          <p:cNvPr id="94" name="Picture 93"/>
          <p:cNvPicPr>
            <a:picLocks noChangeAspect="1"/>
          </p:cNvPicPr>
          <p:nvPr/>
        </p:nvPicPr>
        <p:blipFill>
          <a:blip r:embed="rId3"/>
          <a:stretch>
            <a:fillRect/>
          </a:stretch>
        </p:blipFill>
        <p:spPr>
          <a:xfrm>
            <a:off x="5663952" y="3861048"/>
            <a:ext cx="190500" cy="304800"/>
          </a:xfrm>
          <a:prstGeom prst="rect">
            <a:avLst/>
          </a:prstGeom>
        </p:spPr>
      </p:pic>
      <p:pic>
        <p:nvPicPr>
          <p:cNvPr id="95" name="Picture 94"/>
          <p:cNvPicPr>
            <a:picLocks noChangeAspect="1"/>
          </p:cNvPicPr>
          <p:nvPr/>
        </p:nvPicPr>
        <p:blipFill>
          <a:blip r:embed="rId3"/>
          <a:stretch>
            <a:fillRect/>
          </a:stretch>
        </p:blipFill>
        <p:spPr>
          <a:xfrm>
            <a:off x="6456040" y="3861048"/>
            <a:ext cx="190500" cy="304800"/>
          </a:xfrm>
          <a:prstGeom prst="rect">
            <a:avLst/>
          </a:prstGeom>
        </p:spPr>
      </p:pic>
      <p:pic>
        <p:nvPicPr>
          <p:cNvPr id="96" name="Picture 95"/>
          <p:cNvPicPr>
            <a:picLocks noChangeAspect="1"/>
          </p:cNvPicPr>
          <p:nvPr/>
        </p:nvPicPr>
        <p:blipFill>
          <a:blip r:embed="rId3"/>
          <a:stretch>
            <a:fillRect/>
          </a:stretch>
        </p:blipFill>
        <p:spPr>
          <a:xfrm>
            <a:off x="7248128" y="3861048"/>
            <a:ext cx="190500" cy="304800"/>
          </a:xfrm>
          <a:prstGeom prst="rect">
            <a:avLst/>
          </a:prstGeom>
        </p:spPr>
      </p:pic>
      <p:pic>
        <p:nvPicPr>
          <p:cNvPr id="97" name="Picture 96"/>
          <p:cNvPicPr>
            <a:picLocks noChangeAspect="1"/>
          </p:cNvPicPr>
          <p:nvPr/>
        </p:nvPicPr>
        <p:blipFill>
          <a:blip r:embed="rId3"/>
          <a:stretch>
            <a:fillRect/>
          </a:stretch>
        </p:blipFill>
        <p:spPr>
          <a:xfrm>
            <a:off x="8040216" y="3861048"/>
            <a:ext cx="190500" cy="304800"/>
          </a:xfrm>
          <a:prstGeom prst="rect">
            <a:avLst/>
          </a:prstGeom>
        </p:spPr>
      </p:pic>
      <p:pic>
        <p:nvPicPr>
          <p:cNvPr id="98" name="Picture 97"/>
          <p:cNvPicPr>
            <a:picLocks noChangeAspect="1"/>
          </p:cNvPicPr>
          <p:nvPr/>
        </p:nvPicPr>
        <p:blipFill>
          <a:blip r:embed="rId3"/>
          <a:stretch>
            <a:fillRect/>
          </a:stretch>
        </p:blipFill>
        <p:spPr>
          <a:xfrm>
            <a:off x="8976320" y="3861048"/>
            <a:ext cx="190500" cy="304800"/>
          </a:xfrm>
          <a:prstGeom prst="rect">
            <a:avLst/>
          </a:prstGeom>
        </p:spPr>
      </p:pic>
      <p:pic>
        <p:nvPicPr>
          <p:cNvPr id="99" name="Picture 98"/>
          <p:cNvPicPr>
            <a:picLocks noChangeAspect="1"/>
          </p:cNvPicPr>
          <p:nvPr/>
        </p:nvPicPr>
        <p:blipFill>
          <a:blip r:embed="rId3"/>
          <a:stretch>
            <a:fillRect/>
          </a:stretch>
        </p:blipFill>
        <p:spPr>
          <a:xfrm>
            <a:off x="9912424" y="3861048"/>
            <a:ext cx="190500" cy="304800"/>
          </a:xfrm>
          <a:prstGeom prst="rect">
            <a:avLst/>
          </a:prstGeom>
        </p:spPr>
      </p:pic>
      <p:pic>
        <p:nvPicPr>
          <p:cNvPr id="100" name="Picture 99"/>
          <p:cNvPicPr>
            <a:picLocks noChangeAspect="1"/>
          </p:cNvPicPr>
          <p:nvPr/>
        </p:nvPicPr>
        <p:blipFill>
          <a:blip r:embed="rId3"/>
          <a:stretch>
            <a:fillRect/>
          </a:stretch>
        </p:blipFill>
        <p:spPr>
          <a:xfrm>
            <a:off x="10704512"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105" name="Straight Connector 10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3" name="TextBox 2"/>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5" name="TextBox 4"/>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6" name="TextBox 5"/>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7" name="TextBox 6"/>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8" name="TextBox 7"/>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9" name="TextBox 8"/>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1" name="TextBox 10"/>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 name="TextBox 26"/>
          <p:cNvSpPr txBox="1"/>
          <p:nvPr/>
        </p:nvSpPr>
        <p:spPr>
          <a:xfrm>
            <a:off x="8472264" y="4293096"/>
            <a:ext cx="367408" cy="307777"/>
          </a:xfrm>
          <a:prstGeom prst="rect">
            <a:avLst/>
          </a:prstGeom>
          <a:noFill/>
        </p:spPr>
        <p:txBody>
          <a:bodyPr wrap="none" rtlCol="0">
            <a:spAutoFit/>
          </a:bodyPr>
          <a:lstStyle/>
          <a:p>
            <a:r>
              <a:rPr lang="en-US" altLang="zh-CN" sz="1400" dirty="0" smtClean="0"/>
              <a:t>70</a:t>
            </a:r>
            <a:endParaRPr lang="en-US" sz="1400" dirty="0"/>
          </a:p>
        </p:txBody>
      </p:sp>
      <p:sp>
        <p:nvSpPr>
          <p:cNvPr id="29" name="TextBox 28"/>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20" name="TextBox 119"/>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30" name="TextBox 29"/>
          <p:cNvSpPr txBox="1"/>
          <p:nvPr/>
        </p:nvSpPr>
        <p:spPr>
          <a:xfrm>
            <a:off x="10740962" y="4221088"/>
            <a:ext cx="1200970" cy="738664"/>
          </a:xfrm>
          <a:prstGeom prst="rect">
            <a:avLst/>
          </a:prstGeom>
          <a:noFill/>
        </p:spPr>
        <p:txBody>
          <a:bodyPr wrap="none" rtlCol="0">
            <a:spAutoFit/>
          </a:bodyPr>
          <a:lstStyle/>
          <a:p>
            <a:r>
              <a:rPr lang="zh-CN" altLang="en-US" sz="1400" dirty="0" smtClean="0"/>
              <a:t>郭建</a:t>
            </a:r>
            <a:r>
              <a:rPr lang="en-US" altLang="zh-CN" sz="1400" dirty="0" smtClean="0"/>
              <a:t>(123456)</a:t>
            </a:r>
            <a:endParaRPr lang="en-US" altLang="zh-CN" sz="1400" dirty="0" smtClean="0"/>
          </a:p>
          <a:p>
            <a:r>
              <a:rPr lang="zh-CN" altLang="en-US" sz="1400" dirty="0" smtClean="0"/>
              <a:t>韩涛</a:t>
            </a:r>
            <a:r>
              <a:rPr lang="en-US" altLang="zh-CN" sz="1400" dirty="0" smtClean="0"/>
              <a:t>(165432)</a:t>
            </a:r>
            <a:endParaRPr lang="en-US" altLang="zh-CN" sz="1400" dirty="0" smtClean="0"/>
          </a:p>
          <a:p>
            <a:r>
              <a:rPr lang="zh-CN" altLang="en-US" sz="1400" dirty="0" smtClean="0"/>
              <a:t>孟烨</a:t>
            </a:r>
            <a:r>
              <a:rPr lang="en-US" altLang="zh-CN" sz="1400" dirty="0" smtClean="0"/>
              <a:t>(543216)</a:t>
            </a:r>
            <a:endParaRPr lang="en-US" sz="1400" dirty="0"/>
          </a:p>
        </p:txBody>
      </p:sp>
      <p:cxnSp>
        <p:nvCxnSpPr>
          <p:cNvPr id="121" name="Straight Connector 120"/>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1991544" y="5013176"/>
            <a:ext cx="9721080" cy="4320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24" name="Straight Connector 123"/>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126" name="TextBox 125"/>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127" name="TextBox 126"/>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28" name="TextBox 127"/>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129" name="TextBox 128"/>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30" name="TextBox 129"/>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131" name="TextBox 130"/>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32" name="TextBox 131"/>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133" name="TextBox 132"/>
          <p:cNvSpPr txBox="1"/>
          <p:nvPr/>
        </p:nvSpPr>
        <p:spPr>
          <a:xfrm>
            <a:off x="8472264" y="5013176"/>
            <a:ext cx="458780" cy="307777"/>
          </a:xfrm>
          <a:prstGeom prst="rect">
            <a:avLst/>
          </a:prstGeom>
          <a:noFill/>
        </p:spPr>
        <p:txBody>
          <a:bodyPr wrap="none" rtlCol="0">
            <a:spAutoFit/>
          </a:bodyPr>
          <a:lstStyle/>
          <a:p>
            <a:r>
              <a:rPr lang="en-US" altLang="zh-CN" sz="1400" dirty="0" smtClean="0"/>
              <a:t>110</a:t>
            </a:r>
            <a:endParaRPr lang="en-US" altLang="zh-CN" sz="1400" dirty="0" smtClean="0"/>
          </a:p>
        </p:txBody>
      </p:sp>
      <p:sp>
        <p:nvSpPr>
          <p:cNvPr id="134" name="TextBox 133"/>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135" name="TextBox 134"/>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36" name="TextBox 135"/>
          <p:cNvSpPr txBox="1"/>
          <p:nvPr/>
        </p:nvSpPr>
        <p:spPr>
          <a:xfrm>
            <a:off x="10740962" y="4941168"/>
            <a:ext cx="1380506" cy="523220"/>
          </a:xfrm>
          <a:prstGeom prst="rect">
            <a:avLst/>
          </a:prstGeom>
          <a:noFill/>
        </p:spPr>
        <p:txBody>
          <a:bodyPr wrap="none" rtlCol="0">
            <a:spAutoFit/>
          </a:bodyPr>
          <a:lstStyle/>
          <a:p>
            <a:r>
              <a:rPr lang="zh-CN" altLang="en-US" sz="1400" dirty="0" smtClean="0"/>
              <a:t>章武生</a:t>
            </a:r>
            <a:r>
              <a:rPr lang="en-US" altLang="zh-CN" sz="1400" dirty="0" smtClean="0"/>
              <a:t>(223456)</a:t>
            </a:r>
            <a:endParaRPr lang="en-US" altLang="zh-CN" sz="1400" dirty="0" smtClean="0"/>
          </a:p>
          <a:p>
            <a:r>
              <a:rPr lang="zh-CN" altLang="en-US" sz="1400" dirty="0" smtClean="0"/>
              <a:t>段厚省</a:t>
            </a:r>
            <a:r>
              <a:rPr lang="en-US" altLang="zh-CN" sz="1400" dirty="0" smtClean="0"/>
              <a:t>(365432)</a:t>
            </a:r>
            <a:endParaRPr lang="en-US" altLang="zh-CN" sz="1400" dirty="0" smtClean="0"/>
          </a:p>
        </p:txBody>
      </p:sp>
      <p:cxnSp>
        <p:nvCxnSpPr>
          <p:cNvPr id="137" name="Straight Connector 136"/>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1991544" y="5589240"/>
            <a:ext cx="9721080" cy="4320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41" name="TextBox 140"/>
          <p:cNvSpPr txBox="1"/>
          <p:nvPr/>
        </p:nvSpPr>
        <p:spPr>
          <a:xfrm>
            <a:off x="1991544" y="5517232"/>
            <a:ext cx="872675" cy="523220"/>
          </a:xfrm>
          <a:prstGeom prst="rect">
            <a:avLst/>
          </a:prstGeom>
          <a:noFill/>
        </p:spPr>
        <p:txBody>
          <a:bodyPr wrap="none" rtlCol="0">
            <a:spAutoFit/>
          </a:bodyPr>
          <a:lstStyle/>
          <a:p>
            <a:r>
              <a:rPr lang="en-US" altLang="zh-CN" sz="1400" dirty="0" smtClean="0"/>
              <a:t>LAWS160</a:t>
            </a:r>
            <a:endParaRPr lang="en-US" altLang="zh-CN" sz="1400" dirty="0" smtClean="0"/>
          </a:p>
          <a:p>
            <a:r>
              <a:rPr lang="en-US" altLang="zh-CN" sz="1400" dirty="0" smtClean="0"/>
              <a:t>002.01</a:t>
            </a:r>
            <a:endParaRPr lang="en-US" sz="1400" dirty="0"/>
          </a:p>
        </p:txBody>
      </p:sp>
      <p:sp>
        <p:nvSpPr>
          <p:cNvPr id="142" name="TextBox 141"/>
          <p:cNvSpPr txBox="1"/>
          <p:nvPr/>
        </p:nvSpPr>
        <p:spPr>
          <a:xfrm>
            <a:off x="2855640" y="5589240"/>
            <a:ext cx="902811" cy="307777"/>
          </a:xfrm>
          <a:prstGeom prst="rect">
            <a:avLst/>
          </a:prstGeom>
          <a:noFill/>
        </p:spPr>
        <p:txBody>
          <a:bodyPr wrap="none" rtlCol="0">
            <a:spAutoFit/>
          </a:bodyPr>
          <a:lstStyle/>
          <a:p>
            <a:r>
              <a:rPr lang="zh-CN" altLang="en-US" sz="1400" smtClean="0"/>
              <a:t>民法总论</a:t>
            </a:r>
            <a:endParaRPr lang="en-US" sz="1400" dirty="0"/>
          </a:p>
        </p:txBody>
      </p:sp>
      <p:sp>
        <p:nvSpPr>
          <p:cNvPr id="143" name="TextBox 142"/>
          <p:cNvSpPr txBox="1"/>
          <p:nvPr/>
        </p:nvSpPr>
        <p:spPr>
          <a:xfrm>
            <a:off x="3719736" y="5589240"/>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44" name="TextBox 143"/>
          <p:cNvSpPr txBox="1"/>
          <p:nvPr/>
        </p:nvSpPr>
        <p:spPr>
          <a:xfrm>
            <a:off x="4511824" y="5589240"/>
            <a:ext cx="367408" cy="307777"/>
          </a:xfrm>
          <a:prstGeom prst="rect">
            <a:avLst/>
          </a:prstGeom>
          <a:noFill/>
        </p:spPr>
        <p:txBody>
          <a:bodyPr wrap="none" rtlCol="0">
            <a:spAutoFit/>
          </a:bodyPr>
          <a:lstStyle/>
          <a:p>
            <a:r>
              <a:rPr lang="en-US" altLang="zh-CN" sz="1400" dirty="0" smtClean="0"/>
              <a:t>17</a:t>
            </a:r>
            <a:endParaRPr lang="en-US" sz="1400" dirty="0"/>
          </a:p>
        </p:txBody>
      </p:sp>
      <p:sp>
        <p:nvSpPr>
          <p:cNvPr id="145" name="TextBox 144"/>
          <p:cNvSpPr txBox="1"/>
          <p:nvPr/>
        </p:nvSpPr>
        <p:spPr>
          <a:xfrm>
            <a:off x="5015880" y="5517232"/>
            <a:ext cx="720080" cy="523220"/>
          </a:xfrm>
          <a:prstGeom prst="rect">
            <a:avLst/>
          </a:prstGeom>
          <a:noFill/>
        </p:spPr>
        <p:txBody>
          <a:bodyPr wrap="square" rtlCol="0">
            <a:spAutoFit/>
          </a:bodyPr>
          <a:lstStyle/>
          <a:p>
            <a:r>
              <a:rPr lang="zh-CN" altLang="en-US" sz="1400" smtClean="0"/>
              <a:t>跨校辅修</a:t>
            </a:r>
            <a:endParaRPr lang="en-US" sz="1400" dirty="0"/>
          </a:p>
        </p:txBody>
      </p:sp>
      <p:sp>
        <p:nvSpPr>
          <p:cNvPr id="146" name="TextBox 145"/>
          <p:cNvSpPr txBox="1"/>
          <p:nvPr/>
        </p:nvSpPr>
        <p:spPr>
          <a:xfrm>
            <a:off x="5951984" y="5589240"/>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147" name="TextBox 146"/>
          <p:cNvSpPr txBox="1"/>
          <p:nvPr/>
        </p:nvSpPr>
        <p:spPr>
          <a:xfrm>
            <a:off x="6816080" y="5589240"/>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48" name="TextBox 147"/>
          <p:cNvSpPr txBox="1"/>
          <p:nvPr/>
        </p:nvSpPr>
        <p:spPr>
          <a:xfrm>
            <a:off x="7608168" y="5589240"/>
            <a:ext cx="276038" cy="307777"/>
          </a:xfrm>
          <a:prstGeom prst="rect">
            <a:avLst/>
          </a:prstGeom>
          <a:noFill/>
        </p:spPr>
        <p:txBody>
          <a:bodyPr wrap="none" rtlCol="0">
            <a:spAutoFit/>
          </a:bodyPr>
          <a:lstStyle/>
          <a:p>
            <a:r>
              <a:rPr lang="en-US" altLang="zh-CN" sz="1400" dirty="0" smtClean="0"/>
              <a:t>4</a:t>
            </a:r>
            <a:endParaRPr lang="en-US" sz="1400" dirty="0"/>
          </a:p>
        </p:txBody>
      </p:sp>
      <p:sp>
        <p:nvSpPr>
          <p:cNvPr id="149" name="TextBox 148"/>
          <p:cNvSpPr txBox="1"/>
          <p:nvPr/>
        </p:nvSpPr>
        <p:spPr>
          <a:xfrm>
            <a:off x="8472264" y="5589240"/>
            <a:ext cx="458780" cy="307777"/>
          </a:xfrm>
          <a:prstGeom prst="rect">
            <a:avLst/>
          </a:prstGeom>
          <a:noFill/>
        </p:spPr>
        <p:txBody>
          <a:bodyPr wrap="none" rtlCol="0">
            <a:spAutoFit/>
          </a:bodyPr>
          <a:lstStyle/>
          <a:p>
            <a:r>
              <a:rPr lang="en-US" altLang="zh-CN" sz="1400" dirty="0" smtClean="0"/>
              <a:t>110</a:t>
            </a:r>
            <a:endParaRPr lang="en-US" sz="1400" dirty="0"/>
          </a:p>
        </p:txBody>
      </p:sp>
      <p:sp>
        <p:nvSpPr>
          <p:cNvPr id="150" name="TextBox 149"/>
          <p:cNvSpPr txBox="1"/>
          <p:nvPr/>
        </p:nvSpPr>
        <p:spPr>
          <a:xfrm>
            <a:off x="9408368"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151" name="TextBox 150"/>
          <p:cNvSpPr txBox="1"/>
          <p:nvPr/>
        </p:nvSpPr>
        <p:spPr>
          <a:xfrm>
            <a:off x="10272464"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152" name="TextBox 151"/>
          <p:cNvSpPr txBox="1"/>
          <p:nvPr/>
        </p:nvSpPr>
        <p:spPr>
          <a:xfrm>
            <a:off x="10704512" y="5589240"/>
            <a:ext cx="1380506" cy="307777"/>
          </a:xfrm>
          <a:prstGeom prst="rect">
            <a:avLst/>
          </a:prstGeom>
          <a:noFill/>
        </p:spPr>
        <p:txBody>
          <a:bodyPr wrap="none" rtlCol="0">
            <a:spAutoFit/>
          </a:bodyPr>
          <a:lstStyle/>
          <a:p>
            <a:r>
              <a:rPr lang="zh-CN" altLang="en-US" sz="1400" dirty="0" smtClean="0"/>
              <a:t>班天可</a:t>
            </a:r>
            <a:r>
              <a:rPr lang="en-US" altLang="zh-CN" sz="1400" dirty="0" smtClean="0"/>
              <a:t>(643216)</a:t>
            </a:r>
            <a:endParaRPr lang="en-US" sz="1400" dirty="0"/>
          </a:p>
        </p:txBody>
      </p:sp>
      <p:cxnSp>
        <p:nvCxnSpPr>
          <p:cNvPr id="153" name="Straight Connector 152"/>
          <p:cNvCxnSpPr/>
          <p:nvPr/>
        </p:nvCxnSpPr>
        <p:spPr>
          <a:xfrm>
            <a:off x="1991544" y="609329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1991544" y="6165304"/>
            <a:ext cx="9721080" cy="5760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40" name="Straight Connector 139"/>
          <p:cNvCxnSpPr/>
          <p:nvPr/>
        </p:nvCxnSpPr>
        <p:spPr>
          <a:xfrm>
            <a:off x="1991544" y="67413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2855640" y="6093296"/>
            <a:ext cx="936104" cy="523220"/>
          </a:xfrm>
          <a:prstGeom prst="rect">
            <a:avLst/>
          </a:prstGeom>
          <a:noFill/>
        </p:spPr>
        <p:txBody>
          <a:bodyPr wrap="square" rtlCol="0">
            <a:spAutoFit/>
          </a:bodyPr>
          <a:lstStyle/>
          <a:p>
            <a:r>
              <a:rPr lang="zh-CN" altLang="en-US" sz="1400" smtClean="0"/>
              <a:t>知识产权法</a:t>
            </a:r>
            <a:endParaRPr lang="en-US" sz="1400" dirty="0"/>
          </a:p>
        </p:txBody>
      </p:sp>
      <p:sp>
        <p:nvSpPr>
          <p:cNvPr id="155" name="TextBox 154"/>
          <p:cNvSpPr txBox="1"/>
          <p:nvPr/>
        </p:nvSpPr>
        <p:spPr>
          <a:xfrm>
            <a:off x="3719736" y="6165304"/>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56" name="TextBox 155"/>
          <p:cNvSpPr txBox="1"/>
          <p:nvPr/>
        </p:nvSpPr>
        <p:spPr>
          <a:xfrm>
            <a:off x="4511824" y="6165304"/>
            <a:ext cx="367408" cy="307777"/>
          </a:xfrm>
          <a:prstGeom prst="rect">
            <a:avLst/>
          </a:prstGeom>
          <a:noFill/>
        </p:spPr>
        <p:txBody>
          <a:bodyPr wrap="none" rtlCol="0">
            <a:spAutoFit/>
          </a:bodyPr>
          <a:lstStyle/>
          <a:p>
            <a:r>
              <a:rPr lang="en-US" altLang="zh-CN" sz="1400" dirty="0" smtClean="0"/>
              <a:t>16</a:t>
            </a:r>
            <a:endParaRPr lang="en-US" sz="1400" dirty="0"/>
          </a:p>
        </p:txBody>
      </p:sp>
      <p:sp>
        <p:nvSpPr>
          <p:cNvPr id="157" name="TextBox 156"/>
          <p:cNvSpPr txBox="1"/>
          <p:nvPr/>
        </p:nvSpPr>
        <p:spPr>
          <a:xfrm>
            <a:off x="5015880" y="6165304"/>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58" name="TextBox 157"/>
          <p:cNvSpPr txBox="1"/>
          <p:nvPr/>
        </p:nvSpPr>
        <p:spPr>
          <a:xfrm>
            <a:off x="5951984" y="6165304"/>
            <a:ext cx="364202" cy="307777"/>
          </a:xfrm>
          <a:prstGeom prst="rect">
            <a:avLst/>
          </a:prstGeom>
          <a:noFill/>
        </p:spPr>
        <p:txBody>
          <a:bodyPr wrap="none" rtlCol="0">
            <a:spAutoFit/>
          </a:bodyPr>
          <a:lstStyle/>
          <a:p>
            <a:r>
              <a:rPr lang="zh-CN" altLang="en-US" sz="1400" dirty="0" smtClean="0"/>
              <a:t>五</a:t>
            </a:r>
            <a:endParaRPr lang="en-US" sz="1400" dirty="0"/>
          </a:p>
        </p:txBody>
      </p:sp>
      <p:sp>
        <p:nvSpPr>
          <p:cNvPr id="159" name="TextBox 158"/>
          <p:cNvSpPr txBox="1"/>
          <p:nvPr/>
        </p:nvSpPr>
        <p:spPr>
          <a:xfrm>
            <a:off x="6816080" y="6165304"/>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60" name="TextBox 159"/>
          <p:cNvSpPr txBox="1"/>
          <p:nvPr/>
        </p:nvSpPr>
        <p:spPr>
          <a:xfrm>
            <a:off x="7608168" y="6165304"/>
            <a:ext cx="276038" cy="307777"/>
          </a:xfrm>
          <a:prstGeom prst="rect">
            <a:avLst/>
          </a:prstGeom>
          <a:noFill/>
        </p:spPr>
        <p:txBody>
          <a:bodyPr wrap="none" rtlCol="0">
            <a:spAutoFit/>
          </a:bodyPr>
          <a:lstStyle/>
          <a:p>
            <a:r>
              <a:rPr lang="en-US" altLang="zh-CN" sz="1400" dirty="0" smtClean="0"/>
              <a:t>4</a:t>
            </a:r>
            <a:endParaRPr lang="en-US" sz="1400" dirty="0"/>
          </a:p>
        </p:txBody>
      </p:sp>
      <p:sp>
        <p:nvSpPr>
          <p:cNvPr id="161" name="TextBox 160"/>
          <p:cNvSpPr txBox="1"/>
          <p:nvPr/>
        </p:nvSpPr>
        <p:spPr>
          <a:xfrm>
            <a:off x="8472264" y="6165304"/>
            <a:ext cx="367408" cy="307777"/>
          </a:xfrm>
          <a:prstGeom prst="rect">
            <a:avLst/>
          </a:prstGeom>
          <a:noFill/>
        </p:spPr>
        <p:txBody>
          <a:bodyPr wrap="none" rtlCol="0">
            <a:spAutoFit/>
          </a:bodyPr>
          <a:lstStyle/>
          <a:p>
            <a:r>
              <a:rPr lang="en-US" altLang="zh-CN" sz="1400" dirty="0" smtClean="0"/>
              <a:t>90</a:t>
            </a:r>
            <a:endParaRPr lang="en-US" altLang="zh-CN" sz="1400" dirty="0" smtClean="0"/>
          </a:p>
        </p:txBody>
      </p:sp>
      <p:sp>
        <p:nvSpPr>
          <p:cNvPr id="162" name="TextBox 161"/>
          <p:cNvSpPr txBox="1"/>
          <p:nvPr/>
        </p:nvSpPr>
        <p:spPr>
          <a:xfrm>
            <a:off x="9408368" y="6165304"/>
            <a:ext cx="276038" cy="307777"/>
          </a:xfrm>
          <a:prstGeom prst="rect">
            <a:avLst/>
          </a:prstGeom>
          <a:noFill/>
        </p:spPr>
        <p:txBody>
          <a:bodyPr wrap="none" rtlCol="0">
            <a:spAutoFit/>
          </a:bodyPr>
          <a:lstStyle/>
          <a:p>
            <a:r>
              <a:rPr lang="en-US" altLang="zh-CN" sz="1400" dirty="0" smtClean="0"/>
              <a:t>1</a:t>
            </a:r>
            <a:endParaRPr lang="en-US" sz="1400" dirty="0"/>
          </a:p>
        </p:txBody>
      </p:sp>
      <p:sp>
        <p:nvSpPr>
          <p:cNvPr id="163" name="TextBox 162"/>
          <p:cNvSpPr txBox="1"/>
          <p:nvPr/>
        </p:nvSpPr>
        <p:spPr>
          <a:xfrm>
            <a:off x="10272464" y="6165304"/>
            <a:ext cx="276038" cy="307777"/>
          </a:xfrm>
          <a:prstGeom prst="rect">
            <a:avLst/>
          </a:prstGeom>
          <a:noFill/>
        </p:spPr>
        <p:txBody>
          <a:bodyPr wrap="none" rtlCol="0">
            <a:spAutoFit/>
          </a:bodyPr>
          <a:lstStyle/>
          <a:p>
            <a:r>
              <a:rPr lang="en-US" altLang="zh-CN" sz="1400" dirty="0" smtClean="0"/>
              <a:t>1</a:t>
            </a:r>
            <a:endParaRPr lang="en-US" sz="1400" dirty="0"/>
          </a:p>
        </p:txBody>
      </p:sp>
      <p:sp>
        <p:nvSpPr>
          <p:cNvPr id="165" name="TextBox 164"/>
          <p:cNvSpPr txBox="1"/>
          <p:nvPr/>
        </p:nvSpPr>
        <p:spPr>
          <a:xfrm>
            <a:off x="1991544" y="6093296"/>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012.01</a:t>
            </a:r>
            <a:endParaRPr lang="en-US" sz="1400" dirty="0"/>
          </a:p>
        </p:txBody>
      </p:sp>
      <p:sp>
        <p:nvSpPr>
          <p:cNvPr id="166" name="TextBox 165"/>
          <p:cNvSpPr txBox="1"/>
          <p:nvPr/>
        </p:nvSpPr>
        <p:spPr>
          <a:xfrm>
            <a:off x="10704512" y="6119336"/>
            <a:ext cx="1380506" cy="738664"/>
          </a:xfrm>
          <a:prstGeom prst="rect">
            <a:avLst/>
          </a:prstGeom>
          <a:noFill/>
        </p:spPr>
        <p:txBody>
          <a:bodyPr wrap="none" rtlCol="0">
            <a:spAutoFit/>
          </a:bodyPr>
          <a:lstStyle/>
          <a:p>
            <a:r>
              <a:rPr lang="zh-CN" altLang="en-US" sz="1400" dirty="0" smtClean="0"/>
              <a:t>王俊</a:t>
            </a:r>
            <a:r>
              <a:rPr lang="en-US" altLang="zh-CN" sz="1400" dirty="0" smtClean="0"/>
              <a:t>(776655)</a:t>
            </a:r>
            <a:endParaRPr lang="en-US" altLang="zh-CN" sz="1400" dirty="0" smtClean="0"/>
          </a:p>
          <a:p>
            <a:r>
              <a:rPr lang="zh-CN" altLang="en-US" sz="1400" dirty="0" smtClean="0"/>
              <a:t>陈乃蔚</a:t>
            </a:r>
            <a:r>
              <a:rPr lang="en-US" altLang="zh-CN" sz="1400" dirty="0" smtClean="0"/>
              <a:t>(776633)</a:t>
            </a:r>
            <a:endParaRPr lang="en-US" altLang="zh-CN" sz="1400" dirty="0" smtClean="0"/>
          </a:p>
          <a:p>
            <a:r>
              <a:rPr lang="zh-CN" altLang="en-US" sz="1400" dirty="0" smtClean="0"/>
              <a:t>丁文杰</a:t>
            </a:r>
            <a:r>
              <a:rPr lang="en-US" altLang="zh-CN" sz="1400" dirty="0" smtClean="0"/>
              <a:t>(776622)</a:t>
            </a:r>
            <a:endParaRPr lang="en-US" sz="1400" dirty="0"/>
          </a:p>
        </p:txBody>
      </p:sp>
      <p:sp>
        <p:nvSpPr>
          <p:cNvPr id="167" name="Left Arrow 166"/>
          <p:cNvSpPr/>
          <p:nvPr/>
        </p:nvSpPr>
        <p:spPr>
          <a:xfrm rot="1363820">
            <a:off x="9944636" y="3137952"/>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extBox 168"/>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70" name="Group 169"/>
          <p:cNvGrpSpPr/>
          <p:nvPr/>
        </p:nvGrpSpPr>
        <p:grpSpPr>
          <a:xfrm>
            <a:off x="9624392" y="692696"/>
            <a:ext cx="1584176" cy="576064"/>
            <a:chOff x="3071664" y="2708920"/>
            <a:chExt cx="1659613" cy="648072"/>
          </a:xfrm>
          <a:solidFill>
            <a:schemeClr val="accent5">
              <a:lumMod val="75000"/>
            </a:schemeClr>
          </a:solidFill>
        </p:grpSpPr>
        <p:sp>
          <p:nvSpPr>
            <p:cNvPr id="171" name="Rectangle 170"/>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TextBox 171"/>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73" name="Group 172"/>
          <p:cNvGrpSpPr/>
          <p:nvPr/>
        </p:nvGrpSpPr>
        <p:grpSpPr>
          <a:xfrm>
            <a:off x="6456040" y="692696"/>
            <a:ext cx="1584176" cy="576064"/>
            <a:chOff x="3071664" y="2852936"/>
            <a:chExt cx="1584176" cy="648072"/>
          </a:xfrm>
          <a:solidFill>
            <a:schemeClr val="accent1">
              <a:lumMod val="75000"/>
            </a:schemeClr>
          </a:solidFill>
        </p:grpSpPr>
        <p:sp>
          <p:nvSpPr>
            <p:cNvPr id="174" name="Rectangle 173"/>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TextBox 174"/>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76" name="Group 175"/>
          <p:cNvGrpSpPr/>
          <p:nvPr/>
        </p:nvGrpSpPr>
        <p:grpSpPr>
          <a:xfrm>
            <a:off x="3215680" y="692696"/>
            <a:ext cx="1728193" cy="576064"/>
            <a:chOff x="936470" y="3438001"/>
            <a:chExt cx="1653053" cy="648072"/>
          </a:xfrm>
          <a:solidFill>
            <a:schemeClr val="accent5">
              <a:lumMod val="75000"/>
            </a:schemeClr>
          </a:solidFill>
        </p:grpSpPr>
        <p:sp>
          <p:nvSpPr>
            <p:cNvPr id="177" name="Rectangle 176"/>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TextBox 177"/>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179" name="Group 178"/>
          <p:cNvGrpSpPr/>
          <p:nvPr/>
        </p:nvGrpSpPr>
        <p:grpSpPr>
          <a:xfrm>
            <a:off x="4871864" y="692696"/>
            <a:ext cx="1584176" cy="576064"/>
            <a:chOff x="3071664" y="2708920"/>
            <a:chExt cx="1584176" cy="648072"/>
          </a:xfrm>
          <a:solidFill>
            <a:schemeClr val="accent5">
              <a:lumMod val="75000"/>
            </a:schemeClr>
          </a:solidFill>
        </p:grpSpPr>
        <p:sp>
          <p:nvSpPr>
            <p:cNvPr id="180" name="Rectangle 179"/>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TextBox 180"/>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182" name="Group 181"/>
          <p:cNvGrpSpPr/>
          <p:nvPr/>
        </p:nvGrpSpPr>
        <p:grpSpPr>
          <a:xfrm>
            <a:off x="8040216" y="692696"/>
            <a:ext cx="1584176" cy="576064"/>
            <a:chOff x="3071664" y="2492896"/>
            <a:chExt cx="1584176" cy="648072"/>
          </a:xfrm>
          <a:solidFill>
            <a:schemeClr val="accent1">
              <a:lumMod val="50000"/>
            </a:schemeClr>
          </a:solidFill>
        </p:grpSpPr>
        <p:sp>
          <p:nvSpPr>
            <p:cNvPr id="183" name="Rectangle 182"/>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TextBox 183"/>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
        <p:nvSpPr>
          <p:cNvPr id="185" name="Rectangle 184"/>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187" name="Straight Connector 186"/>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189" name="Rectangle 188"/>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0</a:t>
            </a:r>
            <a:endParaRPr lang="en-US" altLang="zh-CN" dirty="0" smtClean="0">
              <a:solidFill>
                <a:schemeClr val="tx1"/>
              </a:solidFill>
            </a:endParaRPr>
          </a:p>
        </p:txBody>
      </p:sp>
      <p:sp>
        <p:nvSpPr>
          <p:cNvPr id="190" name="Rectangle 189"/>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1" name="Rectangle 190"/>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2" name="Rectangle 191"/>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3" name="Rectangle 192"/>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4" name="Rectangle 193"/>
          <p:cNvSpPr/>
          <p:nvPr/>
        </p:nvSpPr>
        <p:spPr>
          <a:xfrm>
            <a:off x="9984432"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适格教师总数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5" name="TextBox 194"/>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196" name="Straight Connector 195"/>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198" name="Picture 197"/>
          <p:cNvPicPr>
            <a:picLocks noChangeAspect="1"/>
          </p:cNvPicPr>
          <p:nvPr/>
        </p:nvPicPr>
        <p:blipFill>
          <a:blip r:embed="rId2"/>
          <a:stretch>
            <a:fillRect/>
          </a:stretch>
        </p:blipFill>
        <p:spPr>
          <a:xfrm>
            <a:off x="2927648" y="3429000"/>
            <a:ext cx="647700" cy="304800"/>
          </a:xfrm>
          <a:prstGeom prst="rect">
            <a:avLst/>
          </a:prstGeom>
        </p:spPr>
      </p:pic>
      <p:sp>
        <p:nvSpPr>
          <p:cNvPr id="199" name="TextBox 198"/>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200" name="TextBox 199"/>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201" name="Rectangle 200"/>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2" name="TextBox 201"/>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203" name="Picture 202"/>
          <p:cNvPicPr>
            <a:picLocks noChangeAspect="1"/>
          </p:cNvPicPr>
          <p:nvPr/>
        </p:nvPicPr>
        <p:blipFill>
          <a:blip r:embed="rId3"/>
          <a:stretch>
            <a:fillRect/>
          </a:stretch>
        </p:blipFill>
        <p:spPr>
          <a:xfrm>
            <a:off x="2711624" y="3861048"/>
            <a:ext cx="190500" cy="304800"/>
          </a:xfrm>
          <a:prstGeom prst="rect">
            <a:avLst/>
          </a:prstGeom>
        </p:spPr>
      </p:pic>
      <p:sp>
        <p:nvSpPr>
          <p:cNvPr id="204" name="TextBox 203"/>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205" name="TextBox 204"/>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206" name="TextBox 205"/>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207" name="TextBox 206"/>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208" name="TextBox 207"/>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209" name="TextBox 208"/>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210" name="TextBox 209"/>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211" name="TextBox 210"/>
          <p:cNvSpPr txBox="1"/>
          <p:nvPr/>
        </p:nvSpPr>
        <p:spPr>
          <a:xfrm>
            <a:off x="8256240"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212" name="TextBox 211"/>
          <p:cNvSpPr txBox="1"/>
          <p:nvPr/>
        </p:nvSpPr>
        <p:spPr>
          <a:xfrm>
            <a:off x="10920536" y="3861048"/>
            <a:ext cx="1005403" cy="338554"/>
          </a:xfrm>
          <a:prstGeom prst="rect">
            <a:avLst/>
          </a:prstGeom>
          <a:noFill/>
        </p:spPr>
        <p:txBody>
          <a:bodyPr wrap="none" rtlCol="0">
            <a:spAutoFit/>
          </a:bodyPr>
          <a:lstStyle/>
          <a:p>
            <a:r>
              <a:rPr lang="zh-CN" altLang="en-US" sz="1600" dirty="0" smtClean="0"/>
              <a:t>适格教师</a:t>
            </a:r>
            <a:endParaRPr lang="en-US" sz="1600" dirty="0"/>
          </a:p>
        </p:txBody>
      </p:sp>
      <p:sp>
        <p:nvSpPr>
          <p:cNvPr id="213" name="TextBox 212"/>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214" name="TextBox 213"/>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215" name="Picture 214"/>
          <p:cNvPicPr>
            <a:picLocks noChangeAspect="1"/>
          </p:cNvPicPr>
          <p:nvPr/>
        </p:nvPicPr>
        <p:blipFill>
          <a:blip r:embed="rId3"/>
          <a:stretch>
            <a:fillRect/>
          </a:stretch>
        </p:blipFill>
        <p:spPr>
          <a:xfrm>
            <a:off x="3503712" y="3861048"/>
            <a:ext cx="190500" cy="304800"/>
          </a:xfrm>
          <a:prstGeom prst="rect">
            <a:avLst/>
          </a:prstGeom>
        </p:spPr>
      </p:pic>
      <p:pic>
        <p:nvPicPr>
          <p:cNvPr id="216" name="Picture 215"/>
          <p:cNvPicPr>
            <a:picLocks noChangeAspect="1"/>
          </p:cNvPicPr>
          <p:nvPr/>
        </p:nvPicPr>
        <p:blipFill>
          <a:blip r:embed="rId3"/>
          <a:stretch>
            <a:fillRect/>
          </a:stretch>
        </p:blipFill>
        <p:spPr>
          <a:xfrm>
            <a:off x="4295800" y="3861048"/>
            <a:ext cx="190500" cy="304800"/>
          </a:xfrm>
          <a:prstGeom prst="rect">
            <a:avLst/>
          </a:prstGeom>
        </p:spPr>
      </p:pic>
      <p:pic>
        <p:nvPicPr>
          <p:cNvPr id="217" name="Picture 216"/>
          <p:cNvPicPr>
            <a:picLocks noChangeAspect="1"/>
          </p:cNvPicPr>
          <p:nvPr/>
        </p:nvPicPr>
        <p:blipFill>
          <a:blip r:embed="rId3"/>
          <a:stretch>
            <a:fillRect/>
          </a:stretch>
        </p:blipFill>
        <p:spPr>
          <a:xfrm>
            <a:off x="4943872" y="3861048"/>
            <a:ext cx="190500" cy="304800"/>
          </a:xfrm>
          <a:prstGeom prst="rect">
            <a:avLst/>
          </a:prstGeom>
        </p:spPr>
      </p:pic>
      <p:pic>
        <p:nvPicPr>
          <p:cNvPr id="218" name="Picture 217"/>
          <p:cNvPicPr>
            <a:picLocks noChangeAspect="1"/>
          </p:cNvPicPr>
          <p:nvPr/>
        </p:nvPicPr>
        <p:blipFill>
          <a:blip r:embed="rId3"/>
          <a:stretch>
            <a:fillRect/>
          </a:stretch>
        </p:blipFill>
        <p:spPr>
          <a:xfrm>
            <a:off x="5663952" y="3861048"/>
            <a:ext cx="190500" cy="304800"/>
          </a:xfrm>
          <a:prstGeom prst="rect">
            <a:avLst/>
          </a:prstGeom>
        </p:spPr>
      </p:pic>
      <p:pic>
        <p:nvPicPr>
          <p:cNvPr id="219" name="Picture 218"/>
          <p:cNvPicPr>
            <a:picLocks noChangeAspect="1"/>
          </p:cNvPicPr>
          <p:nvPr/>
        </p:nvPicPr>
        <p:blipFill>
          <a:blip r:embed="rId3"/>
          <a:stretch>
            <a:fillRect/>
          </a:stretch>
        </p:blipFill>
        <p:spPr>
          <a:xfrm>
            <a:off x="6456040" y="3861048"/>
            <a:ext cx="190500" cy="304800"/>
          </a:xfrm>
          <a:prstGeom prst="rect">
            <a:avLst/>
          </a:prstGeom>
        </p:spPr>
      </p:pic>
      <p:pic>
        <p:nvPicPr>
          <p:cNvPr id="220" name="Picture 219"/>
          <p:cNvPicPr>
            <a:picLocks noChangeAspect="1"/>
          </p:cNvPicPr>
          <p:nvPr/>
        </p:nvPicPr>
        <p:blipFill>
          <a:blip r:embed="rId3"/>
          <a:stretch>
            <a:fillRect/>
          </a:stretch>
        </p:blipFill>
        <p:spPr>
          <a:xfrm>
            <a:off x="7248128" y="3861048"/>
            <a:ext cx="190500" cy="304800"/>
          </a:xfrm>
          <a:prstGeom prst="rect">
            <a:avLst/>
          </a:prstGeom>
        </p:spPr>
      </p:pic>
      <p:pic>
        <p:nvPicPr>
          <p:cNvPr id="221" name="Picture 220"/>
          <p:cNvPicPr>
            <a:picLocks noChangeAspect="1"/>
          </p:cNvPicPr>
          <p:nvPr/>
        </p:nvPicPr>
        <p:blipFill>
          <a:blip r:embed="rId3"/>
          <a:stretch>
            <a:fillRect/>
          </a:stretch>
        </p:blipFill>
        <p:spPr>
          <a:xfrm>
            <a:off x="8040216" y="3861048"/>
            <a:ext cx="190500" cy="304800"/>
          </a:xfrm>
          <a:prstGeom prst="rect">
            <a:avLst/>
          </a:prstGeom>
        </p:spPr>
      </p:pic>
      <p:pic>
        <p:nvPicPr>
          <p:cNvPr id="222" name="Picture 221"/>
          <p:cNvPicPr>
            <a:picLocks noChangeAspect="1"/>
          </p:cNvPicPr>
          <p:nvPr/>
        </p:nvPicPr>
        <p:blipFill>
          <a:blip r:embed="rId3"/>
          <a:stretch>
            <a:fillRect/>
          </a:stretch>
        </p:blipFill>
        <p:spPr>
          <a:xfrm>
            <a:off x="8976320" y="3861048"/>
            <a:ext cx="190500" cy="304800"/>
          </a:xfrm>
          <a:prstGeom prst="rect">
            <a:avLst/>
          </a:prstGeom>
        </p:spPr>
      </p:pic>
      <p:pic>
        <p:nvPicPr>
          <p:cNvPr id="223" name="Picture 222"/>
          <p:cNvPicPr>
            <a:picLocks noChangeAspect="1"/>
          </p:cNvPicPr>
          <p:nvPr/>
        </p:nvPicPr>
        <p:blipFill>
          <a:blip r:embed="rId3"/>
          <a:stretch>
            <a:fillRect/>
          </a:stretch>
        </p:blipFill>
        <p:spPr>
          <a:xfrm>
            <a:off x="9912424" y="3861048"/>
            <a:ext cx="190500" cy="304800"/>
          </a:xfrm>
          <a:prstGeom prst="rect">
            <a:avLst/>
          </a:prstGeom>
        </p:spPr>
      </p:pic>
      <p:pic>
        <p:nvPicPr>
          <p:cNvPr id="224" name="Picture 223"/>
          <p:cNvPicPr>
            <a:picLocks noChangeAspect="1"/>
          </p:cNvPicPr>
          <p:nvPr/>
        </p:nvPicPr>
        <p:blipFill>
          <a:blip r:embed="rId3"/>
          <a:stretch>
            <a:fillRect/>
          </a:stretch>
        </p:blipFill>
        <p:spPr>
          <a:xfrm>
            <a:off x="10704512" y="3861048"/>
            <a:ext cx="190500" cy="304800"/>
          </a:xfrm>
          <a:prstGeom prst="rect">
            <a:avLst/>
          </a:prstGeom>
        </p:spPr>
      </p:pic>
      <p:cxnSp>
        <p:nvCxnSpPr>
          <p:cNvPr id="225" name="Straight Connector 224"/>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27" name="Rectangle 226"/>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28" name="TextBox 227"/>
          <p:cNvSpPr txBox="1"/>
          <p:nvPr/>
        </p:nvSpPr>
        <p:spPr>
          <a:xfrm>
            <a:off x="8688288" y="6165304"/>
            <a:ext cx="3147015" cy="307777"/>
          </a:xfrm>
          <a:prstGeom prst="rect">
            <a:avLst/>
          </a:prstGeom>
          <a:noFill/>
        </p:spPr>
        <p:txBody>
          <a:bodyPr wrap="none" rtlCol="0">
            <a:spAutoFit/>
          </a:bodyPr>
          <a:lstStyle/>
          <a:p>
            <a:r>
              <a:rPr lang="zh-CN" altLang="en-US" sz="1400" dirty="0" smtClean="0"/>
              <a:t>首页 上一页 </a:t>
            </a:r>
            <a:r>
              <a:rPr lang="en-US" altLang="zh-CN" sz="1400" dirty="0" smtClean="0"/>
              <a:t>1-3</a:t>
            </a:r>
            <a:r>
              <a:rPr lang="zh-CN" altLang="en-US" sz="1400" dirty="0" smtClean="0"/>
              <a:t>条，共</a:t>
            </a:r>
            <a:r>
              <a:rPr lang="en-US" altLang="zh-CN" sz="1400" dirty="0" smtClean="0"/>
              <a:t>3</a:t>
            </a:r>
            <a:r>
              <a:rPr lang="zh-CN" altLang="en-US" sz="1400" dirty="0" smtClean="0"/>
              <a:t>条下一页 尾页</a:t>
            </a:r>
            <a:endParaRPr lang="en-US" sz="1400" dirty="0"/>
          </a:p>
        </p:txBody>
      </p:sp>
      <p:sp>
        <p:nvSpPr>
          <p:cNvPr id="229" name="Rounded Rectangle 228"/>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230" name="Rounded Rectangle 229">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231" name="Rounded Rectangle 230"/>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232" name="Rounded Rectangle 231"/>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233" name="Rounded Rectangle 232"/>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234" name="Rounded Rectangle 233"/>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235" name="Straight Connector 23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36" name="TextBox 235"/>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237" name="TextBox 236"/>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238" name="TextBox 237"/>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239" name="TextBox 238"/>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240" name="TextBox 239"/>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241" name="TextBox 240"/>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242" name="TextBox 241"/>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243" name="TextBox 242"/>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44" name="TextBox 243"/>
          <p:cNvSpPr txBox="1"/>
          <p:nvPr/>
        </p:nvSpPr>
        <p:spPr>
          <a:xfrm>
            <a:off x="8472264" y="4293096"/>
            <a:ext cx="367408" cy="307777"/>
          </a:xfrm>
          <a:prstGeom prst="rect">
            <a:avLst/>
          </a:prstGeom>
          <a:noFill/>
        </p:spPr>
        <p:txBody>
          <a:bodyPr wrap="none" rtlCol="0">
            <a:spAutoFit/>
          </a:bodyPr>
          <a:lstStyle/>
          <a:p>
            <a:r>
              <a:rPr lang="en-US" altLang="zh-CN" sz="1400" dirty="0" smtClean="0"/>
              <a:t>70</a:t>
            </a:r>
            <a:endParaRPr lang="en-US" sz="1400" dirty="0"/>
          </a:p>
        </p:txBody>
      </p:sp>
      <p:sp>
        <p:nvSpPr>
          <p:cNvPr id="245" name="TextBox 244"/>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246" name="TextBox 245"/>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247" name="TextBox 246"/>
          <p:cNvSpPr txBox="1"/>
          <p:nvPr/>
        </p:nvSpPr>
        <p:spPr>
          <a:xfrm>
            <a:off x="10740962" y="4221088"/>
            <a:ext cx="1200970" cy="738664"/>
          </a:xfrm>
          <a:prstGeom prst="rect">
            <a:avLst/>
          </a:prstGeom>
          <a:noFill/>
        </p:spPr>
        <p:txBody>
          <a:bodyPr wrap="none" rtlCol="0">
            <a:spAutoFit/>
          </a:bodyPr>
          <a:lstStyle/>
          <a:p>
            <a:r>
              <a:rPr lang="zh-CN" altLang="en-US" sz="1400" dirty="0" smtClean="0"/>
              <a:t>郭建</a:t>
            </a:r>
            <a:r>
              <a:rPr lang="en-US" altLang="zh-CN" sz="1400" dirty="0" smtClean="0"/>
              <a:t>(123456)</a:t>
            </a:r>
            <a:endParaRPr lang="en-US" altLang="zh-CN" sz="1400" dirty="0" smtClean="0"/>
          </a:p>
          <a:p>
            <a:r>
              <a:rPr lang="zh-CN" altLang="en-US" sz="1400" dirty="0" smtClean="0"/>
              <a:t>韩涛</a:t>
            </a:r>
            <a:r>
              <a:rPr lang="en-US" altLang="zh-CN" sz="1400" dirty="0" smtClean="0"/>
              <a:t>(165432)</a:t>
            </a:r>
            <a:endParaRPr lang="en-US" altLang="zh-CN" sz="1400" dirty="0" smtClean="0"/>
          </a:p>
          <a:p>
            <a:r>
              <a:rPr lang="zh-CN" altLang="en-US" sz="1400" dirty="0" smtClean="0"/>
              <a:t>孟烨</a:t>
            </a:r>
            <a:r>
              <a:rPr lang="en-US" altLang="zh-CN" sz="1400" dirty="0" smtClean="0"/>
              <a:t>(543216)</a:t>
            </a:r>
            <a:endParaRPr lang="en-US" sz="1400" dirty="0"/>
          </a:p>
        </p:txBody>
      </p:sp>
      <p:cxnSp>
        <p:nvCxnSpPr>
          <p:cNvPr id="248" name="Straight Connector 247"/>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49" name="Rectangle 248"/>
          <p:cNvSpPr/>
          <p:nvPr/>
        </p:nvSpPr>
        <p:spPr>
          <a:xfrm>
            <a:off x="1991544" y="5013176"/>
            <a:ext cx="9721080" cy="4320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250" name="Straight Connector 249"/>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51" name="TextBox 250"/>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252" name="TextBox 251"/>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253" name="TextBox 252"/>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254" name="TextBox 253"/>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255" name="TextBox 254"/>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256" name="TextBox 255"/>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257" name="TextBox 256"/>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258" name="TextBox 257"/>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259" name="TextBox 258"/>
          <p:cNvSpPr txBox="1"/>
          <p:nvPr/>
        </p:nvSpPr>
        <p:spPr>
          <a:xfrm>
            <a:off x="8472264" y="5013176"/>
            <a:ext cx="458780" cy="307777"/>
          </a:xfrm>
          <a:prstGeom prst="rect">
            <a:avLst/>
          </a:prstGeom>
          <a:noFill/>
        </p:spPr>
        <p:txBody>
          <a:bodyPr wrap="none" rtlCol="0">
            <a:spAutoFit/>
          </a:bodyPr>
          <a:lstStyle/>
          <a:p>
            <a:r>
              <a:rPr lang="en-US" altLang="zh-CN" sz="1400" dirty="0" smtClean="0"/>
              <a:t>110</a:t>
            </a:r>
            <a:endParaRPr lang="en-US" altLang="zh-CN" sz="1400" dirty="0" smtClean="0"/>
          </a:p>
        </p:txBody>
      </p:sp>
      <p:sp>
        <p:nvSpPr>
          <p:cNvPr id="260" name="TextBox 259"/>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261" name="TextBox 260"/>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262" name="Straight Connector 261"/>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63" name="Rectangle 262"/>
          <p:cNvSpPr/>
          <p:nvPr/>
        </p:nvSpPr>
        <p:spPr>
          <a:xfrm>
            <a:off x="1991544" y="5589240"/>
            <a:ext cx="9721080" cy="4320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64" name="TextBox 263"/>
          <p:cNvSpPr txBox="1"/>
          <p:nvPr/>
        </p:nvSpPr>
        <p:spPr>
          <a:xfrm>
            <a:off x="1991544" y="5517232"/>
            <a:ext cx="872675" cy="523220"/>
          </a:xfrm>
          <a:prstGeom prst="rect">
            <a:avLst/>
          </a:prstGeom>
          <a:noFill/>
        </p:spPr>
        <p:txBody>
          <a:bodyPr wrap="none" rtlCol="0">
            <a:spAutoFit/>
          </a:bodyPr>
          <a:lstStyle/>
          <a:p>
            <a:r>
              <a:rPr lang="en-US" altLang="zh-CN" sz="1400" dirty="0" smtClean="0"/>
              <a:t>LAWS160</a:t>
            </a:r>
            <a:endParaRPr lang="en-US" altLang="zh-CN" sz="1400" dirty="0" smtClean="0"/>
          </a:p>
          <a:p>
            <a:r>
              <a:rPr lang="en-US" altLang="zh-CN" sz="1400" dirty="0" smtClean="0"/>
              <a:t>002.01</a:t>
            </a:r>
            <a:endParaRPr lang="en-US" sz="1400" dirty="0"/>
          </a:p>
        </p:txBody>
      </p:sp>
      <p:sp>
        <p:nvSpPr>
          <p:cNvPr id="265" name="TextBox 264"/>
          <p:cNvSpPr txBox="1"/>
          <p:nvPr/>
        </p:nvSpPr>
        <p:spPr>
          <a:xfrm>
            <a:off x="2855640" y="5589240"/>
            <a:ext cx="902811" cy="307777"/>
          </a:xfrm>
          <a:prstGeom prst="rect">
            <a:avLst/>
          </a:prstGeom>
          <a:noFill/>
        </p:spPr>
        <p:txBody>
          <a:bodyPr wrap="none" rtlCol="0">
            <a:spAutoFit/>
          </a:bodyPr>
          <a:lstStyle/>
          <a:p>
            <a:r>
              <a:rPr lang="zh-CN" altLang="en-US" sz="1400" smtClean="0"/>
              <a:t>民法总论</a:t>
            </a:r>
            <a:endParaRPr lang="en-US" sz="1400" dirty="0"/>
          </a:p>
        </p:txBody>
      </p:sp>
      <p:sp>
        <p:nvSpPr>
          <p:cNvPr id="266" name="TextBox 265"/>
          <p:cNvSpPr txBox="1"/>
          <p:nvPr/>
        </p:nvSpPr>
        <p:spPr>
          <a:xfrm>
            <a:off x="3719736" y="5589240"/>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267" name="TextBox 266"/>
          <p:cNvSpPr txBox="1"/>
          <p:nvPr/>
        </p:nvSpPr>
        <p:spPr>
          <a:xfrm>
            <a:off x="4511824" y="5589240"/>
            <a:ext cx="367408" cy="307777"/>
          </a:xfrm>
          <a:prstGeom prst="rect">
            <a:avLst/>
          </a:prstGeom>
          <a:noFill/>
        </p:spPr>
        <p:txBody>
          <a:bodyPr wrap="none" rtlCol="0">
            <a:spAutoFit/>
          </a:bodyPr>
          <a:lstStyle/>
          <a:p>
            <a:r>
              <a:rPr lang="en-US" altLang="zh-CN" sz="1400" dirty="0" smtClean="0"/>
              <a:t>17</a:t>
            </a:r>
            <a:endParaRPr lang="en-US" sz="1400" dirty="0"/>
          </a:p>
        </p:txBody>
      </p:sp>
      <p:sp>
        <p:nvSpPr>
          <p:cNvPr id="268" name="TextBox 267"/>
          <p:cNvSpPr txBox="1"/>
          <p:nvPr/>
        </p:nvSpPr>
        <p:spPr>
          <a:xfrm>
            <a:off x="5015880" y="5517232"/>
            <a:ext cx="720080" cy="523220"/>
          </a:xfrm>
          <a:prstGeom prst="rect">
            <a:avLst/>
          </a:prstGeom>
          <a:noFill/>
        </p:spPr>
        <p:txBody>
          <a:bodyPr wrap="square" rtlCol="0">
            <a:spAutoFit/>
          </a:bodyPr>
          <a:lstStyle/>
          <a:p>
            <a:r>
              <a:rPr lang="zh-CN" altLang="en-US" sz="1400" smtClean="0"/>
              <a:t>跨校辅修</a:t>
            </a:r>
            <a:endParaRPr lang="en-US" sz="1400" dirty="0"/>
          </a:p>
        </p:txBody>
      </p:sp>
      <p:sp>
        <p:nvSpPr>
          <p:cNvPr id="269" name="TextBox 268"/>
          <p:cNvSpPr txBox="1"/>
          <p:nvPr/>
        </p:nvSpPr>
        <p:spPr>
          <a:xfrm>
            <a:off x="5951984" y="5589240"/>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270" name="TextBox 269"/>
          <p:cNvSpPr txBox="1"/>
          <p:nvPr/>
        </p:nvSpPr>
        <p:spPr>
          <a:xfrm>
            <a:off x="6816080" y="5589240"/>
            <a:ext cx="367408" cy="307777"/>
          </a:xfrm>
          <a:prstGeom prst="rect">
            <a:avLst/>
          </a:prstGeom>
          <a:noFill/>
        </p:spPr>
        <p:txBody>
          <a:bodyPr wrap="none" rtlCol="0">
            <a:spAutoFit/>
          </a:bodyPr>
          <a:lstStyle/>
          <a:p>
            <a:r>
              <a:rPr lang="en-US" altLang="zh-CN" sz="1400" dirty="0" smtClean="0"/>
              <a:t>54</a:t>
            </a:r>
            <a:endParaRPr lang="en-US" sz="1400" dirty="0"/>
          </a:p>
        </p:txBody>
      </p:sp>
      <p:sp>
        <p:nvSpPr>
          <p:cNvPr id="271" name="TextBox 270"/>
          <p:cNvSpPr txBox="1"/>
          <p:nvPr/>
        </p:nvSpPr>
        <p:spPr>
          <a:xfrm>
            <a:off x="7608168" y="5589240"/>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2" name="TextBox 271"/>
          <p:cNvSpPr txBox="1"/>
          <p:nvPr/>
        </p:nvSpPr>
        <p:spPr>
          <a:xfrm>
            <a:off x="8472264" y="5589240"/>
            <a:ext cx="458780" cy="307777"/>
          </a:xfrm>
          <a:prstGeom prst="rect">
            <a:avLst/>
          </a:prstGeom>
          <a:noFill/>
        </p:spPr>
        <p:txBody>
          <a:bodyPr wrap="none" rtlCol="0">
            <a:spAutoFit/>
          </a:bodyPr>
          <a:lstStyle/>
          <a:p>
            <a:r>
              <a:rPr lang="en-US" altLang="zh-CN" sz="1400" dirty="0" smtClean="0"/>
              <a:t>110</a:t>
            </a:r>
            <a:endParaRPr lang="en-US" sz="1400" dirty="0"/>
          </a:p>
        </p:txBody>
      </p:sp>
      <p:sp>
        <p:nvSpPr>
          <p:cNvPr id="273" name="TextBox 272"/>
          <p:cNvSpPr txBox="1"/>
          <p:nvPr/>
        </p:nvSpPr>
        <p:spPr>
          <a:xfrm>
            <a:off x="9408368"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274" name="TextBox 273"/>
          <p:cNvSpPr txBox="1"/>
          <p:nvPr/>
        </p:nvSpPr>
        <p:spPr>
          <a:xfrm>
            <a:off x="10272464" y="5589240"/>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275" name="Straight Connector 274"/>
          <p:cNvCxnSpPr/>
          <p:nvPr/>
        </p:nvCxnSpPr>
        <p:spPr>
          <a:xfrm>
            <a:off x="1991544" y="609329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76" name="Rectangle 275"/>
          <p:cNvSpPr/>
          <p:nvPr/>
        </p:nvSpPr>
        <p:spPr>
          <a:xfrm>
            <a:off x="2135560" y="188640"/>
            <a:ext cx="9721080" cy="6480720"/>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277" name="TextBox 276"/>
          <p:cNvSpPr txBox="1"/>
          <p:nvPr/>
        </p:nvSpPr>
        <p:spPr>
          <a:xfrm>
            <a:off x="2351584" y="476672"/>
            <a:ext cx="1107996" cy="369332"/>
          </a:xfrm>
          <a:prstGeom prst="rect">
            <a:avLst/>
          </a:prstGeom>
          <a:noFill/>
        </p:spPr>
        <p:txBody>
          <a:bodyPr wrap="none" rtlCol="0">
            <a:spAutoFit/>
          </a:bodyPr>
          <a:lstStyle/>
          <a:p>
            <a:r>
              <a:rPr lang="zh-CN" altLang="en-US" smtClean="0"/>
              <a:t>添加课程</a:t>
            </a:r>
            <a:endParaRPr lang="en-US" dirty="0"/>
          </a:p>
        </p:txBody>
      </p:sp>
      <p:sp>
        <p:nvSpPr>
          <p:cNvPr id="278" name="TextBox 277"/>
          <p:cNvSpPr txBox="1"/>
          <p:nvPr/>
        </p:nvSpPr>
        <p:spPr>
          <a:xfrm>
            <a:off x="2927648" y="980728"/>
            <a:ext cx="1107996" cy="369332"/>
          </a:xfrm>
          <a:prstGeom prst="rect">
            <a:avLst/>
          </a:prstGeom>
          <a:noFill/>
        </p:spPr>
        <p:txBody>
          <a:bodyPr wrap="none" rtlCol="0">
            <a:spAutoFit/>
          </a:bodyPr>
          <a:lstStyle/>
          <a:p>
            <a:r>
              <a:rPr lang="zh-CN" altLang="en-US" smtClean="0"/>
              <a:t>课程代码</a:t>
            </a:r>
            <a:endParaRPr lang="en-US" dirty="0"/>
          </a:p>
        </p:txBody>
      </p:sp>
      <p:sp>
        <p:nvSpPr>
          <p:cNvPr id="279" name="TextBox 278"/>
          <p:cNvSpPr txBox="1"/>
          <p:nvPr/>
        </p:nvSpPr>
        <p:spPr>
          <a:xfrm>
            <a:off x="2927648" y="1484784"/>
            <a:ext cx="1107996" cy="369332"/>
          </a:xfrm>
          <a:prstGeom prst="rect">
            <a:avLst/>
          </a:prstGeom>
          <a:noFill/>
        </p:spPr>
        <p:txBody>
          <a:bodyPr wrap="none" rtlCol="0">
            <a:spAutoFit/>
          </a:bodyPr>
          <a:lstStyle/>
          <a:p>
            <a:r>
              <a:rPr lang="zh-CN" altLang="en-US" dirty="0" smtClean="0"/>
              <a:t>课程名称</a:t>
            </a:r>
            <a:endParaRPr lang="en-US" dirty="0"/>
          </a:p>
        </p:txBody>
      </p:sp>
      <p:sp>
        <p:nvSpPr>
          <p:cNvPr id="280" name="Rectangle 279"/>
          <p:cNvSpPr/>
          <p:nvPr/>
        </p:nvSpPr>
        <p:spPr>
          <a:xfrm>
            <a:off x="4439816" y="980728"/>
            <a:ext cx="327636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SOSC120015.01</a:t>
            </a:r>
            <a:r>
              <a:rPr lang="en-US" dirty="0" smtClean="0"/>
              <a:t>s</a:t>
            </a:r>
            <a:endParaRPr lang="en-US" dirty="0"/>
          </a:p>
        </p:txBody>
      </p:sp>
      <p:sp>
        <p:nvSpPr>
          <p:cNvPr id="281" name="Rectangle 280"/>
          <p:cNvSpPr/>
          <p:nvPr/>
        </p:nvSpPr>
        <p:spPr>
          <a:xfrm>
            <a:off x="4439816" y="1484784"/>
            <a:ext cx="590465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TextBox 281"/>
          <p:cNvSpPr txBox="1"/>
          <p:nvPr/>
        </p:nvSpPr>
        <p:spPr>
          <a:xfrm>
            <a:off x="2927648" y="1988840"/>
            <a:ext cx="1069524" cy="369332"/>
          </a:xfrm>
          <a:prstGeom prst="rect">
            <a:avLst/>
          </a:prstGeom>
          <a:noFill/>
        </p:spPr>
        <p:txBody>
          <a:bodyPr wrap="none" rtlCol="0">
            <a:spAutoFit/>
          </a:bodyPr>
          <a:lstStyle/>
          <a:p>
            <a:r>
              <a:rPr lang="zh-CN" altLang="en-US" dirty="0" smtClean="0"/>
              <a:t>学        位</a:t>
            </a:r>
            <a:endParaRPr lang="en-US" dirty="0"/>
          </a:p>
        </p:txBody>
      </p:sp>
      <p:sp>
        <p:nvSpPr>
          <p:cNvPr id="283" name="Rectangle 282"/>
          <p:cNvSpPr/>
          <p:nvPr/>
        </p:nvSpPr>
        <p:spPr>
          <a:xfrm>
            <a:off x="4439816"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Rectangle 283"/>
          <p:cNvSpPr/>
          <p:nvPr/>
        </p:nvSpPr>
        <p:spPr>
          <a:xfrm>
            <a:off x="6168008" y="1988840"/>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Triangle 284"/>
          <p:cNvSpPr/>
          <p:nvPr/>
        </p:nvSpPr>
        <p:spPr>
          <a:xfrm rot="10800000">
            <a:off x="6240016" y="2060848"/>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TextBox 285"/>
          <p:cNvSpPr txBox="1"/>
          <p:nvPr/>
        </p:nvSpPr>
        <p:spPr>
          <a:xfrm>
            <a:off x="6816080" y="1988840"/>
            <a:ext cx="1069524" cy="369332"/>
          </a:xfrm>
          <a:prstGeom prst="rect">
            <a:avLst/>
          </a:prstGeom>
          <a:noFill/>
        </p:spPr>
        <p:txBody>
          <a:bodyPr wrap="none" rtlCol="0">
            <a:spAutoFit/>
          </a:bodyPr>
          <a:lstStyle/>
          <a:p>
            <a:r>
              <a:rPr lang="zh-CN" altLang="en-US" dirty="0" smtClean="0"/>
              <a:t>年        级</a:t>
            </a:r>
            <a:endParaRPr lang="en-US" dirty="0"/>
          </a:p>
        </p:txBody>
      </p:sp>
      <p:sp>
        <p:nvSpPr>
          <p:cNvPr id="287" name="Rectangle 286"/>
          <p:cNvSpPr/>
          <p:nvPr/>
        </p:nvSpPr>
        <p:spPr>
          <a:xfrm>
            <a:off x="8256240"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p:cNvSpPr/>
          <p:nvPr/>
        </p:nvSpPr>
        <p:spPr>
          <a:xfrm>
            <a:off x="9984432" y="1988840"/>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Triangle 288"/>
          <p:cNvSpPr/>
          <p:nvPr/>
        </p:nvSpPr>
        <p:spPr>
          <a:xfrm rot="10800000">
            <a:off x="10056440" y="2060848"/>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TextBox 289"/>
          <p:cNvSpPr txBox="1"/>
          <p:nvPr/>
        </p:nvSpPr>
        <p:spPr>
          <a:xfrm>
            <a:off x="2927648" y="2492896"/>
            <a:ext cx="1069524" cy="369332"/>
          </a:xfrm>
          <a:prstGeom prst="rect">
            <a:avLst/>
          </a:prstGeom>
          <a:noFill/>
        </p:spPr>
        <p:txBody>
          <a:bodyPr wrap="none" rtlCol="0">
            <a:spAutoFit/>
          </a:bodyPr>
          <a:lstStyle/>
          <a:p>
            <a:r>
              <a:rPr lang="zh-CN" altLang="en-US" dirty="0" smtClean="0"/>
              <a:t>班        级</a:t>
            </a:r>
            <a:endParaRPr lang="en-US" dirty="0"/>
          </a:p>
        </p:txBody>
      </p:sp>
      <p:sp>
        <p:nvSpPr>
          <p:cNvPr id="291" name="Rectangle 290"/>
          <p:cNvSpPr/>
          <p:nvPr/>
        </p:nvSpPr>
        <p:spPr>
          <a:xfrm>
            <a:off x="4439816" y="2492896"/>
            <a:ext cx="54726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Rectangle 291"/>
          <p:cNvSpPr/>
          <p:nvPr/>
        </p:nvSpPr>
        <p:spPr>
          <a:xfrm>
            <a:off x="9984432" y="2492896"/>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Triangle 292"/>
          <p:cNvSpPr/>
          <p:nvPr/>
        </p:nvSpPr>
        <p:spPr>
          <a:xfrm rot="10800000">
            <a:off x="10056440" y="2564904"/>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TextBox 293"/>
          <p:cNvSpPr txBox="1"/>
          <p:nvPr/>
        </p:nvSpPr>
        <p:spPr>
          <a:xfrm>
            <a:off x="2927648" y="3041299"/>
            <a:ext cx="1069524" cy="369332"/>
          </a:xfrm>
          <a:prstGeom prst="rect">
            <a:avLst/>
          </a:prstGeom>
          <a:noFill/>
        </p:spPr>
        <p:txBody>
          <a:bodyPr wrap="none" rtlCol="0">
            <a:spAutoFit/>
          </a:bodyPr>
          <a:lstStyle/>
          <a:p>
            <a:r>
              <a:rPr lang="zh-CN" altLang="en-US" dirty="0" smtClean="0"/>
              <a:t>学        期</a:t>
            </a:r>
            <a:endParaRPr lang="en-US" dirty="0"/>
          </a:p>
        </p:txBody>
      </p:sp>
      <p:sp>
        <p:nvSpPr>
          <p:cNvPr id="295" name="Rectangle 294"/>
          <p:cNvSpPr/>
          <p:nvPr/>
        </p:nvSpPr>
        <p:spPr>
          <a:xfrm>
            <a:off x="4439816"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TextBox 295"/>
          <p:cNvSpPr txBox="1"/>
          <p:nvPr/>
        </p:nvSpPr>
        <p:spPr>
          <a:xfrm>
            <a:off x="6816080" y="2996952"/>
            <a:ext cx="1103187" cy="369332"/>
          </a:xfrm>
          <a:prstGeom prst="rect">
            <a:avLst/>
          </a:prstGeom>
          <a:noFill/>
        </p:spPr>
        <p:txBody>
          <a:bodyPr wrap="none" rtlCol="0">
            <a:spAutoFit/>
          </a:bodyPr>
          <a:lstStyle/>
          <a:p>
            <a:r>
              <a:rPr lang="zh-CN" altLang="en-US" dirty="0" smtClean="0"/>
              <a:t>学        时</a:t>
            </a:r>
            <a:endParaRPr lang="en-US" dirty="0"/>
          </a:p>
        </p:txBody>
      </p:sp>
      <p:sp>
        <p:nvSpPr>
          <p:cNvPr id="297" name="Rectangle 296"/>
          <p:cNvSpPr/>
          <p:nvPr/>
        </p:nvSpPr>
        <p:spPr>
          <a:xfrm>
            <a:off x="8256240"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Rectangle 297"/>
          <p:cNvSpPr/>
          <p:nvPr/>
        </p:nvSpPr>
        <p:spPr>
          <a:xfrm>
            <a:off x="9984432" y="2996952"/>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9" name="Picture 298"/>
          <p:cNvPicPr>
            <a:picLocks noChangeAspect="1"/>
          </p:cNvPicPr>
          <p:nvPr/>
        </p:nvPicPr>
        <p:blipFill>
          <a:blip r:embed="rId4"/>
          <a:stretch>
            <a:fillRect/>
          </a:stretch>
        </p:blipFill>
        <p:spPr>
          <a:xfrm>
            <a:off x="10056440" y="3068960"/>
            <a:ext cx="254000" cy="241300"/>
          </a:xfrm>
          <a:prstGeom prst="rect">
            <a:avLst/>
          </a:prstGeom>
        </p:spPr>
      </p:pic>
      <p:sp>
        <p:nvSpPr>
          <p:cNvPr id="300" name="TextBox 299"/>
          <p:cNvSpPr txBox="1"/>
          <p:nvPr/>
        </p:nvSpPr>
        <p:spPr>
          <a:xfrm>
            <a:off x="2927648" y="3501008"/>
            <a:ext cx="1069524" cy="369332"/>
          </a:xfrm>
          <a:prstGeom prst="rect">
            <a:avLst/>
          </a:prstGeom>
          <a:noFill/>
        </p:spPr>
        <p:txBody>
          <a:bodyPr wrap="none" rtlCol="0">
            <a:spAutoFit/>
          </a:bodyPr>
          <a:lstStyle/>
          <a:p>
            <a:r>
              <a:rPr lang="zh-CN" altLang="en-US" dirty="0" smtClean="0"/>
              <a:t>难        度</a:t>
            </a:r>
            <a:endParaRPr lang="en-US" dirty="0"/>
          </a:p>
        </p:txBody>
      </p:sp>
      <p:sp>
        <p:nvSpPr>
          <p:cNvPr id="301" name="Rectangle 300"/>
          <p:cNvSpPr/>
          <p:nvPr/>
        </p:nvSpPr>
        <p:spPr>
          <a:xfrm>
            <a:off x="4439816" y="3501008"/>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p:cNvSpPr/>
          <p:nvPr/>
        </p:nvSpPr>
        <p:spPr>
          <a:xfrm>
            <a:off x="6168008" y="2996952"/>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3" name="Picture 302"/>
          <p:cNvPicPr>
            <a:picLocks noChangeAspect="1"/>
          </p:cNvPicPr>
          <p:nvPr/>
        </p:nvPicPr>
        <p:blipFill>
          <a:blip r:embed="rId4"/>
          <a:stretch>
            <a:fillRect/>
          </a:stretch>
        </p:blipFill>
        <p:spPr>
          <a:xfrm>
            <a:off x="6240016" y="3068960"/>
            <a:ext cx="254000" cy="241300"/>
          </a:xfrm>
          <a:prstGeom prst="rect">
            <a:avLst/>
          </a:prstGeom>
        </p:spPr>
      </p:pic>
      <p:sp>
        <p:nvSpPr>
          <p:cNvPr id="304" name="TextBox 303"/>
          <p:cNvSpPr txBox="1"/>
          <p:nvPr/>
        </p:nvSpPr>
        <p:spPr>
          <a:xfrm>
            <a:off x="2927648" y="4005064"/>
            <a:ext cx="1197764" cy="369332"/>
          </a:xfrm>
          <a:prstGeom prst="rect">
            <a:avLst/>
          </a:prstGeom>
          <a:noFill/>
        </p:spPr>
        <p:txBody>
          <a:bodyPr wrap="none" rtlCol="0">
            <a:spAutoFit/>
          </a:bodyPr>
          <a:lstStyle/>
          <a:p>
            <a:r>
              <a:rPr lang="zh-CN" altLang="en-US" dirty="0" smtClean="0"/>
              <a:t>必修</a:t>
            </a:r>
            <a:r>
              <a:rPr lang="en-US" altLang="zh-CN" dirty="0" smtClean="0"/>
              <a:t>/</a:t>
            </a:r>
            <a:r>
              <a:rPr lang="zh-CN" altLang="en-US" dirty="0" smtClean="0"/>
              <a:t>选修</a:t>
            </a:r>
            <a:endParaRPr lang="en-US" dirty="0"/>
          </a:p>
        </p:txBody>
      </p:sp>
      <p:sp>
        <p:nvSpPr>
          <p:cNvPr id="305" name="Rectangle 304"/>
          <p:cNvSpPr/>
          <p:nvPr/>
        </p:nvSpPr>
        <p:spPr>
          <a:xfrm>
            <a:off x="4455460" y="4005064"/>
            <a:ext cx="16405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Rectangle 305"/>
          <p:cNvSpPr/>
          <p:nvPr/>
        </p:nvSpPr>
        <p:spPr>
          <a:xfrm>
            <a:off x="4451134" y="4509120"/>
            <a:ext cx="164486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TextBox 306"/>
          <p:cNvSpPr txBox="1"/>
          <p:nvPr/>
        </p:nvSpPr>
        <p:spPr>
          <a:xfrm>
            <a:off x="2927648" y="4509120"/>
            <a:ext cx="1088760" cy="369332"/>
          </a:xfrm>
          <a:prstGeom prst="rect">
            <a:avLst/>
          </a:prstGeom>
          <a:noFill/>
        </p:spPr>
        <p:txBody>
          <a:bodyPr wrap="none" rtlCol="0">
            <a:spAutoFit/>
          </a:bodyPr>
          <a:lstStyle/>
          <a:p>
            <a:r>
              <a:rPr lang="zh-CN" altLang="en-US" dirty="0" smtClean="0"/>
              <a:t>教  师  数</a:t>
            </a:r>
            <a:endParaRPr lang="en-US" dirty="0"/>
          </a:p>
        </p:txBody>
      </p:sp>
      <p:sp>
        <p:nvSpPr>
          <p:cNvPr id="308" name="TextBox 307"/>
          <p:cNvSpPr txBox="1"/>
          <p:nvPr/>
        </p:nvSpPr>
        <p:spPr>
          <a:xfrm>
            <a:off x="2927648" y="5013176"/>
            <a:ext cx="1338828" cy="369332"/>
          </a:xfrm>
          <a:prstGeom prst="rect">
            <a:avLst/>
          </a:prstGeom>
          <a:noFill/>
        </p:spPr>
        <p:txBody>
          <a:bodyPr wrap="none" rtlCol="0">
            <a:spAutoFit/>
          </a:bodyPr>
          <a:lstStyle/>
          <a:p>
            <a:r>
              <a:rPr lang="zh-CN" altLang="en-US" dirty="0" smtClean="0"/>
              <a:t>周上课次数</a:t>
            </a:r>
            <a:endParaRPr lang="en-US" dirty="0"/>
          </a:p>
        </p:txBody>
      </p:sp>
      <p:sp>
        <p:nvSpPr>
          <p:cNvPr id="309" name="Rectangle 308"/>
          <p:cNvSpPr/>
          <p:nvPr/>
        </p:nvSpPr>
        <p:spPr>
          <a:xfrm>
            <a:off x="4439816" y="5013176"/>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TextBox 309"/>
          <p:cNvSpPr txBox="1"/>
          <p:nvPr/>
        </p:nvSpPr>
        <p:spPr>
          <a:xfrm>
            <a:off x="6816080" y="3501008"/>
            <a:ext cx="1107996" cy="369332"/>
          </a:xfrm>
          <a:prstGeom prst="rect">
            <a:avLst/>
          </a:prstGeom>
          <a:noFill/>
        </p:spPr>
        <p:txBody>
          <a:bodyPr wrap="none" rtlCol="0">
            <a:spAutoFit/>
          </a:bodyPr>
          <a:lstStyle/>
          <a:p>
            <a:r>
              <a:rPr lang="zh-CN" altLang="en-US" dirty="0" smtClean="0"/>
              <a:t>可选教师</a:t>
            </a:r>
            <a:endParaRPr lang="en-US" dirty="0"/>
          </a:p>
        </p:txBody>
      </p:sp>
      <p:sp>
        <p:nvSpPr>
          <p:cNvPr id="311" name="Rectangle 310"/>
          <p:cNvSpPr/>
          <p:nvPr/>
        </p:nvSpPr>
        <p:spPr>
          <a:xfrm>
            <a:off x="8256240" y="3501008"/>
            <a:ext cx="1656184" cy="18722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p:cNvSpPr/>
          <p:nvPr/>
        </p:nvSpPr>
        <p:spPr>
          <a:xfrm>
            <a:off x="6168008" y="3501008"/>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3" name="Picture 312"/>
          <p:cNvPicPr>
            <a:picLocks noChangeAspect="1"/>
          </p:cNvPicPr>
          <p:nvPr/>
        </p:nvPicPr>
        <p:blipFill>
          <a:blip r:embed="rId4"/>
          <a:stretch>
            <a:fillRect/>
          </a:stretch>
        </p:blipFill>
        <p:spPr>
          <a:xfrm>
            <a:off x="6240016" y="3573016"/>
            <a:ext cx="254000" cy="241300"/>
          </a:xfrm>
          <a:prstGeom prst="rect">
            <a:avLst/>
          </a:prstGeom>
        </p:spPr>
      </p:pic>
      <p:sp>
        <p:nvSpPr>
          <p:cNvPr id="314" name="Rounded Rectangle 313"/>
          <p:cNvSpPr/>
          <p:nvPr/>
        </p:nvSpPr>
        <p:spPr>
          <a:xfrm>
            <a:off x="9984432" y="3501007"/>
            <a:ext cx="914400" cy="360041"/>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添加</a:t>
            </a:r>
            <a:endParaRPr lang="en-US" dirty="0"/>
          </a:p>
        </p:txBody>
      </p:sp>
      <p:sp>
        <p:nvSpPr>
          <p:cNvPr id="315" name="Rounded Rectangle 314"/>
          <p:cNvSpPr/>
          <p:nvPr/>
        </p:nvSpPr>
        <p:spPr>
          <a:xfrm>
            <a:off x="9984432" y="3933056"/>
            <a:ext cx="914400" cy="360041"/>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删除</a:t>
            </a:r>
            <a:endParaRPr lang="en-US" dirty="0"/>
          </a:p>
        </p:txBody>
      </p:sp>
      <p:sp>
        <p:nvSpPr>
          <p:cNvPr id="316" name="Rectangle 315"/>
          <p:cNvSpPr/>
          <p:nvPr/>
        </p:nvSpPr>
        <p:spPr>
          <a:xfrm>
            <a:off x="9336360" y="5877272"/>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确定</a:t>
            </a:r>
            <a:endParaRPr lang="en-US" dirty="0"/>
          </a:p>
        </p:txBody>
      </p:sp>
      <p:sp>
        <p:nvSpPr>
          <p:cNvPr id="317" name="Rectangle 316"/>
          <p:cNvSpPr/>
          <p:nvPr/>
        </p:nvSpPr>
        <p:spPr>
          <a:xfrm>
            <a:off x="10632504" y="5877272"/>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grpSp>
        <p:nvGrpSpPr>
          <p:cNvPr id="318" name="Group 317"/>
          <p:cNvGrpSpPr/>
          <p:nvPr/>
        </p:nvGrpSpPr>
        <p:grpSpPr>
          <a:xfrm>
            <a:off x="7824192" y="980728"/>
            <a:ext cx="360040" cy="360040"/>
            <a:chOff x="8472264" y="764704"/>
            <a:chExt cx="360040" cy="360040"/>
          </a:xfrm>
        </p:grpSpPr>
        <p:sp>
          <p:nvSpPr>
            <p:cNvPr id="319" name="Oval 318"/>
            <p:cNvSpPr/>
            <p:nvPr/>
          </p:nvSpPr>
          <p:spPr>
            <a:xfrm>
              <a:off x="8472264" y="764704"/>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0" name="Straight Connector 319"/>
            <p:cNvCxnSpPr/>
            <p:nvPr/>
          </p:nvCxnSpPr>
          <p:spPr>
            <a:xfrm>
              <a:off x="8688288" y="980728"/>
              <a:ext cx="144016" cy="144016"/>
            </a:xfrm>
            <a:prstGeom prst="line">
              <a:avLst/>
            </a:prstGeom>
          </p:spPr>
          <p:style>
            <a:lnRef idx="1">
              <a:schemeClr val="accent1"/>
            </a:lnRef>
            <a:fillRef idx="0">
              <a:schemeClr val="accent1"/>
            </a:fillRef>
            <a:effectRef idx="0">
              <a:schemeClr val="accent1"/>
            </a:effectRef>
            <a:fontRef idx="minor">
              <a:schemeClr val="tx1"/>
            </a:fontRef>
          </p:style>
        </p:cxnSp>
      </p:grpSp>
      <p:sp>
        <p:nvSpPr>
          <p:cNvPr id="322" name="TextBox 321"/>
          <p:cNvSpPr txBox="1"/>
          <p:nvPr/>
        </p:nvSpPr>
        <p:spPr>
          <a:xfrm>
            <a:off x="8256240" y="980728"/>
            <a:ext cx="2664296" cy="369332"/>
          </a:xfrm>
          <a:prstGeom prst="rect">
            <a:avLst/>
          </a:prstGeom>
          <a:noFill/>
        </p:spPr>
        <p:txBody>
          <a:bodyPr wrap="square" rtlCol="0">
            <a:spAutoFit/>
          </a:bodyPr>
          <a:lstStyle/>
          <a:p>
            <a:r>
              <a:rPr lang="zh-CN" altLang="en-US" dirty="0" smtClean="0"/>
              <a:t>新的课程代码</a:t>
            </a:r>
            <a:endParaRPr lang="en-US" dirty="0"/>
          </a:p>
        </p:txBody>
      </p:sp>
      <p:sp>
        <p:nvSpPr>
          <p:cNvPr id="31" name="TextBox 30"/>
          <p:cNvSpPr txBox="1"/>
          <p:nvPr/>
        </p:nvSpPr>
        <p:spPr>
          <a:xfrm>
            <a:off x="4583832" y="1484784"/>
            <a:ext cx="646331" cy="369332"/>
          </a:xfrm>
          <a:prstGeom prst="rect">
            <a:avLst/>
          </a:prstGeom>
          <a:noFill/>
        </p:spPr>
        <p:txBody>
          <a:bodyPr wrap="none" rtlCol="0">
            <a:spAutoFit/>
          </a:bodyPr>
          <a:lstStyle/>
          <a:p>
            <a:r>
              <a:rPr lang="zh-CN" altLang="en-US" smtClean="0"/>
              <a:t>宪法</a:t>
            </a:r>
            <a:endParaRPr lang="en-US" dirty="0"/>
          </a:p>
        </p:txBody>
      </p:sp>
      <p:sp>
        <p:nvSpPr>
          <p:cNvPr id="321" name="TextBox 320"/>
          <p:cNvSpPr txBox="1"/>
          <p:nvPr/>
        </p:nvSpPr>
        <p:spPr>
          <a:xfrm>
            <a:off x="4583832" y="1988840"/>
            <a:ext cx="646331" cy="369332"/>
          </a:xfrm>
          <a:prstGeom prst="rect">
            <a:avLst/>
          </a:prstGeom>
          <a:noFill/>
        </p:spPr>
        <p:txBody>
          <a:bodyPr wrap="none" rtlCol="0">
            <a:spAutoFit/>
          </a:bodyPr>
          <a:lstStyle/>
          <a:p>
            <a:r>
              <a:rPr lang="zh-CN" altLang="en-US" dirty="0" smtClean="0"/>
              <a:t>本科</a:t>
            </a:r>
            <a:endParaRPr lang="en-US" dirty="0"/>
          </a:p>
        </p:txBody>
      </p:sp>
      <p:sp>
        <p:nvSpPr>
          <p:cNvPr id="323" name="TextBox 322"/>
          <p:cNvSpPr txBox="1"/>
          <p:nvPr/>
        </p:nvSpPr>
        <p:spPr>
          <a:xfrm>
            <a:off x="4583832" y="2492896"/>
            <a:ext cx="1107996" cy="369332"/>
          </a:xfrm>
          <a:prstGeom prst="rect">
            <a:avLst/>
          </a:prstGeom>
          <a:noFill/>
        </p:spPr>
        <p:txBody>
          <a:bodyPr wrap="none" rtlCol="0">
            <a:spAutoFit/>
          </a:bodyPr>
          <a:lstStyle/>
          <a:p>
            <a:r>
              <a:rPr lang="zh-CN" altLang="en-US" dirty="0" smtClean="0"/>
              <a:t>全校通识</a:t>
            </a:r>
            <a:endParaRPr lang="en-US" dirty="0"/>
          </a:p>
        </p:txBody>
      </p:sp>
      <p:sp>
        <p:nvSpPr>
          <p:cNvPr id="324" name="TextBox 323"/>
          <p:cNvSpPr txBox="1"/>
          <p:nvPr/>
        </p:nvSpPr>
        <p:spPr>
          <a:xfrm>
            <a:off x="8400256" y="2996952"/>
            <a:ext cx="418704" cy="369332"/>
          </a:xfrm>
          <a:prstGeom prst="rect">
            <a:avLst/>
          </a:prstGeom>
          <a:noFill/>
        </p:spPr>
        <p:txBody>
          <a:bodyPr wrap="none" rtlCol="0">
            <a:spAutoFit/>
          </a:bodyPr>
          <a:lstStyle/>
          <a:p>
            <a:r>
              <a:rPr lang="en-US" altLang="zh-CN" dirty="0" smtClean="0"/>
              <a:t>54</a:t>
            </a:r>
            <a:endParaRPr lang="en-US" dirty="0"/>
          </a:p>
        </p:txBody>
      </p:sp>
      <p:sp>
        <p:nvSpPr>
          <p:cNvPr id="325" name="TextBox 324"/>
          <p:cNvSpPr txBox="1"/>
          <p:nvPr/>
        </p:nvSpPr>
        <p:spPr>
          <a:xfrm>
            <a:off x="4583832" y="3501008"/>
            <a:ext cx="301686" cy="369332"/>
          </a:xfrm>
          <a:prstGeom prst="rect">
            <a:avLst/>
          </a:prstGeom>
          <a:noFill/>
        </p:spPr>
        <p:txBody>
          <a:bodyPr wrap="none" rtlCol="0">
            <a:spAutoFit/>
          </a:bodyPr>
          <a:lstStyle/>
          <a:p>
            <a:r>
              <a:rPr lang="en-US" altLang="zh-CN" dirty="0" smtClean="0"/>
              <a:t>5</a:t>
            </a:r>
            <a:endParaRPr lang="en-US" dirty="0"/>
          </a:p>
        </p:txBody>
      </p:sp>
      <p:sp>
        <p:nvSpPr>
          <p:cNvPr id="326" name="TextBox 325"/>
          <p:cNvSpPr txBox="1"/>
          <p:nvPr/>
        </p:nvSpPr>
        <p:spPr>
          <a:xfrm>
            <a:off x="4583832" y="4005064"/>
            <a:ext cx="646331" cy="369332"/>
          </a:xfrm>
          <a:prstGeom prst="rect">
            <a:avLst/>
          </a:prstGeom>
          <a:noFill/>
        </p:spPr>
        <p:txBody>
          <a:bodyPr wrap="none" rtlCol="0">
            <a:spAutoFit/>
          </a:bodyPr>
          <a:lstStyle/>
          <a:p>
            <a:r>
              <a:rPr lang="zh-CN" altLang="en-US" dirty="0" smtClean="0"/>
              <a:t>必修</a:t>
            </a:r>
            <a:endParaRPr lang="en-US" dirty="0"/>
          </a:p>
        </p:txBody>
      </p:sp>
      <p:sp>
        <p:nvSpPr>
          <p:cNvPr id="327" name="TextBox 326"/>
          <p:cNvSpPr txBox="1"/>
          <p:nvPr/>
        </p:nvSpPr>
        <p:spPr>
          <a:xfrm>
            <a:off x="4583832" y="4509120"/>
            <a:ext cx="301686" cy="369332"/>
          </a:xfrm>
          <a:prstGeom prst="rect">
            <a:avLst/>
          </a:prstGeom>
          <a:noFill/>
        </p:spPr>
        <p:txBody>
          <a:bodyPr wrap="none" rtlCol="0">
            <a:spAutoFit/>
          </a:bodyPr>
          <a:lstStyle/>
          <a:p>
            <a:r>
              <a:rPr lang="en-US" altLang="zh-CN" dirty="0" smtClean="0"/>
              <a:t>1</a:t>
            </a:r>
            <a:endParaRPr lang="en-US" dirty="0"/>
          </a:p>
        </p:txBody>
      </p:sp>
      <p:sp>
        <p:nvSpPr>
          <p:cNvPr id="328" name="TextBox 327"/>
          <p:cNvSpPr txBox="1"/>
          <p:nvPr/>
        </p:nvSpPr>
        <p:spPr>
          <a:xfrm>
            <a:off x="4583832" y="5013176"/>
            <a:ext cx="301686" cy="369332"/>
          </a:xfrm>
          <a:prstGeom prst="rect">
            <a:avLst/>
          </a:prstGeom>
          <a:noFill/>
        </p:spPr>
        <p:txBody>
          <a:bodyPr wrap="none" rtlCol="0">
            <a:spAutoFit/>
          </a:bodyPr>
          <a:lstStyle/>
          <a:p>
            <a:r>
              <a:rPr lang="en-US" altLang="zh-CN" dirty="0" smtClean="0"/>
              <a:t>1</a:t>
            </a:r>
            <a:endParaRPr lang="en-US" dirty="0"/>
          </a:p>
        </p:txBody>
      </p:sp>
      <p:pic>
        <p:nvPicPr>
          <p:cNvPr id="342" name="Picture 341"/>
          <p:cNvPicPr>
            <a:picLocks noChangeAspect="1"/>
          </p:cNvPicPr>
          <p:nvPr/>
        </p:nvPicPr>
        <p:blipFill>
          <a:blip r:embed="rId5"/>
          <a:stretch>
            <a:fillRect/>
          </a:stretch>
        </p:blipFill>
        <p:spPr>
          <a:xfrm>
            <a:off x="10344472" y="6165304"/>
            <a:ext cx="431800" cy="317500"/>
          </a:xfrm>
          <a:prstGeom prst="rect">
            <a:avLst/>
          </a:prstGeom>
        </p:spPr>
      </p:pic>
      <p:sp>
        <p:nvSpPr>
          <p:cNvPr id="332" name="Rectangle 331"/>
          <p:cNvSpPr/>
          <p:nvPr/>
        </p:nvSpPr>
        <p:spPr>
          <a:xfrm>
            <a:off x="6168008" y="4005064"/>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3" name="Picture 332"/>
          <p:cNvPicPr>
            <a:picLocks noChangeAspect="1"/>
          </p:cNvPicPr>
          <p:nvPr/>
        </p:nvPicPr>
        <p:blipFill>
          <a:blip r:embed="rId4"/>
          <a:stretch>
            <a:fillRect/>
          </a:stretch>
        </p:blipFill>
        <p:spPr>
          <a:xfrm>
            <a:off x="6240016" y="4077072"/>
            <a:ext cx="254000" cy="241300"/>
          </a:xfrm>
          <a:prstGeom prst="rect">
            <a:avLst/>
          </a:prstGeom>
        </p:spPr>
      </p:pic>
      <p:cxnSp>
        <p:nvCxnSpPr>
          <p:cNvPr id="334" name="Straight Connector 333"/>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336" name="Rectangle 335"/>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337" name="TextBox 336"/>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338" name="Rectangle 337"/>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339" name="TextBox 338"/>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340" name="Rectangle 339"/>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5</a:t>
            </a:r>
            <a:endParaRPr lang="en-US" altLang="zh-CN" dirty="0" smtClean="0">
              <a:solidFill>
                <a:schemeClr val="tx1"/>
              </a:solidFill>
            </a:endParaRPr>
          </a:p>
        </p:txBody>
      </p:sp>
      <p:sp>
        <p:nvSpPr>
          <p:cNvPr id="63" name="Rectangle 62"/>
          <p:cNvSpPr/>
          <p:nvPr/>
        </p:nvSpPr>
        <p:spPr>
          <a:xfrm>
            <a:off x="357572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smtClean="0">
                <a:solidFill>
                  <a:schemeClr val="tx1"/>
                </a:solidFill>
              </a:rPr>
              <a:t>270</a:t>
            </a:r>
            <a:endParaRPr lang="en-US" altLang="zh-CN" dirty="0">
              <a:solidFill>
                <a:schemeClr val="tx1"/>
              </a:solidFill>
            </a:endParaRPr>
          </a:p>
        </p:txBody>
      </p:sp>
      <p:sp>
        <p:nvSpPr>
          <p:cNvPr id="64" name="Rectangle 63"/>
          <p:cNvSpPr/>
          <p:nvPr/>
        </p:nvSpPr>
        <p:spPr>
          <a:xfrm>
            <a:off x="501588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smtClean="0">
                <a:solidFill>
                  <a:schemeClr val="tx1"/>
                </a:solidFill>
              </a:rPr>
              <a:t>22</a:t>
            </a:r>
            <a:endParaRPr lang="en-US" altLang="zh-CN" dirty="0">
              <a:solidFill>
                <a:schemeClr val="tx1"/>
              </a:solidFill>
            </a:endParaRPr>
          </a:p>
        </p:txBody>
      </p:sp>
      <p:sp>
        <p:nvSpPr>
          <p:cNvPr id="66" name="Rectangle 65"/>
          <p:cNvSpPr/>
          <p:nvPr/>
        </p:nvSpPr>
        <p:spPr>
          <a:xfrm>
            <a:off x="6456040"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被申报课程数</a:t>
            </a:r>
            <a:r>
              <a:rPr lang="en-US" altLang="zh-CN" dirty="0" smtClean="0">
                <a:solidFill>
                  <a:schemeClr val="tx1"/>
                </a:solidFill>
              </a:rPr>
              <a:t>0</a:t>
            </a:r>
            <a:endParaRPr lang="en-US" altLang="zh-CN" dirty="0">
              <a:solidFill>
                <a:schemeClr val="tx1"/>
              </a:solidFill>
            </a:endParaRPr>
          </a:p>
        </p:txBody>
      </p:sp>
      <p:sp>
        <p:nvSpPr>
          <p:cNvPr id="67" name="Rectangle 66"/>
          <p:cNvSpPr/>
          <p:nvPr/>
        </p:nvSpPr>
        <p:spPr>
          <a:xfrm>
            <a:off x="8184232"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可选教师</a:t>
            </a:r>
            <a:r>
              <a:rPr lang="zh-CN" altLang="en-US" dirty="0">
                <a:solidFill>
                  <a:schemeClr val="tx1"/>
                </a:solidFill>
              </a:rPr>
              <a:t>总数</a:t>
            </a:r>
            <a:endParaRPr lang="en-US" altLang="zh-CN" dirty="0">
              <a:solidFill>
                <a:schemeClr val="tx1"/>
              </a:solidFill>
            </a:endParaRPr>
          </a:p>
          <a:p>
            <a:pPr algn="ctr"/>
            <a:r>
              <a:rPr lang="en-US" altLang="zh-CN" dirty="0" smtClean="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711624" y="3861048"/>
            <a:ext cx="190500" cy="304800"/>
          </a:xfrm>
          <a:prstGeom prst="rect">
            <a:avLst/>
          </a:prstGeom>
        </p:spPr>
      </p:pic>
      <p:sp>
        <p:nvSpPr>
          <p:cNvPr id="80" name="TextBox 79"/>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81" name="TextBox 80"/>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256240" y="3861048"/>
            <a:ext cx="673582" cy="338554"/>
          </a:xfrm>
          <a:prstGeom prst="rect">
            <a:avLst/>
          </a:prstGeom>
          <a:noFill/>
        </p:spPr>
        <p:txBody>
          <a:bodyPr wrap="none" rtlCol="0">
            <a:spAutoFit/>
          </a:bodyPr>
          <a:lstStyle/>
          <a:p>
            <a:r>
              <a:rPr lang="zh-CN" altLang="en-US" sz="1600" dirty="0" smtClean="0"/>
              <a:t>必</a:t>
            </a:r>
            <a:r>
              <a:rPr lang="en-US" altLang="zh-CN" sz="1600" dirty="0" smtClean="0"/>
              <a:t>/</a:t>
            </a:r>
            <a:r>
              <a:rPr lang="zh-CN" altLang="en-US" sz="1600" dirty="0" smtClean="0"/>
              <a:t>选</a:t>
            </a:r>
            <a:endParaRPr lang="en-US" sz="1600" dirty="0"/>
          </a:p>
        </p:txBody>
      </p:sp>
      <p:sp>
        <p:nvSpPr>
          <p:cNvPr id="88" name="TextBox 87"/>
          <p:cNvSpPr txBox="1"/>
          <p:nvPr/>
        </p:nvSpPr>
        <p:spPr>
          <a:xfrm>
            <a:off x="10920536" y="3861048"/>
            <a:ext cx="1005403" cy="338554"/>
          </a:xfrm>
          <a:prstGeom prst="rect">
            <a:avLst/>
          </a:prstGeom>
          <a:noFill/>
        </p:spPr>
        <p:txBody>
          <a:bodyPr wrap="none" rtlCol="0">
            <a:spAutoFit/>
          </a:bodyPr>
          <a:lstStyle/>
          <a:p>
            <a:r>
              <a:rPr lang="zh-CN" altLang="en-US" sz="1600" dirty="0" smtClean="0"/>
              <a:t>可选教师</a:t>
            </a:r>
            <a:endParaRPr lang="en-US" sz="1600" dirty="0"/>
          </a:p>
        </p:txBody>
      </p:sp>
      <p:sp>
        <p:nvSpPr>
          <p:cNvPr id="89" name="TextBox 88"/>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503712" y="3861048"/>
            <a:ext cx="190500" cy="304800"/>
          </a:xfrm>
          <a:prstGeom prst="rect">
            <a:avLst/>
          </a:prstGeom>
        </p:spPr>
      </p:pic>
      <p:pic>
        <p:nvPicPr>
          <p:cNvPr id="92" name="Picture 91"/>
          <p:cNvPicPr>
            <a:picLocks noChangeAspect="1"/>
          </p:cNvPicPr>
          <p:nvPr/>
        </p:nvPicPr>
        <p:blipFill>
          <a:blip r:embed="rId3"/>
          <a:stretch>
            <a:fillRect/>
          </a:stretch>
        </p:blipFill>
        <p:spPr>
          <a:xfrm>
            <a:off x="4295800" y="3861048"/>
            <a:ext cx="190500" cy="304800"/>
          </a:xfrm>
          <a:prstGeom prst="rect">
            <a:avLst/>
          </a:prstGeom>
        </p:spPr>
      </p:pic>
      <p:pic>
        <p:nvPicPr>
          <p:cNvPr id="93" name="Picture 92"/>
          <p:cNvPicPr>
            <a:picLocks noChangeAspect="1"/>
          </p:cNvPicPr>
          <p:nvPr/>
        </p:nvPicPr>
        <p:blipFill>
          <a:blip r:embed="rId3"/>
          <a:stretch>
            <a:fillRect/>
          </a:stretch>
        </p:blipFill>
        <p:spPr>
          <a:xfrm>
            <a:off x="4943872" y="3861048"/>
            <a:ext cx="190500" cy="304800"/>
          </a:xfrm>
          <a:prstGeom prst="rect">
            <a:avLst/>
          </a:prstGeom>
        </p:spPr>
      </p:pic>
      <p:pic>
        <p:nvPicPr>
          <p:cNvPr id="94" name="Picture 93"/>
          <p:cNvPicPr>
            <a:picLocks noChangeAspect="1"/>
          </p:cNvPicPr>
          <p:nvPr/>
        </p:nvPicPr>
        <p:blipFill>
          <a:blip r:embed="rId3"/>
          <a:stretch>
            <a:fillRect/>
          </a:stretch>
        </p:blipFill>
        <p:spPr>
          <a:xfrm>
            <a:off x="5663952" y="3861048"/>
            <a:ext cx="190500" cy="304800"/>
          </a:xfrm>
          <a:prstGeom prst="rect">
            <a:avLst/>
          </a:prstGeom>
        </p:spPr>
      </p:pic>
      <p:pic>
        <p:nvPicPr>
          <p:cNvPr id="95" name="Picture 94"/>
          <p:cNvPicPr>
            <a:picLocks noChangeAspect="1"/>
          </p:cNvPicPr>
          <p:nvPr/>
        </p:nvPicPr>
        <p:blipFill>
          <a:blip r:embed="rId3"/>
          <a:stretch>
            <a:fillRect/>
          </a:stretch>
        </p:blipFill>
        <p:spPr>
          <a:xfrm>
            <a:off x="6456040" y="3861048"/>
            <a:ext cx="190500" cy="304800"/>
          </a:xfrm>
          <a:prstGeom prst="rect">
            <a:avLst/>
          </a:prstGeom>
        </p:spPr>
      </p:pic>
      <p:pic>
        <p:nvPicPr>
          <p:cNvPr id="96" name="Picture 95"/>
          <p:cNvPicPr>
            <a:picLocks noChangeAspect="1"/>
          </p:cNvPicPr>
          <p:nvPr/>
        </p:nvPicPr>
        <p:blipFill>
          <a:blip r:embed="rId3"/>
          <a:stretch>
            <a:fillRect/>
          </a:stretch>
        </p:blipFill>
        <p:spPr>
          <a:xfrm>
            <a:off x="7248128" y="3861048"/>
            <a:ext cx="190500" cy="304800"/>
          </a:xfrm>
          <a:prstGeom prst="rect">
            <a:avLst/>
          </a:prstGeom>
        </p:spPr>
      </p:pic>
      <p:pic>
        <p:nvPicPr>
          <p:cNvPr id="97" name="Picture 96"/>
          <p:cNvPicPr>
            <a:picLocks noChangeAspect="1"/>
          </p:cNvPicPr>
          <p:nvPr/>
        </p:nvPicPr>
        <p:blipFill>
          <a:blip r:embed="rId3"/>
          <a:stretch>
            <a:fillRect/>
          </a:stretch>
        </p:blipFill>
        <p:spPr>
          <a:xfrm>
            <a:off x="8040216" y="3861048"/>
            <a:ext cx="190500" cy="304800"/>
          </a:xfrm>
          <a:prstGeom prst="rect">
            <a:avLst/>
          </a:prstGeom>
        </p:spPr>
      </p:pic>
      <p:pic>
        <p:nvPicPr>
          <p:cNvPr id="98" name="Picture 97"/>
          <p:cNvPicPr>
            <a:picLocks noChangeAspect="1"/>
          </p:cNvPicPr>
          <p:nvPr/>
        </p:nvPicPr>
        <p:blipFill>
          <a:blip r:embed="rId3"/>
          <a:stretch>
            <a:fillRect/>
          </a:stretch>
        </p:blipFill>
        <p:spPr>
          <a:xfrm>
            <a:off x="8976320" y="3861048"/>
            <a:ext cx="190500" cy="304800"/>
          </a:xfrm>
          <a:prstGeom prst="rect">
            <a:avLst/>
          </a:prstGeom>
        </p:spPr>
      </p:pic>
      <p:pic>
        <p:nvPicPr>
          <p:cNvPr id="99" name="Picture 98"/>
          <p:cNvPicPr>
            <a:picLocks noChangeAspect="1"/>
          </p:cNvPicPr>
          <p:nvPr/>
        </p:nvPicPr>
        <p:blipFill>
          <a:blip r:embed="rId3"/>
          <a:stretch>
            <a:fillRect/>
          </a:stretch>
        </p:blipFill>
        <p:spPr>
          <a:xfrm>
            <a:off x="9912424" y="3861048"/>
            <a:ext cx="190500" cy="304800"/>
          </a:xfrm>
          <a:prstGeom prst="rect">
            <a:avLst/>
          </a:prstGeom>
        </p:spPr>
      </p:pic>
      <p:pic>
        <p:nvPicPr>
          <p:cNvPr id="100" name="Picture 99"/>
          <p:cNvPicPr>
            <a:picLocks noChangeAspect="1"/>
          </p:cNvPicPr>
          <p:nvPr/>
        </p:nvPicPr>
        <p:blipFill>
          <a:blip r:embed="rId3"/>
          <a:stretch>
            <a:fillRect/>
          </a:stretch>
        </p:blipFill>
        <p:spPr>
          <a:xfrm>
            <a:off x="10704512"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105" name="Straight Connector 10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3" name="TextBox 2"/>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5" name="TextBox 4"/>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6" name="TextBox 5"/>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7" name="TextBox 6"/>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8" name="TextBox 7"/>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9" name="TextBox 8"/>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1" name="TextBox 10"/>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 name="TextBox 26"/>
          <p:cNvSpPr txBox="1"/>
          <p:nvPr/>
        </p:nvSpPr>
        <p:spPr>
          <a:xfrm>
            <a:off x="8328248" y="4293096"/>
            <a:ext cx="543739" cy="307777"/>
          </a:xfrm>
          <a:prstGeom prst="rect">
            <a:avLst/>
          </a:prstGeom>
          <a:noFill/>
        </p:spPr>
        <p:txBody>
          <a:bodyPr wrap="none" rtlCol="0">
            <a:spAutoFit/>
          </a:bodyPr>
          <a:lstStyle/>
          <a:p>
            <a:r>
              <a:rPr lang="zh-CN" altLang="en-US" sz="1400" dirty="0" smtClean="0"/>
              <a:t>必修</a:t>
            </a:r>
            <a:endParaRPr lang="en-US" sz="1400" dirty="0"/>
          </a:p>
        </p:txBody>
      </p:sp>
      <p:sp>
        <p:nvSpPr>
          <p:cNvPr id="29" name="TextBox 28"/>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20" name="TextBox 119"/>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21" name="Straight Connector 120"/>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1991544" y="5013176"/>
            <a:ext cx="9721080" cy="43204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24" name="Straight Connector 123"/>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126" name="TextBox 125"/>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127" name="TextBox 126"/>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28" name="TextBox 127"/>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129" name="TextBox 128"/>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30" name="TextBox 129"/>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131" name="TextBox 130"/>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32" name="TextBox 131"/>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133" name="TextBox 132"/>
          <p:cNvSpPr txBox="1"/>
          <p:nvPr/>
        </p:nvSpPr>
        <p:spPr>
          <a:xfrm>
            <a:off x="8328248" y="5013176"/>
            <a:ext cx="543739" cy="307777"/>
          </a:xfrm>
          <a:prstGeom prst="rect">
            <a:avLst/>
          </a:prstGeom>
          <a:noFill/>
        </p:spPr>
        <p:txBody>
          <a:bodyPr wrap="none" rtlCol="0">
            <a:spAutoFit/>
          </a:bodyPr>
          <a:lstStyle/>
          <a:p>
            <a:r>
              <a:rPr lang="zh-CN" altLang="en-US" sz="1400" dirty="0" smtClean="0"/>
              <a:t>选修</a:t>
            </a:r>
            <a:endParaRPr lang="en-US" altLang="zh-CN" sz="1400" dirty="0" smtClean="0"/>
          </a:p>
        </p:txBody>
      </p:sp>
      <p:sp>
        <p:nvSpPr>
          <p:cNvPr id="134" name="TextBox 133"/>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135" name="TextBox 134"/>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37" name="Straight Connector 136"/>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1991544" y="5589240"/>
            <a:ext cx="9721080" cy="4320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41" name="TextBox 140"/>
          <p:cNvSpPr txBox="1"/>
          <p:nvPr/>
        </p:nvSpPr>
        <p:spPr>
          <a:xfrm>
            <a:off x="1991544" y="5517232"/>
            <a:ext cx="872675" cy="523220"/>
          </a:xfrm>
          <a:prstGeom prst="rect">
            <a:avLst/>
          </a:prstGeom>
          <a:noFill/>
        </p:spPr>
        <p:txBody>
          <a:bodyPr wrap="none" rtlCol="0">
            <a:spAutoFit/>
          </a:bodyPr>
          <a:lstStyle/>
          <a:p>
            <a:r>
              <a:rPr lang="en-US" altLang="zh-CN" sz="1400" dirty="0" smtClean="0"/>
              <a:t>LAWS160</a:t>
            </a:r>
            <a:endParaRPr lang="en-US" altLang="zh-CN" sz="1400" dirty="0" smtClean="0"/>
          </a:p>
          <a:p>
            <a:r>
              <a:rPr lang="en-US" altLang="zh-CN" sz="1400" dirty="0" smtClean="0"/>
              <a:t>002.01</a:t>
            </a:r>
            <a:endParaRPr lang="en-US" sz="1400" dirty="0"/>
          </a:p>
        </p:txBody>
      </p:sp>
      <p:sp>
        <p:nvSpPr>
          <p:cNvPr id="142" name="TextBox 141"/>
          <p:cNvSpPr txBox="1"/>
          <p:nvPr/>
        </p:nvSpPr>
        <p:spPr>
          <a:xfrm>
            <a:off x="2855640" y="5589240"/>
            <a:ext cx="902811" cy="307777"/>
          </a:xfrm>
          <a:prstGeom prst="rect">
            <a:avLst/>
          </a:prstGeom>
          <a:noFill/>
        </p:spPr>
        <p:txBody>
          <a:bodyPr wrap="none" rtlCol="0">
            <a:spAutoFit/>
          </a:bodyPr>
          <a:lstStyle/>
          <a:p>
            <a:r>
              <a:rPr lang="zh-CN" altLang="en-US" sz="1400" smtClean="0"/>
              <a:t>民法总论</a:t>
            </a:r>
            <a:endParaRPr lang="en-US" sz="1400" dirty="0"/>
          </a:p>
        </p:txBody>
      </p:sp>
      <p:sp>
        <p:nvSpPr>
          <p:cNvPr id="143" name="TextBox 142"/>
          <p:cNvSpPr txBox="1"/>
          <p:nvPr/>
        </p:nvSpPr>
        <p:spPr>
          <a:xfrm>
            <a:off x="3719736" y="5589240"/>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44" name="TextBox 143"/>
          <p:cNvSpPr txBox="1"/>
          <p:nvPr/>
        </p:nvSpPr>
        <p:spPr>
          <a:xfrm>
            <a:off x="4511824" y="5589240"/>
            <a:ext cx="367408" cy="307777"/>
          </a:xfrm>
          <a:prstGeom prst="rect">
            <a:avLst/>
          </a:prstGeom>
          <a:noFill/>
        </p:spPr>
        <p:txBody>
          <a:bodyPr wrap="none" rtlCol="0">
            <a:spAutoFit/>
          </a:bodyPr>
          <a:lstStyle/>
          <a:p>
            <a:r>
              <a:rPr lang="en-US" altLang="zh-CN" sz="1400" dirty="0" smtClean="0"/>
              <a:t>17</a:t>
            </a:r>
            <a:endParaRPr lang="en-US" sz="1400" dirty="0"/>
          </a:p>
        </p:txBody>
      </p:sp>
      <p:sp>
        <p:nvSpPr>
          <p:cNvPr id="145" name="TextBox 144"/>
          <p:cNvSpPr txBox="1"/>
          <p:nvPr/>
        </p:nvSpPr>
        <p:spPr>
          <a:xfrm>
            <a:off x="5015880" y="5517232"/>
            <a:ext cx="720080" cy="523220"/>
          </a:xfrm>
          <a:prstGeom prst="rect">
            <a:avLst/>
          </a:prstGeom>
          <a:noFill/>
        </p:spPr>
        <p:txBody>
          <a:bodyPr wrap="square" rtlCol="0">
            <a:spAutoFit/>
          </a:bodyPr>
          <a:lstStyle/>
          <a:p>
            <a:r>
              <a:rPr lang="zh-CN" altLang="en-US" sz="1400" smtClean="0"/>
              <a:t>跨校辅修</a:t>
            </a:r>
            <a:endParaRPr lang="en-US" sz="1400" dirty="0"/>
          </a:p>
        </p:txBody>
      </p:sp>
      <p:sp>
        <p:nvSpPr>
          <p:cNvPr id="146" name="TextBox 145"/>
          <p:cNvSpPr txBox="1"/>
          <p:nvPr/>
        </p:nvSpPr>
        <p:spPr>
          <a:xfrm>
            <a:off x="5951984" y="5589240"/>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147" name="TextBox 146"/>
          <p:cNvSpPr txBox="1"/>
          <p:nvPr/>
        </p:nvSpPr>
        <p:spPr>
          <a:xfrm>
            <a:off x="6816080" y="5589240"/>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48" name="TextBox 147"/>
          <p:cNvSpPr txBox="1"/>
          <p:nvPr/>
        </p:nvSpPr>
        <p:spPr>
          <a:xfrm>
            <a:off x="7608168" y="5589240"/>
            <a:ext cx="276038" cy="307777"/>
          </a:xfrm>
          <a:prstGeom prst="rect">
            <a:avLst/>
          </a:prstGeom>
          <a:noFill/>
        </p:spPr>
        <p:txBody>
          <a:bodyPr wrap="none" rtlCol="0">
            <a:spAutoFit/>
          </a:bodyPr>
          <a:lstStyle/>
          <a:p>
            <a:r>
              <a:rPr lang="en-US" altLang="zh-CN" sz="1400" dirty="0" smtClean="0"/>
              <a:t>4</a:t>
            </a:r>
            <a:endParaRPr lang="en-US" sz="1400" dirty="0"/>
          </a:p>
        </p:txBody>
      </p:sp>
      <p:sp>
        <p:nvSpPr>
          <p:cNvPr id="149" name="TextBox 148"/>
          <p:cNvSpPr txBox="1"/>
          <p:nvPr/>
        </p:nvSpPr>
        <p:spPr>
          <a:xfrm>
            <a:off x="8328248" y="5589240"/>
            <a:ext cx="543739" cy="307777"/>
          </a:xfrm>
          <a:prstGeom prst="rect">
            <a:avLst/>
          </a:prstGeom>
          <a:noFill/>
        </p:spPr>
        <p:txBody>
          <a:bodyPr wrap="none" rtlCol="0">
            <a:spAutoFit/>
          </a:bodyPr>
          <a:lstStyle/>
          <a:p>
            <a:r>
              <a:rPr lang="zh-CN" altLang="en-US" sz="1400" dirty="0" smtClean="0"/>
              <a:t>必修</a:t>
            </a:r>
            <a:endParaRPr lang="en-US" sz="1400" dirty="0"/>
          </a:p>
        </p:txBody>
      </p:sp>
      <p:sp>
        <p:nvSpPr>
          <p:cNvPr id="150" name="TextBox 149"/>
          <p:cNvSpPr txBox="1"/>
          <p:nvPr/>
        </p:nvSpPr>
        <p:spPr>
          <a:xfrm>
            <a:off x="9408368"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151" name="TextBox 150"/>
          <p:cNvSpPr txBox="1"/>
          <p:nvPr/>
        </p:nvSpPr>
        <p:spPr>
          <a:xfrm>
            <a:off x="10272464" y="5589240"/>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53" name="Straight Connector 152"/>
          <p:cNvCxnSpPr/>
          <p:nvPr/>
        </p:nvCxnSpPr>
        <p:spPr>
          <a:xfrm>
            <a:off x="1991544" y="609329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1991544" y="6165304"/>
            <a:ext cx="9721080" cy="5760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40" name="Straight Connector 139"/>
          <p:cNvCxnSpPr/>
          <p:nvPr/>
        </p:nvCxnSpPr>
        <p:spPr>
          <a:xfrm>
            <a:off x="1991544" y="67413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2855640" y="6093296"/>
            <a:ext cx="936104" cy="523220"/>
          </a:xfrm>
          <a:prstGeom prst="rect">
            <a:avLst/>
          </a:prstGeom>
          <a:noFill/>
        </p:spPr>
        <p:txBody>
          <a:bodyPr wrap="square" rtlCol="0">
            <a:spAutoFit/>
          </a:bodyPr>
          <a:lstStyle/>
          <a:p>
            <a:r>
              <a:rPr lang="zh-CN" altLang="en-US" sz="1400" smtClean="0"/>
              <a:t>知识产权法</a:t>
            </a:r>
            <a:endParaRPr lang="en-US" sz="1400" dirty="0"/>
          </a:p>
        </p:txBody>
      </p:sp>
      <p:sp>
        <p:nvSpPr>
          <p:cNvPr id="155" name="TextBox 154"/>
          <p:cNvSpPr txBox="1"/>
          <p:nvPr/>
        </p:nvSpPr>
        <p:spPr>
          <a:xfrm>
            <a:off x="3719736" y="6165304"/>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56" name="TextBox 155"/>
          <p:cNvSpPr txBox="1"/>
          <p:nvPr/>
        </p:nvSpPr>
        <p:spPr>
          <a:xfrm>
            <a:off x="4511824" y="6165304"/>
            <a:ext cx="367408" cy="307777"/>
          </a:xfrm>
          <a:prstGeom prst="rect">
            <a:avLst/>
          </a:prstGeom>
          <a:noFill/>
        </p:spPr>
        <p:txBody>
          <a:bodyPr wrap="none" rtlCol="0">
            <a:spAutoFit/>
          </a:bodyPr>
          <a:lstStyle/>
          <a:p>
            <a:r>
              <a:rPr lang="en-US" altLang="zh-CN" sz="1400" dirty="0" smtClean="0"/>
              <a:t>16</a:t>
            </a:r>
            <a:endParaRPr lang="en-US" sz="1400" dirty="0"/>
          </a:p>
        </p:txBody>
      </p:sp>
      <p:sp>
        <p:nvSpPr>
          <p:cNvPr id="157" name="TextBox 156"/>
          <p:cNvSpPr txBox="1"/>
          <p:nvPr/>
        </p:nvSpPr>
        <p:spPr>
          <a:xfrm>
            <a:off x="5015880" y="6165304"/>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58" name="TextBox 157"/>
          <p:cNvSpPr txBox="1"/>
          <p:nvPr/>
        </p:nvSpPr>
        <p:spPr>
          <a:xfrm>
            <a:off x="5951984" y="6165304"/>
            <a:ext cx="364202" cy="307777"/>
          </a:xfrm>
          <a:prstGeom prst="rect">
            <a:avLst/>
          </a:prstGeom>
          <a:noFill/>
        </p:spPr>
        <p:txBody>
          <a:bodyPr wrap="none" rtlCol="0">
            <a:spAutoFit/>
          </a:bodyPr>
          <a:lstStyle/>
          <a:p>
            <a:r>
              <a:rPr lang="zh-CN" altLang="en-US" sz="1400" dirty="0" smtClean="0"/>
              <a:t>五</a:t>
            </a:r>
            <a:endParaRPr lang="en-US" sz="1400" dirty="0"/>
          </a:p>
        </p:txBody>
      </p:sp>
      <p:sp>
        <p:nvSpPr>
          <p:cNvPr id="159" name="TextBox 158"/>
          <p:cNvSpPr txBox="1"/>
          <p:nvPr/>
        </p:nvSpPr>
        <p:spPr>
          <a:xfrm>
            <a:off x="6816080" y="6165304"/>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60" name="TextBox 159"/>
          <p:cNvSpPr txBox="1"/>
          <p:nvPr/>
        </p:nvSpPr>
        <p:spPr>
          <a:xfrm>
            <a:off x="7608168" y="6165304"/>
            <a:ext cx="276038" cy="307777"/>
          </a:xfrm>
          <a:prstGeom prst="rect">
            <a:avLst/>
          </a:prstGeom>
          <a:noFill/>
        </p:spPr>
        <p:txBody>
          <a:bodyPr wrap="none" rtlCol="0">
            <a:spAutoFit/>
          </a:bodyPr>
          <a:lstStyle/>
          <a:p>
            <a:r>
              <a:rPr lang="en-US" altLang="zh-CN" sz="1400" dirty="0" smtClean="0"/>
              <a:t>4</a:t>
            </a:r>
            <a:endParaRPr lang="en-US" sz="1400" dirty="0"/>
          </a:p>
        </p:txBody>
      </p:sp>
      <p:sp>
        <p:nvSpPr>
          <p:cNvPr id="161" name="TextBox 160"/>
          <p:cNvSpPr txBox="1"/>
          <p:nvPr/>
        </p:nvSpPr>
        <p:spPr>
          <a:xfrm>
            <a:off x="8328248" y="6165304"/>
            <a:ext cx="543739" cy="307777"/>
          </a:xfrm>
          <a:prstGeom prst="rect">
            <a:avLst/>
          </a:prstGeom>
          <a:noFill/>
        </p:spPr>
        <p:txBody>
          <a:bodyPr wrap="none" rtlCol="0">
            <a:spAutoFit/>
          </a:bodyPr>
          <a:lstStyle/>
          <a:p>
            <a:r>
              <a:rPr lang="zh-CN" altLang="en-US" sz="1400" dirty="0" smtClean="0"/>
              <a:t>必修</a:t>
            </a:r>
            <a:endParaRPr lang="en-US" altLang="zh-CN" sz="1400" dirty="0" smtClean="0"/>
          </a:p>
        </p:txBody>
      </p:sp>
      <p:sp>
        <p:nvSpPr>
          <p:cNvPr id="162" name="TextBox 161"/>
          <p:cNvSpPr txBox="1"/>
          <p:nvPr/>
        </p:nvSpPr>
        <p:spPr>
          <a:xfrm>
            <a:off x="9408368" y="6165304"/>
            <a:ext cx="276038" cy="307777"/>
          </a:xfrm>
          <a:prstGeom prst="rect">
            <a:avLst/>
          </a:prstGeom>
          <a:noFill/>
        </p:spPr>
        <p:txBody>
          <a:bodyPr wrap="none" rtlCol="0">
            <a:spAutoFit/>
          </a:bodyPr>
          <a:lstStyle/>
          <a:p>
            <a:r>
              <a:rPr lang="en-US" altLang="zh-CN" sz="1400" dirty="0" smtClean="0"/>
              <a:t>1</a:t>
            </a:r>
            <a:endParaRPr lang="en-US" sz="1400" dirty="0"/>
          </a:p>
        </p:txBody>
      </p:sp>
      <p:sp>
        <p:nvSpPr>
          <p:cNvPr id="163" name="TextBox 162"/>
          <p:cNvSpPr txBox="1"/>
          <p:nvPr/>
        </p:nvSpPr>
        <p:spPr>
          <a:xfrm>
            <a:off x="10272464" y="6165304"/>
            <a:ext cx="276038" cy="307777"/>
          </a:xfrm>
          <a:prstGeom prst="rect">
            <a:avLst/>
          </a:prstGeom>
          <a:noFill/>
        </p:spPr>
        <p:txBody>
          <a:bodyPr wrap="none" rtlCol="0">
            <a:spAutoFit/>
          </a:bodyPr>
          <a:lstStyle/>
          <a:p>
            <a:r>
              <a:rPr lang="en-US" altLang="zh-CN" sz="1400" dirty="0" smtClean="0"/>
              <a:t>1</a:t>
            </a:r>
            <a:endParaRPr lang="en-US" sz="1400" dirty="0"/>
          </a:p>
        </p:txBody>
      </p:sp>
      <p:sp>
        <p:nvSpPr>
          <p:cNvPr id="165" name="TextBox 164"/>
          <p:cNvSpPr txBox="1"/>
          <p:nvPr/>
        </p:nvSpPr>
        <p:spPr>
          <a:xfrm>
            <a:off x="1991544" y="6093296"/>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012.01</a:t>
            </a:r>
            <a:endParaRPr lang="en-US" sz="1400" dirty="0"/>
          </a:p>
        </p:txBody>
      </p:sp>
      <p:sp>
        <p:nvSpPr>
          <p:cNvPr id="167" name="Left Arrow 166"/>
          <p:cNvSpPr/>
          <p:nvPr/>
        </p:nvSpPr>
        <p:spPr>
          <a:xfrm rot="1363820">
            <a:off x="9944637" y="5226681"/>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Connector 163"/>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68" name="Rectangle 167"/>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69" name="TextBox 168"/>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170" name="Rectangle 169"/>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71" name="TextBox 170"/>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172" name="Rectangle 171"/>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91" name="Rectangle 190"/>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2" name="Group 191"/>
          <p:cNvGrpSpPr/>
          <p:nvPr/>
        </p:nvGrpSpPr>
        <p:grpSpPr>
          <a:xfrm>
            <a:off x="9624392" y="692696"/>
            <a:ext cx="1584176" cy="576064"/>
            <a:chOff x="3071664" y="2708920"/>
            <a:chExt cx="1659613" cy="648072"/>
          </a:xfrm>
          <a:solidFill>
            <a:schemeClr val="accent5">
              <a:lumMod val="75000"/>
            </a:schemeClr>
          </a:solidFill>
        </p:grpSpPr>
        <p:sp>
          <p:nvSpPr>
            <p:cNvPr id="193" name="Rectangle 192"/>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TextBox 193"/>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95" name="Group 194"/>
          <p:cNvGrpSpPr/>
          <p:nvPr/>
        </p:nvGrpSpPr>
        <p:grpSpPr>
          <a:xfrm>
            <a:off x="6456040" y="692696"/>
            <a:ext cx="1584176" cy="576064"/>
            <a:chOff x="3071664" y="2852936"/>
            <a:chExt cx="1584176" cy="648072"/>
          </a:xfrm>
          <a:solidFill>
            <a:schemeClr val="accent5">
              <a:lumMod val="75000"/>
            </a:schemeClr>
          </a:solidFill>
        </p:grpSpPr>
        <p:sp>
          <p:nvSpPr>
            <p:cNvPr id="196" name="Rectangle 195"/>
            <p:cNvSpPr/>
            <p:nvPr/>
          </p:nvSpPr>
          <p:spPr>
            <a:xfrm>
              <a:off x="3071664" y="2852936"/>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TextBox 196"/>
            <p:cNvSpPr txBox="1"/>
            <p:nvPr/>
          </p:nvSpPr>
          <p:spPr>
            <a:xfrm>
              <a:off x="3071664" y="2933945"/>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98" name="Group 197"/>
          <p:cNvGrpSpPr/>
          <p:nvPr/>
        </p:nvGrpSpPr>
        <p:grpSpPr>
          <a:xfrm>
            <a:off x="3215680" y="692696"/>
            <a:ext cx="1728193" cy="576064"/>
            <a:chOff x="936470" y="3438001"/>
            <a:chExt cx="1653053" cy="648072"/>
          </a:xfrm>
          <a:solidFill>
            <a:schemeClr val="accent5">
              <a:lumMod val="75000"/>
            </a:schemeClr>
          </a:solidFill>
        </p:grpSpPr>
        <p:sp>
          <p:nvSpPr>
            <p:cNvPr id="199" name="Rectangle 198"/>
            <p:cNvSpPr/>
            <p:nvPr/>
          </p:nvSpPr>
          <p:spPr>
            <a:xfrm>
              <a:off x="936470" y="3438001"/>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TextBox 199"/>
            <p:cNvSpPr txBox="1"/>
            <p:nvPr/>
          </p:nvSpPr>
          <p:spPr>
            <a:xfrm>
              <a:off x="1005347" y="3519010"/>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01" name="Group 200"/>
          <p:cNvGrpSpPr/>
          <p:nvPr/>
        </p:nvGrpSpPr>
        <p:grpSpPr>
          <a:xfrm>
            <a:off x="4871864" y="692696"/>
            <a:ext cx="1584176" cy="576064"/>
            <a:chOff x="3071664" y="2708920"/>
            <a:chExt cx="1584176" cy="648072"/>
          </a:xfrm>
          <a:solidFill>
            <a:schemeClr val="accent5">
              <a:lumMod val="75000"/>
            </a:schemeClr>
          </a:solidFill>
        </p:grpSpPr>
        <p:sp>
          <p:nvSpPr>
            <p:cNvPr id="202" name="Rectangle 20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TextBox 20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04" name="Group 203"/>
          <p:cNvGrpSpPr/>
          <p:nvPr/>
        </p:nvGrpSpPr>
        <p:grpSpPr>
          <a:xfrm>
            <a:off x="8040216" y="692696"/>
            <a:ext cx="1584176" cy="576064"/>
            <a:chOff x="3071664" y="2492896"/>
            <a:chExt cx="1584176" cy="648072"/>
          </a:xfrm>
          <a:solidFill>
            <a:schemeClr val="accent5">
              <a:lumMod val="75000"/>
            </a:schemeClr>
          </a:solidFill>
        </p:grpSpPr>
        <p:sp>
          <p:nvSpPr>
            <p:cNvPr id="205" name="Rectangle 204"/>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TextBox 205"/>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5</a:t>
            </a:r>
            <a:endParaRPr lang="en-US" altLang="zh-CN" dirty="0" smtClean="0">
              <a:solidFill>
                <a:schemeClr val="tx1"/>
              </a:solidFill>
            </a:endParaRPr>
          </a:p>
        </p:txBody>
      </p:sp>
      <p:sp>
        <p:nvSpPr>
          <p:cNvPr id="63" name="Rectangle 62"/>
          <p:cNvSpPr/>
          <p:nvPr/>
        </p:nvSpPr>
        <p:spPr>
          <a:xfrm>
            <a:off x="357572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smtClean="0">
                <a:solidFill>
                  <a:schemeClr val="tx1"/>
                </a:solidFill>
              </a:rPr>
              <a:t>270</a:t>
            </a:r>
            <a:endParaRPr lang="en-US" altLang="zh-CN" dirty="0">
              <a:solidFill>
                <a:schemeClr val="tx1"/>
              </a:solidFill>
            </a:endParaRPr>
          </a:p>
        </p:txBody>
      </p:sp>
      <p:sp>
        <p:nvSpPr>
          <p:cNvPr id="64" name="Rectangle 63"/>
          <p:cNvSpPr/>
          <p:nvPr/>
        </p:nvSpPr>
        <p:spPr>
          <a:xfrm>
            <a:off x="501588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smtClean="0">
                <a:solidFill>
                  <a:schemeClr val="tx1"/>
                </a:solidFill>
              </a:rPr>
              <a:t>22</a:t>
            </a:r>
            <a:endParaRPr lang="en-US" altLang="zh-CN" dirty="0">
              <a:solidFill>
                <a:schemeClr val="tx1"/>
              </a:solidFill>
            </a:endParaRPr>
          </a:p>
        </p:txBody>
      </p:sp>
      <p:sp>
        <p:nvSpPr>
          <p:cNvPr id="66" name="Rectangle 65"/>
          <p:cNvSpPr/>
          <p:nvPr/>
        </p:nvSpPr>
        <p:spPr>
          <a:xfrm>
            <a:off x="6456040" y="1988840"/>
            <a:ext cx="165618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被申报课程数</a:t>
            </a:r>
            <a:r>
              <a:rPr lang="en-US" altLang="zh-CN" dirty="0" smtClean="0">
                <a:solidFill>
                  <a:schemeClr val="tx1"/>
                </a:solidFill>
              </a:rPr>
              <a:t>0</a:t>
            </a:r>
            <a:endParaRPr lang="en-US" altLang="zh-CN" dirty="0">
              <a:solidFill>
                <a:schemeClr val="tx1"/>
              </a:solidFill>
            </a:endParaRPr>
          </a:p>
        </p:txBody>
      </p:sp>
      <p:sp>
        <p:nvSpPr>
          <p:cNvPr id="67" name="Rectangle 66"/>
          <p:cNvSpPr/>
          <p:nvPr/>
        </p:nvSpPr>
        <p:spPr>
          <a:xfrm>
            <a:off x="8256240"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可选教师</a:t>
            </a:r>
            <a:r>
              <a:rPr lang="zh-CN" altLang="en-US" dirty="0">
                <a:solidFill>
                  <a:schemeClr val="tx1"/>
                </a:solidFill>
              </a:rPr>
              <a:t>总数</a:t>
            </a:r>
            <a:endParaRPr lang="en-US" altLang="zh-CN" dirty="0">
              <a:solidFill>
                <a:schemeClr val="tx1"/>
              </a:solidFill>
            </a:endParaRPr>
          </a:p>
          <a:p>
            <a:pPr algn="ctr"/>
            <a:r>
              <a:rPr lang="en-US" altLang="zh-CN" dirty="0" smtClean="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711624" y="3861048"/>
            <a:ext cx="190500" cy="304800"/>
          </a:xfrm>
          <a:prstGeom prst="rect">
            <a:avLst/>
          </a:prstGeom>
        </p:spPr>
      </p:pic>
      <p:sp>
        <p:nvSpPr>
          <p:cNvPr id="80" name="TextBox 79"/>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81" name="TextBox 80"/>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256240" y="3861048"/>
            <a:ext cx="673582" cy="338554"/>
          </a:xfrm>
          <a:prstGeom prst="rect">
            <a:avLst/>
          </a:prstGeom>
          <a:noFill/>
        </p:spPr>
        <p:txBody>
          <a:bodyPr wrap="none" rtlCol="0">
            <a:spAutoFit/>
          </a:bodyPr>
          <a:lstStyle/>
          <a:p>
            <a:r>
              <a:rPr lang="zh-CN" altLang="en-US" sz="1600" dirty="0" smtClean="0"/>
              <a:t>必</a:t>
            </a:r>
            <a:r>
              <a:rPr lang="en-US" altLang="zh-CN" sz="1600" dirty="0" smtClean="0"/>
              <a:t>/</a:t>
            </a:r>
            <a:r>
              <a:rPr lang="zh-CN" altLang="en-US" sz="1600" dirty="0" smtClean="0"/>
              <a:t>选</a:t>
            </a:r>
            <a:endParaRPr lang="en-US" sz="1600" dirty="0"/>
          </a:p>
        </p:txBody>
      </p:sp>
      <p:sp>
        <p:nvSpPr>
          <p:cNvPr id="88" name="TextBox 87"/>
          <p:cNvSpPr txBox="1"/>
          <p:nvPr/>
        </p:nvSpPr>
        <p:spPr>
          <a:xfrm>
            <a:off x="10920536" y="3861048"/>
            <a:ext cx="1005403" cy="338554"/>
          </a:xfrm>
          <a:prstGeom prst="rect">
            <a:avLst/>
          </a:prstGeom>
          <a:noFill/>
        </p:spPr>
        <p:txBody>
          <a:bodyPr wrap="none" rtlCol="0">
            <a:spAutoFit/>
          </a:bodyPr>
          <a:lstStyle/>
          <a:p>
            <a:r>
              <a:rPr lang="zh-CN" altLang="en-US" sz="1600" dirty="0" smtClean="0"/>
              <a:t>可选教师</a:t>
            </a:r>
            <a:endParaRPr lang="en-US" sz="1600" dirty="0"/>
          </a:p>
        </p:txBody>
      </p:sp>
      <p:sp>
        <p:nvSpPr>
          <p:cNvPr id="89" name="TextBox 88"/>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503712" y="3861048"/>
            <a:ext cx="190500" cy="304800"/>
          </a:xfrm>
          <a:prstGeom prst="rect">
            <a:avLst/>
          </a:prstGeom>
        </p:spPr>
      </p:pic>
      <p:pic>
        <p:nvPicPr>
          <p:cNvPr id="92" name="Picture 91"/>
          <p:cNvPicPr>
            <a:picLocks noChangeAspect="1"/>
          </p:cNvPicPr>
          <p:nvPr/>
        </p:nvPicPr>
        <p:blipFill>
          <a:blip r:embed="rId3"/>
          <a:stretch>
            <a:fillRect/>
          </a:stretch>
        </p:blipFill>
        <p:spPr>
          <a:xfrm>
            <a:off x="4295800" y="3861048"/>
            <a:ext cx="190500" cy="304800"/>
          </a:xfrm>
          <a:prstGeom prst="rect">
            <a:avLst/>
          </a:prstGeom>
        </p:spPr>
      </p:pic>
      <p:pic>
        <p:nvPicPr>
          <p:cNvPr id="93" name="Picture 92"/>
          <p:cNvPicPr>
            <a:picLocks noChangeAspect="1"/>
          </p:cNvPicPr>
          <p:nvPr/>
        </p:nvPicPr>
        <p:blipFill>
          <a:blip r:embed="rId3"/>
          <a:stretch>
            <a:fillRect/>
          </a:stretch>
        </p:blipFill>
        <p:spPr>
          <a:xfrm>
            <a:off x="4943872" y="3861048"/>
            <a:ext cx="190500" cy="304800"/>
          </a:xfrm>
          <a:prstGeom prst="rect">
            <a:avLst/>
          </a:prstGeom>
        </p:spPr>
      </p:pic>
      <p:pic>
        <p:nvPicPr>
          <p:cNvPr id="94" name="Picture 93"/>
          <p:cNvPicPr>
            <a:picLocks noChangeAspect="1"/>
          </p:cNvPicPr>
          <p:nvPr/>
        </p:nvPicPr>
        <p:blipFill>
          <a:blip r:embed="rId3"/>
          <a:stretch>
            <a:fillRect/>
          </a:stretch>
        </p:blipFill>
        <p:spPr>
          <a:xfrm>
            <a:off x="5663952" y="3861048"/>
            <a:ext cx="190500" cy="304800"/>
          </a:xfrm>
          <a:prstGeom prst="rect">
            <a:avLst/>
          </a:prstGeom>
        </p:spPr>
      </p:pic>
      <p:pic>
        <p:nvPicPr>
          <p:cNvPr id="95" name="Picture 94"/>
          <p:cNvPicPr>
            <a:picLocks noChangeAspect="1"/>
          </p:cNvPicPr>
          <p:nvPr/>
        </p:nvPicPr>
        <p:blipFill>
          <a:blip r:embed="rId3"/>
          <a:stretch>
            <a:fillRect/>
          </a:stretch>
        </p:blipFill>
        <p:spPr>
          <a:xfrm>
            <a:off x="6456040" y="3861048"/>
            <a:ext cx="190500" cy="304800"/>
          </a:xfrm>
          <a:prstGeom prst="rect">
            <a:avLst/>
          </a:prstGeom>
        </p:spPr>
      </p:pic>
      <p:pic>
        <p:nvPicPr>
          <p:cNvPr id="96" name="Picture 95"/>
          <p:cNvPicPr>
            <a:picLocks noChangeAspect="1"/>
          </p:cNvPicPr>
          <p:nvPr/>
        </p:nvPicPr>
        <p:blipFill>
          <a:blip r:embed="rId3"/>
          <a:stretch>
            <a:fillRect/>
          </a:stretch>
        </p:blipFill>
        <p:spPr>
          <a:xfrm>
            <a:off x="7248128" y="3861048"/>
            <a:ext cx="190500" cy="304800"/>
          </a:xfrm>
          <a:prstGeom prst="rect">
            <a:avLst/>
          </a:prstGeom>
        </p:spPr>
      </p:pic>
      <p:pic>
        <p:nvPicPr>
          <p:cNvPr id="97" name="Picture 96"/>
          <p:cNvPicPr>
            <a:picLocks noChangeAspect="1"/>
          </p:cNvPicPr>
          <p:nvPr/>
        </p:nvPicPr>
        <p:blipFill>
          <a:blip r:embed="rId3"/>
          <a:stretch>
            <a:fillRect/>
          </a:stretch>
        </p:blipFill>
        <p:spPr>
          <a:xfrm>
            <a:off x="8040216" y="3861048"/>
            <a:ext cx="190500" cy="304800"/>
          </a:xfrm>
          <a:prstGeom prst="rect">
            <a:avLst/>
          </a:prstGeom>
        </p:spPr>
      </p:pic>
      <p:pic>
        <p:nvPicPr>
          <p:cNvPr id="98" name="Picture 97"/>
          <p:cNvPicPr>
            <a:picLocks noChangeAspect="1"/>
          </p:cNvPicPr>
          <p:nvPr/>
        </p:nvPicPr>
        <p:blipFill>
          <a:blip r:embed="rId3"/>
          <a:stretch>
            <a:fillRect/>
          </a:stretch>
        </p:blipFill>
        <p:spPr>
          <a:xfrm>
            <a:off x="8976320" y="3861048"/>
            <a:ext cx="190500" cy="304800"/>
          </a:xfrm>
          <a:prstGeom prst="rect">
            <a:avLst/>
          </a:prstGeom>
        </p:spPr>
      </p:pic>
      <p:pic>
        <p:nvPicPr>
          <p:cNvPr id="99" name="Picture 98"/>
          <p:cNvPicPr>
            <a:picLocks noChangeAspect="1"/>
          </p:cNvPicPr>
          <p:nvPr/>
        </p:nvPicPr>
        <p:blipFill>
          <a:blip r:embed="rId3"/>
          <a:stretch>
            <a:fillRect/>
          </a:stretch>
        </p:blipFill>
        <p:spPr>
          <a:xfrm>
            <a:off x="9912424" y="3861048"/>
            <a:ext cx="190500" cy="304800"/>
          </a:xfrm>
          <a:prstGeom prst="rect">
            <a:avLst/>
          </a:prstGeom>
        </p:spPr>
      </p:pic>
      <p:pic>
        <p:nvPicPr>
          <p:cNvPr id="100" name="Picture 99"/>
          <p:cNvPicPr>
            <a:picLocks noChangeAspect="1"/>
          </p:cNvPicPr>
          <p:nvPr/>
        </p:nvPicPr>
        <p:blipFill>
          <a:blip r:embed="rId3"/>
          <a:stretch>
            <a:fillRect/>
          </a:stretch>
        </p:blipFill>
        <p:spPr>
          <a:xfrm>
            <a:off x="10704512"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105" name="Straight Connector 10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3" name="TextBox 2"/>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5" name="TextBox 4"/>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6" name="TextBox 5"/>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7" name="TextBox 6"/>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8" name="TextBox 7"/>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9" name="TextBox 8"/>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1" name="TextBox 10"/>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9" name="TextBox 28"/>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20" name="TextBox 119"/>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21" name="Straight Connector 120"/>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1991544" y="5013176"/>
            <a:ext cx="9721080" cy="432048"/>
          </a:xfrm>
          <a:prstGeom prst="rect">
            <a:avLst/>
          </a:prstGeom>
          <a:solidFill>
            <a:schemeClr val="accent1">
              <a:lumMod val="60000"/>
              <a:lumOff val="40000"/>
            </a:schemeClr>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24" name="Straight Connector 123"/>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126" name="TextBox 125"/>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127" name="TextBox 126"/>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28" name="TextBox 127"/>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129" name="TextBox 128"/>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30" name="TextBox 129"/>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131" name="TextBox 130"/>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32" name="TextBox 131"/>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134" name="TextBox 133"/>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135" name="TextBox 134"/>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37" name="Straight Connector 136"/>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1991544" y="5589240"/>
            <a:ext cx="9721080" cy="4320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41" name="TextBox 140"/>
          <p:cNvSpPr txBox="1"/>
          <p:nvPr/>
        </p:nvSpPr>
        <p:spPr>
          <a:xfrm>
            <a:off x="1991544" y="5517232"/>
            <a:ext cx="872675" cy="523220"/>
          </a:xfrm>
          <a:prstGeom prst="rect">
            <a:avLst/>
          </a:prstGeom>
          <a:noFill/>
        </p:spPr>
        <p:txBody>
          <a:bodyPr wrap="none" rtlCol="0">
            <a:spAutoFit/>
          </a:bodyPr>
          <a:lstStyle/>
          <a:p>
            <a:r>
              <a:rPr lang="en-US" altLang="zh-CN" sz="1400" dirty="0" smtClean="0"/>
              <a:t>LAWS160</a:t>
            </a:r>
            <a:endParaRPr lang="en-US" altLang="zh-CN" sz="1400" dirty="0" smtClean="0"/>
          </a:p>
          <a:p>
            <a:r>
              <a:rPr lang="en-US" altLang="zh-CN" sz="1400" dirty="0" smtClean="0"/>
              <a:t>002.01</a:t>
            </a:r>
            <a:endParaRPr lang="en-US" sz="1400" dirty="0"/>
          </a:p>
        </p:txBody>
      </p:sp>
      <p:sp>
        <p:nvSpPr>
          <p:cNvPr id="142" name="TextBox 141"/>
          <p:cNvSpPr txBox="1"/>
          <p:nvPr/>
        </p:nvSpPr>
        <p:spPr>
          <a:xfrm>
            <a:off x="2855640" y="5589240"/>
            <a:ext cx="902811" cy="307777"/>
          </a:xfrm>
          <a:prstGeom prst="rect">
            <a:avLst/>
          </a:prstGeom>
          <a:noFill/>
        </p:spPr>
        <p:txBody>
          <a:bodyPr wrap="none" rtlCol="0">
            <a:spAutoFit/>
          </a:bodyPr>
          <a:lstStyle/>
          <a:p>
            <a:r>
              <a:rPr lang="zh-CN" altLang="en-US" sz="1400" smtClean="0"/>
              <a:t>民法总论</a:t>
            </a:r>
            <a:endParaRPr lang="en-US" sz="1400" dirty="0"/>
          </a:p>
        </p:txBody>
      </p:sp>
      <p:sp>
        <p:nvSpPr>
          <p:cNvPr id="143" name="TextBox 142"/>
          <p:cNvSpPr txBox="1"/>
          <p:nvPr/>
        </p:nvSpPr>
        <p:spPr>
          <a:xfrm>
            <a:off x="3719736" y="5589240"/>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44" name="TextBox 143"/>
          <p:cNvSpPr txBox="1"/>
          <p:nvPr/>
        </p:nvSpPr>
        <p:spPr>
          <a:xfrm>
            <a:off x="4511824" y="5589240"/>
            <a:ext cx="367408" cy="307777"/>
          </a:xfrm>
          <a:prstGeom prst="rect">
            <a:avLst/>
          </a:prstGeom>
          <a:noFill/>
        </p:spPr>
        <p:txBody>
          <a:bodyPr wrap="none" rtlCol="0">
            <a:spAutoFit/>
          </a:bodyPr>
          <a:lstStyle/>
          <a:p>
            <a:r>
              <a:rPr lang="en-US" altLang="zh-CN" sz="1400" dirty="0" smtClean="0"/>
              <a:t>17</a:t>
            </a:r>
            <a:endParaRPr lang="en-US" sz="1400" dirty="0"/>
          </a:p>
        </p:txBody>
      </p:sp>
      <p:sp>
        <p:nvSpPr>
          <p:cNvPr id="145" name="TextBox 144"/>
          <p:cNvSpPr txBox="1"/>
          <p:nvPr/>
        </p:nvSpPr>
        <p:spPr>
          <a:xfrm>
            <a:off x="5015880" y="5517232"/>
            <a:ext cx="720080" cy="523220"/>
          </a:xfrm>
          <a:prstGeom prst="rect">
            <a:avLst/>
          </a:prstGeom>
          <a:noFill/>
        </p:spPr>
        <p:txBody>
          <a:bodyPr wrap="square" rtlCol="0">
            <a:spAutoFit/>
          </a:bodyPr>
          <a:lstStyle/>
          <a:p>
            <a:r>
              <a:rPr lang="zh-CN" altLang="en-US" sz="1400" smtClean="0"/>
              <a:t>跨校辅修</a:t>
            </a:r>
            <a:endParaRPr lang="en-US" sz="1400" dirty="0"/>
          </a:p>
        </p:txBody>
      </p:sp>
      <p:sp>
        <p:nvSpPr>
          <p:cNvPr id="146" name="TextBox 145"/>
          <p:cNvSpPr txBox="1"/>
          <p:nvPr/>
        </p:nvSpPr>
        <p:spPr>
          <a:xfrm>
            <a:off x="5951984" y="5589240"/>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147" name="TextBox 146"/>
          <p:cNvSpPr txBox="1"/>
          <p:nvPr/>
        </p:nvSpPr>
        <p:spPr>
          <a:xfrm>
            <a:off x="6816080" y="5589240"/>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48" name="TextBox 147"/>
          <p:cNvSpPr txBox="1"/>
          <p:nvPr/>
        </p:nvSpPr>
        <p:spPr>
          <a:xfrm>
            <a:off x="7608168" y="5589240"/>
            <a:ext cx="276038" cy="307777"/>
          </a:xfrm>
          <a:prstGeom prst="rect">
            <a:avLst/>
          </a:prstGeom>
          <a:noFill/>
        </p:spPr>
        <p:txBody>
          <a:bodyPr wrap="none" rtlCol="0">
            <a:spAutoFit/>
          </a:bodyPr>
          <a:lstStyle/>
          <a:p>
            <a:r>
              <a:rPr lang="en-US" altLang="zh-CN" sz="1400" dirty="0" smtClean="0"/>
              <a:t>4</a:t>
            </a:r>
            <a:endParaRPr lang="en-US" sz="1400" dirty="0"/>
          </a:p>
        </p:txBody>
      </p:sp>
      <p:sp>
        <p:nvSpPr>
          <p:cNvPr id="150" name="TextBox 149"/>
          <p:cNvSpPr txBox="1"/>
          <p:nvPr/>
        </p:nvSpPr>
        <p:spPr>
          <a:xfrm>
            <a:off x="9408368"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151" name="TextBox 150"/>
          <p:cNvSpPr txBox="1"/>
          <p:nvPr/>
        </p:nvSpPr>
        <p:spPr>
          <a:xfrm>
            <a:off x="10272464" y="5589240"/>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53" name="Straight Connector 152"/>
          <p:cNvCxnSpPr/>
          <p:nvPr/>
        </p:nvCxnSpPr>
        <p:spPr>
          <a:xfrm>
            <a:off x="1991544" y="609329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1991544" y="6165304"/>
            <a:ext cx="9721080" cy="5760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40" name="Straight Connector 139"/>
          <p:cNvCxnSpPr/>
          <p:nvPr/>
        </p:nvCxnSpPr>
        <p:spPr>
          <a:xfrm>
            <a:off x="1991544" y="67413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2855640" y="6093296"/>
            <a:ext cx="936104" cy="523220"/>
          </a:xfrm>
          <a:prstGeom prst="rect">
            <a:avLst/>
          </a:prstGeom>
          <a:noFill/>
        </p:spPr>
        <p:txBody>
          <a:bodyPr wrap="square" rtlCol="0">
            <a:spAutoFit/>
          </a:bodyPr>
          <a:lstStyle/>
          <a:p>
            <a:r>
              <a:rPr lang="zh-CN" altLang="en-US" sz="1400" smtClean="0"/>
              <a:t>知识产权法</a:t>
            </a:r>
            <a:endParaRPr lang="en-US" sz="1400" dirty="0"/>
          </a:p>
        </p:txBody>
      </p:sp>
      <p:sp>
        <p:nvSpPr>
          <p:cNvPr id="155" name="TextBox 154"/>
          <p:cNvSpPr txBox="1"/>
          <p:nvPr/>
        </p:nvSpPr>
        <p:spPr>
          <a:xfrm>
            <a:off x="3719736" y="6165304"/>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56" name="TextBox 155"/>
          <p:cNvSpPr txBox="1"/>
          <p:nvPr/>
        </p:nvSpPr>
        <p:spPr>
          <a:xfrm>
            <a:off x="4511824" y="6165304"/>
            <a:ext cx="367408" cy="307777"/>
          </a:xfrm>
          <a:prstGeom prst="rect">
            <a:avLst/>
          </a:prstGeom>
          <a:noFill/>
        </p:spPr>
        <p:txBody>
          <a:bodyPr wrap="none" rtlCol="0">
            <a:spAutoFit/>
          </a:bodyPr>
          <a:lstStyle/>
          <a:p>
            <a:r>
              <a:rPr lang="en-US" altLang="zh-CN" sz="1400" dirty="0" smtClean="0"/>
              <a:t>16</a:t>
            </a:r>
            <a:endParaRPr lang="en-US" sz="1400" dirty="0"/>
          </a:p>
        </p:txBody>
      </p:sp>
      <p:sp>
        <p:nvSpPr>
          <p:cNvPr id="157" name="TextBox 156"/>
          <p:cNvSpPr txBox="1"/>
          <p:nvPr/>
        </p:nvSpPr>
        <p:spPr>
          <a:xfrm>
            <a:off x="5015880" y="6165304"/>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58" name="TextBox 157"/>
          <p:cNvSpPr txBox="1"/>
          <p:nvPr/>
        </p:nvSpPr>
        <p:spPr>
          <a:xfrm>
            <a:off x="5951984" y="6165304"/>
            <a:ext cx="364202" cy="307777"/>
          </a:xfrm>
          <a:prstGeom prst="rect">
            <a:avLst/>
          </a:prstGeom>
          <a:noFill/>
        </p:spPr>
        <p:txBody>
          <a:bodyPr wrap="none" rtlCol="0">
            <a:spAutoFit/>
          </a:bodyPr>
          <a:lstStyle/>
          <a:p>
            <a:r>
              <a:rPr lang="zh-CN" altLang="en-US" sz="1400" dirty="0" smtClean="0"/>
              <a:t>五</a:t>
            </a:r>
            <a:endParaRPr lang="en-US" sz="1400" dirty="0"/>
          </a:p>
        </p:txBody>
      </p:sp>
      <p:sp>
        <p:nvSpPr>
          <p:cNvPr id="159" name="TextBox 158"/>
          <p:cNvSpPr txBox="1"/>
          <p:nvPr/>
        </p:nvSpPr>
        <p:spPr>
          <a:xfrm>
            <a:off x="6816080" y="6165304"/>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60" name="TextBox 159"/>
          <p:cNvSpPr txBox="1"/>
          <p:nvPr/>
        </p:nvSpPr>
        <p:spPr>
          <a:xfrm>
            <a:off x="7608168" y="6165304"/>
            <a:ext cx="276038" cy="307777"/>
          </a:xfrm>
          <a:prstGeom prst="rect">
            <a:avLst/>
          </a:prstGeom>
          <a:noFill/>
        </p:spPr>
        <p:txBody>
          <a:bodyPr wrap="none" rtlCol="0">
            <a:spAutoFit/>
          </a:bodyPr>
          <a:lstStyle/>
          <a:p>
            <a:r>
              <a:rPr lang="en-US" altLang="zh-CN" sz="1400" dirty="0" smtClean="0"/>
              <a:t>4</a:t>
            </a:r>
            <a:endParaRPr lang="en-US" sz="1400" dirty="0"/>
          </a:p>
        </p:txBody>
      </p:sp>
      <p:sp>
        <p:nvSpPr>
          <p:cNvPr id="162" name="TextBox 161"/>
          <p:cNvSpPr txBox="1"/>
          <p:nvPr/>
        </p:nvSpPr>
        <p:spPr>
          <a:xfrm>
            <a:off x="9408368" y="6165304"/>
            <a:ext cx="276038" cy="307777"/>
          </a:xfrm>
          <a:prstGeom prst="rect">
            <a:avLst/>
          </a:prstGeom>
          <a:noFill/>
        </p:spPr>
        <p:txBody>
          <a:bodyPr wrap="none" rtlCol="0">
            <a:spAutoFit/>
          </a:bodyPr>
          <a:lstStyle/>
          <a:p>
            <a:r>
              <a:rPr lang="en-US" altLang="zh-CN" sz="1400" dirty="0" smtClean="0"/>
              <a:t>1</a:t>
            </a:r>
            <a:endParaRPr lang="en-US" sz="1400" dirty="0"/>
          </a:p>
        </p:txBody>
      </p:sp>
      <p:sp>
        <p:nvSpPr>
          <p:cNvPr id="163" name="TextBox 162"/>
          <p:cNvSpPr txBox="1"/>
          <p:nvPr/>
        </p:nvSpPr>
        <p:spPr>
          <a:xfrm>
            <a:off x="10272464" y="6165304"/>
            <a:ext cx="276038" cy="307777"/>
          </a:xfrm>
          <a:prstGeom prst="rect">
            <a:avLst/>
          </a:prstGeom>
          <a:noFill/>
        </p:spPr>
        <p:txBody>
          <a:bodyPr wrap="none" rtlCol="0">
            <a:spAutoFit/>
          </a:bodyPr>
          <a:lstStyle/>
          <a:p>
            <a:r>
              <a:rPr lang="en-US" altLang="zh-CN" sz="1400" dirty="0" smtClean="0"/>
              <a:t>1</a:t>
            </a:r>
            <a:endParaRPr lang="en-US" sz="1400" dirty="0"/>
          </a:p>
        </p:txBody>
      </p:sp>
      <p:sp>
        <p:nvSpPr>
          <p:cNvPr id="165" name="TextBox 164"/>
          <p:cNvSpPr txBox="1"/>
          <p:nvPr/>
        </p:nvSpPr>
        <p:spPr>
          <a:xfrm>
            <a:off x="1991544" y="6093296"/>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012.01</a:t>
            </a:r>
            <a:endParaRPr lang="en-US" sz="1400" dirty="0"/>
          </a:p>
        </p:txBody>
      </p:sp>
      <p:sp>
        <p:nvSpPr>
          <p:cNvPr id="167" name="Left Arrow 166"/>
          <p:cNvSpPr/>
          <p:nvPr/>
        </p:nvSpPr>
        <p:spPr>
          <a:xfrm rot="1363820">
            <a:off x="10736724" y="3110417"/>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TextBox 163"/>
          <p:cNvSpPr txBox="1"/>
          <p:nvPr/>
        </p:nvSpPr>
        <p:spPr>
          <a:xfrm>
            <a:off x="8328248" y="4293096"/>
            <a:ext cx="543739" cy="307777"/>
          </a:xfrm>
          <a:prstGeom prst="rect">
            <a:avLst/>
          </a:prstGeom>
          <a:noFill/>
        </p:spPr>
        <p:txBody>
          <a:bodyPr wrap="none" rtlCol="0">
            <a:spAutoFit/>
          </a:bodyPr>
          <a:lstStyle/>
          <a:p>
            <a:r>
              <a:rPr lang="zh-CN" altLang="en-US" sz="1400" dirty="0" smtClean="0"/>
              <a:t>必修</a:t>
            </a:r>
            <a:endParaRPr lang="en-US" sz="1400" dirty="0"/>
          </a:p>
        </p:txBody>
      </p:sp>
      <p:sp>
        <p:nvSpPr>
          <p:cNvPr id="168" name="TextBox 167"/>
          <p:cNvSpPr txBox="1"/>
          <p:nvPr/>
        </p:nvSpPr>
        <p:spPr>
          <a:xfrm>
            <a:off x="8328248" y="5013176"/>
            <a:ext cx="543739" cy="307777"/>
          </a:xfrm>
          <a:prstGeom prst="rect">
            <a:avLst/>
          </a:prstGeom>
          <a:noFill/>
        </p:spPr>
        <p:txBody>
          <a:bodyPr wrap="none" rtlCol="0">
            <a:spAutoFit/>
          </a:bodyPr>
          <a:lstStyle/>
          <a:p>
            <a:r>
              <a:rPr lang="zh-CN" altLang="en-US" sz="1400" dirty="0" smtClean="0"/>
              <a:t>选修</a:t>
            </a:r>
            <a:endParaRPr lang="en-US" altLang="zh-CN" sz="1400" dirty="0" smtClean="0"/>
          </a:p>
        </p:txBody>
      </p:sp>
      <p:sp>
        <p:nvSpPr>
          <p:cNvPr id="169" name="TextBox 168"/>
          <p:cNvSpPr txBox="1"/>
          <p:nvPr/>
        </p:nvSpPr>
        <p:spPr>
          <a:xfrm>
            <a:off x="8328248" y="5589240"/>
            <a:ext cx="543739" cy="307777"/>
          </a:xfrm>
          <a:prstGeom prst="rect">
            <a:avLst/>
          </a:prstGeom>
          <a:noFill/>
        </p:spPr>
        <p:txBody>
          <a:bodyPr wrap="none" rtlCol="0">
            <a:spAutoFit/>
          </a:bodyPr>
          <a:lstStyle/>
          <a:p>
            <a:r>
              <a:rPr lang="zh-CN" altLang="en-US" sz="1400" dirty="0" smtClean="0"/>
              <a:t>必修</a:t>
            </a:r>
            <a:endParaRPr lang="en-US" sz="1400" dirty="0"/>
          </a:p>
        </p:txBody>
      </p:sp>
      <p:sp>
        <p:nvSpPr>
          <p:cNvPr id="170" name="TextBox 169"/>
          <p:cNvSpPr txBox="1"/>
          <p:nvPr/>
        </p:nvSpPr>
        <p:spPr>
          <a:xfrm>
            <a:off x="8328248" y="6165304"/>
            <a:ext cx="543739" cy="307777"/>
          </a:xfrm>
          <a:prstGeom prst="rect">
            <a:avLst/>
          </a:prstGeom>
          <a:noFill/>
        </p:spPr>
        <p:txBody>
          <a:bodyPr wrap="none" rtlCol="0">
            <a:spAutoFit/>
          </a:bodyPr>
          <a:lstStyle/>
          <a:p>
            <a:r>
              <a:rPr lang="zh-CN" altLang="en-US" sz="1400" dirty="0" smtClean="0"/>
              <a:t>必修</a:t>
            </a:r>
            <a:endParaRPr lang="en-US" altLang="zh-CN" sz="1400" dirty="0" smtClean="0"/>
          </a:p>
        </p:txBody>
      </p:sp>
      <p:cxnSp>
        <p:nvCxnSpPr>
          <p:cNvPr id="171" name="Straight Connector 170"/>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72" name="Rectangle 171"/>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73" name="TextBox 172"/>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174" name="Rectangle 173"/>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75" name="TextBox 174"/>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176" name="Rectangle 175"/>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95" name="Rectangle 194"/>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6" name="Group 195"/>
          <p:cNvGrpSpPr/>
          <p:nvPr/>
        </p:nvGrpSpPr>
        <p:grpSpPr>
          <a:xfrm>
            <a:off x="9624392" y="692696"/>
            <a:ext cx="1584176" cy="576064"/>
            <a:chOff x="3071664" y="2708920"/>
            <a:chExt cx="1659613" cy="648072"/>
          </a:xfrm>
          <a:solidFill>
            <a:schemeClr val="accent5">
              <a:lumMod val="75000"/>
            </a:schemeClr>
          </a:solidFill>
        </p:grpSpPr>
        <p:sp>
          <p:nvSpPr>
            <p:cNvPr id="197" name="Rectangle 196"/>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TextBox 197"/>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99" name="Group 198"/>
          <p:cNvGrpSpPr/>
          <p:nvPr/>
        </p:nvGrpSpPr>
        <p:grpSpPr>
          <a:xfrm>
            <a:off x="6456040" y="692696"/>
            <a:ext cx="1584176" cy="576064"/>
            <a:chOff x="3071664" y="2852936"/>
            <a:chExt cx="1584176" cy="648072"/>
          </a:xfrm>
          <a:solidFill>
            <a:schemeClr val="accent5">
              <a:lumMod val="75000"/>
            </a:schemeClr>
          </a:solidFill>
        </p:grpSpPr>
        <p:sp>
          <p:nvSpPr>
            <p:cNvPr id="200" name="Rectangle 199"/>
            <p:cNvSpPr/>
            <p:nvPr/>
          </p:nvSpPr>
          <p:spPr>
            <a:xfrm>
              <a:off x="3071664" y="2852936"/>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TextBox 200"/>
            <p:cNvSpPr txBox="1"/>
            <p:nvPr/>
          </p:nvSpPr>
          <p:spPr>
            <a:xfrm>
              <a:off x="3071664" y="2933945"/>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202" name="Group 201"/>
          <p:cNvGrpSpPr/>
          <p:nvPr/>
        </p:nvGrpSpPr>
        <p:grpSpPr>
          <a:xfrm>
            <a:off x="3215680" y="692696"/>
            <a:ext cx="1728193" cy="576064"/>
            <a:chOff x="936470" y="3438001"/>
            <a:chExt cx="1653053" cy="648072"/>
          </a:xfrm>
          <a:solidFill>
            <a:schemeClr val="accent5">
              <a:lumMod val="75000"/>
            </a:schemeClr>
          </a:solidFill>
        </p:grpSpPr>
        <p:sp>
          <p:nvSpPr>
            <p:cNvPr id="203" name="Rectangle 202"/>
            <p:cNvSpPr/>
            <p:nvPr/>
          </p:nvSpPr>
          <p:spPr>
            <a:xfrm>
              <a:off x="936470" y="3438001"/>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TextBox 203"/>
            <p:cNvSpPr txBox="1"/>
            <p:nvPr/>
          </p:nvSpPr>
          <p:spPr>
            <a:xfrm>
              <a:off x="1005347" y="3519010"/>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05" name="Group 204"/>
          <p:cNvGrpSpPr/>
          <p:nvPr/>
        </p:nvGrpSpPr>
        <p:grpSpPr>
          <a:xfrm>
            <a:off x="4871864" y="692696"/>
            <a:ext cx="1584176" cy="576064"/>
            <a:chOff x="3071664" y="2708920"/>
            <a:chExt cx="1584176" cy="648072"/>
          </a:xfrm>
          <a:solidFill>
            <a:schemeClr val="accent5">
              <a:lumMod val="75000"/>
            </a:schemeClr>
          </a:solidFill>
        </p:grpSpPr>
        <p:sp>
          <p:nvSpPr>
            <p:cNvPr id="206" name="Rectangle 205"/>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TextBox 206"/>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08" name="Group 207"/>
          <p:cNvGrpSpPr/>
          <p:nvPr/>
        </p:nvGrpSpPr>
        <p:grpSpPr>
          <a:xfrm>
            <a:off x="8040216" y="692696"/>
            <a:ext cx="1584176" cy="576064"/>
            <a:chOff x="3071664" y="2492896"/>
            <a:chExt cx="1584176" cy="648072"/>
          </a:xfrm>
          <a:solidFill>
            <a:schemeClr val="accent5">
              <a:lumMod val="75000"/>
            </a:schemeClr>
          </a:solidFill>
        </p:grpSpPr>
        <p:sp>
          <p:nvSpPr>
            <p:cNvPr id="209" name="Rectangle 208"/>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1">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5">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50000"/>
            </a:schemeClr>
          </a:solidFill>
        </p:grpSpPr>
        <p:sp>
          <p:nvSpPr>
            <p:cNvPr id="25" name="Rectangle 24"/>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5346335"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学年第一学期</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0</a:t>
            </a:r>
            <a:endParaRPr lang="en-US" altLang="zh-CN" dirty="0" smtClean="0">
              <a:solidFill>
                <a:schemeClr val="tx1"/>
              </a:solidFill>
            </a:endParaRPr>
          </a:p>
        </p:txBody>
      </p:sp>
      <p:sp>
        <p:nvSpPr>
          <p:cNvPr id="63" name="Rectangle 62"/>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4" name="Rectangle 63"/>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5" name="Rectangle 64"/>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6" name="Rectangle 65"/>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7" name="Rectangle 66"/>
          <p:cNvSpPr/>
          <p:nvPr/>
        </p:nvSpPr>
        <p:spPr>
          <a:xfrm>
            <a:off x="9984432"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适格教师总数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711624" y="3861048"/>
            <a:ext cx="190500" cy="304800"/>
          </a:xfrm>
          <a:prstGeom prst="rect">
            <a:avLst/>
          </a:prstGeom>
        </p:spPr>
      </p:pic>
      <p:sp>
        <p:nvSpPr>
          <p:cNvPr id="80" name="TextBox 79"/>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81" name="TextBox 80"/>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256240"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88" name="TextBox 87"/>
          <p:cNvSpPr txBox="1"/>
          <p:nvPr/>
        </p:nvSpPr>
        <p:spPr>
          <a:xfrm>
            <a:off x="10920536" y="3861048"/>
            <a:ext cx="1005403" cy="338554"/>
          </a:xfrm>
          <a:prstGeom prst="rect">
            <a:avLst/>
          </a:prstGeom>
          <a:noFill/>
        </p:spPr>
        <p:txBody>
          <a:bodyPr wrap="none" rtlCol="0">
            <a:spAutoFit/>
          </a:bodyPr>
          <a:lstStyle/>
          <a:p>
            <a:r>
              <a:rPr lang="zh-CN" altLang="en-US" sz="1600" dirty="0" smtClean="0"/>
              <a:t>适格教师</a:t>
            </a:r>
            <a:endParaRPr lang="en-US" sz="1600" dirty="0"/>
          </a:p>
        </p:txBody>
      </p:sp>
      <p:sp>
        <p:nvSpPr>
          <p:cNvPr id="89" name="TextBox 88"/>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503712" y="3861048"/>
            <a:ext cx="190500" cy="304800"/>
          </a:xfrm>
          <a:prstGeom prst="rect">
            <a:avLst/>
          </a:prstGeom>
        </p:spPr>
      </p:pic>
      <p:pic>
        <p:nvPicPr>
          <p:cNvPr id="92" name="Picture 91"/>
          <p:cNvPicPr>
            <a:picLocks noChangeAspect="1"/>
          </p:cNvPicPr>
          <p:nvPr/>
        </p:nvPicPr>
        <p:blipFill>
          <a:blip r:embed="rId3"/>
          <a:stretch>
            <a:fillRect/>
          </a:stretch>
        </p:blipFill>
        <p:spPr>
          <a:xfrm>
            <a:off x="4295800" y="3861048"/>
            <a:ext cx="190500" cy="304800"/>
          </a:xfrm>
          <a:prstGeom prst="rect">
            <a:avLst/>
          </a:prstGeom>
        </p:spPr>
      </p:pic>
      <p:pic>
        <p:nvPicPr>
          <p:cNvPr id="93" name="Picture 92"/>
          <p:cNvPicPr>
            <a:picLocks noChangeAspect="1"/>
          </p:cNvPicPr>
          <p:nvPr/>
        </p:nvPicPr>
        <p:blipFill>
          <a:blip r:embed="rId3"/>
          <a:stretch>
            <a:fillRect/>
          </a:stretch>
        </p:blipFill>
        <p:spPr>
          <a:xfrm>
            <a:off x="4943872" y="3861048"/>
            <a:ext cx="190500" cy="304800"/>
          </a:xfrm>
          <a:prstGeom prst="rect">
            <a:avLst/>
          </a:prstGeom>
        </p:spPr>
      </p:pic>
      <p:pic>
        <p:nvPicPr>
          <p:cNvPr id="94" name="Picture 93"/>
          <p:cNvPicPr>
            <a:picLocks noChangeAspect="1"/>
          </p:cNvPicPr>
          <p:nvPr/>
        </p:nvPicPr>
        <p:blipFill>
          <a:blip r:embed="rId3"/>
          <a:stretch>
            <a:fillRect/>
          </a:stretch>
        </p:blipFill>
        <p:spPr>
          <a:xfrm>
            <a:off x="5663952" y="3861048"/>
            <a:ext cx="190500" cy="304800"/>
          </a:xfrm>
          <a:prstGeom prst="rect">
            <a:avLst/>
          </a:prstGeom>
        </p:spPr>
      </p:pic>
      <p:pic>
        <p:nvPicPr>
          <p:cNvPr id="95" name="Picture 94"/>
          <p:cNvPicPr>
            <a:picLocks noChangeAspect="1"/>
          </p:cNvPicPr>
          <p:nvPr/>
        </p:nvPicPr>
        <p:blipFill>
          <a:blip r:embed="rId3"/>
          <a:stretch>
            <a:fillRect/>
          </a:stretch>
        </p:blipFill>
        <p:spPr>
          <a:xfrm>
            <a:off x="6456040" y="3861048"/>
            <a:ext cx="190500" cy="304800"/>
          </a:xfrm>
          <a:prstGeom prst="rect">
            <a:avLst/>
          </a:prstGeom>
        </p:spPr>
      </p:pic>
      <p:pic>
        <p:nvPicPr>
          <p:cNvPr id="96" name="Picture 95"/>
          <p:cNvPicPr>
            <a:picLocks noChangeAspect="1"/>
          </p:cNvPicPr>
          <p:nvPr/>
        </p:nvPicPr>
        <p:blipFill>
          <a:blip r:embed="rId3"/>
          <a:stretch>
            <a:fillRect/>
          </a:stretch>
        </p:blipFill>
        <p:spPr>
          <a:xfrm>
            <a:off x="7248128" y="3861048"/>
            <a:ext cx="190500" cy="304800"/>
          </a:xfrm>
          <a:prstGeom prst="rect">
            <a:avLst/>
          </a:prstGeom>
        </p:spPr>
      </p:pic>
      <p:pic>
        <p:nvPicPr>
          <p:cNvPr id="97" name="Picture 96"/>
          <p:cNvPicPr>
            <a:picLocks noChangeAspect="1"/>
          </p:cNvPicPr>
          <p:nvPr/>
        </p:nvPicPr>
        <p:blipFill>
          <a:blip r:embed="rId3"/>
          <a:stretch>
            <a:fillRect/>
          </a:stretch>
        </p:blipFill>
        <p:spPr>
          <a:xfrm>
            <a:off x="8040216" y="3861048"/>
            <a:ext cx="190500" cy="304800"/>
          </a:xfrm>
          <a:prstGeom prst="rect">
            <a:avLst/>
          </a:prstGeom>
        </p:spPr>
      </p:pic>
      <p:pic>
        <p:nvPicPr>
          <p:cNvPr id="98" name="Picture 97"/>
          <p:cNvPicPr>
            <a:picLocks noChangeAspect="1"/>
          </p:cNvPicPr>
          <p:nvPr/>
        </p:nvPicPr>
        <p:blipFill>
          <a:blip r:embed="rId3"/>
          <a:stretch>
            <a:fillRect/>
          </a:stretch>
        </p:blipFill>
        <p:spPr>
          <a:xfrm>
            <a:off x="8976320" y="3861048"/>
            <a:ext cx="190500" cy="304800"/>
          </a:xfrm>
          <a:prstGeom prst="rect">
            <a:avLst/>
          </a:prstGeom>
        </p:spPr>
      </p:pic>
      <p:pic>
        <p:nvPicPr>
          <p:cNvPr id="99" name="Picture 98"/>
          <p:cNvPicPr>
            <a:picLocks noChangeAspect="1"/>
          </p:cNvPicPr>
          <p:nvPr/>
        </p:nvPicPr>
        <p:blipFill>
          <a:blip r:embed="rId3"/>
          <a:stretch>
            <a:fillRect/>
          </a:stretch>
        </p:blipFill>
        <p:spPr>
          <a:xfrm>
            <a:off x="9912424" y="3861048"/>
            <a:ext cx="190500" cy="304800"/>
          </a:xfrm>
          <a:prstGeom prst="rect">
            <a:avLst/>
          </a:prstGeom>
        </p:spPr>
      </p:pic>
      <p:pic>
        <p:nvPicPr>
          <p:cNvPr id="100" name="Picture 99"/>
          <p:cNvPicPr>
            <a:picLocks noChangeAspect="1"/>
          </p:cNvPicPr>
          <p:nvPr/>
        </p:nvPicPr>
        <p:blipFill>
          <a:blip r:embed="rId3"/>
          <a:stretch>
            <a:fillRect/>
          </a:stretch>
        </p:blipFill>
        <p:spPr>
          <a:xfrm>
            <a:off x="10704512"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105" name="Straight Connector 10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3" name="TextBox 2"/>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5" name="TextBox 4"/>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6" name="TextBox 5"/>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7" name="TextBox 6"/>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8" name="TextBox 7"/>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9" name="TextBox 8"/>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1" name="TextBox 10"/>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 name="TextBox 26"/>
          <p:cNvSpPr txBox="1"/>
          <p:nvPr/>
        </p:nvSpPr>
        <p:spPr>
          <a:xfrm>
            <a:off x="8472264" y="4293096"/>
            <a:ext cx="367408" cy="307777"/>
          </a:xfrm>
          <a:prstGeom prst="rect">
            <a:avLst/>
          </a:prstGeom>
          <a:noFill/>
        </p:spPr>
        <p:txBody>
          <a:bodyPr wrap="none" rtlCol="0">
            <a:spAutoFit/>
          </a:bodyPr>
          <a:lstStyle/>
          <a:p>
            <a:r>
              <a:rPr lang="en-US" altLang="zh-CN" sz="1400" dirty="0" smtClean="0"/>
              <a:t>70</a:t>
            </a:r>
            <a:endParaRPr lang="en-US" sz="1400" dirty="0"/>
          </a:p>
        </p:txBody>
      </p:sp>
      <p:sp>
        <p:nvSpPr>
          <p:cNvPr id="29" name="TextBox 28"/>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20" name="TextBox 119"/>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30" name="TextBox 29"/>
          <p:cNvSpPr txBox="1"/>
          <p:nvPr/>
        </p:nvSpPr>
        <p:spPr>
          <a:xfrm>
            <a:off x="10740962" y="4221088"/>
            <a:ext cx="1200970" cy="738664"/>
          </a:xfrm>
          <a:prstGeom prst="rect">
            <a:avLst/>
          </a:prstGeom>
          <a:noFill/>
        </p:spPr>
        <p:txBody>
          <a:bodyPr wrap="none" rtlCol="0">
            <a:spAutoFit/>
          </a:bodyPr>
          <a:lstStyle/>
          <a:p>
            <a:r>
              <a:rPr lang="zh-CN" altLang="en-US" sz="1400" dirty="0" smtClean="0"/>
              <a:t>郭建</a:t>
            </a:r>
            <a:r>
              <a:rPr lang="en-US" altLang="zh-CN" sz="1400" dirty="0" smtClean="0"/>
              <a:t>(123456)</a:t>
            </a:r>
            <a:endParaRPr lang="en-US" altLang="zh-CN" sz="1400" dirty="0" smtClean="0"/>
          </a:p>
          <a:p>
            <a:r>
              <a:rPr lang="zh-CN" altLang="en-US" sz="1400" dirty="0" smtClean="0"/>
              <a:t>韩涛</a:t>
            </a:r>
            <a:r>
              <a:rPr lang="en-US" altLang="zh-CN" sz="1400" dirty="0" smtClean="0"/>
              <a:t>(165432)</a:t>
            </a:r>
            <a:endParaRPr lang="en-US" altLang="zh-CN" sz="1400" dirty="0" smtClean="0"/>
          </a:p>
          <a:p>
            <a:r>
              <a:rPr lang="zh-CN" altLang="en-US" sz="1400" dirty="0" smtClean="0"/>
              <a:t>孟烨</a:t>
            </a:r>
            <a:r>
              <a:rPr lang="en-US" altLang="zh-CN" sz="1400" dirty="0" smtClean="0"/>
              <a:t>(543216)</a:t>
            </a:r>
            <a:endParaRPr lang="en-US" sz="1400" dirty="0"/>
          </a:p>
        </p:txBody>
      </p:sp>
      <p:cxnSp>
        <p:nvCxnSpPr>
          <p:cNvPr id="121" name="Straight Connector 120"/>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1991544" y="5013176"/>
            <a:ext cx="9721080" cy="432048"/>
          </a:xfrm>
          <a:prstGeom prst="rect">
            <a:avLst/>
          </a:prstGeom>
          <a:solidFill>
            <a:schemeClr val="accent1">
              <a:lumMod val="60000"/>
              <a:lumOff val="40000"/>
            </a:schemeClr>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24" name="Straight Connector 123"/>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126" name="TextBox 125"/>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127" name="TextBox 126"/>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28" name="TextBox 127"/>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129" name="TextBox 128"/>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30" name="TextBox 129"/>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131" name="TextBox 130"/>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32" name="TextBox 131"/>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133" name="TextBox 132"/>
          <p:cNvSpPr txBox="1"/>
          <p:nvPr/>
        </p:nvSpPr>
        <p:spPr>
          <a:xfrm>
            <a:off x="8472264" y="5013176"/>
            <a:ext cx="458780" cy="307777"/>
          </a:xfrm>
          <a:prstGeom prst="rect">
            <a:avLst/>
          </a:prstGeom>
          <a:noFill/>
        </p:spPr>
        <p:txBody>
          <a:bodyPr wrap="none" rtlCol="0">
            <a:spAutoFit/>
          </a:bodyPr>
          <a:lstStyle/>
          <a:p>
            <a:r>
              <a:rPr lang="en-US" altLang="zh-CN" sz="1400" dirty="0" smtClean="0"/>
              <a:t>110</a:t>
            </a:r>
            <a:endParaRPr lang="en-US" altLang="zh-CN" sz="1400" dirty="0" smtClean="0"/>
          </a:p>
        </p:txBody>
      </p:sp>
      <p:sp>
        <p:nvSpPr>
          <p:cNvPr id="134" name="TextBox 133"/>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135" name="TextBox 134"/>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36" name="TextBox 135"/>
          <p:cNvSpPr txBox="1"/>
          <p:nvPr/>
        </p:nvSpPr>
        <p:spPr>
          <a:xfrm>
            <a:off x="10740962" y="4941168"/>
            <a:ext cx="1380506" cy="523220"/>
          </a:xfrm>
          <a:prstGeom prst="rect">
            <a:avLst/>
          </a:prstGeom>
          <a:noFill/>
        </p:spPr>
        <p:txBody>
          <a:bodyPr wrap="none" rtlCol="0">
            <a:spAutoFit/>
          </a:bodyPr>
          <a:lstStyle/>
          <a:p>
            <a:r>
              <a:rPr lang="zh-CN" altLang="en-US" sz="1400" dirty="0" smtClean="0"/>
              <a:t>章武生</a:t>
            </a:r>
            <a:r>
              <a:rPr lang="en-US" altLang="zh-CN" sz="1400" dirty="0" smtClean="0"/>
              <a:t>(223456)</a:t>
            </a:r>
            <a:endParaRPr lang="en-US" altLang="zh-CN" sz="1400" dirty="0" smtClean="0"/>
          </a:p>
          <a:p>
            <a:r>
              <a:rPr lang="zh-CN" altLang="en-US" sz="1400" dirty="0" smtClean="0"/>
              <a:t>段厚省</a:t>
            </a:r>
            <a:r>
              <a:rPr lang="en-US" altLang="zh-CN" sz="1400" dirty="0" smtClean="0"/>
              <a:t>(365432)</a:t>
            </a:r>
            <a:endParaRPr lang="en-US" altLang="zh-CN" sz="1400" dirty="0" smtClean="0"/>
          </a:p>
        </p:txBody>
      </p:sp>
      <p:cxnSp>
        <p:nvCxnSpPr>
          <p:cNvPr id="137" name="Straight Connector 136"/>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1991544" y="5589240"/>
            <a:ext cx="9721080" cy="4320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41" name="TextBox 140"/>
          <p:cNvSpPr txBox="1"/>
          <p:nvPr/>
        </p:nvSpPr>
        <p:spPr>
          <a:xfrm>
            <a:off x="1991544" y="5517232"/>
            <a:ext cx="872675" cy="523220"/>
          </a:xfrm>
          <a:prstGeom prst="rect">
            <a:avLst/>
          </a:prstGeom>
          <a:noFill/>
        </p:spPr>
        <p:txBody>
          <a:bodyPr wrap="none" rtlCol="0">
            <a:spAutoFit/>
          </a:bodyPr>
          <a:lstStyle/>
          <a:p>
            <a:r>
              <a:rPr lang="en-US" altLang="zh-CN" sz="1400" dirty="0" smtClean="0"/>
              <a:t>LAWS160</a:t>
            </a:r>
            <a:endParaRPr lang="en-US" altLang="zh-CN" sz="1400" dirty="0" smtClean="0"/>
          </a:p>
          <a:p>
            <a:r>
              <a:rPr lang="en-US" altLang="zh-CN" sz="1400" dirty="0" smtClean="0"/>
              <a:t>002.01</a:t>
            </a:r>
            <a:endParaRPr lang="en-US" sz="1400" dirty="0"/>
          </a:p>
        </p:txBody>
      </p:sp>
      <p:sp>
        <p:nvSpPr>
          <p:cNvPr id="142" name="TextBox 141"/>
          <p:cNvSpPr txBox="1"/>
          <p:nvPr/>
        </p:nvSpPr>
        <p:spPr>
          <a:xfrm>
            <a:off x="2855640" y="5589240"/>
            <a:ext cx="902811" cy="307777"/>
          </a:xfrm>
          <a:prstGeom prst="rect">
            <a:avLst/>
          </a:prstGeom>
          <a:noFill/>
        </p:spPr>
        <p:txBody>
          <a:bodyPr wrap="none" rtlCol="0">
            <a:spAutoFit/>
          </a:bodyPr>
          <a:lstStyle/>
          <a:p>
            <a:r>
              <a:rPr lang="zh-CN" altLang="en-US" sz="1400" smtClean="0"/>
              <a:t>民法总论</a:t>
            </a:r>
            <a:endParaRPr lang="en-US" sz="1400" dirty="0"/>
          </a:p>
        </p:txBody>
      </p:sp>
      <p:sp>
        <p:nvSpPr>
          <p:cNvPr id="143" name="TextBox 142"/>
          <p:cNvSpPr txBox="1"/>
          <p:nvPr/>
        </p:nvSpPr>
        <p:spPr>
          <a:xfrm>
            <a:off x="3719736" y="5589240"/>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44" name="TextBox 143"/>
          <p:cNvSpPr txBox="1"/>
          <p:nvPr/>
        </p:nvSpPr>
        <p:spPr>
          <a:xfrm>
            <a:off x="4511824" y="5589240"/>
            <a:ext cx="367408" cy="307777"/>
          </a:xfrm>
          <a:prstGeom prst="rect">
            <a:avLst/>
          </a:prstGeom>
          <a:noFill/>
        </p:spPr>
        <p:txBody>
          <a:bodyPr wrap="none" rtlCol="0">
            <a:spAutoFit/>
          </a:bodyPr>
          <a:lstStyle/>
          <a:p>
            <a:r>
              <a:rPr lang="en-US" altLang="zh-CN" sz="1400" dirty="0" smtClean="0"/>
              <a:t>17</a:t>
            </a:r>
            <a:endParaRPr lang="en-US" sz="1400" dirty="0"/>
          </a:p>
        </p:txBody>
      </p:sp>
      <p:sp>
        <p:nvSpPr>
          <p:cNvPr id="145" name="TextBox 144"/>
          <p:cNvSpPr txBox="1"/>
          <p:nvPr/>
        </p:nvSpPr>
        <p:spPr>
          <a:xfrm>
            <a:off x="5015880" y="5517232"/>
            <a:ext cx="720080" cy="523220"/>
          </a:xfrm>
          <a:prstGeom prst="rect">
            <a:avLst/>
          </a:prstGeom>
          <a:noFill/>
        </p:spPr>
        <p:txBody>
          <a:bodyPr wrap="square" rtlCol="0">
            <a:spAutoFit/>
          </a:bodyPr>
          <a:lstStyle/>
          <a:p>
            <a:r>
              <a:rPr lang="zh-CN" altLang="en-US" sz="1400" smtClean="0"/>
              <a:t>跨校辅修</a:t>
            </a:r>
            <a:endParaRPr lang="en-US" sz="1400" dirty="0"/>
          </a:p>
        </p:txBody>
      </p:sp>
      <p:sp>
        <p:nvSpPr>
          <p:cNvPr id="146" name="TextBox 145"/>
          <p:cNvSpPr txBox="1"/>
          <p:nvPr/>
        </p:nvSpPr>
        <p:spPr>
          <a:xfrm>
            <a:off x="5951984" y="5589240"/>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147" name="TextBox 146"/>
          <p:cNvSpPr txBox="1"/>
          <p:nvPr/>
        </p:nvSpPr>
        <p:spPr>
          <a:xfrm>
            <a:off x="6816080" y="5589240"/>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48" name="TextBox 147"/>
          <p:cNvSpPr txBox="1"/>
          <p:nvPr/>
        </p:nvSpPr>
        <p:spPr>
          <a:xfrm>
            <a:off x="7608168" y="5589240"/>
            <a:ext cx="276038" cy="307777"/>
          </a:xfrm>
          <a:prstGeom prst="rect">
            <a:avLst/>
          </a:prstGeom>
          <a:noFill/>
        </p:spPr>
        <p:txBody>
          <a:bodyPr wrap="none" rtlCol="0">
            <a:spAutoFit/>
          </a:bodyPr>
          <a:lstStyle/>
          <a:p>
            <a:r>
              <a:rPr lang="en-US" altLang="zh-CN" sz="1400" dirty="0" smtClean="0"/>
              <a:t>4</a:t>
            </a:r>
            <a:endParaRPr lang="en-US" sz="1400" dirty="0"/>
          </a:p>
        </p:txBody>
      </p:sp>
      <p:sp>
        <p:nvSpPr>
          <p:cNvPr id="149" name="TextBox 148"/>
          <p:cNvSpPr txBox="1"/>
          <p:nvPr/>
        </p:nvSpPr>
        <p:spPr>
          <a:xfrm>
            <a:off x="8472264" y="5589240"/>
            <a:ext cx="458780" cy="307777"/>
          </a:xfrm>
          <a:prstGeom prst="rect">
            <a:avLst/>
          </a:prstGeom>
          <a:noFill/>
        </p:spPr>
        <p:txBody>
          <a:bodyPr wrap="none" rtlCol="0">
            <a:spAutoFit/>
          </a:bodyPr>
          <a:lstStyle/>
          <a:p>
            <a:r>
              <a:rPr lang="en-US" altLang="zh-CN" sz="1400" dirty="0" smtClean="0"/>
              <a:t>110</a:t>
            </a:r>
            <a:endParaRPr lang="en-US" sz="1400" dirty="0"/>
          </a:p>
        </p:txBody>
      </p:sp>
      <p:sp>
        <p:nvSpPr>
          <p:cNvPr id="150" name="TextBox 149"/>
          <p:cNvSpPr txBox="1"/>
          <p:nvPr/>
        </p:nvSpPr>
        <p:spPr>
          <a:xfrm>
            <a:off x="9408368"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151" name="TextBox 150"/>
          <p:cNvSpPr txBox="1"/>
          <p:nvPr/>
        </p:nvSpPr>
        <p:spPr>
          <a:xfrm>
            <a:off x="10272464"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152" name="TextBox 151"/>
          <p:cNvSpPr txBox="1"/>
          <p:nvPr/>
        </p:nvSpPr>
        <p:spPr>
          <a:xfrm>
            <a:off x="10704512" y="5589240"/>
            <a:ext cx="1380506" cy="307777"/>
          </a:xfrm>
          <a:prstGeom prst="rect">
            <a:avLst/>
          </a:prstGeom>
          <a:noFill/>
        </p:spPr>
        <p:txBody>
          <a:bodyPr wrap="none" rtlCol="0">
            <a:spAutoFit/>
          </a:bodyPr>
          <a:lstStyle/>
          <a:p>
            <a:r>
              <a:rPr lang="zh-CN" altLang="en-US" sz="1400" dirty="0" smtClean="0"/>
              <a:t>班天可</a:t>
            </a:r>
            <a:r>
              <a:rPr lang="en-US" altLang="zh-CN" sz="1400" dirty="0" smtClean="0"/>
              <a:t>(643216)</a:t>
            </a:r>
            <a:endParaRPr lang="en-US" sz="1400" dirty="0"/>
          </a:p>
        </p:txBody>
      </p:sp>
      <p:cxnSp>
        <p:nvCxnSpPr>
          <p:cNvPr id="153" name="Straight Connector 152"/>
          <p:cNvCxnSpPr/>
          <p:nvPr/>
        </p:nvCxnSpPr>
        <p:spPr>
          <a:xfrm>
            <a:off x="1991544" y="609329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1991544" y="6165304"/>
            <a:ext cx="9721080" cy="5760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40" name="Straight Connector 139"/>
          <p:cNvCxnSpPr/>
          <p:nvPr/>
        </p:nvCxnSpPr>
        <p:spPr>
          <a:xfrm>
            <a:off x="1991544" y="67413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2855640" y="6093296"/>
            <a:ext cx="936104" cy="523220"/>
          </a:xfrm>
          <a:prstGeom prst="rect">
            <a:avLst/>
          </a:prstGeom>
          <a:noFill/>
        </p:spPr>
        <p:txBody>
          <a:bodyPr wrap="square" rtlCol="0">
            <a:spAutoFit/>
          </a:bodyPr>
          <a:lstStyle/>
          <a:p>
            <a:r>
              <a:rPr lang="zh-CN" altLang="en-US" sz="1400" smtClean="0"/>
              <a:t>知识产权法</a:t>
            </a:r>
            <a:endParaRPr lang="en-US" sz="1400" dirty="0"/>
          </a:p>
        </p:txBody>
      </p:sp>
      <p:sp>
        <p:nvSpPr>
          <p:cNvPr id="155" name="TextBox 154"/>
          <p:cNvSpPr txBox="1"/>
          <p:nvPr/>
        </p:nvSpPr>
        <p:spPr>
          <a:xfrm>
            <a:off x="3719736" y="6165304"/>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56" name="TextBox 155"/>
          <p:cNvSpPr txBox="1"/>
          <p:nvPr/>
        </p:nvSpPr>
        <p:spPr>
          <a:xfrm>
            <a:off x="4511824" y="6165304"/>
            <a:ext cx="367408" cy="307777"/>
          </a:xfrm>
          <a:prstGeom prst="rect">
            <a:avLst/>
          </a:prstGeom>
          <a:noFill/>
        </p:spPr>
        <p:txBody>
          <a:bodyPr wrap="none" rtlCol="0">
            <a:spAutoFit/>
          </a:bodyPr>
          <a:lstStyle/>
          <a:p>
            <a:r>
              <a:rPr lang="en-US" altLang="zh-CN" sz="1400" dirty="0" smtClean="0"/>
              <a:t>16</a:t>
            </a:r>
            <a:endParaRPr lang="en-US" sz="1400" dirty="0"/>
          </a:p>
        </p:txBody>
      </p:sp>
      <p:sp>
        <p:nvSpPr>
          <p:cNvPr id="157" name="TextBox 156"/>
          <p:cNvSpPr txBox="1"/>
          <p:nvPr/>
        </p:nvSpPr>
        <p:spPr>
          <a:xfrm>
            <a:off x="5015880" y="6165304"/>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58" name="TextBox 157"/>
          <p:cNvSpPr txBox="1"/>
          <p:nvPr/>
        </p:nvSpPr>
        <p:spPr>
          <a:xfrm>
            <a:off x="5951984" y="6165304"/>
            <a:ext cx="364202" cy="307777"/>
          </a:xfrm>
          <a:prstGeom prst="rect">
            <a:avLst/>
          </a:prstGeom>
          <a:noFill/>
        </p:spPr>
        <p:txBody>
          <a:bodyPr wrap="none" rtlCol="0">
            <a:spAutoFit/>
          </a:bodyPr>
          <a:lstStyle/>
          <a:p>
            <a:r>
              <a:rPr lang="zh-CN" altLang="en-US" sz="1400" dirty="0" smtClean="0"/>
              <a:t>五</a:t>
            </a:r>
            <a:endParaRPr lang="en-US" sz="1400" dirty="0"/>
          </a:p>
        </p:txBody>
      </p:sp>
      <p:sp>
        <p:nvSpPr>
          <p:cNvPr id="159" name="TextBox 158"/>
          <p:cNvSpPr txBox="1"/>
          <p:nvPr/>
        </p:nvSpPr>
        <p:spPr>
          <a:xfrm>
            <a:off x="6816080" y="6165304"/>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60" name="TextBox 159"/>
          <p:cNvSpPr txBox="1"/>
          <p:nvPr/>
        </p:nvSpPr>
        <p:spPr>
          <a:xfrm>
            <a:off x="7608168" y="6165304"/>
            <a:ext cx="276038" cy="307777"/>
          </a:xfrm>
          <a:prstGeom prst="rect">
            <a:avLst/>
          </a:prstGeom>
          <a:noFill/>
        </p:spPr>
        <p:txBody>
          <a:bodyPr wrap="none" rtlCol="0">
            <a:spAutoFit/>
          </a:bodyPr>
          <a:lstStyle/>
          <a:p>
            <a:r>
              <a:rPr lang="en-US" altLang="zh-CN" sz="1400" dirty="0" smtClean="0"/>
              <a:t>4</a:t>
            </a:r>
            <a:endParaRPr lang="en-US" sz="1400" dirty="0"/>
          </a:p>
        </p:txBody>
      </p:sp>
      <p:sp>
        <p:nvSpPr>
          <p:cNvPr id="161" name="TextBox 160"/>
          <p:cNvSpPr txBox="1"/>
          <p:nvPr/>
        </p:nvSpPr>
        <p:spPr>
          <a:xfrm>
            <a:off x="8472264" y="6165304"/>
            <a:ext cx="367408" cy="307777"/>
          </a:xfrm>
          <a:prstGeom prst="rect">
            <a:avLst/>
          </a:prstGeom>
          <a:noFill/>
        </p:spPr>
        <p:txBody>
          <a:bodyPr wrap="none" rtlCol="0">
            <a:spAutoFit/>
          </a:bodyPr>
          <a:lstStyle/>
          <a:p>
            <a:r>
              <a:rPr lang="en-US" altLang="zh-CN" sz="1400" dirty="0" smtClean="0"/>
              <a:t>90</a:t>
            </a:r>
            <a:endParaRPr lang="en-US" altLang="zh-CN" sz="1400" dirty="0" smtClean="0"/>
          </a:p>
        </p:txBody>
      </p:sp>
      <p:sp>
        <p:nvSpPr>
          <p:cNvPr id="162" name="TextBox 161"/>
          <p:cNvSpPr txBox="1"/>
          <p:nvPr/>
        </p:nvSpPr>
        <p:spPr>
          <a:xfrm>
            <a:off x="9408368" y="6165304"/>
            <a:ext cx="276038" cy="307777"/>
          </a:xfrm>
          <a:prstGeom prst="rect">
            <a:avLst/>
          </a:prstGeom>
          <a:noFill/>
        </p:spPr>
        <p:txBody>
          <a:bodyPr wrap="none" rtlCol="0">
            <a:spAutoFit/>
          </a:bodyPr>
          <a:lstStyle/>
          <a:p>
            <a:r>
              <a:rPr lang="en-US" altLang="zh-CN" sz="1400" dirty="0" smtClean="0"/>
              <a:t>1</a:t>
            </a:r>
            <a:endParaRPr lang="en-US" sz="1400" dirty="0"/>
          </a:p>
        </p:txBody>
      </p:sp>
      <p:sp>
        <p:nvSpPr>
          <p:cNvPr id="163" name="TextBox 162"/>
          <p:cNvSpPr txBox="1"/>
          <p:nvPr/>
        </p:nvSpPr>
        <p:spPr>
          <a:xfrm>
            <a:off x="10272464" y="6165304"/>
            <a:ext cx="276038" cy="307777"/>
          </a:xfrm>
          <a:prstGeom prst="rect">
            <a:avLst/>
          </a:prstGeom>
          <a:noFill/>
        </p:spPr>
        <p:txBody>
          <a:bodyPr wrap="none" rtlCol="0">
            <a:spAutoFit/>
          </a:bodyPr>
          <a:lstStyle/>
          <a:p>
            <a:r>
              <a:rPr lang="en-US" altLang="zh-CN" sz="1400" dirty="0" smtClean="0"/>
              <a:t>1</a:t>
            </a:r>
            <a:endParaRPr lang="en-US" sz="1400" dirty="0"/>
          </a:p>
        </p:txBody>
      </p:sp>
      <p:sp>
        <p:nvSpPr>
          <p:cNvPr id="165" name="TextBox 164"/>
          <p:cNvSpPr txBox="1"/>
          <p:nvPr/>
        </p:nvSpPr>
        <p:spPr>
          <a:xfrm>
            <a:off x="1991544" y="6093296"/>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012.01</a:t>
            </a:r>
            <a:endParaRPr lang="en-US" sz="1400" dirty="0"/>
          </a:p>
        </p:txBody>
      </p:sp>
      <p:sp>
        <p:nvSpPr>
          <p:cNvPr id="166" name="TextBox 165"/>
          <p:cNvSpPr txBox="1"/>
          <p:nvPr/>
        </p:nvSpPr>
        <p:spPr>
          <a:xfrm>
            <a:off x="10704512" y="6119336"/>
            <a:ext cx="1380506" cy="738664"/>
          </a:xfrm>
          <a:prstGeom prst="rect">
            <a:avLst/>
          </a:prstGeom>
          <a:noFill/>
        </p:spPr>
        <p:txBody>
          <a:bodyPr wrap="none" rtlCol="0">
            <a:spAutoFit/>
          </a:bodyPr>
          <a:lstStyle/>
          <a:p>
            <a:r>
              <a:rPr lang="zh-CN" altLang="en-US" sz="1400" dirty="0" smtClean="0"/>
              <a:t>王俊</a:t>
            </a:r>
            <a:r>
              <a:rPr lang="en-US" altLang="zh-CN" sz="1400" dirty="0" smtClean="0"/>
              <a:t>(776655)</a:t>
            </a:r>
            <a:endParaRPr lang="en-US" altLang="zh-CN" sz="1400" dirty="0" smtClean="0"/>
          </a:p>
          <a:p>
            <a:r>
              <a:rPr lang="zh-CN" altLang="en-US" sz="1400" dirty="0" smtClean="0"/>
              <a:t>陈乃蔚</a:t>
            </a:r>
            <a:r>
              <a:rPr lang="en-US" altLang="zh-CN" sz="1400" dirty="0" smtClean="0"/>
              <a:t>(776633)</a:t>
            </a:r>
            <a:endParaRPr lang="en-US" altLang="zh-CN" sz="1400" dirty="0" smtClean="0"/>
          </a:p>
          <a:p>
            <a:r>
              <a:rPr lang="zh-CN" altLang="en-US" sz="1400" dirty="0" smtClean="0"/>
              <a:t>丁文杰</a:t>
            </a:r>
            <a:r>
              <a:rPr lang="en-US" altLang="zh-CN" sz="1400" dirty="0" smtClean="0"/>
              <a:t>(776622)</a:t>
            </a:r>
            <a:endParaRPr lang="en-US" sz="1400" dirty="0"/>
          </a:p>
        </p:txBody>
      </p:sp>
      <p:sp>
        <p:nvSpPr>
          <p:cNvPr id="167" name="Left Arrow 166"/>
          <p:cNvSpPr/>
          <p:nvPr/>
        </p:nvSpPr>
        <p:spPr>
          <a:xfrm rot="1363820">
            <a:off x="10736724" y="3110417"/>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extBox 168"/>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70" name="Group 169"/>
          <p:cNvGrpSpPr/>
          <p:nvPr/>
        </p:nvGrpSpPr>
        <p:grpSpPr>
          <a:xfrm>
            <a:off x="9624392" y="692696"/>
            <a:ext cx="1584176" cy="576064"/>
            <a:chOff x="3071664" y="2708920"/>
            <a:chExt cx="1659613" cy="648072"/>
          </a:xfrm>
          <a:solidFill>
            <a:schemeClr val="accent5">
              <a:lumMod val="75000"/>
            </a:schemeClr>
          </a:solidFill>
        </p:grpSpPr>
        <p:sp>
          <p:nvSpPr>
            <p:cNvPr id="171" name="Rectangle 170"/>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TextBox 171"/>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73" name="Group 172"/>
          <p:cNvGrpSpPr/>
          <p:nvPr/>
        </p:nvGrpSpPr>
        <p:grpSpPr>
          <a:xfrm>
            <a:off x="6456040" y="692696"/>
            <a:ext cx="1584176" cy="576064"/>
            <a:chOff x="3071664" y="2852936"/>
            <a:chExt cx="1584176" cy="648072"/>
          </a:xfrm>
          <a:solidFill>
            <a:schemeClr val="accent1">
              <a:lumMod val="75000"/>
            </a:schemeClr>
          </a:solidFill>
        </p:grpSpPr>
        <p:sp>
          <p:nvSpPr>
            <p:cNvPr id="174" name="Rectangle 173"/>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TextBox 174"/>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76" name="Group 175"/>
          <p:cNvGrpSpPr/>
          <p:nvPr/>
        </p:nvGrpSpPr>
        <p:grpSpPr>
          <a:xfrm>
            <a:off x="3215680" y="692696"/>
            <a:ext cx="1728193" cy="576064"/>
            <a:chOff x="936470" y="3438001"/>
            <a:chExt cx="1653053" cy="648072"/>
          </a:xfrm>
          <a:solidFill>
            <a:schemeClr val="accent5">
              <a:lumMod val="75000"/>
            </a:schemeClr>
          </a:solidFill>
        </p:grpSpPr>
        <p:sp>
          <p:nvSpPr>
            <p:cNvPr id="177" name="Rectangle 176"/>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TextBox 177"/>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179" name="Group 178"/>
          <p:cNvGrpSpPr/>
          <p:nvPr/>
        </p:nvGrpSpPr>
        <p:grpSpPr>
          <a:xfrm>
            <a:off x="4871864" y="692696"/>
            <a:ext cx="1584176" cy="576064"/>
            <a:chOff x="3071664" y="2708920"/>
            <a:chExt cx="1584176" cy="648072"/>
          </a:xfrm>
          <a:solidFill>
            <a:schemeClr val="accent5">
              <a:lumMod val="75000"/>
            </a:schemeClr>
          </a:solidFill>
        </p:grpSpPr>
        <p:sp>
          <p:nvSpPr>
            <p:cNvPr id="180" name="Rectangle 179"/>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TextBox 180"/>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182" name="Group 181"/>
          <p:cNvGrpSpPr/>
          <p:nvPr/>
        </p:nvGrpSpPr>
        <p:grpSpPr>
          <a:xfrm>
            <a:off x="8040216" y="692696"/>
            <a:ext cx="1584176" cy="576064"/>
            <a:chOff x="3071664" y="2492896"/>
            <a:chExt cx="1584176" cy="648072"/>
          </a:xfrm>
          <a:solidFill>
            <a:schemeClr val="accent1">
              <a:lumMod val="50000"/>
            </a:schemeClr>
          </a:solidFill>
        </p:grpSpPr>
        <p:sp>
          <p:nvSpPr>
            <p:cNvPr id="183" name="Rectangle 182"/>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TextBox 183"/>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
        <p:nvSpPr>
          <p:cNvPr id="185" name="Rectangle 184"/>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187" name="Straight Connector 186"/>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189" name="Rectangle 188"/>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0</a:t>
            </a:r>
            <a:endParaRPr lang="en-US" altLang="zh-CN" dirty="0" smtClean="0">
              <a:solidFill>
                <a:schemeClr val="tx1"/>
              </a:solidFill>
            </a:endParaRPr>
          </a:p>
        </p:txBody>
      </p:sp>
      <p:sp>
        <p:nvSpPr>
          <p:cNvPr id="190" name="Rectangle 189"/>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1" name="Rectangle 190"/>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2" name="Rectangle 191"/>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3" name="Rectangle 192"/>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4" name="Rectangle 193"/>
          <p:cNvSpPr/>
          <p:nvPr/>
        </p:nvSpPr>
        <p:spPr>
          <a:xfrm>
            <a:off x="9984432"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适格教师总数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5" name="TextBox 194"/>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pic>
        <p:nvPicPr>
          <p:cNvPr id="196" name="Picture 195"/>
          <p:cNvPicPr>
            <a:picLocks noChangeAspect="1"/>
          </p:cNvPicPr>
          <p:nvPr/>
        </p:nvPicPr>
        <p:blipFill>
          <a:blip r:embed="rId2"/>
          <a:stretch>
            <a:fillRect/>
          </a:stretch>
        </p:blipFill>
        <p:spPr>
          <a:xfrm>
            <a:off x="2927648" y="3429000"/>
            <a:ext cx="647700" cy="304800"/>
          </a:xfrm>
          <a:prstGeom prst="rect">
            <a:avLst/>
          </a:prstGeom>
        </p:spPr>
      </p:pic>
      <p:sp>
        <p:nvSpPr>
          <p:cNvPr id="197" name="TextBox 196"/>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198" name="TextBox 197"/>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199" name="Rectangle 198"/>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200" name="Picture 199"/>
          <p:cNvPicPr>
            <a:picLocks noChangeAspect="1"/>
          </p:cNvPicPr>
          <p:nvPr/>
        </p:nvPicPr>
        <p:blipFill>
          <a:blip r:embed="rId3"/>
          <a:stretch>
            <a:fillRect/>
          </a:stretch>
        </p:blipFill>
        <p:spPr>
          <a:xfrm>
            <a:off x="2711624" y="3861048"/>
            <a:ext cx="190500" cy="304800"/>
          </a:xfrm>
          <a:prstGeom prst="rect">
            <a:avLst/>
          </a:prstGeom>
        </p:spPr>
      </p:pic>
      <p:sp>
        <p:nvSpPr>
          <p:cNvPr id="201" name="TextBox 200"/>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202" name="TextBox 201"/>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203" name="TextBox 202"/>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204" name="TextBox 203"/>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205" name="TextBox 204"/>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206" name="TextBox 205"/>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207" name="TextBox 206"/>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208" name="TextBox 207"/>
          <p:cNvSpPr txBox="1"/>
          <p:nvPr/>
        </p:nvSpPr>
        <p:spPr>
          <a:xfrm>
            <a:off x="8256240"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209" name="TextBox 208"/>
          <p:cNvSpPr txBox="1"/>
          <p:nvPr/>
        </p:nvSpPr>
        <p:spPr>
          <a:xfrm>
            <a:off x="10920536" y="3861048"/>
            <a:ext cx="1005403" cy="338554"/>
          </a:xfrm>
          <a:prstGeom prst="rect">
            <a:avLst/>
          </a:prstGeom>
          <a:noFill/>
        </p:spPr>
        <p:txBody>
          <a:bodyPr wrap="none" rtlCol="0">
            <a:spAutoFit/>
          </a:bodyPr>
          <a:lstStyle/>
          <a:p>
            <a:r>
              <a:rPr lang="zh-CN" altLang="en-US" sz="1600" dirty="0" smtClean="0"/>
              <a:t>适格教师</a:t>
            </a:r>
            <a:endParaRPr lang="en-US" sz="1600" dirty="0"/>
          </a:p>
        </p:txBody>
      </p:sp>
      <p:sp>
        <p:nvSpPr>
          <p:cNvPr id="210" name="TextBox 209"/>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211" name="TextBox 210"/>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212" name="Picture 211"/>
          <p:cNvPicPr>
            <a:picLocks noChangeAspect="1"/>
          </p:cNvPicPr>
          <p:nvPr/>
        </p:nvPicPr>
        <p:blipFill>
          <a:blip r:embed="rId3"/>
          <a:stretch>
            <a:fillRect/>
          </a:stretch>
        </p:blipFill>
        <p:spPr>
          <a:xfrm>
            <a:off x="3503712" y="3861048"/>
            <a:ext cx="190500" cy="304800"/>
          </a:xfrm>
          <a:prstGeom prst="rect">
            <a:avLst/>
          </a:prstGeom>
        </p:spPr>
      </p:pic>
      <p:pic>
        <p:nvPicPr>
          <p:cNvPr id="213" name="Picture 212"/>
          <p:cNvPicPr>
            <a:picLocks noChangeAspect="1"/>
          </p:cNvPicPr>
          <p:nvPr/>
        </p:nvPicPr>
        <p:blipFill>
          <a:blip r:embed="rId3"/>
          <a:stretch>
            <a:fillRect/>
          </a:stretch>
        </p:blipFill>
        <p:spPr>
          <a:xfrm>
            <a:off x="4295800" y="3861048"/>
            <a:ext cx="190500" cy="304800"/>
          </a:xfrm>
          <a:prstGeom prst="rect">
            <a:avLst/>
          </a:prstGeom>
        </p:spPr>
      </p:pic>
      <p:pic>
        <p:nvPicPr>
          <p:cNvPr id="214" name="Picture 213"/>
          <p:cNvPicPr>
            <a:picLocks noChangeAspect="1"/>
          </p:cNvPicPr>
          <p:nvPr/>
        </p:nvPicPr>
        <p:blipFill>
          <a:blip r:embed="rId3"/>
          <a:stretch>
            <a:fillRect/>
          </a:stretch>
        </p:blipFill>
        <p:spPr>
          <a:xfrm>
            <a:off x="4943872" y="3861048"/>
            <a:ext cx="190500" cy="304800"/>
          </a:xfrm>
          <a:prstGeom prst="rect">
            <a:avLst/>
          </a:prstGeom>
        </p:spPr>
      </p:pic>
      <p:pic>
        <p:nvPicPr>
          <p:cNvPr id="215" name="Picture 214"/>
          <p:cNvPicPr>
            <a:picLocks noChangeAspect="1"/>
          </p:cNvPicPr>
          <p:nvPr/>
        </p:nvPicPr>
        <p:blipFill>
          <a:blip r:embed="rId3"/>
          <a:stretch>
            <a:fillRect/>
          </a:stretch>
        </p:blipFill>
        <p:spPr>
          <a:xfrm>
            <a:off x="5663952" y="3861048"/>
            <a:ext cx="190500" cy="304800"/>
          </a:xfrm>
          <a:prstGeom prst="rect">
            <a:avLst/>
          </a:prstGeom>
        </p:spPr>
      </p:pic>
      <p:pic>
        <p:nvPicPr>
          <p:cNvPr id="216" name="Picture 215"/>
          <p:cNvPicPr>
            <a:picLocks noChangeAspect="1"/>
          </p:cNvPicPr>
          <p:nvPr/>
        </p:nvPicPr>
        <p:blipFill>
          <a:blip r:embed="rId3"/>
          <a:stretch>
            <a:fillRect/>
          </a:stretch>
        </p:blipFill>
        <p:spPr>
          <a:xfrm>
            <a:off x="6456040" y="3861048"/>
            <a:ext cx="190500" cy="304800"/>
          </a:xfrm>
          <a:prstGeom prst="rect">
            <a:avLst/>
          </a:prstGeom>
        </p:spPr>
      </p:pic>
      <p:pic>
        <p:nvPicPr>
          <p:cNvPr id="217" name="Picture 216"/>
          <p:cNvPicPr>
            <a:picLocks noChangeAspect="1"/>
          </p:cNvPicPr>
          <p:nvPr/>
        </p:nvPicPr>
        <p:blipFill>
          <a:blip r:embed="rId3"/>
          <a:stretch>
            <a:fillRect/>
          </a:stretch>
        </p:blipFill>
        <p:spPr>
          <a:xfrm>
            <a:off x="7248128" y="3861048"/>
            <a:ext cx="190500" cy="304800"/>
          </a:xfrm>
          <a:prstGeom prst="rect">
            <a:avLst/>
          </a:prstGeom>
        </p:spPr>
      </p:pic>
      <p:pic>
        <p:nvPicPr>
          <p:cNvPr id="218" name="Picture 217"/>
          <p:cNvPicPr>
            <a:picLocks noChangeAspect="1"/>
          </p:cNvPicPr>
          <p:nvPr/>
        </p:nvPicPr>
        <p:blipFill>
          <a:blip r:embed="rId3"/>
          <a:stretch>
            <a:fillRect/>
          </a:stretch>
        </p:blipFill>
        <p:spPr>
          <a:xfrm>
            <a:off x="8040216" y="3861048"/>
            <a:ext cx="190500" cy="304800"/>
          </a:xfrm>
          <a:prstGeom prst="rect">
            <a:avLst/>
          </a:prstGeom>
        </p:spPr>
      </p:pic>
      <p:pic>
        <p:nvPicPr>
          <p:cNvPr id="219" name="Picture 218"/>
          <p:cNvPicPr>
            <a:picLocks noChangeAspect="1"/>
          </p:cNvPicPr>
          <p:nvPr/>
        </p:nvPicPr>
        <p:blipFill>
          <a:blip r:embed="rId3"/>
          <a:stretch>
            <a:fillRect/>
          </a:stretch>
        </p:blipFill>
        <p:spPr>
          <a:xfrm>
            <a:off x="8976320" y="3861048"/>
            <a:ext cx="190500" cy="304800"/>
          </a:xfrm>
          <a:prstGeom prst="rect">
            <a:avLst/>
          </a:prstGeom>
        </p:spPr>
      </p:pic>
      <p:pic>
        <p:nvPicPr>
          <p:cNvPr id="220" name="Picture 219"/>
          <p:cNvPicPr>
            <a:picLocks noChangeAspect="1"/>
          </p:cNvPicPr>
          <p:nvPr/>
        </p:nvPicPr>
        <p:blipFill>
          <a:blip r:embed="rId3"/>
          <a:stretch>
            <a:fillRect/>
          </a:stretch>
        </p:blipFill>
        <p:spPr>
          <a:xfrm>
            <a:off x="9912424" y="3861048"/>
            <a:ext cx="190500" cy="304800"/>
          </a:xfrm>
          <a:prstGeom prst="rect">
            <a:avLst/>
          </a:prstGeom>
        </p:spPr>
      </p:pic>
      <p:pic>
        <p:nvPicPr>
          <p:cNvPr id="221" name="Picture 220"/>
          <p:cNvPicPr>
            <a:picLocks noChangeAspect="1"/>
          </p:cNvPicPr>
          <p:nvPr/>
        </p:nvPicPr>
        <p:blipFill>
          <a:blip r:embed="rId3"/>
          <a:stretch>
            <a:fillRect/>
          </a:stretch>
        </p:blipFill>
        <p:spPr>
          <a:xfrm>
            <a:off x="10704512" y="3861048"/>
            <a:ext cx="190500" cy="304800"/>
          </a:xfrm>
          <a:prstGeom prst="rect">
            <a:avLst/>
          </a:prstGeom>
        </p:spPr>
      </p:pic>
      <p:sp>
        <p:nvSpPr>
          <p:cNvPr id="222" name="Rounded Rectangle 221"/>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223" name="Rounded Rectangle 222">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224" name="Rounded Rectangle 223"/>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225" name="Rounded Rectangle 224"/>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226" name="Rounded Rectangle 225"/>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227" name="Rounded Rectangle 226"/>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sp>
        <p:nvSpPr>
          <p:cNvPr id="228" name="TextBox 227"/>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229" name="TextBox 228"/>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230" name="TextBox 229"/>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231" name="TextBox 230"/>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232" name="TextBox 231"/>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233" name="TextBox 232"/>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234" name="TextBox 233"/>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35" name="TextBox 234"/>
          <p:cNvSpPr txBox="1"/>
          <p:nvPr/>
        </p:nvSpPr>
        <p:spPr>
          <a:xfrm>
            <a:off x="8472264" y="4293096"/>
            <a:ext cx="367408" cy="307777"/>
          </a:xfrm>
          <a:prstGeom prst="rect">
            <a:avLst/>
          </a:prstGeom>
          <a:noFill/>
        </p:spPr>
        <p:txBody>
          <a:bodyPr wrap="none" rtlCol="0">
            <a:spAutoFit/>
          </a:bodyPr>
          <a:lstStyle/>
          <a:p>
            <a:r>
              <a:rPr lang="en-US" altLang="zh-CN" sz="1400" dirty="0" smtClean="0"/>
              <a:t>70</a:t>
            </a:r>
            <a:endParaRPr lang="en-US" sz="1400" dirty="0"/>
          </a:p>
        </p:txBody>
      </p:sp>
      <p:sp>
        <p:nvSpPr>
          <p:cNvPr id="236" name="TextBox 235"/>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237" name="TextBox 236"/>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238" name="TextBox 237"/>
          <p:cNvSpPr txBox="1"/>
          <p:nvPr/>
        </p:nvSpPr>
        <p:spPr>
          <a:xfrm>
            <a:off x="10740962" y="4221088"/>
            <a:ext cx="1200970" cy="738664"/>
          </a:xfrm>
          <a:prstGeom prst="rect">
            <a:avLst/>
          </a:prstGeom>
          <a:noFill/>
        </p:spPr>
        <p:txBody>
          <a:bodyPr wrap="none" rtlCol="0">
            <a:spAutoFit/>
          </a:bodyPr>
          <a:lstStyle/>
          <a:p>
            <a:r>
              <a:rPr lang="zh-CN" altLang="en-US" sz="1400" dirty="0" smtClean="0"/>
              <a:t>郭建</a:t>
            </a:r>
            <a:r>
              <a:rPr lang="en-US" altLang="zh-CN" sz="1400" dirty="0" smtClean="0"/>
              <a:t>(123456)</a:t>
            </a:r>
            <a:endParaRPr lang="en-US" altLang="zh-CN" sz="1400" dirty="0" smtClean="0"/>
          </a:p>
          <a:p>
            <a:r>
              <a:rPr lang="zh-CN" altLang="en-US" sz="1400" dirty="0" smtClean="0"/>
              <a:t>韩涛</a:t>
            </a:r>
            <a:r>
              <a:rPr lang="en-US" altLang="zh-CN" sz="1400" dirty="0" smtClean="0"/>
              <a:t>(165432)</a:t>
            </a:r>
            <a:endParaRPr lang="en-US" altLang="zh-CN" sz="1400" dirty="0" smtClean="0"/>
          </a:p>
          <a:p>
            <a:r>
              <a:rPr lang="zh-CN" altLang="en-US" sz="1400" dirty="0" smtClean="0"/>
              <a:t>孟烨</a:t>
            </a:r>
            <a:r>
              <a:rPr lang="en-US" altLang="zh-CN" sz="1400" dirty="0" smtClean="0"/>
              <a:t>(543216)</a:t>
            </a:r>
            <a:endParaRPr lang="en-US" sz="1400" dirty="0"/>
          </a:p>
        </p:txBody>
      </p:sp>
      <p:sp>
        <p:nvSpPr>
          <p:cNvPr id="239" name="TextBox 238"/>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240" name="TextBox 239"/>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241" name="TextBox 240"/>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242" name="TextBox 241"/>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243" name="TextBox 242"/>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244" name="TextBox 243"/>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245" name="TextBox 244"/>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246" name="TextBox 245"/>
          <p:cNvSpPr txBox="1"/>
          <p:nvPr/>
        </p:nvSpPr>
        <p:spPr>
          <a:xfrm>
            <a:off x="8472264" y="5013176"/>
            <a:ext cx="458780" cy="307777"/>
          </a:xfrm>
          <a:prstGeom prst="rect">
            <a:avLst/>
          </a:prstGeom>
          <a:noFill/>
        </p:spPr>
        <p:txBody>
          <a:bodyPr wrap="none" rtlCol="0">
            <a:spAutoFit/>
          </a:bodyPr>
          <a:lstStyle/>
          <a:p>
            <a:r>
              <a:rPr lang="en-US" altLang="zh-CN" sz="1400" dirty="0" smtClean="0"/>
              <a:t>110</a:t>
            </a:r>
            <a:endParaRPr lang="en-US" altLang="zh-CN" sz="1400" dirty="0" smtClean="0"/>
          </a:p>
        </p:txBody>
      </p:sp>
      <p:sp>
        <p:nvSpPr>
          <p:cNvPr id="247" name="TextBox 246"/>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248" name="TextBox 247"/>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sp>
        <p:nvSpPr>
          <p:cNvPr id="249" name="TextBox 248"/>
          <p:cNvSpPr txBox="1"/>
          <p:nvPr/>
        </p:nvSpPr>
        <p:spPr>
          <a:xfrm>
            <a:off x="2855640" y="5589240"/>
            <a:ext cx="902811" cy="307777"/>
          </a:xfrm>
          <a:prstGeom prst="rect">
            <a:avLst/>
          </a:prstGeom>
          <a:noFill/>
        </p:spPr>
        <p:txBody>
          <a:bodyPr wrap="none" rtlCol="0">
            <a:spAutoFit/>
          </a:bodyPr>
          <a:lstStyle/>
          <a:p>
            <a:r>
              <a:rPr lang="zh-CN" altLang="en-US" sz="1400" smtClean="0"/>
              <a:t>民法总论</a:t>
            </a:r>
            <a:endParaRPr lang="en-US" sz="1400" dirty="0"/>
          </a:p>
        </p:txBody>
      </p:sp>
      <p:sp>
        <p:nvSpPr>
          <p:cNvPr id="250" name="TextBox 249"/>
          <p:cNvSpPr txBox="1"/>
          <p:nvPr/>
        </p:nvSpPr>
        <p:spPr>
          <a:xfrm>
            <a:off x="3719736" y="5589240"/>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251" name="TextBox 250"/>
          <p:cNvSpPr txBox="1"/>
          <p:nvPr/>
        </p:nvSpPr>
        <p:spPr>
          <a:xfrm>
            <a:off x="4511824" y="5589240"/>
            <a:ext cx="367408" cy="307777"/>
          </a:xfrm>
          <a:prstGeom prst="rect">
            <a:avLst/>
          </a:prstGeom>
          <a:noFill/>
        </p:spPr>
        <p:txBody>
          <a:bodyPr wrap="none" rtlCol="0">
            <a:spAutoFit/>
          </a:bodyPr>
          <a:lstStyle/>
          <a:p>
            <a:r>
              <a:rPr lang="en-US" altLang="zh-CN" sz="1400" dirty="0" smtClean="0"/>
              <a:t>17</a:t>
            </a:r>
            <a:endParaRPr lang="en-US" sz="1400" dirty="0"/>
          </a:p>
        </p:txBody>
      </p:sp>
      <p:sp>
        <p:nvSpPr>
          <p:cNvPr id="252" name="TextBox 251"/>
          <p:cNvSpPr txBox="1"/>
          <p:nvPr/>
        </p:nvSpPr>
        <p:spPr>
          <a:xfrm>
            <a:off x="5015880" y="5517232"/>
            <a:ext cx="720080" cy="523220"/>
          </a:xfrm>
          <a:prstGeom prst="rect">
            <a:avLst/>
          </a:prstGeom>
          <a:noFill/>
        </p:spPr>
        <p:txBody>
          <a:bodyPr wrap="square" rtlCol="0">
            <a:spAutoFit/>
          </a:bodyPr>
          <a:lstStyle/>
          <a:p>
            <a:r>
              <a:rPr lang="zh-CN" altLang="en-US" sz="1400" smtClean="0"/>
              <a:t>跨校辅修</a:t>
            </a:r>
            <a:endParaRPr lang="en-US" sz="1400" dirty="0"/>
          </a:p>
        </p:txBody>
      </p:sp>
      <p:sp>
        <p:nvSpPr>
          <p:cNvPr id="253" name="TextBox 252"/>
          <p:cNvSpPr txBox="1"/>
          <p:nvPr/>
        </p:nvSpPr>
        <p:spPr>
          <a:xfrm>
            <a:off x="5951984" y="5589240"/>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254" name="TextBox 253"/>
          <p:cNvSpPr txBox="1"/>
          <p:nvPr/>
        </p:nvSpPr>
        <p:spPr>
          <a:xfrm>
            <a:off x="6816080" y="5589240"/>
            <a:ext cx="367408" cy="307777"/>
          </a:xfrm>
          <a:prstGeom prst="rect">
            <a:avLst/>
          </a:prstGeom>
          <a:noFill/>
        </p:spPr>
        <p:txBody>
          <a:bodyPr wrap="none" rtlCol="0">
            <a:spAutoFit/>
          </a:bodyPr>
          <a:lstStyle/>
          <a:p>
            <a:r>
              <a:rPr lang="en-US" altLang="zh-CN" sz="1400" dirty="0" smtClean="0"/>
              <a:t>54</a:t>
            </a:r>
            <a:endParaRPr lang="en-US" sz="1400" dirty="0"/>
          </a:p>
        </p:txBody>
      </p:sp>
      <p:sp>
        <p:nvSpPr>
          <p:cNvPr id="255" name="TextBox 254"/>
          <p:cNvSpPr txBox="1"/>
          <p:nvPr/>
        </p:nvSpPr>
        <p:spPr>
          <a:xfrm>
            <a:off x="7608168" y="5589240"/>
            <a:ext cx="276038" cy="307777"/>
          </a:xfrm>
          <a:prstGeom prst="rect">
            <a:avLst/>
          </a:prstGeom>
          <a:noFill/>
        </p:spPr>
        <p:txBody>
          <a:bodyPr wrap="none" rtlCol="0">
            <a:spAutoFit/>
          </a:bodyPr>
          <a:lstStyle/>
          <a:p>
            <a:r>
              <a:rPr lang="en-US" altLang="zh-CN" sz="1400" dirty="0" smtClean="0"/>
              <a:t>4</a:t>
            </a:r>
            <a:endParaRPr lang="en-US" sz="1400" dirty="0"/>
          </a:p>
        </p:txBody>
      </p:sp>
      <p:sp>
        <p:nvSpPr>
          <p:cNvPr id="256" name="TextBox 255"/>
          <p:cNvSpPr txBox="1"/>
          <p:nvPr/>
        </p:nvSpPr>
        <p:spPr>
          <a:xfrm>
            <a:off x="8472264" y="5589240"/>
            <a:ext cx="458780" cy="307777"/>
          </a:xfrm>
          <a:prstGeom prst="rect">
            <a:avLst/>
          </a:prstGeom>
          <a:noFill/>
        </p:spPr>
        <p:txBody>
          <a:bodyPr wrap="none" rtlCol="0">
            <a:spAutoFit/>
          </a:bodyPr>
          <a:lstStyle/>
          <a:p>
            <a:r>
              <a:rPr lang="en-US" altLang="zh-CN" sz="1400" dirty="0" smtClean="0"/>
              <a:t>110</a:t>
            </a:r>
            <a:endParaRPr lang="en-US" sz="1400" dirty="0"/>
          </a:p>
        </p:txBody>
      </p:sp>
      <p:sp>
        <p:nvSpPr>
          <p:cNvPr id="257" name="TextBox 256"/>
          <p:cNvSpPr txBox="1"/>
          <p:nvPr/>
        </p:nvSpPr>
        <p:spPr>
          <a:xfrm>
            <a:off x="9408368"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258" name="TextBox 257"/>
          <p:cNvSpPr txBox="1"/>
          <p:nvPr/>
        </p:nvSpPr>
        <p:spPr>
          <a:xfrm>
            <a:off x="10272464"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259" name="TextBox 258"/>
          <p:cNvSpPr txBox="1"/>
          <p:nvPr/>
        </p:nvSpPr>
        <p:spPr>
          <a:xfrm>
            <a:off x="2855640" y="6093296"/>
            <a:ext cx="936104" cy="523220"/>
          </a:xfrm>
          <a:prstGeom prst="rect">
            <a:avLst/>
          </a:prstGeom>
          <a:noFill/>
        </p:spPr>
        <p:txBody>
          <a:bodyPr wrap="square" rtlCol="0">
            <a:spAutoFit/>
          </a:bodyPr>
          <a:lstStyle/>
          <a:p>
            <a:r>
              <a:rPr lang="zh-CN" altLang="en-US" sz="1400" smtClean="0"/>
              <a:t>知识产权法</a:t>
            </a:r>
            <a:endParaRPr lang="en-US" sz="1400" dirty="0"/>
          </a:p>
        </p:txBody>
      </p:sp>
      <p:sp>
        <p:nvSpPr>
          <p:cNvPr id="260" name="TextBox 259"/>
          <p:cNvSpPr txBox="1"/>
          <p:nvPr/>
        </p:nvSpPr>
        <p:spPr>
          <a:xfrm>
            <a:off x="3719736" y="6165304"/>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261" name="TextBox 260"/>
          <p:cNvSpPr txBox="1"/>
          <p:nvPr/>
        </p:nvSpPr>
        <p:spPr>
          <a:xfrm>
            <a:off x="4511824" y="6165304"/>
            <a:ext cx="367408" cy="307777"/>
          </a:xfrm>
          <a:prstGeom prst="rect">
            <a:avLst/>
          </a:prstGeom>
          <a:noFill/>
        </p:spPr>
        <p:txBody>
          <a:bodyPr wrap="none" rtlCol="0">
            <a:spAutoFit/>
          </a:bodyPr>
          <a:lstStyle/>
          <a:p>
            <a:r>
              <a:rPr lang="en-US" altLang="zh-CN" sz="1400" dirty="0" smtClean="0"/>
              <a:t>16</a:t>
            </a:r>
            <a:endParaRPr lang="en-US" sz="1400" dirty="0"/>
          </a:p>
        </p:txBody>
      </p:sp>
      <p:sp>
        <p:nvSpPr>
          <p:cNvPr id="262" name="TextBox 261"/>
          <p:cNvSpPr txBox="1"/>
          <p:nvPr/>
        </p:nvSpPr>
        <p:spPr>
          <a:xfrm>
            <a:off x="5015880" y="6165304"/>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263" name="TextBox 262"/>
          <p:cNvSpPr txBox="1"/>
          <p:nvPr/>
        </p:nvSpPr>
        <p:spPr>
          <a:xfrm>
            <a:off x="5951984" y="6165304"/>
            <a:ext cx="364202" cy="307777"/>
          </a:xfrm>
          <a:prstGeom prst="rect">
            <a:avLst/>
          </a:prstGeom>
          <a:noFill/>
        </p:spPr>
        <p:txBody>
          <a:bodyPr wrap="none" rtlCol="0">
            <a:spAutoFit/>
          </a:bodyPr>
          <a:lstStyle/>
          <a:p>
            <a:r>
              <a:rPr lang="zh-CN" altLang="en-US" sz="1400" dirty="0" smtClean="0"/>
              <a:t>五</a:t>
            </a:r>
            <a:endParaRPr lang="en-US" sz="1400" dirty="0"/>
          </a:p>
        </p:txBody>
      </p:sp>
      <p:sp>
        <p:nvSpPr>
          <p:cNvPr id="264" name="TextBox 263"/>
          <p:cNvSpPr txBox="1"/>
          <p:nvPr/>
        </p:nvSpPr>
        <p:spPr>
          <a:xfrm>
            <a:off x="6816080" y="6165304"/>
            <a:ext cx="367408" cy="307777"/>
          </a:xfrm>
          <a:prstGeom prst="rect">
            <a:avLst/>
          </a:prstGeom>
          <a:noFill/>
        </p:spPr>
        <p:txBody>
          <a:bodyPr wrap="none" rtlCol="0">
            <a:spAutoFit/>
          </a:bodyPr>
          <a:lstStyle/>
          <a:p>
            <a:r>
              <a:rPr lang="en-US" altLang="zh-CN" sz="1400" dirty="0" smtClean="0"/>
              <a:t>54</a:t>
            </a:r>
            <a:endParaRPr lang="en-US" sz="1400" dirty="0"/>
          </a:p>
        </p:txBody>
      </p:sp>
      <p:sp>
        <p:nvSpPr>
          <p:cNvPr id="265" name="TextBox 264"/>
          <p:cNvSpPr txBox="1"/>
          <p:nvPr/>
        </p:nvSpPr>
        <p:spPr>
          <a:xfrm>
            <a:off x="7608168" y="6165304"/>
            <a:ext cx="276038" cy="307777"/>
          </a:xfrm>
          <a:prstGeom prst="rect">
            <a:avLst/>
          </a:prstGeom>
          <a:noFill/>
        </p:spPr>
        <p:txBody>
          <a:bodyPr wrap="none" rtlCol="0">
            <a:spAutoFit/>
          </a:bodyPr>
          <a:lstStyle/>
          <a:p>
            <a:r>
              <a:rPr lang="en-US" altLang="zh-CN" sz="1400" dirty="0" smtClean="0"/>
              <a:t>4</a:t>
            </a:r>
            <a:endParaRPr lang="en-US" sz="1400" dirty="0"/>
          </a:p>
        </p:txBody>
      </p:sp>
      <p:sp>
        <p:nvSpPr>
          <p:cNvPr id="266" name="TextBox 265"/>
          <p:cNvSpPr txBox="1"/>
          <p:nvPr/>
        </p:nvSpPr>
        <p:spPr>
          <a:xfrm>
            <a:off x="8472264" y="6165304"/>
            <a:ext cx="367408" cy="307777"/>
          </a:xfrm>
          <a:prstGeom prst="rect">
            <a:avLst/>
          </a:prstGeom>
          <a:noFill/>
        </p:spPr>
        <p:txBody>
          <a:bodyPr wrap="none" rtlCol="0">
            <a:spAutoFit/>
          </a:bodyPr>
          <a:lstStyle/>
          <a:p>
            <a:r>
              <a:rPr lang="en-US" altLang="zh-CN" sz="1400" dirty="0" smtClean="0"/>
              <a:t>90</a:t>
            </a:r>
            <a:endParaRPr lang="en-US" altLang="zh-CN" sz="1400" dirty="0" smtClean="0"/>
          </a:p>
        </p:txBody>
      </p:sp>
      <p:sp>
        <p:nvSpPr>
          <p:cNvPr id="267" name="TextBox 266"/>
          <p:cNvSpPr txBox="1"/>
          <p:nvPr/>
        </p:nvSpPr>
        <p:spPr>
          <a:xfrm>
            <a:off x="9408368" y="6165304"/>
            <a:ext cx="276038" cy="307777"/>
          </a:xfrm>
          <a:prstGeom prst="rect">
            <a:avLst/>
          </a:prstGeom>
          <a:noFill/>
        </p:spPr>
        <p:txBody>
          <a:bodyPr wrap="none" rtlCol="0">
            <a:spAutoFit/>
          </a:bodyPr>
          <a:lstStyle/>
          <a:p>
            <a:r>
              <a:rPr lang="en-US" altLang="zh-CN" sz="1400" dirty="0" smtClean="0"/>
              <a:t>1</a:t>
            </a:r>
            <a:endParaRPr lang="en-US" sz="1400" dirty="0"/>
          </a:p>
        </p:txBody>
      </p:sp>
      <p:sp>
        <p:nvSpPr>
          <p:cNvPr id="268" name="TextBox 267"/>
          <p:cNvSpPr txBox="1"/>
          <p:nvPr/>
        </p:nvSpPr>
        <p:spPr>
          <a:xfrm>
            <a:off x="10272464" y="6165304"/>
            <a:ext cx="276038" cy="307777"/>
          </a:xfrm>
          <a:prstGeom prst="rect">
            <a:avLst/>
          </a:prstGeom>
          <a:noFill/>
        </p:spPr>
        <p:txBody>
          <a:bodyPr wrap="none" rtlCol="0">
            <a:spAutoFit/>
          </a:bodyPr>
          <a:lstStyle/>
          <a:p>
            <a:r>
              <a:rPr lang="en-US" altLang="zh-CN" sz="1400" dirty="0" smtClean="0"/>
              <a:t>1</a:t>
            </a:r>
            <a:endParaRPr lang="en-US" sz="1400" dirty="0"/>
          </a:p>
        </p:txBody>
      </p:sp>
      <p:sp>
        <p:nvSpPr>
          <p:cNvPr id="269" name="Left Arrow 268"/>
          <p:cNvSpPr/>
          <p:nvPr/>
        </p:nvSpPr>
        <p:spPr>
          <a:xfrm rot="1363820">
            <a:off x="9944636" y="3137952"/>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TextBox 271"/>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273" name="Group 272"/>
          <p:cNvGrpSpPr/>
          <p:nvPr/>
        </p:nvGrpSpPr>
        <p:grpSpPr>
          <a:xfrm>
            <a:off x="9624392" y="692696"/>
            <a:ext cx="1584176" cy="576064"/>
            <a:chOff x="3071664" y="2708920"/>
            <a:chExt cx="1659613" cy="648072"/>
          </a:xfrm>
          <a:solidFill>
            <a:schemeClr val="accent5">
              <a:lumMod val="75000"/>
            </a:schemeClr>
          </a:solidFill>
        </p:grpSpPr>
        <p:sp>
          <p:nvSpPr>
            <p:cNvPr id="274" name="Rectangle 273"/>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TextBox 274"/>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276" name="Group 275"/>
          <p:cNvGrpSpPr/>
          <p:nvPr/>
        </p:nvGrpSpPr>
        <p:grpSpPr>
          <a:xfrm>
            <a:off x="6456040" y="692696"/>
            <a:ext cx="1584176" cy="576064"/>
            <a:chOff x="3071664" y="2852936"/>
            <a:chExt cx="1584176" cy="648072"/>
          </a:xfrm>
          <a:solidFill>
            <a:schemeClr val="accent1">
              <a:lumMod val="75000"/>
            </a:schemeClr>
          </a:solidFill>
        </p:grpSpPr>
        <p:sp>
          <p:nvSpPr>
            <p:cNvPr id="277" name="Rectangle 276"/>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TextBox 277"/>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279" name="Group 278"/>
          <p:cNvGrpSpPr/>
          <p:nvPr/>
        </p:nvGrpSpPr>
        <p:grpSpPr>
          <a:xfrm>
            <a:off x="3215680" y="692696"/>
            <a:ext cx="1728193" cy="576064"/>
            <a:chOff x="936470" y="3438001"/>
            <a:chExt cx="1653053" cy="648072"/>
          </a:xfrm>
          <a:solidFill>
            <a:schemeClr val="accent5">
              <a:lumMod val="75000"/>
            </a:schemeClr>
          </a:solidFill>
        </p:grpSpPr>
        <p:sp>
          <p:nvSpPr>
            <p:cNvPr id="280" name="Rectangle 279"/>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TextBox 280"/>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82" name="Group 281"/>
          <p:cNvGrpSpPr/>
          <p:nvPr/>
        </p:nvGrpSpPr>
        <p:grpSpPr>
          <a:xfrm>
            <a:off x="4871864" y="692696"/>
            <a:ext cx="1584176" cy="576064"/>
            <a:chOff x="3071664" y="2708920"/>
            <a:chExt cx="1584176" cy="648072"/>
          </a:xfrm>
          <a:solidFill>
            <a:schemeClr val="accent5">
              <a:lumMod val="75000"/>
            </a:schemeClr>
          </a:solidFill>
        </p:grpSpPr>
        <p:sp>
          <p:nvSpPr>
            <p:cNvPr id="283" name="Rectangle 282"/>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TextBox 283"/>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85" name="Group 284"/>
          <p:cNvGrpSpPr/>
          <p:nvPr/>
        </p:nvGrpSpPr>
        <p:grpSpPr>
          <a:xfrm>
            <a:off x="8040216" y="692696"/>
            <a:ext cx="1584176" cy="576064"/>
            <a:chOff x="3071664" y="2492896"/>
            <a:chExt cx="1584176" cy="648072"/>
          </a:xfrm>
          <a:solidFill>
            <a:schemeClr val="accent1">
              <a:lumMod val="50000"/>
            </a:schemeClr>
          </a:solidFill>
        </p:grpSpPr>
        <p:sp>
          <p:nvSpPr>
            <p:cNvPr id="286" name="Rectangle 285"/>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TextBox 286"/>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
        <p:nvSpPr>
          <p:cNvPr id="288" name="Rectangle 287"/>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TextBox 288"/>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290" name="Straight Connector 289"/>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91" name="TextBox 290"/>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92" name="Rectangle 291"/>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0</a:t>
            </a:r>
            <a:endParaRPr lang="en-US" altLang="zh-CN" dirty="0" smtClean="0">
              <a:solidFill>
                <a:schemeClr val="tx1"/>
              </a:solidFill>
            </a:endParaRPr>
          </a:p>
        </p:txBody>
      </p:sp>
      <p:sp>
        <p:nvSpPr>
          <p:cNvPr id="293" name="Rectangle 292"/>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294" name="Rectangle 293"/>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295" name="Rectangle 294"/>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296" name="Rectangle 295"/>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297" name="Rectangle 296"/>
          <p:cNvSpPr/>
          <p:nvPr/>
        </p:nvSpPr>
        <p:spPr>
          <a:xfrm>
            <a:off x="9984432"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适格教师总数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298" name="TextBox 29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pic>
        <p:nvPicPr>
          <p:cNvPr id="299" name="Picture 298"/>
          <p:cNvPicPr>
            <a:picLocks noChangeAspect="1"/>
          </p:cNvPicPr>
          <p:nvPr/>
        </p:nvPicPr>
        <p:blipFill>
          <a:blip r:embed="rId2"/>
          <a:stretch>
            <a:fillRect/>
          </a:stretch>
        </p:blipFill>
        <p:spPr>
          <a:xfrm>
            <a:off x="2927648" y="3429000"/>
            <a:ext cx="647700" cy="304800"/>
          </a:xfrm>
          <a:prstGeom prst="rect">
            <a:avLst/>
          </a:prstGeom>
        </p:spPr>
      </p:pic>
      <p:sp>
        <p:nvSpPr>
          <p:cNvPr id="300" name="TextBox 299"/>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301" name="TextBox 300"/>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302" name="Rectangle 301"/>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303" name="Picture 302"/>
          <p:cNvPicPr>
            <a:picLocks noChangeAspect="1"/>
          </p:cNvPicPr>
          <p:nvPr/>
        </p:nvPicPr>
        <p:blipFill>
          <a:blip r:embed="rId3"/>
          <a:stretch>
            <a:fillRect/>
          </a:stretch>
        </p:blipFill>
        <p:spPr>
          <a:xfrm>
            <a:off x="2711624" y="3861048"/>
            <a:ext cx="190500" cy="304800"/>
          </a:xfrm>
          <a:prstGeom prst="rect">
            <a:avLst/>
          </a:prstGeom>
        </p:spPr>
      </p:pic>
      <p:sp>
        <p:nvSpPr>
          <p:cNvPr id="304" name="TextBox 303"/>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305" name="TextBox 304"/>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306" name="TextBox 305"/>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307" name="TextBox 306"/>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308" name="TextBox 307"/>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309" name="TextBox 308"/>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310" name="TextBox 309"/>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311" name="TextBox 310"/>
          <p:cNvSpPr txBox="1"/>
          <p:nvPr/>
        </p:nvSpPr>
        <p:spPr>
          <a:xfrm>
            <a:off x="8256240"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312" name="TextBox 311"/>
          <p:cNvSpPr txBox="1"/>
          <p:nvPr/>
        </p:nvSpPr>
        <p:spPr>
          <a:xfrm>
            <a:off x="10920536" y="3861048"/>
            <a:ext cx="1005403" cy="338554"/>
          </a:xfrm>
          <a:prstGeom prst="rect">
            <a:avLst/>
          </a:prstGeom>
          <a:noFill/>
        </p:spPr>
        <p:txBody>
          <a:bodyPr wrap="none" rtlCol="0">
            <a:spAutoFit/>
          </a:bodyPr>
          <a:lstStyle/>
          <a:p>
            <a:r>
              <a:rPr lang="zh-CN" altLang="en-US" sz="1600" dirty="0" smtClean="0"/>
              <a:t>适格教师</a:t>
            </a:r>
            <a:endParaRPr lang="en-US" sz="1600" dirty="0"/>
          </a:p>
        </p:txBody>
      </p:sp>
      <p:sp>
        <p:nvSpPr>
          <p:cNvPr id="313" name="TextBox 312"/>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314" name="TextBox 313"/>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315" name="Picture 314"/>
          <p:cNvPicPr>
            <a:picLocks noChangeAspect="1"/>
          </p:cNvPicPr>
          <p:nvPr/>
        </p:nvPicPr>
        <p:blipFill>
          <a:blip r:embed="rId3"/>
          <a:stretch>
            <a:fillRect/>
          </a:stretch>
        </p:blipFill>
        <p:spPr>
          <a:xfrm>
            <a:off x="3503712" y="3861048"/>
            <a:ext cx="190500" cy="304800"/>
          </a:xfrm>
          <a:prstGeom prst="rect">
            <a:avLst/>
          </a:prstGeom>
        </p:spPr>
      </p:pic>
      <p:pic>
        <p:nvPicPr>
          <p:cNvPr id="316" name="Picture 315"/>
          <p:cNvPicPr>
            <a:picLocks noChangeAspect="1"/>
          </p:cNvPicPr>
          <p:nvPr/>
        </p:nvPicPr>
        <p:blipFill>
          <a:blip r:embed="rId3"/>
          <a:stretch>
            <a:fillRect/>
          </a:stretch>
        </p:blipFill>
        <p:spPr>
          <a:xfrm>
            <a:off x="4295800" y="3861048"/>
            <a:ext cx="190500" cy="304800"/>
          </a:xfrm>
          <a:prstGeom prst="rect">
            <a:avLst/>
          </a:prstGeom>
        </p:spPr>
      </p:pic>
      <p:pic>
        <p:nvPicPr>
          <p:cNvPr id="317" name="Picture 316"/>
          <p:cNvPicPr>
            <a:picLocks noChangeAspect="1"/>
          </p:cNvPicPr>
          <p:nvPr/>
        </p:nvPicPr>
        <p:blipFill>
          <a:blip r:embed="rId3"/>
          <a:stretch>
            <a:fillRect/>
          </a:stretch>
        </p:blipFill>
        <p:spPr>
          <a:xfrm>
            <a:off x="4943872" y="3861048"/>
            <a:ext cx="190500" cy="304800"/>
          </a:xfrm>
          <a:prstGeom prst="rect">
            <a:avLst/>
          </a:prstGeom>
        </p:spPr>
      </p:pic>
      <p:pic>
        <p:nvPicPr>
          <p:cNvPr id="318" name="Picture 317"/>
          <p:cNvPicPr>
            <a:picLocks noChangeAspect="1"/>
          </p:cNvPicPr>
          <p:nvPr/>
        </p:nvPicPr>
        <p:blipFill>
          <a:blip r:embed="rId3"/>
          <a:stretch>
            <a:fillRect/>
          </a:stretch>
        </p:blipFill>
        <p:spPr>
          <a:xfrm>
            <a:off x="5663952" y="3861048"/>
            <a:ext cx="190500" cy="304800"/>
          </a:xfrm>
          <a:prstGeom prst="rect">
            <a:avLst/>
          </a:prstGeom>
        </p:spPr>
      </p:pic>
      <p:pic>
        <p:nvPicPr>
          <p:cNvPr id="319" name="Picture 318"/>
          <p:cNvPicPr>
            <a:picLocks noChangeAspect="1"/>
          </p:cNvPicPr>
          <p:nvPr/>
        </p:nvPicPr>
        <p:blipFill>
          <a:blip r:embed="rId3"/>
          <a:stretch>
            <a:fillRect/>
          </a:stretch>
        </p:blipFill>
        <p:spPr>
          <a:xfrm>
            <a:off x="6456040" y="3861048"/>
            <a:ext cx="190500" cy="304800"/>
          </a:xfrm>
          <a:prstGeom prst="rect">
            <a:avLst/>
          </a:prstGeom>
        </p:spPr>
      </p:pic>
      <p:pic>
        <p:nvPicPr>
          <p:cNvPr id="320" name="Picture 319"/>
          <p:cNvPicPr>
            <a:picLocks noChangeAspect="1"/>
          </p:cNvPicPr>
          <p:nvPr/>
        </p:nvPicPr>
        <p:blipFill>
          <a:blip r:embed="rId3"/>
          <a:stretch>
            <a:fillRect/>
          </a:stretch>
        </p:blipFill>
        <p:spPr>
          <a:xfrm>
            <a:off x="7248128" y="3861048"/>
            <a:ext cx="190500" cy="304800"/>
          </a:xfrm>
          <a:prstGeom prst="rect">
            <a:avLst/>
          </a:prstGeom>
        </p:spPr>
      </p:pic>
      <p:pic>
        <p:nvPicPr>
          <p:cNvPr id="321" name="Picture 320"/>
          <p:cNvPicPr>
            <a:picLocks noChangeAspect="1"/>
          </p:cNvPicPr>
          <p:nvPr/>
        </p:nvPicPr>
        <p:blipFill>
          <a:blip r:embed="rId3"/>
          <a:stretch>
            <a:fillRect/>
          </a:stretch>
        </p:blipFill>
        <p:spPr>
          <a:xfrm>
            <a:off x="8040216" y="3861048"/>
            <a:ext cx="190500" cy="304800"/>
          </a:xfrm>
          <a:prstGeom prst="rect">
            <a:avLst/>
          </a:prstGeom>
        </p:spPr>
      </p:pic>
      <p:pic>
        <p:nvPicPr>
          <p:cNvPr id="322" name="Picture 321"/>
          <p:cNvPicPr>
            <a:picLocks noChangeAspect="1"/>
          </p:cNvPicPr>
          <p:nvPr/>
        </p:nvPicPr>
        <p:blipFill>
          <a:blip r:embed="rId3"/>
          <a:stretch>
            <a:fillRect/>
          </a:stretch>
        </p:blipFill>
        <p:spPr>
          <a:xfrm>
            <a:off x="8976320" y="3861048"/>
            <a:ext cx="190500" cy="304800"/>
          </a:xfrm>
          <a:prstGeom prst="rect">
            <a:avLst/>
          </a:prstGeom>
        </p:spPr>
      </p:pic>
      <p:pic>
        <p:nvPicPr>
          <p:cNvPr id="323" name="Picture 322"/>
          <p:cNvPicPr>
            <a:picLocks noChangeAspect="1"/>
          </p:cNvPicPr>
          <p:nvPr/>
        </p:nvPicPr>
        <p:blipFill>
          <a:blip r:embed="rId3"/>
          <a:stretch>
            <a:fillRect/>
          </a:stretch>
        </p:blipFill>
        <p:spPr>
          <a:xfrm>
            <a:off x="9912424" y="3861048"/>
            <a:ext cx="190500" cy="304800"/>
          </a:xfrm>
          <a:prstGeom prst="rect">
            <a:avLst/>
          </a:prstGeom>
        </p:spPr>
      </p:pic>
      <p:pic>
        <p:nvPicPr>
          <p:cNvPr id="324" name="Picture 323"/>
          <p:cNvPicPr>
            <a:picLocks noChangeAspect="1"/>
          </p:cNvPicPr>
          <p:nvPr/>
        </p:nvPicPr>
        <p:blipFill>
          <a:blip r:embed="rId3"/>
          <a:stretch>
            <a:fillRect/>
          </a:stretch>
        </p:blipFill>
        <p:spPr>
          <a:xfrm>
            <a:off x="10704512" y="3861048"/>
            <a:ext cx="190500" cy="304800"/>
          </a:xfrm>
          <a:prstGeom prst="rect">
            <a:avLst/>
          </a:prstGeom>
        </p:spPr>
      </p:pic>
      <p:sp>
        <p:nvSpPr>
          <p:cNvPr id="325" name="TextBox 324"/>
          <p:cNvSpPr txBox="1"/>
          <p:nvPr/>
        </p:nvSpPr>
        <p:spPr>
          <a:xfrm>
            <a:off x="8688288" y="6165304"/>
            <a:ext cx="3147015" cy="307777"/>
          </a:xfrm>
          <a:prstGeom prst="rect">
            <a:avLst/>
          </a:prstGeom>
          <a:noFill/>
        </p:spPr>
        <p:txBody>
          <a:bodyPr wrap="none" rtlCol="0">
            <a:spAutoFit/>
          </a:bodyPr>
          <a:lstStyle/>
          <a:p>
            <a:r>
              <a:rPr lang="zh-CN" altLang="en-US" sz="1400" dirty="0" smtClean="0"/>
              <a:t>首页 上一页 </a:t>
            </a:r>
            <a:r>
              <a:rPr lang="en-US" altLang="zh-CN" sz="1400" dirty="0" smtClean="0"/>
              <a:t>1-3</a:t>
            </a:r>
            <a:r>
              <a:rPr lang="zh-CN" altLang="en-US" sz="1400" dirty="0" smtClean="0"/>
              <a:t>条，共</a:t>
            </a:r>
            <a:r>
              <a:rPr lang="en-US" altLang="zh-CN" sz="1400" dirty="0" smtClean="0"/>
              <a:t>3</a:t>
            </a:r>
            <a:r>
              <a:rPr lang="zh-CN" altLang="en-US" sz="1400" dirty="0" smtClean="0"/>
              <a:t>条下一页 尾页</a:t>
            </a:r>
            <a:endParaRPr lang="en-US" sz="1400" dirty="0"/>
          </a:p>
        </p:txBody>
      </p:sp>
      <p:sp>
        <p:nvSpPr>
          <p:cNvPr id="326" name="Rounded Rectangle 325"/>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327" name="Rounded Rectangle 326">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328" name="Rounded Rectangle 327"/>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329" name="Rounded Rectangle 328"/>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330" name="Rounded Rectangle 329"/>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331" name="Rounded Rectangle 330"/>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sp>
        <p:nvSpPr>
          <p:cNvPr id="332" name="TextBox 331"/>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333" name="TextBox 332"/>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334" name="TextBox 333"/>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335" name="TextBox 334"/>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336" name="TextBox 335"/>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337" name="TextBox 336"/>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338" name="TextBox 337"/>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339" name="TextBox 338"/>
          <p:cNvSpPr txBox="1"/>
          <p:nvPr/>
        </p:nvSpPr>
        <p:spPr>
          <a:xfrm>
            <a:off x="8472264" y="4293096"/>
            <a:ext cx="367408" cy="307777"/>
          </a:xfrm>
          <a:prstGeom prst="rect">
            <a:avLst/>
          </a:prstGeom>
          <a:noFill/>
        </p:spPr>
        <p:txBody>
          <a:bodyPr wrap="none" rtlCol="0">
            <a:spAutoFit/>
          </a:bodyPr>
          <a:lstStyle/>
          <a:p>
            <a:r>
              <a:rPr lang="en-US" altLang="zh-CN" sz="1400" dirty="0" smtClean="0"/>
              <a:t>70</a:t>
            </a:r>
            <a:endParaRPr lang="en-US" sz="1400" dirty="0"/>
          </a:p>
        </p:txBody>
      </p:sp>
      <p:sp>
        <p:nvSpPr>
          <p:cNvPr id="340" name="TextBox 339"/>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341" name="TextBox 340"/>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342" name="TextBox 341"/>
          <p:cNvSpPr txBox="1"/>
          <p:nvPr/>
        </p:nvSpPr>
        <p:spPr>
          <a:xfrm>
            <a:off x="10740962" y="4221088"/>
            <a:ext cx="1200970" cy="738664"/>
          </a:xfrm>
          <a:prstGeom prst="rect">
            <a:avLst/>
          </a:prstGeom>
          <a:noFill/>
        </p:spPr>
        <p:txBody>
          <a:bodyPr wrap="none" rtlCol="0">
            <a:spAutoFit/>
          </a:bodyPr>
          <a:lstStyle/>
          <a:p>
            <a:r>
              <a:rPr lang="zh-CN" altLang="en-US" sz="1400" dirty="0" smtClean="0"/>
              <a:t>郭建</a:t>
            </a:r>
            <a:r>
              <a:rPr lang="en-US" altLang="zh-CN" sz="1400" dirty="0" smtClean="0"/>
              <a:t>(123456)</a:t>
            </a:r>
            <a:endParaRPr lang="en-US" altLang="zh-CN" sz="1400" dirty="0" smtClean="0"/>
          </a:p>
          <a:p>
            <a:r>
              <a:rPr lang="zh-CN" altLang="en-US" sz="1400" dirty="0" smtClean="0"/>
              <a:t>韩涛</a:t>
            </a:r>
            <a:r>
              <a:rPr lang="en-US" altLang="zh-CN" sz="1400" dirty="0" smtClean="0"/>
              <a:t>(165432)</a:t>
            </a:r>
            <a:endParaRPr lang="en-US" altLang="zh-CN" sz="1400" dirty="0" smtClean="0"/>
          </a:p>
          <a:p>
            <a:r>
              <a:rPr lang="zh-CN" altLang="en-US" sz="1400" dirty="0" smtClean="0"/>
              <a:t>孟烨</a:t>
            </a:r>
            <a:r>
              <a:rPr lang="en-US" altLang="zh-CN" sz="1400" dirty="0" smtClean="0"/>
              <a:t>(543216)</a:t>
            </a:r>
            <a:endParaRPr lang="en-US" sz="1400" dirty="0"/>
          </a:p>
        </p:txBody>
      </p:sp>
      <p:sp>
        <p:nvSpPr>
          <p:cNvPr id="343" name="TextBox 342"/>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344" name="TextBox 343"/>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345" name="TextBox 344"/>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346" name="TextBox 345"/>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347" name="TextBox 346"/>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348" name="TextBox 347"/>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349" name="TextBox 348"/>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350" name="TextBox 349"/>
          <p:cNvSpPr txBox="1"/>
          <p:nvPr/>
        </p:nvSpPr>
        <p:spPr>
          <a:xfrm>
            <a:off x="8472264" y="5013176"/>
            <a:ext cx="458780" cy="307777"/>
          </a:xfrm>
          <a:prstGeom prst="rect">
            <a:avLst/>
          </a:prstGeom>
          <a:noFill/>
        </p:spPr>
        <p:txBody>
          <a:bodyPr wrap="none" rtlCol="0">
            <a:spAutoFit/>
          </a:bodyPr>
          <a:lstStyle/>
          <a:p>
            <a:r>
              <a:rPr lang="en-US" altLang="zh-CN" sz="1400" dirty="0" smtClean="0"/>
              <a:t>110</a:t>
            </a:r>
            <a:endParaRPr lang="en-US" altLang="zh-CN" sz="1400" dirty="0" smtClean="0"/>
          </a:p>
        </p:txBody>
      </p:sp>
      <p:sp>
        <p:nvSpPr>
          <p:cNvPr id="351" name="TextBox 350"/>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352" name="TextBox 351"/>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sp>
        <p:nvSpPr>
          <p:cNvPr id="353" name="TextBox 352"/>
          <p:cNvSpPr txBox="1"/>
          <p:nvPr/>
        </p:nvSpPr>
        <p:spPr>
          <a:xfrm>
            <a:off x="2855640" y="5589240"/>
            <a:ext cx="902811" cy="307777"/>
          </a:xfrm>
          <a:prstGeom prst="rect">
            <a:avLst/>
          </a:prstGeom>
          <a:noFill/>
        </p:spPr>
        <p:txBody>
          <a:bodyPr wrap="none" rtlCol="0">
            <a:spAutoFit/>
          </a:bodyPr>
          <a:lstStyle/>
          <a:p>
            <a:r>
              <a:rPr lang="zh-CN" altLang="en-US" sz="1400" smtClean="0"/>
              <a:t>民法总论</a:t>
            </a:r>
            <a:endParaRPr lang="en-US" sz="1400" dirty="0"/>
          </a:p>
        </p:txBody>
      </p:sp>
      <p:sp>
        <p:nvSpPr>
          <p:cNvPr id="354" name="TextBox 353"/>
          <p:cNvSpPr txBox="1"/>
          <p:nvPr/>
        </p:nvSpPr>
        <p:spPr>
          <a:xfrm>
            <a:off x="3719736" y="5589240"/>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355" name="TextBox 354"/>
          <p:cNvSpPr txBox="1"/>
          <p:nvPr/>
        </p:nvSpPr>
        <p:spPr>
          <a:xfrm>
            <a:off x="4511824" y="5589240"/>
            <a:ext cx="367408" cy="307777"/>
          </a:xfrm>
          <a:prstGeom prst="rect">
            <a:avLst/>
          </a:prstGeom>
          <a:noFill/>
        </p:spPr>
        <p:txBody>
          <a:bodyPr wrap="none" rtlCol="0">
            <a:spAutoFit/>
          </a:bodyPr>
          <a:lstStyle/>
          <a:p>
            <a:r>
              <a:rPr lang="en-US" altLang="zh-CN" sz="1400" dirty="0" smtClean="0"/>
              <a:t>17</a:t>
            </a:r>
            <a:endParaRPr lang="en-US" sz="1400" dirty="0"/>
          </a:p>
        </p:txBody>
      </p:sp>
      <p:sp>
        <p:nvSpPr>
          <p:cNvPr id="356" name="TextBox 355"/>
          <p:cNvSpPr txBox="1"/>
          <p:nvPr/>
        </p:nvSpPr>
        <p:spPr>
          <a:xfrm>
            <a:off x="5015880" y="5517232"/>
            <a:ext cx="720080" cy="523220"/>
          </a:xfrm>
          <a:prstGeom prst="rect">
            <a:avLst/>
          </a:prstGeom>
          <a:noFill/>
        </p:spPr>
        <p:txBody>
          <a:bodyPr wrap="square" rtlCol="0">
            <a:spAutoFit/>
          </a:bodyPr>
          <a:lstStyle/>
          <a:p>
            <a:r>
              <a:rPr lang="zh-CN" altLang="en-US" sz="1400" smtClean="0"/>
              <a:t>跨校辅修</a:t>
            </a:r>
            <a:endParaRPr lang="en-US" sz="1400" dirty="0"/>
          </a:p>
        </p:txBody>
      </p:sp>
      <p:sp>
        <p:nvSpPr>
          <p:cNvPr id="357" name="TextBox 356"/>
          <p:cNvSpPr txBox="1"/>
          <p:nvPr/>
        </p:nvSpPr>
        <p:spPr>
          <a:xfrm>
            <a:off x="5951984" y="5589240"/>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358" name="TextBox 357"/>
          <p:cNvSpPr txBox="1"/>
          <p:nvPr/>
        </p:nvSpPr>
        <p:spPr>
          <a:xfrm>
            <a:off x="6816080" y="5589240"/>
            <a:ext cx="367408" cy="307777"/>
          </a:xfrm>
          <a:prstGeom prst="rect">
            <a:avLst/>
          </a:prstGeom>
          <a:noFill/>
        </p:spPr>
        <p:txBody>
          <a:bodyPr wrap="none" rtlCol="0">
            <a:spAutoFit/>
          </a:bodyPr>
          <a:lstStyle/>
          <a:p>
            <a:r>
              <a:rPr lang="en-US" altLang="zh-CN" sz="1400" dirty="0" smtClean="0"/>
              <a:t>54</a:t>
            </a:r>
            <a:endParaRPr lang="en-US" sz="1400" dirty="0"/>
          </a:p>
        </p:txBody>
      </p:sp>
      <p:sp>
        <p:nvSpPr>
          <p:cNvPr id="359" name="TextBox 358"/>
          <p:cNvSpPr txBox="1"/>
          <p:nvPr/>
        </p:nvSpPr>
        <p:spPr>
          <a:xfrm>
            <a:off x="7608168" y="5589240"/>
            <a:ext cx="276038" cy="307777"/>
          </a:xfrm>
          <a:prstGeom prst="rect">
            <a:avLst/>
          </a:prstGeom>
          <a:noFill/>
        </p:spPr>
        <p:txBody>
          <a:bodyPr wrap="none" rtlCol="0">
            <a:spAutoFit/>
          </a:bodyPr>
          <a:lstStyle/>
          <a:p>
            <a:r>
              <a:rPr lang="en-US" altLang="zh-CN" sz="1400" dirty="0" smtClean="0"/>
              <a:t>4</a:t>
            </a:r>
            <a:endParaRPr lang="en-US" sz="1400" dirty="0"/>
          </a:p>
        </p:txBody>
      </p:sp>
      <p:sp>
        <p:nvSpPr>
          <p:cNvPr id="360" name="TextBox 359"/>
          <p:cNvSpPr txBox="1"/>
          <p:nvPr/>
        </p:nvSpPr>
        <p:spPr>
          <a:xfrm>
            <a:off x="8472264" y="5589240"/>
            <a:ext cx="458780" cy="307777"/>
          </a:xfrm>
          <a:prstGeom prst="rect">
            <a:avLst/>
          </a:prstGeom>
          <a:noFill/>
        </p:spPr>
        <p:txBody>
          <a:bodyPr wrap="none" rtlCol="0">
            <a:spAutoFit/>
          </a:bodyPr>
          <a:lstStyle/>
          <a:p>
            <a:r>
              <a:rPr lang="en-US" altLang="zh-CN" sz="1400" dirty="0" smtClean="0"/>
              <a:t>110</a:t>
            </a:r>
            <a:endParaRPr lang="en-US" sz="1400" dirty="0"/>
          </a:p>
        </p:txBody>
      </p:sp>
      <p:sp>
        <p:nvSpPr>
          <p:cNvPr id="361" name="TextBox 360"/>
          <p:cNvSpPr txBox="1"/>
          <p:nvPr/>
        </p:nvSpPr>
        <p:spPr>
          <a:xfrm>
            <a:off x="9408368"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362" name="TextBox 361"/>
          <p:cNvSpPr txBox="1"/>
          <p:nvPr/>
        </p:nvSpPr>
        <p:spPr>
          <a:xfrm>
            <a:off x="10272464"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363" name="Rectangle 362"/>
          <p:cNvSpPr/>
          <p:nvPr/>
        </p:nvSpPr>
        <p:spPr>
          <a:xfrm>
            <a:off x="2135560" y="188640"/>
            <a:ext cx="9721080" cy="6480720"/>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64" name="TextBox 363"/>
          <p:cNvSpPr txBox="1"/>
          <p:nvPr/>
        </p:nvSpPr>
        <p:spPr>
          <a:xfrm>
            <a:off x="2351584" y="476672"/>
            <a:ext cx="1587294" cy="369332"/>
          </a:xfrm>
          <a:prstGeom prst="rect">
            <a:avLst/>
          </a:prstGeom>
          <a:noFill/>
        </p:spPr>
        <p:txBody>
          <a:bodyPr wrap="none" rtlCol="0">
            <a:spAutoFit/>
          </a:bodyPr>
          <a:lstStyle/>
          <a:p>
            <a:r>
              <a:rPr lang="zh-CN" altLang="en-US" dirty="0" smtClean="0"/>
              <a:t>修改课程信息</a:t>
            </a:r>
            <a:endParaRPr lang="en-US" dirty="0"/>
          </a:p>
        </p:txBody>
      </p:sp>
      <p:sp>
        <p:nvSpPr>
          <p:cNvPr id="365" name="TextBox 364"/>
          <p:cNvSpPr txBox="1"/>
          <p:nvPr/>
        </p:nvSpPr>
        <p:spPr>
          <a:xfrm>
            <a:off x="2927648" y="980728"/>
            <a:ext cx="1107996" cy="369332"/>
          </a:xfrm>
          <a:prstGeom prst="rect">
            <a:avLst/>
          </a:prstGeom>
          <a:noFill/>
        </p:spPr>
        <p:txBody>
          <a:bodyPr wrap="none" rtlCol="0">
            <a:spAutoFit/>
          </a:bodyPr>
          <a:lstStyle/>
          <a:p>
            <a:r>
              <a:rPr lang="zh-CN" altLang="en-US" smtClean="0"/>
              <a:t>课程代码</a:t>
            </a:r>
            <a:endParaRPr lang="en-US" dirty="0"/>
          </a:p>
        </p:txBody>
      </p:sp>
      <p:sp>
        <p:nvSpPr>
          <p:cNvPr id="366" name="TextBox 365"/>
          <p:cNvSpPr txBox="1"/>
          <p:nvPr/>
        </p:nvSpPr>
        <p:spPr>
          <a:xfrm>
            <a:off x="2927648" y="1484784"/>
            <a:ext cx="1107996" cy="369332"/>
          </a:xfrm>
          <a:prstGeom prst="rect">
            <a:avLst/>
          </a:prstGeom>
          <a:noFill/>
        </p:spPr>
        <p:txBody>
          <a:bodyPr wrap="none" rtlCol="0">
            <a:spAutoFit/>
          </a:bodyPr>
          <a:lstStyle/>
          <a:p>
            <a:r>
              <a:rPr lang="zh-CN" altLang="en-US" dirty="0" smtClean="0"/>
              <a:t>课程名称</a:t>
            </a:r>
            <a:endParaRPr lang="en-US" dirty="0"/>
          </a:p>
        </p:txBody>
      </p:sp>
      <p:sp>
        <p:nvSpPr>
          <p:cNvPr id="367" name="Rectangle 366"/>
          <p:cNvSpPr/>
          <p:nvPr/>
        </p:nvSpPr>
        <p:spPr>
          <a:xfrm>
            <a:off x="4439816" y="980728"/>
            <a:ext cx="327636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Rectangle 367"/>
          <p:cNvSpPr/>
          <p:nvPr/>
        </p:nvSpPr>
        <p:spPr>
          <a:xfrm>
            <a:off x="4439816" y="1484784"/>
            <a:ext cx="590465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TextBox 368"/>
          <p:cNvSpPr txBox="1"/>
          <p:nvPr/>
        </p:nvSpPr>
        <p:spPr>
          <a:xfrm>
            <a:off x="2927648" y="1988840"/>
            <a:ext cx="1069524" cy="369332"/>
          </a:xfrm>
          <a:prstGeom prst="rect">
            <a:avLst/>
          </a:prstGeom>
          <a:noFill/>
        </p:spPr>
        <p:txBody>
          <a:bodyPr wrap="none" rtlCol="0">
            <a:spAutoFit/>
          </a:bodyPr>
          <a:lstStyle/>
          <a:p>
            <a:r>
              <a:rPr lang="zh-CN" altLang="en-US" dirty="0" smtClean="0"/>
              <a:t>学        位</a:t>
            </a:r>
            <a:endParaRPr lang="en-US" dirty="0"/>
          </a:p>
        </p:txBody>
      </p:sp>
      <p:sp>
        <p:nvSpPr>
          <p:cNvPr id="370" name="Rectangle 369"/>
          <p:cNvSpPr/>
          <p:nvPr/>
        </p:nvSpPr>
        <p:spPr>
          <a:xfrm>
            <a:off x="4439816"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Rectangle 370"/>
          <p:cNvSpPr/>
          <p:nvPr/>
        </p:nvSpPr>
        <p:spPr>
          <a:xfrm>
            <a:off x="6168008" y="1988840"/>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Triangle 371"/>
          <p:cNvSpPr/>
          <p:nvPr/>
        </p:nvSpPr>
        <p:spPr>
          <a:xfrm rot="10800000">
            <a:off x="6240016" y="2060848"/>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TextBox 372"/>
          <p:cNvSpPr txBox="1"/>
          <p:nvPr/>
        </p:nvSpPr>
        <p:spPr>
          <a:xfrm>
            <a:off x="6816080" y="1988840"/>
            <a:ext cx="1069524" cy="369332"/>
          </a:xfrm>
          <a:prstGeom prst="rect">
            <a:avLst/>
          </a:prstGeom>
          <a:noFill/>
        </p:spPr>
        <p:txBody>
          <a:bodyPr wrap="none" rtlCol="0">
            <a:spAutoFit/>
          </a:bodyPr>
          <a:lstStyle/>
          <a:p>
            <a:r>
              <a:rPr lang="zh-CN" altLang="en-US" dirty="0" smtClean="0"/>
              <a:t>年        级</a:t>
            </a:r>
            <a:endParaRPr lang="en-US" dirty="0"/>
          </a:p>
        </p:txBody>
      </p:sp>
      <p:sp>
        <p:nvSpPr>
          <p:cNvPr id="374" name="Rectangle 373"/>
          <p:cNvSpPr/>
          <p:nvPr/>
        </p:nvSpPr>
        <p:spPr>
          <a:xfrm>
            <a:off x="8256240"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Rectangle 374"/>
          <p:cNvSpPr/>
          <p:nvPr/>
        </p:nvSpPr>
        <p:spPr>
          <a:xfrm>
            <a:off x="9984432" y="1988840"/>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Triangle 375"/>
          <p:cNvSpPr/>
          <p:nvPr/>
        </p:nvSpPr>
        <p:spPr>
          <a:xfrm rot="10800000">
            <a:off x="10056440" y="2060848"/>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TextBox 376"/>
          <p:cNvSpPr txBox="1"/>
          <p:nvPr/>
        </p:nvSpPr>
        <p:spPr>
          <a:xfrm>
            <a:off x="2927648" y="2492896"/>
            <a:ext cx="1069524" cy="369332"/>
          </a:xfrm>
          <a:prstGeom prst="rect">
            <a:avLst/>
          </a:prstGeom>
          <a:noFill/>
        </p:spPr>
        <p:txBody>
          <a:bodyPr wrap="none" rtlCol="0">
            <a:spAutoFit/>
          </a:bodyPr>
          <a:lstStyle/>
          <a:p>
            <a:r>
              <a:rPr lang="zh-CN" altLang="en-US" dirty="0" smtClean="0"/>
              <a:t>班        级</a:t>
            </a:r>
            <a:endParaRPr lang="en-US" dirty="0"/>
          </a:p>
        </p:txBody>
      </p:sp>
      <p:sp>
        <p:nvSpPr>
          <p:cNvPr id="378" name="Rectangle 377"/>
          <p:cNvSpPr/>
          <p:nvPr/>
        </p:nvSpPr>
        <p:spPr>
          <a:xfrm>
            <a:off x="4439816" y="2492896"/>
            <a:ext cx="54726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 name="Rectangle 378"/>
          <p:cNvSpPr/>
          <p:nvPr/>
        </p:nvSpPr>
        <p:spPr>
          <a:xfrm>
            <a:off x="9984432" y="2492896"/>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0" name="Triangle 379"/>
          <p:cNvSpPr/>
          <p:nvPr/>
        </p:nvSpPr>
        <p:spPr>
          <a:xfrm rot="10800000">
            <a:off x="10056440" y="2564904"/>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1" name="TextBox 380"/>
          <p:cNvSpPr txBox="1"/>
          <p:nvPr/>
        </p:nvSpPr>
        <p:spPr>
          <a:xfrm>
            <a:off x="2927648" y="3041299"/>
            <a:ext cx="1069524" cy="369332"/>
          </a:xfrm>
          <a:prstGeom prst="rect">
            <a:avLst/>
          </a:prstGeom>
          <a:noFill/>
        </p:spPr>
        <p:txBody>
          <a:bodyPr wrap="none" rtlCol="0">
            <a:spAutoFit/>
          </a:bodyPr>
          <a:lstStyle/>
          <a:p>
            <a:r>
              <a:rPr lang="zh-CN" altLang="en-US" dirty="0" smtClean="0"/>
              <a:t>学        期</a:t>
            </a:r>
            <a:endParaRPr lang="en-US" dirty="0"/>
          </a:p>
        </p:txBody>
      </p:sp>
      <p:sp>
        <p:nvSpPr>
          <p:cNvPr id="382" name="Rectangle 381"/>
          <p:cNvSpPr/>
          <p:nvPr/>
        </p:nvSpPr>
        <p:spPr>
          <a:xfrm>
            <a:off x="4439816"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TextBox 382"/>
          <p:cNvSpPr txBox="1"/>
          <p:nvPr/>
        </p:nvSpPr>
        <p:spPr>
          <a:xfrm>
            <a:off x="6816080" y="2996952"/>
            <a:ext cx="1103187" cy="369332"/>
          </a:xfrm>
          <a:prstGeom prst="rect">
            <a:avLst/>
          </a:prstGeom>
          <a:noFill/>
        </p:spPr>
        <p:txBody>
          <a:bodyPr wrap="none" rtlCol="0">
            <a:spAutoFit/>
          </a:bodyPr>
          <a:lstStyle/>
          <a:p>
            <a:r>
              <a:rPr lang="zh-CN" altLang="en-US" dirty="0" smtClean="0"/>
              <a:t>学        时</a:t>
            </a:r>
            <a:endParaRPr lang="en-US" dirty="0"/>
          </a:p>
        </p:txBody>
      </p:sp>
      <p:sp>
        <p:nvSpPr>
          <p:cNvPr id="384" name="Rectangle 383"/>
          <p:cNvSpPr/>
          <p:nvPr/>
        </p:nvSpPr>
        <p:spPr>
          <a:xfrm>
            <a:off x="8256240"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Rectangle 384"/>
          <p:cNvSpPr/>
          <p:nvPr/>
        </p:nvSpPr>
        <p:spPr>
          <a:xfrm>
            <a:off x="9984432" y="2996952"/>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6" name="Picture 385"/>
          <p:cNvPicPr>
            <a:picLocks noChangeAspect="1"/>
          </p:cNvPicPr>
          <p:nvPr/>
        </p:nvPicPr>
        <p:blipFill>
          <a:blip r:embed="rId4"/>
          <a:stretch>
            <a:fillRect/>
          </a:stretch>
        </p:blipFill>
        <p:spPr>
          <a:xfrm>
            <a:off x="10056440" y="3068960"/>
            <a:ext cx="254000" cy="241300"/>
          </a:xfrm>
          <a:prstGeom prst="rect">
            <a:avLst/>
          </a:prstGeom>
        </p:spPr>
      </p:pic>
      <p:sp>
        <p:nvSpPr>
          <p:cNvPr id="387" name="TextBox 386"/>
          <p:cNvSpPr txBox="1"/>
          <p:nvPr/>
        </p:nvSpPr>
        <p:spPr>
          <a:xfrm>
            <a:off x="2927648" y="3501008"/>
            <a:ext cx="1069524" cy="369332"/>
          </a:xfrm>
          <a:prstGeom prst="rect">
            <a:avLst/>
          </a:prstGeom>
          <a:noFill/>
        </p:spPr>
        <p:txBody>
          <a:bodyPr wrap="none" rtlCol="0">
            <a:spAutoFit/>
          </a:bodyPr>
          <a:lstStyle/>
          <a:p>
            <a:r>
              <a:rPr lang="zh-CN" altLang="en-US" dirty="0" smtClean="0"/>
              <a:t>难        度</a:t>
            </a:r>
            <a:endParaRPr lang="en-US" dirty="0"/>
          </a:p>
        </p:txBody>
      </p:sp>
      <p:sp>
        <p:nvSpPr>
          <p:cNvPr id="388" name="Rectangle 387"/>
          <p:cNvSpPr/>
          <p:nvPr/>
        </p:nvSpPr>
        <p:spPr>
          <a:xfrm>
            <a:off x="4439816" y="3501008"/>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Rectangle 388"/>
          <p:cNvSpPr/>
          <p:nvPr/>
        </p:nvSpPr>
        <p:spPr>
          <a:xfrm>
            <a:off x="6168008" y="2996952"/>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0" name="Picture 389"/>
          <p:cNvPicPr>
            <a:picLocks noChangeAspect="1"/>
          </p:cNvPicPr>
          <p:nvPr/>
        </p:nvPicPr>
        <p:blipFill>
          <a:blip r:embed="rId4"/>
          <a:stretch>
            <a:fillRect/>
          </a:stretch>
        </p:blipFill>
        <p:spPr>
          <a:xfrm>
            <a:off x="6240016" y="3068960"/>
            <a:ext cx="254000" cy="241300"/>
          </a:xfrm>
          <a:prstGeom prst="rect">
            <a:avLst/>
          </a:prstGeom>
        </p:spPr>
      </p:pic>
      <p:sp>
        <p:nvSpPr>
          <p:cNvPr id="391" name="TextBox 390"/>
          <p:cNvSpPr txBox="1"/>
          <p:nvPr/>
        </p:nvSpPr>
        <p:spPr>
          <a:xfrm>
            <a:off x="2927648" y="4005064"/>
            <a:ext cx="1197764" cy="369332"/>
          </a:xfrm>
          <a:prstGeom prst="rect">
            <a:avLst/>
          </a:prstGeom>
          <a:noFill/>
        </p:spPr>
        <p:txBody>
          <a:bodyPr wrap="none" rtlCol="0">
            <a:spAutoFit/>
          </a:bodyPr>
          <a:lstStyle/>
          <a:p>
            <a:r>
              <a:rPr lang="zh-CN" altLang="en-US" dirty="0" smtClean="0"/>
              <a:t>必修</a:t>
            </a:r>
            <a:r>
              <a:rPr lang="en-US" altLang="zh-CN" dirty="0" smtClean="0"/>
              <a:t>/</a:t>
            </a:r>
            <a:r>
              <a:rPr lang="zh-CN" altLang="en-US" dirty="0" smtClean="0"/>
              <a:t>选修</a:t>
            </a:r>
            <a:endParaRPr lang="en-US" dirty="0"/>
          </a:p>
        </p:txBody>
      </p:sp>
      <p:sp>
        <p:nvSpPr>
          <p:cNvPr id="392" name="Rectangle 391"/>
          <p:cNvSpPr/>
          <p:nvPr/>
        </p:nvSpPr>
        <p:spPr>
          <a:xfrm>
            <a:off x="4455460" y="4005064"/>
            <a:ext cx="16405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Rectangle 392"/>
          <p:cNvSpPr/>
          <p:nvPr/>
        </p:nvSpPr>
        <p:spPr>
          <a:xfrm>
            <a:off x="4451134" y="4509120"/>
            <a:ext cx="164486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TextBox 393"/>
          <p:cNvSpPr txBox="1"/>
          <p:nvPr/>
        </p:nvSpPr>
        <p:spPr>
          <a:xfrm>
            <a:off x="2927648" y="4509120"/>
            <a:ext cx="1088760" cy="369332"/>
          </a:xfrm>
          <a:prstGeom prst="rect">
            <a:avLst/>
          </a:prstGeom>
          <a:noFill/>
        </p:spPr>
        <p:txBody>
          <a:bodyPr wrap="none" rtlCol="0">
            <a:spAutoFit/>
          </a:bodyPr>
          <a:lstStyle/>
          <a:p>
            <a:r>
              <a:rPr lang="zh-CN" altLang="en-US" dirty="0" smtClean="0"/>
              <a:t>教  师  数</a:t>
            </a:r>
            <a:endParaRPr lang="en-US" dirty="0"/>
          </a:p>
        </p:txBody>
      </p:sp>
      <p:sp>
        <p:nvSpPr>
          <p:cNvPr id="395" name="TextBox 394"/>
          <p:cNvSpPr txBox="1"/>
          <p:nvPr/>
        </p:nvSpPr>
        <p:spPr>
          <a:xfrm>
            <a:off x="2927648" y="5013176"/>
            <a:ext cx="1338828" cy="369332"/>
          </a:xfrm>
          <a:prstGeom prst="rect">
            <a:avLst/>
          </a:prstGeom>
          <a:noFill/>
        </p:spPr>
        <p:txBody>
          <a:bodyPr wrap="none" rtlCol="0">
            <a:spAutoFit/>
          </a:bodyPr>
          <a:lstStyle/>
          <a:p>
            <a:r>
              <a:rPr lang="zh-CN" altLang="en-US" dirty="0" smtClean="0"/>
              <a:t>周上课次数</a:t>
            </a:r>
            <a:endParaRPr lang="en-US" dirty="0"/>
          </a:p>
        </p:txBody>
      </p:sp>
      <p:sp>
        <p:nvSpPr>
          <p:cNvPr id="396" name="Rectangle 395"/>
          <p:cNvSpPr/>
          <p:nvPr/>
        </p:nvSpPr>
        <p:spPr>
          <a:xfrm>
            <a:off x="4439816" y="5013176"/>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TextBox 396"/>
          <p:cNvSpPr txBox="1"/>
          <p:nvPr/>
        </p:nvSpPr>
        <p:spPr>
          <a:xfrm>
            <a:off x="6816080" y="3501008"/>
            <a:ext cx="1107996" cy="369332"/>
          </a:xfrm>
          <a:prstGeom prst="rect">
            <a:avLst/>
          </a:prstGeom>
          <a:noFill/>
        </p:spPr>
        <p:txBody>
          <a:bodyPr wrap="none" rtlCol="0">
            <a:spAutoFit/>
          </a:bodyPr>
          <a:lstStyle/>
          <a:p>
            <a:r>
              <a:rPr lang="zh-CN" altLang="en-US" dirty="0" smtClean="0"/>
              <a:t>可选教师</a:t>
            </a:r>
            <a:endParaRPr lang="en-US" dirty="0"/>
          </a:p>
        </p:txBody>
      </p:sp>
      <p:sp>
        <p:nvSpPr>
          <p:cNvPr id="398" name="Rectangle 397"/>
          <p:cNvSpPr/>
          <p:nvPr/>
        </p:nvSpPr>
        <p:spPr>
          <a:xfrm>
            <a:off x="8256240" y="3501008"/>
            <a:ext cx="1656184" cy="18722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Rectangle 398"/>
          <p:cNvSpPr/>
          <p:nvPr/>
        </p:nvSpPr>
        <p:spPr>
          <a:xfrm>
            <a:off x="6168008" y="3501008"/>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0" name="Picture 399"/>
          <p:cNvPicPr>
            <a:picLocks noChangeAspect="1"/>
          </p:cNvPicPr>
          <p:nvPr/>
        </p:nvPicPr>
        <p:blipFill>
          <a:blip r:embed="rId4"/>
          <a:stretch>
            <a:fillRect/>
          </a:stretch>
        </p:blipFill>
        <p:spPr>
          <a:xfrm>
            <a:off x="6240016" y="3573016"/>
            <a:ext cx="254000" cy="241300"/>
          </a:xfrm>
          <a:prstGeom prst="rect">
            <a:avLst/>
          </a:prstGeom>
        </p:spPr>
      </p:pic>
      <p:sp>
        <p:nvSpPr>
          <p:cNvPr id="401" name="Rounded Rectangle 400"/>
          <p:cNvSpPr/>
          <p:nvPr/>
        </p:nvSpPr>
        <p:spPr>
          <a:xfrm>
            <a:off x="9984432" y="3501007"/>
            <a:ext cx="914400" cy="3600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添加</a:t>
            </a:r>
            <a:endParaRPr lang="en-US" dirty="0"/>
          </a:p>
        </p:txBody>
      </p:sp>
      <p:sp>
        <p:nvSpPr>
          <p:cNvPr id="402" name="Rounded Rectangle 401"/>
          <p:cNvSpPr/>
          <p:nvPr/>
        </p:nvSpPr>
        <p:spPr>
          <a:xfrm>
            <a:off x="9984432" y="3933056"/>
            <a:ext cx="914400" cy="3600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删除</a:t>
            </a:r>
            <a:endParaRPr lang="en-US" dirty="0"/>
          </a:p>
        </p:txBody>
      </p:sp>
      <p:sp>
        <p:nvSpPr>
          <p:cNvPr id="403" name="Rectangle 402"/>
          <p:cNvSpPr/>
          <p:nvPr/>
        </p:nvSpPr>
        <p:spPr>
          <a:xfrm>
            <a:off x="9336360" y="5877272"/>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确定</a:t>
            </a:r>
            <a:endParaRPr lang="en-US" dirty="0"/>
          </a:p>
        </p:txBody>
      </p:sp>
      <p:sp>
        <p:nvSpPr>
          <p:cNvPr id="404" name="Rectangle 403"/>
          <p:cNvSpPr/>
          <p:nvPr/>
        </p:nvSpPr>
        <p:spPr>
          <a:xfrm>
            <a:off x="10632504" y="5877272"/>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grpSp>
        <p:nvGrpSpPr>
          <p:cNvPr id="405" name="Group 404"/>
          <p:cNvGrpSpPr/>
          <p:nvPr/>
        </p:nvGrpSpPr>
        <p:grpSpPr>
          <a:xfrm>
            <a:off x="7824192" y="980728"/>
            <a:ext cx="360040" cy="360040"/>
            <a:chOff x="8472264" y="764704"/>
            <a:chExt cx="360040" cy="360040"/>
          </a:xfrm>
        </p:grpSpPr>
        <p:sp>
          <p:nvSpPr>
            <p:cNvPr id="406" name="Oval 405"/>
            <p:cNvSpPr/>
            <p:nvPr/>
          </p:nvSpPr>
          <p:spPr>
            <a:xfrm>
              <a:off x="8472264" y="764704"/>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7" name="Straight Connector 406"/>
            <p:cNvCxnSpPr/>
            <p:nvPr/>
          </p:nvCxnSpPr>
          <p:spPr>
            <a:xfrm>
              <a:off x="8688288" y="980728"/>
              <a:ext cx="144016" cy="144016"/>
            </a:xfrm>
            <a:prstGeom prst="line">
              <a:avLst/>
            </a:prstGeom>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4583832" y="980728"/>
            <a:ext cx="1710468" cy="646331"/>
          </a:xfrm>
          <a:prstGeom prst="rect">
            <a:avLst/>
          </a:prstGeom>
          <a:noFill/>
        </p:spPr>
        <p:txBody>
          <a:bodyPr wrap="none" rtlCol="0">
            <a:spAutoFit/>
          </a:bodyPr>
          <a:lstStyle/>
          <a:p>
            <a:r>
              <a:rPr lang="en-US" altLang="zh-CN" smtClean="0"/>
              <a:t>LAWS130019.01</a:t>
            </a:r>
            <a:endParaRPr lang="en-US" altLang="zh-CN" dirty="0" smtClean="0"/>
          </a:p>
          <a:p>
            <a:endParaRPr lang="en-US" dirty="0"/>
          </a:p>
        </p:txBody>
      </p:sp>
      <p:sp>
        <p:nvSpPr>
          <p:cNvPr id="409" name="TextBox 408"/>
          <p:cNvSpPr txBox="1"/>
          <p:nvPr/>
        </p:nvSpPr>
        <p:spPr>
          <a:xfrm>
            <a:off x="4583832" y="1484784"/>
            <a:ext cx="1107996" cy="369332"/>
          </a:xfrm>
          <a:prstGeom prst="rect">
            <a:avLst/>
          </a:prstGeom>
          <a:noFill/>
        </p:spPr>
        <p:txBody>
          <a:bodyPr wrap="none" rtlCol="0">
            <a:spAutoFit/>
          </a:bodyPr>
          <a:lstStyle/>
          <a:p>
            <a:r>
              <a:rPr lang="zh-CN" altLang="en-US" dirty="0" smtClean="0"/>
              <a:t>法律实务</a:t>
            </a:r>
            <a:endParaRPr lang="en-US" dirty="0"/>
          </a:p>
        </p:txBody>
      </p:sp>
      <p:sp>
        <p:nvSpPr>
          <p:cNvPr id="410" name="TextBox 409"/>
          <p:cNvSpPr txBox="1"/>
          <p:nvPr/>
        </p:nvSpPr>
        <p:spPr>
          <a:xfrm>
            <a:off x="4583832" y="1988840"/>
            <a:ext cx="646331" cy="369332"/>
          </a:xfrm>
          <a:prstGeom prst="rect">
            <a:avLst/>
          </a:prstGeom>
          <a:noFill/>
        </p:spPr>
        <p:txBody>
          <a:bodyPr wrap="none" rtlCol="0">
            <a:spAutoFit/>
          </a:bodyPr>
          <a:lstStyle/>
          <a:p>
            <a:r>
              <a:rPr lang="zh-CN" altLang="en-US" dirty="0" smtClean="0"/>
              <a:t>本科</a:t>
            </a:r>
            <a:endParaRPr lang="en-US" dirty="0"/>
          </a:p>
        </p:txBody>
      </p:sp>
      <p:sp>
        <p:nvSpPr>
          <p:cNvPr id="411" name="TextBox 410"/>
          <p:cNvSpPr txBox="1"/>
          <p:nvPr/>
        </p:nvSpPr>
        <p:spPr>
          <a:xfrm>
            <a:off x="8400256" y="1988840"/>
            <a:ext cx="1710468" cy="369332"/>
          </a:xfrm>
          <a:prstGeom prst="rect">
            <a:avLst/>
          </a:prstGeom>
          <a:noFill/>
        </p:spPr>
        <p:txBody>
          <a:bodyPr wrap="square" rtlCol="0">
            <a:spAutoFit/>
          </a:bodyPr>
          <a:lstStyle/>
          <a:p>
            <a:r>
              <a:rPr lang="en-US" altLang="zh-CN" dirty="0" smtClean="0"/>
              <a:t>15</a:t>
            </a:r>
            <a:endParaRPr lang="en-US" dirty="0"/>
          </a:p>
        </p:txBody>
      </p:sp>
      <p:sp>
        <p:nvSpPr>
          <p:cNvPr id="412" name="TextBox 411"/>
          <p:cNvSpPr txBox="1"/>
          <p:nvPr/>
        </p:nvSpPr>
        <p:spPr>
          <a:xfrm>
            <a:off x="4583832" y="2492896"/>
            <a:ext cx="877163" cy="369332"/>
          </a:xfrm>
          <a:prstGeom prst="rect">
            <a:avLst/>
          </a:prstGeom>
          <a:noFill/>
        </p:spPr>
        <p:txBody>
          <a:bodyPr wrap="none" rtlCol="0">
            <a:spAutoFit/>
          </a:bodyPr>
          <a:lstStyle/>
          <a:p>
            <a:r>
              <a:rPr lang="zh-CN" altLang="en-US" dirty="0" smtClean="0"/>
              <a:t>法学院</a:t>
            </a:r>
            <a:endParaRPr lang="en-US" dirty="0"/>
          </a:p>
        </p:txBody>
      </p:sp>
      <p:sp>
        <p:nvSpPr>
          <p:cNvPr id="413" name="TextBox 412"/>
          <p:cNvSpPr txBox="1"/>
          <p:nvPr/>
        </p:nvSpPr>
        <p:spPr>
          <a:xfrm>
            <a:off x="4583832" y="2996952"/>
            <a:ext cx="415498" cy="369332"/>
          </a:xfrm>
          <a:prstGeom prst="rect">
            <a:avLst/>
          </a:prstGeom>
          <a:noFill/>
        </p:spPr>
        <p:txBody>
          <a:bodyPr wrap="none" rtlCol="0">
            <a:spAutoFit/>
          </a:bodyPr>
          <a:lstStyle/>
          <a:p>
            <a:r>
              <a:rPr lang="zh-CN" altLang="en-US" dirty="0" smtClean="0"/>
              <a:t>七</a:t>
            </a:r>
            <a:endParaRPr lang="en-US" dirty="0"/>
          </a:p>
        </p:txBody>
      </p:sp>
      <p:sp>
        <p:nvSpPr>
          <p:cNvPr id="414" name="TextBox 413"/>
          <p:cNvSpPr txBox="1"/>
          <p:nvPr/>
        </p:nvSpPr>
        <p:spPr>
          <a:xfrm>
            <a:off x="8400256" y="2996952"/>
            <a:ext cx="418704" cy="369332"/>
          </a:xfrm>
          <a:prstGeom prst="rect">
            <a:avLst/>
          </a:prstGeom>
          <a:noFill/>
        </p:spPr>
        <p:txBody>
          <a:bodyPr wrap="none" rtlCol="0">
            <a:spAutoFit/>
          </a:bodyPr>
          <a:lstStyle/>
          <a:p>
            <a:r>
              <a:rPr lang="en-US" altLang="zh-CN" dirty="0" smtClean="0"/>
              <a:t>54</a:t>
            </a:r>
            <a:endParaRPr lang="en-US" dirty="0"/>
          </a:p>
        </p:txBody>
      </p:sp>
      <p:sp>
        <p:nvSpPr>
          <p:cNvPr id="415" name="TextBox 414"/>
          <p:cNvSpPr txBox="1"/>
          <p:nvPr/>
        </p:nvSpPr>
        <p:spPr>
          <a:xfrm>
            <a:off x="4583832" y="3501008"/>
            <a:ext cx="301686" cy="646331"/>
          </a:xfrm>
          <a:prstGeom prst="rect">
            <a:avLst/>
          </a:prstGeom>
          <a:noFill/>
        </p:spPr>
        <p:txBody>
          <a:bodyPr wrap="none" rtlCol="0">
            <a:spAutoFit/>
          </a:bodyPr>
          <a:lstStyle/>
          <a:p>
            <a:r>
              <a:rPr lang="en-US" altLang="zh-CN" dirty="0" smtClean="0"/>
              <a:t>5</a:t>
            </a:r>
            <a:endParaRPr lang="en-US" altLang="zh-CN" dirty="0" smtClean="0"/>
          </a:p>
          <a:p>
            <a:endParaRPr lang="en-US" dirty="0"/>
          </a:p>
        </p:txBody>
      </p:sp>
      <p:sp>
        <p:nvSpPr>
          <p:cNvPr id="416" name="TextBox 415"/>
          <p:cNvSpPr txBox="1"/>
          <p:nvPr/>
        </p:nvSpPr>
        <p:spPr>
          <a:xfrm>
            <a:off x="4583832" y="4005064"/>
            <a:ext cx="646331" cy="369332"/>
          </a:xfrm>
          <a:prstGeom prst="rect">
            <a:avLst/>
          </a:prstGeom>
          <a:noFill/>
        </p:spPr>
        <p:txBody>
          <a:bodyPr wrap="none" rtlCol="0">
            <a:spAutoFit/>
          </a:bodyPr>
          <a:lstStyle/>
          <a:p>
            <a:r>
              <a:rPr lang="zh-CN" altLang="en-US" dirty="0" smtClean="0"/>
              <a:t>选修</a:t>
            </a:r>
            <a:endParaRPr lang="en-US" dirty="0"/>
          </a:p>
        </p:txBody>
      </p:sp>
      <p:sp>
        <p:nvSpPr>
          <p:cNvPr id="417" name="TextBox 416"/>
          <p:cNvSpPr txBox="1"/>
          <p:nvPr/>
        </p:nvSpPr>
        <p:spPr>
          <a:xfrm>
            <a:off x="4583832" y="4509120"/>
            <a:ext cx="301686" cy="369332"/>
          </a:xfrm>
          <a:prstGeom prst="rect">
            <a:avLst/>
          </a:prstGeom>
          <a:noFill/>
        </p:spPr>
        <p:txBody>
          <a:bodyPr wrap="none" rtlCol="0">
            <a:spAutoFit/>
          </a:bodyPr>
          <a:lstStyle/>
          <a:p>
            <a:r>
              <a:rPr lang="en-US" altLang="zh-CN" dirty="0" smtClean="0"/>
              <a:t>2</a:t>
            </a:r>
            <a:endParaRPr lang="en-US" dirty="0"/>
          </a:p>
        </p:txBody>
      </p:sp>
      <p:sp>
        <p:nvSpPr>
          <p:cNvPr id="418" name="TextBox 417"/>
          <p:cNvSpPr txBox="1"/>
          <p:nvPr/>
        </p:nvSpPr>
        <p:spPr>
          <a:xfrm>
            <a:off x="4583832" y="5013176"/>
            <a:ext cx="301686" cy="369332"/>
          </a:xfrm>
          <a:prstGeom prst="rect">
            <a:avLst/>
          </a:prstGeom>
          <a:noFill/>
        </p:spPr>
        <p:txBody>
          <a:bodyPr wrap="none" rtlCol="0">
            <a:spAutoFit/>
          </a:bodyPr>
          <a:lstStyle/>
          <a:p>
            <a:r>
              <a:rPr lang="en-US" altLang="zh-CN" dirty="0" smtClean="0"/>
              <a:t>1</a:t>
            </a:r>
            <a:endParaRPr lang="en-US" dirty="0"/>
          </a:p>
        </p:txBody>
      </p:sp>
      <p:sp>
        <p:nvSpPr>
          <p:cNvPr id="420" name="Left Arrow 419"/>
          <p:cNvSpPr/>
          <p:nvPr/>
        </p:nvSpPr>
        <p:spPr>
          <a:xfrm rot="1363820">
            <a:off x="4976085" y="4650617"/>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8" name="Straight Connector 407"/>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421" name="Rectangle 420"/>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422" name="TextBox 421"/>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423" name="Rectangle 422"/>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424" name="TextBox 423"/>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425" name="Rectangle 424"/>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426" name="Rectangle 425"/>
          <p:cNvSpPr/>
          <p:nvPr/>
        </p:nvSpPr>
        <p:spPr>
          <a:xfrm>
            <a:off x="6168008" y="4005064"/>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7" name="Picture 426"/>
          <p:cNvPicPr>
            <a:picLocks noChangeAspect="1"/>
          </p:cNvPicPr>
          <p:nvPr/>
        </p:nvPicPr>
        <p:blipFill>
          <a:blip r:embed="rId4"/>
          <a:stretch>
            <a:fillRect/>
          </a:stretch>
        </p:blipFill>
        <p:spPr>
          <a:xfrm>
            <a:off x="6240016" y="4077072"/>
            <a:ext cx="254000" cy="24130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1">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5">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50000"/>
            </a:schemeClr>
          </a:solidFill>
        </p:grpSpPr>
        <p:sp>
          <p:nvSpPr>
            <p:cNvPr id="25" name="Rectangle 24"/>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5346335"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学年第一学期</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0</a:t>
            </a:r>
            <a:endParaRPr lang="en-US" altLang="zh-CN" dirty="0" smtClean="0">
              <a:solidFill>
                <a:schemeClr val="tx1"/>
              </a:solidFill>
            </a:endParaRPr>
          </a:p>
        </p:txBody>
      </p:sp>
      <p:sp>
        <p:nvSpPr>
          <p:cNvPr id="63" name="Rectangle 62"/>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4" name="Rectangle 63"/>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5" name="Rectangle 64"/>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6" name="Rectangle 65"/>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7" name="Rectangle 66"/>
          <p:cNvSpPr/>
          <p:nvPr/>
        </p:nvSpPr>
        <p:spPr>
          <a:xfrm>
            <a:off x="9984432"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适格教师总数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711624" y="3861048"/>
            <a:ext cx="190500" cy="304800"/>
          </a:xfrm>
          <a:prstGeom prst="rect">
            <a:avLst/>
          </a:prstGeom>
        </p:spPr>
      </p:pic>
      <p:sp>
        <p:nvSpPr>
          <p:cNvPr id="80" name="TextBox 79"/>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81" name="TextBox 80"/>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256240"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88" name="TextBox 87"/>
          <p:cNvSpPr txBox="1"/>
          <p:nvPr/>
        </p:nvSpPr>
        <p:spPr>
          <a:xfrm>
            <a:off x="10920536" y="3861048"/>
            <a:ext cx="1005403" cy="338554"/>
          </a:xfrm>
          <a:prstGeom prst="rect">
            <a:avLst/>
          </a:prstGeom>
          <a:noFill/>
        </p:spPr>
        <p:txBody>
          <a:bodyPr wrap="none" rtlCol="0">
            <a:spAutoFit/>
          </a:bodyPr>
          <a:lstStyle/>
          <a:p>
            <a:r>
              <a:rPr lang="zh-CN" altLang="en-US" sz="1600" dirty="0" smtClean="0"/>
              <a:t>适格教师</a:t>
            </a:r>
            <a:endParaRPr lang="en-US" sz="1600" dirty="0"/>
          </a:p>
        </p:txBody>
      </p:sp>
      <p:sp>
        <p:nvSpPr>
          <p:cNvPr id="89" name="TextBox 88"/>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503712" y="3861048"/>
            <a:ext cx="190500" cy="304800"/>
          </a:xfrm>
          <a:prstGeom prst="rect">
            <a:avLst/>
          </a:prstGeom>
        </p:spPr>
      </p:pic>
      <p:pic>
        <p:nvPicPr>
          <p:cNvPr id="92" name="Picture 91"/>
          <p:cNvPicPr>
            <a:picLocks noChangeAspect="1"/>
          </p:cNvPicPr>
          <p:nvPr/>
        </p:nvPicPr>
        <p:blipFill>
          <a:blip r:embed="rId3"/>
          <a:stretch>
            <a:fillRect/>
          </a:stretch>
        </p:blipFill>
        <p:spPr>
          <a:xfrm>
            <a:off x="4295800" y="3861048"/>
            <a:ext cx="190500" cy="304800"/>
          </a:xfrm>
          <a:prstGeom prst="rect">
            <a:avLst/>
          </a:prstGeom>
        </p:spPr>
      </p:pic>
      <p:pic>
        <p:nvPicPr>
          <p:cNvPr id="93" name="Picture 92"/>
          <p:cNvPicPr>
            <a:picLocks noChangeAspect="1"/>
          </p:cNvPicPr>
          <p:nvPr/>
        </p:nvPicPr>
        <p:blipFill>
          <a:blip r:embed="rId3"/>
          <a:stretch>
            <a:fillRect/>
          </a:stretch>
        </p:blipFill>
        <p:spPr>
          <a:xfrm>
            <a:off x="4943872" y="3861048"/>
            <a:ext cx="190500" cy="304800"/>
          </a:xfrm>
          <a:prstGeom prst="rect">
            <a:avLst/>
          </a:prstGeom>
        </p:spPr>
      </p:pic>
      <p:pic>
        <p:nvPicPr>
          <p:cNvPr id="94" name="Picture 93"/>
          <p:cNvPicPr>
            <a:picLocks noChangeAspect="1"/>
          </p:cNvPicPr>
          <p:nvPr/>
        </p:nvPicPr>
        <p:blipFill>
          <a:blip r:embed="rId3"/>
          <a:stretch>
            <a:fillRect/>
          </a:stretch>
        </p:blipFill>
        <p:spPr>
          <a:xfrm>
            <a:off x="5663952" y="3861048"/>
            <a:ext cx="190500" cy="304800"/>
          </a:xfrm>
          <a:prstGeom prst="rect">
            <a:avLst/>
          </a:prstGeom>
        </p:spPr>
      </p:pic>
      <p:pic>
        <p:nvPicPr>
          <p:cNvPr id="95" name="Picture 94"/>
          <p:cNvPicPr>
            <a:picLocks noChangeAspect="1"/>
          </p:cNvPicPr>
          <p:nvPr/>
        </p:nvPicPr>
        <p:blipFill>
          <a:blip r:embed="rId3"/>
          <a:stretch>
            <a:fillRect/>
          </a:stretch>
        </p:blipFill>
        <p:spPr>
          <a:xfrm>
            <a:off x="6456040" y="3861048"/>
            <a:ext cx="190500" cy="304800"/>
          </a:xfrm>
          <a:prstGeom prst="rect">
            <a:avLst/>
          </a:prstGeom>
        </p:spPr>
      </p:pic>
      <p:pic>
        <p:nvPicPr>
          <p:cNvPr id="96" name="Picture 95"/>
          <p:cNvPicPr>
            <a:picLocks noChangeAspect="1"/>
          </p:cNvPicPr>
          <p:nvPr/>
        </p:nvPicPr>
        <p:blipFill>
          <a:blip r:embed="rId3"/>
          <a:stretch>
            <a:fillRect/>
          </a:stretch>
        </p:blipFill>
        <p:spPr>
          <a:xfrm>
            <a:off x="7248128" y="3861048"/>
            <a:ext cx="190500" cy="304800"/>
          </a:xfrm>
          <a:prstGeom prst="rect">
            <a:avLst/>
          </a:prstGeom>
        </p:spPr>
      </p:pic>
      <p:pic>
        <p:nvPicPr>
          <p:cNvPr id="97" name="Picture 96"/>
          <p:cNvPicPr>
            <a:picLocks noChangeAspect="1"/>
          </p:cNvPicPr>
          <p:nvPr/>
        </p:nvPicPr>
        <p:blipFill>
          <a:blip r:embed="rId3"/>
          <a:stretch>
            <a:fillRect/>
          </a:stretch>
        </p:blipFill>
        <p:spPr>
          <a:xfrm>
            <a:off x="8040216" y="3861048"/>
            <a:ext cx="190500" cy="304800"/>
          </a:xfrm>
          <a:prstGeom prst="rect">
            <a:avLst/>
          </a:prstGeom>
        </p:spPr>
      </p:pic>
      <p:pic>
        <p:nvPicPr>
          <p:cNvPr id="98" name="Picture 97"/>
          <p:cNvPicPr>
            <a:picLocks noChangeAspect="1"/>
          </p:cNvPicPr>
          <p:nvPr/>
        </p:nvPicPr>
        <p:blipFill>
          <a:blip r:embed="rId3"/>
          <a:stretch>
            <a:fillRect/>
          </a:stretch>
        </p:blipFill>
        <p:spPr>
          <a:xfrm>
            <a:off x="8976320" y="3861048"/>
            <a:ext cx="190500" cy="304800"/>
          </a:xfrm>
          <a:prstGeom prst="rect">
            <a:avLst/>
          </a:prstGeom>
        </p:spPr>
      </p:pic>
      <p:pic>
        <p:nvPicPr>
          <p:cNvPr id="99" name="Picture 98"/>
          <p:cNvPicPr>
            <a:picLocks noChangeAspect="1"/>
          </p:cNvPicPr>
          <p:nvPr/>
        </p:nvPicPr>
        <p:blipFill>
          <a:blip r:embed="rId3"/>
          <a:stretch>
            <a:fillRect/>
          </a:stretch>
        </p:blipFill>
        <p:spPr>
          <a:xfrm>
            <a:off x="9912424" y="3861048"/>
            <a:ext cx="190500" cy="304800"/>
          </a:xfrm>
          <a:prstGeom prst="rect">
            <a:avLst/>
          </a:prstGeom>
        </p:spPr>
      </p:pic>
      <p:pic>
        <p:nvPicPr>
          <p:cNvPr id="100" name="Picture 99"/>
          <p:cNvPicPr>
            <a:picLocks noChangeAspect="1"/>
          </p:cNvPicPr>
          <p:nvPr/>
        </p:nvPicPr>
        <p:blipFill>
          <a:blip r:embed="rId3"/>
          <a:stretch>
            <a:fillRect/>
          </a:stretch>
        </p:blipFill>
        <p:spPr>
          <a:xfrm>
            <a:off x="10704512"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105" name="Straight Connector 10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3" name="TextBox 2"/>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5" name="TextBox 4"/>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6" name="TextBox 5"/>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7" name="TextBox 6"/>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8" name="TextBox 7"/>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9" name="TextBox 8"/>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1" name="TextBox 10"/>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 name="TextBox 26"/>
          <p:cNvSpPr txBox="1"/>
          <p:nvPr/>
        </p:nvSpPr>
        <p:spPr>
          <a:xfrm>
            <a:off x="8472264" y="4293096"/>
            <a:ext cx="367408" cy="307777"/>
          </a:xfrm>
          <a:prstGeom prst="rect">
            <a:avLst/>
          </a:prstGeom>
          <a:noFill/>
        </p:spPr>
        <p:txBody>
          <a:bodyPr wrap="none" rtlCol="0">
            <a:spAutoFit/>
          </a:bodyPr>
          <a:lstStyle/>
          <a:p>
            <a:r>
              <a:rPr lang="en-US" altLang="zh-CN" sz="1400" dirty="0" smtClean="0"/>
              <a:t>70</a:t>
            </a:r>
            <a:endParaRPr lang="en-US" sz="1400" dirty="0"/>
          </a:p>
        </p:txBody>
      </p:sp>
      <p:sp>
        <p:nvSpPr>
          <p:cNvPr id="29" name="TextBox 28"/>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20" name="TextBox 119"/>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30" name="TextBox 29"/>
          <p:cNvSpPr txBox="1"/>
          <p:nvPr/>
        </p:nvSpPr>
        <p:spPr>
          <a:xfrm>
            <a:off x="10740962" y="4221088"/>
            <a:ext cx="1200970" cy="738664"/>
          </a:xfrm>
          <a:prstGeom prst="rect">
            <a:avLst/>
          </a:prstGeom>
          <a:noFill/>
        </p:spPr>
        <p:txBody>
          <a:bodyPr wrap="none" rtlCol="0">
            <a:spAutoFit/>
          </a:bodyPr>
          <a:lstStyle/>
          <a:p>
            <a:r>
              <a:rPr lang="zh-CN" altLang="en-US" sz="1400" dirty="0" smtClean="0"/>
              <a:t>郭建</a:t>
            </a:r>
            <a:r>
              <a:rPr lang="en-US" altLang="zh-CN" sz="1400" dirty="0" smtClean="0"/>
              <a:t>(123456)</a:t>
            </a:r>
            <a:endParaRPr lang="en-US" altLang="zh-CN" sz="1400" dirty="0" smtClean="0"/>
          </a:p>
          <a:p>
            <a:r>
              <a:rPr lang="zh-CN" altLang="en-US" sz="1400" dirty="0" smtClean="0"/>
              <a:t>韩涛</a:t>
            </a:r>
            <a:r>
              <a:rPr lang="en-US" altLang="zh-CN" sz="1400" dirty="0" smtClean="0"/>
              <a:t>(165432)</a:t>
            </a:r>
            <a:endParaRPr lang="en-US" altLang="zh-CN" sz="1400" dirty="0" smtClean="0"/>
          </a:p>
          <a:p>
            <a:r>
              <a:rPr lang="zh-CN" altLang="en-US" sz="1400" dirty="0" smtClean="0"/>
              <a:t>孟烨</a:t>
            </a:r>
            <a:r>
              <a:rPr lang="en-US" altLang="zh-CN" sz="1400" dirty="0" smtClean="0"/>
              <a:t>(543216)</a:t>
            </a:r>
            <a:endParaRPr lang="en-US" sz="1400" dirty="0"/>
          </a:p>
        </p:txBody>
      </p:sp>
      <p:cxnSp>
        <p:nvCxnSpPr>
          <p:cNvPr id="121" name="Straight Connector 120"/>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1991544" y="5013176"/>
            <a:ext cx="9721080" cy="432048"/>
          </a:xfrm>
          <a:prstGeom prst="rect">
            <a:avLst/>
          </a:prstGeom>
          <a:solidFill>
            <a:schemeClr val="accent1">
              <a:lumMod val="60000"/>
              <a:lumOff val="40000"/>
            </a:schemeClr>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24" name="Straight Connector 123"/>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126" name="TextBox 125"/>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127" name="TextBox 126"/>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28" name="TextBox 127"/>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129" name="TextBox 128"/>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30" name="TextBox 129"/>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131" name="TextBox 130"/>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32" name="TextBox 131"/>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133" name="TextBox 132"/>
          <p:cNvSpPr txBox="1"/>
          <p:nvPr/>
        </p:nvSpPr>
        <p:spPr>
          <a:xfrm>
            <a:off x="8472264" y="5013176"/>
            <a:ext cx="458780" cy="307777"/>
          </a:xfrm>
          <a:prstGeom prst="rect">
            <a:avLst/>
          </a:prstGeom>
          <a:noFill/>
        </p:spPr>
        <p:txBody>
          <a:bodyPr wrap="none" rtlCol="0">
            <a:spAutoFit/>
          </a:bodyPr>
          <a:lstStyle/>
          <a:p>
            <a:r>
              <a:rPr lang="en-US" altLang="zh-CN" sz="1400" dirty="0" smtClean="0"/>
              <a:t>110</a:t>
            </a:r>
            <a:endParaRPr lang="en-US" altLang="zh-CN" sz="1400" dirty="0" smtClean="0"/>
          </a:p>
        </p:txBody>
      </p:sp>
      <p:sp>
        <p:nvSpPr>
          <p:cNvPr id="134" name="TextBox 133"/>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135" name="TextBox 134"/>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36" name="TextBox 135"/>
          <p:cNvSpPr txBox="1"/>
          <p:nvPr/>
        </p:nvSpPr>
        <p:spPr>
          <a:xfrm>
            <a:off x="10740962" y="4941168"/>
            <a:ext cx="1380506" cy="523220"/>
          </a:xfrm>
          <a:prstGeom prst="rect">
            <a:avLst/>
          </a:prstGeom>
          <a:noFill/>
        </p:spPr>
        <p:txBody>
          <a:bodyPr wrap="none" rtlCol="0">
            <a:spAutoFit/>
          </a:bodyPr>
          <a:lstStyle/>
          <a:p>
            <a:r>
              <a:rPr lang="zh-CN" altLang="en-US" sz="1400" dirty="0" smtClean="0"/>
              <a:t>章武生</a:t>
            </a:r>
            <a:r>
              <a:rPr lang="en-US" altLang="zh-CN" sz="1400" dirty="0" smtClean="0"/>
              <a:t>(223456)</a:t>
            </a:r>
            <a:endParaRPr lang="en-US" altLang="zh-CN" sz="1400" dirty="0" smtClean="0"/>
          </a:p>
          <a:p>
            <a:r>
              <a:rPr lang="zh-CN" altLang="en-US" sz="1400" dirty="0" smtClean="0"/>
              <a:t>段厚省</a:t>
            </a:r>
            <a:r>
              <a:rPr lang="en-US" altLang="zh-CN" sz="1400" dirty="0" smtClean="0"/>
              <a:t>(365432)</a:t>
            </a:r>
            <a:endParaRPr lang="en-US" altLang="zh-CN" sz="1400" dirty="0" smtClean="0"/>
          </a:p>
        </p:txBody>
      </p:sp>
      <p:cxnSp>
        <p:nvCxnSpPr>
          <p:cNvPr id="137" name="Straight Connector 136"/>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1991544" y="5589240"/>
            <a:ext cx="9721080" cy="4320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41" name="TextBox 140"/>
          <p:cNvSpPr txBox="1"/>
          <p:nvPr/>
        </p:nvSpPr>
        <p:spPr>
          <a:xfrm>
            <a:off x="1991544" y="5517232"/>
            <a:ext cx="872675" cy="523220"/>
          </a:xfrm>
          <a:prstGeom prst="rect">
            <a:avLst/>
          </a:prstGeom>
          <a:noFill/>
        </p:spPr>
        <p:txBody>
          <a:bodyPr wrap="none" rtlCol="0">
            <a:spAutoFit/>
          </a:bodyPr>
          <a:lstStyle/>
          <a:p>
            <a:r>
              <a:rPr lang="en-US" altLang="zh-CN" sz="1400" dirty="0" smtClean="0"/>
              <a:t>LAWS160</a:t>
            </a:r>
            <a:endParaRPr lang="en-US" altLang="zh-CN" sz="1400" dirty="0" smtClean="0"/>
          </a:p>
          <a:p>
            <a:r>
              <a:rPr lang="en-US" altLang="zh-CN" sz="1400" dirty="0" smtClean="0"/>
              <a:t>002.01</a:t>
            </a:r>
            <a:endParaRPr lang="en-US" sz="1400" dirty="0"/>
          </a:p>
        </p:txBody>
      </p:sp>
      <p:sp>
        <p:nvSpPr>
          <p:cNvPr id="142" name="TextBox 141"/>
          <p:cNvSpPr txBox="1"/>
          <p:nvPr/>
        </p:nvSpPr>
        <p:spPr>
          <a:xfrm>
            <a:off x="2855640" y="5589240"/>
            <a:ext cx="902811" cy="307777"/>
          </a:xfrm>
          <a:prstGeom prst="rect">
            <a:avLst/>
          </a:prstGeom>
          <a:noFill/>
        </p:spPr>
        <p:txBody>
          <a:bodyPr wrap="none" rtlCol="0">
            <a:spAutoFit/>
          </a:bodyPr>
          <a:lstStyle/>
          <a:p>
            <a:r>
              <a:rPr lang="zh-CN" altLang="en-US" sz="1400" smtClean="0"/>
              <a:t>民法总论</a:t>
            </a:r>
            <a:endParaRPr lang="en-US" sz="1400" dirty="0"/>
          </a:p>
        </p:txBody>
      </p:sp>
      <p:sp>
        <p:nvSpPr>
          <p:cNvPr id="143" name="TextBox 142"/>
          <p:cNvSpPr txBox="1"/>
          <p:nvPr/>
        </p:nvSpPr>
        <p:spPr>
          <a:xfrm>
            <a:off x="3719736" y="5589240"/>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44" name="TextBox 143"/>
          <p:cNvSpPr txBox="1"/>
          <p:nvPr/>
        </p:nvSpPr>
        <p:spPr>
          <a:xfrm>
            <a:off x="4511824" y="5589240"/>
            <a:ext cx="367408" cy="307777"/>
          </a:xfrm>
          <a:prstGeom prst="rect">
            <a:avLst/>
          </a:prstGeom>
          <a:noFill/>
        </p:spPr>
        <p:txBody>
          <a:bodyPr wrap="none" rtlCol="0">
            <a:spAutoFit/>
          </a:bodyPr>
          <a:lstStyle/>
          <a:p>
            <a:r>
              <a:rPr lang="en-US" altLang="zh-CN" sz="1400" dirty="0" smtClean="0"/>
              <a:t>17</a:t>
            </a:r>
            <a:endParaRPr lang="en-US" sz="1400" dirty="0"/>
          </a:p>
        </p:txBody>
      </p:sp>
      <p:sp>
        <p:nvSpPr>
          <p:cNvPr id="145" name="TextBox 144"/>
          <p:cNvSpPr txBox="1"/>
          <p:nvPr/>
        </p:nvSpPr>
        <p:spPr>
          <a:xfrm>
            <a:off x="5015880" y="5517232"/>
            <a:ext cx="720080" cy="523220"/>
          </a:xfrm>
          <a:prstGeom prst="rect">
            <a:avLst/>
          </a:prstGeom>
          <a:noFill/>
        </p:spPr>
        <p:txBody>
          <a:bodyPr wrap="square" rtlCol="0">
            <a:spAutoFit/>
          </a:bodyPr>
          <a:lstStyle/>
          <a:p>
            <a:r>
              <a:rPr lang="zh-CN" altLang="en-US" sz="1400" smtClean="0"/>
              <a:t>跨校辅修</a:t>
            </a:r>
            <a:endParaRPr lang="en-US" sz="1400" dirty="0"/>
          </a:p>
        </p:txBody>
      </p:sp>
      <p:sp>
        <p:nvSpPr>
          <p:cNvPr id="146" name="TextBox 145"/>
          <p:cNvSpPr txBox="1"/>
          <p:nvPr/>
        </p:nvSpPr>
        <p:spPr>
          <a:xfrm>
            <a:off x="5951984" y="5589240"/>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147" name="TextBox 146"/>
          <p:cNvSpPr txBox="1"/>
          <p:nvPr/>
        </p:nvSpPr>
        <p:spPr>
          <a:xfrm>
            <a:off x="6816080" y="5589240"/>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48" name="TextBox 147"/>
          <p:cNvSpPr txBox="1"/>
          <p:nvPr/>
        </p:nvSpPr>
        <p:spPr>
          <a:xfrm>
            <a:off x="7608168" y="5589240"/>
            <a:ext cx="276038" cy="307777"/>
          </a:xfrm>
          <a:prstGeom prst="rect">
            <a:avLst/>
          </a:prstGeom>
          <a:noFill/>
        </p:spPr>
        <p:txBody>
          <a:bodyPr wrap="none" rtlCol="0">
            <a:spAutoFit/>
          </a:bodyPr>
          <a:lstStyle/>
          <a:p>
            <a:r>
              <a:rPr lang="en-US" altLang="zh-CN" sz="1400" dirty="0" smtClean="0"/>
              <a:t>4</a:t>
            </a:r>
            <a:endParaRPr lang="en-US" sz="1400" dirty="0"/>
          </a:p>
        </p:txBody>
      </p:sp>
      <p:sp>
        <p:nvSpPr>
          <p:cNvPr id="149" name="TextBox 148"/>
          <p:cNvSpPr txBox="1"/>
          <p:nvPr/>
        </p:nvSpPr>
        <p:spPr>
          <a:xfrm>
            <a:off x="8472264" y="5589240"/>
            <a:ext cx="458780" cy="307777"/>
          </a:xfrm>
          <a:prstGeom prst="rect">
            <a:avLst/>
          </a:prstGeom>
          <a:noFill/>
        </p:spPr>
        <p:txBody>
          <a:bodyPr wrap="none" rtlCol="0">
            <a:spAutoFit/>
          </a:bodyPr>
          <a:lstStyle/>
          <a:p>
            <a:r>
              <a:rPr lang="en-US" altLang="zh-CN" sz="1400" dirty="0" smtClean="0"/>
              <a:t>110</a:t>
            </a:r>
            <a:endParaRPr lang="en-US" sz="1400" dirty="0"/>
          </a:p>
        </p:txBody>
      </p:sp>
      <p:sp>
        <p:nvSpPr>
          <p:cNvPr id="150" name="TextBox 149"/>
          <p:cNvSpPr txBox="1"/>
          <p:nvPr/>
        </p:nvSpPr>
        <p:spPr>
          <a:xfrm>
            <a:off x="9408368"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151" name="TextBox 150"/>
          <p:cNvSpPr txBox="1"/>
          <p:nvPr/>
        </p:nvSpPr>
        <p:spPr>
          <a:xfrm>
            <a:off x="10272464"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152" name="TextBox 151"/>
          <p:cNvSpPr txBox="1"/>
          <p:nvPr/>
        </p:nvSpPr>
        <p:spPr>
          <a:xfrm>
            <a:off x="10704512" y="5589240"/>
            <a:ext cx="1380506" cy="307777"/>
          </a:xfrm>
          <a:prstGeom prst="rect">
            <a:avLst/>
          </a:prstGeom>
          <a:noFill/>
        </p:spPr>
        <p:txBody>
          <a:bodyPr wrap="none" rtlCol="0">
            <a:spAutoFit/>
          </a:bodyPr>
          <a:lstStyle/>
          <a:p>
            <a:r>
              <a:rPr lang="zh-CN" altLang="en-US" sz="1400" dirty="0" smtClean="0"/>
              <a:t>班天可</a:t>
            </a:r>
            <a:r>
              <a:rPr lang="en-US" altLang="zh-CN" sz="1400" dirty="0" smtClean="0"/>
              <a:t>(643216)</a:t>
            </a:r>
            <a:endParaRPr lang="en-US" sz="1400" dirty="0"/>
          </a:p>
        </p:txBody>
      </p:sp>
      <p:cxnSp>
        <p:nvCxnSpPr>
          <p:cNvPr id="153" name="Straight Connector 152"/>
          <p:cNvCxnSpPr/>
          <p:nvPr/>
        </p:nvCxnSpPr>
        <p:spPr>
          <a:xfrm>
            <a:off x="1991544" y="609329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1991544" y="6165304"/>
            <a:ext cx="9721080" cy="5760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40" name="Straight Connector 139"/>
          <p:cNvCxnSpPr/>
          <p:nvPr/>
        </p:nvCxnSpPr>
        <p:spPr>
          <a:xfrm>
            <a:off x="1991544" y="67413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2855640" y="6093296"/>
            <a:ext cx="936104" cy="523220"/>
          </a:xfrm>
          <a:prstGeom prst="rect">
            <a:avLst/>
          </a:prstGeom>
          <a:noFill/>
        </p:spPr>
        <p:txBody>
          <a:bodyPr wrap="square" rtlCol="0">
            <a:spAutoFit/>
          </a:bodyPr>
          <a:lstStyle/>
          <a:p>
            <a:r>
              <a:rPr lang="zh-CN" altLang="en-US" sz="1400" smtClean="0"/>
              <a:t>知识产权法</a:t>
            </a:r>
            <a:endParaRPr lang="en-US" sz="1400" dirty="0"/>
          </a:p>
        </p:txBody>
      </p:sp>
      <p:sp>
        <p:nvSpPr>
          <p:cNvPr id="155" name="TextBox 154"/>
          <p:cNvSpPr txBox="1"/>
          <p:nvPr/>
        </p:nvSpPr>
        <p:spPr>
          <a:xfrm>
            <a:off x="3719736" y="6165304"/>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56" name="TextBox 155"/>
          <p:cNvSpPr txBox="1"/>
          <p:nvPr/>
        </p:nvSpPr>
        <p:spPr>
          <a:xfrm>
            <a:off x="4511824" y="6165304"/>
            <a:ext cx="367408" cy="307777"/>
          </a:xfrm>
          <a:prstGeom prst="rect">
            <a:avLst/>
          </a:prstGeom>
          <a:noFill/>
        </p:spPr>
        <p:txBody>
          <a:bodyPr wrap="none" rtlCol="0">
            <a:spAutoFit/>
          </a:bodyPr>
          <a:lstStyle/>
          <a:p>
            <a:r>
              <a:rPr lang="en-US" altLang="zh-CN" sz="1400" dirty="0" smtClean="0"/>
              <a:t>16</a:t>
            </a:r>
            <a:endParaRPr lang="en-US" sz="1400" dirty="0"/>
          </a:p>
        </p:txBody>
      </p:sp>
      <p:sp>
        <p:nvSpPr>
          <p:cNvPr id="157" name="TextBox 156"/>
          <p:cNvSpPr txBox="1"/>
          <p:nvPr/>
        </p:nvSpPr>
        <p:spPr>
          <a:xfrm>
            <a:off x="5015880" y="6165304"/>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58" name="TextBox 157"/>
          <p:cNvSpPr txBox="1"/>
          <p:nvPr/>
        </p:nvSpPr>
        <p:spPr>
          <a:xfrm>
            <a:off x="5951984" y="6165304"/>
            <a:ext cx="364202" cy="307777"/>
          </a:xfrm>
          <a:prstGeom prst="rect">
            <a:avLst/>
          </a:prstGeom>
          <a:noFill/>
        </p:spPr>
        <p:txBody>
          <a:bodyPr wrap="none" rtlCol="0">
            <a:spAutoFit/>
          </a:bodyPr>
          <a:lstStyle/>
          <a:p>
            <a:r>
              <a:rPr lang="zh-CN" altLang="en-US" sz="1400" dirty="0" smtClean="0"/>
              <a:t>五</a:t>
            </a:r>
            <a:endParaRPr lang="en-US" sz="1400" dirty="0"/>
          </a:p>
        </p:txBody>
      </p:sp>
      <p:sp>
        <p:nvSpPr>
          <p:cNvPr id="159" name="TextBox 158"/>
          <p:cNvSpPr txBox="1"/>
          <p:nvPr/>
        </p:nvSpPr>
        <p:spPr>
          <a:xfrm>
            <a:off x="6816080" y="6165304"/>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60" name="TextBox 159"/>
          <p:cNvSpPr txBox="1"/>
          <p:nvPr/>
        </p:nvSpPr>
        <p:spPr>
          <a:xfrm>
            <a:off x="7608168" y="6165304"/>
            <a:ext cx="276038" cy="307777"/>
          </a:xfrm>
          <a:prstGeom prst="rect">
            <a:avLst/>
          </a:prstGeom>
          <a:noFill/>
        </p:spPr>
        <p:txBody>
          <a:bodyPr wrap="none" rtlCol="0">
            <a:spAutoFit/>
          </a:bodyPr>
          <a:lstStyle/>
          <a:p>
            <a:r>
              <a:rPr lang="en-US" altLang="zh-CN" sz="1400" dirty="0" smtClean="0"/>
              <a:t>4</a:t>
            </a:r>
            <a:endParaRPr lang="en-US" sz="1400" dirty="0"/>
          </a:p>
        </p:txBody>
      </p:sp>
      <p:sp>
        <p:nvSpPr>
          <p:cNvPr id="161" name="TextBox 160"/>
          <p:cNvSpPr txBox="1"/>
          <p:nvPr/>
        </p:nvSpPr>
        <p:spPr>
          <a:xfrm>
            <a:off x="8472264" y="6165304"/>
            <a:ext cx="367408" cy="307777"/>
          </a:xfrm>
          <a:prstGeom prst="rect">
            <a:avLst/>
          </a:prstGeom>
          <a:noFill/>
        </p:spPr>
        <p:txBody>
          <a:bodyPr wrap="none" rtlCol="0">
            <a:spAutoFit/>
          </a:bodyPr>
          <a:lstStyle/>
          <a:p>
            <a:r>
              <a:rPr lang="en-US" altLang="zh-CN" sz="1400" dirty="0" smtClean="0"/>
              <a:t>90</a:t>
            </a:r>
            <a:endParaRPr lang="en-US" altLang="zh-CN" sz="1400" dirty="0" smtClean="0"/>
          </a:p>
        </p:txBody>
      </p:sp>
      <p:sp>
        <p:nvSpPr>
          <p:cNvPr id="162" name="TextBox 161"/>
          <p:cNvSpPr txBox="1"/>
          <p:nvPr/>
        </p:nvSpPr>
        <p:spPr>
          <a:xfrm>
            <a:off x="9408368" y="6165304"/>
            <a:ext cx="276038" cy="307777"/>
          </a:xfrm>
          <a:prstGeom prst="rect">
            <a:avLst/>
          </a:prstGeom>
          <a:noFill/>
        </p:spPr>
        <p:txBody>
          <a:bodyPr wrap="none" rtlCol="0">
            <a:spAutoFit/>
          </a:bodyPr>
          <a:lstStyle/>
          <a:p>
            <a:r>
              <a:rPr lang="en-US" altLang="zh-CN" sz="1400" dirty="0" smtClean="0"/>
              <a:t>1</a:t>
            </a:r>
            <a:endParaRPr lang="en-US" sz="1400" dirty="0"/>
          </a:p>
        </p:txBody>
      </p:sp>
      <p:sp>
        <p:nvSpPr>
          <p:cNvPr id="163" name="TextBox 162"/>
          <p:cNvSpPr txBox="1"/>
          <p:nvPr/>
        </p:nvSpPr>
        <p:spPr>
          <a:xfrm>
            <a:off x="10272464" y="6165304"/>
            <a:ext cx="276038" cy="307777"/>
          </a:xfrm>
          <a:prstGeom prst="rect">
            <a:avLst/>
          </a:prstGeom>
          <a:noFill/>
        </p:spPr>
        <p:txBody>
          <a:bodyPr wrap="none" rtlCol="0">
            <a:spAutoFit/>
          </a:bodyPr>
          <a:lstStyle/>
          <a:p>
            <a:r>
              <a:rPr lang="en-US" altLang="zh-CN" sz="1400" dirty="0" smtClean="0"/>
              <a:t>1</a:t>
            </a:r>
            <a:endParaRPr lang="en-US" sz="1400" dirty="0"/>
          </a:p>
        </p:txBody>
      </p:sp>
      <p:sp>
        <p:nvSpPr>
          <p:cNvPr id="165" name="TextBox 164"/>
          <p:cNvSpPr txBox="1"/>
          <p:nvPr/>
        </p:nvSpPr>
        <p:spPr>
          <a:xfrm>
            <a:off x="1991544" y="6093296"/>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012.01</a:t>
            </a:r>
            <a:endParaRPr lang="en-US" sz="1400" dirty="0"/>
          </a:p>
        </p:txBody>
      </p:sp>
      <p:sp>
        <p:nvSpPr>
          <p:cNvPr id="166" name="TextBox 165"/>
          <p:cNvSpPr txBox="1"/>
          <p:nvPr/>
        </p:nvSpPr>
        <p:spPr>
          <a:xfrm>
            <a:off x="10704512" y="6119336"/>
            <a:ext cx="1380506" cy="738664"/>
          </a:xfrm>
          <a:prstGeom prst="rect">
            <a:avLst/>
          </a:prstGeom>
          <a:noFill/>
        </p:spPr>
        <p:txBody>
          <a:bodyPr wrap="none" rtlCol="0">
            <a:spAutoFit/>
          </a:bodyPr>
          <a:lstStyle/>
          <a:p>
            <a:r>
              <a:rPr lang="zh-CN" altLang="en-US" sz="1400" dirty="0" smtClean="0"/>
              <a:t>王俊</a:t>
            </a:r>
            <a:r>
              <a:rPr lang="en-US" altLang="zh-CN" sz="1400" dirty="0" smtClean="0"/>
              <a:t>(776655)</a:t>
            </a:r>
            <a:endParaRPr lang="en-US" altLang="zh-CN" sz="1400" dirty="0" smtClean="0"/>
          </a:p>
          <a:p>
            <a:r>
              <a:rPr lang="zh-CN" altLang="en-US" sz="1400" dirty="0" smtClean="0"/>
              <a:t>陈乃蔚</a:t>
            </a:r>
            <a:r>
              <a:rPr lang="en-US" altLang="zh-CN" sz="1400" dirty="0" smtClean="0"/>
              <a:t>(776633)</a:t>
            </a:r>
            <a:endParaRPr lang="en-US" altLang="zh-CN" sz="1400" dirty="0" smtClean="0"/>
          </a:p>
          <a:p>
            <a:r>
              <a:rPr lang="zh-CN" altLang="en-US" sz="1400" dirty="0" smtClean="0"/>
              <a:t>丁文杰</a:t>
            </a:r>
            <a:r>
              <a:rPr lang="en-US" altLang="zh-CN" sz="1400" dirty="0" smtClean="0"/>
              <a:t>(776622)</a:t>
            </a:r>
            <a:endParaRPr lang="en-US" sz="1400" dirty="0"/>
          </a:p>
        </p:txBody>
      </p:sp>
      <p:sp>
        <p:nvSpPr>
          <p:cNvPr id="167" name="Left Arrow 166"/>
          <p:cNvSpPr/>
          <p:nvPr/>
        </p:nvSpPr>
        <p:spPr>
          <a:xfrm rot="1363820">
            <a:off x="10736724" y="3110417"/>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extBox 168"/>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70" name="Group 169"/>
          <p:cNvGrpSpPr/>
          <p:nvPr/>
        </p:nvGrpSpPr>
        <p:grpSpPr>
          <a:xfrm>
            <a:off x="9624392" y="692696"/>
            <a:ext cx="1584176" cy="576064"/>
            <a:chOff x="3071664" y="2708920"/>
            <a:chExt cx="1659613" cy="648072"/>
          </a:xfrm>
          <a:solidFill>
            <a:schemeClr val="accent5">
              <a:lumMod val="75000"/>
            </a:schemeClr>
          </a:solidFill>
        </p:grpSpPr>
        <p:sp>
          <p:nvSpPr>
            <p:cNvPr id="171" name="Rectangle 170"/>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TextBox 171"/>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73" name="Group 172"/>
          <p:cNvGrpSpPr/>
          <p:nvPr/>
        </p:nvGrpSpPr>
        <p:grpSpPr>
          <a:xfrm>
            <a:off x="6456040" y="692696"/>
            <a:ext cx="1584176" cy="576064"/>
            <a:chOff x="3071664" y="2852936"/>
            <a:chExt cx="1584176" cy="648072"/>
          </a:xfrm>
          <a:solidFill>
            <a:schemeClr val="accent1">
              <a:lumMod val="75000"/>
            </a:schemeClr>
          </a:solidFill>
        </p:grpSpPr>
        <p:sp>
          <p:nvSpPr>
            <p:cNvPr id="174" name="Rectangle 173"/>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TextBox 174"/>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76" name="Group 175"/>
          <p:cNvGrpSpPr/>
          <p:nvPr/>
        </p:nvGrpSpPr>
        <p:grpSpPr>
          <a:xfrm>
            <a:off x="3215680" y="692696"/>
            <a:ext cx="1728193" cy="576064"/>
            <a:chOff x="936470" y="3438001"/>
            <a:chExt cx="1653053" cy="648072"/>
          </a:xfrm>
          <a:solidFill>
            <a:schemeClr val="accent5">
              <a:lumMod val="75000"/>
            </a:schemeClr>
          </a:solidFill>
        </p:grpSpPr>
        <p:sp>
          <p:nvSpPr>
            <p:cNvPr id="177" name="Rectangle 176"/>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TextBox 177"/>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179" name="Group 178"/>
          <p:cNvGrpSpPr/>
          <p:nvPr/>
        </p:nvGrpSpPr>
        <p:grpSpPr>
          <a:xfrm>
            <a:off x="4871864" y="692696"/>
            <a:ext cx="1584176" cy="576064"/>
            <a:chOff x="3071664" y="2708920"/>
            <a:chExt cx="1584176" cy="648072"/>
          </a:xfrm>
          <a:solidFill>
            <a:schemeClr val="accent5">
              <a:lumMod val="75000"/>
            </a:schemeClr>
          </a:solidFill>
        </p:grpSpPr>
        <p:sp>
          <p:nvSpPr>
            <p:cNvPr id="180" name="Rectangle 179"/>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TextBox 180"/>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182" name="Group 181"/>
          <p:cNvGrpSpPr/>
          <p:nvPr/>
        </p:nvGrpSpPr>
        <p:grpSpPr>
          <a:xfrm>
            <a:off x="8040216" y="692696"/>
            <a:ext cx="1584176" cy="576064"/>
            <a:chOff x="3071664" y="2492896"/>
            <a:chExt cx="1584176" cy="648072"/>
          </a:xfrm>
          <a:solidFill>
            <a:schemeClr val="accent1">
              <a:lumMod val="50000"/>
            </a:schemeClr>
          </a:solidFill>
        </p:grpSpPr>
        <p:sp>
          <p:nvSpPr>
            <p:cNvPr id="183" name="Rectangle 182"/>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TextBox 183"/>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
        <p:nvSpPr>
          <p:cNvPr id="185" name="Rectangle 184"/>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187" name="Straight Connector 186"/>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189" name="Rectangle 188"/>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0</a:t>
            </a:r>
            <a:endParaRPr lang="en-US" altLang="zh-CN" dirty="0" smtClean="0">
              <a:solidFill>
                <a:schemeClr val="tx1"/>
              </a:solidFill>
            </a:endParaRPr>
          </a:p>
        </p:txBody>
      </p:sp>
      <p:sp>
        <p:nvSpPr>
          <p:cNvPr id="190" name="Rectangle 189"/>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1" name="Rectangle 190"/>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2" name="Rectangle 191"/>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3" name="Rectangle 192"/>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4" name="Rectangle 193"/>
          <p:cNvSpPr/>
          <p:nvPr/>
        </p:nvSpPr>
        <p:spPr>
          <a:xfrm>
            <a:off x="9984432"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适格教师总数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195" name="TextBox 194"/>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pic>
        <p:nvPicPr>
          <p:cNvPr id="196" name="Picture 195"/>
          <p:cNvPicPr>
            <a:picLocks noChangeAspect="1"/>
          </p:cNvPicPr>
          <p:nvPr/>
        </p:nvPicPr>
        <p:blipFill>
          <a:blip r:embed="rId2"/>
          <a:stretch>
            <a:fillRect/>
          </a:stretch>
        </p:blipFill>
        <p:spPr>
          <a:xfrm>
            <a:off x="2927648" y="3429000"/>
            <a:ext cx="647700" cy="304800"/>
          </a:xfrm>
          <a:prstGeom prst="rect">
            <a:avLst/>
          </a:prstGeom>
        </p:spPr>
      </p:pic>
      <p:sp>
        <p:nvSpPr>
          <p:cNvPr id="197" name="TextBox 196"/>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198" name="TextBox 197"/>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199" name="Rectangle 198"/>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200" name="Picture 199"/>
          <p:cNvPicPr>
            <a:picLocks noChangeAspect="1"/>
          </p:cNvPicPr>
          <p:nvPr/>
        </p:nvPicPr>
        <p:blipFill>
          <a:blip r:embed="rId3"/>
          <a:stretch>
            <a:fillRect/>
          </a:stretch>
        </p:blipFill>
        <p:spPr>
          <a:xfrm>
            <a:off x="2711624" y="3861048"/>
            <a:ext cx="190500" cy="304800"/>
          </a:xfrm>
          <a:prstGeom prst="rect">
            <a:avLst/>
          </a:prstGeom>
        </p:spPr>
      </p:pic>
      <p:sp>
        <p:nvSpPr>
          <p:cNvPr id="201" name="TextBox 200"/>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202" name="TextBox 201"/>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203" name="TextBox 202"/>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204" name="TextBox 203"/>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205" name="TextBox 204"/>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206" name="TextBox 205"/>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207" name="TextBox 206"/>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208" name="TextBox 207"/>
          <p:cNvSpPr txBox="1"/>
          <p:nvPr/>
        </p:nvSpPr>
        <p:spPr>
          <a:xfrm>
            <a:off x="8256240"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209" name="TextBox 208"/>
          <p:cNvSpPr txBox="1"/>
          <p:nvPr/>
        </p:nvSpPr>
        <p:spPr>
          <a:xfrm>
            <a:off x="10920536" y="3861048"/>
            <a:ext cx="1005403" cy="338554"/>
          </a:xfrm>
          <a:prstGeom prst="rect">
            <a:avLst/>
          </a:prstGeom>
          <a:noFill/>
        </p:spPr>
        <p:txBody>
          <a:bodyPr wrap="none" rtlCol="0">
            <a:spAutoFit/>
          </a:bodyPr>
          <a:lstStyle/>
          <a:p>
            <a:r>
              <a:rPr lang="zh-CN" altLang="en-US" sz="1600" dirty="0" smtClean="0"/>
              <a:t>适格教师</a:t>
            </a:r>
            <a:endParaRPr lang="en-US" sz="1600" dirty="0"/>
          </a:p>
        </p:txBody>
      </p:sp>
      <p:sp>
        <p:nvSpPr>
          <p:cNvPr id="210" name="TextBox 209"/>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211" name="TextBox 210"/>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212" name="Picture 211"/>
          <p:cNvPicPr>
            <a:picLocks noChangeAspect="1"/>
          </p:cNvPicPr>
          <p:nvPr/>
        </p:nvPicPr>
        <p:blipFill>
          <a:blip r:embed="rId3"/>
          <a:stretch>
            <a:fillRect/>
          </a:stretch>
        </p:blipFill>
        <p:spPr>
          <a:xfrm>
            <a:off x="3503712" y="3861048"/>
            <a:ext cx="190500" cy="304800"/>
          </a:xfrm>
          <a:prstGeom prst="rect">
            <a:avLst/>
          </a:prstGeom>
        </p:spPr>
      </p:pic>
      <p:pic>
        <p:nvPicPr>
          <p:cNvPr id="213" name="Picture 212"/>
          <p:cNvPicPr>
            <a:picLocks noChangeAspect="1"/>
          </p:cNvPicPr>
          <p:nvPr/>
        </p:nvPicPr>
        <p:blipFill>
          <a:blip r:embed="rId3"/>
          <a:stretch>
            <a:fillRect/>
          </a:stretch>
        </p:blipFill>
        <p:spPr>
          <a:xfrm>
            <a:off x="4295800" y="3861048"/>
            <a:ext cx="190500" cy="304800"/>
          </a:xfrm>
          <a:prstGeom prst="rect">
            <a:avLst/>
          </a:prstGeom>
        </p:spPr>
      </p:pic>
      <p:pic>
        <p:nvPicPr>
          <p:cNvPr id="214" name="Picture 213"/>
          <p:cNvPicPr>
            <a:picLocks noChangeAspect="1"/>
          </p:cNvPicPr>
          <p:nvPr/>
        </p:nvPicPr>
        <p:blipFill>
          <a:blip r:embed="rId3"/>
          <a:stretch>
            <a:fillRect/>
          </a:stretch>
        </p:blipFill>
        <p:spPr>
          <a:xfrm>
            <a:off x="4943872" y="3861048"/>
            <a:ext cx="190500" cy="304800"/>
          </a:xfrm>
          <a:prstGeom prst="rect">
            <a:avLst/>
          </a:prstGeom>
        </p:spPr>
      </p:pic>
      <p:pic>
        <p:nvPicPr>
          <p:cNvPr id="215" name="Picture 214"/>
          <p:cNvPicPr>
            <a:picLocks noChangeAspect="1"/>
          </p:cNvPicPr>
          <p:nvPr/>
        </p:nvPicPr>
        <p:blipFill>
          <a:blip r:embed="rId3"/>
          <a:stretch>
            <a:fillRect/>
          </a:stretch>
        </p:blipFill>
        <p:spPr>
          <a:xfrm>
            <a:off x="5663952" y="3861048"/>
            <a:ext cx="190500" cy="304800"/>
          </a:xfrm>
          <a:prstGeom prst="rect">
            <a:avLst/>
          </a:prstGeom>
        </p:spPr>
      </p:pic>
      <p:pic>
        <p:nvPicPr>
          <p:cNvPr id="216" name="Picture 215"/>
          <p:cNvPicPr>
            <a:picLocks noChangeAspect="1"/>
          </p:cNvPicPr>
          <p:nvPr/>
        </p:nvPicPr>
        <p:blipFill>
          <a:blip r:embed="rId3"/>
          <a:stretch>
            <a:fillRect/>
          </a:stretch>
        </p:blipFill>
        <p:spPr>
          <a:xfrm>
            <a:off x="6456040" y="3861048"/>
            <a:ext cx="190500" cy="304800"/>
          </a:xfrm>
          <a:prstGeom prst="rect">
            <a:avLst/>
          </a:prstGeom>
        </p:spPr>
      </p:pic>
      <p:pic>
        <p:nvPicPr>
          <p:cNvPr id="217" name="Picture 216"/>
          <p:cNvPicPr>
            <a:picLocks noChangeAspect="1"/>
          </p:cNvPicPr>
          <p:nvPr/>
        </p:nvPicPr>
        <p:blipFill>
          <a:blip r:embed="rId3"/>
          <a:stretch>
            <a:fillRect/>
          </a:stretch>
        </p:blipFill>
        <p:spPr>
          <a:xfrm>
            <a:off x="7248128" y="3861048"/>
            <a:ext cx="190500" cy="304800"/>
          </a:xfrm>
          <a:prstGeom prst="rect">
            <a:avLst/>
          </a:prstGeom>
        </p:spPr>
      </p:pic>
      <p:pic>
        <p:nvPicPr>
          <p:cNvPr id="218" name="Picture 217"/>
          <p:cNvPicPr>
            <a:picLocks noChangeAspect="1"/>
          </p:cNvPicPr>
          <p:nvPr/>
        </p:nvPicPr>
        <p:blipFill>
          <a:blip r:embed="rId3"/>
          <a:stretch>
            <a:fillRect/>
          </a:stretch>
        </p:blipFill>
        <p:spPr>
          <a:xfrm>
            <a:off x="8040216" y="3861048"/>
            <a:ext cx="190500" cy="304800"/>
          </a:xfrm>
          <a:prstGeom prst="rect">
            <a:avLst/>
          </a:prstGeom>
        </p:spPr>
      </p:pic>
      <p:pic>
        <p:nvPicPr>
          <p:cNvPr id="219" name="Picture 218"/>
          <p:cNvPicPr>
            <a:picLocks noChangeAspect="1"/>
          </p:cNvPicPr>
          <p:nvPr/>
        </p:nvPicPr>
        <p:blipFill>
          <a:blip r:embed="rId3"/>
          <a:stretch>
            <a:fillRect/>
          </a:stretch>
        </p:blipFill>
        <p:spPr>
          <a:xfrm>
            <a:off x="8976320" y="3861048"/>
            <a:ext cx="190500" cy="304800"/>
          </a:xfrm>
          <a:prstGeom prst="rect">
            <a:avLst/>
          </a:prstGeom>
        </p:spPr>
      </p:pic>
      <p:pic>
        <p:nvPicPr>
          <p:cNvPr id="220" name="Picture 219"/>
          <p:cNvPicPr>
            <a:picLocks noChangeAspect="1"/>
          </p:cNvPicPr>
          <p:nvPr/>
        </p:nvPicPr>
        <p:blipFill>
          <a:blip r:embed="rId3"/>
          <a:stretch>
            <a:fillRect/>
          </a:stretch>
        </p:blipFill>
        <p:spPr>
          <a:xfrm>
            <a:off x="9912424" y="3861048"/>
            <a:ext cx="190500" cy="304800"/>
          </a:xfrm>
          <a:prstGeom prst="rect">
            <a:avLst/>
          </a:prstGeom>
        </p:spPr>
      </p:pic>
      <p:pic>
        <p:nvPicPr>
          <p:cNvPr id="221" name="Picture 220"/>
          <p:cNvPicPr>
            <a:picLocks noChangeAspect="1"/>
          </p:cNvPicPr>
          <p:nvPr/>
        </p:nvPicPr>
        <p:blipFill>
          <a:blip r:embed="rId3"/>
          <a:stretch>
            <a:fillRect/>
          </a:stretch>
        </p:blipFill>
        <p:spPr>
          <a:xfrm>
            <a:off x="10704512" y="3861048"/>
            <a:ext cx="190500" cy="304800"/>
          </a:xfrm>
          <a:prstGeom prst="rect">
            <a:avLst/>
          </a:prstGeom>
        </p:spPr>
      </p:pic>
      <p:sp>
        <p:nvSpPr>
          <p:cNvPr id="222" name="Rounded Rectangle 221"/>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223" name="Rounded Rectangle 222">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224" name="Rounded Rectangle 223"/>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225" name="Rounded Rectangle 224"/>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226" name="Rounded Rectangle 225"/>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227" name="Rounded Rectangle 226"/>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sp>
        <p:nvSpPr>
          <p:cNvPr id="228" name="TextBox 227"/>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229" name="TextBox 228"/>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230" name="TextBox 229"/>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231" name="TextBox 230"/>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232" name="TextBox 231"/>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233" name="TextBox 232"/>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234" name="TextBox 233"/>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35" name="TextBox 234"/>
          <p:cNvSpPr txBox="1"/>
          <p:nvPr/>
        </p:nvSpPr>
        <p:spPr>
          <a:xfrm>
            <a:off x="8472264" y="4293096"/>
            <a:ext cx="367408" cy="307777"/>
          </a:xfrm>
          <a:prstGeom prst="rect">
            <a:avLst/>
          </a:prstGeom>
          <a:noFill/>
        </p:spPr>
        <p:txBody>
          <a:bodyPr wrap="none" rtlCol="0">
            <a:spAutoFit/>
          </a:bodyPr>
          <a:lstStyle/>
          <a:p>
            <a:r>
              <a:rPr lang="en-US" altLang="zh-CN" sz="1400" dirty="0" smtClean="0"/>
              <a:t>70</a:t>
            </a:r>
            <a:endParaRPr lang="en-US" sz="1400" dirty="0"/>
          </a:p>
        </p:txBody>
      </p:sp>
      <p:sp>
        <p:nvSpPr>
          <p:cNvPr id="236" name="TextBox 235"/>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237" name="TextBox 236"/>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238" name="TextBox 237"/>
          <p:cNvSpPr txBox="1"/>
          <p:nvPr/>
        </p:nvSpPr>
        <p:spPr>
          <a:xfrm>
            <a:off x="10740962" y="4221088"/>
            <a:ext cx="1200970" cy="738664"/>
          </a:xfrm>
          <a:prstGeom prst="rect">
            <a:avLst/>
          </a:prstGeom>
          <a:noFill/>
        </p:spPr>
        <p:txBody>
          <a:bodyPr wrap="none" rtlCol="0">
            <a:spAutoFit/>
          </a:bodyPr>
          <a:lstStyle/>
          <a:p>
            <a:r>
              <a:rPr lang="zh-CN" altLang="en-US" sz="1400" dirty="0" smtClean="0"/>
              <a:t>郭建</a:t>
            </a:r>
            <a:r>
              <a:rPr lang="en-US" altLang="zh-CN" sz="1400" dirty="0" smtClean="0"/>
              <a:t>(123456)</a:t>
            </a:r>
            <a:endParaRPr lang="en-US" altLang="zh-CN" sz="1400" dirty="0" smtClean="0"/>
          </a:p>
          <a:p>
            <a:r>
              <a:rPr lang="zh-CN" altLang="en-US" sz="1400" dirty="0" smtClean="0"/>
              <a:t>韩涛</a:t>
            </a:r>
            <a:r>
              <a:rPr lang="en-US" altLang="zh-CN" sz="1400" dirty="0" smtClean="0"/>
              <a:t>(165432)</a:t>
            </a:r>
            <a:endParaRPr lang="en-US" altLang="zh-CN" sz="1400" dirty="0" smtClean="0"/>
          </a:p>
          <a:p>
            <a:r>
              <a:rPr lang="zh-CN" altLang="en-US" sz="1400" dirty="0" smtClean="0"/>
              <a:t>孟烨</a:t>
            </a:r>
            <a:r>
              <a:rPr lang="en-US" altLang="zh-CN" sz="1400" dirty="0" smtClean="0"/>
              <a:t>(543216)</a:t>
            </a:r>
            <a:endParaRPr lang="en-US" sz="1400" dirty="0"/>
          </a:p>
        </p:txBody>
      </p:sp>
      <p:sp>
        <p:nvSpPr>
          <p:cNvPr id="239" name="TextBox 238"/>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240" name="TextBox 239"/>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241" name="TextBox 240"/>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242" name="TextBox 241"/>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243" name="TextBox 242"/>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244" name="TextBox 243"/>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245" name="TextBox 244"/>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246" name="TextBox 245"/>
          <p:cNvSpPr txBox="1"/>
          <p:nvPr/>
        </p:nvSpPr>
        <p:spPr>
          <a:xfrm>
            <a:off x="8472264" y="5013176"/>
            <a:ext cx="458780" cy="307777"/>
          </a:xfrm>
          <a:prstGeom prst="rect">
            <a:avLst/>
          </a:prstGeom>
          <a:noFill/>
        </p:spPr>
        <p:txBody>
          <a:bodyPr wrap="none" rtlCol="0">
            <a:spAutoFit/>
          </a:bodyPr>
          <a:lstStyle/>
          <a:p>
            <a:r>
              <a:rPr lang="en-US" altLang="zh-CN" sz="1400" dirty="0" smtClean="0"/>
              <a:t>110</a:t>
            </a:r>
            <a:endParaRPr lang="en-US" altLang="zh-CN" sz="1400" dirty="0" smtClean="0"/>
          </a:p>
        </p:txBody>
      </p:sp>
      <p:sp>
        <p:nvSpPr>
          <p:cNvPr id="247" name="TextBox 246"/>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248" name="TextBox 247"/>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sp>
        <p:nvSpPr>
          <p:cNvPr id="249" name="TextBox 248"/>
          <p:cNvSpPr txBox="1"/>
          <p:nvPr/>
        </p:nvSpPr>
        <p:spPr>
          <a:xfrm>
            <a:off x="2855640" y="5589240"/>
            <a:ext cx="902811" cy="307777"/>
          </a:xfrm>
          <a:prstGeom prst="rect">
            <a:avLst/>
          </a:prstGeom>
          <a:noFill/>
        </p:spPr>
        <p:txBody>
          <a:bodyPr wrap="none" rtlCol="0">
            <a:spAutoFit/>
          </a:bodyPr>
          <a:lstStyle/>
          <a:p>
            <a:r>
              <a:rPr lang="zh-CN" altLang="en-US" sz="1400" smtClean="0"/>
              <a:t>民法总论</a:t>
            </a:r>
            <a:endParaRPr lang="en-US" sz="1400" dirty="0"/>
          </a:p>
        </p:txBody>
      </p:sp>
      <p:sp>
        <p:nvSpPr>
          <p:cNvPr id="250" name="TextBox 249"/>
          <p:cNvSpPr txBox="1"/>
          <p:nvPr/>
        </p:nvSpPr>
        <p:spPr>
          <a:xfrm>
            <a:off x="3719736" y="5589240"/>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251" name="TextBox 250"/>
          <p:cNvSpPr txBox="1"/>
          <p:nvPr/>
        </p:nvSpPr>
        <p:spPr>
          <a:xfrm>
            <a:off x="4511824" y="5589240"/>
            <a:ext cx="367408" cy="307777"/>
          </a:xfrm>
          <a:prstGeom prst="rect">
            <a:avLst/>
          </a:prstGeom>
          <a:noFill/>
        </p:spPr>
        <p:txBody>
          <a:bodyPr wrap="none" rtlCol="0">
            <a:spAutoFit/>
          </a:bodyPr>
          <a:lstStyle/>
          <a:p>
            <a:r>
              <a:rPr lang="en-US" altLang="zh-CN" sz="1400" dirty="0" smtClean="0"/>
              <a:t>17</a:t>
            </a:r>
            <a:endParaRPr lang="en-US" sz="1400" dirty="0"/>
          </a:p>
        </p:txBody>
      </p:sp>
      <p:sp>
        <p:nvSpPr>
          <p:cNvPr id="252" name="TextBox 251"/>
          <p:cNvSpPr txBox="1"/>
          <p:nvPr/>
        </p:nvSpPr>
        <p:spPr>
          <a:xfrm>
            <a:off x="5015880" y="5517232"/>
            <a:ext cx="720080" cy="523220"/>
          </a:xfrm>
          <a:prstGeom prst="rect">
            <a:avLst/>
          </a:prstGeom>
          <a:noFill/>
        </p:spPr>
        <p:txBody>
          <a:bodyPr wrap="square" rtlCol="0">
            <a:spAutoFit/>
          </a:bodyPr>
          <a:lstStyle/>
          <a:p>
            <a:r>
              <a:rPr lang="zh-CN" altLang="en-US" sz="1400" smtClean="0"/>
              <a:t>跨校辅修</a:t>
            </a:r>
            <a:endParaRPr lang="en-US" sz="1400" dirty="0"/>
          </a:p>
        </p:txBody>
      </p:sp>
      <p:sp>
        <p:nvSpPr>
          <p:cNvPr id="253" name="TextBox 252"/>
          <p:cNvSpPr txBox="1"/>
          <p:nvPr/>
        </p:nvSpPr>
        <p:spPr>
          <a:xfrm>
            <a:off x="5951984" y="5589240"/>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254" name="TextBox 253"/>
          <p:cNvSpPr txBox="1"/>
          <p:nvPr/>
        </p:nvSpPr>
        <p:spPr>
          <a:xfrm>
            <a:off x="6816080" y="5589240"/>
            <a:ext cx="367408" cy="307777"/>
          </a:xfrm>
          <a:prstGeom prst="rect">
            <a:avLst/>
          </a:prstGeom>
          <a:noFill/>
        </p:spPr>
        <p:txBody>
          <a:bodyPr wrap="none" rtlCol="0">
            <a:spAutoFit/>
          </a:bodyPr>
          <a:lstStyle/>
          <a:p>
            <a:r>
              <a:rPr lang="en-US" altLang="zh-CN" sz="1400" dirty="0" smtClean="0"/>
              <a:t>54</a:t>
            </a:r>
            <a:endParaRPr lang="en-US" sz="1400" dirty="0"/>
          </a:p>
        </p:txBody>
      </p:sp>
      <p:sp>
        <p:nvSpPr>
          <p:cNvPr id="255" name="TextBox 254"/>
          <p:cNvSpPr txBox="1"/>
          <p:nvPr/>
        </p:nvSpPr>
        <p:spPr>
          <a:xfrm>
            <a:off x="7608168" y="5589240"/>
            <a:ext cx="276038" cy="307777"/>
          </a:xfrm>
          <a:prstGeom prst="rect">
            <a:avLst/>
          </a:prstGeom>
          <a:noFill/>
        </p:spPr>
        <p:txBody>
          <a:bodyPr wrap="none" rtlCol="0">
            <a:spAutoFit/>
          </a:bodyPr>
          <a:lstStyle/>
          <a:p>
            <a:r>
              <a:rPr lang="en-US" altLang="zh-CN" sz="1400" dirty="0" smtClean="0"/>
              <a:t>4</a:t>
            </a:r>
            <a:endParaRPr lang="en-US" sz="1400" dirty="0"/>
          </a:p>
        </p:txBody>
      </p:sp>
      <p:sp>
        <p:nvSpPr>
          <p:cNvPr id="256" name="TextBox 255"/>
          <p:cNvSpPr txBox="1"/>
          <p:nvPr/>
        </p:nvSpPr>
        <p:spPr>
          <a:xfrm>
            <a:off x="8472264" y="5589240"/>
            <a:ext cx="458780" cy="307777"/>
          </a:xfrm>
          <a:prstGeom prst="rect">
            <a:avLst/>
          </a:prstGeom>
          <a:noFill/>
        </p:spPr>
        <p:txBody>
          <a:bodyPr wrap="none" rtlCol="0">
            <a:spAutoFit/>
          </a:bodyPr>
          <a:lstStyle/>
          <a:p>
            <a:r>
              <a:rPr lang="en-US" altLang="zh-CN" sz="1400" dirty="0" smtClean="0"/>
              <a:t>110</a:t>
            </a:r>
            <a:endParaRPr lang="en-US" sz="1400" dirty="0"/>
          </a:p>
        </p:txBody>
      </p:sp>
      <p:sp>
        <p:nvSpPr>
          <p:cNvPr id="257" name="TextBox 256"/>
          <p:cNvSpPr txBox="1"/>
          <p:nvPr/>
        </p:nvSpPr>
        <p:spPr>
          <a:xfrm>
            <a:off x="9408368"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258" name="TextBox 257"/>
          <p:cNvSpPr txBox="1"/>
          <p:nvPr/>
        </p:nvSpPr>
        <p:spPr>
          <a:xfrm>
            <a:off x="10272464"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259" name="TextBox 258"/>
          <p:cNvSpPr txBox="1"/>
          <p:nvPr/>
        </p:nvSpPr>
        <p:spPr>
          <a:xfrm>
            <a:off x="2855640" y="6093296"/>
            <a:ext cx="936104" cy="523220"/>
          </a:xfrm>
          <a:prstGeom prst="rect">
            <a:avLst/>
          </a:prstGeom>
          <a:noFill/>
        </p:spPr>
        <p:txBody>
          <a:bodyPr wrap="square" rtlCol="0">
            <a:spAutoFit/>
          </a:bodyPr>
          <a:lstStyle/>
          <a:p>
            <a:r>
              <a:rPr lang="zh-CN" altLang="en-US" sz="1400" smtClean="0"/>
              <a:t>知识产权法</a:t>
            </a:r>
            <a:endParaRPr lang="en-US" sz="1400" dirty="0"/>
          </a:p>
        </p:txBody>
      </p:sp>
      <p:sp>
        <p:nvSpPr>
          <p:cNvPr id="260" name="TextBox 259"/>
          <p:cNvSpPr txBox="1"/>
          <p:nvPr/>
        </p:nvSpPr>
        <p:spPr>
          <a:xfrm>
            <a:off x="3719736" y="6165304"/>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261" name="TextBox 260"/>
          <p:cNvSpPr txBox="1"/>
          <p:nvPr/>
        </p:nvSpPr>
        <p:spPr>
          <a:xfrm>
            <a:off x="4511824" y="6165304"/>
            <a:ext cx="367408" cy="307777"/>
          </a:xfrm>
          <a:prstGeom prst="rect">
            <a:avLst/>
          </a:prstGeom>
          <a:noFill/>
        </p:spPr>
        <p:txBody>
          <a:bodyPr wrap="none" rtlCol="0">
            <a:spAutoFit/>
          </a:bodyPr>
          <a:lstStyle/>
          <a:p>
            <a:r>
              <a:rPr lang="en-US" altLang="zh-CN" sz="1400" dirty="0" smtClean="0"/>
              <a:t>16</a:t>
            </a:r>
            <a:endParaRPr lang="en-US" sz="1400" dirty="0"/>
          </a:p>
        </p:txBody>
      </p:sp>
      <p:sp>
        <p:nvSpPr>
          <p:cNvPr id="262" name="TextBox 261"/>
          <p:cNvSpPr txBox="1"/>
          <p:nvPr/>
        </p:nvSpPr>
        <p:spPr>
          <a:xfrm>
            <a:off x="5015880" y="6165304"/>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263" name="TextBox 262"/>
          <p:cNvSpPr txBox="1"/>
          <p:nvPr/>
        </p:nvSpPr>
        <p:spPr>
          <a:xfrm>
            <a:off x="5951984" y="6165304"/>
            <a:ext cx="364202" cy="307777"/>
          </a:xfrm>
          <a:prstGeom prst="rect">
            <a:avLst/>
          </a:prstGeom>
          <a:noFill/>
        </p:spPr>
        <p:txBody>
          <a:bodyPr wrap="none" rtlCol="0">
            <a:spAutoFit/>
          </a:bodyPr>
          <a:lstStyle/>
          <a:p>
            <a:r>
              <a:rPr lang="zh-CN" altLang="en-US" sz="1400" dirty="0" smtClean="0"/>
              <a:t>五</a:t>
            </a:r>
            <a:endParaRPr lang="en-US" sz="1400" dirty="0"/>
          </a:p>
        </p:txBody>
      </p:sp>
      <p:sp>
        <p:nvSpPr>
          <p:cNvPr id="264" name="TextBox 263"/>
          <p:cNvSpPr txBox="1"/>
          <p:nvPr/>
        </p:nvSpPr>
        <p:spPr>
          <a:xfrm>
            <a:off x="6816080" y="6165304"/>
            <a:ext cx="367408" cy="307777"/>
          </a:xfrm>
          <a:prstGeom prst="rect">
            <a:avLst/>
          </a:prstGeom>
          <a:noFill/>
        </p:spPr>
        <p:txBody>
          <a:bodyPr wrap="none" rtlCol="0">
            <a:spAutoFit/>
          </a:bodyPr>
          <a:lstStyle/>
          <a:p>
            <a:r>
              <a:rPr lang="en-US" altLang="zh-CN" sz="1400" dirty="0" smtClean="0"/>
              <a:t>54</a:t>
            </a:r>
            <a:endParaRPr lang="en-US" sz="1400" dirty="0"/>
          </a:p>
        </p:txBody>
      </p:sp>
      <p:sp>
        <p:nvSpPr>
          <p:cNvPr id="265" name="TextBox 264"/>
          <p:cNvSpPr txBox="1"/>
          <p:nvPr/>
        </p:nvSpPr>
        <p:spPr>
          <a:xfrm>
            <a:off x="7608168" y="6165304"/>
            <a:ext cx="276038" cy="307777"/>
          </a:xfrm>
          <a:prstGeom prst="rect">
            <a:avLst/>
          </a:prstGeom>
          <a:noFill/>
        </p:spPr>
        <p:txBody>
          <a:bodyPr wrap="none" rtlCol="0">
            <a:spAutoFit/>
          </a:bodyPr>
          <a:lstStyle/>
          <a:p>
            <a:r>
              <a:rPr lang="en-US" altLang="zh-CN" sz="1400" dirty="0" smtClean="0"/>
              <a:t>4</a:t>
            </a:r>
            <a:endParaRPr lang="en-US" sz="1400" dirty="0"/>
          </a:p>
        </p:txBody>
      </p:sp>
      <p:sp>
        <p:nvSpPr>
          <p:cNvPr id="266" name="TextBox 265"/>
          <p:cNvSpPr txBox="1"/>
          <p:nvPr/>
        </p:nvSpPr>
        <p:spPr>
          <a:xfrm>
            <a:off x="8472264" y="6165304"/>
            <a:ext cx="367408" cy="307777"/>
          </a:xfrm>
          <a:prstGeom prst="rect">
            <a:avLst/>
          </a:prstGeom>
          <a:noFill/>
        </p:spPr>
        <p:txBody>
          <a:bodyPr wrap="none" rtlCol="0">
            <a:spAutoFit/>
          </a:bodyPr>
          <a:lstStyle/>
          <a:p>
            <a:r>
              <a:rPr lang="en-US" altLang="zh-CN" sz="1400" dirty="0" smtClean="0"/>
              <a:t>90</a:t>
            </a:r>
            <a:endParaRPr lang="en-US" altLang="zh-CN" sz="1400" dirty="0" smtClean="0"/>
          </a:p>
        </p:txBody>
      </p:sp>
      <p:sp>
        <p:nvSpPr>
          <p:cNvPr id="267" name="TextBox 266"/>
          <p:cNvSpPr txBox="1"/>
          <p:nvPr/>
        </p:nvSpPr>
        <p:spPr>
          <a:xfrm>
            <a:off x="9408368" y="6165304"/>
            <a:ext cx="276038" cy="307777"/>
          </a:xfrm>
          <a:prstGeom prst="rect">
            <a:avLst/>
          </a:prstGeom>
          <a:noFill/>
        </p:spPr>
        <p:txBody>
          <a:bodyPr wrap="none" rtlCol="0">
            <a:spAutoFit/>
          </a:bodyPr>
          <a:lstStyle/>
          <a:p>
            <a:r>
              <a:rPr lang="en-US" altLang="zh-CN" sz="1400" dirty="0" smtClean="0"/>
              <a:t>1</a:t>
            </a:r>
            <a:endParaRPr lang="en-US" sz="1400" dirty="0"/>
          </a:p>
        </p:txBody>
      </p:sp>
      <p:sp>
        <p:nvSpPr>
          <p:cNvPr id="268" name="TextBox 267"/>
          <p:cNvSpPr txBox="1"/>
          <p:nvPr/>
        </p:nvSpPr>
        <p:spPr>
          <a:xfrm>
            <a:off x="10272464" y="6165304"/>
            <a:ext cx="276038" cy="307777"/>
          </a:xfrm>
          <a:prstGeom prst="rect">
            <a:avLst/>
          </a:prstGeom>
          <a:noFill/>
        </p:spPr>
        <p:txBody>
          <a:bodyPr wrap="none" rtlCol="0">
            <a:spAutoFit/>
          </a:bodyPr>
          <a:lstStyle/>
          <a:p>
            <a:r>
              <a:rPr lang="en-US" altLang="zh-CN" sz="1400" dirty="0" smtClean="0"/>
              <a:t>1</a:t>
            </a:r>
            <a:endParaRPr lang="en-US" sz="1400" dirty="0"/>
          </a:p>
        </p:txBody>
      </p:sp>
      <p:sp>
        <p:nvSpPr>
          <p:cNvPr id="269" name="Left Arrow 268"/>
          <p:cNvSpPr/>
          <p:nvPr/>
        </p:nvSpPr>
        <p:spPr>
          <a:xfrm rot="1363820">
            <a:off x="9944636" y="3137952"/>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TextBox 271"/>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273" name="Group 272"/>
          <p:cNvGrpSpPr/>
          <p:nvPr/>
        </p:nvGrpSpPr>
        <p:grpSpPr>
          <a:xfrm>
            <a:off x="9624392" y="692696"/>
            <a:ext cx="1584176" cy="576064"/>
            <a:chOff x="3071664" y="2708920"/>
            <a:chExt cx="1659613" cy="648072"/>
          </a:xfrm>
          <a:solidFill>
            <a:schemeClr val="accent5">
              <a:lumMod val="75000"/>
            </a:schemeClr>
          </a:solidFill>
        </p:grpSpPr>
        <p:sp>
          <p:nvSpPr>
            <p:cNvPr id="274" name="Rectangle 273"/>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TextBox 274"/>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276" name="Group 275"/>
          <p:cNvGrpSpPr/>
          <p:nvPr/>
        </p:nvGrpSpPr>
        <p:grpSpPr>
          <a:xfrm>
            <a:off x="6456040" y="692696"/>
            <a:ext cx="1584176" cy="576064"/>
            <a:chOff x="3071664" y="2852936"/>
            <a:chExt cx="1584176" cy="648072"/>
          </a:xfrm>
          <a:solidFill>
            <a:schemeClr val="accent1">
              <a:lumMod val="75000"/>
            </a:schemeClr>
          </a:solidFill>
        </p:grpSpPr>
        <p:sp>
          <p:nvSpPr>
            <p:cNvPr id="277" name="Rectangle 276"/>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TextBox 277"/>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279" name="Group 278"/>
          <p:cNvGrpSpPr/>
          <p:nvPr/>
        </p:nvGrpSpPr>
        <p:grpSpPr>
          <a:xfrm>
            <a:off x="3215680" y="692696"/>
            <a:ext cx="1728193" cy="576064"/>
            <a:chOff x="936470" y="3438001"/>
            <a:chExt cx="1653053" cy="648072"/>
          </a:xfrm>
          <a:solidFill>
            <a:schemeClr val="accent5">
              <a:lumMod val="75000"/>
            </a:schemeClr>
          </a:solidFill>
        </p:grpSpPr>
        <p:sp>
          <p:nvSpPr>
            <p:cNvPr id="280" name="Rectangle 279"/>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TextBox 280"/>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82" name="Group 281"/>
          <p:cNvGrpSpPr/>
          <p:nvPr/>
        </p:nvGrpSpPr>
        <p:grpSpPr>
          <a:xfrm>
            <a:off x="4871864" y="692696"/>
            <a:ext cx="1584176" cy="576064"/>
            <a:chOff x="3071664" y="2708920"/>
            <a:chExt cx="1584176" cy="648072"/>
          </a:xfrm>
          <a:solidFill>
            <a:schemeClr val="accent5">
              <a:lumMod val="75000"/>
            </a:schemeClr>
          </a:solidFill>
        </p:grpSpPr>
        <p:sp>
          <p:nvSpPr>
            <p:cNvPr id="283" name="Rectangle 282"/>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TextBox 283"/>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85" name="Group 284"/>
          <p:cNvGrpSpPr/>
          <p:nvPr/>
        </p:nvGrpSpPr>
        <p:grpSpPr>
          <a:xfrm>
            <a:off x="8040216" y="692696"/>
            <a:ext cx="1584176" cy="576064"/>
            <a:chOff x="3071664" y="2492896"/>
            <a:chExt cx="1584176" cy="648072"/>
          </a:xfrm>
          <a:solidFill>
            <a:schemeClr val="accent1">
              <a:lumMod val="50000"/>
            </a:schemeClr>
          </a:solidFill>
        </p:grpSpPr>
        <p:sp>
          <p:nvSpPr>
            <p:cNvPr id="286" name="Rectangle 285"/>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TextBox 286"/>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
        <p:nvSpPr>
          <p:cNvPr id="288" name="Rectangle 287"/>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TextBox 288"/>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290" name="Straight Connector 289"/>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91" name="TextBox 290"/>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92" name="Rectangle 291"/>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0</a:t>
            </a:r>
            <a:endParaRPr lang="en-US" altLang="zh-CN" dirty="0" smtClean="0">
              <a:solidFill>
                <a:schemeClr val="tx1"/>
              </a:solidFill>
            </a:endParaRPr>
          </a:p>
        </p:txBody>
      </p:sp>
      <p:sp>
        <p:nvSpPr>
          <p:cNvPr id="293" name="Rectangle 292"/>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294" name="Rectangle 293"/>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295" name="Rectangle 294"/>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296" name="Rectangle 295"/>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297" name="Rectangle 296"/>
          <p:cNvSpPr/>
          <p:nvPr/>
        </p:nvSpPr>
        <p:spPr>
          <a:xfrm>
            <a:off x="9984432"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适格教师总数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298" name="TextBox 29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pic>
        <p:nvPicPr>
          <p:cNvPr id="299" name="Picture 298"/>
          <p:cNvPicPr>
            <a:picLocks noChangeAspect="1"/>
          </p:cNvPicPr>
          <p:nvPr/>
        </p:nvPicPr>
        <p:blipFill>
          <a:blip r:embed="rId2"/>
          <a:stretch>
            <a:fillRect/>
          </a:stretch>
        </p:blipFill>
        <p:spPr>
          <a:xfrm>
            <a:off x="2927648" y="3429000"/>
            <a:ext cx="647700" cy="304800"/>
          </a:xfrm>
          <a:prstGeom prst="rect">
            <a:avLst/>
          </a:prstGeom>
        </p:spPr>
      </p:pic>
      <p:sp>
        <p:nvSpPr>
          <p:cNvPr id="300" name="TextBox 299"/>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301" name="TextBox 300"/>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302" name="Rectangle 301"/>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303" name="Picture 302"/>
          <p:cNvPicPr>
            <a:picLocks noChangeAspect="1"/>
          </p:cNvPicPr>
          <p:nvPr/>
        </p:nvPicPr>
        <p:blipFill>
          <a:blip r:embed="rId3"/>
          <a:stretch>
            <a:fillRect/>
          </a:stretch>
        </p:blipFill>
        <p:spPr>
          <a:xfrm>
            <a:off x="2711624" y="3861048"/>
            <a:ext cx="190500" cy="304800"/>
          </a:xfrm>
          <a:prstGeom prst="rect">
            <a:avLst/>
          </a:prstGeom>
        </p:spPr>
      </p:pic>
      <p:sp>
        <p:nvSpPr>
          <p:cNvPr id="304" name="TextBox 303"/>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305" name="TextBox 304"/>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306" name="TextBox 305"/>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307" name="TextBox 306"/>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308" name="TextBox 307"/>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309" name="TextBox 308"/>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310" name="TextBox 309"/>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311" name="TextBox 310"/>
          <p:cNvSpPr txBox="1"/>
          <p:nvPr/>
        </p:nvSpPr>
        <p:spPr>
          <a:xfrm>
            <a:off x="8256240"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312" name="TextBox 311"/>
          <p:cNvSpPr txBox="1"/>
          <p:nvPr/>
        </p:nvSpPr>
        <p:spPr>
          <a:xfrm>
            <a:off x="10920536" y="3861048"/>
            <a:ext cx="1005403" cy="338554"/>
          </a:xfrm>
          <a:prstGeom prst="rect">
            <a:avLst/>
          </a:prstGeom>
          <a:noFill/>
        </p:spPr>
        <p:txBody>
          <a:bodyPr wrap="none" rtlCol="0">
            <a:spAutoFit/>
          </a:bodyPr>
          <a:lstStyle/>
          <a:p>
            <a:r>
              <a:rPr lang="zh-CN" altLang="en-US" sz="1600" dirty="0" smtClean="0"/>
              <a:t>适格教师</a:t>
            </a:r>
            <a:endParaRPr lang="en-US" sz="1600" dirty="0"/>
          </a:p>
        </p:txBody>
      </p:sp>
      <p:sp>
        <p:nvSpPr>
          <p:cNvPr id="313" name="TextBox 312"/>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314" name="TextBox 313"/>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315" name="Picture 314"/>
          <p:cNvPicPr>
            <a:picLocks noChangeAspect="1"/>
          </p:cNvPicPr>
          <p:nvPr/>
        </p:nvPicPr>
        <p:blipFill>
          <a:blip r:embed="rId3"/>
          <a:stretch>
            <a:fillRect/>
          </a:stretch>
        </p:blipFill>
        <p:spPr>
          <a:xfrm>
            <a:off x="3503712" y="3861048"/>
            <a:ext cx="190500" cy="304800"/>
          </a:xfrm>
          <a:prstGeom prst="rect">
            <a:avLst/>
          </a:prstGeom>
        </p:spPr>
      </p:pic>
      <p:pic>
        <p:nvPicPr>
          <p:cNvPr id="316" name="Picture 315"/>
          <p:cNvPicPr>
            <a:picLocks noChangeAspect="1"/>
          </p:cNvPicPr>
          <p:nvPr/>
        </p:nvPicPr>
        <p:blipFill>
          <a:blip r:embed="rId3"/>
          <a:stretch>
            <a:fillRect/>
          </a:stretch>
        </p:blipFill>
        <p:spPr>
          <a:xfrm>
            <a:off x="4295800" y="3861048"/>
            <a:ext cx="190500" cy="304800"/>
          </a:xfrm>
          <a:prstGeom prst="rect">
            <a:avLst/>
          </a:prstGeom>
        </p:spPr>
      </p:pic>
      <p:pic>
        <p:nvPicPr>
          <p:cNvPr id="317" name="Picture 316"/>
          <p:cNvPicPr>
            <a:picLocks noChangeAspect="1"/>
          </p:cNvPicPr>
          <p:nvPr/>
        </p:nvPicPr>
        <p:blipFill>
          <a:blip r:embed="rId3"/>
          <a:stretch>
            <a:fillRect/>
          </a:stretch>
        </p:blipFill>
        <p:spPr>
          <a:xfrm>
            <a:off x="4943872" y="3861048"/>
            <a:ext cx="190500" cy="304800"/>
          </a:xfrm>
          <a:prstGeom prst="rect">
            <a:avLst/>
          </a:prstGeom>
        </p:spPr>
      </p:pic>
      <p:pic>
        <p:nvPicPr>
          <p:cNvPr id="318" name="Picture 317"/>
          <p:cNvPicPr>
            <a:picLocks noChangeAspect="1"/>
          </p:cNvPicPr>
          <p:nvPr/>
        </p:nvPicPr>
        <p:blipFill>
          <a:blip r:embed="rId3"/>
          <a:stretch>
            <a:fillRect/>
          </a:stretch>
        </p:blipFill>
        <p:spPr>
          <a:xfrm>
            <a:off x="5663952" y="3861048"/>
            <a:ext cx="190500" cy="304800"/>
          </a:xfrm>
          <a:prstGeom prst="rect">
            <a:avLst/>
          </a:prstGeom>
        </p:spPr>
      </p:pic>
      <p:pic>
        <p:nvPicPr>
          <p:cNvPr id="319" name="Picture 318"/>
          <p:cNvPicPr>
            <a:picLocks noChangeAspect="1"/>
          </p:cNvPicPr>
          <p:nvPr/>
        </p:nvPicPr>
        <p:blipFill>
          <a:blip r:embed="rId3"/>
          <a:stretch>
            <a:fillRect/>
          </a:stretch>
        </p:blipFill>
        <p:spPr>
          <a:xfrm>
            <a:off x="6456040" y="3861048"/>
            <a:ext cx="190500" cy="304800"/>
          </a:xfrm>
          <a:prstGeom prst="rect">
            <a:avLst/>
          </a:prstGeom>
        </p:spPr>
      </p:pic>
      <p:pic>
        <p:nvPicPr>
          <p:cNvPr id="320" name="Picture 319"/>
          <p:cNvPicPr>
            <a:picLocks noChangeAspect="1"/>
          </p:cNvPicPr>
          <p:nvPr/>
        </p:nvPicPr>
        <p:blipFill>
          <a:blip r:embed="rId3"/>
          <a:stretch>
            <a:fillRect/>
          </a:stretch>
        </p:blipFill>
        <p:spPr>
          <a:xfrm>
            <a:off x="7248128" y="3861048"/>
            <a:ext cx="190500" cy="304800"/>
          </a:xfrm>
          <a:prstGeom prst="rect">
            <a:avLst/>
          </a:prstGeom>
        </p:spPr>
      </p:pic>
      <p:pic>
        <p:nvPicPr>
          <p:cNvPr id="321" name="Picture 320"/>
          <p:cNvPicPr>
            <a:picLocks noChangeAspect="1"/>
          </p:cNvPicPr>
          <p:nvPr/>
        </p:nvPicPr>
        <p:blipFill>
          <a:blip r:embed="rId3"/>
          <a:stretch>
            <a:fillRect/>
          </a:stretch>
        </p:blipFill>
        <p:spPr>
          <a:xfrm>
            <a:off x="8040216" y="3861048"/>
            <a:ext cx="190500" cy="304800"/>
          </a:xfrm>
          <a:prstGeom prst="rect">
            <a:avLst/>
          </a:prstGeom>
        </p:spPr>
      </p:pic>
      <p:pic>
        <p:nvPicPr>
          <p:cNvPr id="322" name="Picture 321"/>
          <p:cNvPicPr>
            <a:picLocks noChangeAspect="1"/>
          </p:cNvPicPr>
          <p:nvPr/>
        </p:nvPicPr>
        <p:blipFill>
          <a:blip r:embed="rId3"/>
          <a:stretch>
            <a:fillRect/>
          </a:stretch>
        </p:blipFill>
        <p:spPr>
          <a:xfrm>
            <a:off x="8976320" y="3861048"/>
            <a:ext cx="190500" cy="304800"/>
          </a:xfrm>
          <a:prstGeom prst="rect">
            <a:avLst/>
          </a:prstGeom>
        </p:spPr>
      </p:pic>
      <p:pic>
        <p:nvPicPr>
          <p:cNvPr id="323" name="Picture 322"/>
          <p:cNvPicPr>
            <a:picLocks noChangeAspect="1"/>
          </p:cNvPicPr>
          <p:nvPr/>
        </p:nvPicPr>
        <p:blipFill>
          <a:blip r:embed="rId3"/>
          <a:stretch>
            <a:fillRect/>
          </a:stretch>
        </p:blipFill>
        <p:spPr>
          <a:xfrm>
            <a:off x="9912424" y="3861048"/>
            <a:ext cx="190500" cy="304800"/>
          </a:xfrm>
          <a:prstGeom prst="rect">
            <a:avLst/>
          </a:prstGeom>
        </p:spPr>
      </p:pic>
      <p:pic>
        <p:nvPicPr>
          <p:cNvPr id="324" name="Picture 323"/>
          <p:cNvPicPr>
            <a:picLocks noChangeAspect="1"/>
          </p:cNvPicPr>
          <p:nvPr/>
        </p:nvPicPr>
        <p:blipFill>
          <a:blip r:embed="rId3"/>
          <a:stretch>
            <a:fillRect/>
          </a:stretch>
        </p:blipFill>
        <p:spPr>
          <a:xfrm>
            <a:off x="10704512" y="3861048"/>
            <a:ext cx="190500" cy="304800"/>
          </a:xfrm>
          <a:prstGeom prst="rect">
            <a:avLst/>
          </a:prstGeom>
        </p:spPr>
      </p:pic>
      <p:sp>
        <p:nvSpPr>
          <p:cNvPr id="325" name="TextBox 324"/>
          <p:cNvSpPr txBox="1"/>
          <p:nvPr/>
        </p:nvSpPr>
        <p:spPr>
          <a:xfrm>
            <a:off x="8688288" y="6165304"/>
            <a:ext cx="3147015" cy="307777"/>
          </a:xfrm>
          <a:prstGeom prst="rect">
            <a:avLst/>
          </a:prstGeom>
          <a:noFill/>
        </p:spPr>
        <p:txBody>
          <a:bodyPr wrap="none" rtlCol="0">
            <a:spAutoFit/>
          </a:bodyPr>
          <a:lstStyle/>
          <a:p>
            <a:r>
              <a:rPr lang="zh-CN" altLang="en-US" sz="1400" dirty="0" smtClean="0"/>
              <a:t>首页 上一页 </a:t>
            </a:r>
            <a:r>
              <a:rPr lang="en-US" altLang="zh-CN" sz="1400" dirty="0" smtClean="0"/>
              <a:t>1-3</a:t>
            </a:r>
            <a:r>
              <a:rPr lang="zh-CN" altLang="en-US" sz="1400" dirty="0" smtClean="0"/>
              <a:t>条，共</a:t>
            </a:r>
            <a:r>
              <a:rPr lang="en-US" altLang="zh-CN" sz="1400" dirty="0" smtClean="0"/>
              <a:t>3</a:t>
            </a:r>
            <a:r>
              <a:rPr lang="zh-CN" altLang="en-US" sz="1400" dirty="0" smtClean="0"/>
              <a:t>条下一页 尾页</a:t>
            </a:r>
            <a:endParaRPr lang="en-US" sz="1400" dirty="0"/>
          </a:p>
        </p:txBody>
      </p:sp>
      <p:sp>
        <p:nvSpPr>
          <p:cNvPr id="326" name="Rounded Rectangle 325"/>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327" name="Rounded Rectangle 326">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328" name="Rounded Rectangle 327"/>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329" name="Rounded Rectangle 328"/>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330" name="Rounded Rectangle 329"/>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331" name="Rounded Rectangle 330"/>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sp>
        <p:nvSpPr>
          <p:cNvPr id="332" name="TextBox 331"/>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333" name="TextBox 332"/>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334" name="TextBox 333"/>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335" name="TextBox 334"/>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336" name="TextBox 335"/>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337" name="TextBox 336"/>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338" name="TextBox 337"/>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339" name="TextBox 338"/>
          <p:cNvSpPr txBox="1"/>
          <p:nvPr/>
        </p:nvSpPr>
        <p:spPr>
          <a:xfrm>
            <a:off x="8472264" y="4293096"/>
            <a:ext cx="367408" cy="307777"/>
          </a:xfrm>
          <a:prstGeom prst="rect">
            <a:avLst/>
          </a:prstGeom>
          <a:noFill/>
        </p:spPr>
        <p:txBody>
          <a:bodyPr wrap="none" rtlCol="0">
            <a:spAutoFit/>
          </a:bodyPr>
          <a:lstStyle/>
          <a:p>
            <a:r>
              <a:rPr lang="en-US" altLang="zh-CN" sz="1400" dirty="0" smtClean="0"/>
              <a:t>70</a:t>
            </a:r>
            <a:endParaRPr lang="en-US" sz="1400" dirty="0"/>
          </a:p>
        </p:txBody>
      </p:sp>
      <p:sp>
        <p:nvSpPr>
          <p:cNvPr id="340" name="TextBox 339"/>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341" name="TextBox 340"/>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342" name="TextBox 341"/>
          <p:cNvSpPr txBox="1"/>
          <p:nvPr/>
        </p:nvSpPr>
        <p:spPr>
          <a:xfrm>
            <a:off x="10740962" y="4221088"/>
            <a:ext cx="1200970" cy="738664"/>
          </a:xfrm>
          <a:prstGeom prst="rect">
            <a:avLst/>
          </a:prstGeom>
          <a:noFill/>
        </p:spPr>
        <p:txBody>
          <a:bodyPr wrap="none" rtlCol="0">
            <a:spAutoFit/>
          </a:bodyPr>
          <a:lstStyle/>
          <a:p>
            <a:r>
              <a:rPr lang="zh-CN" altLang="en-US" sz="1400" dirty="0" smtClean="0"/>
              <a:t>郭建</a:t>
            </a:r>
            <a:r>
              <a:rPr lang="en-US" altLang="zh-CN" sz="1400" dirty="0" smtClean="0"/>
              <a:t>(123456)</a:t>
            </a:r>
            <a:endParaRPr lang="en-US" altLang="zh-CN" sz="1400" dirty="0" smtClean="0"/>
          </a:p>
          <a:p>
            <a:r>
              <a:rPr lang="zh-CN" altLang="en-US" sz="1400" dirty="0" smtClean="0"/>
              <a:t>韩涛</a:t>
            </a:r>
            <a:r>
              <a:rPr lang="en-US" altLang="zh-CN" sz="1400" dirty="0" smtClean="0"/>
              <a:t>(165432)</a:t>
            </a:r>
            <a:endParaRPr lang="en-US" altLang="zh-CN" sz="1400" dirty="0" smtClean="0"/>
          </a:p>
          <a:p>
            <a:r>
              <a:rPr lang="zh-CN" altLang="en-US" sz="1400" dirty="0" smtClean="0"/>
              <a:t>孟烨</a:t>
            </a:r>
            <a:r>
              <a:rPr lang="en-US" altLang="zh-CN" sz="1400" dirty="0" smtClean="0"/>
              <a:t>(543216)</a:t>
            </a:r>
            <a:endParaRPr lang="en-US" sz="1400" dirty="0"/>
          </a:p>
        </p:txBody>
      </p:sp>
      <p:sp>
        <p:nvSpPr>
          <p:cNvPr id="343" name="TextBox 342"/>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344" name="TextBox 343"/>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345" name="TextBox 344"/>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346" name="TextBox 345"/>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347" name="TextBox 346"/>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348" name="TextBox 347"/>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349" name="TextBox 348"/>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350" name="TextBox 349"/>
          <p:cNvSpPr txBox="1"/>
          <p:nvPr/>
        </p:nvSpPr>
        <p:spPr>
          <a:xfrm>
            <a:off x="8472264" y="5013176"/>
            <a:ext cx="458780" cy="307777"/>
          </a:xfrm>
          <a:prstGeom prst="rect">
            <a:avLst/>
          </a:prstGeom>
          <a:noFill/>
        </p:spPr>
        <p:txBody>
          <a:bodyPr wrap="none" rtlCol="0">
            <a:spAutoFit/>
          </a:bodyPr>
          <a:lstStyle/>
          <a:p>
            <a:r>
              <a:rPr lang="en-US" altLang="zh-CN" sz="1400" dirty="0" smtClean="0"/>
              <a:t>110</a:t>
            </a:r>
            <a:endParaRPr lang="en-US" altLang="zh-CN" sz="1400" dirty="0" smtClean="0"/>
          </a:p>
        </p:txBody>
      </p:sp>
      <p:sp>
        <p:nvSpPr>
          <p:cNvPr id="351" name="TextBox 350"/>
          <p:cNvSpPr txBox="1"/>
          <p:nvPr/>
        </p:nvSpPr>
        <p:spPr>
          <a:xfrm>
            <a:off x="9408368" y="5013176"/>
            <a:ext cx="276038" cy="307777"/>
          </a:xfrm>
          <a:prstGeom prst="rect">
            <a:avLst/>
          </a:prstGeom>
          <a:noFill/>
        </p:spPr>
        <p:txBody>
          <a:bodyPr wrap="none" rtlCol="0">
            <a:spAutoFit/>
          </a:bodyPr>
          <a:lstStyle/>
          <a:p>
            <a:r>
              <a:rPr lang="en-US" altLang="zh-CN" sz="1400" dirty="0" smtClean="0"/>
              <a:t>2</a:t>
            </a:r>
            <a:endParaRPr lang="en-US" sz="1400" dirty="0"/>
          </a:p>
        </p:txBody>
      </p:sp>
      <p:sp>
        <p:nvSpPr>
          <p:cNvPr id="352" name="TextBox 351"/>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sp>
        <p:nvSpPr>
          <p:cNvPr id="353" name="TextBox 352"/>
          <p:cNvSpPr txBox="1"/>
          <p:nvPr/>
        </p:nvSpPr>
        <p:spPr>
          <a:xfrm>
            <a:off x="2855640" y="5589240"/>
            <a:ext cx="902811" cy="307777"/>
          </a:xfrm>
          <a:prstGeom prst="rect">
            <a:avLst/>
          </a:prstGeom>
          <a:noFill/>
        </p:spPr>
        <p:txBody>
          <a:bodyPr wrap="none" rtlCol="0">
            <a:spAutoFit/>
          </a:bodyPr>
          <a:lstStyle/>
          <a:p>
            <a:r>
              <a:rPr lang="zh-CN" altLang="en-US" sz="1400" smtClean="0"/>
              <a:t>民法总论</a:t>
            </a:r>
            <a:endParaRPr lang="en-US" sz="1400" dirty="0"/>
          </a:p>
        </p:txBody>
      </p:sp>
      <p:sp>
        <p:nvSpPr>
          <p:cNvPr id="354" name="TextBox 353"/>
          <p:cNvSpPr txBox="1"/>
          <p:nvPr/>
        </p:nvSpPr>
        <p:spPr>
          <a:xfrm>
            <a:off x="3719736" y="5589240"/>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355" name="TextBox 354"/>
          <p:cNvSpPr txBox="1"/>
          <p:nvPr/>
        </p:nvSpPr>
        <p:spPr>
          <a:xfrm>
            <a:off x="4511824" y="5589240"/>
            <a:ext cx="367408" cy="307777"/>
          </a:xfrm>
          <a:prstGeom prst="rect">
            <a:avLst/>
          </a:prstGeom>
          <a:noFill/>
        </p:spPr>
        <p:txBody>
          <a:bodyPr wrap="none" rtlCol="0">
            <a:spAutoFit/>
          </a:bodyPr>
          <a:lstStyle/>
          <a:p>
            <a:r>
              <a:rPr lang="en-US" altLang="zh-CN" sz="1400" dirty="0" smtClean="0"/>
              <a:t>17</a:t>
            </a:r>
            <a:endParaRPr lang="en-US" sz="1400" dirty="0"/>
          </a:p>
        </p:txBody>
      </p:sp>
      <p:sp>
        <p:nvSpPr>
          <p:cNvPr id="356" name="TextBox 355"/>
          <p:cNvSpPr txBox="1"/>
          <p:nvPr/>
        </p:nvSpPr>
        <p:spPr>
          <a:xfrm>
            <a:off x="5015880" y="5517232"/>
            <a:ext cx="720080" cy="523220"/>
          </a:xfrm>
          <a:prstGeom prst="rect">
            <a:avLst/>
          </a:prstGeom>
          <a:noFill/>
        </p:spPr>
        <p:txBody>
          <a:bodyPr wrap="square" rtlCol="0">
            <a:spAutoFit/>
          </a:bodyPr>
          <a:lstStyle/>
          <a:p>
            <a:r>
              <a:rPr lang="zh-CN" altLang="en-US" sz="1400" smtClean="0"/>
              <a:t>跨校辅修</a:t>
            </a:r>
            <a:endParaRPr lang="en-US" sz="1400" dirty="0"/>
          </a:p>
        </p:txBody>
      </p:sp>
      <p:sp>
        <p:nvSpPr>
          <p:cNvPr id="357" name="TextBox 356"/>
          <p:cNvSpPr txBox="1"/>
          <p:nvPr/>
        </p:nvSpPr>
        <p:spPr>
          <a:xfrm>
            <a:off x="5951984" y="5589240"/>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358" name="TextBox 357"/>
          <p:cNvSpPr txBox="1"/>
          <p:nvPr/>
        </p:nvSpPr>
        <p:spPr>
          <a:xfrm>
            <a:off x="6816080" y="5589240"/>
            <a:ext cx="367408" cy="307777"/>
          </a:xfrm>
          <a:prstGeom prst="rect">
            <a:avLst/>
          </a:prstGeom>
          <a:noFill/>
        </p:spPr>
        <p:txBody>
          <a:bodyPr wrap="none" rtlCol="0">
            <a:spAutoFit/>
          </a:bodyPr>
          <a:lstStyle/>
          <a:p>
            <a:r>
              <a:rPr lang="en-US" altLang="zh-CN" sz="1400" dirty="0" smtClean="0"/>
              <a:t>54</a:t>
            </a:r>
            <a:endParaRPr lang="en-US" sz="1400" dirty="0"/>
          </a:p>
        </p:txBody>
      </p:sp>
      <p:sp>
        <p:nvSpPr>
          <p:cNvPr id="359" name="TextBox 358"/>
          <p:cNvSpPr txBox="1"/>
          <p:nvPr/>
        </p:nvSpPr>
        <p:spPr>
          <a:xfrm>
            <a:off x="7608168" y="5589240"/>
            <a:ext cx="276038" cy="307777"/>
          </a:xfrm>
          <a:prstGeom prst="rect">
            <a:avLst/>
          </a:prstGeom>
          <a:noFill/>
        </p:spPr>
        <p:txBody>
          <a:bodyPr wrap="none" rtlCol="0">
            <a:spAutoFit/>
          </a:bodyPr>
          <a:lstStyle/>
          <a:p>
            <a:r>
              <a:rPr lang="en-US" altLang="zh-CN" sz="1400" dirty="0" smtClean="0"/>
              <a:t>4</a:t>
            </a:r>
            <a:endParaRPr lang="en-US" sz="1400" dirty="0"/>
          </a:p>
        </p:txBody>
      </p:sp>
      <p:sp>
        <p:nvSpPr>
          <p:cNvPr id="360" name="TextBox 359"/>
          <p:cNvSpPr txBox="1"/>
          <p:nvPr/>
        </p:nvSpPr>
        <p:spPr>
          <a:xfrm>
            <a:off x="8472264" y="5589240"/>
            <a:ext cx="458780" cy="307777"/>
          </a:xfrm>
          <a:prstGeom prst="rect">
            <a:avLst/>
          </a:prstGeom>
          <a:noFill/>
        </p:spPr>
        <p:txBody>
          <a:bodyPr wrap="none" rtlCol="0">
            <a:spAutoFit/>
          </a:bodyPr>
          <a:lstStyle/>
          <a:p>
            <a:r>
              <a:rPr lang="en-US" altLang="zh-CN" sz="1400" dirty="0" smtClean="0"/>
              <a:t>110</a:t>
            </a:r>
            <a:endParaRPr lang="en-US" sz="1400" dirty="0"/>
          </a:p>
        </p:txBody>
      </p:sp>
      <p:sp>
        <p:nvSpPr>
          <p:cNvPr id="361" name="TextBox 360"/>
          <p:cNvSpPr txBox="1"/>
          <p:nvPr/>
        </p:nvSpPr>
        <p:spPr>
          <a:xfrm>
            <a:off x="9408368"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362" name="TextBox 361"/>
          <p:cNvSpPr txBox="1"/>
          <p:nvPr/>
        </p:nvSpPr>
        <p:spPr>
          <a:xfrm>
            <a:off x="10272464"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363" name="Rectangle 362"/>
          <p:cNvSpPr/>
          <p:nvPr/>
        </p:nvSpPr>
        <p:spPr>
          <a:xfrm>
            <a:off x="2135560" y="188640"/>
            <a:ext cx="9721080" cy="6480720"/>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64" name="TextBox 363"/>
          <p:cNvSpPr txBox="1"/>
          <p:nvPr/>
        </p:nvSpPr>
        <p:spPr>
          <a:xfrm>
            <a:off x="2351584" y="476672"/>
            <a:ext cx="1587294" cy="369332"/>
          </a:xfrm>
          <a:prstGeom prst="rect">
            <a:avLst/>
          </a:prstGeom>
          <a:noFill/>
        </p:spPr>
        <p:txBody>
          <a:bodyPr wrap="none" rtlCol="0">
            <a:spAutoFit/>
          </a:bodyPr>
          <a:lstStyle/>
          <a:p>
            <a:r>
              <a:rPr lang="zh-CN" altLang="en-US" dirty="0" smtClean="0"/>
              <a:t>修改课程信息</a:t>
            </a:r>
            <a:endParaRPr lang="en-US" dirty="0"/>
          </a:p>
        </p:txBody>
      </p:sp>
      <p:sp>
        <p:nvSpPr>
          <p:cNvPr id="365" name="TextBox 364"/>
          <p:cNvSpPr txBox="1"/>
          <p:nvPr/>
        </p:nvSpPr>
        <p:spPr>
          <a:xfrm>
            <a:off x="2927648" y="980728"/>
            <a:ext cx="1107996" cy="369332"/>
          </a:xfrm>
          <a:prstGeom prst="rect">
            <a:avLst/>
          </a:prstGeom>
          <a:noFill/>
        </p:spPr>
        <p:txBody>
          <a:bodyPr wrap="none" rtlCol="0">
            <a:spAutoFit/>
          </a:bodyPr>
          <a:lstStyle/>
          <a:p>
            <a:r>
              <a:rPr lang="zh-CN" altLang="en-US" smtClean="0"/>
              <a:t>课程代码</a:t>
            </a:r>
            <a:endParaRPr lang="en-US" dirty="0"/>
          </a:p>
        </p:txBody>
      </p:sp>
      <p:sp>
        <p:nvSpPr>
          <p:cNvPr id="366" name="TextBox 365"/>
          <p:cNvSpPr txBox="1"/>
          <p:nvPr/>
        </p:nvSpPr>
        <p:spPr>
          <a:xfrm>
            <a:off x="2927648" y="1484784"/>
            <a:ext cx="1107996" cy="369332"/>
          </a:xfrm>
          <a:prstGeom prst="rect">
            <a:avLst/>
          </a:prstGeom>
          <a:noFill/>
        </p:spPr>
        <p:txBody>
          <a:bodyPr wrap="none" rtlCol="0">
            <a:spAutoFit/>
          </a:bodyPr>
          <a:lstStyle/>
          <a:p>
            <a:r>
              <a:rPr lang="zh-CN" altLang="en-US" dirty="0" smtClean="0"/>
              <a:t>课程名称</a:t>
            </a:r>
            <a:endParaRPr lang="en-US" dirty="0"/>
          </a:p>
        </p:txBody>
      </p:sp>
      <p:sp>
        <p:nvSpPr>
          <p:cNvPr id="367" name="Rectangle 366"/>
          <p:cNvSpPr/>
          <p:nvPr/>
        </p:nvSpPr>
        <p:spPr>
          <a:xfrm>
            <a:off x="4439816" y="980728"/>
            <a:ext cx="327636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Rectangle 367"/>
          <p:cNvSpPr/>
          <p:nvPr/>
        </p:nvSpPr>
        <p:spPr>
          <a:xfrm>
            <a:off x="4439816" y="1484784"/>
            <a:ext cx="590465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TextBox 368"/>
          <p:cNvSpPr txBox="1"/>
          <p:nvPr/>
        </p:nvSpPr>
        <p:spPr>
          <a:xfrm>
            <a:off x="2927648" y="1988840"/>
            <a:ext cx="1069524" cy="369332"/>
          </a:xfrm>
          <a:prstGeom prst="rect">
            <a:avLst/>
          </a:prstGeom>
          <a:noFill/>
        </p:spPr>
        <p:txBody>
          <a:bodyPr wrap="none" rtlCol="0">
            <a:spAutoFit/>
          </a:bodyPr>
          <a:lstStyle/>
          <a:p>
            <a:r>
              <a:rPr lang="zh-CN" altLang="en-US" dirty="0" smtClean="0"/>
              <a:t>学        位</a:t>
            </a:r>
            <a:endParaRPr lang="en-US" dirty="0"/>
          </a:p>
        </p:txBody>
      </p:sp>
      <p:sp>
        <p:nvSpPr>
          <p:cNvPr id="370" name="Rectangle 369"/>
          <p:cNvSpPr/>
          <p:nvPr/>
        </p:nvSpPr>
        <p:spPr>
          <a:xfrm>
            <a:off x="4439816"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Rectangle 370"/>
          <p:cNvSpPr/>
          <p:nvPr/>
        </p:nvSpPr>
        <p:spPr>
          <a:xfrm>
            <a:off x="6168008" y="1988840"/>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Triangle 371"/>
          <p:cNvSpPr/>
          <p:nvPr/>
        </p:nvSpPr>
        <p:spPr>
          <a:xfrm rot="10800000">
            <a:off x="6240016" y="2060848"/>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TextBox 372"/>
          <p:cNvSpPr txBox="1"/>
          <p:nvPr/>
        </p:nvSpPr>
        <p:spPr>
          <a:xfrm>
            <a:off x="6816080" y="1988840"/>
            <a:ext cx="1069524" cy="369332"/>
          </a:xfrm>
          <a:prstGeom prst="rect">
            <a:avLst/>
          </a:prstGeom>
          <a:noFill/>
        </p:spPr>
        <p:txBody>
          <a:bodyPr wrap="none" rtlCol="0">
            <a:spAutoFit/>
          </a:bodyPr>
          <a:lstStyle/>
          <a:p>
            <a:r>
              <a:rPr lang="zh-CN" altLang="en-US" dirty="0" smtClean="0"/>
              <a:t>年        级</a:t>
            </a:r>
            <a:endParaRPr lang="en-US" dirty="0"/>
          </a:p>
        </p:txBody>
      </p:sp>
      <p:sp>
        <p:nvSpPr>
          <p:cNvPr id="374" name="Rectangle 373"/>
          <p:cNvSpPr/>
          <p:nvPr/>
        </p:nvSpPr>
        <p:spPr>
          <a:xfrm>
            <a:off x="8256240"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Rectangle 374"/>
          <p:cNvSpPr/>
          <p:nvPr/>
        </p:nvSpPr>
        <p:spPr>
          <a:xfrm>
            <a:off x="9984432" y="1988840"/>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Triangle 375"/>
          <p:cNvSpPr/>
          <p:nvPr/>
        </p:nvSpPr>
        <p:spPr>
          <a:xfrm rot="10800000">
            <a:off x="10056440" y="2060848"/>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TextBox 376"/>
          <p:cNvSpPr txBox="1"/>
          <p:nvPr/>
        </p:nvSpPr>
        <p:spPr>
          <a:xfrm>
            <a:off x="2927648" y="2492896"/>
            <a:ext cx="1069524" cy="369332"/>
          </a:xfrm>
          <a:prstGeom prst="rect">
            <a:avLst/>
          </a:prstGeom>
          <a:noFill/>
        </p:spPr>
        <p:txBody>
          <a:bodyPr wrap="none" rtlCol="0">
            <a:spAutoFit/>
          </a:bodyPr>
          <a:lstStyle/>
          <a:p>
            <a:r>
              <a:rPr lang="zh-CN" altLang="en-US" dirty="0" smtClean="0"/>
              <a:t>班        级</a:t>
            </a:r>
            <a:endParaRPr lang="en-US" dirty="0"/>
          </a:p>
        </p:txBody>
      </p:sp>
      <p:sp>
        <p:nvSpPr>
          <p:cNvPr id="378" name="Rectangle 377"/>
          <p:cNvSpPr/>
          <p:nvPr/>
        </p:nvSpPr>
        <p:spPr>
          <a:xfrm>
            <a:off x="4439816" y="2492896"/>
            <a:ext cx="54726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 name="Rectangle 378"/>
          <p:cNvSpPr/>
          <p:nvPr/>
        </p:nvSpPr>
        <p:spPr>
          <a:xfrm>
            <a:off x="9984432" y="2492896"/>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0" name="Triangle 379"/>
          <p:cNvSpPr/>
          <p:nvPr/>
        </p:nvSpPr>
        <p:spPr>
          <a:xfrm rot="10800000">
            <a:off x="10056440" y="2564904"/>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1" name="TextBox 380"/>
          <p:cNvSpPr txBox="1"/>
          <p:nvPr/>
        </p:nvSpPr>
        <p:spPr>
          <a:xfrm>
            <a:off x="2927648" y="3041299"/>
            <a:ext cx="1069524" cy="369332"/>
          </a:xfrm>
          <a:prstGeom prst="rect">
            <a:avLst/>
          </a:prstGeom>
          <a:noFill/>
        </p:spPr>
        <p:txBody>
          <a:bodyPr wrap="none" rtlCol="0">
            <a:spAutoFit/>
          </a:bodyPr>
          <a:lstStyle/>
          <a:p>
            <a:r>
              <a:rPr lang="zh-CN" altLang="en-US" dirty="0" smtClean="0"/>
              <a:t>学        期</a:t>
            </a:r>
            <a:endParaRPr lang="en-US" dirty="0"/>
          </a:p>
        </p:txBody>
      </p:sp>
      <p:sp>
        <p:nvSpPr>
          <p:cNvPr id="382" name="Rectangle 381"/>
          <p:cNvSpPr/>
          <p:nvPr/>
        </p:nvSpPr>
        <p:spPr>
          <a:xfrm>
            <a:off x="4439816"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TextBox 382"/>
          <p:cNvSpPr txBox="1"/>
          <p:nvPr/>
        </p:nvSpPr>
        <p:spPr>
          <a:xfrm>
            <a:off x="6816080" y="2996952"/>
            <a:ext cx="1103187" cy="369332"/>
          </a:xfrm>
          <a:prstGeom prst="rect">
            <a:avLst/>
          </a:prstGeom>
          <a:noFill/>
        </p:spPr>
        <p:txBody>
          <a:bodyPr wrap="none" rtlCol="0">
            <a:spAutoFit/>
          </a:bodyPr>
          <a:lstStyle/>
          <a:p>
            <a:r>
              <a:rPr lang="zh-CN" altLang="en-US" dirty="0" smtClean="0"/>
              <a:t>学        时</a:t>
            </a:r>
            <a:endParaRPr lang="en-US" dirty="0"/>
          </a:p>
        </p:txBody>
      </p:sp>
      <p:sp>
        <p:nvSpPr>
          <p:cNvPr id="384" name="Rectangle 383"/>
          <p:cNvSpPr/>
          <p:nvPr/>
        </p:nvSpPr>
        <p:spPr>
          <a:xfrm>
            <a:off x="8256240"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Rectangle 384"/>
          <p:cNvSpPr/>
          <p:nvPr/>
        </p:nvSpPr>
        <p:spPr>
          <a:xfrm>
            <a:off x="9984432" y="2996952"/>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6" name="Picture 385"/>
          <p:cNvPicPr>
            <a:picLocks noChangeAspect="1"/>
          </p:cNvPicPr>
          <p:nvPr/>
        </p:nvPicPr>
        <p:blipFill>
          <a:blip r:embed="rId4"/>
          <a:stretch>
            <a:fillRect/>
          </a:stretch>
        </p:blipFill>
        <p:spPr>
          <a:xfrm>
            <a:off x="10056440" y="3068960"/>
            <a:ext cx="254000" cy="241300"/>
          </a:xfrm>
          <a:prstGeom prst="rect">
            <a:avLst/>
          </a:prstGeom>
        </p:spPr>
      </p:pic>
      <p:sp>
        <p:nvSpPr>
          <p:cNvPr id="387" name="TextBox 386"/>
          <p:cNvSpPr txBox="1"/>
          <p:nvPr/>
        </p:nvSpPr>
        <p:spPr>
          <a:xfrm>
            <a:off x="2927648" y="3501008"/>
            <a:ext cx="1069524" cy="369332"/>
          </a:xfrm>
          <a:prstGeom prst="rect">
            <a:avLst/>
          </a:prstGeom>
          <a:noFill/>
        </p:spPr>
        <p:txBody>
          <a:bodyPr wrap="none" rtlCol="0">
            <a:spAutoFit/>
          </a:bodyPr>
          <a:lstStyle/>
          <a:p>
            <a:r>
              <a:rPr lang="zh-CN" altLang="en-US" dirty="0" smtClean="0"/>
              <a:t>难        度</a:t>
            </a:r>
            <a:endParaRPr lang="en-US" dirty="0"/>
          </a:p>
        </p:txBody>
      </p:sp>
      <p:sp>
        <p:nvSpPr>
          <p:cNvPr id="388" name="Rectangle 387"/>
          <p:cNvSpPr/>
          <p:nvPr/>
        </p:nvSpPr>
        <p:spPr>
          <a:xfrm>
            <a:off x="4439816" y="3501008"/>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Rectangle 388"/>
          <p:cNvSpPr/>
          <p:nvPr/>
        </p:nvSpPr>
        <p:spPr>
          <a:xfrm>
            <a:off x="6168008" y="2996952"/>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0" name="Picture 389"/>
          <p:cNvPicPr>
            <a:picLocks noChangeAspect="1"/>
          </p:cNvPicPr>
          <p:nvPr/>
        </p:nvPicPr>
        <p:blipFill>
          <a:blip r:embed="rId4"/>
          <a:stretch>
            <a:fillRect/>
          </a:stretch>
        </p:blipFill>
        <p:spPr>
          <a:xfrm>
            <a:off x="6240016" y="3068960"/>
            <a:ext cx="254000" cy="241300"/>
          </a:xfrm>
          <a:prstGeom prst="rect">
            <a:avLst/>
          </a:prstGeom>
        </p:spPr>
      </p:pic>
      <p:sp>
        <p:nvSpPr>
          <p:cNvPr id="391" name="TextBox 390"/>
          <p:cNvSpPr txBox="1"/>
          <p:nvPr/>
        </p:nvSpPr>
        <p:spPr>
          <a:xfrm>
            <a:off x="2927648" y="4005064"/>
            <a:ext cx="1197764" cy="369332"/>
          </a:xfrm>
          <a:prstGeom prst="rect">
            <a:avLst/>
          </a:prstGeom>
          <a:noFill/>
        </p:spPr>
        <p:txBody>
          <a:bodyPr wrap="none" rtlCol="0">
            <a:spAutoFit/>
          </a:bodyPr>
          <a:lstStyle/>
          <a:p>
            <a:r>
              <a:rPr lang="zh-CN" altLang="en-US" dirty="0" smtClean="0"/>
              <a:t>必修</a:t>
            </a:r>
            <a:r>
              <a:rPr lang="en-US" altLang="zh-CN" dirty="0" smtClean="0"/>
              <a:t>/</a:t>
            </a:r>
            <a:r>
              <a:rPr lang="zh-CN" altLang="en-US" dirty="0" smtClean="0"/>
              <a:t>选修</a:t>
            </a:r>
            <a:endParaRPr lang="en-US" dirty="0"/>
          </a:p>
        </p:txBody>
      </p:sp>
      <p:sp>
        <p:nvSpPr>
          <p:cNvPr id="392" name="Rectangle 391"/>
          <p:cNvSpPr/>
          <p:nvPr/>
        </p:nvSpPr>
        <p:spPr>
          <a:xfrm>
            <a:off x="4455460" y="4005064"/>
            <a:ext cx="16405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Rectangle 392"/>
          <p:cNvSpPr/>
          <p:nvPr/>
        </p:nvSpPr>
        <p:spPr>
          <a:xfrm>
            <a:off x="4451134" y="4509120"/>
            <a:ext cx="164486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TextBox 393"/>
          <p:cNvSpPr txBox="1"/>
          <p:nvPr/>
        </p:nvSpPr>
        <p:spPr>
          <a:xfrm>
            <a:off x="2927648" y="4509120"/>
            <a:ext cx="1088760" cy="369332"/>
          </a:xfrm>
          <a:prstGeom prst="rect">
            <a:avLst/>
          </a:prstGeom>
          <a:noFill/>
        </p:spPr>
        <p:txBody>
          <a:bodyPr wrap="none" rtlCol="0">
            <a:spAutoFit/>
          </a:bodyPr>
          <a:lstStyle/>
          <a:p>
            <a:r>
              <a:rPr lang="zh-CN" altLang="en-US" dirty="0" smtClean="0"/>
              <a:t>教  师  数</a:t>
            </a:r>
            <a:endParaRPr lang="en-US" dirty="0"/>
          </a:p>
        </p:txBody>
      </p:sp>
      <p:sp>
        <p:nvSpPr>
          <p:cNvPr id="395" name="TextBox 394"/>
          <p:cNvSpPr txBox="1"/>
          <p:nvPr/>
        </p:nvSpPr>
        <p:spPr>
          <a:xfrm>
            <a:off x="2927648" y="5013176"/>
            <a:ext cx="1338828" cy="369332"/>
          </a:xfrm>
          <a:prstGeom prst="rect">
            <a:avLst/>
          </a:prstGeom>
          <a:noFill/>
        </p:spPr>
        <p:txBody>
          <a:bodyPr wrap="none" rtlCol="0">
            <a:spAutoFit/>
          </a:bodyPr>
          <a:lstStyle/>
          <a:p>
            <a:r>
              <a:rPr lang="zh-CN" altLang="en-US" dirty="0" smtClean="0"/>
              <a:t>周上课次数</a:t>
            </a:r>
            <a:endParaRPr lang="en-US" dirty="0"/>
          </a:p>
        </p:txBody>
      </p:sp>
      <p:sp>
        <p:nvSpPr>
          <p:cNvPr id="396" name="Rectangle 395"/>
          <p:cNvSpPr/>
          <p:nvPr/>
        </p:nvSpPr>
        <p:spPr>
          <a:xfrm>
            <a:off x="4439816" y="5013176"/>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TextBox 396"/>
          <p:cNvSpPr txBox="1"/>
          <p:nvPr/>
        </p:nvSpPr>
        <p:spPr>
          <a:xfrm>
            <a:off x="6816080" y="3501008"/>
            <a:ext cx="1107996" cy="369332"/>
          </a:xfrm>
          <a:prstGeom prst="rect">
            <a:avLst/>
          </a:prstGeom>
          <a:noFill/>
        </p:spPr>
        <p:txBody>
          <a:bodyPr wrap="none" rtlCol="0">
            <a:spAutoFit/>
          </a:bodyPr>
          <a:lstStyle/>
          <a:p>
            <a:r>
              <a:rPr lang="zh-CN" altLang="en-US" dirty="0" smtClean="0"/>
              <a:t>可选教师</a:t>
            </a:r>
            <a:endParaRPr lang="en-US" dirty="0"/>
          </a:p>
        </p:txBody>
      </p:sp>
      <p:sp>
        <p:nvSpPr>
          <p:cNvPr id="398" name="Rectangle 397"/>
          <p:cNvSpPr/>
          <p:nvPr/>
        </p:nvSpPr>
        <p:spPr>
          <a:xfrm>
            <a:off x="8256240" y="3501008"/>
            <a:ext cx="1656184" cy="18722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Rectangle 398"/>
          <p:cNvSpPr/>
          <p:nvPr/>
        </p:nvSpPr>
        <p:spPr>
          <a:xfrm>
            <a:off x="6168008" y="3501008"/>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0" name="Picture 399"/>
          <p:cNvPicPr>
            <a:picLocks noChangeAspect="1"/>
          </p:cNvPicPr>
          <p:nvPr/>
        </p:nvPicPr>
        <p:blipFill>
          <a:blip r:embed="rId4"/>
          <a:stretch>
            <a:fillRect/>
          </a:stretch>
        </p:blipFill>
        <p:spPr>
          <a:xfrm>
            <a:off x="6240016" y="3573016"/>
            <a:ext cx="254000" cy="241300"/>
          </a:xfrm>
          <a:prstGeom prst="rect">
            <a:avLst/>
          </a:prstGeom>
        </p:spPr>
      </p:pic>
      <p:sp>
        <p:nvSpPr>
          <p:cNvPr id="401" name="Rounded Rectangle 400"/>
          <p:cNvSpPr/>
          <p:nvPr/>
        </p:nvSpPr>
        <p:spPr>
          <a:xfrm>
            <a:off x="9984432" y="3501007"/>
            <a:ext cx="914400" cy="3600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添加</a:t>
            </a:r>
            <a:endParaRPr lang="en-US" dirty="0"/>
          </a:p>
        </p:txBody>
      </p:sp>
      <p:sp>
        <p:nvSpPr>
          <p:cNvPr id="402" name="Rounded Rectangle 401"/>
          <p:cNvSpPr/>
          <p:nvPr/>
        </p:nvSpPr>
        <p:spPr>
          <a:xfrm>
            <a:off x="9984432" y="3933056"/>
            <a:ext cx="914400" cy="3600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删除</a:t>
            </a:r>
            <a:endParaRPr lang="en-US" dirty="0"/>
          </a:p>
        </p:txBody>
      </p:sp>
      <p:sp>
        <p:nvSpPr>
          <p:cNvPr id="403" name="Rectangle 402"/>
          <p:cNvSpPr/>
          <p:nvPr/>
        </p:nvSpPr>
        <p:spPr>
          <a:xfrm>
            <a:off x="9336360" y="5877272"/>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确定</a:t>
            </a:r>
            <a:endParaRPr lang="en-US" dirty="0"/>
          </a:p>
        </p:txBody>
      </p:sp>
      <p:sp>
        <p:nvSpPr>
          <p:cNvPr id="404" name="Rectangle 403"/>
          <p:cNvSpPr/>
          <p:nvPr/>
        </p:nvSpPr>
        <p:spPr>
          <a:xfrm>
            <a:off x="10632504" y="5877272"/>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grpSp>
        <p:nvGrpSpPr>
          <p:cNvPr id="405" name="Group 404"/>
          <p:cNvGrpSpPr/>
          <p:nvPr/>
        </p:nvGrpSpPr>
        <p:grpSpPr>
          <a:xfrm>
            <a:off x="7824192" y="980728"/>
            <a:ext cx="360040" cy="360040"/>
            <a:chOff x="8472264" y="764704"/>
            <a:chExt cx="360040" cy="360040"/>
          </a:xfrm>
        </p:grpSpPr>
        <p:sp>
          <p:nvSpPr>
            <p:cNvPr id="406" name="Oval 405"/>
            <p:cNvSpPr/>
            <p:nvPr/>
          </p:nvSpPr>
          <p:spPr>
            <a:xfrm>
              <a:off x="8472264" y="764704"/>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7" name="Straight Connector 406"/>
            <p:cNvCxnSpPr/>
            <p:nvPr/>
          </p:nvCxnSpPr>
          <p:spPr>
            <a:xfrm>
              <a:off x="8688288" y="980728"/>
              <a:ext cx="144016" cy="144016"/>
            </a:xfrm>
            <a:prstGeom prst="line">
              <a:avLst/>
            </a:prstGeom>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4583832" y="980728"/>
            <a:ext cx="1710468" cy="646331"/>
          </a:xfrm>
          <a:prstGeom prst="rect">
            <a:avLst/>
          </a:prstGeom>
          <a:noFill/>
        </p:spPr>
        <p:txBody>
          <a:bodyPr wrap="none" rtlCol="0">
            <a:spAutoFit/>
          </a:bodyPr>
          <a:lstStyle/>
          <a:p>
            <a:r>
              <a:rPr lang="en-US" altLang="zh-CN" smtClean="0"/>
              <a:t>LAWS130019.01</a:t>
            </a:r>
            <a:endParaRPr lang="en-US" altLang="zh-CN" dirty="0" smtClean="0"/>
          </a:p>
          <a:p>
            <a:endParaRPr lang="en-US" dirty="0"/>
          </a:p>
        </p:txBody>
      </p:sp>
      <p:sp>
        <p:nvSpPr>
          <p:cNvPr id="409" name="TextBox 408"/>
          <p:cNvSpPr txBox="1"/>
          <p:nvPr/>
        </p:nvSpPr>
        <p:spPr>
          <a:xfrm>
            <a:off x="4583832" y="1484784"/>
            <a:ext cx="1107996" cy="369332"/>
          </a:xfrm>
          <a:prstGeom prst="rect">
            <a:avLst/>
          </a:prstGeom>
          <a:noFill/>
        </p:spPr>
        <p:txBody>
          <a:bodyPr wrap="none" rtlCol="0">
            <a:spAutoFit/>
          </a:bodyPr>
          <a:lstStyle/>
          <a:p>
            <a:r>
              <a:rPr lang="zh-CN" altLang="en-US" dirty="0" smtClean="0"/>
              <a:t>法律实务</a:t>
            </a:r>
            <a:endParaRPr lang="en-US" dirty="0"/>
          </a:p>
        </p:txBody>
      </p:sp>
      <p:sp>
        <p:nvSpPr>
          <p:cNvPr id="410" name="TextBox 409"/>
          <p:cNvSpPr txBox="1"/>
          <p:nvPr/>
        </p:nvSpPr>
        <p:spPr>
          <a:xfrm>
            <a:off x="4583832" y="1988840"/>
            <a:ext cx="646331" cy="369332"/>
          </a:xfrm>
          <a:prstGeom prst="rect">
            <a:avLst/>
          </a:prstGeom>
          <a:noFill/>
        </p:spPr>
        <p:txBody>
          <a:bodyPr wrap="none" rtlCol="0">
            <a:spAutoFit/>
          </a:bodyPr>
          <a:lstStyle/>
          <a:p>
            <a:r>
              <a:rPr lang="zh-CN" altLang="en-US" dirty="0" smtClean="0"/>
              <a:t>本科</a:t>
            </a:r>
            <a:endParaRPr lang="en-US" dirty="0"/>
          </a:p>
        </p:txBody>
      </p:sp>
      <p:sp>
        <p:nvSpPr>
          <p:cNvPr id="411" name="TextBox 410"/>
          <p:cNvSpPr txBox="1"/>
          <p:nvPr/>
        </p:nvSpPr>
        <p:spPr>
          <a:xfrm>
            <a:off x="8400256" y="1988840"/>
            <a:ext cx="1710468" cy="369332"/>
          </a:xfrm>
          <a:prstGeom prst="rect">
            <a:avLst/>
          </a:prstGeom>
          <a:noFill/>
        </p:spPr>
        <p:txBody>
          <a:bodyPr wrap="square" rtlCol="0">
            <a:spAutoFit/>
          </a:bodyPr>
          <a:lstStyle/>
          <a:p>
            <a:r>
              <a:rPr lang="en-US" altLang="zh-CN" dirty="0" smtClean="0"/>
              <a:t>15</a:t>
            </a:r>
            <a:endParaRPr lang="en-US" dirty="0"/>
          </a:p>
        </p:txBody>
      </p:sp>
      <p:sp>
        <p:nvSpPr>
          <p:cNvPr id="412" name="TextBox 411"/>
          <p:cNvSpPr txBox="1"/>
          <p:nvPr/>
        </p:nvSpPr>
        <p:spPr>
          <a:xfrm>
            <a:off x="4583832" y="2492896"/>
            <a:ext cx="877163" cy="369332"/>
          </a:xfrm>
          <a:prstGeom prst="rect">
            <a:avLst/>
          </a:prstGeom>
          <a:noFill/>
        </p:spPr>
        <p:txBody>
          <a:bodyPr wrap="none" rtlCol="0">
            <a:spAutoFit/>
          </a:bodyPr>
          <a:lstStyle/>
          <a:p>
            <a:r>
              <a:rPr lang="zh-CN" altLang="en-US" dirty="0" smtClean="0"/>
              <a:t>法学院</a:t>
            </a:r>
            <a:endParaRPr lang="en-US" dirty="0"/>
          </a:p>
        </p:txBody>
      </p:sp>
      <p:sp>
        <p:nvSpPr>
          <p:cNvPr id="413" name="TextBox 412"/>
          <p:cNvSpPr txBox="1"/>
          <p:nvPr/>
        </p:nvSpPr>
        <p:spPr>
          <a:xfrm>
            <a:off x="4583832" y="2996952"/>
            <a:ext cx="415498" cy="369332"/>
          </a:xfrm>
          <a:prstGeom prst="rect">
            <a:avLst/>
          </a:prstGeom>
          <a:noFill/>
        </p:spPr>
        <p:txBody>
          <a:bodyPr wrap="none" rtlCol="0">
            <a:spAutoFit/>
          </a:bodyPr>
          <a:lstStyle/>
          <a:p>
            <a:r>
              <a:rPr lang="zh-CN" altLang="en-US" dirty="0" smtClean="0"/>
              <a:t>七</a:t>
            </a:r>
            <a:endParaRPr lang="en-US" dirty="0"/>
          </a:p>
        </p:txBody>
      </p:sp>
      <p:sp>
        <p:nvSpPr>
          <p:cNvPr id="414" name="TextBox 413"/>
          <p:cNvSpPr txBox="1"/>
          <p:nvPr/>
        </p:nvSpPr>
        <p:spPr>
          <a:xfrm>
            <a:off x="8400256" y="2996952"/>
            <a:ext cx="418704" cy="369332"/>
          </a:xfrm>
          <a:prstGeom prst="rect">
            <a:avLst/>
          </a:prstGeom>
          <a:noFill/>
        </p:spPr>
        <p:txBody>
          <a:bodyPr wrap="none" rtlCol="0">
            <a:spAutoFit/>
          </a:bodyPr>
          <a:lstStyle/>
          <a:p>
            <a:r>
              <a:rPr lang="en-US" altLang="zh-CN" dirty="0" smtClean="0"/>
              <a:t>54</a:t>
            </a:r>
            <a:endParaRPr lang="en-US" dirty="0"/>
          </a:p>
        </p:txBody>
      </p:sp>
      <p:sp>
        <p:nvSpPr>
          <p:cNvPr id="415" name="TextBox 414"/>
          <p:cNvSpPr txBox="1"/>
          <p:nvPr/>
        </p:nvSpPr>
        <p:spPr>
          <a:xfrm>
            <a:off x="4583832" y="3501008"/>
            <a:ext cx="301686" cy="646331"/>
          </a:xfrm>
          <a:prstGeom prst="rect">
            <a:avLst/>
          </a:prstGeom>
          <a:noFill/>
        </p:spPr>
        <p:txBody>
          <a:bodyPr wrap="none" rtlCol="0">
            <a:spAutoFit/>
          </a:bodyPr>
          <a:lstStyle/>
          <a:p>
            <a:r>
              <a:rPr lang="en-US" altLang="zh-CN" dirty="0" smtClean="0"/>
              <a:t>5</a:t>
            </a:r>
            <a:endParaRPr lang="en-US" altLang="zh-CN" dirty="0" smtClean="0"/>
          </a:p>
          <a:p>
            <a:endParaRPr lang="en-US" dirty="0"/>
          </a:p>
        </p:txBody>
      </p:sp>
      <p:sp>
        <p:nvSpPr>
          <p:cNvPr id="416" name="TextBox 415"/>
          <p:cNvSpPr txBox="1"/>
          <p:nvPr/>
        </p:nvSpPr>
        <p:spPr>
          <a:xfrm>
            <a:off x="4583832" y="4005064"/>
            <a:ext cx="646331" cy="369332"/>
          </a:xfrm>
          <a:prstGeom prst="rect">
            <a:avLst/>
          </a:prstGeom>
          <a:noFill/>
        </p:spPr>
        <p:txBody>
          <a:bodyPr wrap="none" rtlCol="0">
            <a:spAutoFit/>
          </a:bodyPr>
          <a:lstStyle/>
          <a:p>
            <a:r>
              <a:rPr lang="zh-CN" altLang="en-US" dirty="0" smtClean="0"/>
              <a:t>选修</a:t>
            </a:r>
            <a:endParaRPr lang="en-US" dirty="0"/>
          </a:p>
        </p:txBody>
      </p:sp>
      <p:sp>
        <p:nvSpPr>
          <p:cNvPr id="417" name="TextBox 416"/>
          <p:cNvSpPr txBox="1"/>
          <p:nvPr/>
        </p:nvSpPr>
        <p:spPr>
          <a:xfrm>
            <a:off x="4583832" y="4509120"/>
            <a:ext cx="301686" cy="369332"/>
          </a:xfrm>
          <a:prstGeom prst="rect">
            <a:avLst/>
          </a:prstGeom>
          <a:noFill/>
        </p:spPr>
        <p:txBody>
          <a:bodyPr wrap="none" rtlCol="0">
            <a:spAutoFit/>
          </a:bodyPr>
          <a:lstStyle/>
          <a:p>
            <a:r>
              <a:rPr lang="en-US" altLang="zh-CN" dirty="0" smtClean="0"/>
              <a:t>1</a:t>
            </a:r>
            <a:endParaRPr lang="en-US" dirty="0"/>
          </a:p>
        </p:txBody>
      </p:sp>
      <p:sp>
        <p:nvSpPr>
          <p:cNvPr id="418" name="TextBox 417"/>
          <p:cNvSpPr txBox="1"/>
          <p:nvPr/>
        </p:nvSpPr>
        <p:spPr>
          <a:xfrm>
            <a:off x="4583832" y="5013176"/>
            <a:ext cx="301686" cy="369332"/>
          </a:xfrm>
          <a:prstGeom prst="rect">
            <a:avLst/>
          </a:prstGeom>
          <a:noFill/>
        </p:spPr>
        <p:txBody>
          <a:bodyPr wrap="none" rtlCol="0">
            <a:spAutoFit/>
          </a:bodyPr>
          <a:lstStyle/>
          <a:p>
            <a:r>
              <a:rPr lang="en-US" altLang="zh-CN" dirty="0" smtClean="0"/>
              <a:t>1</a:t>
            </a:r>
            <a:endParaRPr lang="en-US" dirty="0"/>
          </a:p>
        </p:txBody>
      </p:sp>
      <p:cxnSp>
        <p:nvCxnSpPr>
          <p:cNvPr id="420" name="Straight Connector 419"/>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421" name="Rectangle 420"/>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422" name="TextBox 421"/>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423" name="Rectangle 422"/>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424" name="TextBox 423"/>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425" name="Rectangle 424"/>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426" name="Rectangle 425"/>
          <p:cNvSpPr/>
          <p:nvPr/>
        </p:nvSpPr>
        <p:spPr>
          <a:xfrm>
            <a:off x="6168008" y="4005064"/>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7" name="Picture 426"/>
          <p:cNvPicPr>
            <a:picLocks noChangeAspect="1"/>
          </p:cNvPicPr>
          <p:nvPr/>
        </p:nvPicPr>
        <p:blipFill>
          <a:blip r:embed="rId4"/>
          <a:stretch>
            <a:fillRect/>
          </a:stretch>
        </p:blipFill>
        <p:spPr>
          <a:xfrm>
            <a:off x="6240016" y="4077072"/>
            <a:ext cx="254000" cy="241300"/>
          </a:xfrm>
          <a:prstGeom prst="rect">
            <a:avLst/>
          </a:prstGeom>
        </p:spPr>
      </p:pic>
      <p:sp>
        <p:nvSpPr>
          <p:cNvPr id="428" name="Left Arrow 427"/>
          <p:cNvSpPr/>
          <p:nvPr/>
        </p:nvSpPr>
        <p:spPr>
          <a:xfrm rot="1363820">
            <a:off x="10160660" y="6090777"/>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5</a:t>
            </a:r>
            <a:endParaRPr lang="en-US" altLang="zh-CN" dirty="0" smtClean="0">
              <a:solidFill>
                <a:schemeClr val="tx1"/>
              </a:solidFill>
            </a:endParaRPr>
          </a:p>
        </p:txBody>
      </p:sp>
      <p:sp>
        <p:nvSpPr>
          <p:cNvPr id="63" name="Rectangle 62"/>
          <p:cNvSpPr/>
          <p:nvPr/>
        </p:nvSpPr>
        <p:spPr>
          <a:xfrm>
            <a:off x="357572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smtClean="0">
                <a:solidFill>
                  <a:schemeClr val="tx1"/>
                </a:solidFill>
              </a:rPr>
              <a:t>270</a:t>
            </a:r>
            <a:endParaRPr lang="en-US" altLang="zh-CN" dirty="0">
              <a:solidFill>
                <a:schemeClr val="tx1"/>
              </a:solidFill>
            </a:endParaRPr>
          </a:p>
        </p:txBody>
      </p:sp>
      <p:sp>
        <p:nvSpPr>
          <p:cNvPr id="64" name="Rectangle 63"/>
          <p:cNvSpPr/>
          <p:nvPr/>
        </p:nvSpPr>
        <p:spPr>
          <a:xfrm>
            <a:off x="501588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smtClean="0">
                <a:solidFill>
                  <a:schemeClr val="tx1"/>
                </a:solidFill>
              </a:rPr>
              <a:t>22</a:t>
            </a:r>
            <a:endParaRPr lang="en-US" altLang="zh-CN" dirty="0">
              <a:solidFill>
                <a:schemeClr val="tx1"/>
              </a:solidFill>
            </a:endParaRPr>
          </a:p>
        </p:txBody>
      </p:sp>
      <p:sp>
        <p:nvSpPr>
          <p:cNvPr id="66" name="Rectangle 65"/>
          <p:cNvSpPr/>
          <p:nvPr/>
        </p:nvSpPr>
        <p:spPr>
          <a:xfrm>
            <a:off x="6456040" y="1988840"/>
            <a:ext cx="165618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被申报课程数</a:t>
            </a:r>
            <a:r>
              <a:rPr lang="en-US" altLang="zh-CN" dirty="0" smtClean="0">
                <a:solidFill>
                  <a:schemeClr val="tx1"/>
                </a:solidFill>
              </a:rPr>
              <a:t>0</a:t>
            </a:r>
            <a:endParaRPr lang="en-US" altLang="zh-CN" dirty="0">
              <a:solidFill>
                <a:schemeClr val="tx1"/>
              </a:solidFill>
            </a:endParaRPr>
          </a:p>
        </p:txBody>
      </p:sp>
      <p:sp>
        <p:nvSpPr>
          <p:cNvPr id="67" name="Rectangle 66"/>
          <p:cNvSpPr/>
          <p:nvPr/>
        </p:nvSpPr>
        <p:spPr>
          <a:xfrm>
            <a:off x="8256240"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可选教师</a:t>
            </a:r>
            <a:r>
              <a:rPr lang="zh-CN" altLang="en-US" dirty="0">
                <a:solidFill>
                  <a:schemeClr val="tx1"/>
                </a:solidFill>
              </a:rPr>
              <a:t>总数</a:t>
            </a:r>
            <a:endParaRPr lang="en-US" altLang="zh-CN" dirty="0">
              <a:solidFill>
                <a:schemeClr val="tx1"/>
              </a:solidFill>
            </a:endParaRPr>
          </a:p>
          <a:p>
            <a:pPr algn="ctr"/>
            <a:r>
              <a:rPr lang="en-US" altLang="zh-CN" dirty="0" smtClean="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711624" y="3861048"/>
            <a:ext cx="190500" cy="304800"/>
          </a:xfrm>
          <a:prstGeom prst="rect">
            <a:avLst/>
          </a:prstGeom>
        </p:spPr>
      </p:pic>
      <p:sp>
        <p:nvSpPr>
          <p:cNvPr id="80" name="TextBox 79"/>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81" name="TextBox 80"/>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256240" y="3861048"/>
            <a:ext cx="673582" cy="338554"/>
          </a:xfrm>
          <a:prstGeom prst="rect">
            <a:avLst/>
          </a:prstGeom>
          <a:noFill/>
        </p:spPr>
        <p:txBody>
          <a:bodyPr wrap="none" rtlCol="0">
            <a:spAutoFit/>
          </a:bodyPr>
          <a:lstStyle/>
          <a:p>
            <a:r>
              <a:rPr lang="zh-CN" altLang="en-US" sz="1600" dirty="0" smtClean="0"/>
              <a:t>必</a:t>
            </a:r>
            <a:r>
              <a:rPr lang="en-US" altLang="zh-CN" sz="1600" dirty="0" smtClean="0"/>
              <a:t>/</a:t>
            </a:r>
            <a:r>
              <a:rPr lang="zh-CN" altLang="en-US" sz="1600" dirty="0" smtClean="0"/>
              <a:t>选</a:t>
            </a:r>
            <a:endParaRPr lang="en-US" sz="1600" dirty="0"/>
          </a:p>
        </p:txBody>
      </p:sp>
      <p:sp>
        <p:nvSpPr>
          <p:cNvPr id="88" name="TextBox 87"/>
          <p:cNvSpPr txBox="1"/>
          <p:nvPr/>
        </p:nvSpPr>
        <p:spPr>
          <a:xfrm>
            <a:off x="10920536" y="3861048"/>
            <a:ext cx="1005403" cy="338554"/>
          </a:xfrm>
          <a:prstGeom prst="rect">
            <a:avLst/>
          </a:prstGeom>
          <a:noFill/>
        </p:spPr>
        <p:txBody>
          <a:bodyPr wrap="none" rtlCol="0">
            <a:spAutoFit/>
          </a:bodyPr>
          <a:lstStyle/>
          <a:p>
            <a:r>
              <a:rPr lang="zh-CN" altLang="en-US" sz="1600" dirty="0" smtClean="0"/>
              <a:t>可选教师</a:t>
            </a:r>
            <a:endParaRPr lang="en-US" sz="1600" dirty="0"/>
          </a:p>
        </p:txBody>
      </p:sp>
      <p:sp>
        <p:nvSpPr>
          <p:cNvPr id="89" name="TextBox 88"/>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503712" y="3861048"/>
            <a:ext cx="190500" cy="304800"/>
          </a:xfrm>
          <a:prstGeom prst="rect">
            <a:avLst/>
          </a:prstGeom>
        </p:spPr>
      </p:pic>
      <p:pic>
        <p:nvPicPr>
          <p:cNvPr id="92" name="Picture 91"/>
          <p:cNvPicPr>
            <a:picLocks noChangeAspect="1"/>
          </p:cNvPicPr>
          <p:nvPr/>
        </p:nvPicPr>
        <p:blipFill>
          <a:blip r:embed="rId3"/>
          <a:stretch>
            <a:fillRect/>
          </a:stretch>
        </p:blipFill>
        <p:spPr>
          <a:xfrm>
            <a:off x="4295800" y="3861048"/>
            <a:ext cx="190500" cy="304800"/>
          </a:xfrm>
          <a:prstGeom prst="rect">
            <a:avLst/>
          </a:prstGeom>
        </p:spPr>
      </p:pic>
      <p:pic>
        <p:nvPicPr>
          <p:cNvPr id="93" name="Picture 92"/>
          <p:cNvPicPr>
            <a:picLocks noChangeAspect="1"/>
          </p:cNvPicPr>
          <p:nvPr/>
        </p:nvPicPr>
        <p:blipFill>
          <a:blip r:embed="rId3"/>
          <a:stretch>
            <a:fillRect/>
          </a:stretch>
        </p:blipFill>
        <p:spPr>
          <a:xfrm>
            <a:off x="4943872" y="3861048"/>
            <a:ext cx="190500" cy="304800"/>
          </a:xfrm>
          <a:prstGeom prst="rect">
            <a:avLst/>
          </a:prstGeom>
        </p:spPr>
      </p:pic>
      <p:pic>
        <p:nvPicPr>
          <p:cNvPr id="94" name="Picture 93"/>
          <p:cNvPicPr>
            <a:picLocks noChangeAspect="1"/>
          </p:cNvPicPr>
          <p:nvPr/>
        </p:nvPicPr>
        <p:blipFill>
          <a:blip r:embed="rId3"/>
          <a:stretch>
            <a:fillRect/>
          </a:stretch>
        </p:blipFill>
        <p:spPr>
          <a:xfrm>
            <a:off x="5663952" y="3861048"/>
            <a:ext cx="190500" cy="304800"/>
          </a:xfrm>
          <a:prstGeom prst="rect">
            <a:avLst/>
          </a:prstGeom>
        </p:spPr>
      </p:pic>
      <p:pic>
        <p:nvPicPr>
          <p:cNvPr id="95" name="Picture 94"/>
          <p:cNvPicPr>
            <a:picLocks noChangeAspect="1"/>
          </p:cNvPicPr>
          <p:nvPr/>
        </p:nvPicPr>
        <p:blipFill>
          <a:blip r:embed="rId3"/>
          <a:stretch>
            <a:fillRect/>
          </a:stretch>
        </p:blipFill>
        <p:spPr>
          <a:xfrm>
            <a:off x="6456040" y="3861048"/>
            <a:ext cx="190500" cy="304800"/>
          </a:xfrm>
          <a:prstGeom prst="rect">
            <a:avLst/>
          </a:prstGeom>
        </p:spPr>
      </p:pic>
      <p:pic>
        <p:nvPicPr>
          <p:cNvPr id="96" name="Picture 95"/>
          <p:cNvPicPr>
            <a:picLocks noChangeAspect="1"/>
          </p:cNvPicPr>
          <p:nvPr/>
        </p:nvPicPr>
        <p:blipFill>
          <a:blip r:embed="rId3"/>
          <a:stretch>
            <a:fillRect/>
          </a:stretch>
        </p:blipFill>
        <p:spPr>
          <a:xfrm>
            <a:off x="7248128" y="3861048"/>
            <a:ext cx="190500" cy="304800"/>
          </a:xfrm>
          <a:prstGeom prst="rect">
            <a:avLst/>
          </a:prstGeom>
        </p:spPr>
      </p:pic>
      <p:pic>
        <p:nvPicPr>
          <p:cNvPr id="97" name="Picture 96"/>
          <p:cNvPicPr>
            <a:picLocks noChangeAspect="1"/>
          </p:cNvPicPr>
          <p:nvPr/>
        </p:nvPicPr>
        <p:blipFill>
          <a:blip r:embed="rId3"/>
          <a:stretch>
            <a:fillRect/>
          </a:stretch>
        </p:blipFill>
        <p:spPr>
          <a:xfrm>
            <a:off x="8040216" y="3861048"/>
            <a:ext cx="190500" cy="304800"/>
          </a:xfrm>
          <a:prstGeom prst="rect">
            <a:avLst/>
          </a:prstGeom>
        </p:spPr>
      </p:pic>
      <p:pic>
        <p:nvPicPr>
          <p:cNvPr id="98" name="Picture 97"/>
          <p:cNvPicPr>
            <a:picLocks noChangeAspect="1"/>
          </p:cNvPicPr>
          <p:nvPr/>
        </p:nvPicPr>
        <p:blipFill>
          <a:blip r:embed="rId3"/>
          <a:stretch>
            <a:fillRect/>
          </a:stretch>
        </p:blipFill>
        <p:spPr>
          <a:xfrm>
            <a:off x="8976320" y="3861048"/>
            <a:ext cx="190500" cy="304800"/>
          </a:xfrm>
          <a:prstGeom prst="rect">
            <a:avLst/>
          </a:prstGeom>
        </p:spPr>
      </p:pic>
      <p:pic>
        <p:nvPicPr>
          <p:cNvPr id="99" name="Picture 98"/>
          <p:cNvPicPr>
            <a:picLocks noChangeAspect="1"/>
          </p:cNvPicPr>
          <p:nvPr/>
        </p:nvPicPr>
        <p:blipFill>
          <a:blip r:embed="rId3"/>
          <a:stretch>
            <a:fillRect/>
          </a:stretch>
        </p:blipFill>
        <p:spPr>
          <a:xfrm>
            <a:off x="9912424" y="3861048"/>
            <a:ext cx="190500" cy="304800"/>
          </a:xfrm>
          <a:prstGeom prst="rect">
            <a:avLst/>
          </a:prstGeom>
        </p:spPr>
      </p:pic>
      <p:pic>
        <p:nvPicPr>
          <p:cNvPr id="100" name="Picture 99"/>
          <p:cNvPicPr>
            <a:picLocks noChangeAspect="1"/>
          </p:cNvPicPr>
          <p:nvPr/>
        </p:nvPicPr>
        <p:blipFill>
          <a:blip r:embed="rId3"/>
          <a:stretch>
            <a:fillRect/>
          </a:stretch>
        </p:blipFill>
        <p:spPr>
          <a:xfrm>
            <a:off x="10704512"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105" name="Straight Connector 10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3" name="TextBox 2"/>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5" name="TextBox 4"/>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6" name="TextBox 5"/>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7" name="TextBox 6"/>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8" name="TextBox 7"/>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9" name="TextBox 8"/>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1" name="TextBox 10"/>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9" name="TextBox 28"/>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20" name="TextBox 119"/>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21" name="Straight Connector 120"/>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1991544" y="5013176"/>
            <a:ext cx="9721080" cy="432048"/>
          </a:xfrm>
          <a:prstGeom prst="rect">
            <a:avLst/>
          </a:prstGeom>
          <a:solidFill>
            <a:schemeClr val="accent1">
              <a:lumMod val="60000"/>
              <a:lumOff val="40000"/>
            </a:schemeClr>
          </a:solid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24" name="Straight Connector 123"/>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126" name="TextBox 125"/>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127" name="TextBox 126"/>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28" name="TextBox 127"/>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129" name="TextBox 128"/>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30" name="TextBox 129"/>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131" name="TextBox 130"/>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32" name="TextBox 131"/>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134" name="TextBox 133"/>
          <p:cNvSpPr txBox="1"/>
          <p:nvPr/>
        </p:nvSpPr>
        <p:spPr>
          <a:xfrm>
            <a:off x="9408368" y="501317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35" name="TextBox 134"/>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37" name="Straight Connector 136"/>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1991544" y="5589240"/>
            <a:ext cx="9721080" cy="4320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41" name="TextBox 140"/>
          <p:cNvSpPr txBox="1"/>
          <p:nvPr/>
        </p:nvSpPr>
        <p:spPr>
          <a:xfrm>
            <a:off x="1991544" y="5517232"/>
            <a:ext cx="872675" cy="523220"/>
          </a:xfrm>
          <a:prstGeom prst="rect">
            <a:avLst/>
          </a:prstGeom>
          <a:noFill/>
        </p:spPr>
        <p:txBody>
          <a:bodyPr wrap="none" rtlCol="0">
            <a:spAutoFit/>
          </a:bodyPr>
          <a:lstStyle/>
          <a:p>
            <a:r>
              <a:rPr lang="en-US" altLang="zh-CN" sz="1400" dirty="0" smtClean="0"/>
              <a:t>LAWS160</a:t>
            </a:r>
            <a:endParaRPr lang="en-US" altLang="zh-CN" sz="1400" dirty="0" smtClean="0"/>
          </a:p>
          <a:p>
            <a:r>
              <a:rPr lang="en-US" altLang="zh-CN" sz="1400" dirty="0" smtClean="0"/>
              <a:t>002.01</a:t>
            </a:r>
            <a:endParaRPr lang="en-US" sz="1400" dirty="0"/>
          </a:p>
        </p:txBody>
      </p:sp>
      <p:sp>
        <p:nvSpPr>
          <p:cNvPr id="142" name="TextBox 141"/>
          <p:cNvSpPr txBox="1"/>
          <p:nvPr/>
        </p:nvSpPr>
        <p:spPr>
          <a:xfrm>
            <a:off x="2855640" y="5589240"/>
            <a:ext cx="902811" cy="307777"/>
          </a:xfrm>
          <a:prstGeom prst="rect">
            <a:avLst/>
          </a:prstGeom>
          <a:noFill/>
        </p:spPr>
        <p:txBody>
          <a:bodyPr wrap="none" rtlCol="0">
            <a:spAutoFit/>
          </a:bodyPr>
          <a:lstStyle/>
          <a:p>
            <a:r>
              <a:rPr lang="zh-CN" altLang="en-US" sz="1400" smtClean="0"/>
              <a:t>民法总论</a:t>
            </a:r>
            <a:endParaRPr lang="en-US" sz="1400" dirty="0"/>
          </a:p>
        </p:txBody>
      </p:sp>
      <p:sp>
        <p:nvSpPr>
          <p:cNvPr id="143" name="TextBox 142"/>
          <p:cNvSpPr txBox="1"/>
          <p:nvPr/>
        </p:nvSpPr>
        <p:spPr>
          <a:xfrm>
            <a:off x="3719736" y="5589240"/>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44" name="TextBox 143"/>
          <p:cNvSpPr txBox="1"/>
          <p:nvPr/>
        </p:nvSpPr>
        <p:spPr>
          <a:xfrm>
            <a:off x="4511824" y="5589240"/>
            <a:ext cx="367408" cy="307777"/>
          </a:xfrm>
          <a:prstGeom prst="rect">
            <a:avLst/>
          </a:prstGeom>
          <a:noFill/>
        </p:spPr>
        <p:txBody>
          <a:bodyPr wrap="none" rtlCol="0">
            <a:spAutoFit/>
          </a:bodyPr>
          <a:lstStyle/>
          <a:p>
            <a:r>
              <a:rPr lang="en-US" altLang="zh-CN" sz="1400" dirty="0" smtClean="0"/>
              <a:t>17</a:t>
            </a:r>
            <a:endParaRPr lang="en-US" sz="1400" dirty="0"/>
          </a:p>
        </p:txBody>
      </p:sp>
      <p:sp>
        <p:nvSpPr>
          <p:cNvPr id="145" name="TextBox 144"/>
          <p:cNvSpPr txBox="1"/>
          <p:nvPr/>
        </p:nvSpPr>
        <p:spPr>
          <a:xfrm>
            <a:off x="5015880" y="5517232"/>
            <a:ext cx="720080" cy="523220"/>
          </a:xfrm>
          <a:prstGeom prst="rect">
            <a:avLst/>
          </a:prstGeom>
          <a:noFill/>
        </p:spPr>
        <p:txBody>
          <a:bodyPr wrap="square" rtlCol="0">
            <a:spAutoFit/>
          </a:bodyPr>
          <a:lstStyle/>
          <a:p>
            <a:r>
              <a:rPr lang="zh-CN" altLang="en-US" sz="1400" smtClean="0"/>
              <a:t>跨校辅修</a:t>
            </a:r>
            <a:endParaRPr lang="en-US" sz="1400" dirty="0"/>
          </a:p>
        </p:txBody>
      </p:sp>
      <p:sp>
        <p:nvSpPr>
          <p:cNvPr id="146" name="TextBox 145"/>
          <p:cNvSpPr txBox="1"/>
          <p:nvPr/>
        </p:nvSpPr>
        <p:spPr>
          <a:xfrm>
            <a:off x="5951984" y="5589240"/>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147" name="TextBox 146"/>
          <p:cNvSpPr txBox="1"/>
          <p:nvPr/>
        </p:nvSpPr>
        <p:spPr>
          <a:xfrm>
            <a:off x="6816080" y="5589240"/>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48" name="TextBox 147"/>
          <p:cNvSpPr txBox="1"/>
          <p:nvPr/>
        </p:nvSpPr>
        <p:spPr>
          <a:xfrm>
            <a:off x="7608168" y="5589240"/>
            <a:ext cx="276038" cy="307777"/>
          </a:xfrm>
          <a:prstGeom prst="rect">
            <a:avLst/>
          </a:prstGeom>
          <a:noFill/>
        </p:spPr>
        <p:txBody>
          <a:bodyPr wrap="none" rtlCol="0">
            <a:spAutoFit/>
          </a:bodyPr>
          <a:lstStyle/>
          <a:p>
            <a:r>
              <a:rPr lang="en-US" altLang="zh-CN" sz="1400" dirty="0" smtClean="0"/>
              <a:t>4</a:t>
            </a:r>
            <a:endParaRPr lang="en-US" sz="1400" dirty="0"/>
          </a:p>
        </p:txBody>
      </p:sp>
      <p:sp>
        <p:nvSpPr>
          <p:cNvPr id="150" name="TextBox 149"/>
          <p:cNvSpPr txBox="1"/>
          <p:nvPr/>
        </p:nvSpPr>
        <p:spPr>
          <a:xfrm>
            <a:off x="9408368"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151" name="TextBox 150"/>
          <p:cNvSpPr txBox="1"/>
          <p:nvPr/>
        </p:nvSpPr>
        <p:spPr>
          <a:xfrm>
            <a:off x="10272464" y="5589240"/>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53" name="Straight Connector 152"/>
          <p:cNvCxnSpPr/>
          <p:nvPr/>
        </p:nvCxnSpPr>
        <p:spPr>
          <a:xfrm>
            <a:off x="1991544" y="609329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1991544" y="6165304"/>
            <a:ext cx="9721080" cy="5760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40" name="Straight Connector 139"/>
          <p:cNvCxnSpPr/>
          <p:nvPr/>
        </p:nvCxnSpPr>
        <p:spPr>
          <a:xfrm>
            <a:off x="1991544" y="67413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2855640" y="6093296"/>
            <a:ext cx="936104" cy="523220"/>
          </a:xfrm>
          <a:prstGeom prst="rect">
            <a:avLst/>
          </a:prstGeom>
          <a:noFill/>
        </p:spPr>
        <p:txBody>
          <a:bodyPr wrap="square" rtlCol="0">
            <a:spAutoFit/>
          </a:bodyPr>
          <a:lstStyle/>
          <a:p>
            <a:r>
              <a:rPr lang="zh-CN" altLang="en-US" sz="1400" smtClean="0"/>
              <a:t>知识产权法</a:t>
            </a:r>
            <a:endParaRPr lang="en-US" sz="1400" dirty="0"/>
          </a:p>
        </p:txBody>
      </p:sp>
      <p:sp>
        <p:nvSpPr>
          <p:cNvPr id="155" name="TextBox 154"/>
          <p:cNvSpPr txBox="1"/>
          <p:nvPr/>
        </p:nvSpPr>
        <p:spPr>
          <a:xfrm>
            <a:off x="3719736" y="6165304"/>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56" name="TextBox 155"/>
          <p:cNvSpPr txBox="1"/>
          <p:nvPr/>
        </p:nvSpPr>
        <p:spPr>
          <a:xfrm>
            <a:off x="4511824" y="6165304"/>
            <a:ext cx="367408" cy="307777"/>
          </a:xfrm>
          <a:prstGeom prst="rect">
            <a:avLst/>
          </a:prstGeom>
          <a:noFill/>
        </p:spPr>
        <p:txBody>
          <a:bodyPr wrap="none" rtlCol="0">
            <a:spAutoFit/>
          </a:bodyPr>
          <a:lstStyle/>
          <a:p>
            <a:r>
              <a:rPr lang="en-US" altLang="zh-CN" sz="1400" dirty="0" smtClean="0"/>
              <a:t>16</a:t>
            </a:r>
            <a:endParaRPr lang="en-US" sz="1400" dirty="0"/>
          </a:p>
        </p:txBody>
      </p:sp>
      <p:sp>
        <p:nvSpPr>
          <p:cNvPr id="157" name="TextBox 156"/>
          <p:cNvSpPr txBox="1"/>
          <p:nvPr/>
        </p:nvSpPr>
        <p:spPr>
          <a:xfrm>
            <a:off x="5015880" y="6165304"/>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58" name="TextBox 157"/>
          <p:cNvSpPr txBox="1"/>
          <p:nvPr/>
        </p:nvSpPr>
        <p:spPr>
          <a:xfrm>
            <a:off x="5951984" y="6165304"/>
            <a:ext cx="364202" cy="307777"/>
          </a:xfrm>
          <a:prstGeom prst="rect">
            <a:avLst/>
          </a:prstGeom>
          <a:noFill/>
        </p:spPr>
        <p:txBody>
          <a:bodyPr wrap="none" rtlCol="0">
            <a:spAutoFit/>
          </a:bodyPr>
          <a:lstStyle/>
          <a:p>
            <a:r>
              <a:rPr lang="zh-CN" altLang="en-US" sz="1400" dirty="0" smtClean="0"/>
              <a:t>五</a:t>
            </a:r>
            <a:endParaRPr lang="en-US" sz="1400" dirty="0"/>
          </a:p>
        </p:txBody>
      </p:sp>
      <p:sp>
        <p:nvSpPr>
          <p:cNvPr id="159" name="TextBox 158"/>
          <p:cNvSpPr txBox="1"/>
          <p:nvPr/>
        </p:nvSpPr>
        <p:spPr>
          <a:xfrm>
            <a:off x="6816080" y="6165304"/>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60" name="TextBox 159"/>
          <p:cNvSpPr txBox="1"/>
          <p:nvPr/>
        </p:nvSpPr>
        <p:spPr>
          <a:xfrm>
            <a:off x="7608168" y="6165304"/>
            <a:ext cx="276038" cy="307777"/>
          </a:xfrm>
          <a:prstGeom prst="rect">
            <a:avLst/>
          </a:prstGeom>
          <a:noFill/>
        </p:spPr>
        <p:txBody>
          <a:bodyPr wrap="none" rtlCol="0">
            <a:spAutoFit/>
          </a:bodyPr>
          <a:lstStyle/>
          <a:p>
            <a:r>
              <a:rPr lang="en-US" altLang="zh-CN" sz="1400" dirty="0" smtClean="0"/>
              <a:t>4</a:t>
            </a:r>
            <a:endParaRPr lang="en-US" sz="1400" dirty="0"/>
          </a:p>
        </p:txBody>
      </p:sp>
      <p:sp>
        <p:nvSpPr>
          <p:cNvPr id="162" name="TextBox 161"/>
          <p:cNvSpPr txBox="1"/>
          <p:nvPr/>
        </p:nvSpPr>
        <p:spPr>
          <a:xfrm>
            <a:off x="9408368" y="6165304"/>
            <a:ext cx="276038" cy="307777"/>
          </a:xfrm>
          <a:prstGeom prst="rect">
            <a:avLst/>
          </a:prstGeom>
          <a:noFill/>
        </p:spPr>
        <p:txBody>
          <a:bodyPr wrap="none" rtlCol="0">
            <a:spAutoFit/>
          </a:bodyPr>
          <a:lstStyle/>
          <a:p>
            <a:r>
              <a:rPr lang="en-US" altLang="zh-CN" sz="1400" dirty="0" smtClean="0"/>
              <a:t>1</a:t>
            </a:r>
            <a:endParaRPr lang="en-US" sz="1400" dirty="0"/>
          </a:p>
        </p:txBody>
      </p:sp>
      <p:sp>
        <p:nvSpPr>
          <p:cNvPr id="163" name="TextBox 162"/>
          <p:cNvSpPr txBox="1"/>
          <p:nvPr/>
        </p:nvSpPr>
        <p:spPr>
          <a:xfrm>
            <a:off x="10272464" y="6165304"/>
            <a:ext cx="276038" cy="307777"/>
          </a:xfrm>
          <a:prstGeom prst="rect">
            <a:avLst/>
          </a:prstGeom>
          <a:noFill/>
        </p:spPr>
        <p:txBody>
          <a:bodyPr wrap="none" rtlCol="0">
            <a:spAutoFit/>
          </a:bodyPr>
          <a:lstStyle/>
          <a:p>
            <a:r>
              <a:rPr lang="en-US" altLang="zh-CN" sz="1400" dirty="0" smtClean="0"/>
              <a:t>1</a:t>
            </a:r>
            <a:endParaRPr lang="en-US" sz="1400" dirty="0"/>
          </a:p>
        </p:txBody>
      </p:sp>
      <p:sp>
        <p:nvSpPr>
          <p:cNvPr id="165" name="TextBox 164"/>
          <p:cNvSpPr txBox="1"/>
          <p:nvPr/>
        </p:nvSpPr>
        <p:spPr>
          <a:xfrm>
            <a:off x="1991544" y="6093296"/>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012.01</a:t>
            </a:r>
            <a:endParaRPr lang="en-US" sz="1400" dirty="0"/>
          </a:p>
        </p:txBody>
      </p:sp>
      <p:cxnSp>
        <p:nvCxnSpPr>
          <p:cNvPr id="164" name="Straight Connector 163"/>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68" name="Rectangle 167"/>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69" name="TextBox 168"/>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170" name="Rectangle 169"/>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71" name="TextBox 170"/>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172" name="Rectangle 171"/>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73" name="TextBox 172"/>
          <p:cNvSpPr txBox="1"/>
          <p:nvPr/>
        </p:nvSpPr>
        <p:spPr>
          <a:xfrm>
            <a:off x="8328248" y="4293096"/>
            <a:ext cx="543739" cy="307777"/>
          </a:xfrm>
          <a:prstGeom prst="rect">
            <a:avLst/>
          </a:prstGeom>
          <a:noFill/>
        </p:spPr>
        <p:txBody>
          <a:bodyPr wrap="none" rtlCol="0">
            <a:spAutoFit/>
          </a:bodyPr>
          <a:lstStyle/>
          <a:p>
            <a:r>
              <a:rPr lang="zh-CN" altLang="en-US" sz="1400" dirty="0" smtClean="0"/>
              <a:t>必修</a:t>
            </a:r>
            <a:endParaRPr lang="en-US" sz="1400" dirty="0"/>
          </a:p>
        </p:txBody>
      </p:sp>
      <p:sp>
        <p:nvSpPr>
          <p:cNvPr id="174" name="TextBox 173"/>
          <p:cNvSpPr txBox="1"/>
          <p:nvPr/>
        </p:nvSpPr>
        <p:spPr>
          <a:xfrm>
            <a:off x="8328248" y="5013176"/>
            <a:ext cx="543739" cy="307777"/>
          </a:xfrm>
          <a:prstGeom prst="rect">
            <a:avLst/>
          </a:prstGeom>
          <a:noFill/>
        </p:spPr>
        <p:txBody>
          <a:bodyPr wrap="none" rtlCol="0">
            <a:spAutoFit/>
          </a:bodyPr>
          <a:lstStyle/>
          <a:p>
            <a:r>
              <a:rPr lang="zh-CN" altLang="en-US" sz="1400" dirty="0" smtClean="0"/>
              <a:t>选修</a:t>
            </a:r>
            <a:endParaRPr lang="en-US" altLang="zh-CN" sz="1400" dirty="0" smtClean="0"/>
          </a:p>
        </p:txBody>
      </p:sp>
      <p:sp>
        <p:nvSpPr>
          <p:cNvPr id="175" name="TextBox 174"/>
          <p:cNvSpPr txBox="1"/>
          <p:nvPr/>
        </p:nvSpPr>
        <p:spPr>
          <a:xfrm>
            <a:off x="8328248" y="5589240"/>
            <a:ext cx="543739" cy="307777"/>
          </a:xfrm>
          <a:prstGeom prst="rect">
            <a:avLst/>
          </a:prstGeom>
          <a:noFill/>
        </p:spPr>
        <p:txBody>
          <a:bodyPr wrap="none" rtlCol="0">
            <a:spAutoFit/>
          </a:bodyPr>
          <a:lstStyle/>
          <a:p>
            <a:r>
              <a:rPr lang="zh-CN" altLang="en-US" sz="1400" dirty="0" smtClean="0"/>
              <a:t>必修</a:t>
            </a:r>
            <a:endParaRPr lang="en-US" sz="1400" dirty="0"/>
          </a:p>
        </p:txBody>
      </p:sp>
      <p:sp>
        <p:nvSpPr>
          <p:cNvPr id="176" name="TextBox 175"/>
          <p:cNvSpPr txBox="1"/>
          <p:nvPr/>
        </p:nvSpPr>
        <p:spPr>
          <a:xfrm>
            <a:off x="8328248" y="6165304"/>
            <a:ext cx="543739" cy="307777"/>
          </a:xfrm>
          <a:prstGeom prst="rect">
            <a:avLst/>
          </a:prstGeom>
          <a:noFill/>
        </p:spPr>
        <p:txBody>
          <a:bodyPr wrap="none" rtlCol="0">
            <a:spAutoFit/>
          </a:bodyPr>
          <a:lstStyle/>
          <a:p>
            <a:r>
              <a:rPr lang="zh-CN" altLang="en-US" sz="1400" dirty="0" smtClean="0"/>
              <a:t>必修</a:t>
            </a:r>
            <a:endParaRPr lang="en-US" altLang="zh-CN" sz="1400" dirty="0" smtClean="0"/>
          </a:p>
        </p:txBody>
      </p:sp>
      <p:sp>
        <p:nvSpPr>
          <p:cNvPr id="196" name="Rectangle 195"/>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7" name="Group 196"/>
          <p:cNvGrpSpPr/>
          <p:nvPr/>
        </p:nvGrpSpPr>
        <p:grpSpPr>
          <a:xfrm>
            <a:off x="9624392" y="692696"/>
            <a:ext cx="1584176" cy="576064"/>
            <a:chOff x="3071664" y="2708920"/>
            <a:chExt cx="1659613" cy="648072"/>
          </a:xfrm>
          <a:solidFill>
            <a:schemeClr val="accent5">
              <a:lumMod val="75000"/>
            </a:schemeClr>
          </a:solidFill>
        </p:grpSpPr>
        <p:sp>
          <p:nvSpPr>
            <p:cNvPr id="198" name="Rectangle 197"/>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TextBox 198"/>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200" name="Group 199"/>
          <p:cNvGrpSpPr/>
          <p:nvPr/>
        </p:nvGrpSpPr>
        <p:grpSpPr>
          <a:xfrm>
            <a:off x="6456040" y="692696"/>
            <a:ext cx="1584176" cy="576064"/>
            <a:chOff x="3071664" y="2852936"/>
            <a:chExt cx="1584176" cy="648072"/>
          </a:xfrm>
          <a:solidFill>
            <a:schemeClr val="accent5">
              <a:lumMod val="75000"/>
            </a:schemeClr>
          </a:solidFill>
        </p:grpSpPr>
        <p:sp>
          <p:nvSpPr>
            <p:cNvPr id="201" name="Rectangle 200"/>
            <p:cNvSpPr/>
            <p:nvPr/>
          </p:nvSpPr>
          <p:spPr>
            <a:xfrm>
              <a:off x="3071664" y="2852936"/>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TextBox 201"/>
            <p:cNvSpPr txBox="1"/>
            <p:nvPr/>
          </p:nvSpPr>
          <p:spPr>
            <a:xfrm>
              <a:off x="3071664" y="2933945"/>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203" name="Group 202"/>
          <p:cNvGrpSpPr/>
          <p:nvPr/>
        </p:nvGrpSpPr>
        <p:grpSpPr>
          <a:xfrm>
            <a:off x="3215680" y="692696"/>
            <a:ext cx="1728193" cy="576064"/>
            <a:chOff x="936470" y="3438001"/>
            <a:chExt cx="1653053" cy="648072"/>
          </a:xfrm>
          <a:solidFill>
            <a:schemeClr val="accent5">
              <a:lumMod val="75000"/>
            </a:schemeClr>
          </a:solidFill>
        </p:grpSpPr>
        <p:sp>
          <p:nvSpPr>
            <p:cNvPr id="204" name="Rectangle 203"/>
            <p:cNvSpPr/>
            <p:nvPr/>
          </p:nvSpPr>
          <p:spPr>
            <a:xfrm>
              <a:off x="936470" y="3438001"/>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TextBox 204"/>
            <p:cNvSpPr txBox="1"/>
            <p:nvPr/>
          </p:nvSpPr>
          <p:spPr>
            <a:xfrm>
              <a:off x="1005347" y="3519010"/>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06" name="Group 205"/>
          <p:cNvGrpSpPr/>
          <p:nvPr/>
        </p:nvGrpSpPr>
        <p:grpSpPr>
          <a:xfrm>
            <a:off x="4871864" y="692696"/>
            <a:ext cx="1584176" cy="576064"/>
            <a:chOff x="3071664" y="2708920"/>
            <a:chExt cx="1584176" cy="648072"/>
          </a:xfrm>
          <a:solidFill>
            <a:schemeClr val="accent5">
              <a:lumMod val="75000"/>
            </a:schemeClr>
          </a:solidFill>
        </p:grpSpPr>
        <p:sp>
          <p:nvSpPr>
            <p:cNvPr id="207" name="Rectangle 206"/>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TextBox 207"/>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09" name="Group 208"/>
          <p:cNvGrpSpPr/>
          <p:nvPr/>
        </p:nvGrpSpPr>
        <p:grpSpPr>
          <a:xfrm>
            <a:off x="8040216" y="692696"/>
            <a:ext cx="1584176" cy="576064"/>
            <a:chOff x="3071664" y="2492896"/>
            <a:chExt cx="1584176" cy="648072"/>
          </a:xfrm>
          <a:solidFill>
            <a:schemeClr val="accent5">
              <a:lumMod val="75000"/>
            </a:schemeClr>
          </a:solidFill>
        </p:grpSpPr>
        <p:sp>
          <p:nvSpPr>
            <p:cNvPr id="210" name="Rectangle 209"/>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TextBox 210"/>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
        <p:nvSpPr>
          <p:cNvPr id="195" name="Left Arrow 194"/>
          <p:cNvSpPr/>
          <p:nvPr/>
        </p:nvSpPr>
        <p:spPr>
          <a:xfrm rot="1363820">
            <a:off x="3751949" y="1122224"/>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67408" y="3068960"/>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67408" y="4005064"/>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49411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5877272"/>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204864"/>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a:t>
            </a:r>
            <a:endParaRPr lang="en-US" dirty="0"/>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47728" y="2924944"/>
            <a:ext cx="7200800" cy="223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79776"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35960"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392144"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48328"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55640" y="30689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079776"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确认课程信息</a:t>
            </a:r>
            <a:endParaRPr lang="en-US" dirty="0"/>
          </a:p>
        </p:txBody>
      </p:sp>
      <p:sp>
        <p:nvSpPr>
          <p:cNvPr id="56" name="Rectangle 55"/>
          <p:cNvSpPr/>
          <p:nvPr/>
        </p:nvSpPr>
        <p:spPr>
          <a:xfrm>
            <a:off x="4079776" y="4077072"/>
            <a:ext cx="6552728"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教师申报课程</a:t>
            </a:r>
            <a:endParaRPr lang="en-US" altLang="zh-CN" dirty="0" smtClean="0"/>
          </a:p>
        </p:txBody>
      </p:sp>
      <p:sp>
        <p:nvSpPr>
          <p:cNvPr id="59" name="Rectangle 58"/>
          <p:cNvSpPr/>
          <p:nvPr/>
        </p:nvSpPr>
        <p:spPr>
          <a:xfrm>
            <a:off x="5735960"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输入课程信息</a:t>
            </a:r>
            <a:endParaRPr lang="en-US" dirty="0"/>
          </a:p>
        </p:txBody>
      </p:sp>
      <p:sp>
        <p:nvSpPr>
          <p:cNvPr id="61" name="Rectangle 60"/>
          <p:cNvSpPr/>
          <p:nvPr/>
        </p:nvSpPr>
        <p:spPr>
          <a:xfrm>
            <a:off x="7392144"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输入课程信息</a:t>
            </a:r>
            <a:endParaRPr lang="en-US" dirty="0"/>
          </a:p>
        </p:txBody>
      </p:sp>
      <p:sp>
        <p:nvSpPr>
          <p:cNvPr id="63" name="Rectangle 62"/>
          <p:cNvSpPr/>
          <p:nvPr/>
        </p:nvSpPr>
        <p:spPr>
          <a:xfrm>
            <a:off x="9048328"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输入课程信息</a:t>
            </a:r>
            <a:endParaRPr lang="en-US" dirty="0"/>
          </a:p>
        </p:txBody>
      </p:sp>
      <p:sp>
        <p:nvSpPr>
          <p:cNvPr id="66" name="Left Arrow 65"/>
          <p:cNvSpPr/>
          <p:nvPr/>
        </p:nvSpPr>
        <p:spPr>
          <a:xfrm rot="1363820">
            <a:off x="5408132" y="3786522"/>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4079776"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核对可</a:t>
            </a:r>
            <a:r>
              <a:rPr lang="zh-CN" altLang="en-US" dirty="0" smtClean="0"/>
              <a:t>选教师</a:t>
            </a:r>
            <a:endParaRPr lang="en-US" altLang="zh-CN" dirty="0" smtClean="0"/>
          </a:p>
        </p:txBody>
      </p:sp>
      <p:sp>
        <p:nvSpPr>
          <p:cNvPr id="81" name="Rectangle 80"/>
          <p:cNvSpPr/>
          <p:nvPr/>
        </p:nvSpPr>
        <p:spPr>
          <a:xfrm>
            <a:off x="5735960"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2" name="Rectangle 81"/>
          <p:cNvSpPr/>
          <p:nvPr/>
        </p:nvSpPr>
        <p:spPr>
          <a:xfrm>
            <a:off x="7392144"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3" name="Rectangle 82"/>
          <p:cNvSpPr/>
          <p:nvPr/>
        </p:nvSpPr>
        <p:spPr>
          <a:xfrm>
            <a:off x="9048328"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4" name="Rectangle 8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p:cNvGrpSpPr/>
          <p:nvPr/>
        </p:nvGrpSpPr>
        <p:grpSpPr>
          <a:xfrm>
            <a:off x="9624392" y="692696"/>
            <a:ext cx="1584176" cy="576064"/>
            <a:chOff x="3071664" y="2708920"/>
            <a:chExt cx="1659613" cy="648072"/>
          </a:xfrm>
          <a:solidFill>
            <a:schemeClr val="accent5">
              <a:lumMod val="75000"/>
            </a:schemeClr>
          </a:solidFill>
        </p:grpSpPr>
        <p:sp>
          <p:nvSpPr>
            <p:cNvPr id="86" name="Rectangle 85"/>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88" name="Group 87"/>
          <p:cNvGrpSpPr/>
          <p:nvPr/>
        </p:nvGrpSpPr>
        <p:grpSpPr>
          <a:xfrm>
            <a:off x="6456040" y="692696"/>
            <a:ext cx="1584176" cy="576064"/>
            <a:chOff x="3071664" y="2852936"/>
            <a:chExt cx="1584176" cy="648072"/>
          </a:xfrm>
          <a:solidFill>
            <a:schemeClr val="accent5">
              <a:lumMod val="75000"/>
            </a:schemeClr>
          </a:solidFill>
        </p:grpSpPr>
        <p:sp>
          <p:nvSpPr>
            <p:cNvPr id="89" name="Rectangle 88"/>
            <p:cNvSpPr/>
            <p:nvPr/>
          </p:nvSpPr>
          <p:spPr>
            <a:xfrm>
              <a:off x="3071664" y="285293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3071664" y="293394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91" name="Group 90"/>
          <p:cNvGrpSpPr/>
          <p:nvPr/>
        </p:nvGrpSpPr>
        <p:grpSpPr>
          <a:xfrm>
            <a:off x="3215680" y="692696"/>
            <a:ext cx="1728193" cy="576064"/>
            <a:chOff x="936470" y="3438001"/>
            <a:chExt cx="1653053" cy="648072"/>
          </a:xfrm>
          <a:solidFill>
            <a:schemeClr val="accent5">
              <a:lumMod val="75000"/>
            </a:schemeClr>
          </a:solidFill>
        </p:grpSpPr>
        <p:sp>
          <p:nvSpPr>
            <p:cNvPr id="92" name="Rectangle 91"/>
            <p:cNvSpPr/>
            <p:nvPr/>
          </p:nvSpPr>
          <p:spPr>
            <a:xfrm>
              <a:off x="936470" y="3438001"/>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1005347" y="3519010"/>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94" name="Group 93"/>
          <p:cNvGrpSpPr/>
          <p:nvPr/>
        </p:nvGrpSpPr>
        <p:grpSpPr>
          <a:xfrm>
            <a:off x="4871864" y="692696"/>
            <a:ext cx="1584176" cy="576064"/>
            <a:chOff x="3071664" y="2708920"/>
            <a:chExt cx="1584176" cy="648072"/>
          </a:xfrm>
          <a:solidFill>
            <a:schemeClr val="accent5">
              <a:lumMod val="75000"/>
            </a:schemeClr>
          </a:solidFill>
        </p:grpSpPr>
        <p:sp>
          <p:nvSpPr>
            <p:cNvPr id="95" name="Rectangle 94"/>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97" name="Group 96"/>
          <p:cNvGrpSpPr/>
          <p:nvPr/>
        </p:nvGrpSpPr>
        <p:grpSpPr>
          <a:xfrm>
            <a:off x="8040216" y="692696"/>
            <a:ext cx="1584176" cy="576064"/>
            <a:chOff x="3071664" y="2492896"/>
            <a:chExt cx="1584176" cy="648072"/>
          </a:xfrm>
          <a:solidFill>
            <a:schemeClr val="accent5">
              <a:lumMod val="75000"/>
            </a:schemeClr>
          </a:solidFill>
        </p:grpSpPr>
        <p:sp>
          <p:nvSpPr>
            <p:cNvPr id="98" name="Rectangle 97"/>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67408" y="3068960"/>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67408" y="4005064"/>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49411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5877272"/>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204864"/>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a:t>
            </a:r>
            <a:endParaRPr lang="en-US" dirty="0"/>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47728" y="2924944"/>
            <a:ext cx="7200800" cy="223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79776"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35960"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392144"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48328"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55640" y="30689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hlinkClick r:id="rId2" action="ppaction://hlinksldjump"/>
          </p:cNvPr>
          <p:cNvSpPr/>
          <p:nvPr/>
        </p:nvSpPr>
        <p:spPr>
          <a:xfrm>
            <a:off x="4079776"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确认课程信息</a:t>
            </a:r>
            <a:endParaRPr lang="en-US" dirty="0"/>
          </a:p>
        </p:txBody>
      </p:sp>
      <p:sp>
        <p:nvSpPr>
          <p:cNvPr id="56" name="Rectangle 55"/>
          <p:cNvSpPr/>
          <p:nvPr/>
        </p:nvSpPr>
        <p:spPr>
          <a:xfrm>
            <a:off x="4079776" y="4077072"/>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教师申报课程</a:t>
            </a:r>
            <a:endParaRPr lang="en-US" altLang="zh-CN" dirty="0" smtClean="0"/>
          </a:p>
        </p:txBody>
      </p:sp>
      <p:sp>
        <p:nvSpPr>
          <p:cNvPr id="59" name="Rectangle 58"/>
          <p:cNvSpPr/>
          <p:nvPr/>
        </p:nvSpPr>
        <p:spPr>
          <a:xfrm>
            <a:off x="5735960"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输入课程信息</a:t>
            </a:r>
            <a:endParaRPr lang="en-US" dirty="0"/>
          </a:p>
        </p:txBody>
      </p:sp>
      <p:sp>
        <p:nvSpPr>
          <p:cNvPr id="60" name="Rectangle 59"/>
          <p:cNvSpPr/>
          <p:nvPr/>
        </p:nvSpPr>
        <p:spPr>
          <a:xfrm>
            <a:off x="5735960" y="4077072"/>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教师申报课程</a:t>
            </a:r>
            <a:endParaRPr lang="en-US" altLang="zh-CN" dirty="0"/>
          </a:p>
        </p:txBody>
      </p:sp>
      <p:sp>
        <p:nvSpPr>
          <p:cNvPr id="61" name="Rectangle 60"/>
          <p:cNvSpPr/>
          <p:nvPr/>
        </p:nvSpPr>
        <p:spPr>
          <a:xfrm>
            <a:off x="7392144"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输入课程信息</a:t>
            </a:r>
            <a:endParaRPr lang="en-US" dirty="0"/>
          </a:p>
        </p:txBody>
      </p:sp>
      <p:sp>
        <p:nvSpPr>
          <p:cNvPr id="62" name="Rectangle 61"/>
          <p:cNvSpPr/>
          <p:nvPr/>
        </p:nvSpPr>
        <p:spPr>
          <a:xfrm>
            <a:off x="7392144" y="4077072"/>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教师申报课程</a:t>
            </a:r>
            <a:endParaRPr lang="en-US" altLang="zh-CN" dirty="0"/>
          </a:p>
        </p:txBody>
      </p:sp>
      <p:sp>
        <p:nvSpPr>
          <p:cNvPr id="63" name="Rectangle 62"/>
          <p:cNvSpPr/>
          <p:nvPr/>
        </p:nvSpPr>
        <p:spPr>
          <a:xfrm>
            <a:off x="9048328"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输入课程信息</a:t>
            </a:r>
            <a:endParaRPr lang="en-US" dirty="0"/>
          </a:p>
        </p:txBody>
      </p:sp>
      <p:sp>
        <p:nvSpPr>
          <p:cNvPr id="64" name="Rectangle 63"/>
          <p:cNvSpPr/>
          <p:nvPr/>
        </p:nvSpPr>
        <p:spPr>
          <a:xfrm>
            <a:off x="9048328" y="4077072"/>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教师申报课程</a:t>
            </a:r>
            <a:endParaRPr lang="en-US" altLang="zh-CN" dirty="0"/>
          </a:p>
        </p:txBody>
      </p:sp>
      <p:sp>
        <p:nvSpPr>
          <p:cNvPr id="51" name="Rectangle 50"/>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p:cNvGrpSpPr/>
          <p:nvPr/>
        </p:nvGrpSpPr>
        <p:grpSpPr>
          <a:xfrm>
            <a:off x="9912424" y="692696"/>
            <a:ext cx="1584176" cy="576064"/>
            <a:chOff x="3373412" y="2708920"/>
            <a:chExt cx="1659613" cy="648072"/>
          </a:xfrm>
          <a:solidFill>
            <a:schemeClr val="accent5">
              <a:lumMod val="75000"/>
            </a:schemeClr>
          </a:solidFill>
        </p:grpSpPr>
        <p:sp>
          <p:nvSpPr>
            <p:cNvPr id="57" name="Rectangle 56"/>
            <p:cNvSpPr/>
            <p:nvPr/>
          </p:nvSpPr>
          <p:spPr>
            <a:xfrm>
              <a:off x="3373412"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3373412" y="2789929"/>
              <a:ext cx="1659613" cy="369332"/>
            </a:xfrm>
            <a:prstGeom prst="rect">
              <a:avLst/>
            </a:prstGeom>
            <a:grpFill/>
            <a:ln>
              <a:noFill/>
            </a:ln>
          </p:spPr>
          <p:txBody>
            <a:bodyPr wrap="square" rtlCol="0">
              <a:spAutoFit/>
            </a:bodyPr>
            <a:lstStyle/>
            <a:p>
              <a:r>
                <a:rPr lang="zh-CN" altLang="en-US" dirty="0" smtClean="0">
                  <a:solidFill>
                    <a:schemeClr val="bg1">
                      <a:lumMod val="95000"/>
                    </a:schemeClr>
                  </a:solidFill>
                </a:rPr>
                <a:t>排课结果查询</a:t>
              </a:r>
              <a:endParaRPr lang="en-US" dirty="0">
                <a:solidFill>
                  <a:schemeClr val="bg1">
                    <a:lumMod val="95000"/>
                  </a:schemeClr>
                </a:solidFill>
              </a:endParaRPr>
            </a:p>
          </p:txBody>
        </p:sp>
      </p:grpSp>
      <p:grpSp>
        <p:nvGrpSpPr>
          <p:cNvPr id="65" name="Group 64"/>
          <p:cNvGrpSpPr/>
          <p:nvPr/>
        </p:nvGrpSpPr>
        <p:grpSpPr>
          <a:xfrm>
            <a:off x="5519936" y="692696"/>
            <a:ext cx="1584176" cy="576064"/>
            <a:chOff x="2279576" y="2852936"/>
            <a:chExt cx="1584176" cy="648072"/>
          </a:xfrm>
          <a:solidFill>
            <a:schemeClr val="accent5">
              <a:lumMod val="75000"/>
            </a:schemeClr>
          </a:solidFill>
        </p:grpSpPr>
        <p:sp>
          <p:nvSpPr>
            <p:cNvPr id="67" name="Rectangle 66"/>
            <p:cNvSpPr/>
            <p:nvPr/>
          </p:nvSpPr>
          <p:spPr>
            <a:xfrm>
              <a:off x="2279576" y="285293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2279576" y="293394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69" name="Group 68"/>
          <p:cNvGrpSpPr/>
          <p:nvPr/>
        </p:nvGrpSpPr>
        <p:grpSpPr>
          <a:xfrm>
            <a:off x="3215681" y="692696"/>
            <a:ext cx="792088" cy="576064"/>
            <a:chOff x="936471" y="3438001"/>
            <a:chExt cx="757649" cy="648072"/>
          </a:xfrm>
          <a:solidFill>
            <a:schemeClr val="accent1">
              <a:lumMod val="75000"/>
            </a:schemeClr>
          </a:solidFill>
        </p:grpSpPr>
        <p:sp>
          <p:nvSpPr>
            <p:cNvPr id="70" name="Rectangle 69"/>
            <p:cNvSpPr/>
            <p:nvPr/>
          </p:nvSpPr>
          <p:spPr>
            <a:xfrm>
              <a:off x="936471" y="3438001"/>
              <a:ext cx="757649"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1005348" y="3519010"/>
              <a:ext cx="619895" cy="415499"/>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排课</a:t>
              </a:r>
              <a:endParaRPr lang="en-US" altLang="zh-CN" dirty="0" smtClean="0">
                <a:solidFill>
                  <a:schemeClr val="bg1">
                    <a:lumMod val="95000"/>
                  </a:schemeClr>
                </a:solidFill>
              </a:endParaRPr>
            </a:p>
          </p:txBody>
        </p:sp>
      </p:grpSp>
      <p:grpSp>
        <p:nvGrpSpPr>
          <p:cNvPr id="72" name="Group 71"/>
          <p:cNvGrpSpPr/>
          <p:nvPr/>
        </p:nvGrpSpPr>
        <p:grpSpPr>
          <a:xfrm>
            <a:off x="4007768" y="692696"/>
            <a:ext cx="1584176" cy="576064"/>
            <a:chOff x="2279576" y="2708920"/>
            <a:chExt cx="1584176" cy="648072"/>
          </a:xfrm>
          <a:solidFill>
            <a:schemeClr val="accent5">
              <a:lumMod val="75000"/>
            </a:schemeClr>
          </a:solidFill>
        </p:grpSpPr>
        <p:sp>
          <p:nvSpPr>
            <p:cNvPr id="73" name="Rectangle 72"/>
            <p:cNvSpPr/>
            <p:nvPr/>
          </p:nvSpPr>
          <p:spPr>
            <a:xfrm>
              <a:off x="2279576"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2279576"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75" name="Group 74"/>
          <p:cNvGrpSpPr/>
          <p:nvPr/>
        </p:nvGrpSpPr>
        <p:grpSpPr>
          <a:xfrm>
            <a:off x="7104112" y="692696"/>
            <a:ext cx="1584176" cy="576064"/>
            <a:chOff x="2135560" y="2492896"/>
            <a:chExt cx="1584176" cy="648072"/>
          </a:xfrm>
          <a:solidFill>
            <a:schemeClr val="accent1">
              <a:lumMod val="50000"/>
            </a:schemeClr>
          </a:solidFill>
        </p:grpSpPr>
        <p:sp>
          <p:nvSpPr>
            <p:cNvPr id="76" name="Rectangle 75"/>
            <p:cNvSpPr/>
            <p:nvPr/>
          </p:nvSpPr>
          <p:spPr>
            <a:xfrm>
              <a:off x="2135560"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2135560"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
        <p:nvSpPr>
          <p:cNvPr id="78" name="Rectangle 77"/>
          <p:cNvSpPr/>
          <p:nvPr/>
        </p:nvSpPr>
        <p:spPr>
          <a:xfrm>
            <a:off x="8688288" y="692696"/>
            <a:ext cx="1080120"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8688288" y="764704"/>
            <a:ext cx="1224136" cy="369332"/>
          </a:xfrm>
          <a:prstGeom prst="rect">
            <a:avLst/>
          </a:prstGeom>
          <a:solidFill>
            <a:schemeClr val="accent5">
              <a:lumMod val="75000"/>
            </a:schemeClr>
          </a:solidFill>
          <a:ln>
            <a:noFill/>
          </a:ln>
        </p:spPr>
        <p:txBody>
          <a:bodyPr wrap="square" rtlCol="0">
            <a:spAutoFit/>
          </a:bodyPr>
          <a:lstStyle/>
          <a:p>
            <a:r>
              <a:rPr lang="zh-CN" altLang="en-US" smtClean="0">
                <a:solidFill>
                  <a:schemeClr val="bg1">
                    <a:lumMod val="95000"/>
                  </a:schemeClr>
                </a:solidFill>
              </a:rPr>
              <a:t>申报课程</a:t>
            </a:r>
            <a:endParaRPr lang="en-US" dirty="0">
              <a:solidFill>
                <a:schemeClr val="bg1">
                  <a:lumMod val="95000"/>
                </a:schemeClr>
              </a:solidFill>
            </a:endParaRPr>
          </a:p>
        </p:txBody>
      </p:sp>
      <p:sp>
        <p:nvSpPr>
          <p:cNvPr id="80" name="Rectangle 79"/>
          <p:cNvSpPr/>
          <p:nvPr/>
        </p:nvSpPr>
        <p:spPr>
          <a:xfrm>
            <a:off x="4079776" y="4581128"/>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确认可选教师</a:t>
            </a:r>
            <a:endParaRPr lang="en-US" altLang="zh-CN" dirty="0" smtClean="0"/>
          </a:p>
        </p:txBody>
      </p:sp>
      <p:sp>
        <p:nvSpPr>
          <p:cNvPr id="81" name="Rectangle 80"/>
          <p:cNvSpPr/>
          <p:nvPr/>
        </p:nvSpPr>
        <p:spPr>
          <a:xfrm>
            <a:off x="5735960" y="4581128"/>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确认可选教师</a:t>
            </a:r>
            <a:endParaRPr lang="en-US" altLang="zh-CN" dirty="0"/>
          </a:p>
        </p:txBody>
      </p:sp>
      <p:sp>
        <p:nvSpPr>
          <p:cNvPr id="82" name="Rectangle 81"/>
          <p:cNvSpPr/>
          <p:nvPr/>
        </p:nvSpPr>
        <p:spPr>
          <a:xfrm>
            <a:off x="7392144" y="4581128"/>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确认可选教师</a:t>
            </a:r>
            <a:endParaRPr lang="en-US" altLang="zh-CN" dirty="0"/>
          </a:p>
        </p:txBody>
      </p:sp>
      <p:sp>
        <p:nvSpPr>
          <p:cNvPr id="83" name="Rectangle 82"/>
          <p:cNvSpPr/>
          <p:nvPr/>
        </p:nvSpPr>
        <p:spPr>
          <a:xfrm>
            <a:off x="9048328" y="4581128"/>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确认可选教师</a:t>
            </a:r>
            <a:endParaRPr lang="en-US" altLang="zh-CN" dirty="0"/>
          </a:p>
        </p:txBody>
      </p:sp>
      <p:sp>
        <p:nvSpPr>
          <p:cNvPr id="4" name="Rectangle 3"/>
          <p:cNvSpPr/>
          <p:nvPr/>
        </p:nvSpPr>
        <p:spPr>
          <a:xfrm>
            <a:off x="2423592" y="260648"/>
            <a:ext cx="8568952" cy="5544616"/>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7" name="TextBox 6"/>
          <p:cNvSpPr txBox="1"/>
          <p:nvPr/>
        </p:nvSpPr>
        <p:spPr>
          <a:xfrm>
            <a:off x="3143672" y="1052736"/>
            <a:ext cx="1107996" cy="369332"/>
          </a:xfrm>
          <a:prstGeom prst="rect">
            <a:avLst/>
          </a:prstGeom>
          <a:noFill/>
        </p:spPr>
        <p:txBody>
          <a:bodyPr wrap="none" rtlCol="0">
            <a:spAutoFit/>
          </a:bodyPr>
          <a:lstStyle/>
          <a:p>
            <a:r>
              <a:rPr lang="zh-CN" altLang="en-US" smtClean="0"/>
              <a:t>是否确认</a:t>
            </a:r>
            <a:endParaRPr lang="en-US" dirty="0"/>
          </a:p>
        </p:txBody>
      </p:sp>
      <p:sp>
        <p:nvSpPr>
          <p:cNvPr id="9" name="TextBox 8"/>
          <p:cNvSpPr txBox="1"/>
          <p:nvPr/>
        </p:nvSpPr>
        <p:spPr>
          <a:xfrm>
            <a:off x="3647728" y="1772816"/>
            <a:ext cx="3647152" cy="646331"/>
          </a:xfrm>
          <a:prstGeom prst="rect">
            <a:avLst/>
          </a:prstGeom>
          <a:noFill/>
        </p:spPr>
        <p:txBody>
          <a:bodyPr wrap="none" rtlCol="0">
            <a:spAutoFit/>
          </a:bodyPr>
          <a:lstStyle/>
          <a:p>
            <a:r>
              <a:rPr lang="zh-CN" altLang="en-US" dirty="0" smtClean="0"/>
              <a:t>所有本科课程信息已经输入完毕？</a:t>
            </a:r>
            <a:endParaRPr lang="en-US" altLang="zh-CN" dirty="0" smtClean="0"/>
          </a:p>
          <a:p>
            <a:r>
              <a:rPr lang="zh-CN" altLang="en-US" dirty="0" smtClean="0"/>
              <a:t>本科课程总数</a:t>
            </a:r>
            <a:r>
              <a:rPr lang="en-US" altLang="zh-CN" dirty="0" smtClean="0"/>
              <a:t>5</a:t>
            </a:r>
            <a:r>
              <a:rPr lang="zh-CN" altLang="en-US" dirty="0"/>
              <a:t>。</a:t>
            </a:r>
            <a:endParaRPr lang="en-US" dirty="0"/>
          </a:p>
        </p:txBody>
      </p:sp>
      <p:sp>
        <p:nvSpPr>
          <p:cNvPr id="11" name="Rectangle 10"/>
          <p:cNvSpPr/>
          <p:nvPr/>
        </p:nvSpPr>
        <p:spPr>
          <a:xfrm>
            <a:off x="8400256" y="4797152"/>
            <a:ext cx="100811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a:t>
            </a:r>
            <a:endParaRPr lang="en-US" dirty="0"/>
          </a:p>
        </p:txBody>
      </p:sp>
      <p:sp>
        <p:nvSpPr>
          <p:cNvPr id="84" name="Rectangle 83"/>
          <p:cNvSpPr/>
          <p:nvPr/>
        </p:nvSpPr>
        <p:spPr>
          <a:xfrm>
            <a:off x="9552384" y="4797152"/>
            <a:ext cx="100811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sp>
        <p:nvSpPr>
          <p:cNvPr id="66" name="Left Arrow 65"/>
          <p:cNvSpPr/>
          <p:nvPr/>
        </p:nvSpPr>
        <p:spPr>
          <a:xfrm rot="1363820">
            <a:off x="9224556" y="5082666"/>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67408" y="3068960"/>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67408" y="4005064"/>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49411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5877272"/>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204864"/>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a:t>
            </a:r>
            <a:endParaRPr lang="en-US" dirty="0"/>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47728" y="2924944"/>
            <a:ext cx="7200800" cy="223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79776"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35960"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392144"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48328"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55640" y="30689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hlinkClick r:id="rId2" action="ppaction://hlinksldjump"/>
          </p:cNvPr>
          <p:cNvSpPr/>
          <p:nvPr/>
        </p:nvSpPr>
        <p:spPr>
          <a:xfrm>
            <a:off x="4079776"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56" name="Rectangle 55"/>
          <p:cNvSpPr/>
          <p:nvPr/>
        </p:nvSpPr>
        <p:spPr>
          <a:xfrm>
            <a:off x="4079776" y="4077072"/>
            <a:ext cx="6552728"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教师申报课程</a:t>
            </a:r>
            <a:endParaRPr lang="en-US" altLang="zh-CN" dirty="0" smtClean="0"/>
          </a:p>
        </p:txBody>
      </p:sp>
      <p:sp>
        <p:nvSpPr>
          <p:cNvPr id="59" name="Rectangle 58"/>
          <p:cNvSpPr/>
          <p:nvPr/>
        </p:nvSpPr>
        <p:spPr>
          <a:xfrm>
            <a:off x="5735960"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输入课程信息</a:t>
            </a:r>
            <a:endParaRPr lang="en-US" dirty="0"/>
          </a:p>
        </p:txBody>
      </p:sp>
      <p:sp>
        <p:nvSpPr>
          <p:cNvPr id="61" name="Rectangle 60"/>
          <p:cNvSpPr/>
          <p:nvPr/>
        </p:nvSpPr>
        <p:spPr>
          <a:xfrm>
            <a:off x="7392144"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输入课程信息</a:t>
            </a:r>
            <a:endParaRPr lang="en-US" dirty="0"/>
          </a:p>
        </p:txBody>
      </p:sp>
      <p:sp>
        <p:nvSpPr>
          <p:cNvPr id="63" name="Rectangle 62"/>
          <p:cNvSpPr/>
          <p:nvPr/>
        </p:nvSpPr>
        <p:spPr>
          <a:xfrm>
            <a:off x="9048328"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输入课程信息</a:t>
            </a:r>
            <a:endParaRPr lang="en-US" dirty="0"/>
          </a:p>
        </p:txBody>
      </p:sp>
      <p:sp>
        <p:nvSpPr>
          <p:cNvPr id="66" name="Left Arrow 65"/>
          <p:cNvSpPr/>
          <p:nvPr/>
        </p:nvSpPr>
        <p:spPr>
          <a:xfrm rot="1363820">
            <a:off x="7064316" y="3786522"/>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4079776"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核对可</a:t>
            </a:r>
            <a:r>
              <a:rPr lang="zh-CN" altLang="en-US" dirty="0" smtClean="0"/>
              <a:t>选教师</a:t>
            </a:r>
            <a:endParaRPr lang="en-US" altLang="zh-CN" dirty="0" smtClean="0"/>
          </a:p>
        </p:txBody>
      </p:sp>
      <p:sp>
        <p:nvSpPr>
          <p:cNvPr id="81" name="Rectangle 80"/>
          <p:cNvSpPr/>
          <p:nvPr/>
        </p:nvSpPr>
        <p:spPr>
          <a:xfrm>
            <a:off x="5735960"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2" name="Rectangle 81"/>
          <p:cNvSpPr/>
          <p:nvPr/>
        </p:nvSpPr>
        <p:spPr>
          <a:xfrm>
            <a:off x="7392144"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3" name="Rectangle 82"/>
          <p:cNvSpPr/>
          <p:nvPr/>
        </p:nvSpPr>
        <p:spPr>
          <a:xfrm>
            <a:off x="9048328"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4" name="Left Arrow 83"/>
          <p:cNvSpPr/>
          <p:nvPr/>
        </p:nvSpPr>
        <p:spPr>
          <a:xfrm rot="1363820">
            <a:off x="8792508" y="3786521"/>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Left Arrow 84"/>
          <p:cNvSpPr/>
          <p:nvPr/>
        </p:nvSpPr>
        <p:spPr>
          <a:xfrm rot="1363820">
            <a:off x="10448692" y="3786521"/>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lded Corner 6"/>
          <p:cNvSpPr/>
          <p:nvPr/>
        </p:nvSpPr>
        <p:spPr>
          <a:xfrm>
            <a:off x="5087888" y="5229200"/>
            <a:ext cx="5256584" cy="1008112"/>
          </a:xfrm>
          <a:prstGeom prst="foldedCorne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四个类别的课程都完成信息输入和确认之后，系统才会进入排课下一步</a:t>
            </a:r>
            <a:endParaRPr lang="en-US" dirty="0">
              <a:solidFill>
                <a:schemeClr val="tx1"/>
              </a:solidFill>
            </a:endParaRPr>
          </a:p>
        </p:txBody>
      </p:sp>
      <p:sp>
        <p:nvSpPr>
          <p:cNvPr id="86" name="Rectangle 85"/>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p:cNvGrpSpPr/>
          <p:nvPr/>
        </p:nvGrpSpPr>
        <p:grpSpPr>
          <a:xfrm>
            <a:off x="9624392" y="692696"/>
            <a:ext cx="1584176" cy="576064"/>
            <a:chOff x="3071664" y="2708920"/>
            <a:chExt cx="1659613" cy="648072"/>
          </a:xfrm>
          <a:solidFill>
            <a:schemeClr val="accent5">
              <a:lumMod val="75000"/>
            </a:schemeClr>
          </a:solidFill>
        </p:grpSpPr>
        <p:sp>
          <p:nvSpPr>
            <p:cNvPr id="88" name="Rectangle 87"/>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90" name="Group 89"/>
          <p:cNvGrpSpPr/>
          <p:nvPr/>
        </p:nvGrpSpPr>
        <p:grpSpPr>
          <a:xfrm>
            <a:off x="6456040" y="692696"/>
            <a:ext cx="1584176" cy="576064"/>
            <a:chOff x="3071664" y="2852936"/>
            <a:chExt cx="1584176" cy="648072"/>
          </a:xfrm>
          <a:solidFill>
            <a:schemeClr val="accent5">
              <a:lumMod val="75000"/>
            </a:schemeClr>
          </a:solidFill>
        </p:grpSpPr>
        <p:sp>
          <p:nvSpPr>
            <p:cNvPr id="91" name="Rectangle 90"/>
            <p:cNvSpPr/>
            <p:nvPr/>
          </p:nvSpPr>
          <p:spPr>
            <a:xfrm>
              <a:off x="3071664" y="285293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3071664" y="293394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93" name="Group 92"/>
          <p:cNvGrpSpPr/>
          <p:nvPr/>
        </p:nvGrpSpPr>
        <p:grpSpPr>
          <a:xfrm>
            <a:off x="3215680" y="692696"/>
            <a:ext cx="1728193" cy="576064"/>
            <a:chOff x="936470" y="3438001"/>
            <a:chExt cx="1653053" cy="648072"/>
          </a:xfrm>
          <a:solidFill>
            <a:schemeClr val="accent5">
              <a:lumMod val="75000"/>
            </a:schemeClr>
          </a:solidFill>
        </p:grpSpPr>
        <p:sp>
          <p:nvSpPr>
            <p:cNvPr id="94" name="Rectangle 93"/>
            <p:cNvSpPr/>
            <p:nvPr/>
          </p:nvSpPr>
          <p:spPr>
            <a:xfrm>
              <a:off x="936470" y="3438001"/>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1005347" y="3519010"/>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96" name="Group 95"/>
          <p:cNvGrpSpPr/>
          <p:nvPr/>
        </p:nvGrpSpPr>
        <p:grpSpPr>
          <a:xfrm>
            <a:off x="4871864" y="692696"/>
            <a:ext cx="1584176" cy="576064"/>
            <a:chOff x="3071664" y="2708920"/>
            <a:chExt cx="1584176" cy="648072"/>
          </a:xfrm>
          <a:solidFill>
            <a:schemeClr val="accent5">
              <a:lumMod val="75000"/>
            </a:schemeClr>
          </a:solidFill>
        </p:grpSpPr>
        <p:sp>
          <p:nvSpPr>
            <p:cNvPr id="97" name="Rectangle 96"/>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99" name="Group 98"/>
          <p:cNvGrpSpPr/>
          <p:nvPr/>
        </p:nvGrpSpPr>
        <p:grpSpPr>
          <a:xfrm>
            <a:off x="8040216" y="692696"/>
            <a:ext cx="1584176" cy="576064"/>
            <a:chOff x="3071664" y="2492896"/>
            <a:chExt cx="1584176" cy="648072"/>
          </a:xfrm>
          <a:solidFill>
            <a:schemeClr val="accent5">
              <a:lumMod val="75000"/>
            </a:schemeClr>
          </a:solidFill>
        </p:grpSpPr>
        <p:sp>
          <p:nvSpPr>
            <p:cNvPr id="100" name="Rectangle 99"/>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67408" y="3068960"/>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67408" y="4005064"/>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49411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5877272"/>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6696744" cy="33843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223792" y="2420888"/>
            <a:ext cx="6768752" cy="369332"/>
          </a:xfrm>
          <a:prstGeom prst="rect">
            <a:avLst/>
          </a:prstGeom>
          <a:noFill/>
        </p:spPr>
        <p:txBody>
          <a:bodyPr wrap="square" rtlCol="0">
            <a:spAutoFit/>
          </a:bodyPr>
          <a:lstStyle/>
          <a:p>
            <a:r>
              <a:rPr lang="zh-CN" altLang="en-US" dirty="0" smtClean="0"/>
              <a:t>本次排课目标学期为：</a:t>
            </a:r>
            <a:endParaRPr lang="en-US" dirty="0"/>
          </a:p>
        </p:txBody>
      </p:sp>
      <p:sp>
        <p:nvSpPr>
          <p:cNvPr id="7" name="TextBox 6"/>
          <p:cNvSpPr txBox="1"/>
          <p:nvPr/>
        </p:nvSpPr>
        <p:spPr>
          <a:xfrm>
            <a:off x="4295800" y="2996952"/>
            <a:ext cx="648072" cy="369332"/>
          </a:xfrm>
          <a:prstGeom prst="rect">
            <a:avLst/>
          </a:prstGeom>
          <a:noFill/>
        </p:spPr>
        <p:txBody>
          <a:bodyPr wrap="square" rtlCol="0">
            <a:spAutoFit/>
          </a:bodyPr>
          <a:lstStyle/>
          <a:p>
            <a:r>
              <a:rPr lang="zh-CN" altLang="en-US" smtClean="0"/>
              <a:t>学年</a:t>
            </a:r>
            <a:endParaRPr lang="en-US" dirty="0"/>
          </a:p>
        </p:txBody>
      </p:sp>
      <p:sp>
        <p:nvSpPr>
          <p:cNvPr id="9" name="Rectangle 8"/>
          <p:cNvSpPr/>
          <p:nvPr/>
        </p:nvSpPr>
        <p:spPr>
          <a:xfrm>
            <a:off x="5087888" y="3068960"/>
            <a:ext cx="1296144"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5159896" y="3068960"/>
            <a:ext cx="1191352" cy="369332"/>
          </a:xfrm>
          <a:prstGeom prst="rect">
            <a:avLst/>
          </a:prstGeom>
          <a:noFill/>
        </p:spPr>
        <p:txBody>
          <a:bodyPr wrap="none" rtlCol="0">
            <a:spAutoFit/>
          </a:bodyPr>
          <a:lstStyle/>
          <a:p>
            <a:r>
              <a:rPr lang="en-US" altLang="zh-CN" dirty="0" smtClean="0"/>
              <a:t>2017-2018</a:t>
            </a:r>
            <a:endParaRPr lang="en-US" dirty="0"/>
          </a:p>
        </p:txBody>
      </p:sp>
      <p:sp>
        <p:nvSpPr>
          <p:cNvPr id="42" name="TextBox 41"/>
          <p:cNvSpPr txBox="1"/>
          <p:nvPr/>
        </p:nvSpPr>
        <p:spPr>
          <a:xfrm>
            <a:off x="5159896" y="3429000"/>
            <a:ext cx="1191352" cy="369332"/>
          </a:xfrm>
          <a:prstGeom prst="rect">
            <a:avLst/>
          </a:prstGeom>
          <a:solidFill>
            <a:schemeClr val="accent1">
              <a:lumMod val="20000"/>
              <a:lumOff val="80000"/>
            </a:schemeClr>
          </a:solidFill>
          <a:ln>
            <a:noFill/>
          </a:ln>
        </p:spPr>
        <p:txBody>
          <a:bodyPr wrap="none" rtlCol="0">
            <a:spAutoFit/>
          </a:bodyPr>
          <a:lstStyle/>
          <a:p>
            <a:r>
              <a:rPr lang="en-US" altLang="zh-CN" dirty="0" smtClean="0"/>
              <a:t>2018-2019</a:t>
            </a:r>
            <a:endParaRPr lang="en-US" dirty="0"/>
          </a:p>
        </p:txBody>
      </p:sp>
      <p:sp>
        <p:nvSpPr>
          <p:cNvPr id="43" name="TextBox 42"/>
          <p:cNvSpPr txBox="1"/>
          <p:nvPr/>
        </p:nvSpPr>
        <p:spPr>
          <a:xfrm>
            <a:off x="5159896" y="3789040"/>
            <a:ext cx="1191352" cy="369332"/>
          </a:xfrm>
          <a:prstGeom prst="rect">
            <a:avLst/>
          </a:prstGeom>
          <a:noFill/>
        </p:spPr>
        <p:txBody>
          <a:bodyPr wrap="none" rtlCol="0">
            <a:spAutoFit/>
          </a:bodyPr>
          <a:lstStyle/>
          <a:p>
            <a:r>
              <a:rPr lang="en-US" altLang="zh-CN" dirty="0" smtClean="0"/>
              <a:t>2019-2020</a:t>
            </a:r>
            <a:endParaRPr lang="en-US" dirty="0"/>
          </a:p>
        </p:txBody>
      </p:sp>
      <p:sp>
        <p:nvSpPr>
          <p:cNvPr id="45" name="Rectangle 44"/>
          <p:cNvSpPr/>
          <p:nvPr/>
        </p:nvSpPr>
        <p:spPr>
          <a:xfrm>
            <a:off x="8040216" y="4653136"/>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确认</a:t>
            </a:r>
            <a:endParaRPr lang="en-US" dirty="0"/>
          </a:p>
        </p:txBody>
      </p:sp>
      <p:sp>
        <p:nvSpPr>
          <p:cNvPr id="46" name="Rectangle 45"/>
          <p:cNvSpPr/>
          <p:nvPr/>
        </p:nvSpPr>
        <p:spPr>
          <a:xfrm>
            <a:off x="9120336" y="4653136"/>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sp>
        <p:nvSpPr>
          <p:cNvPr id="47" name="TextBox 46"/>
          <p:cNvSpPr txBox="1"/>
          <p:nvPr/>
        </p:nvSpPr>
        <p:spPr>
          <a:xfrm>
            <a:off x="911424" y="1484784"/>
            <a:ext cx="1800493" cy="369332"/>
          </a:xfrm>
          <a:prstGeom prst="rect">
            <a:avLst/>
          </a:prstGeom>
          <a:noFill/>
        </p:spPr>
        <p:txBody>
          <a:bodyPr wrap="none" rtlCol="0">
            <a:spAutoFit/>
          </a:bodyPr>
          <a:lstStyle/>
          <a:p>
            <a:r>
              <a:rPr lang="zh-CN" altLang="en-US" smtClean="0"/>
              <a:t>当前未在排课中</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Left Arrow 48"/>
          <p:cNvSpPr/>
          <p:nvPr/>
        </p:nvSpPr>
        <p:spPr>
          <a:xfrm rot="1363820">
            <a:off x="8936524" y="5082666"/>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p:nvGrpSpPr>
        <p:grpSpPr>
          <a:xfrm>
            <a:off x="9624392" y="692696"/>
            <a:ext cx="1584176" cy="576064"/>
            <a:chOff x="3071664" y="2708920"/>
            <a:chExt cx="1659613" cy="648072"/>
          </a:xfrm>
          <a:solidFill>
            <a:schemeClr val="accent5">
              <a:lumMod val="75000"/>
            </a:schemeClr>
          </a:solidFill>
        </p:grpSpPr>
        <p:sp>
          <p:nvSpPr>
            <p:cNvPr id="55" name="Rectangle 54"/>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57" name="Group 56"/>
          <p:cNvGrpSpPr/>
          <p:nvPr/>
        </p:nvGrpSpPr>
        <p:grpSpPr>
          <a:xfrm>
            <a:off x="6456040" y="692696"/>
            <a:ext cx="1584176" cy="576064"/>
            <a:chOff x="3071664" y="2852936"/>
            <a:chExt cx="1584176" cy="648072"/>
          </a:xfrm>
          <a:solidFill>
            <a:schemeClr val="accent5">
              <a:lumMod val="75000"/>
            </a:schemeClr>
          </a:solidFill>
        </p:grpSpPr>
        <p:sp>
          <p:nvSpPr>
            <p:cNvPr id="58" name="Rectangle 57"/>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60" name="Group 59"/>
          <p:cNvGrpSpPr/>
          <p:nvPr/>
        </p:nvGrpSpPr>
        <p:grpSpPr>
          <a:xfrm>
            <a:off x="3215680" y="692696"/>
            <a:ext cx="1728193" cy="576064"/>
            <a:chOff x="936470" y="3438001"/>
            <a:chExt cx="1653053" cy="648072"/>
          </a:xfrm>
          <a:solidFill>
            <a:schemeClr val="accent5">
              <a:lumMod val="75000"/>
            </a:schemeClr>
          </a:solidFill>
        </p:grpSpPr>
        <p:sp>
          <p:nvSpPr>
            <p:cNvPr id="61" name="Rectangle 60"/>
            <p:cNvSpPr/>
            <p:nvPr/>
          </p:nvSpPr>
          <p:spPr>
            <a:xfrm>
              <a:off x="936470" y="3438001"/>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1005347" y="3519010"/>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63" name="Group 62"/>
          <p:cNvGrpSpPr/>
          <p:nvPr/>
        </p:nvGrpSpPr>
        <p:grpSpPr>
          <a:xfrm>
            <a:off x="4871864" y="692696"/>
            <a:ext cx="1584176" cy="576064"/>
            <a:chOff x="3071664" y="2708920"/>
            <a:chExt cx="1584176" cy="648072"/>
          </a:xfrm>
          <a:solidFill>
            <a:schemeClr val="accent5">
              <a:lumMod val="75000"/>
            </a:schemeClr>
          </a:solidFill>
        </p:grpSpPr>
        <p:sp>
          <p:nvSpPr>
            <p:cNvPr id="64" name="Rectangle 63"/>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66" name="Group 65"/>
          <p:cNvGrpSpPr/>
          <p:nvPr/>
        </p:nvGrpSpPr>
        <p:grpSpPr>
          <a:xfrm>
            <a:off x="8040216" y="692696"/>
            <a:ext cx="1584176" cy="576064"/>
            <a:chOff x="3071664" y="2492896"/>
            <a:chExt cx="1584176" cy="648072"/>
          </a:xfrm>
          <a:solidFill>
            <a:schemeClr val="accent5">
              <a:lumMod val="75000"/>
            </a:schemeClr>
          </a:solidFill>
        </p:grpSpPr>
        <p:sp>
          <p:nvSpPr>
            <p:cNvPr id="67" name="Rectangle 66"/>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67408" y="3068960"/>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67408" y="4005064"/>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49411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5877272"/>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204864"/>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a:t>
            </a:r>
            <a:endParaRPr lang="en-US" dirty="0"/>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47728" y="2924944"/>
            <a:ext cx="7200800" cy="223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79776"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35960"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392144"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48328"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55640" y="30689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hlinkClick r:id="rId2" action="ppaction://hlinksldjump"/>
          </p:cNvPr>
          <p:cNvSpPr/>
          <p:nvPr/>
        </p:nvSpPr>
        <p:spPr>
          <a:xfrm>
            <a:off x="4079776"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56" name="Rectangle 55"/>
          <p:cNvSpPr/>
          <p:nvPr/>
        </p:nvSpPr>
        <p:spPr>
          <a:xfrm>
            <a:off x="4079776" y="4077072"/>
            <a:ext cx="6552728"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教师申报课程</a:t>
            </a:r>
            <a:endParaRPr lang="en-US" altLang="zh-CN" dirty="0" smtClean="0"/>
          </a:p>
        </p:txBody>
      </p:sp>
      <p:sp>
        <p:nvSpPr>
          <p:cNvPr id="59" name="Rectangle 58"/>
          <p:cNvSpPr/>
          <p:nvPr/>
        </p:nvSpPr>
        <p:spPr>
          <a:xfrm>
            <a:off x="5735960"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确认课程信息</a:t>
            </a:r>
            <a:endParaRPr lang="en-US" dirty="0"/>
          </a:p>
        </p:txBody>
      </p:sp>
      <p:sp>
        <p:nvSpPr>
          <p:cNvPr id="61" name="Rectangle 60"/>
          <p:cNvSpPr/>
          <p:nvPr/>
        </p:nvSpPr>
        <p:spPr>
          <a:xfrm>
            <a:off x="7392144"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确认课程信息</a:t>
            </a:r>
            <a:endParaRPr lang="en-US" dirty="0"/>
          </a:p>
        </p:txBody>
      </p:sp>
      <p:sp>
        <p:nvSpPr>
          <p:cNvPr id="63" name="Rectangle 62"/>
          <p:cNvSpPr/>
          <p:nvPr/>
        </p:nvSpPr>
        <p:spPr>
          <a:xfrm>
            <a:off x="9048328"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确认课程信息</a:t>
            </a:r>
            <a:endParaRPr lang="en-US" dirty="0"/>
          </a:p>
        </p:txBody>
      </p:sp>
      <p:sp>
        <p:nvSpPr>
          <p:cNvPr id="66" name="Left Arrow 65"/>
          <p:cNvSpPr/>
          <p:nvPr/>
        </p:nvSpPr>
        <p:spPr>
          <a:xfrm rot="1363820">
            <a:off x="7064316" y="3786522"/>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4079776"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核对可</a:t>
            </a:r>
            <a:r>
              <a:rPr lang="zh-CN" altLang="en-US" dirty="0" smtClean="0"/>
              <a:t>选教师</a:t>
            </a:r>
            <a:endParaRPr lang="en-US" altLang="zh-CN" dirty="0" smtClean="0"/>
          </a:p>
        </p:txBody>
      </p:sp>
      <p:sp>
        <p:nvSpPr>
          <p:cNvPr id="81" name="Rectangle 80"/>
          <p:cNvSpPr/>
          <p:nvPr/>
        </p:nvSpPr>
        <p:spPr>
          <a:xfrm>
            <a:off x="5735960"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2" name="Rectangle 81"/>
          <p:cNvSpPr/>
          <p:nvPr/>
        </p:nvSpPr>
        <p:spPr>
          <a:xfrm>
            <a:off x="7392144"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3" name="Rectangle 82"/>
          <p:cNvSpPr/>
          <p:nvPr/>
        </p:nvSpPr>
        <p:spPr>
          <a:xfrm>
            <a:off x="9048328"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4" name="Left Arrow 83"/>
          <p:cNvSpPr/>
          <p:nvPr/>
        </p:nvSpPr>
        <p:spPr>
          <a:xfrm rot="1363820">
            <a:off x="8792508" y="3786521"/>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Left Arrow 84"/>
          <p:cNvSpPr/>
          <p:nvPr/>
        </p:nvSpPr>
        <p:spPr>
          <a:xfrm rot="1363820">
            <a:off x="10448692" y="3786521"/>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p:cNvGrpSpPr/>
          <p:nvPr/>
        </p:nvGrpSpPr>
        <p:grpSpPr>
          <a:xfrm>
            <a:off x="9624392" y="692696"/>
            <a:ext cx="1584176" cy="576064"/>
            <a:chOff x="3071664" y="2708920"/>
            <a:chExt cx="1659613" cy="648072"/>
          </a:xfrm>
          <a:solidFill>
            <a:schemeClr val="accent5">
              <a:lumMod val="75000"/>
            </a:schemeClr>
          </a:solidFill>
        </p:grpSpPr>
        <p:sp>
          <p:nvSpPr>
            <p:cNvPr id="64" name="Rectangle 63"/>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87" name="Group 86"/>
          <p:cNvGrpSpPr/>
          <p:nvPr/>
        </p:nvGrpSpPr>
        <p:grpSpPr>
          <a:xfrm>
            <a:off x="6456040" y="692696"/>
            <a:ext cx="1584176" cy="576064"/>
            <a:chOff x="3071664" y="2852936"/>
            <a:chExt cx="1584176" cy="648072"/>
          </a:xfrm>
          <a:solidFill>
            <a:schemeClr val="accent5">
              <a:lumMod val="75000"/>
            </a:schemeClr>
          </a:solidFill>
        </p:grpSpPr>
        <p:sp>
          <p:nvSpPr>
            <p:cNvPr id="88" name="Rectangle 87"/>
            <p:cNvSpPr/>
            <p:nvPr/>
          </p:nvSpPr>
          <p:spPr>
            <a:xfrm>
              <a:off x="3071664" y="285293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p:cNvSpPr txBox="1"/>
            <p:nvPr/>
          </p:nvSpPr>
          <p:spPr>
            <a:xfrm>
              <a:off x="3071664" y="293394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90" name="Group 89"/>
          <p:cNvGrpSpPr/>
          <p:nvPr/>
        </p:nvGrpSpPr>
        <p:grpSpPr>
          <a:xfrm>
            <a:off x="3215680" y="692696"/>
            <a:ext cx="1728193" cy="576064"/>
            <a:chOff x="936470" y="3438001"/>
            <a:chExt cx="1653053" cy="648072"/>
          </a:xfrm>
          <a:solidFill>
            <a:schemeClr val="accent5">
              <a:lumMod val="75000"/>
            </a:schemeClr>
          </a:solidFill>
        </p:grpSpPr>
        <p:sp>
          <p:nvSpPr>
            <p:cNvPr id="91" name="Rectangle 90"/>
            <p:cNvSpPr/>
            <p:nvPr/>
          </p:nvSpPr>
          <p:spPr>
            <a:xfrm>
              <a:off x="936470" y="3438001"/>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1005347" y="3519010"/>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93" name="Group 92"/>
          <p:cNvGrpSpPr/>
          <p:nvPr/>
        </p:nvGrpSpPr>
        <p:grpSpPr>
          <a:xfrm>
            <a:off x="4871864" y="692696"/>
            <a:ext cx="1584176" cy="576064"/>
            <a:chOff x="3071664" y="2708920"/>
            <a:chExt cx="1584176" cy="648072"/>
          </a:xfrm>
          <a:solidFill>
            <a:schemeClr val="accent5">
              <a:lumMod val="75000"/>
            </a:schemeClr>
          </a:solidFill>
        </p:grpSpPr>
        <p:sp>
          <p:nvSpPr>
            <p:cNvPr id="94" name="Rectangle 93"/>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96" name="Group 95"/>
          <p:cNvGrpSpPr/>
          <p:nvPr/>
        </p:nvGrpSpPr>
        <p:grpSpPr>
          <a:xfrm>
            <a:off x="8040216" y="692696"/>
            <a:ext cx="1584176" cy="576064"/>
            <a:chOff x="3071664" y="2492896"/>
            <a:chExt cx="1584176" cy="648072"/>
          </a:xfrm>
          <a:solidFill>
            <a:schemeClr val="accent5">
              <a:lumMod val="75000"/>
            </a:schemeClr>
          </a:solidFill>
        </p:grpSpPr>
        <p:sp>
          <p:nvSpPr>
            <p:cNvPr id="97" name="Rectangle 96"/>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67408" y="3068960"/>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67408" y="4005064"/>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49411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5877272"/>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204864"/>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a:t>
            </a:r>
            <a:endParaRPr lang="en-US" dirty="0"/>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47728" y="2924944"/>
            <a:ext cx="7200800" cy="223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79776"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35960"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392144"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48328"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55640" y="30689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hlinkClick r:id="rId2" action="ppaction://hlinksldjump"/>
          </p:cNvPr>
          <p:cNvSpPr/>
          <p:nvPr/>
        </p:nvSpPr>
        <p:spPr>
          <a:xfrm>
            <a:off x="4079776"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56" name="Rectangle 55"/>
          <p:cNvSpPr/>
          <p:nvPr/>
        </p:nvSpPr>
        <p:spPr>
          <a:xfrm>
            <a:off x="4079776" y="4077072"/>
            <a:ext cx="6552728"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教师申报课程</a:t>
            </a:r>
            <a:endParaRPr lang="en-US" altLang="zh-CN" dirty="0" smtClean="0"/>
          </a:p>
        </p:txBody>
      </p:sp>
      <p:sp>
        <p:nvSpPr>
          <p:cNvPr id="66" name="Left Arrow 65"/>
          <p:cNvSpPr/>
          <p:nvPr/>
        </p:nvSpPr>
        <p:spPr>
          <a:xfrm rot="1363820">
            <a:off x="8000421" y="4290577"/>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4079776"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核对可选教师</a:t>
            </a:r>
            <a:endParaRPr lang="en-US" altLang="zh-CN" dirty="0" smtClean="0"/>
          </a:p>
        </p:txBody>
      </p:sp>
      <p:sp>
        <p:nvSpPr>
          <p:cNvPr id="81" name="Rectangle 80"/>
          <p:cNvSpPr/>
          <p:nvPr/>
        </p:nvSpPr>
        <p:spPr>
          <a:xfrm>
            <a:off x="5735960"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2" name="Rectangle 81"/>
          <p:cNvSpPr/>
          <p:nvPr/>
        </p:nvSpPr>
        <p:spPr>
          <a:xfrm>
            <a:off x="7392144"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3" name="Rectangle 82"/>
          <p:cNvSpPr/>
          <p:nvPr/>
        </p:nvSpPr>
        <p:spPr>
          <a:xfrm>
            <a:off x="9048328"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60" name="Rectangle 59">
            <a:hlinkClick r:id="rId2" action="ppaction://hlinksldjump"/>
          </p:cNvPr>
          <p:cNvSpPr/>
          <p:nvPr/>
        </p:nvSpPr>
        <p:spPr>
          <a:xfrm>
            <a:off x="5735960"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62" name="Rectangle 61">
            <a:hlinkClick r:id="rId2" action="ppaction://hlinksldjump"/>
          </p:cNvPr>
          <p:cNvSpPr/>
          <p:nvPr/>
        </p:nvSpPr>
        <p:spPr>
          <a:xfrm>
            <a:off x="7392144"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64" name="Rectangle 63">
            <a:hlinkClick r:id="rId2" action="ppaction://hlinksldjump"/>
          </p:cNvPr>
          <p:cNvSpPr/>
          <p:nvPr/>
        </p:nvSpPr>
        <p:spPr>
          <a:xfrm>
            <a:off x="9048328"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86" name="Rectangle 85"/>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p:cNvGrpSpPr/>
          <p:nvPr/>
        </p:nvGrpSpPr>
        <p:grpSpPr>
          <a:xfrm>
            <a:off x="9624392" y="692696"/>
            <a:ext cx="1584176" cy="576064"/>
            <a:chOff x="3071664" y="2708920"/>
            <a:chExt cx="1659613" cy="648072"/>
          </a:xfrm>
          <a:solidFill>
            <a:schemeClr val="accent5">
              <a:lumMod val="75000"/>
            </a:schemeClr>
          </a:solidFill>
        </p:grpSpPr>
        <p:sp>
          <p:nvSpPr>
            <p:cNvPr id="88" name="Rectangle 87"/>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90" name="Group 89"/>
          <p:cNvGrpSpPr/>
          <p:nvPr/>
        </p:nvGrpSpPr>
        <p:grpSpPr>
          <a:xfrm>
            <a:off x="6456040" y="692696"/>
            <a:ext cx="1584176" cy="576064"/>
            <a:chOff x="3071664" y="2852936"/>
            <a:chExt cx="1584176" cy="648072"/>
          </a:xfrm>
          <a:solidFill>
            <a:schemeClr val="accent5">
              <a:lumMod val="75000"/>
            </a:schemeClr>
          </a:solidFill>
        </p:grpSpPr>
        <p:sp>
          <p:nvSpPr>
            <p:cNvPr id="91" name="Rectangle 90"/>
            <p:cNvSpPr/>
            <p:nvPr/>
          </p:nvSpPr>
          <p:spPr>
            <a:xfrm>
              <a:off x="3071664" y="285293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3071664" y="293394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93" name="Group 92"/>
          <p:cNvGrpSpPr/>
          <p:nvPr/>
        </p:nvGrpSpPr>
        <p:grpSpPr>
          <a:xfrm>
            <a:off x="3215680" y="692696"/>
            <a:ext cx="1728193" cy="576064"/>
            <a:chOff x="936470" y="3438001"/>
            <a:chExt cx="1653053" cy="648072"/>
          </a:xfrm>
          <a:solidFill>
            <a:schemeClr val="accent5">
              <a:lumMod val="75000"/>
            </a:schemeClr>
          </a:solidFill>
        </p:grpSpPr>
        <p:sp>
          <p:nvSpPr>
            <p:cNvPr id="94" name="Rectangle 93"/>
            <p:cNvSpPr/>
            <p:nvPr/>
          </p:nvSpPr>
          <p:spPr>
            <a:xfrm>
              <a:off x="936470" y="3438001"/>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1005347" y="3519010"/>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96" name="Group 95"/>
          <p:cNvGrpSpPr/>
          <p:nvPr/>
        </p:nvGrpSpPr>
        <p:grpSpPr>
          <a:xfrm>
            <a:off x="4871864" y="692696"/>
            <a:ext cx="1584176" cy="576064"/>
            <a:chOff x="3071664" y="2708920"/>
            <a:chExt cx="1584176" cy="648072"/>
          </a:xfrm>
          <a:solidFill>
            <a:schemeClr val="accent5">
              <a:lumMod val="75000"/>
            </a:schemeClr>
          </a:solidFill>
        </p:grpSpPr>
        <p:sp>
          <p:nvSpPr>
            <p:cNvPr id="97" name="Rectangle 96"/>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99" name="Group 98"/>
          <p:cNvGrpSpPr/>
          <p:nvPr/>
        </p:nvGrpSpPr>
        <p:grpSpPr>
          <a:xfrm>
            <a:off x="8040216" y="692696"/>
            <a:ext cx="1584176" cy="576064"/>
            <a:chOff x="3071664" y="2492896"/>
            <a:chExt cx="1584176" cy="648072"/>
          </a:xfrm>
          <a:solidFill>
            <a:schemeClr val="accent5">
              <a:lumMod val="75000"/>
            </a:schemeClr>
          </a:solidFill>
        </p:grpSpPr>
        <p:sp>
          <p:nvSpPr>
            <p:cNvPr id="100" name="Rectangle 99"/>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
        <p:nvSpPr>
          <p:cNvPr id="4" name="Folded Corner 3"/>
          <p:cNvSpPr/>
          <p:nvPr/>
        </p:nvSpPr>
        <p:spPr>
          <a:xfrm>
            <a:off x="8184232" y="5301208"/>
            <a:ext cx="3168352" cy="1152128"/>
          </a:xfrm>
          <a:prstGeom prst="foldedCorne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点击“教师申报课程”按钮，系统即导出课程信息列表并群发所有在册</a:t>
            </a:r>
            <a:r>
              <a:rPr lang="zh-CN" altLang="en-US" smtClean="0">
                <a:solidFill>
                  <a:schemeClr val="tx1"/>
                </a:solidFill>
              </a:rPr>
              <a:t>老师。</a:t>
            </a:r>
            <a:endParaRPr lang="en-US" dirty="0">
              <a:solidFill>
                <a:schemeClr val="tx1"/>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67408" y="3068960"/>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67408" y="4005064"/>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49411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5877272"/>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204864"/>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a:t>
            </a:r>
            <a:endParaRPr lang="en-US" dirty="0"/>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47728" y="2924944"/>
            <a:ext cx="7200800" cy="223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79776"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35960"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392144"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48328"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55640" y="30689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hlinkClick r:id="rId2" action="ppaction://hlinksldjump"/>
          </p:cNvPr>
          <p:cNvSpPr/>
          <p:nvPr/>
        </p:nvSpPr>
        <p:spPr>
          <a:xfrm>
            <a:off x="4079776"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56" name="Rectangle 55"/>
          <p:cNvSpPr/>
          <p:nvPr/>
        </p:nvSpPr>
        <p:spPr>
          <a:xfrm>
            <a:off x="4079776" y="4077072"/>
            <a:ext cx="6552728"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教师申报课程</a:t>
            </a:r>
            <a:endParaRPr lang="en-US" altLang="zh-CN" dirty="0" smtClean="0"/>
          </a:p>
        </p:txBody>
      </p:sp>
      <p:sp>
        <p:nvSpPr>
          <p:cNvPr id="66" name="Left Arrow 65"/>
          <p:cNvSpPr/>
          <p:nvPr/>
        </p:nvSpPr>
        <p:spPr>
          <a:xfrm rot="1363820">
            <a:off x="8000421" y="4290577"/>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p:cNvGrpSpPr/>
          <p:nvPr/>
        </p:nvGrpSpPr>
        <p:grpSpPr>
          <a:xfrm>
            <a:off x="9912424" y="692696"/>
            <a:ext cx="1584176" cy="576064"/>
            <a:chOff x="3373412" y="2708920"/>
            <a:chExt cx="1659613" cy="648072"/>
          </a:xfrm>
          <a:solidFill>
            <a:schemeClr val="accent5">
              <a:lumMod val="75000"/>
            </a:schemeClr>
          </a:solidFill>
        </p:grpSpPr>
        <p:sp>
          <p:nvSpPr>
            <p:cNvPr id="57" name="Rectangle 56"/>
            <p:cNvSpPr/>
            <p:nvPr/>
          </p:nvSpPr>
          <p:spPr>
            <a:xfrm>
              <a:off x="3373412"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3373412" y="2789929"/>
              <a:ext cx="1659613" cy="369332"/>
            </a:xfrm>
            <a:prstGeom prst="rect">
              <a:avLst/>
            </a:prstGeom>
            <a:grpFill/>
            <a:ln>
              <a:noFill/>
            </a:ln>
          </p:spPr>
          <p:txBody>
            <a:bodyPr wrap="square" rtlCol="0">
              <a:spAutoFit/>
            </a:bodyPr>
            <a:lstStyle/>
            <a:p>
              <a:r>
                <a:rPr lang="zh-CN" altLang="en-US" dirty="0" smtClean="0">
                  <a:solidFill>
                    <a:schemeClr val="bg1">
                      <a:lumMod val="95000"/>
                    </a:schemeClr>
                  </a:solidFill>
                </a:rPr>
                <a:t>排课结果查询</a:t>
              </a:r>
              <a:endParaRPr lang="en-US" dirty="0">
                <a:solidFill>
                  <a:schemeClr val="bg1">
                    <a:lumMod val="95000"/>
                  </a:schemeClr>
                </a:solidFill>
              </a:endParaRPr>
            </a:p>
          </p:txBody>
        </p:sp>
      </p:grpSp>
      <p:grpSp>
        <p:nvGrpSpPr>
          <p:cNvPr id="65" name="Group 64"/>
          <p:cNvGrpSpPr/>
          <p:nvPr/>
        </p:nvGrpSpPr>
        <p:grpSpPr>
          <a:xfrm>
            <a:off x="5519936" y="692696"/>
            <a:ext cx="1584176" cy="576064"/>
            <a:chOff x="2279576" y="2852936"/>
            <a:chExt cx="1584176" cy="648072"/>
          </a:xfrm>
          <a:solidFill>
            <a:schemeClr val="accent5">
              <a:lumMod val="75000"/>
            </a:schemeClr>
          </a:solidFill>
        </p:grpSpPr>
        <p:sp>
          <p:nvSpPr>
            <p:cNvPr id="67" name="Rectangle 66"/>
            <p:cNvSpPr/>
            <p:nvPr/>
          </p:nvSpPr>
          <p:spPr>
            <a:xfrm>
              <a:off x="2279576" y="285293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2279576" y="293394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69" name="Group 68"/>
          <p:cNvGrpSpPr/>
          <p:nvPr/>
        </p:nvGrpSpPr>
        <p:grpSpPr>
          <a:xfrm>
            <a:off x="3215681" y="692696"/>
            <a:ext cx="792088" cy="576064"/>
            <a:chOff x="936471" y="3438001"/>
            <a:chExt cx="757649" cy="648072"/>
          </a:xfrm>
          <a:solidFill>
            <a:schemeClr val="accent1">
              <a:lumMod val="75000"/>
            </a:schemeClr>
          </a:solidFill>
        </p:grpSpPr>
        <p:sp>
          <p:nvSpPr>
            <p:cNvPr id="70" name="Rectangle 69"/>
            <p:cNvSpPr/>
            <p:nvPr/>
          </p:nvSpPr>
          <p:spPr>
            <a:xfrm>
              <a:off x="936471" y="3438001"/>
              <a:ext cx="757649"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1005348" y="3519010"/>
              <a:ext cx="619895" cy="415499"/>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排课</a:t>
              </a:r>
              <a:endParaRPr lang="en-US" altLang="zh-CN" dirty="0" smtClean="0">
                <a:solidFill>
                  <a:schemeClr val="bg1">
                    <a:lumMod val="95000"/>
                  </a:schemeClr>
                </a:solidFill>
              </a:endParaRPr>
            </a:p>
          </p:txBody>
        </p:sp>
      </p:grpSp>
      <p:grpSp>
        <p:nvGrpSpPr>
          <p:cNvPr id="72" name="Group 71"/>
          <p:cNvGrpSpPr/>
          <p:nvPr/>
        </p:nvGrpSpPr>
        <p:grpSpPr>
          <a:xfrm>
            <a:off x="4007768" y="692696"/>
            <a:ext cx="1584176" cy="576064"/>
            <a:chOff x="2279576" y="2708920"/>
            <a:chExt cx="1584176" cy="648072"/>
          </a:xfrm>
          <a:solidFill>
            <a:schemeClr val="accent5">
              <a:lumMod val="75000"/>
            </a:schemeClr>
          </a:solidFill>
        </p:grpSpPr>
        <p:sp>
          <p:nvSpPr>
            <p:cNvPr id="73" name="Rectangle 72"/>
            <p:cNvSpPr/>
            <p:nvPr/>
          </p:nvSpPr>
          <p:spPr>
            <a:xfrm>
              <a:off x="2279576"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2279576"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75" name="Group 74"/>
          <p:cNvGrpSpPr/>
          <p:nvPr/>
        </p:nvGrpSpPr>
        <p:grpSpPr>
          <a:xfrm>
            <a:off x="7104112" y="692696"/>
            <a:ext cx="1584176" cy="576064"/>
            <a:chOff x="2135560" y="2492896"/>
            <a:chExt cx="1584176" cy="648072"/>
          </a:xfrm>
          <a:solidFill>
            <a:schemeClr val="accent1">
              <a:lumMod val="50000"/>
            </a:schemeClr>
          </a:solidFill>
        </p:grpSpPr>
        <p:sp>
          <p:nvSpPr>
            <p:cNvPr id="76" name="Rectangle 75"/>
            <p:cNvSpPr/>
            <p:nvPr/>
          </p:nvSpPr>
          <p:spPr>
            <a:xfrm>
              <a:off x="2135560"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2135560"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
        <p:nvSpPr>
          <p:cNvPr id="78" name="Rectangle 77"/>
          <p:cNvSpPr/>
          <p:nvPr/>
        </p:nvSpPr>
        <p:spPr>
          <a:xfrm>
            <a:off x="8688288" y="692696"/>
            <a:ext cx="1080120"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8688288" y="764704"/>
            <a:ext cx="1224136" cy="369332"/>
          </a:xfrm>
          <a:prstGeom prst="rect">
            <a:avLst/>
          </a:prstGeom>
          <a:solidFill>
            <a:schemeClr val="accent5">
              <a:lumMod val="75000"/>
            </a:schemeClr>
          </a:solidFill>
          <a:ln>
            <a:noFill/>
          </a:ln>
        </p:spPr>
        <p:txBody>
          <a:bodyPr wrap="square" rtlCol="0">
            <a:spAutoFit/>
          </a:bodyPr>
          <a:lstStyle/>
          <a:p>
            <a:r>
              <a:rPr lang="zh-CN" altLang="en-US" smtClean="0">
                <a:solidFill>
                  <a:schemeClr val="bg1">
                    <a:lumMod val="95000"/>
                  </a:schemeClr>
                </a:solidFill>
              </a:rPr>
              <a:t>申报课程</a:t>
            </a:r>
            <a:endParaRPr lang="en-US" dirty="0">
              <a:solidFill>
                <a:schemeClr val="bg1">
                  <a:lumMod val="95000"/>
                </a:schemeClr>
              </a:solidFill>
            </a:endParaRPr>
          </a:p>
        </p:txBody>
      </p:sp>
      <p:sp>
        <p:nvSpPr>
          <p:cNvPr id="80" name="Rectangle 79"/>
          <p:cNvSpPr/>
          <p:nvPr/>
        </p:nvSpPr>
        <p:spPr>
          <a:xfrm>
            <a:off x="4079776"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核对可选教师</a:t>
            </a:r>
            <a:endParaRPr lang="en-US" altLang="zh-CN" dirty="0" smtClean="0"/>
          </a:p>
        </p:txBody>
      </p:sp>
      <p:sp>
        <p:nvSpPr>
          <p:cNvPr id="81" name="Rectangle 80"/>
          <p:cNvSpPr/>
          <p:nvPr/>
        </p:nvSpPr>
        <p:spPr>
          <a:xfrm>
            <a:off x="5735960"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2" name="Rectangle 81"/>
          <p:cNvSpPr/>
          <p:nvPr/>
        </p:nvSpPr>
        <p:spPr>
          <a:xfrm>
            <a:off x="7392144"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3" name="Rectangle 82"/>
          <p:cNvSpPr/>
          <p:nvPr/>
        </p:nvSpPr>
        <p:spPr>
          <a:xfrm>
            <a:off x="9048328"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60" name="Rectangle 59">
            <a:hlinkClick r:id="rId2" action="ppaction://hlinksldjump"/>
          </p:cNvPr>
          <p:cNvSpPr/>
          <p:nvPr/>
        </p:nvSpPr>
        <p:spPr>
          <a:xfrm>
            <a:off x="5735960"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62" name="Rectangle 61">
            <a:hlinkClick r:id="rId2" action="ppaction://hlinksldjump"/>
          </p:cNvPr>
          <p:cNvSpPr/>
          <p:nvPr/>
        </p:nvSpPr>
        <p:spPr>
          <a:xfrm>
            <a:off x="7392144"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64" name="Rectangle 63">
            <a:hlinkClick r:id="rId2" action="ppaction://hlinksldjump"/>
          </p:cNvPr>
          <p:cNvSpPr/>
          <p:nvPr/>
        </p:nvSpPr>
        <p:spPr>
          <a:xfrm>
            <a:off x="9048328"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4" name="Rectangle 3"/>
          <p:cNvSpPr/>
          <p:nvPr/>
        </p:nvSpPr>
        <p:spPr>
          <a:xfrm>
            <a:off x="2063552" y="620688"/>
            <a:ext cx="9289032" cy="3940120"/>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7" name="TextBox 6"/>
          <p:cNvSpPr txBox="1"/>
          <p:nvPr/>
        </p:nvSpPr>
        <p:spPr>
          <a:xfrm>
            <a:off x="2711624" y="1340768"/>
            <a:ext cx="3185487" cy="369332"/>
          </a:xfrm>
          <a:prstGeom prst="rect">
            <a:avLst/>
          </a:prstGeom>
          <a:noFill/>
        </p:spPr>
        <p:txBody>
          <a:bodyPr wrap="none" rtlCol="0">
            <a:spAutoFit/>
          </a:bodyPr>
          <a:lstStyle/>
          <a:p>
            <a:r>
              <a:rPr lang="zh-CN" altLang="en-US" dirty="0" smtClean="0"/>
              <a:t>请设置教师申报</a:t>
            </a:r>
            <a:r>
              <a:rPr lang="zh-CN" altLang="en-US" smtClean="0"/>
              <a:t>课程截止时间</a:t>
            </a:r>
            <a:endParaRPr lang="en-US" dirty="0"/>
          </a:p>
        </p:txBody>
      </p:sp>
      <p:sp>
        <p:nvSpPr>
          <p:cNvPr id="59" name="Rectangle 58"/>
          <p:cNvSpPr/>
          <p:nvPr/>
        </p:nvSpPr>
        <p:spPr>
          <a:xfrm>
            <a:off x="4439816" y="2132856"/>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riangle 60"/>
          <p:cNvSpPr/>
          <p:nvPr/>
        </p:nvSpPr>
        <p:spPr>
          <a:xfrm rot="10800000">
            <a:off x="4511824" y="2204864"/>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143672" y="2132856"/>
            <a:ext cx="122413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2018</a:t>
            </a:r>
            <a:endParaRPr lang="en-US" dirty="0">
              <a:solidFill>
                <a:schemeClr val="tx1"/>
              </a:solidFill>
            </a:endParaRPr>
          </a:p>
        </p:txBody>
      </p:sp>
      <p:sp>
        <p:nvSpPr>
          <p:cNvPr id="12" name="TextBox 11"/>
          <p:cNvSpPr txBox="1"/>
          <p:nvPr/>
        </p:nvSpPr>
        <p:spPr>
          <a:xfrm>
            <a:off x="4871864" y="2132856"/>
            <a:ext cx="415498" cy="369332"/>
          </a:xfrm>
          <a:prstGeom prst="rect">
            <a:avLst/>
          </a:prstGeom>
          <a:noFill/>
        </p:spPr>
        <p:txBody>
          <a:bodyPr wrap="none" rtlCol="0">
            <a:spAutoFit/>
          </a:bodyPr>
          <a:lstStyle/>
          <a:p>
            <a:r>
              <a:rPr lang="zh-CN" altLang="en-US" smtClean="0"/>
              <a:t>年</a:t>
            </a:r>
            <a:endParaRPr lang="en-US" dirty="0"/>
          </a:p>
        </p:txBody>
      </p:sp>
      <p:sp>
        <p:nvSpPr>
          <p:cNvPr id="63" name="Rectangle 62"/>
          <p:cNvSpPr/>
          <p:nvPr/>
        </p:nvSpPr>
        <p:spPr>
          <a:xfrm>
            <a:off x="5735960" y="2153176"/>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riangle 83"/>
          <p:cNvSpPr/>
          <p:nvPr/>
        </p:nvSpPr>
        <p:spPr>
          <a:xfrm rot="10800000">
            <a:off x="5807968" y="2204864"/>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5231904" y="2153176"/>
            <a:ext cx="43204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en-US" dirty="0">
              <a:solidFill>
                <a:schemeClr val="tx1"/>
              </a:solidFill>
            </a:endParaRPr>
          </a:p>
        </p:txBody>
      </p:sp>
      <p:sp>
        <p:nvSpPr>
          <p:cNvPr id="86" name="TextBox 85"/>
          <p:cNvSpPr txBox="1"/>
          <p:nvPr/>
        </p:nvSpPr>
        <p:spPr>
          <a:xfrm>
            <a:off x="6096000" y="2132856"/>
            <a:ext cx="415498" cy="369332"/>
          </a:xfrm>
          <a:prstGeom prst="rect">
            <a:avLst/>
          </a:prstGeom>
          <a:noFill/>
        </p:spPr>
        <p:txBody>
          <a:bodyPr wrap="none" rtlCol="0">
            <a:spAutoFit/>
          </a:bodyPr>
          <a:lstStyle/>
          <a:p>
            <a:r>
              <a:rPr lang="zh-CN" altLang="en-US" dirty="0" smtClean="0"/>
              <a:t>月</a:t>
            </a:r>
            <a:endParaRPr lang="en-US" dirty="0"/>
          </a:p>
        </p:txBody>
      </p:sp>
      <p:sp>
        <p:nvSpPr>
          <p:cNvPr id="91" name="Rectangle 90"/>
          <p:cNvSpPr/>
          <p:nvPr/>
        </p:nvSpPr>
        <p:spPr>
          <a:xfrm>
            <a:off x="6985511" y="2153176"/>
            <a:ext cx="370629"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riangle 91"/>
          <p:cNvSpPr/>
          <p:nvPr/>
        </p:nvSpPr>
        <p:spPr>
          <a:xfrm rot="10800000">
            <a:off x="7061754" y="2225184"/>
            <a:ext cx="222378"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6456040" y="2153176"/>
            <a:ext cx="4680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15</a:t>
            </a:r>
            <a:endParaRPr lang="en-US" dirty="0">
              <a:solidFill>
                <a:schemeClr val="tx1"/>
              </a:solidFill>
            </a:endParaRPr>
          </a:p>
        </p:txBody>
      </p:sp>
      <p:sp>
        <p:nvSpPr>
          <p:cNvPr id="94" name="TextBox 93"/>
          <p:cNvSpPr txBox="1"/>
          <p:nvPr/>
        </p:nvSpPr>
        <p:spPr>
          <a:xfrm>
            <a:off x="7320136" y="2132856"/>
            <a:ext cx="427719" cy="369332"/>
          </a:xfrm>
          <a:prstGeom prst="rect">
            <a:avLst/>
          </a:prstGeom>
          <a:noFill/>
        </p:spPr>
        <p:txBody>
          <a:bodyPr wrap="square" rtlCol="0">
            <a:spAutoFit/>
          </a:bodyPr>
          <a:lstStyle/>
          <a:p>
            <a:r>
              <a:rPr lang="zh-CN" altLang="en-US" dirty="0" smtClean="0"/>
              <a:t>日</a:t>
            </a:r>
            <a:endParaRPr lang="en-US" dirty="0"/>
          </a:p>
        </p:txBody>
      </p:sp>
      <p:sp>
        <p:nvSpPr>
          <p:cNvPr id="104" name="Rectangle 103"/>
          <p:cNvSpPr/>
          <p:nvPr/>
        </p:nvSpPr>
        <p:spPr>
          <a:xfrm>
            <a:off x="8376473" y="2153176"/>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riangle 104"/>
          <p:cNvSpPr/>
          <p:nvPr/>
        </p:nvSpPr>
        <p:spPr>
          <a:xfrm rot="10800000">
            <a:off x="8448481" y="2204864"/>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7752184" y="2153176"/>
            <a:ext cx="552281"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17</a:t>
            </a:r>
            <a:endParaRPr lang="en-US" dirty="0">
              <a:solidFill>
                <a:schemeClr val="tx1"/>
              </a:solidFill>
            </a:endParaRPr>
          </a:p>
        </p:txBody>
      </p:sp>
      <p:sp>
        <p:nvSpPr>
          <p:cNvPr id="107" name="TextBox 106"/>
          <p:cNvSpPr txBox="1"/>
          <p:nvPr/>
        </p:nvSpPr>
        <p:spPr>
          <a:xfrm>
            <a:off x="8688288" y="2132856"/>
            <a:ext cx="415498" cy="369332"/>
          </a:xfrm>
          <a:prstGeom prst="rect">
            <a:avLst/>
          </a:prstGeom>
          <a:noFill/>
        </p:spPr>
        <p:txBody>
          <a:bodyPr wrap="none" rtlCol="0">
            <a:spAutoFit/>
          </a:bodyPr>
          <a:lstStyle/>
          <a:p>
            <a:r>
              <a:rPr lang="zh-CN" altLang="en-US" dirty="0" smtClean="0"/>
              <a:t>时</a:t>
            </a:r>
            <a:endParaRPr lang="en-US" dirty="0"/>
          </a:p>
        </p:txBody>
      </p:sp>
      <p:sp>
        <p:nvSpPr>
          <p:cNvPr id="108" name="Rectangle 107"/>
          <p:cNvSpPr/>
          <p:nvPr/>
        </p:nvSpPr>
        <p:spPr>
          <a:xfrm>
            <a:off x="9626024" y="2153176"/>
            <a:ext cx="370629"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riangle 108"/>
          <p:cNvSpPr/>
          <p:nvPr/>
        </p:nvSpPr>
        <p:spPr>
          <a:xfrm rot="10800000">
            <a:off x="9702267" y="2225184"/>
            <a:ext cx="222378"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9048328" y="2153176"/>
            <a:ext cx="516277"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30</a:t>
            </a:r>
            <a:endParaRPr lang="en-US" dirty="0">
              <a:solidFill>
                <a:schemeClr val="tx1"/>
              </a:solidFill>
            </a:endParaRPr>
          </a:p>
        </p:txBody>
      </p:sp>
      <p:sp>
        <p:nvSpPr>
          <p:cNvPr id="111" name="TextBox 110"/>
          <p:cNvSpPr txBox="1"/>
          <p:nvPr/>
        </p:nvSpPr>
        <p:spPr>
          <a:xfrm>
            <a:off x="10056440" y="2132856"/>
            <a:ext cx="427719" cy="369332"/>
          </a:xfrm>
          <a:prstGeom prst="rect">
            <a:avLst/>
          </a:prstGeom>
          <a:noFill/>
        </p:spPr>
        <p:txBody>
          <a:bodyPr wrap="square" rtlCol="0">
            <a:spAutoFit/>
          </a:bodyPr>
          <a:lstStyle/>
          <a:p>
            <a:r>
              <a:rPr lang="zh-CN" altLang="en-US" dirty="0" smtClean="0"/>
              <a:t>分</a:t>
            </a:r>
            <a:endParaRPr lang="en-US" dirty="0"/>
          </a:p>
        </p:txBody>
      </p:sp>
      <p:sp>
        <p:nvSpPr>
          <p:cNvPr id="112" name="Rectangle 111"/>
          <p:cNvSpPr/>
          <p:nvPr/>
        </p:nvSpPr>
        <p:spPr>
          <a:xfrm>
            <a:off x="8904312" y="3933056"/>
            <a:ext cx="100811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a:t>
            </a:r>
            <a:endParaRPr lang="en-US" dirty="0"/>
          </a:p>
        </p:txBody>
      </p:sp>
      <p:sp>
        <p:nvSpPr>
          <p:cNvPr id="113" name="Rectangle 112"/>
          <p:cNvSpPr/>
          <p:nvPr/>
        </p:nvSpPr>
        <p:spPr>
          <a:xfrm>
            <a:off x="10056440" y="3933056"/>
            <a:ext cx="100811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sp>
        <p:nvSpPr>
          <p:cNvPr id="114" name="Left Arrow 113"/>
          <p:cNvSpPr/>
          <p:nvPr/>
        </p:nvSpPr>
        <p:spPr>
          <a:xfrm rot="1363820">
            <a:off x="9728612" y="4218570"/>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67408" y="3068960"/>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67408" y="4005064"/>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49411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5877272"/>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204864"/>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a:t>
            </a:r>
            <a:endParaRPr lang="en-US" dirty="0"/>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47728" y="2924944"/>
            <a:ext cx="7200800" cy="223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79776"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35960"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392144"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48328"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55640" y="30689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hlinkClick r:id="rId2" action="ppaction://hlinksldjump"/>
          </p:cNvPr>
          <p:cNvSpPr/>
          <p:nvPr/>
        </p:nvSpPr>
        <p:spPr>
          <a:xfrm>
            <a:off x="4079776"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56" name="Rectangle 55"/>
          <p:cNvSpPr/>
          <p:nvPr/>
        </p:nvSpPr>
        <p:spPr>
          <a:xfrm>
            <a:off x="4079776" y="4077072"/>
            <a:ext cx="6552728"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距申报</a:t>
            </a:r>
            <a:r>
              <a:rPr lang="zh-CN" altLang="en-US" dirty="0"/>
              <a:t>课程截止时间还有 </a:t>
            </a:r>
            <a:r>
              <a:rPr lang="en-US" altLang="zh-CN" dirty="0"/>
              <a:t>3</a:t>
            </a:r>
            <a:r>
              <a:rPr lang="zh-CN" altLang="en-US" dirty="0"/>
              <a:t> 天</a:t>
            </a:r>
            <a:r>
              <a:rPr lang="en-US" altLang="zh-CN" dirty="0"/>
              <a:t>4</a:t>
            </a:r>
            <a:r>
              <a:rPr lang="zh-CN" altLang="en-US" dirty="0"/>
              <a:t>小时</a:t>
            </a:r>
            <a:r>
              <a:rPr lang="en-US" altLang="zh-CN" dirty="0"/>
              <a:t>40</a:t>
            </a:r>
            <a:r>
              <a:rPr lang="zh-CN" altLang="en-US" dirty="0" smtClean="0"/>
              <a:t>分，更改截止时间？</a:t>
            </a:r>
            <a:endParaRPr lang="en-US" dirty="0"/>
          </a:p>
        </p:txBody>
      </p:sp>
      <p:sp>
        <p:nvSpPr>
          <p:cNvPr id="80" name="Rectangle 79"/>
          <p:cNvSpPr/>
          <p:nvPr/>
        </p:nvSpPr>
        <p:spPr>
          <a:xfrm>
            <a:off x="4079776"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核对可选教师</a:t>
            </a:r>
            <a:endParaRPr lang="en-US" altLang="zh-CN" dirty="0" smtClean="0"/>
          </a:p>
        </p:txBody>
      </p:sp>
      <p:sp>
        <p:nvSpPr>
          <p:cNvPr id="81" name="Rectangle 80"/>
          <p:cNvSpPr/>
          <p:nvPr/>
        </p:nvSpPr>
        <p:spPr>
          <a:xfrm>
            <a:off x="5735960"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2" name="Rectangle 81"/>
          <p:cNvSpPr/>
          <p:nvPr/>
        </p:nvSpPr>
        <p:spPr>
          <a:xfrm>
            <a:off x="7392144"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3" name="Rectangle 82"/>
          <p:cNvSpPr/>
          <p:nvPr/>
        </p:nvSpPr>
        <p:spPr>
          <a:xfrm>
            <a:off x="9048328"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60" name="Rectangle 59">
            <a:hlinkClick r:id="rId2" action="ppaction://hlinksldjump"/>
          </p:cNvPr>
          <p:cNvSpPr/>
          <p:nvPr/>
        </p:nvSpPr>
        <p:spPr>
          <a:xfrm>
            <a:off x="5735960"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62" name="Rectangle 61">
            <a:hlinkClick r:id="rId2" action="ppaction://hlinksldjump"/>
          </p:cNvPr>
          <p:cNvSpPr/>
          <p:nvPr/>
        </p:nvSpPr>
        <p:spPr>
          <a:xfrm>
            <a:off x="7392144"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64" name="Rectangle 63">
            <a:hlinkClick r:id="rId2" action="ppaction://hlinksldjump"/>
          </p:cNvPr>
          <p:cNvSpPr/>
          <p:nvPr/>
        </p:nvSpPr>
        <p:spPr>
          <a:xfrm>
            <a:off x="9048328"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66" name="Left Arrow 65"/>
          <p:cNvSpPr/>
          <p:nvPr/>
        </p:nvSpPr>
        <p:spPr>
          <a:xfrm rot="1363820">
            <a:off x="10520700" y="4362586"/>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p:cNvGrpSpPr/>
          <p:nvPr/>
        </p:nvGrpSpPr>
        <p:grpSpPr>
          <a:xfrm>
            <a:off x="9624392" y="692696"/>
            <a:ext cx="1584176" cy="576064"/>
            <a:chOff x="3071664" y="2708920"/>
            <a:chExt cx="1659613" cy="648072"/>
          </a:xfrm>
          <a:solidFill>
            <a:schemeClr val="accent5">
              <a:lumMod val="75000"/>
            </a:schemeClr>
          </a:solidFill>
        </p:grpSpPr>
        <p:sp>
          <p:nvSpPr>
            <p:cNvPr id="63" name="Rectangle 62"/>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85" name="Group 84"/>
          <p:cNvGrpSpPr/>
          <p:nvPr/>
        </p:nvGrpSpPr>
        <p:grpSpPr>
          <a:xfrm>
            <a:off x="6456040" y="692696"/>
            <a:ext cx="1584176" cy="576064"/>
            <a:chOff x="3071664" y="2852936"/>
            <a:chExt cx="1584176" cy="648072"/>
          </a:xfrm>
          <a:solidFill>
            <a:schemeClr val="accent5">
              <a:lumMod val="75000"/>
            </a:schemeClr>
          </a:solidFill>
        </p:grpSpPr>
        <p:sp>
          <p:nvSpPr>
            <p:cNvPr id="86" name="Rectangle 85"/>
            <p:cNvSpPr/>
            <p:nvPr/>
          </p:nvSpPr>
          <p:spPr>
            <a:xfrm>
              <a:off x="3071664" y="285293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3071664" y="293394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88" name="Group 87"/>
          <p:cNvGrpSpPr/>
          <p:nvPr/>
        </p:nvGrpSpPr>
        <p:grpSpPr>
          <a:xfrm>
            <a:off x="3215680" y="692696"/>
            <a:ext cx="1728193" cy="576064"/>
            <a:chOff x="936470" y="3438001"/>
            <a:chExt cx="1653053" cy="648072"/>
          </a:xfrm>
          <a:solidFill>
            <a:schemeClr val="accent5">
              <a:lumMod val="75000"/>
            </a:schemeClr>
          </a:solidFill>
        </p:grpSpPr>
        <p:sp>
          <p:nvSpPr>
            <p:cNvPr id="89" name="Rectangle 88"/>
            <p:cNvSpPr/>
            <p:nvPr/>
          </p:nvSpPr>
          <p:spPr>
            <a:xfrm>
              <a:off x="936470" y="3438001"/>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1005347" y="3519010"/>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91" name="Group 90"/>
          <p:cNvGrpSpPr/>
          <p:nvPr/>
        </p:nvGrpSpPr>
        <p:grpSpPr>
          <a:xfrm>
            <a:off x="4871864" y="692696"/>
            <a:ext cx="1584176" cy="576064"/>
            <a:chOff x="3071664" y="2708920"/>
            <a:chExt cx="1584176" cy="648072"/>
          </a:xfrm>
          <a:solidFill>
            <a:schemeClr val="accent5">
              <a:lumMod val="75000"/>
            </a:schemeClr>
          </a:solidFill>
        </p:grpSpPr>
        <p:sp>
          <p:nvSpPr>
            <p:cNvPr id="92" name="Rectangle 9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94" name="Group 93"/>
          <p:cNvGrpSpPr/>
          <p:nvPr/>
        </p:nvGrpSpPr>
        <p:grpSpPr>
          <a:xfrm>
            <a:off x="8040216" y="692696"/>
            <a:ext cx="1584176" cy="576064"/>
            <a:chOff x="3071664" y="2492896"/>
            <a:chExt cx="1584176" cy="648072"/>
          </a:xfrm>
          <a:solidFill>
            <a:schemeClr val="accent5">
              <a:lumMod val="75000"/>
            </a:schemeClr>
          </a:solidFill>
        </p:grpSpPr>
        <p:sp>
          <p:nvSpPr>
            <p:cNvPr id="95" name="Rectangle 94"/>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67408" y="3068960"/>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67408" y="4005064"/>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49411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5877272"/>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204864"/>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a:t>
            </a:r>
            <a:endParaRPr lang="en-US" dirty="0"/>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47728" y="2924944"/>
            <a:ext cx="7200800" cy="223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79776"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35960"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392144"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48328"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55640" y="30689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hlinkClick r:id="rId2" action="ppaction://hlinksldjump"/>
          </p:cNvPr>
          <p:cNvSpPr/>
          <p:nvPr/>
        </p:nvSpPr>
        <p:spPr>
          <a:xfrm>
            <a:off x="4079776"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56" name="Rectangle 55"/>
          <p:cNvSpPr/>
          <p:nvPr/>
        </p:nvSpPr>
        <p:spPr>
          <a:xfrm>
            <a:off x="4079776" y="4077072"/>
            <a:ext cx="6552728"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教师申报课程</a:t>
            </a:r>
            <a:endParaRPr lang="en-US" altLang="zh-CN" dirty="0" smtClean="0"/>
          </a:p>
        </p:txBody>
      </p:sp>
      <p:sp>
        <p:nvSpPr>
          <p:cNvPr id="66" name="Left Arrow 65"/>
          <p:cNvSpPr/>
          <p:nvPr/>
        </p:nvSpPr>
        <p:spPr>
          <a:xfrm rot="1363820">
            <a:off x="8000421" y="4290577"/>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p:cNvGrpSpPr/>
          <p:nvPr/>
        </p:nvGrpSpPr>
        <p:grpSpPr>
          <a:xfrm>
            <a:off x="9912424" y="692696"/>
            <a:ext cx="1584176" cy="576064"/>
            <a:chOff x="3373412" y="2708920"/>
            <a:chExt cx="1659613" cy="648072"/>
          </a:xfrm>
          <a:solidFill>
            <a:schemeClr val="accent5">
              <a:lumMod val="75000"/>
            </a:schemeClr>
          </a:solidFill>
        </p:grpSpPr>
        <p:sp>
          <p:nvSpPr>
            <p:cNvPr id="57" name="Rectangle 56"/>
            <p:cNvSpPr/>
            <p:nvPr/>
          </p:nvSpPr>
          <p:spPr>
            <a:xfrm>
              <a:off x="3373412"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3373412" y="2789929"/>
              <a:ext cx="1659613" cy="369332"/>
            </a:xfrm>
            <a:prstGeom prst="rect">
              <a:avLst/>
            </a:prstGeom>
            <a:grpFill/>
            <a:ln>
              <a:noFill/>
            </a:ln>
          </p:spPr>
          <p:txBody>
            <a:bodyPr wrap="square" rtlCol="0">
              <a:spAutoFit/>
            </a:bodyPr>
            <a:lstStyle/>
            <a:p>
              <a:r>
                <a:rPr lang="zh-CN" altLang="en-US" dirty="0" smtClean="0">
                  <a:solidFill>
                    <a:schemeClr val="bg1">
                      <a:lumMod val="95000"/>
                    </a:schemeClr>
                  </a:solidFill>
                </a:rPr>
                <a:t>排课结果查询</a:t>
              </a:r>
              <a:endParaRPr lang="en-US" dirty="0">
                <a:solidFill>
                  <a:schemeClr val="bg1">
                    <a:lumMod val="95000"/>
                  </a:schemeClr>
                </a:solidFill>
              </a:endParaRPr>
            </a:p>
          </p:txBody>
        </p:sp>
      </p:grpSp>
      <p:grpSp>
        <p:nvGrpSpPr>
          <p:cNvPr id="65" name="Group 64"/>
          <p:cNvGrpSpPr/>
          <p:nvPr/>
        </p:nvGrpSpPr>
        <p:grpSpPr>
          <a:xfrm>
            <a:off x="5519936" y="692696"/>
            <a:ext cx="1584176" cy="576064"/>
            <a:chOff x="2279576" y="2852936"/>
            <a:chExt cx="1584176" cy="648072"/>
          </a:xfrm>
          <a:solidFill>
            <a:schemeClr val="accent5">
              <a:lumMod val="75000"/>
            </a:schemeClr>
          </a:solidFill>
        </p:grpSpPr>
        <p:sp>
          <p:nvSpPr>
            <p:cNvPr id="67" name="Rectangle 66"/>
            <p:cNvSpPr/>
            <p:nvPr/>
          </p:nvSpPr>
          <p:spPr>
            <a:xfrm>
              <a:off x="2279576" y="285293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2279576" y="293394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69" name="Group 68"/>
          <p:cNvGrpSpPr/>
          <p:nvPr/>
        </p:nvGrpSpPr>
        <p:grpSpPr>
          <a:xfrm>
            <a:off x="3215681" y="692696"/>
            <a:ext cx="792088" cy="576064"/>
            <a:chOff x="936471" y="3438001"/>
            <a:chExt cx="757649" cy="648072"/>
          </a:xfrm>
          <a:solidFill>
            <a:schemeClr val="accent1">
              <a:lumMod val="75000"/>
            </a:schemeClr>
          </a:solidFill>
        </p:grpSpPr>
        <p:sp>
          <p:nvSpPr>
            <p:cNvPr id="70" name="Rectangle 69"/>
            <p:cNvSpPr/>
            <p:nvPr/>
          </p:nvSpPr>
          <p:spPr>
            <a:xfrm>
              <a:off x="936471" y="3438001"/>
              <a:ext cx="757649"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1005348" y="3519010"/>
              <a:ext cx="619895" cy="415499"/>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排课</a:t>
              </a:r>
              <a:endParaRPr lang="en-US" altLang="zh-CN" dirty="0" smtClean="0">
                <a:solidFill>
                  <a:schemeClr val="bg1">
                    <a:lumMod val="95000"/>
                  </a:schemeClr>
                </a:solidFill>
              </a:endParaRPr>
            </a:p>
          </p:txBody>
        </p:sp>
      </p:grpSp>
      <p:grpSp>
        <p:nvGrpSpPr>
          <p:cNvPr id="72" name="Group 71"/>
          <p:cNvGrpSpPr/>
          <p:nvPr/>
        </p:nvGrpSpPr>
        <p:grpSpPr>
          <a:xfrm>
            <a:off x="4007768" y="692696"/>
            <a:ext cx="1584176" cy="576064"/>
            <a:chOff x="2279576" y="2708920"/>
            <a:chExt cx="1584176" cy="648072"/>
          </a:xfrm>
          <a:solidFill>
            <a:schemeClr val="accent5">
              <a:lumMod val="75000"/>
            </a:schemeClr>
          </a:solidFill>
        </p:grpSpPr>
        <p:sp>
          <p:nvSpPr>
            <p:cNvPr id="73" name="Rectangle 72"/>
            <p:cNvSpPr/>
            <p:nvPr/>
          </p:nvSpPr>
          <p:spPr>
            <a:xfrm>
              <a:off x="2279576"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2279576"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75" name="Group 74"/>
          <p:cNvGrpSpPr/>
          <p:nvPr/>
        </p:nvGrpSpPr>
        <p:grpSpPr>
          <a:xfrm>
            <a:off x="7104112" y="692696"/>
            <a:ext cx="1584176" cy="576064"/>
            <a:chOff x="2135560" y="2492896"/>
            <a:chExt cx="1584176" cy="648072"/>
          </a:xfrm>
          <a:solidFill>
            <a:schemeClr val="accent1">
              <a:lumMod val="50000"/>
            </a:schemeClr>
          </a:solidFill>
        </p:grpSpPr>
        <p:sp>
          <p:nvSpPr>
            <p:cNvPr id="76" name="Rectangle 75"/>
            <p:cNvSpPr/>
            <p:nvPr/>
          </p:nvSpPr>
          <p:spPr>
            <a:xfrm>
              <a:off x="2135560"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2135560"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
        <p:nvSpPr>
          <p:cNvPr id="78" name="Rectangle 77"/>
          <p:cNvSpPr/>
          <p:nvPr/>
        </p:nvSpPr>
        <p:spPr>
          <a:xfrm>
            <a:off x="8688288" y="692696"/>
            <a:ext cx="1080120"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8688288" y="764704"/>
            <a:ext cx="1224136" cy="369332"/>
          </a:xfrm>
          <a:prstGeom prst="rect">
            <a:avLst/>
          </a:prstGeom>
          <a:solidFill>
            <a:schemeClr val="accent5">
              <a:lumMod val="75000"/>
            </a:schemeClr>
          </a:solidFill>
          <a:ln>
            <a:noFill/>
          </a:ln>
        </p:spPr>
        <p:txBody>
          <a:bodyPr wrap="square" rtlCol="0">
            <a:spAutoFit/>
          </a:bodyPr>
          <a:lstStyle/>
          <a:p>
            <a:r>
              <a:rPr lang="zh-CN" altLang="en-US" smtClean="0">
                <a:solidFill>
                  <a:schemeClr val="bg1">
                    <a:lumMod val="95000"/>
                  </a:schemeClr>
                </a:solidFill>
              </a:rPr>
              <a:t>申报课程</a:t>
            </a:r>
            <a:endParaRPr lang="en-US" dirty="0">
              <a:solidFill>
                <a:schemeClr val="bg1">
                  <a:lumMod val="95000"/>
                </a:schemeClr>
              </a:solidFill>
            </a:endParaRPr>
          </a:p>
        </p:txBody>
      </p:sp>
      <p:sp>
        <p:nvSpPr>
          <p:cNvPr id="80" name="Rectangle 79"/>
          <p:cNvSpPr/>
          <p:nvPr/>
        </p:nvSpPr>
        <p:spPr>
          <a:xfrm>
            <a:off x="4079776"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核对可选教师</a:t>
            </a:r>
            <a:endParaRPr lang="en-US" altLang="zh-CN" dirty="0" smtClean="0"/>
          </a:p>
        </p:txBody>
      </p:sp>
      <p:sp>
        <p:nvSpPr>
          <p:cNvPr id="81" name="Rectangle 80"/>
          <p:cNvSpPr/>
          <p:nvPr/>
        </p:nvSpPr>
        <p:spPr>
          <a:xfrm>
            <a:off x="5735960"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2" name="Rectangle 81"/>
          <p:cNvSpPr/>
          <p:nvPr/>
        </p:nvSpPr>
        <p:spPr>
          <a:xfrm>
            <a:off x="7392144"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3" name="Rectangle 82"/>
          <p:cNvSpPr/>
          <p:nvPr/>
        </p:nvSpPr>
        <p:spPr>
          <a:xfrm>
            <a:off x="9048328"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60" name="Rectangle 59">
            <a:hlinkClick r:id="rId2" action="ppaction://hlinksldjump"/>
          </p:cNvPr>
          <p:cNvSpPr/>
          <p:nvPr/>
        </p:nvSpPr>
        <p:spPr>
          <a:xfrm>
            <a:off x="5735960"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62" name="Rectangle 61">
            <a:hlinkClick r:id="rId2" action="ppaction://hlinksldjump"/>
          </p:cNvPr>
          <p:cNvSpPr/>
          <p:nvPr/>
        </p:nvSpPr>
        <p:spPr>
          <a:xfrm>
            <a:off x="7392144"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64" name="Rectangle 63">
            <a:hlinkClick r:id="rId2" action="ppaction://hlinksldjump"/>
          </p:cNvPr>
          <p:cNvSpPr/>
          <p:nvPr/>
        </p:nvSpPr>
        <p:spPr>
          <a:xfrm>
            <a:off x="9048328"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4" name="Rectangle 3"/>
          <p:cNvSpPr/>
          <p:nvPr/>
        </p:nvSpPr>
        <p:spPr>
          <a:xfrm>
            <a:off x="2063552" y="620688"/>
            <a:ext cx="9289032" cy="3940120"/>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7" name="TextBox 6"/>
          <p:cNvSpPr txBox="1"/>
          <p:nvPr/>
        </p:nvSpPr>
        <p:spPr>
          <a:xfrm>
            <a:off x="2711624" y="1340768"/>
            <a:ext cx="3185487" cy="369332"/>
          </a:xfrm>
          <a:prstGeom prst="rect">
            <a:avLst/>
          </a:prstGeom>
          <a:noFill/>
        </p:spPr>
        <p:txBody>
          <a:bodyPr wrap="none" rtlCol="0">
            <a:spAutoFit/>
          </a:bodyPr>
          <a:lstStyle/>
          <a:p>
            <a:r>
              <a:rPr lang="zh-CN" altLang="en-US" dirty="0" smtClean="0"/>
              <a:t>请设置教师申报</a:t>
            </a:r>
            <a:r>
              <a:rPr lang="zh-CN" altLang="en-US" smtClean="0"/>
              <a:t>课程截止时间</a:t>
            </a:r>
            <a:endParaRPr lang="en-US" dirty="0"/>
          </a:p>
        </p:txBody>
      </p:sp>
      <p:sp>
        <p:nvSpPr>
          <p:cNvPr id="59" name="Rectangle 58"/>
          <p:cNvSpPr/>
          <p:nvPr/>
        </p:nvSpPr>
        <p:spPr>
          <a:xfrm>
            <a:off x="4439816" y="2132856"/>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riangle 60"/>
          <p:cNvSpPr/>
          <p:nvPr/>
        </p:nvSpPr>
        <p:spPr>
          <a:xfrm rot="10800000">
            <a:off x="4511824" y="2204864"/>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143672" y="2132856"/>
            <a:ext cx="122413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2018</a:t>
            </a:r>
            <a:endParaRPr lang="en-US" dirty="0">
              <a:solidFill>
                <a:schemeClr val="tx1"/>
              </a:solidFill>
            </a:endParaRPr>
          </a:p>
        </p:txBody>
      </p:sp>
      <p:sp>
        <p:nvSpPr>
          <p:cNvPr id="12" name="TextBox 11"/>
          <p:cNvSpPr txBox="1"/>
          <p:nvPr/>
        </p:nvSpPr>
        <p:spPr>
          <a:xfrm>
            <a:off x="4871864" y="2132856"/>
            <a:ext cx="415498" cy="369332"/>
          </a:xfrm>
          <a:prstGeom prst="rect">
            <a:avLst/>
          </a:prstGeom>
          <a:noFill/>
        </p:spPr>
        <p:txBody>
          <a:bodyPr wrap="none" rtlCol="0">
            <a:spAutoFit/>
          </a:bodyPr>
          <a:lstStyle/>
          <a:p>
            <a:r>
              <a:rPr lang="zh-CN" altLang="en-US" smtClean="0"/>
              <a:t>年</a:t>
            </a:r>
            <a:endParaRPr lang="en-US" dirty="0"/>
          </a:p>
        </p:txBody>
      </p:sp>
      <p:sp>
        <p:nvSpPr>
          <p:cNvPr id="63" name="Rectangle 62"/>
          <p:cNvSpPr/>
          <p:nvPr/>
        </p:nvSpPr>
        <p:spPr>
          <a:xfrm>
            <a:off x="5735960" y="2153176"/>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riangle 83"/>
          <p:cNvSpPr/>
          <p:nvPr/>
        </p:nvSpPr>
        <p:spPr>
          <a:xfrm rot="10800000">
            <a:off x="5807968" y="2204864"/>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5231904" y="2153176"/>
            <a:ext cx="43204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en-US" dirty="0">
              <a:solidFill>
                <a:schemeClr val="tx1"/>
              </a:solidFill>
            </a:endParaRPr>
          </a:p>
        </p:txBody>
      </p:sp>
      <p:sp>
        <p:nvSpPr>
          <p:cNvPr id="86" name="TextBox 85"/>
          <p:cNvSpPr txBox="1"/>
          <p:nvPr/>
        </p:nvSpPr>
        <p:spPr>
          <a:xfrm>
            <a:off x="6096000" y="2132856"/>
            <a:ext cx="415498" cy="369332"/>
          </a:xfrm>
          <a:prstGeom prst="rect">
            <a:avLst/>
          </a:prstGeom>
          <a:noFill/>
        </p:spPr>
        <p:txBody>
          <a:bodyPr wrap="none" rtlCol="0">
            <a:spAutoFit/>
          </a:bodyPr>
          <a:lstStyle/>
          <a:p>
            <a:r>
              <a:rPr lang="zh-CN" altLang="en-US" dirty="0" smtClean="0"/>
              <a:t>月</a:t>
            </a:r>
            <a:endParaRPr lang="en-US" dirty="0"/>
          </a:p>
        </p:txBody>
      </p:sp>
      <p:sp>
        <p:nvSpPr>
          <p:cNvPr id="91" name="Rectangle 90"/>
          <p:cNvSpPr/>
          <p:nvPr/>
        </p:nvSpPr>
        <p:spPr>
          <a:xfrm>
            <a:off x="6985511" y="2153176"/>
            <a:ext cx="370629"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riangle 91"/>
          <p:cNvSpPr/>
          <p:nvPr/>
        </p:nvSpPr>
        <p:spPr>
          <a:xfrm rot="10800000">
            <a:off x="7061754" y="2225184"/>
            <a:ext cx="222378"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6456040" y="2153176"/>
            <a:ext cx="4680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12</a:t>
            </a:r>
            <a:endParaRPr lang="en-US" dirty="0">
              <a:solidFill>
                <a:schemeClr val="tx1"/>
              </a:solidFill>
            </a:endParaRPr>
          </a:p>
        </p:txBody>
      </p:sp>
      <p:sp>
        <p:nvSpPr>
          <p:cNvPr id="94" name="TextBox 93"/>
          <p:cNvSpPr txBox="1"/>
          <p:nvPr/>
        </p:nvSpPr>
        <p:spPr>
          <a:xfrm>
            <a:off x="7320136" y="2132856"/>
            <a:ext cx="427719" cy="369332"/>
          </a:xfrm>
          <a:prstGeom prst="rect">
            <a:avLst/>
          </a:prstGeom>
          <a:noFill/>
        </p:spPr>
        <p:txBody>
          <a:bodyPr wrap="square" rtlCol="0">
            <a:spAutoFit/>
          </a:bodyPr>
          <a:lstStyle/>
          <a:p>
            <a:r>
              <a:rPr lang="zh-CN" altLang="en-US" dirty="0" smtClean="0"/>
              <a:t>日</a:t>
            </a:r>
            <a:endParaRPr lang="en-US" dirty="0"/>
          </a:p>
        </p:txBody>
      </p:sp>
      <p:sp>
        <p:nvSpPr>
          <p:cNvPr id="104" name="Rectangle 103"/>
          <p:cNvSpPr/>
          <p:nvPr/>
        </p:nvSpPr>
        <p:spPr>
          <a:xfrm>
            <a:off x="8376473" y="2153176"/>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riangle 104"/>
          <p:cNvSpPr/>
          <p:nvPr/>
        </p:nvSpPr>
        <p:spPr>
          <a:xfrm rot="10800000">
            <a:off x="8448481" y="2204864"/>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7752184" y="2153176"/>
            <a:ext cx="552281"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17</a:t>
            </a:r>
            <a:endParaRPr lang="en-US" dirty="0">
              <a:solidFill>
                <a:schemeClr val="tx1"/>
              </a:solidFill>
            </a:endParaRPr>
          </a:p>
        </p:txBody>
      </p:sp>
      <p:sp>
        <p:nvSpPr>
          <p:cNvPr id="107" name="TextBox 106"/>
          <p:cNvSpPr txBox="1"/>
          <p:nvPr/>
        </p:nvSpPr>
        <p:spPr>
          <a:xfrm>
            <a:off x="8688288" y="2132856"/>
            <a:ext cx="415498" cy="369332"/>
          </a:xfrm>
          <a:prstGeom prst="rect">
            <a:avLst/>
          </a:prstGeom>
          <a:noFill/>
        </p:spPr>
        <p:txBody>
          <a:bodyPr wrap="none" rtlCol="0">
            <a:spAutoFit/>
          </a:bodyPr>
          <a:lstStyle/>
          <a:p>
            <a:r>
              <a:rPr lang="zh-CN" altLang="en-US" dirty="0" smtClean="0"/>
              <a:t>时</a:t>
            </a:r>
            <a:endParaRPr lang="en-US" dirty="0"/>
          </a:p>
        </p:txBody>
      </p:sp>
      <p:sp>
        <p:nvSpPr>
          <p:cNvPr id="108" name="Rectangle 107"/>
          <p:cNvSpPr/>
          <p:nvPr/>
        </p:nvSpPr>
        <p:spPr>
          <a:xfrm>
            <a:off x="9626024" y="2153176"/>
            <a:ext cx="370629"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riangle 108"/>
          <p:cNvSpPr/>
          <p:nvPr/>
        </p:nvSpPr>
        <p:spPr>
          <a:xfrm rot="10800000">
            <a:off x="9702267" y="2225184"/>
            <a:ext cx="222378"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9048328" y="2153176"/>
            <a:ext cx="516277"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30</a:t>
            </a:r>
            <a:endParaRPr lang="en-US" dirty="0">
              <a:solidFill>
                <a:schemeClr val="tx1"/>
              </a:solidFill>
            </a:endParaRPr>
          </a:p>
        </p:txBody>
      </p:sp>
      <p:sp>
        <p:nvSpPr>
          <p:cNvPr id="111" name="TextBox 110"/>
          <p:cNvSpPr txBox="1"/>
          <p:nvPr/>
        </p:nvSpPr>
        <p:spPr>
          <a:xfrm>
            <a:off x="10056440" y="2132856"/>
            <a:ext cx="427719" cy="369332"/>
          </a:xfrm>
          <a:prstGeom prst="rect">
            <a:avLst/>
          </a:prstGeom>
          <a:noFill/>
        </p:spPr>
        <p:txBody>
          <a:bodyPr wrap="square" rtlCol="0">
            <a:spAutoFit/>
          </a:bodyPr>
          <a:lstStyle/>
          <a:p>
            <a:r>
              <a:rPr lang="zh-CN" altLang="en-US" dirty="0" smtClean="0"/>
              <a:t>分</a:t>
            </a:r>
            <a:endParaRPr lang="en-US" dirty="0"/>
          </a:p>
        </p:txBody>
      </p:sp>
      <p:sp>
        <p:nvSpPr>
          <p:cNvPr id="112" name="Rectangle 111"/>
          <p:cNvSpPr/>
          <p:nvPr/>
        </p:nvSpPr>
        <p:spPr>
          <a:xfrm>
            <a:off x="8904312" y="3933056"/>
            <a:ext cx="100811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a:t>
            </a:r>
            <a:endParaRPr lang="en-US" dirty="0"/>
          </a:p>
        </p:txBody>
      </p:sp>
      <p:sp>
        <p:nvSpPr>
          <p:cNvPr id="113" name="Rectangle 112"/>
          <p:cNvSpPr/>
          <p:nvPr/>
        </p:nvSpPr>
        <p:spPr>
          <a:xfrm>
            <a:off x="10056440" y="3933056"/>
            <a:ext cx="100811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sp>
        <p:nvSpPr>
          <p:cNvPr id="114" name="Left Arrow 113"/>
          <p:cNvSpPr/>
          <p:nvPr/>
        </p:nvSpPr>
        <p:spPr>
          <a:xfrm rot="1363820">
            <a:off x="9728612" y="4218570"/>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67408" y="3068960"/>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67408" y="4005064"/>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49411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5877272"/>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204864"/>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a:t>
            </a:r>
            <a:endParaRPr lang="en-US" dirty="0"/>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47728" y="2924944"/>
            <a:ext cx="7200800" cy="223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79776"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35960"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392144"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48328"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55640" y="30689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hlinkClick r:id="rId2" action="ppaction://hlinksldjump"/>
          </p:cNvPr>
          <p:cNvSpPr/>
          <p:nvPr/>
        </p:nvSpPr>
        <p:spPr>
          <a:xfrm>
            <a:off x="4079776"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56" name="Rectangle 55"/>
          <p:cNvSpPr/>
          <p:nvPr/>
        </p:nvSpPr>
        <p:spPr>
          <a:xfrm>
            <a:off x="4079776" y="4077072"/>
            <a:ext cx="6552728"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距申报</a:t>
            </a:r>
            <a:r>
              <a:rPr lang="zh-CN" altLang="en-US" dirty="0"/>
              <a:t>课程截止时间还有 </a:t>
            </a:r>
            <a:r>
              <a:rPr lang="en-US" altLang="zh-CN" dirty="0" smtClean="0"/>
              <a:t>0</a:t>
            </a:r>
            <a:r>
              <a:rPr lang="zh-CN" altLang="en-US" dirty="0" smtClean="0"/>
              <a:t> </a:t>
            </a:r>
            <a:r>
              <a:rPr lang="zh-CN" altLang="en-US" dirty="0"/>
              <a:t>天</a:t>
            </a:r>
            <a:r>
              <a:rPr lang="en-US" altLang="zh-CN" dirty="0"/>
              <a:t>4</a:t>
            </a:r>
            <a:r>
              <a:rPr lang="zh-CN" altLang="en-US" dirty="0"/>
              <a:t>小时</a:t>
            </a:r>
            <a:r>
              <a:rPr lang="en-US" altLang="zh-CN" dirty="0"/>
              <a:t>40</a:t>
            </a:r>
            <a:r>
              <a:rPr lang="zh-CN" altLang="en-US" dirty="0" smtClean="0"/>
              <a:t>分，更改截止时间？</a:t>
            </a:r>
            <a:endParaRPr lang="en-US" dirty="0"/>
          </a:p>
        </p:txBody>
      </p:sp>
      <p:sp>
        <p:nvSpPr>
          <p:cNvPr id="80" name="Rectangle 79"/>
          <p:cNvSpPr/>
          <p:nvPr/>
        </p:nvSpPr>
        <p:spPr>
          <a:xfrm>
            <a:off x="4079776"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核对可选教师</a:t>
            </a:r>
            <a:endParaRPr lang="en-US" altLang="zh-CN" dirty="0" smtClean="0"/>
          </a:p>
        </p:txBody>
      </p:sp>
      <p:sp>
        <p:nvSpPr>
          <p:cNvPr id="81" name="Rectangle 80"/>
          <p:cNvSpPr/>
          <p:nvPr/>
        </p:nvSpPr>
        <p:spPr>
          <a:xfrm>
            <a:off x="5735960"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2" name="Rectangle 81"/>
          <p:cNvSpPr/>
          <p:nvPr/>
        </p:nvSpPr>
        <p:spPr>
          <a:xfrm>
            <a:off x="7392144"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3" name="Rectangle 82"/>
          <p:cNvSpPr/>
          <p:nvPr/>
        </p:nvSpPr>
        <p:spPr>
          <a:xfrm>
            <a:off x="9048328"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60" name="Rectangle 59">
            <a:hlinkClick r:id="rId2" action="ppaction://hlinksldjump"/>
          </p:cNvPr>
          <p:cNvSpPr/>
          <p:nvPr/>
        </p:nvSpPr>
        <p:spPr>
          <a:xfrm>
            <a:off x="5735960"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62" name="Rectangle 61">
            <a:hlinkClick r:id="rId2" action="ppaction://hlinksldjump"/>
          </p:cNvPr>
          <p:cNvSpPr/>
          <p:nvPr/>
        </p:nvSpPr>
        <p:spPr>
          <a:xfrm>
            <a:off x="7392144"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64" name="Rectangle 63">
            <a:hlinkClick r:id="rId2" action="ppaction://hlinksldjump"/>
          </p:cNvPr>
          <p:cNvSpPr/>
          <p:nvPr/>
        </p:nvSpPr>
        <p:spPr>
          <a:xfrm>
            <a:off x="9048328"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59" name="Rectangle 58"/>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p:cNvGrpSpPr/>
          <p:nvPr/>
        </p:nvGrpSpPr>
        <p:grpSpPr>
          <a:xfrm>
            <a:off x="9624392" y="692696"/>
            <a:ext cx="1584176" cy="576064"/>
            <a:chOff x="3071664" y="2708920"/>
            <a:chExt cx="1659613" cy="648072"/>
          </a:xfrm>
          <a:solidFill>
            <a:schemeClr val="accent5">
              <a:lumMod val="75000"/>
            </a:schemeClr>
          </a:solidFill>
        </p:grpSpPr>
        <p:sp>
          <p:nvSpPr>
            <p:cNvPr id="63" name="Rectangle 62"/>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85" name="Group 84"/>
          <p:cNvGrpSpPr/>
          <p:nvPr/>
        </p:nvGrpSpPr>
        <p:grpSpPr>
          <a:xfrm>
            <a:off x="6456040" y="692696"/>
            <a:ext cx="1584176" cy="576064"/>
            <a:chOff x="3071664" y="2852936"/>
            <a:chExt cx="1584176" cy="648072"/>
          </a:xfrm>
          <a:solidFill>
            <a:schemeClr val="accent5">
              <a:lumMod val="75000"/>
            </a:schemeClr>
          </a:solidFill>
        </p:grpSpPr>
        <p:sp>
          <p:nvSpPr>
            <p:cNvPr id="86" name="Rectangle 85"/>
            <p:cNvSpPr/>
            <p:nvPr/>
          </p:nvSpPr>
          <p:spPr>
            <a:xfrm>
              <a:off x="3071664" y="285293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3071664" y="293394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88" name="Group 87"/>
          <p:cNvGrpSpPr/>
          <p:nvPr/>
        </p:nvGrpSpPr>
        <p:grpSpPr>
          <a:xfrm>
            <a:off x="3215680" y="692696"/>
            <a:ext cx="1728193" cy="576064"/>
            <a:chOff x="936470" y="3438001"/>
            <a:chExt cx="1653053" cy="648072"/>
          </a:xfrm>
          <a:solidFill>
            <a:schemeClr val="accent5">
              <a:lumMod val="75000"/>
            </a:schemeClr>
          </a:solidFill>
        </p:grpSpPr>
        <p:sp>
          <p:nvSpPr>
            <p:cNvPr id="89" name="Rectangle 88"/>
            <p:cNvSpPr/>
            <p:nvPr/>
          </p:nvSpPr>
          <p:spPr>
            <a:xfrm>
              <a:off x="936470" y="3438001"/>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1005347" y="3519010"/>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91" name="Group 90"/>
          <p:cNvGrpSpPr/>
          <p:nvPr/>
        </p:nvGrpSpPr>
        <p:grpSpPr>
          <a:xfrm>
            <a:off x="4871864" y="692696"/>
            <a:ext cx="1584176" cy="576064"/>
            <a:chOff x="3071664" y="2708920"/>
            <a:chExt cx="1584176" cy="648072"/>
          </a:xfrm>
          <a:solidFill>
            <a:schemeClr val="accent5">
              <a:lumMod val="75000"/>
            </a:schemeClr>
          </a:solidFill>
        </p:grpSpPr>
        <p:sp>
          <p:nvSpPr>
            <p:cNvPr id="92" name="Rectangle 9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94" name="Group 93"/>
          <p:cNvGrpSpPr/>
          <p:nvPr/>
        </p:nvGrpSpPr>
        <p:grpSpPr>
          <a:xfrm>
            <a:off x="8040216" y="692696"/>
            <a:ext cx="1584176" cy="576064"/>
            <a:chOff x="3071664" y="2492896"/>
            <a:chExt cx="1584176" cy="648072"/>
          </a:xfrm>
          <a:solidFill>
            <a:schemeClr val="accent5">
              <a:lumMod val="75000"/>
            </a:schemeClr>
          </a:solidFill>
        </p:grpSpPr>
        <p:sp>
          <p:nvSpPr>
            <p:cNvPr id="95" name="Rectangle 94"/>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
        <p:nvSpPr>
          <p:cNvPr id="97" name="Left Arrow 96"/>
          <p:cNvSpPr/>
          <p:nvPr/>
        </p:nvSpPr>
        <p:spPr>
          <a:xfrm rot="1363820">
            <a:off x="9152548" y="1050217"/>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5">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5">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75000"/>
            </a:schemeClr>
          </a:solidFill>
        </p:grpSpPr>
        <p:sp>
          <p:nvSpPr>
            <p:cNvPr id="25" name="Rectangle 24"/>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68" name="TextBox 67"/>
          <p:cNvSpPr txBox="1"/>
          <p:nvPr/>
        </p:nvSpPr>
        <p:spPr>
          <a:xfrm>
            <a:off x="2063552" y="2780928"/>
            <a:ext cx="1415772" cy="461665"/>
          </a:xfrm>
          <a:prstGeom prst="rect">
            <a:avLst/>
          </a:prstGeom>
          <a:noFill/>
        </p:spPr>
        <p:txBody>
          <a:bodyPr wrap="none" rtlCol="0">
            <a:spAutoFit/>
          </a:bodyPr>
          <a:lstStyle/>
          <a:p>
            <a:r>
              <a:rPr lang="zh-CN" altLang="en-US" sz="2400" dirty="0" smtClean="0"/>
              <a:t>申报课程</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4" name="TextBox 103"/>
          <p:cNvSpPr txBox="1"/>
          <p:nvPr/>
        </p:nvSpPr>
        <p:spPr>
          <a:xfrm>
            <a:off x="8544272" y="8829600"/>
            <a:ext cx="3329758" cy="307777"/>
          </a:xfrm>
          <a:prstGeom prst="rect">
            <a:avLst/>
          </a:prstGeom>
          <a:noFill/>
        </p:spPr>
        <p:txBody>
          <a:bodyPr wrap="none" rtlCol="0">
            <a:spAutoFit/>
          </a:bodyPr>
          <a:lstStyle/>
          <a:p>
            <a:r>
              <a:rPr lang="zh-CN" altLang="en-US" sz="1400" dirty="0" smtClean="0"/>
              <a:t>首页 上一页 </a:t>
            </a:r>
            <a:r>
              <a:rPr lang="en-US" altLang="zh-CN" sz="1400" dirty="0" smtClean="0"/>
              <a:t>1-10</a:t>
            </a:r>
            <a:r>
              <a:rPr lang="zh-CN" altLang="en-US" sz="1400" dirty="0" smtClean="0"/>
              <a:t>条，共</a:t>
            </a:r>
            <a:r>
              <a:rPr lang="en-US" altLang="zh-CN" sz="1400" dirty="0" smtClean="0"/>
              <a:t>10</a:t>
            </a:r>
            <a:r>
              <a:rPr lang="zh-CN" altLang="en-US" sz="1400" dirty="0" smtClean="0"/>
              <a:t>条下一页 尾页</a:t>
            </a:r>
            <a:endParaRPr lang="en-US" sz="1400" dirty="0"/>
          </a:p>
        </p:txBody>
      </p:sp>
      <p:sp>
        <p:nvSpPr>
          <p:cNvPr id="113" name="Rounded Rectangle 112"/>
          <p:cNvSpPr/>
          <p:nvPr/>
        </p:nvSpPr>
        <p:spPr>
          <a:xfrm>
            <a:off x="818423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897632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6" name="Rounded Rectangle 115"/>
          <p:cNvSpPr/>
          <p:nvPr/>
        </p:nvSpPr>
        <p:spPr>
          <a:xfrm>
            <a:off x="976840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209" name="Straight Connector 208"/>
          <p:cNvCxnSpPr/>
          <p:nvPr/>
        </p:nvCxnSpPr>
        <p:spPr>
          <a:xfrm>
            <a:off x="1991544" y="85415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10" name="Rectangle 209"/>
          <p:cNvSpPr/>
          <p:nvPr/>
        </p:nvSpPr>
        <p:spPr>
          <a:xfrm>
            <a:off x="1991544" y="8181528"/>
            <a:ext cx="9721080"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无记录</a:t>
            </a:r>
            <a:endParaRPr lang="en-US" dirty="0">
              <a:solidFill>
                <a:schemeClr val="tx1"/>
              </a:solidFill>
            </a:endParaRPr>
          </a:p>
        </p:txBody>
      </p:sp>
      <p:sp>
        <p:nvSpPr>
          <p:cNvPr id="211" name="Rectangle 210"/>
          <p:cNvSpPr/>
          <p:nvPr/>
        </p:nvSpPr>
        <p:spPr>
          <a:xfrm>
            <a:off x="1991544" y="8181528"/>
            <a:ext cx="9721080" cy="3600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12" name="TextBox 211"/>
          <p:cNvSpPr txBox="1"/>
          <p:nvPr/>
        </p:nvSpPr>
        <p:spPr>
          <a:xfrm>
            <a:off x="2207568" y="8181528"/>
            <a:ext cx="792087" cy="307777"/>
          </a:xfrm>
          <a:prstGeom prst="rect">
            <a:avLst/>
          </a:prstGeom>
          <a:noFill/>
        </p:spPr>
        <p:txBody>
          <a:bodyPr wrap="square" rtlCol="0">
            <a:spAutoFit/>
          </a:bodyPr>
          <a:lstStyle/>
          <a:p>
            <a:r>
              <a:rPr lang="en-US" altLang="zh-CN" sz="1400" dirty="0" smtClean="0"/>
              <a:t>365432</a:t>
            </a:r>
            <a:endParaRPr lang="en-US" sz="1400" dirty="0"/>
          </a:p>
        </p:txBody>
      </p:sp>
      <p:sp>
        <p:nvSpPr>
          <p:cNvPr id="213" name="TextBox 212"/>
          <p:cNvSpPr txBox="1"/>
          <p:nvPr/>
        </p:nvSpPr>
        <p:spPr>
          <a:xfrm>
            <a:off x="3431704" y="8181528"/>
            <a:ext cx="723275" cy="307777"/>
          </a:xfrm>
          <a:prstGeom prst="rect">
            <a:avLst/>
          </a:prstGeom>
          <a:noFill/>
        </p:spPr>
        <p:txBody>
          <a:bodyPr wrap="none" rtlCol="0">
            <a:spAutoFit/>
          </a:bodyPr>
          <a:lstStyle/>
          <a:p>
            <a:r>
              <a:rPr lang="zh-CN" altLang="en-US" sz="1400" dirty="0" smtClean="0"/>
              <a:t>段厚省</a:t>
            </a:r>
            <a:endParaRPr lang="en-US" sz="1400" dirty="0"/>
          </a:p>
        </p:txBody>
      </p:sp>
      <p:sp>
        <p:nvSpPr>
          <p:cNvPr id="214" name="TextBox 213"/>
          <p:cNvSpPr txBox="1"/>
          <p:nvPr/>
        </p:nvSpPr>
        <p:spPr>
          <a:xfrm>
            <a:off x="5866610" y="8181528"/>
            <a:ext cx="458780" cy="307777"/>
          </a:xfrm>
          <a:prstGeom prst="rect">
            <a:avLst/>
          </a:prstGeom>
          <a:noFill/>
        </p:spPr>
        <p:txBody>
          <a:bodyPr wrap="none" rtlCol="0">
            <a:spAutoFit/>
          </a:bodyPr>
          <a:lstStyle/>
          <a:p>
            <a:r>
              <a:rPr lang="en-US" altLang="zh-CN" sz="1400" dirty="0" smtClean="0"/>
              <a:t>162</a:t>
            </a:r>
            <a:endParaRPr lang="en-US" sz="1400" dirty="0"/>
          </a:p>
        </p:txBody>
      </p:sp>
      <p:sp>
        <p:nvSpPr>
          <p:cNvPr id="215" name="TextBox 214"/>
          <p:cNvSpPr txBox="1"/>
          <p:nvPr/>
        </p:nvSpPr>
        <p:spPr>
          <a:xfrm>
            <a:off x="6600056" y="8201072"/>
            <a:ext cx="2201565" cy="307777"/>
          </a:xfrm>
          <a:prstGeom prst="rect">
            <a:avLst/>
          </a:prstGeom>
          <a:noFill/>
        </p:spPr>
        <p:txBody>
          <a:bodyPr wrap="none" rtlCol="0">
            <a:spAutoFit/>
          </a:bodyPr>
          <a:lstStyle/>
          <a:p>
            <a:r>
              <a:rPr lang="zh-CN" altLang="en-US" sz="1400" dirty="0" smtClean="0"/>
              <a:t>法律实务</a:t>
            </a:r>
            <a:r>
              <a:rPr lang="en-US" altLang="zh-CN" sz="1400" dirty="0" smtClean="0"/>
              <a:t>(LAWS130019.01)</a:t>
            </a:r>
            <a:endParaRPr lang="en-US" sz="1400" dirty="0"/>
          </a:p>
        </p:txBody>
      </p:sp>
      <p:sp>
        <p:nvSpPr>
          <p:cNvPr id="3" name="Rectangle 2"/>
          <p:cNvSpPr/>
          <p:nvPr/>
        </p:nvSpPr>
        <p:spPr>
          <a:xfrm>
            <a:off x="407368" y="1988840"/>
            <a:ext cx="12961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教师个人</a:t>
            </a:r>
            <a:endParaRPr lang="en-US" dirty="0"/>
          </a:p>
        </p:txBody>
      </p:sp>
      <p:sp>
        <p:nvSpPr>
          <p:cNvPr id="135" name="Rectangle 134"/>
          <p:cNvSpPr/>
          <p:nvPr/>
        </p:nvSpPr>
        <p:spPr>
          <a:xfrm>
            <a:off x="407368" y="2348880"/>
            <a:ext cx="1296144"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管理员</a:t>
            </a:r>
            <a:endParaRPr lang="en-US" dirty="0"/>
          </a:p>
        </p:txBody>
      </p:sp>
      <p:sp>
        <p:nvSpPr>
          <p:cNvPr id="7" name="Rectangle 6"/>
          <p:cNvSpPr/>
          <p:nvPr/>
        </p:nvSpPr>
        <p:spPr>
          <a:xfrm>
            <a:off x="2207568" y="1988840"/>
            <a:ext cx="2952328"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第一学期期望学时</a:t>
            </a:r>
            <a:endParaRPr lang="en-US" altLang="zh-CN" dirty="0" smtClean="0">
              <a:solidFill>
                <a:schemeClr val="tx1"/>
              </a:solidFill>
            </a:endParaRPr>
          </a:p>
          <a:p>
            <a:pPr algn="ctr"/>
            <a:r>
              <a:rPr lang="zh-CN" altLang="en-US" dirty="0" smtClean="0">
                <a:solidFill>
                  <a:schemeClr val="tx1"/>
                </a:solidFill>
              </a:rPr>
              <a:t>           </a:t>
            </a:r>
            <a:endParaRPr lang="en-US" altLang="zh-CN" dirty="0" smtClean="0">
              <a:solidFill>
                <a:schemeClr val="tx1"/>
              </a:solidFill>
            </a:endParaRPr>
          </a:p>
        </p:txBody>
      </p:sp>
      <p:sp>
        <p:nvSpPr>
          <p:cNvPr id="139" name="Rectangle 138"/>
          <p:cNvSpPr/>
          <p:nvPr/>
        </p:nvSpPr>
        <p:spPr>
          <a:xfrm>
            <a:off x="5375920" y="1988840"/>
            <a:ext cx="2952328"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第二学期期望学时           </a:t>
            </a:r>
            <a:endParaRPr lang="en-US" altLang="zh-CN" dirty="0" smtClean="0">
              <a:solidFill>
                <a:schemeClr val="tx1"/>
              </a:solidFill>
            </a:endParaRPr>
          </a:p>
          <a:p>
            <a:pPr algn="ctr"/>
            <a:endParaRPr lang="en-US" altLang="zh-CN" dirty="0" smtClean="0">
              <a:solidFill>
                <a:schemeClr val="tx1"/>
              </a:solidFill>
            </a:endParaRPr>
          </a:p>
        </p:txBody>
      </p:sp>
      <p:sp>
        <p:nvSpPr>
          <p:cNvPr id="140" name="TextBox 139"/>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141" name="Picture 140"/>
          <p:cNvPicPr>
            <a:picLocks noChangeAspect="1"/>
          </p:cNvPicPr>
          <p:nvPr/>
        </p:nvPicPr>
        <p:blipFill>
          <a:blip r:embed="rId3"/>
          <a:stretch>
            <a:fillRect/>
          </a:stretch>
        </p:blipFill>
        <p:spPr>
          <a:xfrm>
            <a:off x="3143672" y="3861048"/>
            <a:ext cx="190500" cy="304800"/>
          </a:xfrm>
          <a:prstGeom prst="rect">
            <a:avLst/>
          </a:prstGeom>
        </p:spPr>
      </p:pic>
      <p:sp>
        <p:nvSpPr>
          <p:cNvPr id="142" name="TextBox 141"/>
          <p:cNvSpPr txBox="1"/>
          <p:nvPr/>
        </p:nvSpPr>
        <p:spPr>
          <a:xfrm>
            <a:off x="3359696"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143" name="TextBox 142"/>
          <p:cNvSpPr txBox="1"/>
          <p:nvPr/>
        </p:nvSpPr>
        <p:spPr>
          <a:xfrm>
            <a:off x="4583832"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144" name="TextBox 143"/>
          <p:cNvSpPr txBox="1"/>
          <p:nvPr/>
        </p:nvSpPr>
        <p:spPr>
          <a:xfrm>
            <a:off x="5303912"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150" name="TextBox 149"/>
          <p:cNvSpPr txBox="1"/>
          <p:nvPr/>
        </p:nvSpPr>
        <p:spPr>
          <a:xfrm>
            <a:off x="5951984"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153" name="TextBox 152"/>
          <p:cNvSpPr txBox="1"/>
          <p:nvPr/>
        </p:nvSpPr>
        <p:spPr>
          <a:xfrm>
            <a:off x="7104112"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161" name="TextBox 160"/>
          <p:cNvSpPr txBox="1"/>
          <p:nvPr/>
        </p:nvSpPr>
        <p:spPr>
          <a:xfrm>
            <a:off x="7896200"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184" name="TextBox 183"/>
          <p:cNvSpPr txBox="1"/>
          <p:nvPr/>
        </p:nvSpPr>
        <p:spPr>
          <a:xfrm>
            <a:off x="8688288"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199" name="TextBox 198"/>
          <p:cNvSpPr txBox="1"/>
          <p:nvPr/>
        </p:nvSpPr>
        <p:spPr>
          <a:xfrm>
            <a:off x="9480376" y="3861048"/>
            <a:ext cx="673582" cy="338554"/>
          </a:xfrm>
          <a:prstGeom prst="rect">
            <a:avLst/>
          </a:prstGeom>
          <a:noFill/>
        </p:spPr>
        <p:txBody>
          <a:bodyPr wrap="none" rtlCol="0">
            <a:spAutoFit/>
          </a:bodyPr>
          <a:lstStyle/>
          <a:p>
            <a:r>
              <a:rPr lang="zh-CN" altLang="en-US" sz="1600" dirty="0" smtClean="0"/>
              <a:t>必</a:t>
            </a:r>
            <a:r>
              <a:rPr lang="en-US" altLang="zh-CN" sz="1600" dirty="0" smtClean="0"/>
              <a:t>/</a:t>
            </a:r>
            <a:r>
              <a:rPr lang="zh-CN" altLang="en-US" sz="1600" dirty="0" smtClean="0"/>
              <a:t>选</a:t>
            </a:r>
            <a:endParaRPr lang="en-US" sz="1600" dirty="0"/>
          </a:p>
        </p:txBody>
      </p:sp>
      <p:sp>
        <p:nvSpPr>
          <p:cNvPr id="217" name="TextBox 216"/>
          <p:cNvSpPr txBox="1"/>
          <p:nvPr/>
        </p:nvSpPr>
        <p:spPr>
          <a:xfrm>
            <a:off x="1041648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218" name="Picture 217"/>
          <p:cNvPicPr>
            <a:picLocks noChangeAspect="1"/>
          </p:cNvPicPr>
          <p:nvPr/>
        </p:nvPicPr>
        <p:blipFill>
          <a:blip r:embed="rId3"/>
          <a:stretch>
            <a:fillRect/>
          </a:stretch>
        </p:blipFill>
        <p:spPr>
          <a:xfrm>
            <a:off x="4367808" y="3861048"/>
            <a:ext cx="190500" cy="304800"/>
          </a:xfrm>
          <a:prstGeom prst="rect">
            <a:avLst/>
          </a:prstGeom>
        </p:spPr>
      </p:pic>
      <p:pic>
        <p:nvPicPr>
          <p:cNvPr id="219" name="Picture 218"/>
          <p:cNvPicPr>
            <a:picLocks noChangeAspect="1"/>
          </p:cNvPicPr>
          <p:nvPr/>
        </p:nvPicPr>
        <p:blipFill>
          <a:blip r:embed="rId3"/>
          <a:stretch>
            <a:fillRect/>
          </a:stretch>
        </p:blipFill>
        <p:spPr>
          <a:xfrm>
            <a:off x="5159896" y="3861048"/>
            <a:ext cx="190500" cy="304800"/>
          </a:xfrm>
          <a:prstGeom prst="rect">
            <a:avLst/>
          </a:prstGeom>
        </p:spPr>
      </p:pic>
      <p:pic>
        <p:nvPicPr>
          <p:cNvPr id="220" name="Picture 219"/>
          <p:cNvPicPr>
            <a:picLocks noChangeAspect="1"/>
          </p:cNvPicPr>
          <p:nvPr/>
        </p:nvPicPr>
        <p:blipFill>
          <a:blip r:embed="rId3"/>
          <a:stretch>
            <a:fillRect/>
          </a:stretch>
        </p:blipFill>
        <p:spPr>
          <a:xfrm>
            <a:off x="5807968" y="3861048"/>
            <a:ext cx="190500" cy="304800"/>
          </a:xfrm>
          <a:prstGeom prst="rect">
            <a:avLst/>
          </a:prstGeom>
        </p:spPr>
      </p:pic>
      <p:pic>
        <p:nvPicPr>
          <p:cNvPr id="221" name="Picture 220"/>
          <p:cNvPicPr>
            <a:picLocks noChangeAspect="1"/>
          </p:cNvPicPr>
          <p:nvPr/>
        </p:nvPicPr>
        <p:blipFill>
          <a:blip r:embed="rId3"/>
          <a:stretch>
            <a:fillRect/>
          </a:stretch>
        </p:blipFill>
        <p:spPr>
          <a:xfrm>
            <a:off x="6888088" y="3861048"/>
            <a:ext cx="190500" cy="304800"/>
          </a:xfrm>
          <a:prstGeom prst="rect">
            <a:avLst/>
          </a:prstGeom>
        </p:spPr>
      </p:pic>
      <p:pic>
        <p:nvPicPr>
          <p:cNvPr id="222" name="Picture 221"/>
          <p:cNvPicPr>
            <a:picLocks noChangeAspect="1"/>
          </p:cNvPicPr>
          <p:nvPr/>
        </p:nvPicPr>
        <p:blipFill>
          <a:blip r:embed="rId3"/>
          <a:stretch>
            <a:fillRect/>
          </a:stretch>
        </p:blipFill>
        <p:spPr>
          <a:xfrm>
            <a:off x="7680176" y="3861048"/>
            <a:ext cx="190500" cy="304800"/>
          </a:xfrm>
          <a:prstGeom prst="rect">
            <a:avLst/>
          </a:prstGeom>
        </p:spPr>
      </p:pic>
      <p:pic>
        <p:nvPicPr>
          <p:cNvPr id="223" name="Picture 222"/>
          <p:cNvPicPr>
            <a:picLocks noChangeAspect="1"/>
          </p:cNvPicPr>
          <p:nvPr/>
        </p:nvPicPr>
        <p:blipFill>
          <a:blip r:embed="rId3"/>
          <a:stretch>
            <a:fillRect/>
          </a:stretch>
        </p:blipFill>
        <p:spPr>
          <a:xfrm>
            <a:off x="8472264" y="3861048"/>
            <a:ext cx="190500" cy="304800"/>
          </a:xfrm>
          <a:prstGeom prst="rect">
            <a:avLst/>
          </a:prstGeom>
        </p:spPr>
      </p:pic>
      <p:pic>
        <p:nvPicPr>
          <p:cNvPr id="224" name="Picture 223"/>
          <p:cNvPicPr>
            <a:picLocks noChangeAspect="1"/>
          </p:cNvPicPr>
          <p:nvPr/>
        </p:nvPicPr>
        <p:blipFill>
          <a:blip r:embed="rId3"/>
          <a:stretch>
            <a:fillRect/>
          </a:stretch>
        </p:blipFill>
        <p:spPr>
          <a:xfrm>
            <a:off x="9264352" y="3861048"/>
            <a:ext cx="190500" cy="304800"/>
          </a:xfrm>
          <a:prstGeom prst="rect">
            <a:avLst/>
          </a:prstGeom>
        </p:spPr>
      </p:pic>
      <p:pic>
        <p:nvPicPr>
          <p:cNvPr id="225" name="Picture 224"/>
          <p:cNvPicPr>
            <a:picLocks noChangeAspect="1"/>
          </p:cNvPicPr>
          <p:nvPr/>
        </p:nvPicPr>
        <p:blipFill>
          <a:blip r:embed="rId3"/>
          <a:stretch>
            <a:fillRect/>
          </a:stretch>
        </p:blipFill>
        <p:spPr>
          <a:xfrm>
            <a:off x="10200456" y="3861048"/>
            <a:ext cx="190500" cy="304800"/>
          </a:xfrm>
          <a:prstGeom prst="rect">
            <a:avLst/>
          </a:prstGeom>
        </p:spPr>
      </p:pic>
      <p:pic>
        <p:nvPicPr>
          <p:cNvPr id="227" name="Picture 226"/>
          <p:cNvPicPr>
            <a:picLocks noChangeAspect="1"/>
          </p:cNvPicPr>
          <p:nvPr/>
        </p:nvPicPr>
        <p:blipFill>
          <a:blip r:embed="rId3"/>
          <a:stretch>
            <a:fillRect/>
          </a:stretch>
        </p:blipFill>
        <p:spPr>
          <a:xfrm>
            <a:off x="11064552" y="3861048"/>
            <a:ext cx="190500" cy="304800"/>
          </a:xfrm>
          <a:prstGeom prst="rect">
            <a:avLst/>
          </a:prstGeom>
        </p:spPr>
      </p:pic>
      <p:cxnSp>
        <p:nvCxnSpPr>
          <p:cNvPr id="228" name="Straight Connector 227"/>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84" name="Rounded Rectangle 283"/>
          <p:cNvSpPr/>
          <p:nvPr/>
        </p:nvSpPr>
        <p:spPr>
          <a:xfrm>
            <a:off x="8472264" y="1988840"/>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cxnSp>
        <p:nvCxnSpPr>
          <p:cNvPr id="285" name="Straight Connector 284"/>
          <p:cNvCxnSpPr/>
          <p:nvPr/>
        </p:nvCxnSpPr>
        <p:spPr>
          <a:xfrm>
            <a:off x="1991544" y="465313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86" name="Rectangle 285"/>
          <p:cNvSpPr/>
          <p:nvPr/>
        </p:nvSpPr>
        <p:spPr>
          <a:xfrm>
            <a:off x="1991544" y="4293096"/>
            <a:ext cx="9721080"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无记录</a:t>
            </a:r>
            <a:endParaRPr lang="en-US" dirty="0">
              <a:solidFill>
                <a:schemeClr val="tx1"/>
              </a:solidFill>
            </a:endParaRPr>
          </a:p>
        </p:txBody>
      </p:sp>
      <p:sp>
        <p:nvSpPr>
          <p:cNvPr id="287" name="TextBox 286"/>
          <p:cNvSpPr txBox="1"/>
          <p:nvPr/>
        </p:nvSpPr>
        <p:spPr>
          <a:xfrm>
            <a:off x="8688288" y="4725144"/>
            <a:ext cx="3147015" cy="307777"/>
          </a:xfrm>
          <a:prstGeom prst="rect">
            <a:avLst/>
          </a:prstGeom>
          <a:noFill/>
        </p:spPr>
        <p:txBody>
          <a:bodyPr wrap="none" rtlCol="0">
            <a:spAutoFit/>
          </a:bodyPr>
          <a:lstStyle/>
          <a:p>
            <a:r>
              <a:rPr lang="zh-CN" altLang="en-US" sz="1400" dirty="0" smtClean="0"/>
              <a:t>首页 上一页 </a:t>
            </a:r>
            <a:r>
              <a:rPr lang="en-US" altLang="zh-CN" sz="1400" dirty="0" smtClean="0"/>
              <a:t>0-0</a:t>
            </a:r>
            <a:r>
              <a:rPr lang="zh-CN" altLang="en-US" sz="1400" dirty="0" smtClean="0"/>
              <a:t>条，共</a:t>
            </a:r>
            <a:r>
              <a:rPr lang="en-US" altLang="zh-CN" sz="1400" dirty="0" smtClean="0"/>
              <a:t>0</a:t>
            </a:r>
            <a:r>
              <a:rPr lang="zh-CN" altLang="en-US" sz="1400" dirty="0" smtClean="0"/>
              <a:t>条下一页 尾页</a:t>
            </a:r>
            <a:endParaRPr lang="en-US" sz="1400" dirty="0"/>
          </a:p>
        </p:txBody>
      </p:sp>
      <p:cxnSp>
        <p:nvCxnSpPr>
          <p:cNvPr id="288" name="Straight Connector 287"/>
          <p:cNvCxnSpPr/>
          <p:nvPr/>
        </p:nvCxnSpPr>
        <p:spPr>
          <a:xfrm>
            <a:off x="119336" y="2996952"/>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289" name="Rectangle 288"/>
          <p:cNvSpPr/>
          <p:nvPr/>
        </p:nvSpPr>
        <p:spPr>
          <a:xfrm>
            <a:off x="335360" y="32849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90" name="TextBox 289"/>
          <p:cNvSpPr txBox="1"/>
          <p:nvPr/>
        </p:nvSpPr>
        <p:spPr>
          <a:xfrm>
            <a:off x="623392" y="3212976"/>
            <a:ext cx="646331" cy="369332"/>
          </a:xfrm>
          <a:prstGeom prst="rect">
            <a:avLst/>
          </a:prstGeom>
          <a:noFill/>
        </p:spPr>
        <p:txBody>
          <a:bodyPr wrap="none" rtlCol="0">
            <a:spAutoFit/>
          </a:bodyPr>
          <a:lstStyle/>
          <a:p>
            <a:r>
              <a:rPr lang="zh-CN" altLang="en-US" smtClean="0"/>
              <a:t>本科</a:t>
            </a:r>
            <a:endParaRPr lang="en-US" dirty="0"/>
          </a:p>
        </p:txBody>
      </p:sp>
      <p:sp>
        <p:nvSpPr>
          <p:cNvPr id="291" name="TextBox 290"/>
          <p:cNvSpPr txBox="1"/>
          <p:nvPr/>
        </p:nvSpPr>
        <p:spPr>
          <a:xfrm>
            <a:off x="335360" y="414908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292" name="Rectangle 291"/>
          <p:cNvSpPr/>
          <p:nvPr/>
        </p:nvSpPr>
        <p:spPr>
          <a:xfrm>
            <a:off x="335360"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93" name="TextBox 292"/>
          <p:cNvSpPr txBox="1"/>
          <p:nvPr/>
        </p:nvSpPr>
        <p:spPr>
          <a:xfrm>
            <a:off x="623392" y="3717032"/>
            <a:ext cx="1107996" cy="369332"/>
          </a:xfrm>
          <a:prstGeom prst="rect">
            <a:avLst/>
          </a:prstGeom>
          <a:noFill/>
        </p:spPr>
        <p:txBody>
          <a:bodyPr wrap="none" rtlCol="0">
            <a:spAutoFit/>
          </a:bodyPr>
          <a:lstStyle/>
          <a:p>
            <a:r>
              <a:rPr lang="zh-CN" altLang="en-US" dirty="0" smtClean="0"/>
              <a:t>法律硕士</a:t>
            </a:r>
            <a:endParaRPr lang="en-US" dirty="0"/>
          </a:p>
        </p:txBody>
      </p:sp>
      <p:sp>
        <p:nvSpPr>
          <p:cNvPr id="294" name="Rectangle 293"/>
          <p:cNvSpPr/>
          <p:nvPr/>
        </p:nvSpPr>
        <p:spPr>
          <a:xfrm>
            <a:off x="335360" y="429309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95" name="TextBox 294"/>
          <p:cNvSpPr txBox="1"/>
          <p:nvPr/>
        </p:nvSpPr>
        <p:spPr>
          <a:xfrm>
            <a:off x="623392" y="4221088"/>
            <a:ext cx="1107996" cy="369332"/>
          </a:xfrm>
          <a:prstGeom prst="rect">
            <a:avLst/>
          </a:prstGeom>
          <a:noFill/>
        </p:spPr>
        <p:txBody>
          <a:bodyPr wrap="none" rtlCol="0">
            <a:spAutoFit/>
          </a:bodyPr>
          <a:lstStyle/>
          <a:p>
            <a:r>
              <a:rPr lang="zh-CN" altLang="en-US" dirty="0" smtClean="0"/>
              <a:t>法学硕士</a:t>
            </a:r>
            <a:endParaRPr lang="en-US" dirty="0"/>
          </a:p>
        </p:txBody>
      </p:sp>
      <p:sp>
        <p:nvSpPr>
          <p:cNvPr id="296" name="Rectangle 295"/>
          <p:cNvSpPr/>
          <p:nvPr/>
        </p:nvSpPr>
        <p:spPr>
          <a:xfrm>
            <a:off x="335360" y="486916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97" name="TextBox 296"/>
          <p:cNvSpPr txBox="1"/>
          <p:nvPr/>
        </p:nvSpPr>
        <p:spPr>
          <a:xfrm>
            <a:off x="623392" y="479715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298" name="Rectangle 297"/>
          <p:cNvSpPr/>
          <p:nvPr/>
        </p:nvSpPr>
        <p:spPr>
          <a:xfrm>
            <a:off x="335360" y="566124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299" name="TextBox 298"/>
          <p:cNvSpPr txBox="1"/>
          <p:nvPr/>
        </p:nvSpPr>
        <p:spPr>
          <a:xfrm>
            <a:off x="623392" y="5589240"/>
            <a:ext cx="1107996" cy="369332"/>
          </a:xfrm>
          <a:prstGeom prst="rect">
            <a:avLst/>
          </a:prstGeom>
          <a:noFill/>
        </p:spPr>
        <p:txBody>
          <a:bodyPr wrap="none" rtlCol="0">
            <a:spAutoFit/>
          </a:bodyPr>
          <a:lstStyle/>
          <a:p>
            <a:r>
              <a:rPr lang="zh-CN" altLang="en-US" dirty="0" smtClean="0"/>
              <a:t>第一学期</a:t>
            </a:r>
            <a:endParaRPr lang="en-US" dirty="0"/>
          </a:p>
        </p:txBody>
      </p:sp>
      <p:sp>
        <p:nvSpPr>
          <p:cNvPr id="300" name="Rectangle 299"/>
          <p:cNvSpPr/>
          <p:nvPr/>
        </p:nvSpPr>
        <p:spPr>
          <a:xfrm>
            <a:off x="335360" y="616530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301" name="TextBox 300"/>
          <p:cNvSpPr txBox="1"/>
          <p:nvPr/>
        </p:nvSpPr>
        <p:spPr>
          <a:xfrm>
            <a:off x="623392" y="6093296"/>
            <a:ext cx="1107996" cy="369332"/>
          </a:xfrm>
          <a:prstGeom prst="rect">
            <a:avLst/>
          </a:prstGeom>
          <a:noFill/>
        </p:spPr>
        <p:txBody>
          <a:bodyPr wrap="none" rtlCol="0">
            <a:spAutoFit/>
          </a:bodyPr>
          <a:lstStyle/>
          <a:p>
            <a:r>
              <a:rPr lang="zh-CN" altLang="en-US" dirty="0" smtClean="0"/>
              <a:t>第二学期</a:t>
            </a:r>
            <a:endParaRPr lang="en-US" dirty="0"/>
          </a:p>
        </p:txBody>
      </p:sp>
      <p:sp>
        <p:nvSpPr>
          <p:cNvPr id="302" name="Rectangle 301"/>
          <p:cNvSpPr/>
          <p:nvPr/>
        </p:nvSpPr>
        <p:spPr>
          <a:xfrm>
            <a:off x="335360" y="616530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331" name="Rectangle 330"/>
          <p:cNvSpPr/>
          <p:nvPr/>
        </p:nvSpPr>
        <p:spPr>
          <a:xfrm>
            <a:off x="335360" y="3789040"/>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332" name="Rectangle 331"/>
          <p:cNvSpPr/>
          <p:nvPr/>
        </p:nvSpPr>
        <p:spPr>
          <a:xfrm>
            <a:off x="335360" y="4293096"/>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333" name="Rectangle 332"/>
          <p:cNvSpPr/>
          <p:nvPr/>
        </p:nvSpPr>
        <p:spPr>
          <a:xfrm>
            <a:off x="335360" y="4869160"/>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95" name="Rounded Rectangle 94"/>
          <p:cNvSpPr/>
          <p:nvPr/>
        </p:nvSpPr>
        <p:spPr>
          <a:xfrm>
            <a:off x="10560496" y="2924944"/>
            <a:ext cx="1152128"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申报完成</a:t>
            </a:r>
            <a:endParaRPr lang="en-US" sz="1600" dirty="0"/>
          </a:p>
        </p:txBody>
      </p:sp>
      <p:sp>
        <p:nvSpPr>
          <p:cNvPr id="96" name="Left Arrow 95"/>
          <p:cNvSpPr/>
          <p:nvPr/>
        </p:nvSpPr>
        <p:spPr>
          <a:xfrm rot="1363820">
            <a:off x="9080540" y="2130337"/>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ounded Rectangle 105"/>
          <p:cNvSpPr/>
          <p:nvPr/>
        </p:nvSpPr>
        <p:spPr>
          <a:xfrm>
            <a:off x="10560496" y="2924944"/>
            <a:ext cx="1152128"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申报完成</a:t>
            </a:r>
            <a:endParaRPr lang="en-US" sz="1600" dirty="0"/>
          </a:p>
        </p:txBody>
      </p:sp>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5">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5">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75000"/>
            </a:schemeClr>
          </a:solidFill>
        </p:grpSpPr>
        <p:sp>
          <p:nvSpPr>
            <p:cNvPr id="25" name="Rectangle 24"/>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68" name="TextBox 67"/>
          <p:cNvSpPr txBox="1"/>
          <p:nvPr/>
        </p:nvSpPr>
        <p:spPr>
          <a:xfrm>
            <a:off x="2063552" y="2780928"/>
            <a:ext cx="1415772" cy="461665"/>
          </a:xfrm>
          <a:prstGeom prst="rect">
            <a:avLst/>
          </a:prstGeom>
          <a:noFill/>
        </p:spPr>
        <p:txBody>
          <a:bodyPr wrap="none" rtlCol="0">
            <a:spAutoFit/>
          </a:bodyPr>
          <a:lstStyle/>
          <a:p>
            <a:r>
              <a:rPr lang="zh-CN" altLang="en-US" sz="2400" dirty="0" smtClean="0"/>
              <a:t>申报课程</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4" name="TextBox 103"/>
          <p:cNvSpPr txBox="1"/>
          <p:nvPr/>
        </p:nvSpPr>
        <p:spPr>
          <a:xfrm>
            <a:off x="8544272" y="8829600"/>
            <a:ext cx="3329758" cy="307777"/>
          </a:xfrm>
          <a:prstGeom prst="rect">
            <a:avLst/>
          </a:prstGeom>
          <a:noFill/>
        </p:spPr>
        <p:txBody>
          <a:bodyPr wrap="none" rtlCol="0">
            <a:spAutoFit/>
          </a:bodyPr>
          <a:lstStyle/>
          <a:p>
            <a:r>
              <a:rPr lang="zh-CN" altLang="en-US" sz="1400" dirty="0" smtClean="0"/>
              <a:t>首页 上一页 </a:t>
            </a:r>
            <a:r>
              <a:rPr lang="en-US" altLang="zh-CN" sz="1400" dirty="0" smtClean="0"/>
              <a:t>1-10</a:t>
            </a:r>
            <a:r>
              <a:rPr lang="zh-CN" altLang="en-US" sz="1400" dirty="0" smtClean="0"/>
              <a:t>条，共</a:t>
            </a:r>
            <a:r>
              <a:rPr lang="en-US" altLang="zh-CN" sz="1400" dirty="0" smtClean="0"/>
              <a:t>10</a:t>
            </a:r>
            <a:r>
              <a:rPr lang="zh-CN" altLang="en-US" sz="1400" dirty="0" smtClean="0"/>
              <a:t>条下一页 尾页</a:t>
            </a:r>
            <a:endParaRPr lang="en-US" sz="1400" dirty="0"/>
          </a:p>
        </p:txBody>
      </p:sp>
      <p:sp>
        <p:nvSpPr>
          <p:cNvPr id="113" name="Rounded Rectangle 112"/>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cxnSp>
        <p:nvCxnSpPr>
          <p:cNvPr id="209" name="Straight Connector 208"/>
          <p:cNvCxnSpPr/>
          <p:nvPr/>
        </p:nvCxnSpPr>
        <p:spPr>
          <a:xfrm>
            <a:off x="1991544" y="85415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10" name="Rectangle 209"/>
          <p:cNvSpPr/>
          <p:nvPr/>
        </p:nvSpPr>
        <p:spPr>
          <a:xfrm>
            <a:off x="1991544" y="8181528"/>
            <a:ext cx="9721080"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无记录</a:t>
            </a:r>
            <a:endParaRPr lang="en-US" dirty="0">
              <a:solidFill>
                <a:schemeClr val="tx1"/>
              </a:solidFill>
            </a:endParaRPr>
          </a:p>
        </p:txBody>
      </p:sp>
      <p:sp>
        <p:nvSpPr>
          <p:cNvPr id="211" name="Rectangle 210"/>
          <p:cNvSpPr/>
          <p:nvPr/>
        </p:nvSpPr>
        <p:spPr>
          <a:xfrm>
            <a:off x="1991544" y="8181528"/>
            <a:ext cx="9721080" cy="3600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12" name="TextBox 211"/>
          <p:cNvSpPr txBox="1"/>
          <p:nvPr/>
        </p:nvSpPr>
        <p:spPr>
          <a:xfrm>
            <a:off x="2207568" y="8181528"/>
            <a:ext cx="792087" cy="307777"/>
          </a:xfrm>
          <a:prstGeom prst="rect">
            <a:avLst/>
          </a:prstGeom>
          <a:noFill/>
        </p:spPr>
        <p:txBody>
          <a:bodyPr wrap="square" rtlCol="0">
            <a:spAutoFit/>
          </a:bodyPr>
          <a:lstStyle/>
          <a:p>
            <a:r>
              <a:rPr lang="en-US" altLang="zh-CN" sz="1400" dirty="0" smtClean="0"/>
              <a:t>365432</a:t>
            </a:r>
            <a:endParaRPr lang="en-US" sz="1400" dirty="0"/>
          </a:p>
        </p:txBody>
      </p:sp>
      <p:sp>
        <p:nvSpPr>
          <p:cNvPr id="213" name="TextBox 212"/>
          <p:cNvSpPr txBox="1"/>
          <p:nvPr/>
        </p:nvSpPr>
        <p:spPr>
          <a:xfrm>
            <a:off x="3431704" y="8181528"/>
            <a:ext cx="723275" cy="307777"/>
          </a:xfrm>
          <a:prstGeom prst="rect">
            <a:avLst/>
          </a:prstGeom>
          <a:noFill/>
        </p:spPr>
        <p:txBody>
          <a:bodyPr wrap="none" rtlCol="0">
            <a:spAutoFit/>
          </a:bodyPr>
          <a:lstStyle/>
          <a:p>
            <a:r>
              <a:rPr lang="zh-CN" altLang="en-US" sz="1400" dirty="0" smtClean="0"/>
              <a:t>段厚省</a:t>
            </a:r>
            <a:endParaRPr lang="en-US" sz="1400" dirty="0"/>
          </a:p>
        </p:txBody>
      </p:sp>
      <p:sp>
        <p:nvSpPr>
          <p:cNvPr id="214" name="TextBox 213"/>
          <p:cNvSpPr txBox="1"/>
          <p:nvPr/>
        </p:nvSpPr>
        <p:spPr>
          <a:xfrm>
            <a:off x="5866610" y="8181528"/>
            <a:ext cx="458780" cy="307777"/>
          </a:xfrm>
          <a:prstGeom prst="rect">
            <a:avLst/>
          </a:prstGeom>
          <a:noFill/>
        </p:spPr>
        <p:txBody>
          <a:bodyPr wrap="none" rtlCol="0">
            <a:spAutoFit/>
          </a:bodyPr>
          <a:lstStyle/>
          <a:p>
            <a:r>
              <a:rPr lang="en-US" altLang="zh-CN" sz="1400" dirty="0" smtClean="0"/>
              <a:t>162</a:t>
            </a:r>
            <a:endParaRPr lang="en-US" sz="1400" dirty="0"/>
          </a:p>
        </p:txBody>
      </p:sp>
      <p:sp>
        <p:nvSpPr>
          <p:cNvPr id="215" name="TextBox 214"/>
          <p:cNvSpPr txBox="1"/>
          <p:nvPr/>
        </p:nvSpPr>
        <p:spPr>
          <a:xfrm>
            <a:off x="6600056" y="8201072"/>
            <a:ext cx="2201565" cy="307777"/>
          </a:xfrm>
          <a:prstGeom prst="rect">
            <a:avLst/>
          </a:prstGeom>
          <a:noFill/>
        </p:spPr>
        <p:txBody>
          <a:bodyPr wrap="none" rtlCol="0">
            <a:spAutoFit/>
          </a:bodyPr>
          <a:lstStyle/>
          <a:p>
            <a:r>
              <a:rPr lang="zh-CN" altLang="en-US" sz="1400" dirty="0" smtClean="0"/>
              <a:t>法律实务</a:t>
            </a:r>
            <a:r>
              <a:rPr lang="en-US" altLang="zh-CN" sz="1400" dirty="0" smtClean="0"/>
              <a:t>(LAWS130019.01)</a:t>
            </a:r>
            <a:endParaRPr lang="en-US" sz="1400" dirty="0"/>
          </a:p>
        </p:txBody>
      </p:sp>
      <p:sp>
        <p:nvSpPr>
          <p:cNvPr id="3" name="Rectangle 2"/>
          <p:cNvSpPr/>
          <p:nvPr/>
        </p:nvSpPr>
        <p:spPr>
          <a:xfrm>
            <a:off x="407368" y="1988840"/>
            <a:ext cx="12961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教师个人</a:t>
            </a:r>
            <a:endParaRPr lang="en-US" dirty="0"/>
          </a:p>
        </p:txBody>
      </p:sp>
      <p:sp>
        <p:nvSpPr>
          <p:cNvPr id="135" name="Rectangle 134"/>
          <p:cNvSpPr/>
          <p:nvPr/>
        </p:nvSpPr>
        <p:spPr>
          <a:xfrm>
            <a:off x="407368" y="2348880"/>
            <a:ext cx="1296144"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管理员</a:t>
            </a:r>
            <a:endParaRPr lang="en-US" dirty="0"/>
          </a:p>
        </p:txBody>
      </p:sp>
      <p:sp>
        <p:nvSpPr>
          <p:cNvPr id="7" name="Rectangle 6"/>
          <p:cNvSpPr/>
          <p:nvPr/>
        </p:nvSpPr>
        <p:spPr>
          <a:xfrm>
            <a:off x="2207568" y="1988840"/>
            <a:ext cx="2952328"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第一学期期望学时           </a:t>
            </a:r>
            <a:endParaRPr lang="en-US" altLang="zh-CN" dirty="0" smtClean="0">
              <a:solidFill>
                <a:schemeClr val="tx1"/>
              </a:solidFill>
            </a:endParaRPr>
          </a:p>
          <a:p>
            <a:pPr algn="ctr"/>
            <a:endParaRPr lang="en-US" dirty="0">
              <a:solidFill>
                <a:schemeClr val="tx1"/>
              </a:solidFill>
            </a:endParaRPr>
          </a:p>
        </p:txBody>
      </p:sp>
      <p:sp>
        <p:nvSpPr>
          <p:cNvPr id="139" name="Rectangle 138"/>
          <p:cNvSpPr/>
          <p:nvPr/>
        </p:nvSpPr>
        <p:spPr>
          <a:xfrm>
            <a:off x="5375920" y="1988840"/>
            <a:ext cx="2952328"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第二学期期望学时           </a:t>
            </a:r>
            <a:endParaRPr lang="en-US" altLang="zh-CN" dirty="0" smtClean="0">
              <a:solidFill>
                <a:schemeClr val="tx1"/>
              </a:solidFill>
            </a:endParaRPr>
          </a:p>
          <a:p>
            <a:pPr algn="ctr"/>
            <a:endParaRPr lang="en-US" dirty="0">
              <a:solidFill>
                <a:schemeClr val="tx1"/>
              </a:solidFill>
            </a:endParaRPr>
          </a:p>
        </p:txBody>
      </p:sp>
      <p:sp>
        <p:nvSpPr>
          <p:cNvPr id="140" name="TextBox 139"/>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141" name="Picture 140"/>
          <p:cNvPicPr>
            <a:picLocks noChangeAspect="1"/>
          </p:cNvPicPr>
          <p:nvPr/>
        </p:nvPicPr>
        <p:blipFill>
          <a:blip r:embed="rId3"/>
          <a:stretch>
            <a:fillRect/>
          </a:stretch>
        </p:blipFill>
        <p:spPr>
          <a:xfrm>
            <a:off x="3143672" y="3861048"/>
            <a:ext cx="190500" cy="304800"/>
          </a:xfrm>
          <a:prstGeom prst="rect">
            <a:avLst/>
          </a:prstGeom>
        </p:spPr>
      </p:pic>
      <p:sp>
        <p:nvSpPr>
          <p:cNvPr id="142" name="TextBox 141"/>
          <p:cNvSpPr txBox="1"/>
          <p:nvPr/>
        </p:nvSpPr>
        <p:spPr>
          <a:xfrm>
            <a:off x="3359696"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143" name="TextBox 142"/>
          <p:cNvSpPr txBox="1"/>
          <p:nvPr/>
        </p:nvSpPr>
        <p:spPr>
          <a:xfrm>
            <a:off x="4583832"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144" name="TextBox 143"/>
          <p:cNvSpPr txBox="1"/>
          <p:nvPr/>
        </p:nvSpPr>
        <p:spPr>
          <a:xfrm>
            <a:off x="5303912"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150" name="TextBox 149"/>
          <p:cNvSpPr txBox="1"/>
          <p:nvPr/>
        </p:nvSpPr>
        <p:spPr>
          <a:xfrm>
            <a:off x="5951984"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153" name="TextBox 152"/>
          <p:cNvSpPr txBox="1"/>
          <p:nvPr/>
        </p:nvSpPr>
        <p:spPr>
          <a:xfrm>
            <a:off x="7104112"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161" name="TextBox 160"/>
          <p:cNvSpPr txBox="1"/>
          <p:nvPr/>
        </p:nvSpPr>
        <p:spPr>
          <a:xfrm>
            <a:off x="7896200"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184" name="TextBox 183"/>
          <p:cNvSpPr txBox="1"/>
          <p:nvPr/>
        </p:nvSpPr>
        <p:spPr>
          <a:xfrm>
            <a:off x="8688288"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199" name="TextBox 198"/>
          <p:cNvSpPr txBox="1"/>
          <p:nvPr/>
        </p:nvSpPr>
        <p:spPr>
          <a:xfrm>
            <a:off x="9480376" y="3861048"/>
            <a:ext cx="673582" cy="338554"/>
          </a:xfrm>
          <a:prstGeom prst="rect">
            <a:avLst/>
          </a:prstGeom>
          <a:noFill/>
        </p:spPr>
        <p:txBody>
          <a:bodyPr wrap="none" rtlCol="0">
            <a:spAutoFit/>
          </a:bodyPr>
          <a:lstStyle/>
          <a:p>
            <a:r>
              <a:rPr lang="zh-CN" altLang="en-US" sz="1600" dirty="0" smtClean="0"/>
              <a:t>必</a:t>
            </a:r>
            <a:r>
              <a:rPr lang="en-US" altLang="zh-CN" sz="1600" dirty="0" smtClean="0"/>
              <a:t>/</a:t>
            </a:r>
            <a:r>
              <a:rPr lang="zh-CN" altLang="en-US" sz="1600" dirty="0" smtClean="0"/>
              <a:t>选</a:t>
            </a:r>
            <a:endParaRPr lang="en-US" sz="1600" dirty="0"/>
          </a:p>
        </p:txBody>
      </p:sp>
      <p:sp>
        <p:nvSpPr>
          <p:cNvPr id="217" name="TextBox 216"/>
          <p:cNvSpPr txBox="1"/>
          <p:nvPr/>
        </p:nvSpPr>
        <p:spPr>
          <a:xfrm>
            <a:off x="1041648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218" name="Picture 217"/>
          <p:cNvPicPr>
            <a:picLocks noChangeAspect="1"/>
          </p:cNvPicPr>
          <p:nvPr/>
        </p:nvPicPr>
        <p:blipFill>
          <a:blip r:embed="rId3"/>
          <a:stretch>
            <a:fillRect/>
          </a:stretch>
        </p:blipFill>
        <p:spPr>
          <a:xfrm>
            <a:off x="4367808" y="3861048"/>
            <a:ext cx="190500" cy="304800"/>
          </a:xfrm>
          <a:prstGeom prst="rect">
            <a:avLst/>
          </a:prstGeom>
        </p:spPr>
      </p:pic>
      <p:pic>
        <p:nvPicPr>
          <p:cNvPr id="219" name="Picture 218"/>
          <p:cNvPicPr>
            <a:picLocks noChangeAspect="1"/>
          </p:cNvPicPr>
          <p:nvPr/>
        </p:nvPicPr>
        <p:blipFill>
          <a:blip r:embed="rId3"/>
          <a:stretch>
            <a:fillRect/>
          </a:stretch>
        </p:blipFill>
        <p:spPr>
          <a:xfrm>
            <a:off x="5159896" y="3861048"/>
            <a:ext cx="190500" cy="304800"/>
          </a:xfrm>
          <a:prstGeom prst="rect">
            <a:avLst/>
          </a:prstGeom>
        </p:spPr>
      </p:pic>
      <p:pic>
        <p:nvPicPr>
          <p:cNvPr id="220" name="Picture 219"/>
          <p:cNvPicPr>
            <a:picLocks noChangeAspect="1"/>
          </p:cNvPicPr>
          <p:nvPr/>
        </p:nvPicPr>
        <p:blipFill>
          <a:blip r:embed="rId3"/>
          <a:stretch>
            <a:fillRect/>
          </a:stretch>
        </p:blipFill>
        <p:spPr>
          <a:xfrm>
            <a:off x="5807968" y="3861048"/>
            <a:ext cx="190500" cy="304800"/>
          </a:xfrm>
          <a:prstGeom prst="rect">
            <a:avLst/>
          </a:prstGeom>
        </p:spPr>
      </p:pic>
      <p:pic>
        <p:nvPicPr>
          <p:cNvPr id="221" name="Picture 220"/>
          <p:cNvPicPr>
            <a:picLocks noChangeAspect="1"/>
          </p:cNvPicPr>
          <p:nvPr/>
        </p:nvPicPr>
        <p:blipFill>
          <a:blip r:embed="rId3"/>
          <a:stretch>
            <a:fillRect/>
          </a:stretch>
        </p:blipFill>
        <p:spPr>
          <a:xfrm>
            <a:off x="6888088" y="3861048"/>
            <a:ext cx="190500" cy="304800"/>
          </a:xfrm>
          <a:prstGeom prst="rect">
            <a:avLst/>
          </a:prstGeom>
        </p:spPr>
      </p:pic>
      <p:pic>
        <p:nvPicPr>
          <p:cNvPr id="222" name="Picture 221"/>
          <p:cNvPicPr>
            <a:picLocks noChangeAspect="1"/>
          </p:cNvPicPr>
          <p:nvPr/>
        </p:nvPicPr>
        <p:blipFill>
          <a:blip r:embed="rId3"/>
          <a:stretch>
            <a:fillRect/>
          </a:stretch>
        </p:blipFill>
        <p:spPr>
          <a:xfrm>
            <a:off x="7680176" y="3861048"/>
            <a:ext cx="190500" cy="304800"/>
          </a:xfrm>
          <a:prstGeom prst="rect">
            <a:avLst/>
          </a:prstGeom>
        </p:spPr>
      </p:pic>
      <p:pic>
        <p:nvPicPr>
          <p:cNvPr id="223" name="Picture 222"/>
          <p:cNvPicPr>
            <a:picLocks noChangeAspect="1"/>
          </p:cNvPicPr>
          <p:nvPr/>
        </p:nvPicPr>
        <p:blipFill>
          <a:blip r:embed="rId3"/>
          <a:stretch>
            <a:fillRect/>
          </a:stretch>
        </p:blipFill>
        <p:spPr>
          <a:xfrm>
            <a:off x="8472264" y="3861048"/>
            <a:ext cx="190500" cy="304800"/>
          </a:xfrm>
          <a:prstGeom prst="rect">
            <a:avLst/>
          </a:prstGeom>
        </p:spPr>
      </p:pic>
      <p:pic>
        <p:nvPicPr>
          <p:cNvPr id="224" name="Picture 223"/>
          <p:cNvPicPr>
            <a:picLocks noChangeAspect="1"/>
          </p:cNvPicPr>
          <p:nvPr/>
        </p:nvPicPr>
        <p:blipFill>
          <a:blip r:embed="rId3"/>
          <a:stretch>
            <a:fillRect/>
          </a:stretch>
        </p:blipFill>
        <p:spPr>
          <a:xfrm>
            <a:off x="9264352" y="3861048"/>
            <a:ext cx="190500" cy="304800"/>
          </a:xfrm>
          <a:prstGeom prst="rect">
            <a:avLst/>
          </a:prstGeom>
        </p:spPr>
      </p:pic>
      <p:pic>
        <p:nvPicPr>
          <p:cNvPr id="225" name="Picture 224"/>
          <p:cNvPicPr>
            <a:picLocks noChangeAspect="1"/>
          </p:cNvPicPr>
          <p:nvPr/>
        </p:nvPicPr>
        <p:blipFill>
          <a:blip r:embed="rId3"/>
          <a:stretch>
            <a:fillRect/>
          </a:stretch>
        </p:blipFill>
        <p:spPr>
          <a:xfrm>
            <a:off x="10200456" y="3861048"/>
            <a:ext cx="190500" cy="304800"/>
          </a:xfrm>
          <a:prstGeom prst="rect">
            <a:avLst/>
          </a:prstGeom>
        </p:spPr>
      </p:pic>
      <p:pic>
        <p:nvPicPr>
          <p:cNvPr id="227" name="Picture 226"/>
          <p:cNvPicPr>
            <a:picLocks noChangeAspect="1"/>
          </p:cNvPicPr>
          <p:nvPr/>
        </p:nvPicPr>
        <p:blipFill>
          <a:blip r:embed="rId3"/>
          <a:stretch>
            <a:fillRect/>
          </a:stretch>
        </p:blipFill>
        <p:spPr>
          <a:xfrm>
            <a:off x="11064552" y="3861048"/>
            <a:ext cx="190500" cy="304800"/>
          </a:xfrm>
          <a:prstGeom prst="rect">
            <a:avLst/>
          </a:prstGeom>
        </p:spPr>
      </p:pic>
      <p:cxnSp>
        <p:nvCxnSpPr>
          <p:cNvPr id="228" name="Straight Connector 227"/>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84" name="Rounded Rectangle 283"/>
          <p:cNvSpPr/>
          <p:nvPr/>
        </p:nvSpPr>
        <p:spPr>
          <a:xfrm>
            <a:off x="8616280" y="2132856"/>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7" name="Left Arrow 116"/>
          <p:cNvSpPr/>
          <p:nvPr/>
        </p:nvSpPr>
        <p:spPr>
          <a:xfrm rot="1363820">
            <a:off x="9152550" y="2274353"/>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5" name="Straight Connector 284"/>
          <p:cNvCxnSpPr/>
          <p:nvPr/>
        </p:nvCxnSpPr>
        <p:spPr>
          <a:xfrm>
            <a:off x="1991544" y="465313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86" name="Rectangle 285"/>
          <p:cNvSpPr/>
          <p:nvPr/>
        </p:nvSpPr>
        <p:spPr>
          <a:xfrm>
            <a:off x="1991544" y="4293096"/>
            <a:ext cx="9721080"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无记录</a:t>
            </a:r>
            <a:endParaRPr lang="en-US" dirty="0">
              <a:solidFill>
                <a:schemeClr val="tx1"/>
              </a:solidFill>
            </a:endParaRPr>
          </a:p>
        </p:txBody>
      </p:sp>
      <p:sp>
        <p:nvSpPr>
          <p:cNvPr id="287" name="TextBox 286"/>
          <p:cNvSpPr txBox="1"/>
          <p:nvPr/>
        </p:nvSpPr>
        <p:spPr>
          <a:xfrm>
            <a:off x="8688288" y="4725144"/>
            <a:ext cx="3147015" cy="307777"/>
          </a:xfrm>
          <a:prstGeom prst="rect">
            <a:avLst/>
          </a:prstGeom>
          <a:noFill/>
        </p:spPr>
        <p:txBody>
          <a:bodyPr wrap="none" rtlCol="0">
            <a:spAutoFit/>
          </a:bodyPr>
          <a:lstStyle/>
          <a:p>
            <a:r>
              <a:rPr lang="zh-CN" altLang="en-US" sz="1400" dirty="0" smtClean="0"/>
              <a:t>首页 上一页 </a:t>
            </a:r>
            <a:r>
              <a:rPr lang="en-US" altLang="zh-CN" sz="1400" dirty="0" smtClean="0"/>
              <a:t>0-0</a:t>
            </a:r>
            <a:r>
              <a:rPr lang="zh-CN" altLang="en-US" sz="1400" dirty="0" smtClean="0"/>
              <a:t>条，共</a:t>
            </a:r>
            <a:r>
              <a:rPr lang="en-US" altLang="zh-CN" sz="1400" dirty="0" smtClean="0"/>
              <a:t>0</a:t>
            </a:r>
            <a:r>
              <a:rPr lang="zh-CN" altLang="en-US" sz="1400" dirty="0" smtClean="0"/>
              <a:t>条下一页 尾页</a:t>
            </a:r>
            <a:endParaRPr lang="en-US" sz="1400" dirty="0"/>
          </a:p>
        </p:txBody>
      </p:sp>
      <p:cxnSp>
        <p:nvCxnSpPr>
          <p:cNvPr id="288" name="Straight Connector 287"/>
          <p:cNvCxnSpPr/>
          <p:nvPr/>
        </p:nvCxnSpPr>
        <p:spPr>
          <a:xfrm>
            <a:off x="119336" y="2996952"/>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289" name="Rectangle 288"/>
          <p:cNvSpPr/>
          <p:nvPr/>
        </p:nvSpPr>
        <p:spPr>
          <a:xfrm>
            <a:off x="335360" y="32849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90" name="TextBox 289"/>
          <p:cNvSpPr txBox="1"/>
          <p:nvPr/>
        </p:nvSpPr>
        <p:spPr>
          <a:xfrm>
            <a:off x="623392" y="3212976"/>
            <a:ext cx="646331" cy="369332"/>
          </a:xfrm>
          <a:prstGeom prst="rect">
            <a:avLst/>
          </a:prstGeom>
          <a:noFill/>
        </p:spPr>
        <p:txBody>
          <a:bodyPr wrap="none" rtlCol="0">
            <a:spAutoFit/>
          </a:bodyPr>
          <a:lstStyle/>
          <a:p>
            <a:r>
              <a:rPr lang="zh-CN" altLang="en-US" smtClean="0"/>
              <a:t>本科</a:t>
            </a:r>
            <a:endParaRPr lang="en-US" dirty="0"/>
          </a:p>
        </p:txBody>
      </p:sp>
      <p:sp>
        <p:nvSpPr>
          <p:cNvPr id="291" name="TextBox 290"/>
          <p:cNvSpPr txBox="1"/>
          <p:nvPr/>
        </p:nvSpPr>
        <p:spPr>
          <a:xfrm>
            <a:off x="335360" y="414908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292" name="Rectangle 291"/>
          <p:cNvSpPr/>
          <p:nvPr/>
        </p:nvSpPr>
        <p:spPr>
          <a:xfrm>
            <a:off x="335360"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93" name="TextBox 292"/>
          <p:cNvSpPr txBox="1"/>
          <p:nvPr/>
        </p:nvSpPr>
        <p:spPr>
          <a:xfrm>
            <a:off x="623392" y="3717032"/>
            <a:ext cx="1107996" cy="369332"/>
          </a:xfrm>
          <a:prstGeom prst="rect">
            <a:avLst/>
          </a:prstGeom>
          <a:noFill/>
        </p:spPr>
        <p:txBody>
          <a:bodyPr wrap="none" rtlCol="0">
            <a:spAutoFit/>
          </a:bodyPr>
          <a:lstStyle/>
          <a:p>
            <a:r>
              <a:rPr lang="zh-CN" altLang="en-US" dirty="0" smtClean="0"/>
              <a:t>法律硕士</a:t>
            </a:r>
            <a:endParaRPr lang="en-US" dirty="0"/>
          </a:p>
        </p:txBody>
      </p:sp>
      <p:sp>
        <p:nvSpPr>
          <p:cNvPr id="294" name="Rectangle 293"/>
          <p:cNvSpPr/>
          <p:nvPr/>
        </p:nvSpPr>
        <p:spPr>
          <a:xfrm>
            <a:off x="335360" y="429309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95" name="TextBox 294"/>
          <p:cNvSpPr txBox="1"/>
          <p:nvPr/>
        </p:nvSpPr>
        <p:spPr>
          <a:xfrm>
            <a:off x="623392" y="4221088"/>
            <a:ext cx="1107996" cy="369332"/>
          </a:xfrm>
          <a:prstGeom prst="rect">
            <a:avLst/>
          </a:prstGeom>
          <a:noFill/>
        </p:spPr>
        <p:txBody>
          <a:bodyPr wrap="none" rtlCol="0">
            <a:spAutoFit/>
          </a:bodyPr>
          <a:lstStyle/>
          <a:p>
            <a:r>
              <a:rPr lang="zh-CN" altLang="en-US" dirty="0" smtClean="0"/>
              <a:t>法学硕士</a:t>
            </a:r>
            <a:endParaRPr lang="en-US" dirty="0"/>
          </a:p>
        </p:txBody>
      </p:sp>
      <p:sp>
        <p:nvSpPr>
          <p:cNvPr id="296" name="Rectangle 295"/>
          <p:cNvSpPr/>
          <p:nvPr/>
        </p:nvSpPr>
        <p:spPr>
          <a:xfrm>
            <a:off x="335360" y="486916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97" name="TextBox 296"/>
          <p:cNvSpPr txBox="1"/>
          <p:nvPr/>
        </p:nvSpPr>
        <p:spPr>
          <a:xfrm>
            <a:off x="623392" y="479715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298" name="Rectangle 297"/>
          <p:cNvSpPr/>
          <p:nvPr/>
        </p:nvSpPr>
        <p:spPr>
          <a:xfrm>
            <a:off x="335360" y="566124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299" name="TextBox 298"/>
          <p:cNvSpPr txBox="1"/>
          <p:nvPr/>
        </p:nvSpPr>
        <p:spPr>
          <a:xfrm>
            <a:off x="623392" y="5589240"/>
            <a:ext cx="1107996" cy="369332"/>
          </a:xfrm>
          <a:prstGeom prst="rect">
            <a:avLst/>
          </a:prstGeom>
          <a:noFill/>
        </p:spPr>
        <p:txBody>
          <a:bodyPr wrap="none" rtlCol="0">
            <a:spAutoFit/>
          </a:bodyPr>
          <a:lstStyle/>
          <a:p>
            <a:r>
              <a:rPr lang="zh-CN" altLang="en-US" dirty="0" smtClean="0"/>
              <a:t>第一学期</a:t>
            </a:r>
            <a:endParaRPr lang="en-US" dirty="0"/>
          </a:p>
        </p:txBody>
      </p:sp>
      <p:sp>
        <p:nvSpPr>
          <p:cNvPr id="300" name="Rectangle 299"/>
          <p:cNvSpPr/>
          <p:nvPr/>
        </p:nvSpPr>
        <p:spPr>
          <a:xfrm>
            <a:off x="335360" y="616530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301" name="TextBox 300"/>
          <p:cNvSpPr txBox="1"/>
          <p:nvPr/>
        </p:nvSpPr>
        <p:spPr>
          <a:xfrm>
            <a:off x="623392" y="6093296"/>
            <a:ext cx="1107996" cy="369332"/>
          </a:xfrm>
          <a:prstGeom prst="rect">
            <a:avLst/>
          </a:prstGeom>
          <a:noFill/>
        </p:spPr>
        <p:txBody>
          <a:bodyPr wrap="none" rtlCol="0">
            <a:spAutoFit/>
          </a:bodyPr>
          <a:lstStyle/>
          <a:p>
            <a:r>
              <a:rPr lang="zh-CN" altLang="en-US" dirty="0" smtClean="0"/>
              <a:t>第二学期</a:t>
            </a:r>
            <a:endParaRPr lang="en-US" dirty="0"/>
          </a:p>
        </p:txBody>
      </p:sp>
      <p:sp>
        <p:nvSpPr>
          <p:cNvPr id="302" name="Rectangle 301"/>
          <p:cNvSpPr/>
          <p:nvPr/>
        </p:nvSpPr>
        <p:spPr>
          <a:xfrm>
            <a:off x="335360" y="616530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331" name="Rectangle 330"/>
          <p:cNvSpPr/>
          <p:nvPr/>
        </p:nvSpPr>
        <p:spPr>
          <a:xfrm>
            <a:off x="335360" y="3789040"/>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332" name="Rectangle 331"/>
          <p:cNvSpPr/>
          <p:nvPr/>
        </p:nvSpPr>
        <p:spPr>
          <a:xfrm>
            <a:off x="335360" y="4293096"/>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333" name="Rectangle 332"/>
          <p:cNvSpPr/>
          <p:nvPr/>
        </p:nvSpPr>
        <p:spPr>
          <a:xfrm>
            <a:off x="335360" y="4869160"/>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 name="Rectangle 1"/>
          <p:cNvSpPr/>
          <p:nvPr/>
        </p:nvSpPr>
        <p:spPr>
          <a:xfrm>
            <a:off x="1703512" y="260648"/>
            <a:ext cx="8928992" cy="4248472"/>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 name="TextBox 4"/>
          <p:cNvSpPr txBox="1"/>
          <p:nvPr/>
        </p:nvSpPr>
        <p:spPr>
          <a:xfrm>
            <a:off x="2783632" y="1196752"/>
            <a:ext cx="2088232" cy="369332"/>
          </a:xfrm>
          <a:prstGeom prst="rect">
            <a:avLst/>
          </a:prstGeom>
          <a:noFill/>
        </p:spPr>
        <p:txBody>
          <a:bodyPr wrap="square" rtlCol="0">
            <a:spAutoFit/>
          </a:bodyPr>
          <a:lstStyle/>
          <a:p>
            <a:r>
              <a:rPr lang="zh-CN" altLang="en-US" smtClean="0"/>
              <a:t>第一学期期望学时</a:t>
            </a:r>
            <a:endParaRPr lang="en-US" dirty="0"/>
          </a:p>
        </p:txBody>
      </p:sp>
      <p:sp>
        <p:nvSpPr>
          <p:cNvPr id="97" name="TextBox 96"/>
          <p:cNvSpPr txBox="1"/>
          <p:nvPr/>
        </p:nvSpPr>
        <p:spPr>
          <a:xfrm>
            <a:off x="2783632" y="2060848"/>
            <a:ext cx="2088232" cy="369332"/>
          </a:xfrm>
          <a:prstGeom prst="rect">
            <a:avLst/>
          </a:prstGeom>
          <a:noFill/>
        </p:spPr>
        <p:txBody>
          <a:bodyPr wrap="square" rtlCol="0">
            <a:spAutoFit/>
          </a:bodyPr>
          <a:lstStyle/>
          <a:p>
            <a:r>
              <a:rPr lang="zh-CN" altLang="en-US" dirty="0" smtClean="0"/>
              <a:t>第二学期期望学时</a:t>
            </a:r>
            <a:endParaRPr lang="en-US" dirty="0"/>
          </a:p>
        </p:txBody>
      </p:sp>
      <p:sp>
        <p:nvSpPr>
          <p:cNvPr id="6" name="Rectangle 5"/>
          <p:cNvSpPr/>
          <p:nvPr/>
        </p:nvSpPr>
        <p:spPr>
          <a:xfrm>
            <a:off x="5015880" y="1196752"/>
            <a:ext cx="108012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200</a:t>
            </a:r>
            <a:endParaRPr lang="en-US">
              <a:solidFill>
                <a:schemeClr val="tx1"/>
              </a:solidFill>
            </a:endParaRPr>
          </a:p>
        </p:txBody>
      </p:sp>
      <p:sp>
        <p:nvSpPr>
          <p:cNvPr id="99" name="Rectangle 98"/>
          <p:cNvSpPr/>
          <p:nvPr/>
        </p:nvSpPr>
        <p:spPr>
          <a:xfrm>
            <a:off x="5015880" y="2060848"/>
            <a:ext cx="108012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0</a:t>
            </a:r>
            <a:endParaRPr lang="en-US" dirty="0">
              <a:solidFill>
                <a:schemeClr val="tx1"/>
              </a:solidFill>
            </a:endParaRPr>
          </a:p>
        </p:txBody>
      </p:sp>
      <p:sp>
        <p:nvSpPr>
          <p:cNvPr id="8" name="TextBox 7"/>
          <p:cNvSpPr txBox="1"/>
          <p:nvPr/>
        </p:nvSpPr>
        <p:spPr>
          <a:xfrm flipH="1">
            <a:off x="6240016" y="1196752"/>
            <a:ext cx="360040" cy="369332"/>
          </a:xfrm>
          <a:prstGeom prst="rect">
            <a:avLst/>
          </a:prstGeom>
          <a:noFill/>
        </p:spPr>
        <p:txBody>
          <a:bodyPr wrap="square" rtlCol="0">
            <a:spAutoFit/>
          </a:bodyPr>
          <a:lstStyle/>
          <a:p>
            <a:r>
              <a:rPr lang="en-US" altLang="zh-CN" smtClean="0"/>
              <a:t>%</a:t>
            </a:r>
            <a:endParaRPr lang="en-US"/>
          </a:p>
        </p:txBody>
      </p:sp>
      <p:sp>
        <p:nvSpPr>
          <p:cNvPr id="101" name="TextBox 100"/>
          <p:cNvSpPr txBox="1"/>
          <p:nvPr/>
        </p:nvSpPr>
        <p:spPr>
          <a:xfrm flipH="1">
            <a:off x="6240016" y="2060848"/>
            <a:ext cx="360040" cy="369332"/>
          </a:xfrm>
          <a:prstGeom prst="rect">
            <a:avLst/>
          </a:prstGeom>
          <a:noFill/>
        </p:spPr>
        <p:txBody>
          <a:bodyPr wrap="square" rtlCol="0">
            <a:spAutoFit/>
          </a:bodyPr>
          <a:lstStyle/>
          <a:p>
            <a:r>
              <a:rPr lang="en-US" altLang="zh-CN" smtClean="0"/>
              <a:t>%</a:t>
            </a:r>
            <a:endParaRPr lang="en-US"/>
          </a:p>
        </p:txBody>
      </p:sp>
      <p:sp>
        <p:nvSpPr>
          <p:cNvPr id="102" name="Rectangle 101"/>
          <p:cNvSpPr/>
          <p:nvPr/>
        </p:nvSpPr>
        <p:spPr>
          <a:xfrm>
            <a:off x="8184232" y="3861048"/>
            <a:ext cx="100811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a:t>
            </a:r>
            <a:endParaRPr lang="en-US" dirty="0"/>
          </a:p>
        </p:txBody>
      </p:sp>
      <p:sp>
        <p:nvSpPr>
          <p:cNvPr id="103" name="Rectangle 102"/>
          <p:cNvSpPr/>
          <p:nvPr/>
        </p:nvSpPr>
        <p:spPr>
          <a:xfrm>
            <a:off x="9336360" y="3861048"/>
            <a:ext cx="100811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sp>
        <p:nvSpPr>
          <p:cNvPr id="105" name="Left Arrow 104"/>
          <p:cNvSpPr/>
          <p:nvPr/>
        </p:nvSpPr>
        <p:spPr>
          <a:xfrm rot="1363820">
            <a:off x="9008532" y="4146562"/>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5">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5">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75000"/>
            </a:schemeClr>
          </a:solidFill>
        </p:grpSpPr>
        <p:sp>
          <p:nvSpPr>
            <p:cNvPr id="25" name="Rectangle 24"/>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68" name="TextBox 67"/>
          <p:cNvSpPr txBox="1"/>
          <p:nvPr/>
        </p:nvSpPr>
        <p:spPr>
          <a:xfrm>
            <a:off x="2063552" y="2780928"/>
            <a:ext cx="1415772" cy="461665"/>
          </a:xfrm>
          <a:prstGeom prst="rect">
            <a:avLst/>
          </a:prstGeom>
          <a:noFill/>
        </p:spPr>
        <p:txBody>
          <a:bodyPr wrap="none" rtlCol="0">
            <a:spAutoFit/>
          </a:bodyPr>
          <a:lstStyle/>
          <a:p>
            <a:r>
              <a:rPr lang="zh-CN" altLang="en-US" sz="2400" dirty="0" smtClean="0"/>
              <a:t>申报课程</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4" name="TextBox 103"/>
          <p:cNvSpPr txBox="1"/>
          <p:nvPr/>
        </p:nvSpPr>
        <p:spPr>
          <a:xfrm>
            <a:off x="8544272" y="8829600"/>
            <a:ext cx="3329758" cy="307777"/>
          </a:xfrm>
          <a:prstGeom prst="rect">
            <a:avLst/>
          </a:prstGeom>
          <a:noFill/>
        </p:spPr>
        <p:txBody>
          <a:bodyPr wrap="none" rtlCol="0">
            <a:spAutoFit/>
          </a:bodyPr>
          <a:lstStyle/>
          <a:p>
            <a:r>
              <a:rPr lang="zh-CN" altLang="en-US" sz="1400" dirty="0" smtClean="0"/>
              <a:t>首页 上一页 </a:t>
            </a:r>
            <a:r>
              <a:rPr lang="en-US" altLang="zh-CN" sz="1400" dirty="0" smtClean="0"/>
              <a:t>1-10</a:t>
            </a:r>
            <a:r>
              <a:rPr lang="zh-CN" altLang="en-US" sz="1400" dirty="0" smtClean="0"/>
              <a:t>条，共</a:t>
            </a:r>
            <a:r>
              <a:rPr lang="en-US" altLang="zh-CN" sz="1400" dirty="0" smtClean="0"/>
              <a:t>10</a:t>
            </a:r>
            <a:r>
              <a:rPr lang="zh-CN" altLang="en-US" sz="1400" dirty="0" smtClean="0"/>
              <a:t>条下一页 尾页</a:t>
            </a:r>
            <a:endParaRPr lang="en-US" sz="1400" dirty="0"/>
          </a:p>
        </p:txBody>
      </p:sp>
      <p:sp>
        <p:nvSpPr>
          <p:cNvPr id="113" name="Rounded Rectangle 112"/>
          <p:cNvSpPr/>
          <p:nvPr/>
        </p:nvSpPr>
        <p:spPr>
          <a:xfrm>
            <a:off x="818423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897632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6" name="Rounded Rectangle 115"/>
          <p:cNvSpPr/>
          <p:nvPr/>
        </p:nvSpPr>
        <p:spPr>
          <a:xfrm>
            <a:off x="976840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209" name="Straight Connector 208"/>
          <p:cNvCxnSpPr/>
          <p:nvPr/>
        </p:nvCxnSpPr>
        <p:spPr>
          <a:xfrm>
            <a:off x="1991544" y="85415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10" name="Rectangle 209"/>
          <p:cNvSpPr/>
          <p:nvPr/>
        </p:nvSpPr>
        <p:spPr>
          <a:xfrm>
            <a:off x="1991544" y="8181528"/>
            <a:ext cx="9721080"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无记录</a:t>
            </a:r>
            <a:endParaRPr lang="en-US" dirty="0">
              <a:solidFill>
                <a:schemeClr val="tx1"/>
              </a:solidFill>
            </a:endParaRPr>
          </a:p>
        </p:txBody>
      </p:sp>
      <p:sp>
        <p:nvSpPr>
          <p:cNvPr id="211" name="Rectangle 210"/>
          <p:cNvSpPr/>
          <p:nvPr/>
        </p:nvSpPr>
        <p:spPr>
          <a:xfrm>
            <a:off x="1991544" y="8181528"/>
            <a:ext cx="9721080" cy="3600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12" name="TextBox 211"/>
          <p:cNvSpPr txBox="1"/>
          <p:nvPr/>
        </p:nvSpPr>
        <p:spPr>
          <a:xfrm>
            <a:off x="2207568" y="8181528"/>
            <a:ext cx="792087" cy="307777"/>
          </a:xfrm>
          <a:prstGeom prst="rect">
            <a:avLst/>
          </a:prstGeom>
          <a:noFill/>
        </p:spPr>
        <p:txBody>
          <a:bodyPr wrap="square" rtlCol="0">
            <a:spAutoFit/>
          </a:bodyPr>
          <a:lstStyle/>
          <a:p>
            <a:r>
              <a:rPr lang="en-US" altLang="zh-CN" sz="1400" dirty="0" smtClean="0"/>
              <a:t>365432</a:t>
            </a:r>
            <a:endParaRPr lang="en-US" sz="1400" dirty="0"/>
          </a:p>
        </p:txBody>
      </p:sp>
      <p:sp>
        <p:nvSpPr>
          <p:cNvPr id="213" name="TextBox 212"/>
          <p:cNvSpPr txBox="1"/>
          <p:nvPr/>
        </p:nvSpPr>
        <p:spPr>
          <a:xfrm>
            <a:off x="3431704" y="8181528"/>
            <a:ext cx="723275" cy="307777"/>
          </a:xfrm>
          <a:prstGeom prst="rect">
            <a:avLst/>
          </a:prstGeom>
          <a:noFill/>
        </p:spPr>
        <p:txBody>
          <a:bodyPr wrap="none" rtlCol="0">
            <a:spAutoFit/>
          </a:bodyPr>
          <a:lstStyle/>
          <a:p>
            <a:r>
              <a:rPr lang="zh-CN" altLang="en-US" sz="1400" dirty="0" smtClean="0"/>
              <a:t>段厚省</a:t>
            </a:r>
            <a:endParaRPr lang="en-US" sz="1400" dirty="0"/>
          </a:p>
        </p:txBody>
      </p:sp>
      <p:sp>
        <p:nvSpPr>
          <p:cNvPr id="214" name="TextBox 213"/>
          <p:cNvSpPr txBox="1"/>
          <p:nvPr/>
        </p:nvSpPr>
        <p:spPr>
          <a:xfrm>
            <a:off x="5866610" y="8181528"/>
            <a:ext cx="458780" cy="307777"/>
          </a:xfrm>
          <a:prstGeom prst="rect">
            <a:avLst/>
          </a:prstGeom>
          <a:noFill/>
        </p:spPr>
        <p:txBody>
          <a:bodyPr wrap="none" rtlCol="0">
            <a:spAutoFit/>
          </a:bodyPr>
          <a:lstStyle/>
          <a:p>
            <a:r>
              <a:rPr lang="en-US" altLang="zh-CN" sz="1400" dirty="0" smtClean="0"/>
              <a:t>162</a:t>
            </a:r>
            <a:endParaRPr lang="en-US" sz="1400" dirty="0"/>
          </a:p>
        </p:txBody>
      </p:sp>
      <p:sp>
        <p:nvSpPr>
          <p:cNvPr id="215" name="TextBox 214"/>
          <p:cNvSpPr txBox="1"/>
          <p:nvPr/>
        </p:nvSpPr>
        <p:spPr>
          <a:xfrm>
            <a:off x="6600056" y="8201072"/>
            <a:ext cx="2201565" cy="307777"/>
          </a:xfrm>
          <a:prstGeom prst="rect">
            <a:avLst/>
          </a:prstGeom>
          <a:noFill/>
        </p:spPr>
        <p:txBody>
          <a:bodyPr wrap="none" rtlCol="0">
            <a:spAutoFit/>
          </a:bodyPr>
          <a:lstStyle/>
          <a:p>
            <a:r>
              <a:rPr lang="zh-CN" altLang="en-US" sz="1400" dirty="0" smtClean="0"/>
              <a:t>法律实务</a:t>
            </a:r>
            <a:r>
              <a:rPr lang="en-US" altLang="zh-CN" sz="1400" dirty="0" smtClean="0"/>
              <a:t>(LAWS130019.01)</a:t>
            </a:r>
            <a:endParaRPr lang="en-US" sz="1400" dirty="0"/>
          </a:p>
        </p:txBody>
      </p:sp>
      <p:sp>
        <p:nvSpPr>
          <p:cNvPr id="3" name="Rectangle 2"/>
          <p:cNvSpPr/>
          <p:nvPr/>
        </p:nvSpPr>
        <p:spPr>
          <a:xfrm>
            <a:off x="407368" y="1988840"/>
            <a:ext cx="12961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教师个人</a:t>
            </a:r>
            <a:endParaRPr lang="en-US" dirty="0"/>
          </a:p>
        </p:txBody>
      </p:sp>
      <p:sp>
        <p:nvSpPr>
          <p:cNvPr id="135" name="Rectangle 134"/>
          <p:cNvSpPr/>
          <p:nvPr/>
        </p:nvSpPr>
        <p:spPr>
          <a:xfrm>
            <a:off x="407368" y="2348880"/>
            <a:ext cx="1296144"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管理员</a:t>
            </a:r>
            <a:endParaRPr lang="en-US" dirty="0"/>
          </a:p>
        </p:txBody>
      </p:sp>
      <p:sp>
        <p:nvSpPr>
          <p:cNvPr id="7" name="Rectangle 6"/>
          <p:cNvSpPr/>
          <p:nvPr/>
        </p:nvSpPr>
        <p:spPr>
          <a:xfrm>
            <a:off x="2207568" y="1988840"/>
            <a:ext cx="2952328"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第一学期期望学时           </a:t>
            </a:r>
            <a:endParaRPr lang="en-US" altLang="zh-CN" dirty="0" smtClean="0">
              <a:solidFill>
                <a:schemeClr val="tx1"/>
              </a:solidFill>
            </a:endParaRPr>
          </a:p>
          <a:p>
            <a:pPr algn="ctr"/>
            <a:r>
              <a:rPr lang="en-US" altLang="zh-CN" dirty="0" smtClean="0">
                <a:solidFill>
                  <a:schemeClr val="tx1"/>
                </a:solidFill>
              </a:rPr>
              <a:t>200%</a:t>
            </a:r>
            <a:endParaRPr lang="en-US" dirty="0">
              <a:solidFill>
                <a:schemeClr val="tx1"/>
              </a:solidFill>
            </a:endParaRPr>
          </a:p>
        </p:txBody>
      </p:sp>
      <p:sp>
        <p:nvSpPr>
          <p:cNvPr id="139" name="Rectangle 138"/>
          <p:cNvSpPr/>
          <p:nvPr/>
        </p:nvSpPr>
        <p:spPr>
          <a:xfrm>
            <a:off x="5375920" y="1988840"/>
            <a:ext cx="2952328"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第二学期期望学时           </a:t>
            </a:r>
            <a:endParaRPr lang="en-US" altLang="zh-CN" dirty="0" smtClean="0">
              <a:solidFill>
                <a:schemeClr val="tx1"/>
              </a:solidFill>
            </a:endParaRPr>
          </a:p>
          <a:p>
            <a:pPr algn="ctr"/>
            <a:r>
              <a:rPr lang="en-US" altLang="zh-CN" dirty="0" smtClean="0">
                <a:solidFill>
                  <a:schemeClr val="tx1"/>
                </a:solidFill>
              </a:rPr>
              <a:t>0%</a:t>
            </a:r>
            <a:endParaRPr lang="en-US" dirty="0">
              <a:solidFill>
                <a:schemeClr val="tx1"/>
              </a:solidFill>
            </a:endParaRPr>
          </a:p>
        </p:txBody>
      </p:sp>
      <p:sp>
        <p:nvSpPr>
          <p:cNvPr id="140" name="TextBox 139"/>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141" name="Picture 140"/>
          <p:cNvPicPr>
            <a:picLocks noChangeAspect="1"/>
          </p:cNvPicPr>
          <p:nvPr/>
        </p:nvPicPr>
        <p:blipFill>
          <a:blip r:embed="rId3"/>
          <a:stretch>
            <a:fillRect/>
          </a:stretch>
        </p:blipFill>
        <p:spPr>
          <a:xfrm>
            <a:off x="3143672" y="3861048"/>
            <a:ext cx="190500" cy="304800"/>
          </a:xfrm>
          <a:prstGeom prst="rect">
            <a:avLst/>
          </a:prstGeom>
        </p:spPr>
      </p:pic>
      <p:sp>
        <p:nvSpPr>
          <p:cNvPr id="142" name="TextBox 141"/>
          <p:cNvSpPr txBox="1"/>
          <p:nvPr/>
        </p:nvSpPr>
        <p:spPr>
          <a:xfrm>
            <a:off x="3359696"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143" name="TextBox 142"/>
          <p:cNvSpPr txBox="1"/>
          <p:nvPr/>
        </p:nvSpPr>
        <p:spPr>
          <a:xfrm>
            <a:off x="4583832"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144" name="TextBox 143"/>
          <p:cNvSpPr txBox="1"/>
          <p:nvPr/>
        </p:nvSpPr>
        <p:spPr>
          <a:xfrm>
            <a:off x="5303912"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150" name="TextBox 149"/>
          <p:cNvSpPr txBox="1"/>
          <p:nvPr/>
        </p:nvSpPr>
        <p:spPr>
          <a:xfrm>
            <a:off x="5951984"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153" name="TextBox 152"/>
          <p:cNvSpPr txBox="1"/>
          <p:nvPr/>
        </p:nvSpPr>
        <p:spPr>
          <a:xfrm>
            <a:off x="7104112"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161" name="TextBox 160"/>
          <p:cNvSpPr txBox="1"/>
          <p:nvPr/>
        </p:nvSpPr>
        <p:spPr>
          <a:xfrm>
            <a:off x="7896200"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184" name="TextBox 183"/>
          <p:cNvSpPr txBox="1"/>
          <p:nvPr/>
        </p:nvSpPr>
        <p:spPr>
          <a:xfrm>
            <a:off x="8688288"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199" name="TextBox 198"/>
          <p:cNvSpPr txBox="1"/>
          <p:nvPr/>
        </p:nvSpPr>
        <p:spPr>
          <a:xfrm>
            <a:off x="9480376" y="3861048"/>
            <a:ext cx="673582" cy="338554"/>
          </a:xfrm>
          <a:prstGeom prst="rect">
            <a:avLst/>
          </a:prstGeom>
          <a:noFill/>
        </p:spPr>
        <p:txBody>
          <a:bodyPr wrap="none" rtlCol="0">
            <a:spAutoFit/>
          </a:bodyPr>
          <a:lstStyle/>
          <a:p>
            <a:r>
              <a:rPr lang="zh-CN" altLang="en-US" sz="1600" dirty="0" smtClean="0"/>
              <a:t>必</a:t>
            </a:r>
            <a:r>
              <a:rPr lang="en-US" altLang="zh-CN" sz="1600" dirty="0" smtClean="0"/>
              <a:t>/</a:t>
            </a:r>
            <a:r>
              <a:rPr lang="zh-CN" altLang="en-US" sz="1600" dirty="0" smtClean="0"/>
              <a:t>选</a:t>
            </a:r>
            <a:endParaRPr lang="en-US" sz="1600" dirty="0"/>
          </a:p>
        </p:txBody>
      </p:sp>
      <p:sp>
        <p:nvSpPr>
          <p:cNvPr id="217" name="TextBox 216"/>
          <p:cNvSpPr txBox="1"/>
          <p:nvPr/>
        </p:nvSpPr>
        <p:spPr>
          <a:xfrm>
            <a:off x="1041648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218" name="Picture 217"/>
          <p:cNvPicPr>
            <a:picLocks noChangeAspect="1"/>
          </p:cNvPicPr>
          <p:nvPr/>
        </p:nvPicPr>
        <p:blipFill>
          <a:blip r:embed="rId3"/>
          <a:stretch>
            <a:fillRect/>
          </a:stretch>
        </p:blipFill>
        <p:spPr>
          <a:xfrm>
            <a:off x="4367808" y="3861048"/>
            <a:ext cx="190500" cy="304800"/>
          </a:xfrm>
          <a:prstGeom prst="rect">
            <a:avLst/>
          </a:prstGeom>
        </p:spPr>
      </p:pic>
      <p:pic>
        <p:nvPicPr>
          <p:cNvPr id="219" name="Picture 218"/>
          <p:cNvPicPr>
            <a:picLocks noChangeAspect="1"/>
          </p:cNvPicPr>
          <p:nvPr/>
        </p:nvPicPr>
        <p:blipFill>
          <a:blip r:embed="rId3"/>
          <a:stretch>
            <a:fillRect/>
          </a:stretch>
        </p:blipFill>
        <p:spPr>
          <a:xfrm>
            <a:off x="5159896" y="3861048"/>
            <a:ext cx="190500" cy="304800"/>
          </a:xfrm>
          <a:prstGeom prst="rect">
            <a:avLst/>
          </a:prstGeom>
        </p:spPr>
      </p:pic>
      <p:pic>
        <p:nvPicPr>
          <p:cNvPr id="220" name="Picture 219"/>
          <p:cNvPicPr>
            <a:picLocks noChangeAspect="1"/>
          </p:cNvPicPr>
          <p:nvPr/>
        </p:nvPicPr>
        <p:blipFill>
          <a:blip r:embed="rId3"/>
          <a:stretch>
            <a:fillRect/>
          </a:stretch>
        </p:blipFill>
        <p:spPr>
          <a:xfrm>
            <a:off x="5807968" y="3861048"/>
            <a:ext cx="190500" cy="304800"/>
          </a:xfrm>
          <a:prstGeom prst="rect">
            <a:avLst/>
          </a:prstGeom>
        </p:spPr>
      </p:pic>
      <p:pic>
        <p:nvPicPr>
          <p:cNvPr id="221" name="Picture 220"/>
          <p:cNvPicPr>
            <a:picLocks noChangeAspect="1"/>
          </p:cNvPicPr>
          <p:nvPr/>
        </p:nvPicPr>
        <p:blipFill>
          <a:blip r:embed="rId3"/>
          <a:stretch>
            <a:fillRect/>
          </a:stretch>
        </p:blipFill>
        <p:spPr>
          <a:xfrm>
            <a:off x="6888088" y="3861048"/>
            <a:ext cx="190500" cy="304800"/>
          </a:xfrm>
          <a:prstGeom prst="rect">
            <a:avLst/>
          </a:prstGeom>
        </p:spPr>
      </p:pic>
      <p:pic>
        <p:nvPicPr>
          <p:cNvPr id="222" name="Picture 221"/>
          <p:cNvPicPr>
            <a:picLocks noChangeAspect="1"/>
          </p:cNvPicPr>
          <p:nvPr/>
        </p:nvPicPr>
        <p:blipFill>
          <a:blip r:embed="rId3"/>
          <a:stretch>
            <a:fillRect/>
          </a:stretch>
        </p:blipFill>
        <p:spPr>
          <a:xfrm>
            <a:off x="7680176" y="3861048"/>
            <a:ext cx="190500" cy="304800"/>
          </a:xfrm>
          <a:prstGeom prst="rect">
            <a:avLst/>
          </a:prstGeom>
        </p:spPr>
      </p:pic>
      <p:pic>
        <p:nvPicPr>
          <p:cNvPr id="223" name="Picture 222"/>
          <p:cNvPicPr>
            <a:picLocks noChangeAspect="1"/>
          </p:cNvPicPr>
          <p:nvPr/>
        </p:nvPicPr>
        <p:blipFill>
          <a:blip r:embed="rId3"/>
          <a:stretch>
            <a:fillRect/>
          </a:stretch>
        </p:blipFill>
        <p:spPr>
          <a:xfrm>
            <a:off x="8472264" y="3861048"/>
            <a:ext cx="190500" cy="304800"/>
          </a:xfrm>
          <a:prstGeom prst="rect">
            <a:avLst/>
          </a:prstGeom>
        </p:spPr>
      </p:pic>
      <p:pic>
        <p:nvPicPr>
          <p:cNvPr id="224" name="Picture 223"/>
          <p:cNvPicPr>
            <a:picLocks noChangeAspect="1"/>
          </p:cNvPicPr>
          <p:nvPr/>
        </p:nvPicPr>
        <p:blipFill>
          <a:blip r:embed="rId3"/>
          <a:stretch>
            <a:fillRect/>
          </a:stretch>
        </p:blipFill>
        <p:spPr>
          <a:xfrm>
            <a:off x="9264352" y="3861048"/>
            <a:ext cx="190500" cy="304800"/>
          </a:xfrm>
          <a:prstGeom prst="rect">
            <a:avLst/>
          </a:prstGeom>
        </p:spPr>
      </p:pic>
      <p:pic>
        <p:nvPicPr>
          <p:cNvPr id="225" name="Picture 224"/>
          <p:cNvPicPr>
            <a:picLocks noChangeAspect="1"/>
          </p:cNvPicPr>
          <p:nvPr/>
        </p:nvPicPr>
        <p:blipFill>
          <a:blip r:embed="rId3"/>
          <a:stretch>
            <a:fillRect/>
          </a:stretch>
        </p:blipFill>
        <p:spPr>
          <a:xfrm>
            <a:off x="10200456" y="3861048"/>
            <a:ext cx="190500" cy="304800"/>
          </a:xfrm>
          <a:prstGeom prst="rect">
            <a:avLst/>
          </a:prstGeom>
        </p:spPr>
      </p:pic>
      <p:pic>
        <p:nvPicPr>
          <p:cNvPr id="227" name="Picture 226"/>
          <p:cNvPicPr>
            <a:picLocks noChangeAspect="1"/>
          </p:cNvPicPr>
          <p:nvPr/>
        </p:nvPicPr>
        <p:blipFill>
          <a:blip r:embed="rId3"/>
          <a:stretch>
            <a:fillRect/>
          </a:stretch>
        </p:blipFill>
        <p:spPr>
          <a:xfrm>
            <a:off x="11064552" y="3861048"/>
            <a:ext cx="190500" cy="304800"/>
          </a:xfrm>
          <a:prstGeom prst="rect">
            <a:avLst/>
          </a:prstGeom>
        </p:spPr>
      </p:pic>
      <p:cxnSp>
        <p:nvCxnSpPr>
          <p:cNvPr id="228" name="Straight Connector 227"/>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84" name="Rounded Rectangle 283"/>
          <p:cNvSpPr/>
          <p:nvPr/>
        </p:nvSpPr>
        <p:spPr>
          <a:xfrm>
            <a:off x="8472264" y="1988840"/>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7" name="Left Arrow 116"/>
          <p:cNvSpPr/>
          <p:nvPr/>
        </p:nvSpPr>
        <p:spPr>
          <a:xfrm rot="1363820">
            <a:off x="9512588" y="3110418"/>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5" name="Straight Connector 284"/>
          <p:cNvCxnSpPr/>
          <p:nvPr/>
        </p:nvCxnSpPr>
        <p:spPr>
          <a:xfrm>
            <a:off x="1991544" y="465313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86" name="Rectangle 285"/>
          <p:cNvSpPr/>
          <p:nvPr/>
        </p:nvSpPr>
        <p:spPr>
          <a:xfrm>
            <a:off x="1991544" y="4293096"/>
            <a:ext cx="9721080"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无记录</a:t>
            </a:r>
            <a:endParaRPr lang="en-US" dirty="0">
              <a:solidFill>
                <a:schemeClr val="tx1"/>
              </a:solidFill>
            </a:endParaRPr>
          </a:p>
        </p:txBody>
      </p:sp>
      <p:sp>
        <p:nvSpPr>
          <p:cNvPr id="287" name="TextBox 286"/>
          <p:cNvSpPr txBox="1"/>
          <p:nvPr/>
        </p:nvSpPr>
        <p:spPr>
          <a:xfrm>
            <a:off x="8688288" y="4725144"/>
            <a:ext cx="3147015" cy="307777"/>
          </a:xfrm>
          <a:prstGeom prst="rect">
            <a:avLst/>
          </a:prstGeom>
          <a:noFill/>
        </p:spPr>
        <p:txBody>
          <a:bodyPr wrap="none" rtlCol="0">
            <a:spAutoFit/>
          </a:bodyPr>
          <a:lstStyle/>
          <a:p>
            <a:r>
              <a:rPr lang="zh-CN" altLang="en-US" sz="1400" dirty="0" smtClean="0"/>
              <a:t>首页 上一页 </a:t>
            </a:r>
            <a:r>
              <a:rPr lang="en-US" altLang="zh-CN" sz="1400" dirty="0" smtClean="0"/>
              <a:t>0-0</a:t>
            </a:r>
            <a:r>
              <a:rPr lang="zh-CN" altLang="en-US" sz="1400" dirty="0" smtClean="0"/>
              <a:t>条，共</a:t>
            </a:r>
            <a:r>
              <a:rPr lang="en-US" altLang="zh-CN" sz="1400" dirty="0" smtClean="0"/>
              <a:t>0</a:t>
            </a:r>
            <a:r>
              <a:rPr lang="zh-CN" altLang="en-US" sz="1400" dirty="0" smtClean="0"/>
              <a:t>条下一页 尾页</a:t>
            </a:r>
            <a:endParaRPr lang="en-US" sz="1400" dirty="0"/>
          </a:p>
        </p:txBody>
      </p:sp>
      <p:cxnSp>
        <p:nvCxnSpPr>
          <p:cNvPr id="288" name="Straight Connector 287"/>
          <p:cNvCxnSpPr/>
          <p:nvPr/>
        </p:nvCxnSpPr>
        <p:spPr>
          <a:xfrm>
            <a:off x="119336" y="2996952"/>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289" name="Rectangle 288"/>
          <p:cNvSpPr/>
          <p:nvPr/>
        </p:nvSpPr>
        <p:spPr>
          <a:xfrm>
            <a:off x="335360" y="32849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90" name="TextBox 289"/>
          <p:cNvSpPr txBox="1"/>
          <p:nvPr/>
        </p:nvSpPr>
        <p:spPr>
          <a:xfrm>
            <a:off x="623392" y="3212976"/>
            <a:ext cx="646331" cy="369332"/>
          </a:xfrm>
          <a:prstGeom prst="rect">
            <a:avLst/>
          </a:prstGeom>
          <a:noFill/>
        </p:spPr>
        <p:txBody>
          <a:bodyPr wrap="none" rtlCol="0">
            <a:spAutoFit/>
          </a:bodyPr>
          <a:lstStyle/>
          <a:p>
            <a:r>
              <a:rPr lang="zh-CN" altLang="en-US" smtClean="0"/>
              <a:t>本科</a:t>
            </a:r>
            <a:endParaRPr lang="en-US" dirty="0"/>
          </a:p>
        </p:txBody>
      </p:sp>
      <p:sp>
        <p:nvSpPr>
          <p:cNvPr id="291" name="TextBox 290"/>
          <p:cNvSpPr txBox="1"/>
          <p:nvPr/>
        </p:nvSpPr>
        <p:spPr>
          <a:xfrm>
            <a:off x="335360" y="414908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292" name="Rectangle 291"/>
          <p:cNvSpPr/>
          <p:nvPr/>
        </p:nvSpPr>
        <p:spPr>
          <a:xfrm>
            <a:off x="335360"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93" name="TextBox 292"/>
          <p:cNvSpPr txBox="1"/>
          <p:nvPr/>
        </p:nvSpPr>
        <p:spPr>
          <a:xfrm>
            <a:off x="623392" y="3717032"/>
            <a:ext cx="1107996" cy="369332"/>
          </a:xfrm>
          <a:prstGeom prst="rect">
            <a:avLst/>
          </a:prstGeom>
          <a:noFill/>
        </p:spPr>
        <p:txBody>
          <a:bodyPr wrap="none" rtlCol="0">
            <a:spAutoFit/>
          </a:bodyPr>
          <a:lstStyle/>
          <a:p>
            <a:r>
              <a:rPr lang="zh-CN" altLang="en-US" dirty="0" smtClean="0"/>
              <a:t>法律硕士</a:t>
            </a:r>
            <a:endParaRPr lang="en-US" dirty="0"/>
          </a:p>
        </p:txBody>
      </p:sp>
      <p:sp>
        <p:nvSpPr>
          <p:cNvPr id="294" name="Rectangle 293"/>
          <p:cNvSpPr/>
          <p:nvPr/>
        </p:nvSpPr>
        <p:spPr>
          <a:xfrm>
            <a:off x="335360" y="429309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95" name="TextBox 294"/>
          <p:cNvSpPr txBox="1"/>
          <p:nvPr/>
        </p:nvSpPr>
        <p:spPr>
          <a:xfrm>
            <a:off x="623392" y="4221088"/>
            <a:ext cx="1107996" cy="369332"/>
          </a:xfrm>
          <a:prstGeom prst="rect">
            <a:avLst/>
          </a:prstGeom>
          <a:noFill/>
        </p:spPr>
        <p:txBody>
          <a:bodyPr wrap="none" rtlCol="0">
            <a:spAutoFit/>
          </a:bodyPr>
          <a:lstStyle/>
          <a:p>
            <a:r>
              <a:rPr lang="zh-CN" altLang="en-US" dirty="0" smtClean="0"/>
              <a:t>法学硕士</a:t>
            </a:r>
            <a:endParaRPr lang="en-US" dirty="0"/>
          </a:p>
        </p:txBody>
      </p:sp>
      <p:sp>
        <p:nvSpPr>
          <p:cNvPr id="296" name="Rectangle 295"/>
          <p:cNvSpPr/>
          <p:nvPr/>
        </p:nvSpPr>
        <p:spPr>
          <a:xfrm>
            <a:off x="335360" y="486916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97" name="TextBox 296"/>
          <p:cNvSpPr txBox="1"/>
          <p:nvPr/>
        </p:nvSpPr>
        <p:spPr>
          <a:xfrm>
            <a:off x="623392" y="479715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298" name="Rectangle 297"/>
          <p:cNvSpPr/>
          <p:nvPr/>
        </p:nvSpPr>
        <p:spPr>
          <a:xfrm>
            <a:off x="335360" y="566124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299" name="TextBox 298"/>
          <p:cNvSpPr txBox="1"/>
          <p:nvPr/>
        </p:nvSpPr>
        <p:spPr>
          <a:xfrm>
            <a:off x="623392" y="5589240"/>
            <a:ext cx="1107996" cy="369332"/>
          </a:xfrm>
          <a:prstGeom prst="rect">
            <a:avLst/>
          </a:prstGeom>
          <a:noFill/>
        </p:spPr>
        <p:txBody>
          <a:bodyPr wrap="none" rtlCol="0">
            <a:spAutoFit/>
          </a:bodyPr>
          <a:lstStyle/>
          <a:p>
            <a:r>
              <a:rPr lang="zh-CN" altLang="en-US" dirty="0" smtClean="0"/>
              <a:t>第一学期</a:t>
            </a:r>
            <a:endParaRPr lang="en-US" dirty="0"/>
          </a:p>
        </p:txBody>
      </p:sp>
      <p:sp>
        <p:nvSpPr>
          <p:cNvPr id="300" name="Rectangle 299"/>
          <p:cNvSpPr/>
          <p:nvPr/>
        </p:nvSpPr>
        <p:spPr>
          <a:xfrm>
            <a:off x="335360" y="616530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301" name="TextBox 300"/>
          <p:cNvSpPr txBox="1"/>
          <p:nvPr/>
        </p:nvSpPr>
        <p:spPr>
          <a:xfrm>
            <a:off x="623392" y="6093296"/>
            <a:ext cx="1107996" cy="369332"/>
          </a:xfrm>
          <a:prstGeom prst="rect">
            <a:avLst/>
          </a:prstGeom>
          <a:noFill/>
        </p:spPr>
        <p:txBody>
          <a:bodyPr wrap="none" rtlCol="0">
            <a:spAutoFit/>
          </a:bodyPr>
          <a:lstStyle/>
          <a:p>
            <a:r>
              <a:rPr lang="zh-CN" altLang="en-US" dirty="0" smtClean="0"/>
              <a:t>第二学期</a:t>
            </a:r>
            <a:endParaRPr lang="en-US" dirty="0"/>
          </a:p>
        </p:txBody>
      </p:sp>
      <p:sp>
        <p:nvSpPr>
          <p:cNvPr id="302" name="Rectangle 301"/>
          <p:cNvSpPr/>
          <p:nvPr/>
        </p:nvSpPr>
        <p:spPr>
          <a:xfrm>
            <a:off x="335360" y="616530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331" name="Rectangle 330"/>
          <p:cNvSpPr/>
          <p:nvPr/>
        </p:nvSpPr>
        <p:spPr>
          <a:xfrm>
            <a:off x="335360" y="3789040"/>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332" name="Rectangle 331"/>
          <p:cNvSpPr/>
          <p:nvPr/>
        </p:nvSpPr>
        <p:spPr>
          <a:xfrm>
            <a:off x="335360" y="4293096"/>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333" name="Rectangle 332"/>
          <p:cNvSpPr/>
          <p:nvPr/>
        </p:nvSpPr>
        <p:spPr>
          <a:xfrm>
            <a:off x="335360" y="4869160"/>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95" name="Rounded Rectangle 94"/>
          <p:cNvSpPr/>
          <p:nvPr/>
        </p:nvSpPr>
        <p:spPr>
          <a:xfrm>
            <a:off x="10560496" y="2924944"/>
            <a:ext cx="1152128"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申报完成</a:t>
            </a:r>
            <a:endParaRPr lang="en-US" sz="16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5">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5">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75000"/>
            </a:schemeClr>
          </a:solidFill>
        </p:grpSpPr>
        <p:sp>
          <p:nvSpPr>
            <p:cNvPr id="25" name="Rectangle 24"/>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68" name="TextBox 67"/>
          <p:cNvSpPr txBox="1"/>
          <p:nvPr/>
        </p:nvSpPr>
        <p:spPr>
          <a:xfrm>
            <a:off x="2063552" y="2780928"/>
            <a:ext cx="1415772" cy="461665"/>
          </a:xfrm>
          <a:prstGeom prst="rect">
            <a:avLst/>
          </a:prstGeom>
          <a:noFill/>
        </p:spPr>
        <p:txBody>
          <a:bodyPr wrap="none" rtlCol="0">
            <a:spAutoFit/>
          </a:bodyPr>
          <a:lstStyle/>
          <a:p>
            <a:r>
              <a:rPr lang="zh-CN" altLang="en-US" sz="2400" dirty="0" smtClean="0"/>
              <a:t>申报课程</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4" name="TextBox 103"/>
          <p:cNvSpPr txBox="1"/>
          <p:nvPr/>
        </p:nvSpPr>
        <p:spPr>
          <a:xfrm>
            <a:off x="8544272" y="8829600"/>
            <a:ext cx="3329758" cy="307777"/>
          </a:xfrm>
          <a:prstGeom prst="rect">
            <a:avLst/>
          </a:prstGeom>
          <a:noFill/>
        </p:spPr>
        <p:txBody>
          <a:bodyPr wrap="none" rtlCol="0">
            <a:spAutoFit/>
          </a:bodyPr>
          <a:lstStyle/>
          <a:p>
            <a:r>
              <a:rPr lang="zh-CN" altLang="en-US" sz="1400" dirty="0" smtClean="0"/>
              <a:t>首页 上一页 </a:t>
            </a:r>
            <a:r>
              <a:rPr lang="en-US" altLang="zh-CN" sz="1400" dirty="0" smtClean="0"/>
              <a:t>1-10</a:t>
            </a:r>
            <a:r>
              <a:rPr lang="zh-CN" altLang="en-US" sz="1400" dirty="0" smtClean="0"/>
              <a:t>条，共</a:t>
            </a:r>
            <a:r>
              <a:rPr lang="en-US" altLang="zh-CN" sz="1400" dirty="0" smtClean="0"/>
              <a:t>10</a:t>
            </a:r>
            <a:r>
              <a:rPr lang="zh-CN" altLang="en-US" sz="1400" dirty="0" smtClean="0"/>
              <a:t>条下一页 尾页</a:t>
            </a:r>
            <a:endParaRPr lang="en-US" sz="1400" dirty="0"/>
          </a:p>
        </p:txBody>
      </p:sp>
      <p:sp>
        <p:nvSpPr>
          <p:cNvPr id="113" name="Rounded Rectangle 112"/>
          <p:cNvSpPr/>
          <p:nvPr/>
        </p:nvSpPr>
        <p:spPr>
          <a:xfrm>
            <a:off x="818423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897632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6" name="Rounded Rectangle 115"/>
          <p:cNvSpPr/>
          <p:nvPr/>
        </p:nvSpPr>
        <p:spPr>
          <a:xfrm>
            <a:off x="976840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209" name="Straight Connector 208"/>
          <p:cNvCxnSpPr/>
          <p:nvPr/>
        </p:nvCxnSpPr>
        <p:spPr>
          <a:xfrm>
            <a:off x="1991544" y="85415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10" name="Rectangle 209"/>
          <p:cNvSpPr/>
          <p:nvPr/>
        </p:nvSpPr>
        <p:spPr>
          <a:xfrm>
            <a:off x="1991544" y="8181528"/>
            <a:ext cx="9721080"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无记录</a:t>
            </a:r>
            <a:endParaRPr lang="en-US" dirty="0">
              <a:solidFill>
                <a:schemeClr val="tx1"/>
              </a:solidFill>
            </a:endParaRPr>
          </a:p>
        </p:txBody>
      </p:sp>
      <p:sp>
        <p:nvSpPr>
          <p:cNvPr id="211" name="Rectangle 210"/>
          <p:cNvSpPr/>
          <p:nvPr/>
        </p:nvSpPr>
        <p:spPr>
          <a:xfrm>
            <a:off x="1991544" y="8181528"/>
            <a:ext cx="9721080" cy="3600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12" name="TextBox 211"/>
          <p:cNvSpPr txBox="1"/>
          <p:nvPr/>
        </p:nvSpPr>
        <p:spPr>
          <a:xfrm>
            <a:off x="2207568" y="8181528"/>
            <a:ext cx="792087" cy="307777"/>
          </a:xfrm>
          <a:prstGeom prst="rect">
            <a:avLst/>
          </a:prstGeom>
          <a:noFill/>
        </p:spPr>
        <p:txBody>
          <a:bodyPr wrap="square" rtlCol="0">
            <a:spAutoFit/>
          </a:bodyPr>
          <a:lstStyle/>
          <a:p>
            <a:r>
              <a:rPr lang="en-US" altLang="zh-CN" sz="1400" dirty="0" smtClean="0"/>
              <a:t>365432</a:t>
            </a:r>
            <a:endParaRPr lang="en-US" sz="1400" dirty="0"/>
          </a:p>
        </p:txBody>
      </p:sp>
      <p:sp>
        <p:nvSpPr>
          <p:cNvPr id="213" name="TextBox 212"/>
          <p:cNvSpPr txBox="1"/>
          <p:nvPr/>
        </p:nvSpPr>
        <p:spPr>
          <a:xfrm>
            <a:off x="3431704" y="8181528"/>
            <a:ext cx="723275" cy="307777"/>
          </a:xfrm>
          <a:prstGeom prst="rect">
            <a:avLst/>
          </a:prstGeom>
          <a:noFill/>
        </p:spPr>
        <p:txBody>
          <a:bodyPr wrap="none" rtlCol="0">
            <a:spAutoFit/>
          </a:bodyPr>
          <a:lstStyle/>
          <a:p>
            <a:r>
              <a:rPr lang="zh-CN" altLang="en-US" sz="1400" dirty="0" smtClean="0"/>
              <a:t>段厚省</a:t>
            </a:r>
            <a:endParaRPr lang="en-US" sz="1400" dirty="0"/>
          </a:p>
        </p:txBody>
      </p:sp>
      <p:sp>
        <p:nvSpPr>
          <p:cNvPr id="214" name="TextBox 213"/>
          <p:cNvSpPr txBox="1"/>
          <p:nvPr/>
        </p:nvSpPr>
        <p:spPr>
          <a:xfrm>
            <a:off x="5866610" y="8181528"/>
            <a:ext cx="458780" cy="307777"/>
          </a:xfrm>
          <a:prstGeom prst="rect">
            <a:avLst/>
          </a:prstGeom>
          <a:noFill/>
        </p:spPr>
        <p:txBody>
          <a:bodyPr wrap="none" rtlCol="0">
            <a:spAutoFit/>
          </a:bodyPr>
          <a:lstStyle/>
          <a:p>
            <a:r>
              <a:rPr lang="en-US" altLang="zh-CN" sz="1400" dirty="0" smtClean="0"/>
              <a:t>162</a:t>
            </a:r>
            <a:endParaRPr lang="en-US" sz="1400" dirty="0"/>
          </a:p>
        </p:txBody>
      </p:sp>
      <p:sp>
        <p:nvSpPr>
          <p:cNvPr id="215" name="TextBox 214"/>
          <p:cNvSpPr txBox="1"/>
          <p:nvPr/>
        </p:nvSpPr>
        <p:spPr>
          <a:xfrm>
            <a:off x="6600056" y="8201072"/>
            <a:ext cx="2201565" cy="307777"/>
          </a:xfrm>
          <a:prstGeom prst="rect">
            <a:avLst/>
          </a:prstGeom>
          <a:noFill/>
        </p:spPr>
        <p:txBody>
          <a:bodyPr wrap="none" rtlCol="0">
            <a:spAutoFit/>
          </a:bodyPr>
          <a:lstStyle/>
          <a:p>
            <a:r>
              <a:rPr lang="zh-CN" altLang="en-US" sz="1400" dirty="0" smtClean="0"/>
              <a:t>法律实务</a:t>
            </a:r>
            <a:r>
              <a:rPr lang="en-US" altLang="zh-CN" sz="1400" dirty="0" smtClean="0"/>
              <a:t>(LAWS130019.01)</a:t>
            </a:r>
            <a:endParaRPr lang="en-US" sz="1400" dirty="0"/>
          </a:p>
        </p:txBody>
      </p:sp>
      <p:sp>
        <p:nvSpPr>
          <p:cNvPr id="3" name="Rectangle 2"/>
          <p:cNvSpPr/>
          <p:nvPr/>
        </p:nvSpPr>
        <p:spPr>
          <a:xfrm>
            <a:off x="407368" y="1988840"/>
            <a:ext cx="12961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教师个人</a:t>
            </a:r>
            <a:endParaRPr lang="en-US" dirty="0"/>
          </a:p>
        </p:txBody>
      </p:sp>
      <p:sp>
        <p:nvSpPr>
          <p:cNvPr id="135" name="Rectangle 134"/>
          <p:cNvSpPr/>
          <p:nvPr/>
        </p:nvSpPr>
        <p:spPr>
          <a:xfrm>
            <a:off x="407368" y="2348880"/>
            <a:ext cx="1296144"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管理员</a:t>
            </a:r>
            <a:endParaRPr lang="en-US" dirty="0"/>
          </a:p>
        </p:txBody>
      </p:sp>
      <p:sp>
        <p:nvSpPr>
          <p:cNvPr id="7" name="Rectangle 6"/>
          <p:cNvSpPr/>
          <p:nvPr/>
        </p:nvSpPr>
        <p:spPr>
          <a:xfrm>
            <a:off x="2207568" y="1988840"/>
            <a:ext cx="2952328"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第一学期期望学时           </a:t>
            </a:r>
            <a:endParaRPr lang="en-US" altLang="zh-CN" dirty="0" smtClean="0">
              <a:solidFill>
                <a:schemeClr val="tx1"/>
              </a:solidFill>
            </a:endParaRPr>
          </a:p>
          <a:p>
            <a:pPr algn="ctr"/>
            <a:r>
              <a:rPr lang="en-US" altLang="zh-CN" dirty="0" smtClean="0">
                <a:solidFill>
                  <a:schemeClr val="tx1"/>
                </a:solidFill>
              </a:rPr>
              <a:t>200%</a:t>
            </a:r>
            <a:endParaRPr lang="en-US" dirty="0">
              <a:solidFill>
                <a:schemeClr val="tx1"/>
              </a:solidFill>
            </a:endParaRPr>
          </a:p>
        </p:txBody>
      </p:sp>
      <p:sp>
        <p:nvSpPr>
          <p:cNvPr id="139" name="Rectangle 138"/>
          <p:cNvSpPr/>
          <p:nvPr/>
        </p:nvSpPr>
        <p:spPr>
          <a:xfrm>
            <a:off x="5375920" y="1988840"/>
            <a:ext cx="2952328"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第二学期期望学时           </a:t>
            </a:r>
            <a:endParaRPr lang="en-US" altLang="zh-CN" dirty="0" smtClean="0">
              <a:solidFill>
                <a:schemeClr val="tx1"/>
              </a:solidFill>
            </a:endParaRPr>
          </a:p>
          <a:p>
            <a:pPr algn="ctr"/>
            <a:r>
              <a:rPr lang="en-US" altLang="zh-CN" dirty="0" smtClean="0">
                <a:solidFill>
                  <a:schemeClr val="tx1"/>
                </a:solidFill>
              </a:rPr>
              <a:t>0%</a:t>
            </a:r>
            <a:endParaRPr lang="en-US" dirty="0">
              <a:solidFill>
                <a:schemeClr val="tx1"/>
              </a:solidFill>
            </a:endParaRPr>
          </a:p>
        </p:txBody>
      </p:sp>
      <p:sp>
        <p:nvSpPr>
          <p:cNvPr id="140" name="TextBox 139"/>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141" name="Picture 140"/>
          <p:cNvPicPr>
            <a:picLocks noChangeAspect="1"/>
          </p:cNvPicPr>
          <p:nvPr/>
        </p:nvPicPr>
        <p:blipFill>
          <a:blip r:embed="rId3"/>
          <a:stretch>
            <a:fillRect/>
          </a:stretch>
        </p:blipFill>
        <p:spPr>
          <a:xfrm>
            <a:off x="3143672" y="3861048"/>
            <a:ext cx="190500" cy="304800"/>
          </a:xfrm>
          <a:prstGeom prst="rect">
            <a:avLst/>
          </a:prstGeom>
        </p:spPr>
      </p:pic>
      <p:sp>
        <p:nvSpPr>
          <p:cNvPr id="142" name="TextBox 141"/>
          <p:cNvSpPr txBox="1"/>
          <p:nvPr/>
        </p:nvSpPr>
        <p:spPr>
          <a:xfrm>
            <a:off x="3359696"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143" name="TextBox 142"/>
          <p:cNvSpPr txBox="1"/>
          <p:nvPr/>
        </p:nvSpPr>
        <p:spPr>
          <a:xfrm>
            <a:off x="4583832"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144" name="TextBox 143"/>
          <p:cNvSpPr txBox="1"/>
          <p:nvPr/>
        </p:nvSpPr>
        <p:spPr>
          <a:xfrm>
            <a:off x="5303912"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150" name="TextBox 149"/>
          <p:cNvSpPr txBox="1"/>
          <p:nvPr/>
        </p:nvSpPr>
        <p:spPr>
          <a:xfrm>
            <a:off x="5951984"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153" name="TextBox 152"/>
          <p:cNvSpPr txBox="1"/>
          <p:nvPr/>
        </p:nvSpPr>
        <p:spPr>
          <a:xfrm>
            <a:off x="7104112"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161" name="TextBox 160"/>
          <p:cNvSpPr txBox="1"/>
          <p:nvPr/>
        </p:nvSpPr>
        <p:spPr>
          <a:xfrm>
            <a:off x="7896200"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184" name="TextBox 183"/>
          <p:cNvSpPr txBox="1"/>
          <p:nvPr/>
        </p:nvSpPr>
        <p:spPr>
          <a:xfrm>
            <a:off x="8688288"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199" name="TextBox 198"/>
          <p:cNvSpPr txBox="1"/>
          <p:nvPr/>
        </p:nvSpPr>
        <p:spPr>
          <a:xfrm>
            <a:off x="9480376" y="3861048"/>
            <a:ext cx="673582" cy="338554"/>
          </a:xfrm>
          <a:prstGeom prst="rect">
            <a:avLst/>
          </a:prstGeom>
          <a:noFill/>
        </p:spPr>
        <p:txBody>
          <a:bodyPr wrap="none" rtlCol="0">
            <a:spAutoFit/>
          </a:bodyPr>
          <a:lstStyle/>
          <a:p>
            <a:r>
              <a:rPr lang="zh-CN" altLang="en-US" sz="1600" dirty="0" smtClean="0"/>
              <a:t>必</a:t>
            </a:r>
            <a:r>
              <a:rPr lang="en-US" altLang="zh-CN" sz="1600" dirty="0" smtClean="0"/>
              <a:t>/</a:t>
            </a:r>
            <a:r>
              <a:rPr lang="zh-CN" altLang="en-US" sz="1600" dirty="0" smtClean="0"/>
              <a:t>选</a:t>
            </a:r>
            <a:endParaRPr lang="en-US" sz="1600" dirty="0"/>
          </a:p>
        </p:txBody>
      </p:sp>
      <p:sp>
        <p:nvSpPr>
          <p:cNvPr id="217" name="TextBox 216"/>
          <p:cNvSpPr txBox="1"/>
          <p:nvPr/>
        </p:nvSpPr>
        <p:spPr>
          <a:xfrm>
            <a:off x="1041648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218" name="Picture 217"/>
          <p:cNvPicPr>
            <a:picLocks noChangeAspect="1"/>
          </p:cNvPicPr>
          <p:nvPr/>
        </p:nvPicPr>
        <p:blipFill>
          <a:blip r:embed="rId3"/>
          <a:stretch>
            <a:fillRect/>
          </a:stretch>
        </p:blipFill>
        <p:spPr>
          <a:xfrm>
            <a:off x="4367808" y="3861048"/>
            <a:ext cx="190500" cy="304800"/>
          </a:xfrm>
          <a:prstGeom prst="rect">
            <a:avLst/>
          </a:prstGeom>
        </p:spPr>
      </p:pic>
      <p:pic>
        <p:nvPicPr>
          <p:cNvPr id="219" name="Picture 218"/>
          <p:cNvPicPr>
            <a:picLocks noChangeAspect="1"/>
          </p:cNvPicPr>
          <p:nvPr/>
        </p:nvPicPr>
        <p:blipFill>
          <a:blip r:embed="rId3"/>
          <a:stretch>
            <a:fillRect/>
          </a:stretch>
        </p:blipFill>
        <p:spPr>
          <a:xfrm>
            <a:off x="5159896" y="3861048"/>
            <a:ext cx="190500" cy="304800"/>
          </a:xfrm>
          <a:prstGeom prst="rect">
            <a:avLst/>
          </a:prstGeom>
        </p:spPr>
      </p:pic>
      <p:pic>
        <p:nvPicPr>
          <p:cNvPr id="220" name="Picture 219"/>
          <p:cNvPicPr>
            <a:picLocks noChangeAspect="1"/>
          </p:cNvPicPr>
          <p:nvPr/>
        </p:nvPicPr>
        <p:blipFill>
          <a:blip r:embed="rId3"/>
          <a:stretch>
            <a:fillRect/>
          </a:stretch>
        </p:blipFill>
        <p:spPr>
          <a:xfrm>
            <a:off x="5807968" y="3861048"/>
            <a:ext cx="190500" cy="304800"/>
          </a:xfrm>
          <a:prstGeom prst="rect">
            <a:avLst/>
          </a:prstGeom>
        </p:spPr>
      </p:pic>
      <p:pic>
        <p:nvPicPr>
          <p:cNvPr id="221" name="Picture 220"/>
          <p:cNvPicPr>
            <a:picLocks noChangeAspect="1"/>
          </p:cNvPicPr>
          <p:nvPr/>
        </p:nvPicPr>
        <p:blipFill>
          <a:blip r:embed="rId3"/>
          <a:stretch>
            <a:fillRect/>
          </a:stretch>
        </p:blipFill>
        <p:spPr>
          <a:xfrm>
            <a:off x="6888088" y="3861048"/>
            <a:ext cx="190500" cy="304800"/>
          </a:xfrm>
          <a:prstGeom prst="rect">
            <a:avLst/>
          </a:prstGeom>
        </p:spPr>
      </p:pic>
      <p:pic>
        <p:nvPicPr>
          <p:cNvPr id="222" name="Picture 221"/>
          <p:cNvPicPr>
            <a:picLocks noChangeAspect="1"/>
          </p:cNvPicPr>
          <p:nvPr/>
        </p:nvPicPr>
        <p:blipFill>
          <a:blip r:embed="rId3"/>
          <a:stretch>
            <a:fillRect/>
          </a:stretch>
        </p:blipFill>
        <p:spPr>
          <a:xfrm>
            <a:off x="7680176" y="3861048"/>
            <a:ext cx="190500" cy="304800"/>
          </a:xfrm>
          <a:prstGeom prst="rect">
            <a:avLst/>
          </a:prstGeom>
        </p:spPr>
      </p:pic>
      <p:pic>
        <p:nvPicPr>
          <p:cNvPr id="223" name="Picture 222"/>
          <p:cNvPicPr>
            <a:picLocks noChangeAspect="1"/>
          </p:cNvPicPr>
          <p:nvPr/>
        </p:nvPicPr>
        <p:blipFill>
          <a:blip r:embed="rId3"/>
          <a:stretch>
            <a:fillRect/>
          </a:stretch>
        </p:blipFill>
        <p:spPr>
          <a:xfrm>
            <a:off x="8472264" y="3861048"/>
            <a:ext cx="190500" cy="304800"/>
          </a:xfrm>
          <a:prstGeom prst="rect">
            <a:avLst/>
          </a:prstGeom>
        </p:spPr>
      </p:pic>
      <p:pic>
        <p:nvPicPr>
          <p:cNvPr id="224" name="Picture 223"/>
          <p:cNvPicPr>
            <a:picLocks noChangeAspect="1"/>
          </p:cNvPicPr>
          <p:nvPr/>
        </p:nvPicPr>
        <p:blipFill>
          <a:blip r:embed="rId3"/>
          <a:stretch>
            <a:fillRect/>
          </a:stretch>
        </p:blipFill>
        <p:spPr>
          <a:xfrm>
            <a:off x="9264352" y="3861048"/>
            <a:ext cx="190500" cy="304800"/>
          </a:xfrm>
          <a:prstGeom prst="rect">
            <a:avLst/>
          </a:prstGeom>
        </p:spPr>
      </p:pic>
      <p:pic>
        <p:nvPicPr>
          <p:cNvPr id="225" name="Picture 224"/>
          <p:cNvPicPr>
            <a:picLocks noChangeAspect="1"/>
          </p:cNvPicPr>
          <p:nvPr/>
        </p:nvPicPr>
        <p:blipFill>
          <a:blip r:embed="rId3"/>
          <a:stretch>
            <a:fillRect/>
          </a:stretch>
        </p:blipFill>
        <p:spPr>
          <a:xfrm>
            <a:off x="10200456" y="3861048"/>
            <a:ext cx="190500" cy="304800"/>
          </a:xfrm>
          <a:prstGeom prst="rect">
            <a:avLst/>
          </a:prstGeom>
        </p:spPr>
      </p:pic>
      <p:pic>
        <p:nvPicPr>
          <p:cNvPr id="227" name="Picture 226"/>
          <p:cNvPicPr>
            <a:picLocks noChangeAspect="1"/>
          </p:cNvPicPr>
          <p:nvPr/>
        </p:nvPicPr>
        <p:blipFill>
          <a:blip r:embed="rId3"/>
          <a:stretch>
            <a:fillRect/>
          </a:stretch>
        </p:blipFill>
        <p:spPr>
          <a:xfrm>
            <a:off x="11064552" y="3861048"/>
            <a:ext cx="190500" cy="304800"/>
          </a:xfrm>
          <a:prstGeom prst="rect">
            <a:avLst/>
          </a:prstGeom>
        </p:spPr>
      </p:pic>
      <p:cxnSp>
        <p:nvCxnSpPr>
          <p:cNvPr id="228" name="Straight Connector 227"/>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84" name="Rounded Rectangle 283"/>
          <p:cNvSpPr/>
          <p:nvPr/>
        </p:nvSpPr>
        <p:spPr>
          <a:xfrm>
            <a:off x="8472264" y="1988840"/>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7" name="Left Arrow 116"/>
          <p:cNvSpPr/>
          <p:nvPr/>
        </p:nvSpPr>
        <p:spPr>
          <a:xfrm rot="1363820">
            <a:off x="9512588" y="3110418"/>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5" name="Straight Connector 284"/>
          <p:cNvCxnSpPr/>
          <p:nvPr/>
        </p:nvCxnSpPr>
        <p:spPr>
          <a:xfrm>
            <a:off x="1991544" y="465313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86" name="Rectangle 285"/>
          <p:cNvSpPr/>
          <p:nvPr/>
        </p:nvSpPr>
        <p:spPr>
          <a:xfrm>
            <a:off x="1991544" y="4293096"/>
            <a:ext cx="9721080"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无记录</a:t>
            </a:r>
            <a:endParaRPr lang="en-US" dirty="0">
              <a:solidFill>
                <a:schemeClr val="tx1"/>
              </a:solidFill>
            </a:endParaRPr>
          </a:p>
        </p:txBody>
      </p:sp>
      <p:sp>
        <p:nvSpPr>
          <p:cNvPr id="287" name="TextBox 286"/>
          <p:cNvSpPr txBox="1"/>
          <p:nvPr/>
        </p:nvSpPr>
        <p:spPr>
          <a:xfrm>
            <a:off x="8688288" y="4725144"/>
            <a:ext cx="3147015" cy="307777"/>
          </a:xfrm>
          <a:prstGeom prst="rect">
            <a:avLst/>
          </a:prstGeom>
          <a:noFill/>
        </p:spPr>
        <p:txBody>
          <a:bodyPr wrap="none" rtlCol="0">
            <a:spAutoFit/>
          </a:bodyPr>
          <a:lstStyle/>
          <a:p>
            <a:r>
              <a:rPr lang="zh-CN" altLang="en-US" sz="1400" dirty="0" smtClean="0"/>
              <a:t>首页 上一页 </a:t>
            </a:r>
            <a:r>
              <a:rPr lang="en-US" altLang="zh-CN" sz="1400" dirty="0" smtClean="0"/>
              <a:t>0-0</a:t>
            </a:r>
            <a:r>
              <a:rPr lang="zh-CN" altLang="en-US" sz="1400" dirty="0" smtClean="0"/>
              <a:t>条，共</a:t>
            </a:r>
            <a:r>
              <a:rPr lang="en-US" altLang="zh-CN" sz="1400" dirty="0" smtClean="0"/>
              <a:t>0</a:t>
            </a:r>
            <a:r>
              <a:rPr lang="zh-CN" altLang="en-US" sz="1400" dirty="0" smtClean="0"/>
              <a:t>条下一页 尾页</a:t>
            </a:r>
            <a:endParaRPr lang="en-US" sz="1400" dirty="0"/>
          </a:p>
        </p:txBody>
      </p:sp>
      <p:cxnSp>
        <p:nvCxnSpPr>
          <p:cNvPr id="288" name="Straight Connector 287"/>
          <p:cNvCxnSpPr/>
          <p:nvPr/>
        </p:nvCxnSpPr>
        <p:spPr>
          <a:xfrm>
            <a:off x="119336" y="2996952"/>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289" name="Rectangle 288"/>
          <p:cNvSpPr/>
          <p:nvPr/>
        </p:nvSpPr>
        <p:spPr>
          <a:xfrm>
            <a:off x="335360" y="32849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90" name="TextBox 289"/>
          <p:cNvSpPr txBox="1"/>
          <p:nvPr/>
        </p:nvSpPr>
        <p:spPr>
          <a:xfrm>
            <a:off x="623392" y="3212976"/>
            <a:ext cx="646331" cy="369332"/>
          </a:xfrm>
          <a:prstGeom prst="rect">
            <a:avLst/>
          </a:prstGeom>
          <a:noFill/>
        </p:spPr>
        <p:txBody>
          <a:bodyPr wrap="none" rtlCol="0">
            <a:spAutoFit/>
          </a:bodyPr>
          <a:lstStyle/>
          <a:p>
            <a:r>
              <a:rPr lang="zh-CN" altLang="en-US" smtClean="0"/>
              <a:t>本科</a:t>
            </a:r>
            <a:endParaRPr lang="en-US" dirty="0"/>
          </a:p>
        </p:txBody>
      </p:sp>
      <p:sp>
        <p:nvSpPr>
          <p:cNvPr id="291" name="TextBox 290"/>
          <p:cNvSpPr txBox="1"/>
          <p:nvPr/>
        </p:nvSpPr>
        <p:spPr>
          <a:xfrm>
            <a:off x="335360" y="414908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292" name="Rectangle 291"/>
          <p:cNvSpPr/>
          <p:nvPr/>
        </p:nvSpPr>
        <p:spPr>
          <a:xfrm>
            <a:off x="335360"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93" name="TextBox 292"/>
          <p:cNvSpPr txBox="1"/>
          <p:nvPr/>
        </p:nvSpPr>
        <p:spPr>
          <a:xfrm>
            <a:off x="623392" y="3717032"/>
            <a:ext cx="1107996" cy="369332"/>
          </a:xfrm>
          <a:prstGeom prst="rect">
            <a:avLst/>
          </a:prstGeom>
          <a:noFill/>
        </p:spPr>
        <p:txBody>
          <a:bodyPr wrap="none" rtlCol="0">
            <a:spAutoFit/>
          </a:bodyPr>
          <a:lstStyle/>
          <a:p>
            <a:r>
              <a:rPr lang="zh-CN" altLang="en-US" dirty="0" smtClean="0"/>
              <a:t>法律硕士</a:t>
            </a:r>
            <a:endParaRPr lang="en-US" dirty="0"/>
          </a:p>
        </p:txBody>
      </p:sp>
      <p:sp>
        <p:nvSpPr>
          <p:cNvPr id="294" name="Rectangle 293"/>
          <p:cNvSpPr/>
          <p:nvPr/>
        </p:nvSpPr>
        <p:spPr>
          <a:xfrm>
            <a:off x="335360" y="429309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95" name="TextBox 294"/>
          <p:cNvSpPr txBox="1"/>
          <p:nvPr/>
        </p:nvSpPr>
        <p:spPr>
          <a:xfrm>
            <a:off x="623392" y="4221088"/>
            <a:ext cx="1107996" cy="369332"/>
          </a:xfrm>
          <a:prstGeom prst="rect">
            <a:avLst/>
          </a:prstGeom>
          <a:noFill/>
        </p:spPr>
        <p:txBody>
          <a:bodyPr wrap="none" rtlCol="0">
            <a:spAutoFit/>
          </a:bodyPr>
          <a:lstStyle/>
          <a:p>
            <a:r>
              <a:rPr lang="zh-CN" altLang="en-US" dirty="0" smtClean="0"/>
              <a:t>法学硕士</a:t>
            </a:r>
            <a:endParaRPr lang="en-US" dirty="0"/>
          </a:p>
        </p:txBody>
      </p:sp>
      <p:sp>
        <p:nvSpPr>
          <p:cNvPr id="296" name="Rectangle 295"/>
          <p:cNvSpPr/>
          <p:nvPr/>
        </p:nvSpPr>
        <p:spPr>
          <a:xfrm>
            <a:off x="335360" y="486916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97" name="TextBox 296"/>
          <p:cNvSpPr txBox="1"/>
          <p:nvPr/>
        </p:nvSpPr>
        <p:spPr>
          <a:xfrm>
            <a:off x="623392" y="479715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298" name="Rectangle 297"/>
          <p:cNvSpPr/>
          <p:nvPr/>
        </p:nvSpPr>
        <p:spPr>
          <a:xfrm>
            <a:off x="335360" y="566124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299" name="TextBox 298"/>
          <p:cNvSpPr txBox="1"/>
          <p:nvPr/>
        </p:nvSpPr>
        <p:spPr>
          <a:xfrm>
            <a:off x="623392" y="5589240"/>
            <a:ext cx="1107996" cy="369332"/>
          </a:xfrm>
          <a:prstGeom prst="rect">
            <a:avLst/>
          </a:prstGeom>
          <a:noFill/>
        </p:spPr>
        <p:txBody>
          <a:bodyPr wrap="none" rtlCol="0">
            <a:spAutoFit/>
          </a:bodyPr>
          <a:lstStyle/>
          <a:p>
            <a:r>
              <a:rPr lang="zh-CN" altLang="en-US" dirty="0" smtClean="0"/>
              <a:t>第一学期</a:t>
            </a:r>
            <a:endParaRPr lang="en-US" dirty="0"/>
          </a:p>
        </p:txBody>
      </p:sp>
      <p:sp>
        <p:nvSpPr>
          <p:cNvPr id="300" name="Rectangle 299"/>
          <p:cNvSpPr/>
          <p:nvPr/>
        </p:nvSpPr>
        <p:spPr>
          <a:xfrm>
            <a:off x="335360" y="616530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301" name="TextBox 300"/>
          <p:cNvSpPr txBox="1"/>
          <p:nvPr/>
        </p:nvSpPr>
        <p:spPr>
          <a:xfrm>
            <a:off x="623392" y="6093296"/>
            <a:ext cx="1107996" cy="369332"/>
          </a:xfrm>
          <a:prstGeom prst="rect">
            <a:avLst/>
          </a:prstGeom>
          <a:noFill/>
        </p:spPr>
        <p:txBody>
          <a:bodyPr wrap="none" rtlCol="0">
            <a:spAutoFit/>
          </a:bodyPr>
          <a:lstStyle/>
          <a:p>
            <a:r>
              <a:rPr lang="zh-CN" altLang="en-US" dirty="0" smtClean="0"/>
              <a:t>第二学期</a:t>
            </a:r>
            <a:endParaRPr lang="en-US" dirty="0"/>
          </a:p>
        </p:txBody>
      </p:sp>
      <p:sp>
        <p:nvSpPr>
          <p:cNvPr id="302" name="Rectangle 301"/>
          <p:cNvSpPr/>
          <p:nvPr/>
        </p:nvSpPr>
        <p:spPr>
          <a:xfrm>
            <a:off x="335360" y="616530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331" name="Rectangle 330"/>
          <p:cNvSpPr/>
          <p:nvPr/>
        </p:nvSpPr>
        <p:spPr>
          <a:xfrm>
            <a:off x="335360" y="3789040"/>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332" name="Rectangle 331"/>
          <p:cNvSpPr/>
          <p:nvPr/>
        </p:nvSpPr>
        <p:spPr>
          <a:xfrm>
            <a:off x="335360" y="4293096"/>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333" name="Rectangle 332"/>
          <p:cNvSpPr/>
          <p:nvPr/>
        </p:nvSpPr>
        <p:spPr>
          <a:xfrm>
            <a:off x="335360" y="4869160"/>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95" name="Rounded Rectangle 94"/>
          <p:cNvSpPr/>
          <p:nvPr/>
        </p:nvSpPr>
        <p:spPr>
          <a:xfrm>
            <a:off x="10560496" y="2924944"/>
            <a:ext cx="1152128"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申报完成</a:t>
            </a:r>
            <a:endParaRPr lang="en-US" sz="1600" dirty="0"/>
          </a:p>
        </p:txBody>
      </p:sp>
      <p:sp>
        <p:nvSpPr>
          <p:cNvPr id="97" name="Rectangle 96"/>
          <p:cNvSpPr/>
          <p:nvPr/>
        </p:nvSpPr>
        <p:spPr>
          <a:xfrm>
            <a:off x="2135560" y="188640"/>
            <a:ext cx="9721080" cy="6480720"/>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98" name="TextBox 97"/>
          <p:cNvSpPr txBox="1"/>
          <p:nvPr/>
        </p:nvSpPr>
        <p:spPr>
          <a:xfrm>
            <a:off x="2927648" y="980728"/>
            <a:ext cx="1107996" cy="369332"/>
          </a:xfrm>
          <a:prstGeom prst="rect">
            <a:avLst/>
          </a:prstGeom>
          <a:noFill/>
        </p:spPr>
        <p:txBody>
          <a:bodyPr wrap="none" rtlCol="0">
            <a:spAutoFit/>
          </a:bodyPr>
          <a:lstStyle/>
          <a:p>
            <a:r>
              <a:rPr lang="zh-CN" altLang="en-US" smtClean="0"/>
              <a:t>课程代码</a:t>
            </a:r>
            <a:endParaRPr lang="en-US" dirty="0"/>
          </a:p>
        </p:txBody>
      </p:sp>
      <p:sp>
        <p:nvSpPr>
          <p:cNvPr id="99" name="TextBox 98"/>
          <p:cNvSpPr txBox="1"/>
          <p:nvPr/>
        </p:nvSpPr>
        <p:spPr>
          <a:xfrm>
            <a:off x="2927648" y="1484784"/>
            <a:ext cx="1107996" cy="369332"/>
          </a:xfrm>
          <a:prstGeom prst="rect">
            <a:avLst/>
          </a:prstGeom>
          <a:noFill/>
        </p:spPr>
        <p:txBody>
          <a:bodyPr wrap="none" rtlCol="0">
            <a:spAutoFit/>
          </a:bodyPr>
          <a:lstStyle/>
          <a:p>
            <a:r>
              <a:rPr lang="zh-CN" altLang="en-US" dirty="0" smtClean="0"/>
              <a:t>课程名称</a:t>
            </a:r>
            <a:endParaRPr lang="en-US" dirty="0"/>
          </a:p>
        </p:txBody>
      </p:sp>
      <p:sp>
        <p:nvSpPr>
          <p:cNvPr id="100" name="Rectangle 99"/>
          <p:cNvSpPr/>
          <p:nvPr/>
        </p:nvSpPr>
        <p:spPr>
          <a:xfrm>
            <a:off x="4439816" y="980728"/>
            <a:ext cx="327636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439816" y="1484784"/>
            <a:ext cx="590465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2927648" y="1988840"/>
            <a:ext cx="1069524" cy="369332"/>
          </a:xfrm>
          <a:prstGeom prst="rect">
            <a:avLst/>
          </a:prstGeom>
          <a:noFill/>
        </p:spPr>
        <p:txBody>
          <a:bodyPr wrap="none" rtlCol="0">
            <a:spAutoFit/>
          </a:bodyPr>
          <a:lstStyle/>
          <a:p>
            <a:r>
              <a:rPr lang="zh-CN" altLang="en-US" dirty="0" smtClean="0"/>
              <a:t>学        位</a:t>
            </a:r>
            <a:endParaRPr lang="en-US" dirty="0"/>
          </a:p>
        </p:txBody>
      </p:sp>
      <p:sp>
        <p:nvSpPr>
          <p:cNvPr id="103" name="Rectangle 102"/>
          <p:cNvSpPr/>
          <p:nvPr/>
        </p:nvSpPr>
        <p:spPr>
          <a:xfrm>
            <a:off x="4439816"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p:cNvSpPr txBox="1"/>
          <p:nvPr/>
        </p:nvSpPr>
        <p:spPr>
          <a:xfrm>
            <a:off x="6816080" y="1988840"/>
            <a:ext cx="1069524" cy="369332"/>
          </a:xfrm>
          <a:prstGeom prst="rect">
            <a:avLst/>
          </a:prstGeom>
          <a:noFill/>
        </p:spPr>
        <p:txBody>
          <a:bodyPr wrap="none" rtlCol="0">
            <a:spAutoFit/>
          </a:bodyPr>
          <a:lstStyle/>
          <a:p>
            <a:r>
              <a:rPr lang="zh-CN" altLang="en-US" dirty="0" smtClean="0"/>
              <a:t>年        级</a:t>
            </a:r>
            <a:endParaRPr lang="en-US" dirty="0"/>
          </a:p>
        </p:txBody>
      </p:sp>
      <p:sp>
        <p:nvSpPr>
          <p:cNvPr id="108" name="Rectangle 107"/>
          <p:cNvSpPr/>
          <p:nvPr/>
        </p:nvSpPr>
        <p:spPr>
          <a:xfrm>
            <a:off x="8256240"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p:cNvSpPr txBox="1"/>
          <p:nvPr/>
        </p:nvSpPr>
        <p:spPr>
          <a:xfrm>
            <a:off x="2927648" y="2492896"/>
            <a:ext cx="1069524" cy="369332"/>
          </a:xfrm>
          <a:prstGeom prst="rect">
            <a:avLst/>
          </a:prstGeom>
          <a:noFill/>
        </p:spPr>
        <p:txBody>
          <a:bodyPr wrap="none" rtlCol="0">
            <a:spAutoFit/>
          </a:bodyPr>
          <a:lstStyle/>
          <a:p>
            <a:r>
              <a:rPr lang="zh-CN" altLang="en-US" dirty="0" smtClean="0"/>
              <a:t>班        级</a:t>
            </a:r>
            <a:endParaRPr lang="en-US" dirty="0"/>
          </a:p>
        </p:txBody>
      </p:sp>
      <p:sp>
        <p:nvSpPr>
          <p:cNvPr id="112" name="Rectangle 111"/>
          <p:cNvSpPr/>
          <p:nvPr/>
        </p:nvSpPr>
        <p:spPr>
          <a:xfrm>
            <a:off x="4439816" y="2492896"/>
            <a:ext cx="54726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118"/>
          <p:cNvSpPr txBox="1"/>
          <p:nvPr/>
        </p:nvSpPr>
        <p:spPr>
          <a:xfrm>
            <a:off x="2927648" y="3041299"/>
            <a:ext cx="1069524" cy="369332"/>
          </a:xfrm>
          <a:prstGeom prst="rect">
            <a:avLst/>
          </a:prstGeom>
          <a:noFill/>
        </p:spPr>
        <p:txBody>
          <a:bodyPr wrap="none" rtlCol="0">
            <a:spAutoFit/>
          </a:bodyPr>
          <a:lstStyle/>
          <a:p>
            <a:r>
              <a:rPr lang="zh-CN" altLang="en-US" dirty="0" smtClean="0"/>
              <a:t>学        期</a:t>
            </a:r>
            <a:endParaRPr lang="en-US" dirty="0"/>
          </a:p>
        </p:txBody>
      </p:sp>
      <p:sp>
        <p:nvSpPr>
          <p:cNvPr id="120" name="Rectangle 119"/>
          <p:cNvSpPr/>
          <p:nvPr/>
        </p:nvSpPr>
        <p:spPr>
          <a:xfrm>
            <a:off x="4439816"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6816080" y="2996952"/>
            <a:ext cx="1103187" cy="369332"/>
          </a:xfrm>
          <a:prstGeom prst="rect">
            <a:avLst/>
          </a:prstGeom>
          <a:noFill/>
        </p:spPr>
        <p:txBody>
          <a:bodyPr wrap="none" rtlCol="0">
            <a:spAutoFit/>
          </a:bodyPr>
          <a:lstStyle/>
          <a:p>
            <a:r>
              <a:rPr lang="zh-CN" altLang="en-US" dirty="0" smtClean="0"/>
              <a:t>学        时</a:t>
            </a:r>
            <a:endParaRPr lang="en-US" dirty="0"/>
          </a:p>
        </p:txBody>
      </p:sp>
      <p:sp>
        <p:nvSpPr>
          <p:cNvPr id="122" name="Rectangle 121"/>
          <p:cNvSpPr/>
          <p:nvPr/>
        </p:nvSpPr>
        <p:spPr>
          <a:xfrm>
            <a:off x="8256240"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p:cNvSpPr txBox="1"/>
          <p:nvPr/>
        </p:nvSpPr>
        <p:spPr>
          <a:xfrm>
            <a:off x="2927648" y="3501008"/>
            <a:ext cx="1069524" cy="369332"/>
          </a:xfrm>
          <a:prstGeom prst="rect">
            <a:avLst/>
          </a:prstGeom>
          <a:noFill/>
        </p:spPr>
        <p:txBody>
          <a:bodyPr wrap="none" rtlCol="0">
            <a:spAutoFit/>
          </a:bodyPr>
          <a:lstStyle/>
          <a:p>
            <a:r>
              <a:rPr lang="zh-CN" altLang="en-US" dirty="0" smtClean="0"/>
              <a:t>难        度</a:t>
            </a:r>
            <a:endParaRPr lang="en-US" dirty="0"/>
          </a:p>
        </p:txBody>
      </p:sp>
      <p:sp>
        <p:nvSpPr>
          <p:cNvPr id="126" name="Rectangle 125"/>
          <p:cNvSpPr/>
          <p:nvPr/>
        </p:nvSpPr>
        <p:spPr>
          <a:xfrm>
            <a:off x="4439816" y="3501008"/>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p:cNvSpPr txBox="1"/>
          <p:nvPr/>
        </p:nvSpPr>
        <p:spPr>
          <a:xfrm>
            <a:off x="2927648" y="4005064"/>
            <a:ext cx="1197764" cy="369332"/>
          </a:xfrm>
          <a:prstGeom prst="rect">
            <a:avLst/>
          </a:prstGeom>
          <a:noFill/>
        </p:spPr>
        <p:txBody>
          <a:bodyPr wrap="none" rtlCol="0">
            <a:spAutoFit/>
          </a:bodyPr>
          <a:lstStyle/>
          <a:p>
            <a:r>
              <a:rPr lang="zh-CN" altLang="en-US" dirty="0" smtClean="0"/>
              <a:t>必修</a:t>
            </a:r>
            <a:r>
              <a:rPr lang="en-US" altLang="zh-CN" dirty="0" smtClean="0"/>
              <a:t>/</a:t>
            </a:r>
            <a:r>
              <a:rPr lang="zh-CN" altLang="en-US" dirty="0" smtClean="0"/>
              <a:t>选修</a:t>
            </a:r>
            <a:endParaRPr lang="en-US" dirty="0"/>
          </a:p>
        </p:txBody>
      </p:sp>
      <p:sp>
        <p:nvSpPr>
          <p:cNvPr id="130" name="Rectangle 129"/>
          <p:cNvSpPr/>
          <p:nvPr/>
        </p:nvSpPr>
        <p:spPr>
          <a:xfrm>
            <a:off x="4455460" y="4005064"/>
            <a:ext cx="16405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4451134" y="4509120"/>
            <a:ext cx="164486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2927648" y="4509120"/>
            <a:ext cx="1338828" cy="369332"/>
          </a:xfrm>
          <a:prstGeom prst="rect">
            <a:avLst/>
          </a:prstGeom>
          <a:noFill/>
        </p:spPr>
        <p:txBody>
          <a:bodyPr wrap="none" rtlCol="0">
            <a:spAutoFit/>
          </a:bodyPr>
          <a:lstStyle/>
          <a:p>
            <a:r>
              <a:rPr lang="zh-CN" altLang="en-US" dirty="0" smtClean="0"/>
              <a:t>周上课次数</a:t>
            </a:r>
            <a:endParaRPr lang="en-US" dirty="0"/>
          </a:p>
        </p:txBody>
      </p:sp>
      <p:sp>
        <p:nvSpPr>
          <p:cNvPr id="138" name="Rectangle 137"/>
          <p:cNvSpPr/>
          <p:nvPr/>
        </p:nvSpPr>
        <p:spPr>
          <a:xfrm>
            <a:off x="9336360" y="5877272"/>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确定</a:t>
            </a:r>
            <a:endParaRPr lang="en-US" dirty="0"/>
          </a:p>
        </p:txBody>
      </p:sp>
      <p:sp>
        <p:nvSpPr>
          <p:cNvPr id="145" name="Rectangle 144"/>
          <p:cNvSpPr/>
          <p:nvPr/>
        </p:nvSpPr>
        <p:spPr>
          <a:xfrm>
            <a:off x="10632504" y="5877272"/>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grpSp>
        <p:nvGrpSpPr>
          <p:cNvPr id="146" name="Group 145"/>
          <p:cNvGrpSpPr/>
          <p:nvPr/>
        </p:nvGrpSpPr>
        <p:grpSpPr>
          <a:xfrm>
            <a:off x="7824192" y="980728"/>
            <a:ext cx="360040" cy="360040"/>
            <a:chOff x="8472264" y="764704"/>
            <a:chExt cx="360040" cy="360040"/>
          </a:xfrm>
        </p:grpSpPr>
        <p:sp>
          <p:nvSpPr>
            <p:cNvPr id="147" name="Oval 146"/>
            <p:cNvSpPr/>
            <p:nvPr/>
          </p:nvSpPr>
          <p:spPr>
            <a:xfrm>
              <a:off x="8472264" y="764704"/>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8" name="Straight Connector 147"/>
            <p:cNvCxnSpPr/>
            <p:nvPr/>
          </p:nvCxnSpPr>
          <p:spPr>
            <a:xfrm>
              <a:off x="8688288" y="980728"/>
              <a:ext cx="144016" cy="144016"/>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49" name="Picture 148"/>
          <p:cNvPicPr>
            <a:picLocks noChangeAspect="1"/>
          </p:cNvPicPr>
          <p:nvPr/>
        </p:nvPicPr>
        <p:blipFill>
          <a:blip r:embed="rId4"/>
          <a:stretch>
            <a:fillRect/>
          </a:stretch>
        </p:blipFill>
        <p:spPr>
          <a:xfrm>
            <a:off x="7680176" y="1052736"/>
            <a:ext cx="431800" cy="317500"/>
          </a:xfrm>
          <a:prstGeom prst="rect">
            <a:avLst/>
          </a:prstGeom>
        </p:spPr>
      </p:pic>
      <p:sp>
        <p:nvSpPr>
          <p:cNvPr id="6" name="TextBox 5"/>
          <p:cNvSpPr txBox="1"/>
          <p:nvPr/>
        </p:nvSpPr>
        <p:spPr>
          <a:xfrm>
            <a:off x="2423592" y="404664"/>
            <a:ext cx="1569660" cy="369332"/>
          </a:xfrm>
          <a:prstGeom prst="rect">
            <a:avLst/>
          </a:prstGeom>
          <a:noFill/>
        </p:spPr>
        <p:txBody>
          <a:bodyPr wrap="none" rtlCol="0">
            <a:spAutoFit/>
          </a:bodyPr>
          <a:lstStyle/>
          <a:p>
            <a:r>
              <a:rPr lang="zh-CN" altLang="en-US" smtClean="0"/>
              <a:t>添加申报课程</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67408" y="3068960"/>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67408" y="4005064"/>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49411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5877272"/>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204864"/>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a:t>
            </a:r>
            <a:endParaRPr lang="en-US" dirty="0"/>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当前在排课中：目标学年为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47728" y="2924944"/>
            <a:ext cx="7200800" cy="1728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79776"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35960"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392144"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48328"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55640" y="30689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079776"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输入课程信息</a:t>
            </a:r>
            <a:endParaRPr lang="en-US" dirty="0"/>
          </a:p>
        </p:txBody>
      </p:sp>
      <p:sp>
        <p:nvSpPr>
          <p:cNvPr id="56" name="Rectangle 55"/>
          <p:cNvSpPr/>
          <p:nvPr/>
        </p:nvSpPr>
        <p:spPr>
          <a:xfrm>
            <a:off x="4079776" y="4077072"/>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教师认领课程</a:t>
            </a:r>
            <a:endParaRPr lang="en-US" altLang="zh-CN" dirty="0" smtClean="0"/>
          </a:p>
        </p:txBody>
      </p:sp>
      <p:sp>
        <p:nvSpPr>
          <p:cNvPr id="59" name="Rectangle 58"/>
          <p:cNvSpPr/>
          <p:nvPr/>
        </p:nvSpPr>
        <p:spPr>
          <a:xfrm>
            <a:off x="5735960"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输入课程信息</a:t>
            </a:r>
            <a:endParaRPr lang="en-US" dirty="0"/>
          </a:p>
        </p:txBody>
      </p:sp>
      <p:sp>
        <p:nvSpPr>
          <p:cNvPr id="60" name="Rectangle 59"/>
          <p:cNvSpPr/>
          <p:nvPr/>
        </p:nvSpPr>
        <p:spPr>
          <a:xfrm>
            <a:off x="5735960" y="4077072"/>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教师认领课程</a:t>
            </a:r>
            <a:endParaRPr lang="en-US" altLang="zh-CN" dirty="0" smtClean="0"/>
          </a:p>
        </p:txBody>
      </p:sp>
      <p:sp>
        <p:nvSpPr>
          <p:cNvPr id="61" name="Rectangle 60"/>
          <p:cNvSpPr/>
          <p:nvPr/>
        </p:nvSpPr>
        <p:spPr>
          <a:xfrm>
            <a:off x="7392144"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输入课程信息</a:t>
            </a:r>
            <a:endParaRPr lang="en-US" dirty="0"/>
          </a:p>
        </p:txBody>
      </p:sp>
      <p:sp>
        <p:nvSpPr>
          <p:cNvPr id="62" name="Rectangle 61"/>
          <p:cNvSpPr/>
          <p:nvPr/>
        </p:nvSpPr>
        <p:spPr>
          <a:xfrm>
            <a:off x="7392144" y="4077072"/>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教师认领课程</a:t>
            </a:r>
            <a:endParaRPr lang="en-US" altLang="zh-CN" dirty="0" smtClean="0"/>
          </a:p>
        </p:txBody>
      </p:sp>
      <p:sp>
        <p:nvSpPr>
          <p:cNvPr id="63" name="Rectangle 62"/>
          <p:cNvSpPr/>
          <p:nvPr/>
        </p:nvSpPr>
        <p:spPr>
          <a:xfrm>
            <a:off x="9048328"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输入课程信息</a:t>
            </a:r>
            <a:endParaRPr lang="en-US" dirty="0"/>
          </a:p>
        </p:txBody>
      </p:sp>
      <p:sp>
        <p:nvSpPr>
          <p:cNvPr id="64" name="Rectangle 63"/>
          <p:cNvSpPr/>
          <p:nvPr/>
        </p:nvSpPr>
        <p:spPr>
          <a:xfrm>
            <a:off x="9048328" y="4077072"/>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教师认领课程</a:t>
            </a:r>
            <a:endParaRPr lang="en-US" altLang="zh-CN" dirty="0" smtClean="0"/>
          </a:p>
        </p:txBody>
      </p:sp>
      <p:sp>
        <p:nvSpPr>
          <p:cNvPr id="66" name="Left Arrow 65"/>
          <p:cNvSpPr/>
          <p:nvPr/>
        </p:nvSpPr>
        <p:spPr>
          <a:xfrm rot="1363820">
            <a:off x="5653697" y="3858529"/>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431704" y="3933056"/>
            <a:ext cx="7632848" cy="6480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p:cNvGrpSpPr/>
          <p:nvPr/>
        </p:nvGrpSpPr>
        <p:grpSpPr>
          <a:xfrm>
            <a:off x="9624392" y="692696"/>
            <a:ext cx="1584176" cy="576064"/>
            <a:chOff x="3071664" y="2708920"/>
            <a:chExt cx="1659613" cy="648072"/>
          </a:xfrm>
          <a:solidFill>
            <a:schemeClr val="accent5">
              <a:lumMod val="75000"/>
            </a:schemeClr>
          </a:solidFill>
        </p:grpSpPr>
        <p:sp>
          <p:nvSpPr>
            <p:cNvPr id="86" name="Rectangle 85"/>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88" name="Group 87"/>
          <p:cNvGrpSpPr/>
          <p:nvPr/>
        </p:nvGrpSpPr>
        <p:grpSpPr>
          <a:xfrm>
            <a:off x="6456040" y="692696"/>
            <a:ext cx="1584176" cy="576064"/>
            <a:chOff x="3071664" y="2852936"/>
            <a:chExt cx="1584176" cy="648072"/>
          </a:xfrm>
          <a:solidFill>
            <a:schemeClr val="accent5">
              <a:lumMod val="75000"/>
            </a:schemeClr>
          </a:solidFill>
        </p:grpSpPr>
        <p:sp>
          <p:nvSpPr>
            <p:cNvPr id="89" name="Rectangle 88"/>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91" name="Group 90"/>
          <p:cNvGrpSpPr/>
          <p:nvPr/>
        </p:nvGrpSpPr>
        <p:grpSpPr>
          <a:xfrm>
            <a:off x="3215680" y="692696"/>
            <a:ext cx="1728193" cy="576064"/>
            <a:chOff x="936470" y="3438001"/>
            <a:chExt cx="1653053" cy="648072"/>
          </a:xfrm>
          <a:solidFill>
            <a:schemeClr val="accent5">
              <a:lumMod val="75000"/>
            </a:schemeClr>
          </a:solidFill>
        </p:grpSpPr>
        <p:sp>
          <p:nvSpPr>
            <p:cNvPr id="92" name="Rectangle 91"/>
            <p:cNvSpPr/>
            <p:nvPr/>
          </p:nvSpPr>
          <p:spPr>
            <a:xfrm>
              <a:off x="936470" y="3438001"/>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1005347" y="3519010"/>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94" name="Group 93"/>
          <p:cNvGrpSpPr/>
          <p:nvPr/>
        </p:nvGrpSpPr>
        <p:grpSpPr>
          <a:xfrm>
            <a:off x="4871864" y="692696"/>
            <a:ext cx="1584176" cy="576064"/>
            <a:chOff x="3071664" y="2708920"/>
            <a:chExt cx="1584176" cy="648072"/>
          </a:xfrm>
          <a:solidFill>
            <a:schemeClr val="accent5">
              <a:lumMod val="75000"/>
            </a:schemeClr>
          </a:solidFill>
        </p:grpSpPr>
        <p:sp>
          <p:nvSpPr>
            <p:cNvPr id="95" name="Rectangle 94"/>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97" name="Group 96"/>
          <p:cNvGrpSpPr/>
          <p:nvPr/>
        </p:nvGrpSpPr>
        <p:grpSpPr>
          <a:xfrm>
            <a:off x="8040216" y="692696"/>
            <a:ext cx="1584176" cy="576064"/>
            <a:chOff x="3071664" y="2492896"/>
            <a:chExt cx="1584176" cy="648072"/>
          </a:xfrm>
          <a:solidFill>
            <a:schemeClr val="accent5">
              <a:lumMod val="75000"/>
            </a:schemeClr>
          </a:solidFill>
        </p:grpSpPr>
        <p:sp>
          <p:nvSpPr>
            <p:cNvPr id="98" name="Rectangle 97"/>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5">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5">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75000"/>
            </a:schemeClr>
          </a:solidFill>
        </p:grpSpPr>
        <p:sp>
          <p:nvSpPr>
            <p:cNvPr id="25" name="Rectangle 24"/>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68" name="TextBox 67"/>
          <p:cNvSpPr txBox="1"/>
          <p:nvPr/>
        </p:nvSpPr>
        <p:spPr>
          <a:xfrm>
            <a:off x="2063552" y="2780928"/>
            <a:ext cx="1415772" cy="461665"/>
          </a:xfrm>
          <a:prstGeom prst="rect">
            <a:avLst/>
          </a:prstGeom>
          <a:noFill/>
        </p:spPr>
        <p:txBody>
          <a:bodyPr wrap="none" rtlCol="0">
            <a:spAutoFit/>
          </a:bodyPr>
          <a:lstStyle/>
          <a:p>
            <a:r>
              <a:rPr lang="zh-CN" altLang="en-US" sz="2400" dirty="0" smtClean="0"/>
              <a:t>申报课程</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4" name="TextBox 103"/>
          <p:cNvSpPr txBox="1"/>
          <p:nvPr/>
        </p:nvSpPr>
        <p:spPr>
          <a:xfrm>
            <a:off x="8544272" y="8829600"/>
            <a:ext cx="3329758" cy="307777"/>
          </a:xfrm>
          <a:prstGeom prst="rect">
            <a:avLst/>
          </a:prstGeom>
          <a:noFill/>
        </p:spPr>
        <p:txBody>
          <a:bodyPr wrap="none" rtlCol="0">
            <a:spAutoFit/>
          </a:bodyPr>
          <a:lstStyle/>
          <a:p>
            <a:r>
              <a:rPr lang="zh-CN" altLang="en-US" sz="1400" dirty="0" smtClean="0"/>
              <a:t>首页 上一页 </a:t>
            </a:r>
            <a:r>
              <a:rPr lang="en-US" altLang="zh-CN" sz="1400" dirty="0" smtClean="0"/>
              <a:t>1-10</a:t>
            </a:r>
            <a:r>
              <a:rPr lang="zh-CN" altLang="en-US" sz="1400" dirty="0" smtClean="0"/>
              <a:t>条，共</a:t>
            </a:r>
            <a:r>
              <a:rPr lang="en-US" altLang="zh-CN" sz="1400" dirty="0" smtClean="0"/>
              <a:t>10</a:t>
            </a:r>
            <a:r>
              <a:rPr lang="zh-CN" altLang="en-US" sz="1400" dirty="0" smtClean="0"/>
              <a:t>条下一页 尾页</a:t>
            </a:r>
            <a:endParaRPr lang="en-US" sz="1400" dirty="0"/>
          </a:p>
        </p:txBody>
      </p:sp>
      <p:sp>
        <p:nvSpPr>
          <p:cNvPr id="113" name="Rounded Rectangle 112"/>
          <p:cNvSpPr/>
          <p:nvPr/>
        </p:nvSpPr>
        <p:spPr>
          <a:xfrm>
            <a:off x="818423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897632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6" name="Rounded Rectangle 115"/>
          <p:cNvSpPr/>
          <p:nvPr/>
        </p:nvSpPr>
        <p:spPr>
          <a:xfrm>
            <a:off x="976840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209" name="Straight Connector 208"/>
          <p:cNvCxnSpPr/>
          <p:nvPr/>
        </p:nvCxnSpPr>
        <p:spPr>
          <a:xfrm>
            <a:off x="1991544" y="85415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10" name="Rectangle 209"/>
          <p:cNvSpPr/>
          <p:nvPr/>
        </p:nvSpPr>
        <p:spPr>
          <a:xfrm>
            <a:off x="1991544" y="8181528"/>
            <a:ext cx="9721080"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无记录</a:t>
            </a:r>
            <a:endParaRPr lang="en-US" dirty="0">
              <a:solidFill>
                <a:schemeClr val="tx1"/>
              </a:solidFill>
            </a:endParaRPr>
          </a:p>
        </p:txBody>
      </p:sp>
      <p:sp>
        <p:nvSpPr>
          <p:cNvPr id="211" name="Rectangle 210"/>
          <p:cNvSpPr/>
          <p:nvPr/>
        </p:nvSpPr>
        <p:spPr>
          <a:xfrm>
            <a:off x="1991544" y="8181528"/>
            <a:ext cx="9721080" cy="3600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12" name="TextBox 211"/>
          <p:cNvSpPr txBox="1"/>
          <p:nvPr/>
        </p:nvSpPr>
        <p:spPr>
          <a:xfrm>
            <a:off x="2207568" y="8181528"/>
            <a:ext cx="792087" cy="307777"/>
          </a:xfrm>
          <a:prstGeom prst="rect">
            <a:avLst/>
          </a:prstGeom>
          <a:noFill/>
        </p:spPr>
        <p:txBody>
          <a:bodyPr wrap="square" rtlCol="0">
            <a:spAutoFit/>
          </a:bodyPr>
          <a:lstStyle/>
          <a:p>
            <a:r>
              <a:rPr lang="en-US" altLang="zh-CN" sz="1400" dirty="0" smtClean="0"/>
              <a:t>365432</a:t>
            </a:r>
            <a:endParaRPr lang="en-US" sz="1400" dirty="0"/>
          </a:p>
        </p:txBody>
      </p:sp>
      <p:sp>
        <p:nvSpPr>
          <p:cNvPr id="213" name="TextBox 212"/>
          <p:cNvSpPr txBox="1"/>
          <p:nvPr/>
        </p:nvSpPr>
        <p:spPr>
          <a:xfrm>
            <a:off x="3431704" y="8181528"/>
            <a:ext cx="723275" cy="307777"/>
          </a:xfrm>
          <a:prstGeom prst="rect">
            <a:avLst/>
          </a:prstGeom>
          <a:noFill/>
        </p:spPr>
        <p:txBody>
          <a:bodyPr wrap="none" rtlCol="0">
            <a:spAutoFit/>
          </a:bodyPr>
          <a:lstStyle/>
          <a:p>
            <a:r>
              <a:rPr lang="zh-CN" altLang="en-US" sz="1400" dirty="0" smtClean="0"/>
              <a:t>段厚省</a:t>
            </a:r>
            <a:endParaRPr lang="en-US" sz="1400" dirty="0"/>
          </a:p>
        </p:txBody>
      </p:sp>
      <p:sp>
        <p:nvSpPr>
          <p:cNvPr id="214" name="TextBox 213"/>
          <p:cNvSpPr txBox="1"/>
          <p:nvPr/>
        </p:nvSpPr>
        <p:spPr>
          <a:xfrm>
            <a:off x="5866610" y="8181528"/>
            <a:ext cx="458780" cy="307777"/>
          </a:xfrm>
          <a:prstGeom prst="rect">
            <a:avLst/>
          </a:prstGeom>
          <a:noFill/>
        </p:spPr>
        <p:txBody>
          <a:bodyPr wrap="none" rtlCol="0">
            <a:spAutoFit/>
          </a:bodyPr>
          <a:lstStyle/>
          <a:p>
            <a:r>
              <a:rPr lang="en-US" altLang="zh-CN" sz="1400" dirty="0" smtClean="0"/>
              <a:t>162</a:t>
            </a:r>
            <a:endParaRPr lang="en-US" sz="1400" dirty="0"/>
          </a:p>
        </p:txBody>
      </p:sp>
      <p:sp>
        <p:nvSpPr>
          <p:cNvPr id="215" name="TextBox 214"/>
          <p:cNvSpPr txBox="1"/>
          <p:nvPr/>
        </p:nvSpPr>
        <p:spPr>
          <a:xfrm>
            <a:off x="6600056" y="8201072"/>
            <a:ext cx="2201565" cy="307777"/>
          </a:xfrm>
          <a:prstGeom prst="rect">
            <a:avLst/>
          </a:prstGeom>
          <a:noFill/>
        </p:spPr>
        <p:txBody>
          <a:bodyPr wrap="none" rtlCol="0">
            <a:spAutoFit/>
          </a:bodyPr>
          <a:lstStyle/>
          <a:p>
            <a:r>
              <a:rPr lang="zh-CN" altLang="en-US" sz="1400" dirty="0" smtClean="0"/>
              <a:t>法律实务</a:t>
            </a:r>
            <a:r>
              <a:rPr lang="en-US" altLang="zh-CN" sz="1400" dirty="0" smtClean="0"/>
              <a:t>(LAWS130019.01)</a:t>
            </a:r>
            <a:endParaRPr lang="en-US" sz="1400" dirty="0"/>
          </a:p>
        </p:txBody>
      </p:sp>
      <p:sp>
        <p:nvSpPr>
          <p:cNvPr id="3" name="Rectangle 2"/>
          <p:cNvSpPr/>
          <p:nvPr/>
        </p:nvSpPr>
        <p:spPr>
          <a:xfrm>
            <a:off x="407368" y="1988840"/>
            <a:ext cx="12961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教师个人</a:t>
            </a:r>
            <a:endParaRPr lang="en-US" dirty="0"/>
          </a:p>
        </p:txBody>
      </p:sp>
      <p:sp>
        <p:nvSpPr>
          <p:cNvPr id="135" name="Rectangle 134"/>
          <p:cNvSpPr/>
          <p:nvPr/>
        </p:nvSpPr>
        <p:spPr>
          <a:xfrm>
            <a:off x="407368" y="2348880"/>
            <a:ext cx="1296144"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管理员</a:t>
            </a:r>
            <a:endParaRPr lang="en-US" dirty="0"/>
          </a:p>
        </p:txBody>
      </p:sp>
      <p:sp>
        <p:nvSpPr>
          <p:cNvPr id="7" name="Rectangle 6"/>
          <p:cNvSpPr/>
          <p:nvPr/>
        </p:nvSpPr>
        <p:spPr>
          <a:xfrm>
            <a:off x="2207568" y="1988840"/>
            <a:ext cx="2952328"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第一学期期望学时           </a:t>
            </a:r>
            <a:endParaRPr lang="en-US" altLang="zh-CN" dirty="0" smtClean="0">
              <a:solidFill>
                <a:schemeClr val="tx1"/>
              </a:solidFill>
            </a:endParaRPr>
          </a:p>
          <a:p>
            <a:pPr algn="ctr"/>
            <a:r>
              <a:rPr lang="en-US" altLang="zh-CN" dirty="0" smtClean="0">
                <a:solidFill>
                  <a:schemeClr val="tx1"/>
                </a:solidFill>
              </a:rPr>
              <a:t>200%</a:t>
            </a:r>
            <a:endParaRPr lang="en-US" dirty="0">
              <a:solidFill>
                <a:schemeClr val="tx1"/>
              </a:solidFill>
            </a:endParaRPr>
          </a:p>
        </p:txBody>
      </p:sp>
      <p:sp>
        <p:nvSpPr>
          <p:cNvPr id="139" name="Rectangle 138"/>
          <p:cNvSpPr/>
          <p:nvPr/>
        </p:nvSpPr>
        <p:spPr>
          <a:xfrm>
            <a:off x="5375920" y="1988840"/>
            <a:ext cx="2952328"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第二学期期望学时           </a:t>
            </a:r>
            <a:endParaRPr lang="en-US" altLang="zh-CN" dirty="0" smtClean="0">
              <a:solidFill>
                <a:schemeClr val="tx1"/>
              </a:solidFill>
            </a:endParaRPr>
          </a:p>
          <a:p>
            <a:pPr algn="ctr"/>
            <a:r>
              <a:rPr lang="en-US" altLang="zh-CN" dirty="0" smtClean="0">
                <a:solidFill>
                  <a:schemeClr val="tx1"/>
                </a:solidFill>
              </a:rPr>
              <a:t>0%</a:t>
            </a:r>
            <a:endParaRPr lang="en-US" dirty="0">
              <a:solidFill>
                <a:schemeClr val="tx1"/>
              </a:solidFill>
            </a:endParaRPr>
          </a:p>
        </p:txBody>
      </p:sp>
      <p:sp>
        <p:nvSpPr>
          <p:cNvPr id="140" name="TextBox 139"/>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141" name="Picture 140"/>
          <p:cNvPicPr>
            <a:picLocks noChangeAspect="1"/>
          </p:cNvPicPr>
          <p:nvPr/>
        </p:nvPicPr>
        <p:blipFill>
          <a:blip r:embed="rId3"/>
          <a:stretch>
            <a:fillRect/>
          </a:stretch>
        </p:blipFill>
        <p:spPr>
          <a:xfrm>
            <a:off x="3143672" y="3861048"/>
            <a:ext cx="190500" cy="304800"/>
          </a:xfrm>
          <a:prstGeom prst="rect">
            <a:avLst/>
          </a:prstGeom>
        </p:spPr>
      </p:pic>
      <p:sp>
        <p:nvSpPr>
          <p:cNvPr id="142" name="TextBox 141"/>
          <p:cNvSpPr txBox="1"/>
          <p:nvPr/>
        </p:nvSpPr>
        <p:spPr>
          <a:xfrm>
            <a:off x="3359696"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143" name="TextBox 142"/>
          <p:cNvSpPr txBox="1"/>
          <p:nvPr/>
        </p:nvSpPr>
        <p:spPr>
          <a:xfrm>
            <a:off x="4583832"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144" name="TextBox 143"/>
          <p:cNvSpPr txBox="1"/>
          <p:nvPr/>
        </p:nvSpPr>
        <p:spPr>
          <a:xfrm>
            <a:off x="5303912"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150" name="TextBox 149"/>
          <p:cNvSpPr txBox="1"/>
          <p:nvPr/>
        </p:nvSpPr>
        <p:spPr>
          <a:xfrm>
            <a:off x="5951984"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153" name="TextBox 152"/>
          <p:cNvSpPr txBox="1"/>
          <p:nvPr/>
        </p:nvSpPr>
        <p:spPr>
          <a:xfrm>
            <a:off x="7104112"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161" name="TextBox 160"/>
          <p:cNvSpPr txBox="1"/>
          <p:nvPr/>
        </p:nvSpPr>
        <p:spPr>
          <a:xfrm>
            <a:off x="7896200"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184" name="TextBox 183"/>
          <p:cNvSpPr txBox="1"/>
          <p:nvPr/>
        </p:nvSpPr>
        <p:spPr>
          <a:xfrm>
            <a:off x="8688288"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199" name="TextBox 198"/>
          <p:cNvSpPr txBox="1"/>
          <p:nvPr/>
        </p:nvSpPr>
        <p:spPr>
          <a:xfrm>
            <a:off x="9480376" y="3861048"/>
            <a:ext cx="673582" cy="338554"/>
          </a:xfrm>
          <a:prstGeom prst="rect">
            <a:avLst/>
          </a:prstGeom>
          <a:noFill/>
        </p:spPr>
        <p:txBody>
          <a:bodyPr wrap="none" rtlCol="0">
            <a:spAutoFit/>
          </a:bodyPr>
          <a:lstStyle/>
          <a:p>
            <a:r>
              <a:rPr lang="zh-CN" altLang="en-US" sz="1600" dirty="0" smtClean="0"/>
              <a:t>必</a:t>
            </a:r>
            <a:r>
              <a:rPr lang="en-US" altLang="zh-CN" sz="1600" dirty="0" smtClean="0"/>
              <a:t>/</a:t>
            </a:r>
            <a:r>
              <a:rPr lang="zh-CN" altLang="en-US" sz="1600" dirty="0" smtClean="0"/>
              <a:t>选</a:t>
            </a:r>
            <a:endParaRPr lang="en-US" sz="1600" dirty="0"/>
          </a:p>
        </p:txBody>
      </p:sp>
      <p:sp>
        <p:nvSpPr>
          <p:cNvPr id="217" name="TextBox 216"/>
          <p:cNvSpPr txBox="1"/>
          <p:nvPr/>
        </p:nvSpPr>
        <p:spPr>
          <a:xfrm>
            <a:off x="1041648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218" name="Picture 217"/>
          <p:cNvPicPr>
            <a:picLocks noChangeAspect="1"/>
          </p:cNvPicPr>
          <p:nvPr/>
        </p:nvPicPr>
        <p:blipFill>
          <a:blip r:embed="rId3"/>
          <a:stretch>
            <a:fillRect/>
          </a:stretch>
        </p:blipFill>
        <p:spPr>
          <a:xfrm>
            <a:off x="4367808" y="3861048"/>
            <a:ext cx="190500" cy="304800"/>
          </a:xfrm>
          <a:prstGeom prst="rect">
            <a:avLst/>
          </a:prstGeom>
        </p:spPr>
      </p:pic>
      <p:pic>
        <p:nvPicPr>
          <p:cNvPr id="219" name="Picture 218"/>
          <p:cNvPicPr>
            <a:picLocks noChangeAspect="1"/>
          </p:cNvPicPr>
          <p:nvPr/>
        </p:nvPicPr>
        <p:blipFill>
          <a:blip r:embed="rId3"/>
          <a:stretch>
            <a:fillRect/>
          </a:stretch>
        </p:blipFill>
        <p:spPr>
          <a:xfrm>
            <a:off x="5159896" y="3861048"/>
            <a:ext cx="190500" cy="304800"/>
          </a:xfrm>
          <a:prstGeom prst="rect">
            <a:avLst/>
          </a:prstGeom>
        </p:spPr>
      </p:pic>
      <p:pic>
        <p:nvPicPr>
          <p:cNvPr id="220" name="Picture 219"/>
          <p:cNvPicPr>
            <a:picLocks noChangeAspect="1"/>
          </p:cNvPicPr>
          <p:nvPr/>
        </p:nvPicPr>
        <p:blipFill>
          <a:blip r:embed="rId3"/>
          <a:stretch>
            <a:fillRect/>
          </a:stretch>
        </p:blipFill>
        <p:spPr>
          <a:xfrm>
            <a:off x="5807968" y="3861048"/>
            <a:ext cx="190500" cy="304800"/>
          </a:xfrm>
          <a:prstGeom prst="rect">
            <a:avLst/>
          </a:prstGeom>
        </p:spPr>
      </p:pic>
      <p:pic>
        <p:nvPicPr>
          <p:cNvPr id="221" name="Picture 220"/>
          <p:cNvPicPr>
            <a:picLocks noChangeAspect="1"/>
          </p:cNvPicPr>
          <p:nvPr/>
        </p:nvPicPr>
        <p:blipFill>
          <a:blip r:embed="rId3"/>
          <a:stretch>
            <a:fillRect/>
          </a:stretch>
        </p:blipFill>
        <p:spPr>
          <a:xfrm>
            <a:off x="6888088" y="3861048"/>
            <a:ext cx="190500" cy="304800"/>
          </a:xfrm>
          <a:prstGeom prst="rect">
            <a:avLst/>
          </a:prstGeom>
        </p:spPr>
      </p:pic>
      <p:pic>
        <p:nvPicPr>
          <p:cNvPr id="222" name="Picture 221"/>
          <p:cNvPicPr>
            <a:picLocks noChangeAspect="1"/>
          </p:cNvPicPr>
          <p:nvPr/>
        </p:nvPicPr>
        <p:blipFill>
          <a:blip r:embed="rId3"/>
          <a:stretch>
            <a:fillRect/>
          </a:stretch>
        </p:blipFill>
        <p:spPr>
          <a:xfrm>
            <a:off x="7680176" y="3861048"/>
            <a:ext cx="190500" cy="304800"/>
          </a:xfrm>
          <a:prstGeom prst="rect">
            <a:avLst/>
          </a:prstGeom>
        </p:spPr>
      </p:pic>
      <p:pic>
        <p:nvPicPr>
          <p:cNvPr id="223" name="Picture 222"/>
          <p:cNvPicPr>
            <a:picLocks noChangeAspect="1"/>
          </p:cNvPicPr>
          <p:nvPr/>
        </p:nvPicPr>
        <p:blipFill>
          <a:blip r:embed="rId3"/>
          <a:stretch>
            <a:fillRect/>
          </a:stretch>
        </p:blipFill>
        <p:spPr>
          <a:xfrm>
            <a:off x="8472264" y="3861048"/>
            <a:ext cx="190500" cy="304800"/>
          </a:xfrm>
          <a:prstGeom prst="rect">
            <a:avLst/>
          </a:prstGeom>
        </p:spPr>
      </p:pic>
      <p:pic>
        <p:nvPicPr>
          <p:cNvPr id="224" name="Picture 223"/>
          <p:cNvPicPr>
            <a:picLocks noChangeAspect="1"/>
          </p:cNvPicPr>
          <p:nvPr/>
        </p:nvPicPr>
        <p:blipFill>
          <a:blip r:embed="rId3"/>
          <a:stretch>
            <a:fillRect/>
          </a:stretch>
        </p:blipFill>
        <p:spPr>
          <a:xfrm>
            <a:off x="9264352" y="3861048"/>
            <a:ext cx="190500" cy="304800"/>
          </a:xfrm>
          <a:prstGeom prst="rect">
            <a:avLst/>
          </a:prstGeom>
        </p:spPr>
      </p:pic>
      <p:pic>
        <p:nvPicPr>
          <p:cNvPr id="225" name="Picture 224"/>
          <p:cNvPicPr>
            <a:picLocks noChangeAspect="1"/>
          </p:cNvPicPr>
          <p:nvPr/>
        </p:nvPicPr>
        <p:blipFill>
          <a:blip r:embed="rId3"/>
          <a:stretch>
            <a:fillRect/>
          </a:stretch>
        </p:blipFill>
        <p:spPr>
          <a:xfrm>
            <a:off x="10200456" y="3861048"/>
            <a:ext cx="190500" cy="304800"/>
          </a:xfrm>
          <a:prstGeom prst="rect">
            <a:avLst/>
          </a:prstGeom>
        </p:spPr>
      </p:pic>
      <p:pic>
        <p:nvPicPr>
          <p:cNvPr id="227" name="Picture 226"/>
          <p:cNvPicPr>
            <a:picLocks noChangeAspect="1"/>
          </p:cNvPicPr>
          <p:nvPr/>
        </p:nvPicPr>
        <p:blipFill>
          <a:blip r:embed="rId3"/>
          <a:stretch>
            <a:fillRect/>
          </a:stretch>
        </p:blipFill>
        <p:spPr>
          <a:xfrm>
            <a:off x="11064552" y="3861048"/>
            <a:ext cx="190500" cy="304800"/>
          </a:xfrm>
          <a:prstGeom prst="rect">
            <a:avLst/>
          </a:prstGeom>
        </p:spPr>
      </p:pic>
      <p:cxnSp>
        <p:nvCxnSpPr>
          <p:cNvPr id="228" name="Straight Connector 227"/>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84" name="Rounded Rectangle 283"/>
          <p:cNvSpPr/>
          <p:nvPr/>
        </p:nvSpPr>
        <p:spPr>
          <a:xfrm>
            <a:off x="8472264" y="1988840"/>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7" name="Left Arrow 116"/>
          <p:cNvSpPr/>
          <p:nvPr/>
        </p:nvSpPr>
        <p:spPr>
          <a:xfrm rot="1363820">
            <a:off x="9512588" y="3110418"/>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5" name="Straight Connector 284"/>
          <p:cNvCxnSpPr/>
          <p:nvPr/>
        </p:nvCxnSpPr>
        <p:spPr>
          <a:xfrm>
            <a:off x="1991544" y="465313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86" name="Rectangle 285"/>
          <p:cNvSpPr/>
          <p:nvPr/>
        </p:nvSpPr>
        <p:spPr>
          <a:xfrm>
            <a:off x="1991544" y="4293096"/>
            <a:ext cx="9721080"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无记录</a:t>
            </a:r>
            <a:endParaRPr lang="en-US" dirty="0">
              <a:solidFill>
                <a:schemeClr val="tx1"/>
              </a:solidFill>
            </a:endParaRPr>
          </a:p>
        </p:txBody>
      </p:sp>
      <p:sp>
        <p:nvSpPr>
          <p:cNvPr id="287" name="TextBox 286"/>
          <p:cNvSpPr txBox="1"/>
          <p:nvPr/>
        </p:nvSpPr>
        <p:spPr>
          <a:xfrm>
            <a:off x="8688288" y="4725144"/>
            <a:ext cx="3147015" cy="307777"/>
          </a:xfrm>
          <a:prstGeom prst="rect">
            <a:avLst/>
          </a:prstGeom>
          <a:noFill/>
        </p:spPr>
        <p:txBody>
          <a:bodyPr wrap="none" rtlCol="0">
            <a:spAutoFit/>
          </a:bodyPr>
          <a:lstStyle/>
          <a:p>
            <a:r>
              <a:rPr lang="zh-CN" altLang="en-US" sz="1400" dirty="0" smtClean="0"/>
              <a:t>首页 上一页 </a:t>
            </a:r>
            <a:r>
              <a:rPr lang="en-US" altLang="zh-CN" sz="1400" dirty="0" smtClean="0"/>
              <a:t>0-0</a:t>
            </a:r>
            <a:r>
              <a:rPr lang="zh-CN" altLang="en-US" sz="1400" dirty="0" smtClean="0"/>
              <a:t>条，共</a:t>
            </a:r>
            <a:r>
              <a:rPr lang="en-US" altLang="zh-CN" sz="1400" dirty="0" smtClean="0"/>
              <a:t>0</a:t>
            </a:r>
            <a:r>
              <a:rPr lang="zh-CN" altLang="en-US" sz="1400" dirty="0" smtClean="0"/>
              <a:t>条下一页 尾页</a:t>
            </a:r>
            <a:endParaRPr lang="en-US" sz="1400" dirty="0"/>
          </a:p>
        </p:txBody>
      </p:sp>
      <p:cxnSp>
        <p:nvCxnSpPr>
          <p:cNvPr id="288" name="Straight Connector 287"/>
          <p:cNvCxnSpPr/>
          <p:nvPr/>
        </p:nvCxnSpPr>
        <p:spPr>
          <a:xfrm>
            <a:off x="119336" y="2996952"/>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289" name="Rectangle 288"/>
          <p:cNvSpPr/>
          <p:nvPr/>
        </p:nvSpPr>
        <p:spPr>
          <a:xfrm>
            <a:off x="335360" y="32849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90" name="TextBox 289"/>
          <p:cNvSpPr txBox="1"/>
          <p:nvPr/>
        </p:nvSpPr>
        <p:spPr>
          <a:xfrm>
            <a:off x="623392" y="3212976"/>
            <a:ext cx="646331" cy="369332"/>
          </a:xfrm>
          <a:prstGeom prst="rect">
            <a:avLst/>
          </a:prstGeom>
          <a:noFill/>
        </p:spPr>
        <p:txBody>
          <a:bodyPr wrap="none" rtlCol="0">
            <a:spAutoFit/>
          </a:bodyPr>
          <a:lstStyle/>
          <a:p>
            <a:r>
              <a:rPr lang="zh-CN" altLang="en-US" smtClean="0"/>
              <a:t>本科</a:t>
            </a:r>
            <a:endParaRPr lang="en-US" dirty="0"/>
          </a:p>
        </p:txBody>
      </p:sp>
      <p:sp>
        <p:nvSpPr>
          <p:cNvPr id="291" name="TextBox 290"/>
          <p:cNvSpPr txBox="1"/>
          <p:nvPr/>
        </p:nvSpPr>
        <p:spPr>
          <a:xfrm>
            <a:off x="335360" y="414908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292" name="Rectangle 291"/>
          <p:cNvSpPr/>
          <p:nvPr/>
        </p:nvSpPr>
        <p:spPr>
          <a:xfrm>
            <a:off x="335360"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93" name="TextBox 292"/>
          <p:cNvSpPr txBox="1"/>
          <p:nvPr/>
        </p:nvSpPr>
        <p:spPr>
          <a:xfrm>
            <a:off x="623392" y="3717032"/>
            <a:ext cx="1107996" cy="369332"/>
          </a:xfrm>
          <a:prstGeom prst="rect">
            <a:avLst/>
          </a:prstGeom>
          <a:noFill/>
        </p:spPr>
        <p:txBody>
          <a:bodyPr wrap="none" rtlCol="0">
            <a:spAutoFit/>
          </a:bodyPr>
          <a:lstStyle/>
          <a:p>
            <a:r>
              <a:rPr lang="zh-CN" altLang="en-US" dirty="0" smtClean="0"/>
              <a:t>法律硕士</a:t>
            </a:r>
            <a:endParaRPr lang="en-US" dirty="0"/>
          </a:p>
        </p:txBody>
      </p:sp>
      <p:sp>
        <p:nvSpPr>
          <p:cNvPr id="294" name="Rectangle 293"/>
          <p:cNvSpPr/>
          <p:nvPr/>
        </p:nvSpPr>
        <p:spPr>
          <a:xfrm>
            <a:off x="335360" y="429309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95" name="TextBox 294"/>
          <p:cNvSpPr txBox="1"/>
          <p:nvPr/>
        </p:nvSpPr>
        <p:spPr>
          <a:xfrm>
            <a:off x="623392" y="4221088"/>
            <a:ext cx="1107996" cy="369332"/>
          </a:xfrm>
          <a:prstGeom prst="rect">
            <a:avLst/>
          </a:prstGeom>
          <a:noFill/>
        </p:spPr>
        <p:txBody>
          <a:bodyPr wrap="none" rtlCol="0">
            <a:spAutoFit/>
          </a:bodyPr>
          <a:lstStyle/>
          <a:p>
            <a:r>
              <a:rPr lang="zh-CN" altLang="en-US" dirty="0" smtClean="0"/>
              <a:t>法学硕士</a:t>
            </a:r>
            <a:endParaRPr lang="en-US" dirty="0"/>
          </a:p>
        </p:txBody>
      </p:sp>
      <p:sp>
        <p:nvSpPr>
          <p:cNvPr id="296" name="Rectangle 295"/>
          <p:cNvSpPr/>
          <p:nvPr/>
        </p:nvSpPr>
        <p:spPr>
          <a:xfrm>
            <a:off x="335360" y="486916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97" name="TextBox 296"/>
          <p:cNvSpPr txBox="1"/>
          <p:nvPr/>
        </p:nvSpPr>
        <p:spPr>
          <a:xfrm>
            <a:off x="623392" y="479715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298" name="Rectangle 297"/>
          <p:cNvSpPr/>
          <p:nvPr/>
        </p:nvSpPr>
        <p:spPr>
          <a:xfrm>
            <a:off x="335360" y="566124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299" name="TextBox 298"/>
          <p:cNvSpPr txBox="1"/>
          <p:nvPr/>
        </p:nvSpPr>
        <p:spPr>
          <a:xfrm>
            <a:off x="623392" y="5589240"/>
            <a:ext cx="1107996" cy="369332"/>
          </a:xfrm>
          <a:prstGeom prst="rect">
            <a:avLst/>
          </a:prstGeom>
          <a:noFill/>
        </p:spPr>
        <p:txBody>
          <a:bodyPr wrap="none" rtlCol="0">
            <a:spAutoFit/>
          </a:bodyPr>
          <a:lstStyle/>
          <a:p>
            <a:r>
              <a:rPr lang="zh-CN" altLang="en-US" dirty="0" smtClean="0"/>
              <a:t>第一学期</a:t>
            </a:r>
            <a:endParaRPr lang="en-US" dirty="0"/>
          </a:p>
        </p:txBody>
      </p:sp>
      <p:sp>
        <p:nvSpPr>
          <p:cNvPr id="300" name="Rectangle 299"/>
          <p:cNvSpPr/>
          <p:nvPr/>
        </p:nvSpPr>
        <p:spPr>
          <a:xfrm>
            <a:off x="335360" y="616530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301" name="TextBox 300"/>
          <p:cNvSpPr txBox="1"/>
          <p:nvPr/>
        </p:nvSpPr>
        <p:spPr>
          <a:xfrm>
            <a:off x="623392" y="6093296"/>
            <a:ext cx="1107996" cy="369332"/>
          </a:xfrm>
          <a:prstGeom prst="rect">
            <a:avLst/>
          </a:prstGeom>
          <a:noFill/>
        </p:spPr>
        <p:txBody>
          <a:bodyPr wrap="none" rtlCol="0">
            <a:spAutoFit/>
          </a:bodyPr>
          <a:lstStyle/>
          <a:p>
            <a:r>
              <a:rPr lang="zh-CN" altLang="en-US" dirty="0" smtClean="0"/>
              <a:t>第二学期</a:t>
            </a:r>
            <a:endParaRPr lang="en-US" dirty="0"/>
          </a:p>
        </p:txBody>
      </p:sp>
      <p:sp>
        <p:nvSpPr>
          <p:cNvPr id="302" name="Rectangle 301"/>
          <p:cNvSpPr/>
          <p:nvPr/>
        </p:nvSpPr>
        <p:spPr>
          <a:xfrm>
            <a:off x="335360" y="616530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331" name="Rectangle 330"/>
          <p:cNvSpPr/>
          <p:nvPr/>
        </p:nvSpPr>
        <p:spPr>
          <a:xfrm>
            <a:off x="335360" y="3789040"/>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332" name="Rectangle 331"/>
          <p:cNvSpPr/>
          <p:nvPr/>
        </p:nvSpPr>
        <p:spPr>
          <a:xfrm>
            <a:off x="335360" y="4293096"/>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333" name="Rectangle 332"/>
          <p:cNvSpPr/>
          <p:nvPr/>
        </p:nvSpPr>
        <p:spPr>
          <a:xfrm>
            <a:off x="335360" y="4869160"/>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95" name="Rounded Rectangle 94"/>
          <p:cNvSpPr/>
          <p:nvPr/>
        </p:nvSpPr>
        <p:spPr>
          <a:xfrm>
            <a:off x="10560496" y="2924944"/>
            <a:ext cx="1152128"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申报完成</a:t>
            </a:r>
            <a:endParaRPr lang="en-US" sz="1600" dirty="0"/>
          </a:p>
        </p:txBody>
      </p:sp>
      <p:sp>
        <p:nvSpPr>
          <p:cNvPr id="97" name="Rectangle 96"/>
          <p:cNvSpPr/>
          <p:nvPr/>
        </p:nvSpPr>
        <p:spPr>
          <a:xfrm>
            <a:off x="2135560" y="188640"/>
            <a:ext cx="9721080" cy="6480720"/>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98" name="TextBox 97"/>
          <p:cNvSpPr txBox="1"/>
          <p:nvPr/>
        </p:nvSpPr>
        <p:spPr>
          <a:xfrm>
            <a:off x="2927648" y="980728"/>
            <a:ext cx="1107996" cy="369332"/>
          </a:xfrm>
          <a:prstGeom prst="rect">
            <a:avLst/>
          </a:prstGeom>
          <a:noFill/>
        </p:spPr>
        <p:txBody>
          <a:bodyPr wrap="none" rtlCol="0">
            <a:spAutoFit/>
          </a:bodyPr>
          <a:lstStyle/>
          <a:p>
            <a:r>
              <a:rPr lang="zh-CN" altLang="en-US" smtClean="0"/>
              <a:t>课程代码</a:t>
            </a:r>
            <a:endParaRPr lang="en-US" dirty="0"/>
          </a:p>
        </p:txBody>
      </p:sp>
      <p:sp>
        <p:nvSpPr>
          <p:cNvPr id="99" name="TextBox 98"/>
          <p:cNvSpPr txBox="1"/>
          <p:nvPr/>
        </p:nvSpPr>
        <p:spPr>
          <a:xfrm>
            <a:off x="2927648" y="1484784"/>
            <a:ext cx="1107996" cy="369332"/>
          </a:xfrm>
          <a:prstGeom prst="rect">
            <a:avLst/>
          </a:prstGeom>
          <a:noFill/>
        </p:spPr>
        <p:txBody>
          <a:bodyPr wrap="none" rtlCol="0">
            <a:spAutoFit/>
          </a:bodyPr>
          <a:lstStyle/>
          <a:p>
            <a:r>
              <a:rPr lang="zh-CN" altLang="en-US" dirty="0" smtClean="0"/>
              <a:t>课程名称</a:t>
            </a:r>
            <a:endParaRPr lang="en-US" dirty="0"/>
          </a:p>
        </p:txBody>
      </p:sp>
      <p:sp>
        <p:nvSpPr>
          <p:cNvPr id="100" name="Rectangle 99"/>
          <p:cNvSpPr/>
          <p:nvPr/>
        </p:nvSpPr>
        <p:spPr>
          <a:xfrm>
            <a:off x="4439816" y="980728"/>
            <a:ext cx="327636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LAWS130015.1.01</a:t>
            </a:r>
            <a:endParaRPr lang="en-US" dirty="0">
              <a:solidFill>
                <a:schemeClr val="tx1"/>
              </a:solidFill>
            </a:endParaRPr>
          </a:p>
        </p:txBody>
      </p:sp>
      <p:sp>
        <p:nvSpPr>
          <p:cNvPr id="101" name="Rectangle 100"/>
          <p:cNvSpPr/>
          <p:nvPr/>
        </p:nvSpPr>
        <p:spPr>
          <a:xfrm>
            <a:off x="4439816" y="1484784"/>
            <a:ext cx="590465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2927648" y="1988840"/>
            <a:ext cx="1069524" cy="369332"/>
          </a:xfrm>
          <a:prstGeom prst="rect">
            <a:avLst/>
          </a:prstGeom>
          <a:noFill/>
        </p:spPr>
        <p:txBody>
          <a:bodyPr wrap="none" rtlCol="0">
            <a:spAutoFit/>
          </a:bodyPr>
          <a:lstStyle/>
          <a:p>
            <a:r>
              <a:rPr lang="zh-CN" altLang="en-US" dirty="0" smtClean="0"/>
              <a:t>学        位</a:t>
            </a:r>
            <a:endParaRPr lang="en-US" dirty="0"/>
          </a:p>
        </p:txBody>
      </p:sp>
      <p:sp>
        <p:nvSpPr>
          <p:cNvPr id="103" name="Rectangle 102"/>
          <p:cNvSpPr/>
          <p:nvPr/>
        </p:nvSpPr>
        <p:spPr>
          <a:xfrm>
            <a:off x="4439816"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p:cNvSpPr txBox="1"/>
          <p:nvPr/>
        </p:nvSpPr>
        <p:spPr>
          <a:xfrm>
            <a:off x="6816080" y="1988840"/>
            <a:ext cx="1069524" cy="369332"/>
          </a:xfrm>
          <a:prstGeom prst="rect">
            <a:avLst/>
          </a:prstGeom>
          <a:noFill/>
        </p:spPr>
        <p:txBody>
          <a:bodyPr wrap="none" rtlCol="0">
            <a:spAutoFit/>
          </a:bodyPr>
          <a:lstStyle/>
          <a:p>
            <a:r>
              <a:rPr lang="zh-CN" altLang="en-US" dirty="0" smtClean="0"/>
              <a:t>年        级</a:t>
            </a:r>
            <a:endParaRPr lang="en-US" dirty="0"/>
          </a:p>
        </p:txBody>
      </p:sp>
      <p:sp>
        <p:nvSpPr>
          <p:cNvPr id="108" name="Rectangle 107"/>
          <p:cNvSpPr/>
          <p:nvPr/>
        </p:nvSpPr>
        <p:spPr>
          <a:xfrm>
            <a:off x="8256240"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p:cNvSpPr txBox="1"/>
          <p:nvPr/>
        </p:nvSpPr>
        <p:spPr>
          <a:xfrm>
            <a:off x="2927648" y="2492896"/>
            <a:ext cx="1069524" cy="369332"/>
          </a:xfrm>
          <a:prstGeom prst="rect">
            <a:avLst/>
          </a:prstGeom>
          <a:noFill/>
        </p:spPr>
        <p:txBody>
          <a:bodyPr wrap="none" rtlCol="0">
            <a:spAutoFit/>
          </a:bodyPr>
          <a:lstStyle/>
          <a:p>
            <a:r>
              <a:rPr lang="zh-CN" altLang="en-US" dirty="0" smtClean="0"/>
              <a:t>班        级</a:t>
            </a:r>
            <a:endParaRPr lang="en-US" dirty="0"/>
          </a:p>
        </p:txBody>
      </p:sp>
      <p:sp>
        <p:nvSpPr>
          <p:cNvPr id="112" name="Rectangle 111"/>
          <p:cNvSpPr/>
          <p:nvPr/>
        </p:nvSpPr>
        <p:spPr>
          <a:xfrm>
            <a:off x="4439816" y="2492896"/>
            <a:ext cx="54726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118"/>
          <p:cNvSpPr txBox="1"/>
          <p:nvPr/>
        </p:nvSpPr>
        <p:spPr>
          <a:xfrm>
            <a:off x="2927648" y="3041299"/>
            <a:ext cx="1069524" cy="369332"/>
          </a:xfrm>
          <a:prstGeom prst="rect">
            <a:avLst/>
          </a:prstGeom>
          <a:noFill/>
        </p:spPr>
        <p:txBody>
          <a:bodyPr wrap="none" rtlCol="0">
            <a:spAutoFit/>
          </a:bodyPr>
          <a:lstStyle/>
          <a:p>
            <a:r>
              <a:rPr lang="zh-CN" altLang="en-US" dirty="0" smtClean="0"/>
              <a:t>学        期</a:t>
            </a:r>
            <a:endParaRPr lang="en-US" dirty="0"/>
          </a:p>
        </p:txBody>
      </p:sp>
      <p:sp>
        <p:nvSpPr>
          <p:cNvPr id="120" name="Rectangle 119"/>
          <p:cNvSpPr/>
          <p:nvPr/>
        </p:nvSpPr>
        <p:spPr>
          <a:xfrm>
            <a:off x="4439816"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6816080" y="2996952"/>
            <a:ext cx="1103187" cy="369332"/>
          </a:xfrm>
          <a:prstGeom prst="rect">
            <a:avLst/>
          </a:prstGeom>
          <a:noFill/>
        </p:spPr>
        <p:txBody>
          <a:bodyPr wrap="none" rtlCol="0">
            <a:spAutoFit/>
          </a:bodyPr>
          <a:lstStyle/>
          <a:p>
            <a:r>
              <a:rPr lang="zh-CN" altLang="en-US" dirty="0" smtClean="0"/>
              <a:t>学        时</a:t>
            </a:r>
            <a:endParaRPr lang="en-US" dirty="0"/>
          </a:p>
        </p:txBody>
      </p:sp>
      <p:sp>
        <p:nvSpPr>
          <p:cNvPr id="122" name="Rectangle 121"/>
          <p:cNvSpPr/>
          <p:nvPr/>
        </p:nvSpPr>
        <p:spPr>
          <a:xfrm>
            <a:off x="8256240"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p:cNvSpPr txBox="1"/>
          <p:nvPr/>
        </p:nvSpPr>
        <p:spPr>
          <a:xfrm>
            <a:off x="2927648" y="3501008"/>
            <a:ext cx="1069524" cy="369332"/>
          </a:xfrm>
          <a:prstGeom prst="rect">
            <a:avLst/>
          </a:prstGeom>
          <a:noFill/>
        </p:spPr>
        <p:txBody>
          <a:bodyPr wrap="none" rtlCol="0">
            <a:spAutoFit/>
          </a:bodyPr>
          <a:lstStyle/>
          <a:p>
            <a:r>
              <a:rPr lang="zh-CN" altLang="en-US" dirty="0" smtClean="0"/>
              <a:t>难        度</a:t>
            </a:r>
            <a:endParaRPr lang="en-US" dirty="0"/>
          </a:p>
        </p:txBody>
      </p:sp>
      <p:sp>
        <p:nvSpPr>
          <p:cNvPr id="126" name="Rectangle 125"/>
          <p:cNvSpPr/>
          <p:nvPr/>
        </p:nvSpPr>
        <p:spPr>
          <a:xfrm>
            <a:off x="4439816" y="3501008"/>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p:cNvSpPr txBox="1"/>
          <p:nvPr/>
        </p:nvSpPr>
        <p:spPr>
          <a:xfrm>
            <a:off x="2927648" y="4005064"/>
            <a:ext cx="1197764" cy="369332"/>
          </a:xfrm>
          <a:prstGeom prst="rect">
            <a:avLst/>
          </a:prstGeom>
          <a:noFill/>
        </p:spPr>
        <p:txBody>
          <a:bodyPr wrap="none" rtlCol="0">
            <a:spAutoFit/>
          </a:bodyPr>
          <a:lstStyle/>
          <a:p>
            <a:r>
              <a:rPr lang="zh-CN" altLang="en-US" dirty="0" smtClean="0"/>
              <a:t>必修</a:t>
            </a:r>
            <a:r>
              <a:rPr lang="en-US" altLang="zh-CN" dirty="0" smtClean="0"/>
              <a:t>/</a:t>
            </a:r>
            <a:r>
              <a:rPr lang="zh-CN" altLang="en-US" dirty="0" smtClean="0"/>
              <a:t>选修</a:t>
            </a:r>
            <a:endParaRPr lang="en-US" dirty="0"/>
          </a:p>
        </p:txBody>
      </p:sp>
      <p:sp>
        <p:nvSpPr>
          <p:cNvPr id="130" name="Rectangle 129"/>
          <p:cNvSpPr/>
          <p:nvPr/>
        </p:nvSpPr>
        <p:spPr>
          <a:xfrm>
            <a:off x="4455460" y="4005064"/>
            <a:ext cx="16405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4451134" y="4509120"/>
            <a:ext cx="164486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2927648" y="4509120"/>
            <a:ext cx="1338828" cy="369332"/>
          </a:xfrm>
          <a:prstGeom prst="rect">
            <a:avLst/>
          </a:prstGeom>
          <a:noFill/>
        </p:spPr>
        <p:txBody>
          <a:bodyPr wrap="none" rtlCol="0">
            <a:spAutoFit/>
          </a:bodyPr>
          <a:lstStyle/>
          <a:p>
            <a:r>
              <a:rPr lang="zh-CN" altLang="en-US" dirty="0" smtClean="0"/>
              <a:t>周上课次数</a:t>
            </a:r>
            <a:endParaRPr lang="en-US" dirty="0"/>
          </a:p>
        </p:txBody>
      </p:sp>
      <p:sp>
        <p:nvSpPr>
          <p:cNvPr id="138" name="Rectangle 137"/>
          <p:cNvSpPr/>
          <p:nvPr/>
        </p:nvSpPr>
        <p:spPr>
          <a:xfrm>
            <a:off x="9336360" y="5877272"/>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确定</a:t>
            </a:r>
            <a:endParaRPr lang="en-US" dirty="0"/>
          </a:p>
        </p:txBody>
      </p:sp>
      <p:sp>
        <p:nvSpPr>
          <p:cNvPr id="145" name="Rectangle 144"/>
          <p:cNvSpPr/>
          <p:nvPr/>
        </p:nvSpPr>
        <p:spPr>
          <a:xfrm>
            <a:off x="10632504" y="5877272"/>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grpSp>
        <p:nvGrpSpPr>
          <p:cNvPr id="146" name="Group 145"/>
          <p:cNvGrpSpPr/>
          <p:nvPr/>
        </p:nvGrpSpPr>
        <p:grpSpPr>
          <a:xfrm>
            <a:off x="7824192" y="980728"/>
            <a:ext cx="360040" cy="360040"/>
            <a:chOff x="8472264" y="764704"/>
            <a:chExt cx="360040" cy="360040"/>
          </a:xfrm>
        </p:grpSpPr>
        <p:sp>
          <p:nvSpPr>
            <p:cNvPr id="147" name="Oval 146"/>
            <p:cNvSpPr/>
            <p:nvPr/>
          </p:nvSpPr>
          <p:spPr>
            <a:xfrm>
              <a:off x="8472264" y="764704"/>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8" name="Straight Connector 147"/>
            <p:cNvCxnSpPr/>
            <p:nvPr/>
          </p:nvCxnSpPr>
          <p:spPr>
            <a:xfrm>
              <a:off x="8688288" y="980728"/>
              <a:ext cx="144016" cy="144016"/>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49" name="Picture 148"/>
          <p:cNvPicPr>
            <a:picLocks noChangeAspect="1"/>
          </p:cNvPicPr>
          <p:nvPr/>
        </p:nvPicPr>
        <p:blipFill>
          <a:blip r:embed="rId4"/>
          <a:stretch>
            <a:fillRect/>
          </a:stretch>
        </p:blipFill>
        <p:spPr>
          <a:xfrm>
            <a:off x="7680176" y="1052736"/>
            <a:ext cx="431800" cy="317500"/>
          </a:xfrm>
          <a:prstGeom prst="rect">
            <a:avLst/>
          </a:prstGeom>
        </p:spPr>
      </p:pic>
      <p:sp>
        <p:nvSpPr>
          <p:cNvPr id="6" name="TextBox 5"/>
          <p:cNvSpPr txBox="1"/>
          <p:nvPr/>
        </p:nvSpPr>
        <p:spPr>
          <a:xfrm>
            <a:off x="2423592" y="404664"/>
            <a:ext cx="1569660" cy="369332"/>
          </a:xfrm>
          <a:prstGeom prst="rect">
            <a:avLst/>
          </a:prstGeom>
          <a:noFill/>
        </p:spPr>
        <p:txBody>
          <a:bodyPr wrap="none" rtlCol="0">
            <a:spAutoFit/>
          </a:bodyPr>
          <a:lstStyle/>
          <a:p>
            <a:r>
              <a:rPr lang="zh-CN" altLang="en-US" smtClean="0"/>
              <a:t>添加申报课程</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5">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5">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75000"/>
            </a:schemeClr>
          </a:solidFill>
        </p:grpSpPr>
        <p:sp>
          <p:nvSpPr>
            <p:cNvPr id="25" name="Rectangle 24"/>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68" name="TextBox 67"/>
          <p:cNvSpPr txBox="1"/>
          <p:nvPr/>
        </p:nvSpPr>
        <p:spPr>
          <a:xfrm>
            <a:off x="2063552" y="2780928"/>
            <a:ext cx="1415772" cy="461665"/>
          </a:xfrm>
          <a:prstGeom prst="rect">
            <a:avLst/>
          </a:prstGeom>
          <a:noFill/>
        </p:spPr>
        <p:txBody>
          <a:bodyPr wrap="none" rtlCol="0">
            <a:spAutoFit/>
          </a:bodyPr>
          <a:lstStyle/>
          <a:p>
            <a:r>
              <a:rPr lang="zh-CN" altLang="en-US" sz="2400" dirty="0" smtClean="0"/>
              <a:t>申报课程</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4" name="TextBox 103"/>
          <p:cNvSpPr txBox="1"/>
          <p:nvPr/>
        </p:nvSpPr>
        <p:spPr>
          <a:xfrm>
            <a:off x="8544272" y="8829600"/>
            <a:ext cx="3329758" cy="307777"/>
          </a:xfrm>
          <a:prstGeom prst="rect">
            <a:avLst/>
          </a:prstGeom>
          <a:noFill/>
        </p:spPr>
        <p:txBody>
          <a:bodyPr wrap="none" rtlCol="0">
            <a:spAutoFit/>
          </a:bodyPr>
          <a:lstStyle/>
          <a:p>
            <a:r>
              <a:rPr lang="zh-CN" altLang="en-US" sz="1400" dirty="0" smtClean="0"/>
              <a:t>首页 上一页 </a:t>
            </a:r>
            <a:r>
              <a:rPr lang="en-US" altLang="zh-CN" sz="1400" dirty="0" smtClean="0"/>
              <a:t>1-10</a:t>
            </a:r>
            <a:r>
              <a:rPr lang="zh-CN" altLang="en-US" sz="1400" dirty="0" smtClean="0"/>
              <a:t>条，共</a:t>
            </a:r>
            <a:r>
              <a:rPr lang="en-US" altLang="zh-CN" sz="1400" dirty="0" smtClean="0"/>
              <a:t>10</a:t>
            </a:r>
            <a:r>
              <a:rPr lang="zh-CN" altLang="en-US" sz="1400" dirty="0" smtClean="0"/>
              <a:t>条下一页 尾页</a:t>
            </a:r>
            <a:endParaRPr lang="en-US" sz="1400" dirty="0"/>
          </a:p>
        </p:txBody>
      </p:sp>
      <p:sp>
        <p:nvSpPr>
          <p:cNvPr id="113" name="Rounded Rectangle 112"/>
          <p:cNvSpPr/>
          <p:nvPr/>
        </p:nvSpPr>
        <p:spPr>
          <a:xfrm>
            <a:off x="818423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897632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6" name="Rounded Rectangle 115"/>
          <p:cNvSpPr/>
          <p:nvPr/>
        </p:nvSpPr>
        <p:spPr>
          <a:xfrm>
            <a:off x="976840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209" name="Straight Connector 208"/>
          <p:cNvCxnSpPr/>
          <p:nvPr/>
        </p:nvCxnSpPr>
        <p:spPr>
          <a:xfrm>
            <a:off x="1991544" y="85415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10" name="Rectangle 209"/>
          <p:cNvSpPr/>
          <p:nvPr/>
        </p:nvSpPr>
        <p:spPr>
          <a:xfrm>
            <a:off x="1991544" y="8181528"/>
            <a:ext cx="9721080"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无记录</a:t>
            </a:r>
            <a:endParaRPr lang="en-US" dirty="0">
              <a:solidFill>
                <a:schemeClr val="tx1"/>
              </a:solidFill>
            </a:endParaRPr>
          </a:p>
        </p:txBody>
      </p:sp>
      <p:sp>
        <p:nvSpPr>
          <p:cNvPr id="211" name="Rectangle 210"/>
          <p:cNvSpPr/>
          <p:nvPr/>
        </p:nvSpPr>
        <p:spPr>
          <a:xfrm>
            <a:off x="1991544" y="8181528"/>
            <a:ext cx="9721080" cy="3600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12" name="TextBox 211"/>
          <p:cNvSpPr txBox="1"/>
          <p:nvPr/>
        </p:nvSpPr>
        <p:spPr>
          <a:xfrm>
            <a:off x="2207568" y="8181528"/>
            <a:ext cx="792087" cy="307777"/>
          </a:xfrm>
          <a:prstGeom prst="rect">
            <a:avLst/>
          </a:prstGeom>
          <a:noFill/>
        </p:spPr>
        <p:txBody>
          <a:bodyPr wrap="square" rtlCol="0">
            <a:spAutoFit/>
          </a:bodyPr>
          <a:lstStyle/>
          <a:p>
            <a:r>
              <a:rPr lang="en-US" altLang="zh-CN" sz="1400" dirty="0" smtClean="0"/>
              <a:t>365432</a:t>
            </a:r>
            <a:endParaRPr lang="en-US" sz="1400" dirty="0"/>
          </a:p>
        </p:txBody>
      </p:sp>
      <p:sp>
        <p:nvSpPr>
          <p:cNvPr id="213" name="TextBox 212"/>
          <p:cNvSpPr txBox="1"/>
          <p:nvPr/>
        </p:nvSpPr>
        <p:spPr>
          <a:xfrm>
            <a:off x="3431704" y="8181528"/>
            <a:ext cx="723275" cy="307777"/>
          </a:xfrm>
          <a:prstGeom prst="rect">
            <a:avLst/>
          </a:prstGeom>
          <a:noFill/>
        </p:spPr>
        <p:txBody>
          <a:bodyPr wrap="none" rtlCol="0">
            <a:spAutoFit/>
          </a:bodyPr>
          <a:lstStyle/>
          <a:p>
            <a:r>
              <a:rPr lang="zh-CN" altLang="en-US" sz="1400" dirty="0" smtClean="0"/>
              <a:t>段厚省</a:t>
            </a:r>
            <a:endParaRPr lang="en-US" sz="1400" dirty="0"/>
          </a:p>
        </p:txBody>
      </p:sp>
      <p:sp>
        <p:nvSpPr>
          <p:cNvPr id="214" name="TextBox 213"/>
          <p:cNvSpPr txBox="1"/>
          <p:nvPr/>
        </p:nvSpPr>
        <p:spPr>
          <a:xfrm>
            <a:off x="5866610" y="8181528"/>
            <a:ext cx="458780" cy="307777"/>
          </a:xfrm>
          <a:prstGeom prst="rect">
            <a:avLst/>
          </a:prstGeom>
          <a:noFill/>
        </p:spPr>
        <p:txBody>
          <a:bodyPr wrap="none" rtlCol="0">
            <a:spAutoFit/>
          </a:bodyPr>
          <a:lstStyle/>
          <a:p>
            <a:r>
              <a:rPr lang="en-US" altLang="zh-CN" sz="1400" dirty="0" smtClean="0"/>
              <a:t>162</a:t>
            </a:r>
            <a:endParaRPr lang="en-US" sz="1400" dirty="0"/>
          </a:p>
        </p:txBody>
      </p:sp>
      <p:sp>
        <p:nvSpPr>
          <p:cNvPr id="215" name="TextBox 214"/>
          <p:cNvSpPr txBox="1"/>
          <p:nvPr/>
        </p:nvSpPr>
        <p:spPr>
          <a:xfrm>
            <a:off x="6600056" y="8201072"/>
            <a:ext cx="2201565" cy="307777"/>
          </a:xfrm>
          <a:prstGeom prst="rect">
            <a:avLst/>
          </a:prstGeom>
          <a:noFill/>
        </p:spPr>
        <p:txBody>
          <a:bodyPr wrap="none" rtlCol="0">
            <a:spAutoFit/>
          </a:bodyPr>
          <a:lstStyle/>
          <a:p>
            <a:r>
              <a:rPr lang="zh-CN" altLang="en-US" sz="1400" dirty="0" smtClean="0"/>
              <a:t>法律实务</a:t>
            </a:r>
            <a:r>
              <a:rPr lang="en-US" altLang="zh-CN" sz="1400" dirty="0" smtClean="0"/>
              <a:t>(LAWS130019.01)</a:t>
            </a:r>
            <a:endParaRPr lang="en-US" sz="1400" dirty="0"/>
          </a:p>
        </p:txBody>
      </p:sp>
      <p:sp>
        <p:nvSpPr>
          <p:cNvPr id="3" name="Rectangle 2"/>
          <p:cNvSpPr/>
          <p:nvPr/>
        </p:nvSpPr>
        <p:spPr>
          <a:xfrm>
            <a:off x="407368" y="1988840"/>
            <a:ext cx="12961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教师个人</a:t>
            </a:r>
            <a:endParaRPr lang="en-US" dirty="0"/>
          </a:p>
        </p:txBody>
      </p:sp>
      <p:sp>
        <p:nvSpPr>
          <p:cNvPr id="135" name="Rectangle 134"/>
          <p:cNvSpPr/>
          <p:nvPr/>
        </p:nvSpPr>
        <p:spPr>
          <a:xfrm>
            <a:off x="407368" y="2348880"/>
            <a:ext cx="1296144"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管理员</a:t>
            </a:r>
            <a:endParaRPr lang="en-US" dirty="0"/>
          </a:p>
        </p:txBody>
      </p:sp>
      <p:sp>
        <p:nvSpPr>
          <p:cNvPr id="7" name="Rectangle 6"/>
          <p:cNvSpPr/>
          <p:nvPr/>
        </p:nvSpPr>
        <p:spPr>
          <a:xfrm>
            <a:off x="2207568" y="1988840"/>
            <a:ext cx="2952328"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第一学期期望学时           </a:t>
            </a:r>
            <a:endParaRPr lang="en-US" altLang="zh-CN" dirty="0" smtClean="0">
              <a:solidFill>
                <a:schemeClr val="tx1"/>
              </a:solidFill>
            </a:endParaRPr>
          </a:p>
          <a:p>
            <a:pPr algn="ctr"/>
            <a:r>
              <a:rPr lang="en-US" altLang="zh-CN" dirty="0" smtClean="0">
                <a:solidFill>
                  <a:schemeClr val="tx1"/>
                </a:solidFill>
              </a:rPr>
              <a:t>200%</a:t>
            </a:r>
            <a:endParaRPr lang="en-US" dirty="0">
              <a:solidFill>
                <a:schemeClr val="tx1"/>
              </a:solidFill>
            </a:endParaRPr>
          </a:p>
        </p:txBody>
      </p:sp>
      <p:sp>
        <p:nvSpPr>
          <p:cNvPr id="139" name="Rectangle 138"/>
          <p:cNvSpPr/>
          <p:nvPr/>
        </p:nvSpPr>
        <p:spPr>
          <a:xfrm>
            <a:off x="5375920" y="1988840"/>
            <a:ext cx="2952328"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第二学期期望学时           </a:t>
            </a:r>
            <a:endParaRPr lang="en-US" altLang="zh-CN" dirty="0" smtClean="0">
              <a:solidFill>
                <a:schemeClr val="tx1"/>
              </a:solidFill>
            </a:endParaRPr>
          </a:p>
          <a:p>
            <a:pPr algn="ctr"/>
            <a:r>
              <a:rPr lang="en-US" altLang="zh-CN" dirty="0" smtClean="0">
                <a:solidFill>
                  <a:schemeClr val="tx1"/>
                </a:solidFill>
              </a:rPr>
              <a:t>0%</a:t>
            </a:r>
            <a:endParaRPr lang="en-US" dirty="0">
              <a:solidFill>
                <a:schemeClr val="tx1"/>
              </a:solidFill>
            </a:endParaRPr>
          </a:p>
        </p:txBody>
      </p:sp>
      <p:sp>
        <p:nvSpPr>
          <p:cNvPr id="140" name="TextBox 139"/>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141" name="Picture 140"/>
          <p:cNvPicPr>
            <a:picLocks noChangeAspect="1"/>
          </p:cNvPicPr>
          <p:nvPr/>
        </p:nvPicPr>
        <p:blipFill>
          <a:blip r:embed="rId3"/>
          <a:stretch>
            <a:fillRect/>
          </a:stretch>
        </p:blipFill>
        <p:spPr>
          <a:xfrm>
            <a:off x="3143672" y="3861048"/>
            <a:ext cx="190500" cy="304800"/>
          </a:xfrm>
          <a:prstGeom prst="rect">
            <a:avLst/>
          </a:prstGeom>
        </p:spPr>
      </p:pic>
      <p:sp>
        <p:nvSpPr>
          <p:cNvPr id="142" name="TextBox 141"/>
          <p:cNvSpPr txBox="1"/>
          <p:nvPr/>
        </p:nvSpPr>
        <p:spPr>
          <a:xfrm>
            <a:off x="3359696"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143" name="TextBox 142"/>
          <p:cNvSpPr txBox="1"/>
          <p:nvPr/>
        </p:nvSpPr>
        <p:spPr>
          <a:xfrm>
            <a:off x="4583832"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144" name="TextBox 143"/>
          <p:cNvSpPr txBox="1"/>
          <p:nvPr/>
        </p:nvSpPr>
        <p:spPr>
          <a:xfrm>
            <a:off x="5303912"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150" name="TextBox 149"/>
          <p:cNvSpPr txBox="1"/>
          <p:nvPr/>
        </p:nvSpPr>
        <p:spPr>
          <a:xfrm>
            <a:off x="5951984"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153" name="TextBox 152"/>
          <p:cNvSpPr txBox="1"/>
          <p:nvPr/>
        </p:nvSpPr>
        <p:spPr>
          <a:xfrm>
            <a:off x="7104112"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161" name="TextBox 160"/>
          <p:cNvSpPr txBox="1"/>
          <p:nvPr/>
        </p:nvSpPr>
        <p:spPr>
          <a:xfrm>
            <a:off x="7896200"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184" name="TextBox 183"/>
          <p:cNvSpPr txBox="1"/>
          <p:nvPr/>
        </p:nvSpPr>
        <p:spPr>
          <a:xfrm>
            <a:off x="8688288"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199" name="TextBox 198"/>
          <p:cNvSpPr txBox="1"/>
          <p:nvPr/>
        </p:nvSpPr>
        <p:spPr>
          <a:xfrm>
            <a:off x="9480376" y="3861048"/>
            <a:ext cx="673582" cy="338554"/>
          </a:xfrm>
          <a:prstGeom prst="rect">
            <a:avLst/>
          </a:prstGeom>
          <a:noFill/>
        </p:spPr>
        <p:txBody>
          <a:bodyPr wrap="none" rtlCol="0">
            <a:spAutoFit/>
          </a:bodyPr>
          <a:lstStyle/>
          <a:p>
            <a:r>
              <a:rPr lang="zh-CN" altLang="en-US" sz="1600" dirty="0" smtClean="0"/>
              <a:t>必</a:t>
            </a:r>
            <a:r>
              <a:rPr lang="en-US" altLang="zh-CN" sz="1600" dirty="0" smtClean="0"/>
              <a:t>/</a:t>
            </a:r>
            <a:r>
              <a:rPr lang="zh-CN" altLang="en-US" sz="1600" dirty="0" smtClean="0"/>
              <a:t>选</a:t>
            </a:r>
            <a:endParaRPr lang="en-US" sz="1600" dirty="0"/>
          </a:p>
        </p:txBody>
      </p:sp>
      <p:sp>
        <p:nvSpPr>
          <p:cNvPr id="217" name="TextBox 216"/>
          <p:cNvSpPr txBox="1"/>
          <p:nvPr/>
        </p:nvSpPr>
        <p:spPr>
          <a:xfrm>
            <a:off x="1041648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218" name="Picture 217"/>
          <p:cNvPicPr>
            <a:picLocks noChangeAspect="1"/>
          </p:cNvPicPr>
          <p:nvPr/>
        </p:nvPicPr>
        <p:blipFill>
          <a:blip r:embed="rId3"/>
          <a:stretch>
            <a:fillRect/>
          </a:stretch>
        </p:blipFill>
        <p:spPr>
          <a:xfrm>
            <a:off x="4367808" y="3861048"/>
            <a:ext cx="190500" cy="304800"/>
          </a:xfrm>
          <a:prstGeom prst="rect">
            <a:avLst/>
          </a:prstGeom>
        </p:spPr>
      </p:pic>
      <p:pic>
        <p:nvPicPr>
          <p:cNvPr id="219" name="Picture 218"/>
          <p:cNvPicPr>
            <a:picLocks noChangeAspect="1"/>
          </p:cNvPicPr>
          <p:nvPr/>
        </p:nvPicPr>
        <p:blipFill>
          <a:blip r:embed="rId3"/>
          <a:stretch>
            <a:fillRect/>
          </a:stretch>
        </p:blipFill>
        <p:spPr>
          <a:xfrm>
            <a:off x="5159896" y="3861048"/>
            <a:ext cx="190500" cy="304800"/>
          </a:xfrm>
          <a:prstGeom prst="rect">
            <a:avLst/>
          </a:prstGeom>
        </p:spPr>
      </p:pic>
      <p:pic>
        <p:nvPicPr>
          <p:cNvPr id="220" name="Picture 219"/>
          <p:cNvPicPr>
            <a:picLocks noChangeAspect="1"/>
          </p:cNvPicPr>
          <p:nvPr/>
        </p:nvPicPr>
        <p:blipFill>
          <a:blip r:embed="rId3"/>
          <a:stretch>
            <a:fillRect/>
          </a:stretch>
        </p:blipFill>
        <p:spPr>
          <a:xfrm>
            <a:off x="5807968" y="3861048"/>
            <a:ext cx="190500" cy="304800"/>
          </a:xfrm>
          <a:prstGeom prst="rect">
            <a:avLst/>
          </a:prstGeom>
        </p:spPr>
      </p:pic>
      <p:pic>
        <p:nvPicPr>
          <p:cNvPr id="221" name="Picture 220"/>
          <p:cNvPicPr>
            <a:picLocks noChangeAspect="1"/>
          </p:cNvPicPr>
          <p:nvPr/>
        </p:nvPicPr>
        <p:blipFill>
          <a:blip r:embed="rId3"/>
          <a:stretch>
            <a:fillRect/>
          </a:stretch>
        </p:blipFill>
        <p:spPr>
          <a:xfrm>
            <a:off x="6888088" y="3861048"/>
            <a:ext cx="190500" cy="304800"/>
          </a:xfrm>
          <a:prstGeom prst="rect">
            <a:avLst/>
          </a:prstGeom>
        </p:spPr>
      </p:pic>
      <p:pic>
        <p:nvPicPr>
          <p:cNvPr id="222" name="Picture 221"/>
          <p:cNvPicPr>
            <a:picLocks noChangeAspect="1"/>
          </p:cNvPicPr>
          <p:nvPr/>
        </p:nvPicPr>
        <p:blipFill>
          <a:blip r:embed="rId3"/>
          <a:stretch>
            <a:fillRect/>
          </a:stretch>
        </p:blipFill>
        <p:spPr>
          <a:xfrm>
            <a:off x="7680176" y="3861048"/>
            <a:ext cx="190500" cy="304800"/>
          </a:xfrm>
          <a:prstGeom prst="rect">
            <a:avLst/>
          </a:prstGeom>
        </p:spPr>
      </p:pic>
      <p:pic>
        <p:nvPicPr>
          <p:cNvPr id="223" name="Picture 222"/>
          <p:cNvPicPr>
            <a:picLocks noChangeAspect="1"/>
          </p:cNvPicPr>
          <p:nvPr/>
        </p:nvPicPr>
        <p:blipFill>
          <a:blip r:embed="rId3"/>
          <a:stretch>
            <a:fillRect/>
          </a:stretch>
        </p:blipFill>
        <p:spPr>
          <a:xfrm>
            <a:off x="8472264" y="3861048"/>
            <a:ext cx="190500" cy="304800"/>
          </a:xfrm>
          <a:prstGeom prst="rect">
            <a:avLst/>
          </a:prstGeom>
        </p:spPr>
      </p:pic>
      <p:pic>
        <p:nvPicPr>
          <p:cNvPr id="224" name="Picture 223"/>
          <p:cNvPicPr>
            <a:picLocks noChangeAspect="1"/>
          </p:cNvPicPr>
          <p:nvPr/>
        </p:nvPicPr>
        <p:blipFill>
          <a:blip r:embed="rId3"/>
          <a:stretch>
            <a:fillRect/>
          </a:stretch>
        </p:blipFill>
        <p:spPr>
          <a:xfrm>
            <a:off x="9264352" y="3861048"/>
            <a:ext cx="190500" cy="304800"/>
          </a:xfrm>
          <a:prstGeom prst="rect">
            <a:avLst/>
          </a:prstGeom>
        </p:spPr>
      </p:pic>
      <p:pic>
        <p:nvPicPr>
          <p:cNvPr id="225" name="Picture 224"/>
          <p:cNvPicPr>
            <a:picLocks noChangeAspect="1"/>
          </p:cNvPicPr>
          <p:nvPr/>
        </p:nvPicPr>
        <p:blipFill>
          <a:blip r:embed="rId3"/>
          <a:stretch>
            <a:fillRect/>
          </a:stretch>
        </p:blipFill>
        <p:spPr>
          <a:xfrm>
            <a:off x="10200456" y="3861048"/>
            <a:ext cx="190500" cy="304800"/>
          </a:xfrm>
          <a:prstGeom prst="rect">
            <a:avLst/>
          </a:prstGeom>
        </p:spPr>
      </p:pic>
      <p:pic>
        <p:nvPicPr>
          <p:cNvPr id="227" name="Picture 226"/>
          <p:cNvPicPr>
            <a:picLocks noChangeAspect="1"/>
          </p:cNvPicPr>
          <p:nvPr/>
        </p:nvPicPr>
        <p:blipFill>
          <a:blip r:embed="rId3"/>
          <a:stretch>
            <a:fillRect/>
          </a:stretch>
        </p:blipFill>
        <p:spPr>
          <a:xfrm>
            <a:off x="11064552" y="3861048"/>
            <a:ext cx="190500" cy="304800"/>
          </a:xfrm>
          <a:prstGeom prst="rect">
            <a:avLst/>
          </a:prstGeom>
        </p:spPr>
      </p:pic>
      <p:cxnSp>
        <p:nvCxnSpPr>
          <p:cNvPr id="228" name="Straight Connector 227"/>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84" name="Rounded Rectangle 283"/>
          <p:cNvSpPr/>
          <p:nvPr/>
        </p:nvSpPr>
        <p:spPr>
          <a:xfrm>
            <a:off x="8472264" y="1988840"/>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7" name="Left Arrow 116"/>
          <p:cNvSpPr/>
          <p:nvPr/>
        </p:nvSpPr>
        <p:spPr>
          <a:xfrm rot="1363820">
            <a:off x="9512588" y="3110418"/>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5" name="Straight Connector 284"/>
          <p:cNvCxnSpPr/>
          <p:nvPr/>
        </p:nvCxnSpPr>
        <p:spPr>
          <a:xfrm>
            <a:off x="1991544" y="465313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86" name="Rectangle 285"/>
          <p:cNvSpPr/>
          <p:nvPr/>
        </p:nvSpPr>
        <p:spPr>
          <a:xfrm>
            <a:off x="1991544" y="4293096"/>
            <a:ext cx="9721080"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无记录</a:t>
            </a:r>
            <a:endParaRPr lang="en-US" dirty="0">
              <a:solidFill>
                <a:schemeClr val="tx1"/>
              </a:solidFill>
            </a:endParaRPr>
          </a:p>
        </p:txBody>
      </p:sp>
      <p:sp>
        <p:nvSpPr>
          <p:cNvPr id="287" name="TextBox 286"/>
          <p:cNvSpPr txBox="1"/>
          <p:nvPr/>
        </p:nvSpPr>
        <p:spPr>
          <a:xfrm>
            <a:off x="8688288" y="4725144"/>
            <a:ext cx="3147015" cy="307777"/>
          </a:xfrm>
          <a:prstGeom prst="rect">
            <a:avLst/>
          </a:prstGeom>
          <a:noFill/>
        </p:spPr>
        <p:txBody>
          <a:bodyPr wrap="none" rtlCol="0">
            <a:spAutoFit/>
          </a:bodyPr>
          <a:lstStyle/>
          <a:p>
            <a:r>
              <a:rPr lang="zh-CN" altLang="en-US" sz="1400" dirty="0" smtClean="0"/>
              <a:t>首页 上一页 </a:t>
            </a:r>
            <a:r>
              <a:rPr lang="en-US" altLang="zh-CN" sz="1400" dirty="0" smtClean="0"/>
              <a:t>0-0</a:t>
            </a:r>
            <a:r>
              <a:rPr lang="zh-CN" altLang="en-US" sz="1400" dirty="0" smtClean="0"/>
              <a:t>条，共</a:t>
            </a:r>
            <a:r>
              <a:rPr lang="en-US" altLang="zh-CN" sz="1400" dirty="0" smtClean="0"/>
              <a:t>0</a:t>
            </a:r>
            <a:r>
              <a:rPr lang="zh-CN" altLang="en-US" sz="1400" dirty="0" smtClean="0"/>
              <a:t>条下一页 尾页</a:t>
            </a:r>
            <a:endParaRPr lang="en-US" sz="1400" dirty="0"/>
          </a:p>
        </p:txBody>
      </p:sp>
      <p:cxnSp>
        <p:nvCxnSpPr>
          <p:cNvPr id="288" name="Straight Connector 287"/>
          <p:cNvCxnSpPr/>
          <p:nvPr/>
        </p:nvCxnSpPr>
        <p:spPr>
          <a:xfrm>
            <a:off x="119336" y="2996952"/>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289" name="Rectangle 288"/>
          <p:cNvSpPr/>
          <p:nvPr/>
        </p:nvSpPr>
        <p:spPr>
          <a:xfrm>
            <a:off x="335360" y="32849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90" name="TextBox 289"/>
          <p:cNvSpPr txBox="1"/>
          <p:nvPr/>
        </p:nvSpPr>
        <p:spPr>
          <a:xfrm>
            <a:off x="623392" y="3212976"/>
            <a:ext cx="646331" cy="369332"/>
          </a:xfrm>
          <a:prstGeom prst="rect">
            <a:avLst/>
          </a:prstGeom>
          <a:noFill/>
        </p:spPr>
        <p:txBody>
          <a:bodyPr wrap="none" rtlCol="0">
            <a:spAutoFit/>
          </a:bodyPr>
          <a:lstStyle/>
          <a:p>
            <a:r>
              <a:rPr lang="zh-CN" altLang="en-US" smtClean="0"/>
              <a:t>本科</a:t>
            </a:r>
            <a:endParaRPr lang="en-US" dirty="0"/>
          </a:p>
        </p:txBody>
      </p:sp>
      <p:sp>
        <p:nvSpPr>
          <p:cNvPr id="291" name="TextBox 290"/>
          <p:cNvSpPr txBox="1"/>
          <p:nvPr/>
        </p:nvSpPr>
        <p:spPr>
          <a:xfrm>
            <a:off x="335360" y="414908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292" name="Rectangle 291"/>
          <p:cNvSpPr/>
          <p:nvPr/>
        </p:nvSpPr>
        <p:spPr>
          <a:xfrm>
            <a:off x="335360"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93" name="TextBox 292"/>
          <p:cNvSpPr txBox="1"/>
          <p:nvPr/>
        </p:nvSpPr>
        <p:spPr>
          <a:xfrm>
            <a:off x="623392" y="3717032"/>
            <a:ext cx="1107996" cy="369332"/>
          </a:xfrm>
          <a:prstGeom prst="rect">
            <a:avLst/>
          </a:prstGeom>
          <a:noFill/>
        </p:spPr>
        <p:txBody>
          <a:bodyPr wrap="none" rtlCol="0">
            <a:spAutoFit/>
          </a:bodyPr>
          <a:lstStyle/>
          <a:p>
            <a:r>
              <a:rPr lang="zh-CN" altLang="en-US" dirty="0" smtClean="0"/>
              <a:t>法律硕士</a:t>
            </a:r>
            <a:endParaRPr lang="en-US" dirty="0"/>
          </a:p>
        </p:txBody>
      </p:sp>
      <p:sp>
        <p:nvSpPr>
          <p:cNvPr id="294" name="Rectangle 293"/>
          <p:cNvSpPr/>
          <p:nvPr/>
        </p:nvSpPr>
        <p:spPr>
          <a:xfrm>
            <a:off x="335360" y="429309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95" name="TextBox 294"/>
          <p:cNvSpPr txBox="1"/>
          <p:nvPr/>
        </p:nvSpPr>
        <p:spPr>
          <a:xfrm>
            <a:off x="623392" y="4221088"/>
            <a:ext cx="1107996" cy="369332"/>
          </a:xfrm>
          <a:prstGeom prst="rect">
            <a:avLst/>
          </a:prstGeom>
          <a:noFill/>
        </p:spPr>
        <p:txBody>
          <a:bodyPr wrap="none" rtlCol="0">
            <a:spAutoFit/>
          </a:bodyPr>
          <a:lstStyle/>
          <a:p>
            <a:r>
              <a:rPr lang="zh-CN" altLang="en-US" dirty="0" smtClean="0"/>
              <a:t>法学硕士</a:t>
            </a:r>
            <a:endParaRPr lang="en-US" dirty="0"/>
          </a:p>
        </p:txBody>
      </p:sp>
      <p:sp>
        <p:nvSpPr>
          <p:cNvPr id="296" name="Rectangle 295"/>
          <p:cNvSpPr/>
          <p:nvPr/>
        </p:nvSpPr>
        <p:spPr>
          <a:xfrm>
            <a:off x="335360" y="486916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297" name="TextBox 296"/>
          <p:cNvSpPr txBox="1"/>
          <p:nvPr/>
        </p:nvSpPr>
        <p:spPr>
          <a:xfrm>
            <a:off x="623392" y="479715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298" name="Rectangle 297"/>
          <p:cNvSpPr/>
          <p:nvPr/>
        </p:nvSpPr>
        <p:spPr>
          <a:xfrm>
            <a:off x="335360" y="566124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299" name="TextBox 298"/>
          <p:cNvSpPr txBox="1"/>
          <p:nvPr/>
        </p:nvSpPr>
        <p:spPr>
          <a:xfrm>
            <a:off x="623392" y="5589240"/>
            <a:ext cx="1107996" cy="369332"/>
          </a:xfrm>
          <a:prstGeom prst="rect">
            <a:avLst/>
          </a:prstGeom>
          <a:noFill/>
        </p:spPr>
        <p:txBody>
          <a:bodyPr wrap="none" rtlCol="0">
            <a:spAutoFit/>
          </a:bodyPr>
          <a:lstStyle/>
          <a:p>
            <a:r>
              <a:rPr lang="zh-CN" altLang="en-US" dirty="0" smtClean="0"/>
              <a:t>第一学期</a:t>
            </a:r>
            <a:endParaRPr lang="en-US" dirty="0"/>
          </a:p>
        </p:txBody>
      </p:sp>
      <p:sp>
        <p:nvSpPr>
          <p:cNvPr id="300" name="Rectangle 299"/>
          <p:cNvSpPr/>
          <p:nvPr/>
        </p:nvSpPr>
        <p:spPr>
          <a:xfrm>
            <a:off x="335360" y="616530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301" name="TextBox 300"/>
          <p:cNvSpPr txBox="1"/>
          <p:nvPr/>
        </p:nvSpPr>
        <p:spPr>
          <a:xfrm>
            <a:off x="623392" y="6093296"/>
            <a:ext cx="1107996" cy="369332"/>
          </a:xfrm>
          <a:prstGeom prst="rect">
            <a:avLst/>
          </a:prstGeom>
          <a:noFill/>
        </p:spPr>
        <p:txBody>
          <a:bodyPr wrap="none" rtlCol="0">
            <a:spAutoFit/>
          </a:bodyPr>
          <a:lstStyle/>
          <a:p>
            <a:r>
              <a:rPr lang="zh-CN" altLang="en-US" dirty="0" smtClean="0"/>
              <a:t>第二学期</a:t>
            </a:r>
            <a:endParaRPr lang="en-US" dirty="0"/>
          </a:p>
        </p:txBody>
      </p:sp>
      <p:sp>
        <p:nvSpPr>
          <p:cNvPr id="302" name="Rectangle 301"/>
          <p:cNvSpPr/>
          <p:nvPr/>
        </p:nvSpPr>
        <p:spPr>
          <a:xfrm>
            <a:off x="335360" y="616530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331" name="Rectangle 330"/>
          <p:cNvSpPr/>
          <p:nvPr/>
        </p:nvSpPr>
        <p:spPr>
          <a:xfrm>
            <a:off x="335360" y="3789040"/>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332" name="Rectangle 331"/>
          <p:cNvSpPr/>
          <p:nvPr/>
        </p:nvSpPr>
        <p:spPr>
          <a:xfrm>
            <a:off x="335360" y="4293096"/>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333" name="Rectangle 332"/>
          <p:cNvSpPr/>
          <p:nvPr/>
        </p:nvSpPr>
        <p:spPr>
          <a:xfrm>
            <a:off x="335360" y="4869160"/>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95" name="Rounded Rectangle 94"/>
          <p:cNvSpPr/>
          <p:nvPr/>
        </p:nvSpPr>
        <p:spPr>
          <a:xfrm>
            <a:off x="10560496" y="2924944"/>
            <a:ext cx="1152128"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申报完成</a:t>
            </a:r>
            <a:endParaRPr lang="en-US" sz="1600" dirty="0"/>
          </a:p>
        </p:txBody>
      </p:sp>
      <p:sp>
        <p:nvSpPr>
          <p:cNvPr id="97" name="Rectangle 96"/>
          <p:cNvSpPr/>
          <p:nvPr/>
        </p:nvSpPr>
        <p:spPr>
          <a:xfrm>
            <a:off x="2135560" y="188640"/>
            <a:ext cx="9721080" cy="6480720"/>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98" name="TextBox 97"/>
          <p:cNvSpPr txBox="1"/>
          <p:nvPr/>
        </p:nvSpPr>
        <p:spPr>
          <a:xfrm>
            <a:off x="2927648" y="980728"/>
            <a:ext cx="1107996" cy="369332"/>
          </a:xfrm>
          <a:prstGeom prst="rect">
            <a:avLst/>
          </a:prstGeom>
          <a:noFill/>
        </p:spPr>
        <p:txBody>
          <a:bodyPr wrap="none" rtlCol="0">
            <a:spAutoFit/>
          </a:bodyPr>
          <a:lstStyle/>
          <a:p>
            <a:r>
              <a:rPr lang="zh-CN" altLang="en-US" smtClean="0"/>
              <a:t>课程代码</a:t>
            </a:r>
            <a:endParaRPr lang="en-US" dirty="0"/>
          </a:p>
        </p:txBody>
      </p:sp>
      <p:sp>
        <p:nvSpPr>
          <p:cNvPr id="99" name="TextBox 98"/>
          <p:cNvSpPr txBox="1"/>
          <p:nvPr/>
        </p:nvSpPr>
        <p:spPr>
          <a:xfrm>
            <a:off x="2927648" y="1484784"/>
            <a:ext cx="1107996" cy="369332"/>
          </a:xfrm>
          <a:prstGeom prst="rect">
            <a:avLst/>
          </a:prstGeom>
          <a:noFill/>
        </p:spPr>
        <p:txBody>
          <a:bodyPr wrap="none" rtlCol="0">
            <a:spAutoFit/>
          </a:bodyPr>
          <a:lstStyle/>
          <a:p>
            <a:r>
              <a:rPr lang="zh-CN" altLang="en-US" dirty="0" smtClean="0"/>
              <a:t>课程名称</a:t>
            </a:r>
            <a:endParaRPr lang="en-US" dirty="0"/>
          </a:p>
        </p:txBody>
      </p:sp>
      <p:sp>
        <p:nvSpPr>
          <p:cNvPr id="100" name="Rectangle 99"/>
          <p:cNvSpPr/>
          <p:nvPr/>
        </p:nvSpPr>
        <p:spPr>
          <a:xfrm>
            <a:off x="4439816" y="980728"/>
            <a:ext cx="327636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LAWS130015.1.01</a:t>
            </a:r>
            <a:endParaRPr lang="en-US" dirty="0">
              <a:solidFill>
                <a:schemeClr val="tx1"/>
              </a:solidFill>
            </a:endParaRPr>
          </a:p>
        </p:txBody>
      </p:sp>
      <p:sp>
        <p:nvSpPr>
          <p:cNvPr id="101" name="Rectangle 100"/>
          <p:cNvSpPr/>
          <p:nvPr/>
        </p:nvSpPr>
        <p:spPr>
          <a:xfrm>
            <a:off x="4439816" y="1484784"/>
            <a:ext cx="590465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p:cNvSpPr txBox="1"/>
          <p:nvPr/>
        </p:nvSpPr>
        <p:spPr>
          <a:xfrm>
            <a:off x="2927648" y="1988840"/>
            <a:ext cx="1069524" cy="369332"/>
          </a:xfrm>
          <a:prstGeom prst="rect">
            <a:avLst/>
          </a:prstGeom>
          <a:noFill/>
        </p:spPr>
        <p:txBody>
          <a:bodyPr wrap="none" rtlCol="0">
            <a:spAutoFit/>
          </a:bodyPr>
          <a:lstStyle/>
          <a:p>
            <a:r>
              <a:rPr lang="zh-CN" altLang="en-US" dirty="0" smtClean="0"/>
              <a:t>学        位</a:t>
            </a:r>
            <a:endParaRPr lang="en-US" dirty="0"/>
          </a:p>
        </p:txBody>
      </p:sp>
      <p:sp>
        <p:nvSpPr>
          <p:cNvPr id="103" name="Rectangle 102"/>
          <p:cNvSpPr/>
          <p:nvPr/>
        </p:nvSpPr>
        <p:spPr>
          <a:xfrm>
            <a:off x="4439816"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p:cNvSpPr txBox="1"/>
          <p:nvPr/>
        </p:nvSpPr>
        <p:spPr>
          <a:xfrm>
            <a:off x="6816080" y="1988840"/>
            <a:ext cx="1069524" cy="369332"/>
          </a:xfrm>
          <a:prstGeom prst="rect">
            <a:avLst/>
          </a:prstGeom>
          <a:noFill/>
        </p:spPr>
        <p:txBody>
          <a:bodyPr wrap="none" rtlCol="0">
            <a:spAutoFit/>
          </a:bodyPr>
          <a:lstStyle/>
          <a:p>
            <a:r>
              <a:rPr lang="zh-CN" altLang="en-US" dirty="0" smtClean="0"/>
              <a:t>年        级</a:t>
            </a:r>
            <a:endParaRPr lang="en-US" dirty="0"/>
          </a:p>
        </p:txBody>
      </p:sp>
      <p:sp>
        <p:nvSpPr>
          <p:cNvPr id="108" name="Rectangle 107"/>
          <p:cNvSpPr/>
          <p:nvPr/>
        </p:nvSpPr>
        <p:spPr>
          <a:xfrm>
            <a:off x="8256240"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p:cNvSpPr txBox="1"/>
          <p:nvPr/>
        </p:nvSpPr>
        <p:spPr>
          <a:xfrm>
            <a:off x="2927648" y="2492896"/>
            <a:ext cx="1069524" cy="369332"/>
          </a:xfrm>
          <a:prstGeom prst="rect">
            <a:avLst/>
          </a:prstGeom>
          <a:noFill/>
        </p:spPr>
        <p:txBody>
          <a:bodyPr wrap="none" rtlCol="0">
            <a:spAutoFit/>
          </a:bodyPr>
          <a:lstStyle/>
          <a:p>
            <a:r>
              <a:rPr lang="zh-CN" altLang="en-US" dirty="0" smtClean="0"/>
              <a:t>班        级</a:t>
            </a:r>
            <a:endParaRPr lang="en-US" dirty="0"/>
          </a:p>
        </p:txBody>
      </p:sp>
      <p:sp>
        <p:nvSpPr>
          <p:cNvPr id="112" name="Rectangle 111"/>
          <p:cNvSpPr/>
          <p:nvPr/>
        </p:nvSpPr>
        <p:spPr>
          <a:xfrm>
            <a:off x="4439816" y="2492896"/>
            <a:ext cx="54726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118"/>
          <p:cNvSpPr txBox="1"/>
          <p:nvPr/>
        </p:nvSpPr>
        <p:spPr>
          <a:xfrm>
            <a:off x="2927648" y="3041299"/>
            <a:ext cx="1069524" cy="369332"/>
          </a:xfrm>
          <a:prstGeom prst="rect">
            <a:avLst/>
          </a:prstGeom>
          <a:noFill/>
        </p:spPr>
        <p:txBody>
          <a:bodyPr wrap="none" rtlCol="0">
            <a:spAutoFit/>
          </a:bodyPr>
          <a:lstStyle/>
          <a:p>
            <a:r>
              <a:rPr lang="zh-CN" altLang="en-US" dirty="0" smtClean="0"/>
              <a:t>学        期</a:t>
            </a:r>
            <a:endParaRPr lang="en-US" dirty="0"/>
          </a:p>
        </p:txBody>
      </p:sp>
      <p:sp>
        <p:nvSpPr>
          <p:cNvPr id="120" name="Rectangle 119"/>
          <p:cNvSpPr/>
          <p:nvPr/>
        </p:nvSpPr>
        <p:spPr>
          <a:xfrm>
            <a:off x="4439816"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6816080" y="2996952"/>
            <a:ext cx="1103187" cy="369332"/>
          </a:xfrm>
          <a:prstGeom prst="rect">
            <a:avLst/>
          </a:prstGeom>
          <a:noFill/>
        </p:spPr>
        <p:txBody>
          <a:bodyPr wrap="none" rtlCol="0">
            <a:spAutoFit/>
          </a:bodyPr>
          <a:lstStyle/>
          <a:p>
            <a:r>
              <a:rPr lang="zh-CN" altLang="en-US" dirty="0" smtClean="0"/>
              <a:t>学        时</a:t>
            </a:r>
            <a:endParaRPr lang="en-US" dirty="0"/>
          </a:p>
        </p:txBody>
      </p:sp>
      <p:sp>
        <p:nvSpPr>
          <p:cNvPr id="122" name="Rectangle 121"/>
          <p:cNvSpPr/>
          <p:nvPr/>
        </p:nvSpPr>
        <p:spPr>
          <a:xfrm>
            <a:off x="8256240"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p:cNvSpPr txBox="1"/>
          <p:nvPr/>
        </p:nvSpPr>
        <p:spPr>
          <a:xfrm>
            <a:off x="2927648" y="3501008"/>
            <a:ext cx="1069524" cy="369332"/>
          </a:xfrm>
          <a:prstGeom prst="rect">
            <a:avLst/>
          </a:prstGeom>
          <a:noFill/>
        </p:spPr>
        <p:txBody>
          <a:bodyPr wrap="none" rtlCol="0">
            <a:spAutoFit/>
          </a:bodyPr>
          <a:lstStyle/>
          <a:p>
            <a:r>
              <a:rPr lang="zh-CN" altLang="en-US" dirty="0" smtClean="0"/>
              <a:t>难        度</a:t>
            </a:r>
            <a:endParaRPr lang="en-US" dirty="0"/>
          </a:p>
        </p:txBody>
      </p:sp>
      <p:sp>
        <p:nvSpPr>
          <p:cNvPr id="126" name="Rectangle 125"/>
          <p:cNvSpPr/>
          <p:nvPr/>
        </p:nvSpPr>
        <p:spPr>
          <a:xfrm>
            <a:off x="4439816" y="3501008"/>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p:cNvSpPr txBox="1"/>
          <p:nvPr/>
        </p:nvSpPr>
        <p:spPr>
          <a:xfrm>
            <a:off x="2927648" y="4005064"/>
            <a:ext cx="1197764" cy="369332"/>
          </a:xfrm>
          <a:prstGeom prst="rect">
            <a:avLst/>
          </a:prstGeom>
          <a:noFill/>
        </p:spPr>
        <p:txBody>
          <a:bodyPr wrap="none" rtlCol="0">
            <a:spAutoFit/>
          </a:bodyPr>
          <a:lstStyle/>
          <a:p>
            <a:r>
              <a:rPr lang="zh-CN" altLang="en-US" dirty="0" smtClean="0"/>
              <a:t>必修</a:t>
            </a:r>
            <a:r>
              <a:rPr lang="en-US" altLang="zh-CN" dirty="0" smtClean="0"/>
              <a:t>/</a:t>
            </a:r>
            <a:r>
              <a:rPr lang="zh-CN" altLang="en-US" dirty="0" smtClean="0"/>
              <a:t>选修</a:t>
            </a:r>
            <a:endParaRPr lang="en-US" dirty="0"/>
          </a:p>
        </p:txBody>
      </p:sp>
      <p:sp>
        <p:nvSpPr>
          <p:cNvPr id="130" name="Rectangle 129"/>
          <p:cNvSpPr/>
          <p:nvPr/>
        </p:nvSpPr>
        <p:spPr>
          <a:xfrm>
            <a:off x="4455460" y="4005064"/>
            <a:ext cx="16405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2927648" y="4509120"/>
            <a:ext cx="1338828" cy="369332"/>
          </a:xfrm>
          <a:prstGeom prst="rect">
            <a:avLst/>
          </a:prstGeom>
          <a:noFill/>
        </p:spPr>
        <p:txBody>
          <a:bodyPr wrap="none" rtlCol="0">
            <a:spAutoFit/>
          </a:bodyPr>
          <a:lstStyle/>
          <a:p>
            <a:r>
              <a:rPr lang="zh-CN" altLang="en-US" dirty="0" smtClean="0"/>
              <a:t>周上课次数</a:t>
            </a:r>
            <a:endParaRPr lang="en-US" dirty="0"/>
          </a:p>
        </p:txBody>
      </p:sp>
      <p:sp>
        <p:nvSpPr>
          <p:cNvPr id="134" name="Rectangle 133"/>
          <p:cNvSpPr/>
          <p:nvPr/>
        </p:nvSpPr>
        <p:spPr>
          <a:xfrm>
            <a:off x="4439816" y="450912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9336360" y="5877272"/>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确定</a:t>
            </a:r>
            <a:endParaRPr lang="en-US" dirty="0"/>
          </a:p>
        </p:txBody>
      </p:sp>
      <p:sp>
        <p:nvSpPr>
          <p:cNvPr id="145" name="Rectangle 144"/>
          <p:cNvSpPr/>
          <p:nvPr/>
        </p:nvSpPr>
        <p:spPr>
          <a:xfrm>
            <a:off x="10632504" y="5877272"/>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grpSp>
        <p:nvGrpSpPr>
          <p:cNvPr id="146" name="Group 145"/>
          <p:cNvGrpSpPr/>
          <p:nvPr/>
        </p:nvGrpSpPr>
        <p:grpSpPr>
          <a:xfrm>
            <a:off x="7824192" y="980728"/>
            <a:ext cx="360040" cy="360040"/>
            <a:chOff x="8472264" y="764704"/>
            <a:chExt cx="360040" cy="360040"/>
          </a:xfrm>
        </p:grpSpPr>
        <p:sp>
          <p:nvSpPr>
            <p:cNvPr id="147" name="Oval 146"/>
            <p:cNvSpPr/>
            <p:nvPr/>
          </p:nvSpPr>
          <p:spPr>
            <a:xfrm>
              <a:off x="8472264" y="764704"/>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8" name="Straight Connector 147"/>
            <p:cNvCxnSpPr/>
            <p:nvPr/>
          </p:nvCxnSpPr>
          <p:spPr>
            <a:xfrm>
              <a:off x="8688288" y="980728"/>
              <a:ext cx="144016" cy="144016"/>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49" name="Picture 148"/>
          <p:cNvPicPr>
            <a:picLocks noChangeAspect="1"/>
          </p:cNvPicPr>
          <p:nvPr/>
        </p:nvPicPr>
        <p:blipFill>
          <a:blip r:embed="rId4"/>
          <a:stretch>
            <a:fillRect/>
          </a:stretch>
        </p:blipFill>
        <p:spPr>
          <a:xfrm>
            <a:off x="10272464" y="6093296"/>
            <a:ext cx="431800" cy="317500"/>
          </a:xfrm>
          <a:prstGeom prst="rect">
            <a:avLst/>
          </a:prstGeom>
        </p:spPr>
      </p:pic>
      <p:sp>
        <p:nvSpPr>
          <p:cNvPr id="6" name="TextBox 5"/>
          <p:cNvSpPr txBox="1"/>
          <p:nvPr/>
        </p:nvSpPr>
        <p:spPr>
          <a:xfrm>
            <a:off x="2423592" y="404664"/>
            <a:ext cx="1569660" cy="369332"/>
          </a:xfrm>
          <a:prstGeom prst="rect">
            <a:avLst/>
          </a:prstGeom>
          <a:noFill/>
        </p:spPr>
        <p:txBody>
          <a:bodyPr wrap="none" rtlCol="0">
            <a:spAutoFit/>
          </a:bodyPr>
          <a:lstStyle/>
          <a:p>
            <a:r>
              <a:rPr lang="zh-CN" altLang="en-US" smtClean="0"/>
              <a:t>添加申报课程</a:t>
            </a:r>
            <a:endParaRPr lang="en-US" dirty="0"/>
          </a:p>
        </p:txBody>
      </p:sp>
      <p:sp>
        <p:nvSpPr>
          <p:cNvPr id="127" name="TextBox 126"/>
          <p:cNvSpPr txBox="1"/>
          <p:nvPr/>
        </p:nvSpPr>
        <p:spPr>
          <a:xfrm>
            <a:off x="8184232" y="980728"/>
            <a:ext cx="1800493" cy="369332"/>
          </a:xfrm>
          <a:prstGeom prst="rect">
            <a:avLst/>
          </a:prstGeom>
          <a:noFill/>
        </p:spPr>
        <p:txBody>
          <a:bodyPr wrap="none" rtlCol="0">
            <a:spAutoFit/>
          </a:bodyPr>
          <a:lstStyle/>
          <a:p>
            <a:r>
              <a:rPr lang="zh-CN" altLang="en-US" smtClean="0"/>
              <a:t>本课程代码存在</a:t>
            </a:r>
            <a:endParaRPr lang="en-US" dirty="0"/>
          </a:p>
        </p:txBody>
      </p:sp>
      <p:sp>
        <p:nvSpPr>
          <p:cNvPr id="128" name="TextBox 127"/>
          <p:cNvSpPr txBox="1"/>
          <p:nvPr/>
        </p:nvSpPr>
        <p:spPr>
          <a:xfrm>
            <a:off x="4511824" y="1484784"/>
            <a:ext cx="1338828" cy="369332"/>
          </a:xfrm>
          <a:prstGeom prst="rect">
            <a:avLst/>
          </a:prstGeom>
          <a:noFill/>
        </p:spPr>
        <p:txBody>
          <a:bodyPr wrap="none" rtlCol="0">
            <a:spAutoFit/>
          </a:bodyPr>
          <a:lstStyle/>
          <a:p>
            <a:r>
              <a:rPr lang="zh-CN" altLang="en-US" smtClean="0"/>
              <a:t>知识产权法</a:t>
            </a:r>
            <a:endParaRPr lang="en-US" dirty="0"/>
          </a:p>
        </p:txBody>
      </p:sp>
      <p:sp>
        <p:nvSpPr>
          <p:cNvPr id="136" name="TextBox 135"/>
          <p:cNvSpPr txBox="1"/>
          <p:nvPr/>
        </p:nvSpPr>
        <p:spPr>
          <a:xfrm>
            <a:off x="4511824" y="1988840"/>
            <a:ext cx="646331" cy="369332"/>
          </a:xfrm>
          <a:prstGeom prst="rect">
            <a:avLst/>
          </a:prstGeom>
          <a:noFill/>
        </p:spPr>
        <p:txBody>
          <a:bodyPr wrap="none" rtlCol="0">
            <a:spAutoFit/>
          </a:bodyPr>
          <a:lstStyle/>
          <a:p>
            <a:r>
              <a:rPr lang="zh-CN" altLang="en-US" dirty="0" smtClean="0"/>
              <a:t>本科</a:t>
            </a:r>
            <a:endParaRPr lang="en-US" dirty="0"/>
          </a:p>
        </p:txBody>
      </p:sp>
      <p:sp>
        <p:nvSpPr>
          <p:cNvPr id="137" name="TextBox 136"/>
          <p:cNvSpPr txBox="1"/>
          <p:nvPr/>
        </p:nvSpPr>
        <p:spPr>
          <a:xfrm>
            <a:off x="8328248" y="1988840"/>
            <a:ext cx="418704" cy="369332"/>
          </a:xfrm>
          <a:prstGeom prst="rect">
            <a:avLst/>
          </a:prstGeom>
          <a:noFill/>
        </p:spPr>
        <p:txBody>
          <a:bodyPr wrap="none" rtlCol="0">
            <a:spAutoFit/>
          </a:bodyPr>
          <a:lstStyle/>
          <a:p>
            <a:r>
              <a:rPr lang="en-US" altLang="zh-CN" dirty="0" smtClean="0"/>
              <a:t>16</a:t>
            </a:r>
            <a:endParaRPr lang="en-US" dirty="0"/>
          </a:p>
        </p:txBody>
      </p:sp>
      <p:sp>
        <p:nvSpPr>
          <p:cNvPr id="151" name="TextBox 150"/>
          <p:cNvSpPr txBox="1"/>
          <p:nvPr/>
        </p:nvSpPr>
        <p:spPr>
          <a:xfrm>
            <a:off x="4511824" y="2492896"/>
            <a:ext cx="1338828" cy="369332"/>
          </a:xfrm>
          <a:prstGeom prst="rect">
            <a:avLst/>
          </a:prstGeom>
          <a:noFill/>
        </p:spPr>
        <p:txBody>
          <a:bodyPr wrap="none" rtlCol="0">
            <a:spAutoFit/>
          </a:bodyPr>
          <a:lstStyle/>
          <a:p>
            <a:r>
              <a:rPr lang="zh-CN" altLang="en-US" dirty="0" smtClean="0"/>
              <a:t>法学院本科</a:t>
            </a:r>
            <a:endParaRPr lang="en-US" dirty="0"/>
          </a:p>
        </p:txBody>
      </p:sp>
      <p:sp>
        <p:nvSpPr>
          <p:cNvPr id="152" name="TextBox 151"/>
          <p:cNvSpPr txBox="1"/>
          <p:nvPr/>
        </p:nvSpPr>
        <p:spPr>
          <a:xfrm>
            <a:off x="4511824" y="3034480"/>
            <a:ext cx="415498" cy="369332"/>
          </a:xfrm>
          <a:prstGeom prst="rect">
            <a:avLst/>
          </a:prstGeom>
          <a:noFill/>
        </p:spPr>
        <p:txBody>
          <a:bodyPr wrap="none" rtlCol="0">
            <a:spAutoFit/>
          </a:bodyPr>
          <a:lstStyle/>
          <a:p>
            <a:r>
              <a:rPr lang="zh-CN" altLang="en-US" dirty="0" smtClean="0"/>
              <a:t>五</a:t>
            </a:r>
            <a:endParaRPr lang="en-US" dirty="0"/>
          </a:p>
        </p:txBody>
      </p:sp>
      <p:sp>
        <p:nvSpPr>
          <p:cNvPr id="154" name="TextBox 153"/>
          <p:cNvSpPr txBox="1"/>
          <p:nvPr/>
        </p:nvSpPr>
        <p:spPr>
          <a:xfrm>
            <a:off x="8328248" y="3047927"/>
            <a:ext cx="418704" cy="369332"/>
          </a:xfrm>
          <a:prstGeom prst="rect">
            <a:avLst/>
          </a:prstGeom>
          <a:noFill/>
        </p:spPr>
        <p:txBody>
          <a:bodyPr wrap="none" rtlCol="0">
            <a:spAutoFit/>
          </a:bodyPr>
          <a:lstStyle/>
          <a:p>
            <a:r>
              <a:rPr lang="en-US" altLang="zh-CN" dirty="0" smtClean="0"/>
              <a:t>54</a:t>
            </a:r>
            <a:endParaRPr lang="en-US" dirty="0"/>
          </a:p>
        </p:txBody>
      </p:sp>
      <p:sp>
        <p:nvSpPr>
          <p:cNvPr id="155" name="TextBox 154"/>
          <p:cNvSpPr txBox="1"/>
          <p:nvPr/>
        </p:nvSpPr>
        <p:spPr>
          <a:xfrm>
            <a:off x="4511824" y="3444153"/>
            <a:ext cx="301686" cy="369332"/>
          </a:xfrm>
          <a:prstGeom prst="rect">
            <a:avLst/>
          </a:prstGeom>
          <a:noFill/>
        </p:spPr>
        <p:txBody>
          <a:bodyPr wrap="none" rtlCol="0">
            <a:spAutoFit/>
          </a:bodyPr>
          <a:lstStyle/>
          <a:p>
            <a:r>
              <a:rPr lang="en-US" altLang="zh-CN" dirty="0" smtClean="0"/>
              <a:t>4</a:t>
            </a:r>
            <a:endParaRPr lang="en-US" dirty="0"/>
          </a:p>
        </p:txBody>
      </p:sp>
      <p:sp>
        <p:nvSpPr>
          <p:cNvPr id="156" name="TextBox 155"/>
          <p:cNvSpPr txBox="1"/>
          <p:nvPr/>
        </p:nvSpPr>
        <p:spPr>
          <a:xfrm>
            <a:off x="4511824" y="4005064"/>
            <a:ext cx="646331" cy="369332"/>
          </a:xfrm>
          <a:prstGeom prst="rect">
            <a:avLst/>
          </a:prstGeom>
          <a:noFill/>
        </p:spPr>
        <p:txBody>
          <a:bodyPr wrap="none" rtlCol="0">
            <a:spAutoFit/>
          </a:bodyPr>
          <a:lstStyle/>
          <a:p>
            <a:r>
              <a:rPr lang="zh-CN" altLang="en-US" dirty="0" smtClean="0"/>
              <a:t>必修</a:t>
            </a:r>
            <a:endParaRPr lang="en-US" dirty="0"/>
          </a:p>
        </p:txBody>
      </p:sp>
      <p:sp>
        <p:nvSpPr>
          <p:cNvPr id="158" name="TextBox 157"/>
          <p:cNvSpPr txBox="1"/>
          <p:nvPr/>
        </p:nvSpPr>
        <p:spPr>
          <a:xfrm>
            <a:off x="4511824" y="4509120"/>
            <a:ext cx="301686" cy="369332"/>
          </a:xfrm>
          <a:prstGeom prst="rect">
            <a:avLst/>
          </a:prstGeom>
          <a:noFill/>
        </p:spPr>
        <p:txBody>
          <a:bodyPr wrap="none" rtlCol="0">
            <a:spAutoFit/>
          </a:bodyPr>
          <a:lstStyle/>
          <a:p>
            <a:r>
              <a:rPr lang="en-US" altLang="zh-CN" dirty="0" smtClean="0"/>
              <a:t>1</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5">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5">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75000"/>
            </a:schemeClr>
          </a:solidFill>
        </p:grpSpPr>
        <p:sp>
          <p:nvSpPr>
            <p:cNvPr id="25" name="Rectangle 24"/>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68" name="TextBox 67"/>
          <p:cNvSpPr txBox="1"/>
          <p:nvPr/>
        </p:nvSpPr>
        <p:spPr>
          <a:xfrm>
            <a:off x="2063552" y="2780928"/>
            <a:ext cx="1415772" cy="461665"/>
          </a:xfrm>
          <a:prstGeom prst="rect">
            <a:avLst/>
          </a:prstGeom>
          <a:noFill/>
        </p:spPr>
        <p:txBody>
          <a:bodyPr wrap="none" rtlCol="0">
            <a:spAutoFit/>
          </a:bodyPr>
          <a:lstStyle/>
          <a:p>
            <a:r>
              <a:rPr lang="zh-CN" altLang="en-US" sz="2400" dirty="0" smtClean="0"/>
              <a:t>申报课程</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4" name="TextBox 103"/>
          <p:cNvSpPr txBox="1"/>
          <p:nvPr/>
        </p:nvSpPr>
        <p:spPr>
          <a:xfrm>
            <a:off x="8472264" y="4797152"/>
            <a:ext cx="3147015" cy="307777"/>
          </a:xfrm>
          <a:prstGeom prst="rect">
            <a:avLst/>
          </a:prstGeom>
          <a:noFill/>
        </p:spPr>
        <p:txBody>
          <a:bodyPr wrap="none" rtlCol="0">
            <a:spAutoFit/>
          </a:bodyPr>
          <a:lstStyle/>
          <a:p>
            <a:r>
              <a:rPr lang="zh-CN" altLang="en-US" sz="1400" dirty="0" smtClean="0"/>
              <a:t>首页 上一页 </a:t>
            </a:r>
            <a:r>
              <a:rPr lang="en-US" altLang="zh-CN" sz="1400" dirty="0" smtClean="0"/>
              <a:t>1-1</a:t>
            </a:r>
            <a:r>
              <a:rPr lang="zh-CN" altLang="en-US" sz="1400" dirty="0" smtClean="0"/>
              <a:t>条，共</a:t>
            </a:r>
            <a:r>
              <a:rPr lang="en-US" altLang="zh-CN" sz="1400" dirty="0" smtClean="0"/>
              <a:t>1</a:t>
            </a:r>
            <a:r>
              <a:rPr lang="zh-CN" altLang="en-US" sz="1400" dirty="0" smtClean="0"/>
              <a:t>条下一页 尾页</a:t>
            </a:r>
            <a:endParaRPr lang="en-US" sz="1400" dirty="0"/>
          </a:p>
        </p:txBody>
      </p:sp>
      <p:sp>
        <p:nvSpPr>
          <p:cNvPr id="3" name="Rectangle 2"/>
          <p:cNvSpPr/>
          <p:nvPr/>
        </p:nvSpPr>
        <p:spPr>
          <a:xfrm>
            <a:off x="407368" y="1988840"/>
            <a:ext cx="12961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教师个人</a:t>
            </a:r>
            <a:endParaRPr lang="en-US" dirty="0"/>
          </a:p>
        </p:txBody>
      </p:sp>
      <p:sp>
        <p:nvSpPr>
          <p:cNvPr id="135" name="Rectangle 134"/>
          <p:cNvSpPr/>
          <p:nvPr/>
        </p:nvSpPr>
        <p:spPr>
          <a:xfrm>
            <a:off x="407368" y="2348880"/>
            <a:ext cx="1296144"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管理员</a:t>
            </a:r>
            <a:endParaRPr lang="en-US" dirty="0"/>
          </a:p>
        </p:txBody>
      </p:sp>
      <p:sp>
        <p:nvSpPr>
          <p:cNvPr id="7" name="Rectangle 6"/>
          <p:cNvSpPr/>
          <p:nvPr/>
        </p:nvSpPr>
        <p:spPr>
          <a:xfrm>
            <a:off x="2207568" y="1988840"/>
            <a:ext cx="2952328"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第一学期期望学时</a:t>
            </a:r>
            <a:endParaRPr lang="en-US" altLang="zh-CN" dirty="0" smtClean="0">
              <a:solidFill>
                <a:schemeClr val="tx1"/>
              </a:solidFill>
            </a:endParaRPr>
          </a:p>
          <a:p>
            <a:pPr algn="ctr"/>
            <a:r>
              <a:rPr lang="en-US" altLang="zh-CN" dirty="0" smtClean="0">
                <a:solidFill>
                  <a:schemeClr val="tx1"/>
                </a:solidFill>
              </a:rPr>
              <a:t>200%</a:t>
            </a:r>
            <a:r>
              <a:rPr lang="zh-CN" altLang="en-US" dirty="0" smtClean="0">
                <a:solidFill>
                  <a:schemeClr val="tx1"/>
                </a:solidFill>
              </a:rPr>
              <a:t>           </a:t>
            </a:r>
            <a:endParaRPr lang="en-US" altLang="zh-CN" dirty="0" smtClean="0">
              <a:solidFill>
                <a:schemeClr val="tx1"/>
              </a:solidFill>
            </a:endParaRPr>
          </a:p>
        </p:txBody>
      </p:sp>
      <p:sp>
        <p:nvSpPr>
          <p:cNvPr id="139" name="Rectangle 138"/>
          <p:cNvSpPr/>
          <p:nvPr/>
        </p:nvSpPr>
        <p:spPr>
          <a:xfrm>
            <a:off x="5375920" y="1988840"/>
            <a:ext cx="2952328"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第二学期期望学时</a:t>
            </a:r>
            <a:endParaRPr lang="en-US" altLang="zh-CN" dirty="0" smtClean="0">
              <a:solidFill>
                <a:schemeClr val="tx1"/>
              </a:solidFill>
            </a:endParaRPr>
          </a:p>
          <a:p>
            <a:pPr algn="ctr"/>
            <a:r>
              <a:rPr lang="en-US" altLang="zh-CN" dirty="0" smtClean="0">
                <a:solidFill>
                  <a:schemeClr val="tx1"/>
                </a:solidFill>
              </a:rPr>
              <a:t>0%</a:t>
            </a:r>
            <a:r>
              <a:rPr lang="zh-CN" altLang="en-US" dirty="0" smtClean="0">
                <a:solidFill>
                  <a:schemeClr val="tx1"/>
                </a:solidFill>
              </a:rPr>
              <a:t>           </a:t>
            </a:r>
            <a:endParaRPr lang="en-US" altLang="zh-CN" dirty="0" smtClean="0">
              <a:solidFill>
                <a:schemeClr val="tx1"/>
              </a:solidFill>
            </a:endParaRPr>
          </a:p>
        </p:txBody>
      </p:sp>
      <p:sp>
        <p:nvSpPr>
          <p:cNvPr id="140" name="TextBox 139"/>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141" name="Picture 140"/>
          <p:cNvPicPr>
            <a:picLocks noChangeAspect="1"/>
          </p:cNvPicPr>
          <p:nvPr/>
        </p:nvPicPr>
        <p:blipFill>
          <a:blip r:embed="rId3"/>
          <a:stretch>
            <a:fillRect/>
          </a:stretch>
        </p:blipFill>
        <p:spPr>
          <a:xfrm>
            <a:off x="3143672" y="3861048"/>
            <a:ext cx="190500" cy="304800"/>
          </a:xfrm>
          <a:prstGeom prst="rect">
            <a:avLst/>
          </a:prstGeom>
        </p:spPr>
      </p:pic>
      <p:sp>
        <p:nvSpPr>
          <p:cNvPr id="142" name="TextBox 141"/>
          <p:cNvSpPr txBox="1"/>
          <p:nvPr/>
        </p:nvSpPr>
        <p:spPr>
          <a:xfrm>
            <a:off x="3359696"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143" name="TextBox 142"/>
          <p:cNvSpPr txBox="1"/>
          <p:nvPr/>
        </p:nvSpPr>
        <p:spPr>
          <a:xfrm>
            <a:off x="4583832"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144" name="TextBox 143"/>
          <p:cNvSpPr txBox="1"/>
          <p:nvPr/>
        </p:nvSpPr>
        <p:spPr>
          <a:xfrm>
            <a:off x="5303912"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150" name="TextBox 149"/>
          <p:cNvSpPr txBox="1"/>
          <p:nvPr/>
        </p:nvSpPr>
        <p:spPr>
          <a:xfrm>
            <a:off x="5951984"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153" name="TextBox 152"/>
          <p:cNvSpPr txBox="1"/>
          <p:nvPr/>
        </p:nvSpPr>
        <p:spPr>
          <a:xfrm>
            <a:off x="7104112"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161" name="TextBox 160"/>
          <p:cNvSpPr txBox="1"/>
          <p:nvPr/>
        </p:nvSpPr>
        <p:spPr>
          <a:xfrm>
            <a:off x="7896200"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184" name="TextBox 183"/>
          <p:cNvSpPr txBox="1"/>
          <p:nvPr/>
        </p:nvSpPr>
        <p:spPr>
          <a:xfrm>
            <a:off x="8688288"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199" name="TextBox 198"/>
          <p:cNvSpPr txBox="1"/>
          <p:nvPr/>
        </p:nvSpPr>
        <p:spPr>
          <a:xfrm>
            <a:off x="9480376" y="3861048"/>
            <a:ext cx="673582" cy="338554"/>
          </a:xfrm>
          <a:prstGeom prst="rect">
            <a:avLst/>
          </a:prstGeom>
          <a:noFill/>
        </p:spPr>
        <p:txBody>
          <a:bodyPr wrap="none" rtlCol="0">
            <a:spAutoFit/>
          </a:bodyPr>
          <a:lstStyle/>
          <a:p>
            <a:r>
              <a:rPr lang="zh-CN" altLang="en-US" sz="1600" dirty="0" smtClean="0"/>
              <a:t>必</a:t>
            </a:r>
            <a:r>
              <a:rPr lang="en-US" altLang="zh-CN" sz="1600" dirty="0" smtClean="0"/>
              <a:t>/</a:t>
            </a:r>
            <a:r>
              <a:rPr lang="zh-CN" altLang="en-US" sz="1600" dirty="0" smtClean="0"/>
              <a:t>选</a:t>
            </a:r>
            <a:endParaRPr lang="en-US" sz="1600" dirty="0"/>
          </a:p>
        </p:txBody>
      </p:sp>
      <p:sp>
        <p:nvSpPr>
          <p:cNvPr id="217" name="TextBox 216"/>
          <p:cNvSpPr txBox="1"/>
          <p:nvPr/>
        </p:nvSpPr>
        <p:spPr>
          <a:xfrm>
            <a:off x="1041648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218" name="Picture 217"/>
          <p:cNvPicPr>
            <a:picLocks noChangeAspect="1"/>
          </p:cNvPicPr>
          <p:nvPr/>
        </p:nvPicPr>
        <p:blipFill>
          <a:blip r:embed="rId3"/>
          <a:stretch>
            <a:fillRect/>
          </a:stretch>
        </p:blipFill>
        <p:spPr>
          <a:xfrm>
            <a:off x="4367808" y="3861048"/>
            <a:ext cx="190500" cy="304800"/>
          </a:xfrm>
          <a:prstGeom prst="rect">
            <a:avLst/>
          </a:prstGeom>
        </p:spPr>
      </p:pic>
      <p:pic>
        <p:nvPicPr>
          <p:cNvPr id="219" name="Picture 218"/>
          <p:cNvPicPr>
            <a:picLocks noChangeAspect="1"/>
          </p:cNvPicPr>
          <p:nvPr/>
        </p:nvPicPr>
        <p:blipFill>
          <a:blip r:embed="rId3"/>
          <a:stretch>
            <a:fillRect/>
          </a:stretch>
        </p:blipFill>
        <p:spPr>
          <a:xfrm>
            <a:off x="5159896" y="3861048"/>
            <a:ext cx="190500" cy="304800"/>
          </a:xfrm>
          <a:prstGeom prst="rect">
            <a:avLst/>
          </a:prstGeom>
        </p:spPr>
      </p:pic>
      <p:pic>
        <p:nvPicPr>
          <p:cNvPr id="220" name="Picture 219"/>
          <p:cNvPicPr>
            <a:picLocks noChangeAspect="1"/>
          </p:cNvPicPr>
          <p:nvPr/>
        </p:nvPicPr>
        <p:blipFill>
          <a:blip r:embed="rId3"/>
          <a:stretch>
            <a:fillRect/>
          </a:stretch>
        </p:blipFill>
        <p:spPr>
          <a:xfrm>
            <a:off x="5807968" y="3861048"/>
            <a:ext cx="190500" cy="304800"/>
          </a:xfrm>
          <a:prstGeom prst="rect">
            <a:avLst/>
          </a:prstGeom>
        </p:spPr>
      </p:pic>
      <p:pic>
        <p:nvPicPr>
          <p:cNvPr id="221" name="Picture 220"/>
          <p:cNvPicPr>
            <a:picLocks noChangeAspect="1"/>
          </p:cNvPicPr>
          <p:nvPr/>
        </p:nvPicPr>
        <p:blipFill>
          <a:blip r:embed="rId3"/>
          <a:stretch>
            <a:fillRect/>
          </a:stretch>
        </p:blipFill>
        <p:spPr>
          <a:xfrm>
            <a:off x="6888088" y="3861048"/>
            <a:ext cx="190500" cy="304800"/>
          </a:xfrm>
          <a:prstGeom prst="rect">
            <a:avLst/>
          </a:prstGeom>
        </p:spPr>
      </p:pic>
      <p:pic>
        <p:nvPicPr>
          <p:cNvPr id="222" name="Picture 221"/>
          <p:cNvPicPr>
            <a:picLocks noChangeAspect="1"/>
          </p:cNvPicPr>
          <p:nvPr/>
        </p:nvPicPr>
        <p:blipFill>
          <a:blip r:embed="rId3"/>
          <a:stretch>
            <a:fillRect/>
          </a:stretch>
        </p:blipFill>
        <p:spPr>
          <a:xfrm>
            <a:off x="7680176" y="3861048"/>
            <a:ext cx="190500" cy="304800"/>
          </a:xfrm>
          <a:prstGeom prst="rect">
            <a:avLst/>
          </a:prstGeom>
        </p:spPr>
      </p:pic>
      <p:pic>
        <p:nvPicPr>
          <p:cNvPr id="223" name="Picture 222"/>
          <p:cNvPicPr>
            <a:picLocks noChangeAspect="1"/>
          </p:cNvPicPr>
          <p:nvPr/>
        </p:nvPicPr>
        <p:blipFill>
          <a:blip r:embed="rId3"/>
          <a:stretch>
            <a:fillRect/>
          </a:stretch>
        </p:blipFill>
        <p:spPr>
          <a:xfrm>
            <a:off x="8472264" y="3861048"/>
            <a:ext cx="190500" cy="304800"/>
          </a:xfrm>
          <a:prstGeom prst="rect">
            <a:avLst/>
          </a:prstGeom>
        </p:spPr>
      </p:pic>
      <p:pic>
        <p:nvPicPr>
          <p:cNvPr id="224" name="Picture 223"/>
          <p:cNvPicPr>
            <a:picLocks noChangeAspect="1"/>
          </p:cNvPicPr>
          <p:nvPr/>
        </p:nvPicPr>
        <p:blipFill>
          <a:blip r:embed="rId3"/>
          <a:stretch>
            <a:fillRect/>
          </a:stretch>
        </p:blipFill>
        <p:spPr>
          <a:xfrm>
            <a:off x="9264352" y="3861048"/>
            <a:ext cx="190500" cy="304800"/>
          </a:xfrm>
          <a:prstGeom prst="rect">
            <a:avLst/>
          </a:prstGeom>
        </p:spPr>
      </p:pic>
      <p:pic>
        <p:nvPicPr>
          <p:cNvPr id="225" name="Picture 224"/>
          <p:cNvPicPr>
            <a:picLocks noChangeAspect="1"/>
          </p:cNvPicPr>
          <p:nvPr/>
        </p:nvPicPr>
        <p:blipFill>
          <a:blip r:embed="rId3"/>
          <a:stretch>
            <a:fillRect/>
          </a:stretch>
        </p:blipFill>
        <p:spPr>
          <a:xfrm>
            <a:off x="10200456" y="3861048"/>
            <a:ext cx="190500" cy="304800"/>
          </a:xfrm>
          <a:prstGeom prst="rect">
            <a:avLst/>
          </a:prstGeom>
        </p:spPr>
      </p:pic>
      <p:pic>
        <p:nvPicPr>
          <p:cNvPr id="227" name="Picture 226"/>
          <p:cNvPicPr>
            <a:picLocks noChangeAspect="1"/>
          </p:cNvPicPr>
          <p:nvPr/>
        </p:nvPicPr>
        <p:blipFill>
          <a:blip r:embed="rId3"/>
          <a:stretch>
            <a:fillRect/>
          </a:stretch>
        </p:blipFill>
        <p:spPr>
          <a:xfrm>
            <a:off x="11064552" y="3861048"/>
            <a:ext cx="190500" cy="304800"/>
          </a:xfrm>
          <a:prstGeom prst="rect">
            <a:avLst/>
          </a:prstGeom>
        </p:spPr>
      </p:pic>
      <p:cxnSp>
        <p:nvCxnSpPr>
          <p:cNvPr id="228" name="Straight Connector 227"/>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68" name="Rectangle 267"/>
          <p:cNvSpPr/>
          <p:nvPr/>
        </p:nvSpPr>
        <p:spPr>
          <a:xfrm>
            <a:off x="1991544" y="4293096"/>
            <a:ext cx="9721080" cy="3600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269" name="Straight Connector 268"/>
          <p:cNvCxnSpPr/>
          <p:nvPr/>
        </p:nvCxnSpPr>
        <p:spPr>
          <a:xfrm>
            <a:off x="1991544" y="4725144"/>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70" name="TextBox 269"/>
          <p:cNvSpPr txBox="1"/>
          <p:nvPr/>
        </p:nvSpPr>
        <p:spPr>
          <a:xfrm>
            <a:off x="3287688" y="4293096"/>
            <a:ext cx="1440160" cy="307777"/>
          </a:xfrm>
          <a:prstGeom prst="rect">
            <a:avLst/>
          </a:prstGeom>
          <a:noFill/>
        </p:spPr>
        <p:txBody>
          <a:bodyPr wrap="square" rtlCol="0">
            <a:spAutoFit/>
          </a:bodyPr>
          <a:lstStyle/>
          <a:p>
            <a:r>
              <a:rPr lang="zh-CN" altLang="en-US" sz="1400" smtClean="0"/>
              <a:t>知识产权法</a:t>
            </a:r>
            <a:endParaRPr lang="en-US" sz="1400" dirty="0"/>
          </a:p>
        </p:txBody>
      </p:sp>
      <p:sp>
        <p:nvSpPr>
          <p:cNvPr id="271" name="TextBox 270"/>
          <p:cNvSpPr txBox="1"/>
          <p:nvPr/>
        </p:nvSpPr>
        <p:spPr>
          <a:xfrm>
            <a:off x="4583832"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272" name="TextBox 271"/>
          <p:cNvSpPr txBox="1"/>
          <p:nvPr/>
        </p:nvSpPr>
        <p:spPr>
          <a:xfrm>
            <a:off x="5375920" y="4293096"/>
            <a:ext cx="367408" cy="307777"/>
          </a:xfrm>
          <a:prstGeom prst="rect">
            <a:avLst/>
          </a:prstGeom>
          <a:noFill/>
        </p:spPr>
        <p:txBody>
          <a:bodyPr wrap="none" rtlCol="0">
            <a:spAutoFit/>
          </a:bodyPr>
          <a:lstStyle/>
          <a:p>
            <a:r>
              <a:rPr lang="en-US" altLang="zh-CN" sz="1400" dirty="0" smtClean="0"/>
              <a:t>16</a:t>
            </a:r>
            <a:endParaRPr lang="en-US" sz="1400" dirty="0"/>
          </a:p>
        </p:txBody>
      </p:sp>
      <p:sp>
        <p:nvSpPr>
          <p:cNvPr id="273" name="TextBox 272"/>
          <p:cNvSpPr txBox="1"/>
          <p:nvPr/>
        </p:nvSpPr>
        <p:spPr>
          <a:xfrm>
            <a:off x="5879976"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274" name="TextBox 273"/>
          <p:cNvSpPr txBox="1"/>
          <p:nvPr/>
        </p:nvSpPr>
        <p:spPr>
          <a:xfrm>
            <a:off x="7176120" y="4293096"/>
            <a:ext cx="364202" cy="307777"/>
          </a:xfrm>
          <a:prstGeom prst="rect">
            <a:avLst/>
          </a:prstGeom>
          <a:noFill/>
        </p:spPr>
        <p:txBody>
          <a:bodyPr wrap="none" rtlCol="0">
            <a:spAutoFit/>
          </a:bodyPr>
          <a:lstStyle/>
          <a:p>
            <a:r>
              <a:rPr lang="zh-CN" altLang="en-US" sz="1400" dirty="0" smtClean="0"/>
              <a:t>五</a:t>
            </a:r>
            <a:endParaRPr lang="en-US" sz="1400" dirty="0"/>
          </a:p>
        </p:txBody>
      </p:sp>
      <p:sp>
        <p:nvSpPr>
          <p:cNvPr id="275" name="TextBox 274"/>
          <p:cNvSpPr txBox="1"/>
          <p:nvPr/>
        </p:nvSpPr>
        <p:spPr>
          <a:xfrm>
            <a:off x="8040216"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276" name="TextBox 275"/>
          <p:cNvSpPr txBox="1"/>
          <p:nvPr/>
        </p:nvSpPr>
        <p:spPr>
          <a:xfrm>
            <a:off x="8832304"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8" name="TextBox 277"/>
          <p:cNvSpPr txBox="1"/>
          <p:nvPr/>
        </p:nvSpPr>
        <p:spPr>
          <a:xfrm>
            <a:off x="10632504"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279" name="TextBox 278"/>
          <p:cNvSpPr txBox="1"/>
          <p:nvPr/>
        </p:nvSpPr>
        <p:spPr>
          <a:xfrm>
            <a:off x="1991544" y="4293096"/>
            <a:ext cx="1440160" cy="307777"/>
          </a:xfrm>
          <a:prstGeom prst="rect">
            <a:avLst/>
          </a:prstGeom>
          <a:noFill/>
        </p:spPr>
        <p:txBody>
          <a:bodyPr wrap="square" rtlCol="0">
            <a:spAutoFit/>
          </a:bodyPr>
          <a:lstStyle/>
          <a:p>
            <a:r>
              <a:rPr lang="en-US" altLang="zh-CN" sz="1400" dirty="0" smtClean="0"/>
              <a:t>LAWS130015.01</a:t>
            </a:r>
            <a:endParaRPr lang="en-US" sz="1400" dirty="0"/>
          </a:p>
        </p:txBody>
      </p:sp>
      <p:sp>
        <p:nvSpPr>
          <p:cNvPr id="283" name="TextBox 282"/>
          <p:cNvSpPr txBox="1"/>
          <p:nvPr/>
        </p:nvSpPr>
        <p:spPr>
          <a:xfrm>
            <a:off x="9552384" y="4293096"/>
            <a:ext cx="543739" cy="307777"/>
          </a:xfrm>
          <a:prstGeom prst="rect">
            <a:avLst/>
          </a:prstGeom>
          <a:noFill/>
        </p:spPr>
        <p:txBody>
          <a:bodyPr wrap="none" rtlCol="0">
            <a:spAutoFit/>
          </a:bodyPr>
          <a:lstStyle/>
          <a:p>
            <a:r>
              <a:rPr lang="zh-CN" altLang="en-US" sz="1400" dirty="0" smtClean="0"/>
              <a:t>必修</a:t>
            </a:r>
            <a:endParaRPr lang="en-US" altLang="zh-CN" sz="1400" dirty="0" smtClean="0"/>
          </a:p>
        </p:txBody>
      </p:sp>
      <p:sp>
        <p:nvSpPr>
          <p:cNvPr id="121" name="TextBox 120"/>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cxnSp>
        <p:nvCxnSpPr>
          <p:cNvPr id="122" name="Straight Connector 121"/>
          <p:cNvCxnSpPr/>
          <p:nvPr/>
        </p:nvCxnSpPr>
        <p:spPr>
          <a:xfrm>
            <a:off x="119336" y="2996952"/>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335360" y="32849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24" name="TextBox 123"/>
          <p:cNvSpPr txBox="1"/>
          <p:nvPr/>
        </p:nvSpPr>
        <p:spPr>
          <a:xfrm>
            <a:off x="623392" y="3212976"/>
            <a:ext cx="646331" cy="369332"/>
          </a:xfrm>
          <a:prstGeom prst="rect">
            <a:avLst/>
          </a:prstGeom>
          <a:noFill/>
        </p:spPr>
        <p:txBody>
          <a:bodyPr wrap="none" rtlCol="0">
            <a:spAutoFit/>
          </a:bodyPr>
          <a:lstStyle/>
          <a:p>
            <a:r>
              <a:rPr lang="zh-CN" altLang="en-US" smtClean="0"/>
              <a:t>本科</a:t>
            </a:r>
            <a:endParaRPr lang="en-US" dirty="0"/>
          </a:p>
        </p:txBody>
      </p:sp>
      <p:sp>
        <p:nvSpPr>
          <p:cNvPr id="125" name="TextBox 124"/>
          <p:cNvSpPr txBox="1"/>
          <p:nvPr/>
        </p:nvSpPr>
        <p:spPr>
          <a:xfrm>
            <a:off x="335360" y="414908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126" name="Rectangle 125"/>
          <p:cNvSpPr/>
          <p:nvPr/>
        </p:nvSpPr>
        <p:spPr>
          <a:xfrm>
            <a:off x="335360"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27" name="TextBox 126"/>
          <p:cNvSpPr txBox="1"/>
          <p:nvPr/>
        </p:nvSpPr>
        <p:spPr>
          <a:xfrm>
            <a:off x="623392" y="3717032"/>
            <a:ext cx="1107996" cy="369332"/>
          </a:xfrm>
          <a:prstGeom prst="rect">
            <a:avLst/>
          </a:prstGeom>
          <a:noFill/>
        </p:spPr>
        <p:txBody>
          <a:bodyPr wrap="none" rtlCol="0">
            <a:spAutoFit/>
          </a:bodyPr>
          <a:lstStyle/>
          <a:p>
            <a:r>
              <a:rPr lang="zh-CN" altLang="en-US" dirty="0" smtClean="0"/>
              <a:t>法律硕士</a:t>
            </a:r>
            <a:endParaRPr lang="en-US" dirty="0"/>
          </a:p>
        </p:txBody>
      </p:sp>
      <p:sp>
        <p:nvSpPr>
          <p:cNvPr id="128" name="Rectangle 127"/>
          <p:cNvSpPr/>
          <p:nvPr/>
        </p:nvSpPr>
        <p:spPr>
          <a:xfrm>
            <a:off x="335360" y="429309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29" name="TextBox 128"/>
          <p:cNvSpPr txBox="1"/>
          <p:nvPr/>
        </p:nvSpPr>
        <p:spPr>
          <a:xfrm>
            <a:off x="623392" y="4221088"/>
            <a:ext cx="1107996" cy="369332"/>
          </a:xfrm>
          <a:prstGeom prst="rect">
            <a:avLst/>
          </a:prstGeom>
          <a:noFill/>
        </p:spPr>
        <p:txBody>
          <a:bodyPr wrap="none" rtlCol="0">
            <a:spAutoFit/>
          </a:bodyPr>
          <a:lstStyle/>
          <a:p>
            <a:r>
              <a:rPr lang="zh-CN" altLang="en-US" dirty="0" smtClean="0"/>
              <a:t>法学硕士</a:t>
            </a:r>
            <a:endParaRPr lang="en-US" dirty="0"/>
          </a:p>
        </p:txBody>
      </p:sp>
      <p:sp>
        <p:nvSpPr>
          <p:cNvPr id="130" name="Rectangle 129"/>
          <p:cNvSpPr/>
          <p:nvPr/>
        </p:nvSpPr>
        <p:spPr>
          <a:xfrm>
            <a:off x="335360" y="486916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31" name="TextBox 130"/>
          <p:cNvSpPr txBox="1"/>
          <p:nvPr/>
        </p:nvSpPr>
        <p:spPr>
          <a:xfrm>
            <a:off x="623392" y="479715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132" name="Rectangle 131"/>
          <p:cNvSpPr/>
          <p:nvPr/>
        </p:nvSpPr>
        <p:spPr>
          <a:xfrm>
            <a:off x="335360" y="566124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33" name="TextBox 132"/>
          <p:cNvSpPr txBox="1"/>
          <p:nvPr/>
        </p:nvSpPr>
        <p:spPr>
          <a:xfrm>
            <a:off x="623392" y="5589240"/>
            <a:ext cx="1107996" cy="369332"/>
          </a:xfrm>
          <a:prstGeom prst="rect">
            <a:avLst/>
          </a:prstGeom>
          <a:noFill/>
        </p:spPr>
        <p:txBody>
          <a:bodyPr wrap="none" rtlCol="0">
            <a:spAutoFit/>
          </a:bodyPr>
          <a:lstStyle/>
          <a:p>
            <a:r>
              <a:rPr lang="zh-CN" altLang="en-US" dirty="0" smtClean="0"/>
              <a:t>第一学期</a:t>
            </a:r>
            <a:endParaRPr lang="en-US" dirty="0"/>
          </a:p>
        </p:txBody>
      </p:sp>
      <p:sp>
        <p:nvSpPr>
          <p:cNvPr id="134" name="Rectangle 133"/>
          <p:cNvSpPr/>
          <p:nvPr/>
        </p:nvSpPr>
        <p:spPr>
          <a:xfrm>
            <a:off x="335360" y="616530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36" name="TextBox 135"/>
          <p:cNvSpPr txBox="1"/>
          <p:nvPr/>
        </p:nvSpPr>
        <p:spPr>
          <a:xfrm>
            <a:off x="623392" y="6093296"/>
            <a:ext cx="1107996" cy="369332"/>
          </a:xfrm>
          <a:prstGeom prst="rect">
            <a:avLst/>
          </a:prstGeom>
          <a:noFill/>
        </p:spPr>
        <p:txBody>
          <a:bodyPr wrap="none" rtlCol="0">
            <a:spAutoFit/>
          </a:bodyPr>
          <a:lstStyle/>
          <a:p>
            <a:r>
              <a:rPr lang="zh-CN" altLang="en-US" dirty="0" smtClean="0"/>
              <a:t>第二学期</a:t>
            </a:r>
            <a:endParaRPr lang="en-US" dirty="0"/>
          </a:p>
        </p:txBody>
      </p:sp>
      <p:sp>
        <p:nvSpPr>
          <p:cNvPr id="137" name="Rectangle 136"/>
          <p:cNvSpPr/>
          <p:nvPr/>
        </p:nvSpPr>
        <p:spPr>
          <a:xfrm>
            <a:off x="335360" y="616530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38" name="Rectangle 137"/>
          <p:cNvSpPr/>
          <p:nvPr/>
        </p:nvSpPr>
        <p:spPr>
          <a:xfrm>
            <a:off x="335360" y="3789040"/>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45" name="Rectangle 144"/>
          <p:cNvSpPr/>
          <p:nvPr/>
        </p:nvSpPr>
        <p:spPr>
          <a:xfrm>
            <a:off x="335360" y="4293096"/>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46" name="Rectangle 145"/>
          <p:cNvSpPr/>
          <p:nvPr/>
        </p:nvSpPr>
        <p:spPr>
          <a:xfrm>
            <a:off x="335360" y="4869160"/>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47" name="Rounded Rectangle 146"/>
          <p:cNvSpPr/>
          <p:nvPr/>
        </p:nvSpPr>
        <p:spPr>
          <a:xfrm>
            <a:off x="8472264" y="1988840"/>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48" name="Rounded Rectangle 147"/>
          <p:cNvSpPr/>
          <p:nvPr/>
        </p:nvSpPr>
        <p:spPr>
          <a:xfrm>
            <a:off x="818423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49" name="Rounded Rectangle 148"/>
          <p:cNvSpPr/>
          <p:nvPr/>
        </p:nvSpPr>
        <p:spPr>
          <a:xfrm>
            <a:off x="897632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51" name="Rounded Rectangle 150"/>
          <p:cNvSpPr/>
          <p:nvPr/>
        </p:nvSpPr>
        <p:spPr>
          <a:xfrm>
            <a:off x="976840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sp>
        <p:nvSpPr>
          <p:cNvPr id="152" name="Rounded Rectangle 151"/>
          <p:cNvSpPr/>
          <p:nvPr/>
        </p:nvSpPr>
        <p:spPr>
          <a:xfrm>
            <a:off x="10560496" y="2924944"/>
            <a:ext cx="1152128"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申报完成</a:t>
            </a:r>
            <a:endParaRPr lang="en-US" sz="1600" dirty="0"/>
          </a:p>
        </p:txBody>
      </p:sp>
      <p:sp>
        <p:nvSpPr>
          <p:cNvPr id="117" name="Left Arrow 116"/>
          <p:cNvSpPr/>
          <p:nvPr/>
        </p:nvSpPr>
        <p:spPr>
          <a:xfrm rot="1363820">
            <a:off x="11528812" y="2994434"/>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5">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5">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75000"/>
            </a:schemeClr>
          </a:solidFill>
        </p:grpSpPr>
        <p:sp>
          <p:nvSpPr>
            <p:cNvPr id="25" name="Rectangle 24"/>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68" name="TextBox 67"/>
          <p:cNvSpPr txBox="1"/>
          <p:nvPr/>
        </p:nvSpPr>
        <p:spPr>
          <a:xfrm>
            <a:off x="2063552" y="2780928"/>
            <a:ext cx="1415772" cy="461665"/>
          </a:xfrm>
          <a:prstGeom prst="rect">
            <a:avLst/>
          </a:prstGeom>
          <a:noFill/>
        </p:spPr>
        <p:txBody>
          <a:bodyPr wrap="none" rtlCol="0">
            <a:spAutoFit/>
          </a:bodyPr>
          <a:lstStyle/>
          <a:p>
            <a:r>
              <a:rPr lang="zh-CN" altLang="en-US" sz="2400" dirty="0" smtClean="0"/>
              <a:t>申报课程</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4" name="TextBox 103"/>
          <p:cNvSpPr txBox="1"/>
          <p:nvPr/>
        </p:nvSpPr>
        <p:spPr>
          <a:xfrm>
            <a:off x="8472264" y="4797152"/>
            <a:ext cx="3147015" cy="307777"/>
          </a:xfrm>
          <a:prstGeom prst="rect">
            <a:avLst/>
          </a:prstGeom>
          <a:noFill/>
        </p:spPr>
        <p:txBody>
          <a:bodyPr wrap="none" rtlCol="0">
            <a:spAutoFit/>
          </a:bodyPr>
          <a:lstStyle/>
          <a:p>
            <a:r>
              <a:rPr lang="zh-CN" altLang="en-US" sz="1400" dirty="0" smtClean="0"/>
              <a:t>首页 上一页 </a:t>
            </a:r>
            <a:r>
              <a:rPr lang="en-US" altLang="zh-CN" sz="1400" dirty="0" smtClean="0"/>
              <a:t>1-1</a:t>
            </a:r>
            <a:r>
              <a:rPr lang="zh-CN" altLang="en-US" sz="1400" dirty="0" smtClean="0"/>
              <a:t>条，共</a:t>
            </a:r>
            <a:r>
              <a:rPr lang="en-US" altLang="zh-CN" sz="1400" dirty="0" smtClean="0"/>
              <a:t>1</a:t>
            </a:r>
            <a:r>
              <a:rPr lang="zh-CN" altLang="en-US" sz="1400" dirty="0" smtClean="0"/>
              <a:t>条下一页 尾页</a:t>
            </a:r>
            <a:endParaRPr lang="en-US" sz="1400" dirty="0"/>
          </a:p>
        </p:txBody>
      </p:sp>
      <p:sp>
        <p:nvSpPr>
          <p:cNvPr id="3" name="Rectangle 2"/>
          <p:cNvSpPr/>
          <p:nvPr/>
        </p:nvSpPr>
        <p:spPr>
          <a:xfrm>
            <a:off x="407368" y="1988840"/>
            <a:ext cx="12961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教师个人</a:t>
            </a:r>
            <a:endParaRPr lang="en-US" dirty="0"/>
          </a:p>
        </p:txBody>
      </p:sp>
      <p:sp>
        <p:nvSpPr>
          <p:cNvPr id="135" name="Rectangle 134"/>
          <p:cNvSpPr/>
          <p:nvPr/>
        </p:nvSpPr>
        <p:spPr>
          <a:xfrm>
            <a:off x="407368" y="2348880"/>
            <a:ext cx="1296144"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管理员</a:t>
            </a:r>
            <a:endParaRPr lang="en-US" dirty="0"/>
          </a:p>
        </p:txBody>
      </p:sp>
      <p:sp>
        <p:nvSpPr>
          <p:cNvPr id="7" name="Rectangle 6"/>
          <p:cNvSpPr/>
          <p:nvPr/>
        </p:nvSpPr>
        <p:spPr>
          <a:xfrm>
            <a:off x="2207568" y="1988840"/>
            <a:ext cx="2952328"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第一学期期望学时</a:t>
            </a:r>
            <a:endParaRPr lang="en-US" altLang="zh-CN" dirty="0" smtClean="0">
              <a:solidFill>
                <a:schemeClr val="tx1"/>
              </a:solidFill>
            </a:endParaRPr>
          </a:p>
          <a:p>
            <a:pPr algn="ctr"/>
            <a:r>
              <a:rPr lang="en-US" altLang="zh-CN" dirty="0" smtClean="0">
                <a:solidFill>
                  <a:schemeClr val="tx1"/>
                </a:solidFill>
              </a:rPr>
              <a:t>200%</a:t>
            </a:r>
            <a:r>
              <a:rPr lang="zh-CN" altLang="en-US" dirty="0" smtClean="0">
                <a:solidFill>
                  <a:schemeClr val="tx1"/>
                </a:solidFill>
              </a:rPr>
              <a:t>           </a:t>
            </a:r>
            <a:endParaRPr lang="en-US" altLang="zh-CN" dirty="0" smtClean="0">
              <a:solidFill>
                <a:schemeClr val="tx1"/>
              </a:solidFill>
            </a:endParaRPr>
          </a:p>
        </p:txBody>
      </p:sp>
      <p:sp>
        <p:nvSpPr>
          <p:cNvPr id="139" name="Rectangle 138"/>
          <p:cNvSpPr/>
          <p:nvPr/>
        </p:nvSpPr>
        <p:spPr>
          <a:xfrm>
            <a:off x="5375920" y="1988840"/>
            <a:ext cx="2952328"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第二学期期望学时</a:t>
            </a:r>
            <a:endParaRPr lang="en-US" altLang="zh-CN" dirty="0" smtClean="0">
              <a:solidFill>
                <a:schemeClr val="tx1"/>
              </a:solidFill>
            </a:endParaRPr>
          </a:p>
          <a:p>
            <a:pPr algn="ctr"/>
            <a:r>
              <a:rPr lang="en-US" altLang="zh-CN" dirty="0" smtClean="0">
                <a:solidFill>
                  <a:schemeClr val="tx1"/>
                </a:solidFill>
              </a:rPr>
              <a:t>0%</a:t>
            </a:r>
            <a:r>
              <a:rPr lang="zh-CN" altLang="en-US" dirty="0" smtClean="0">
                <a:solidFill>
                  <a:schemeClr val="tx1"/>
                </a:solidFill>
              </a:rPr>
              <a:t>           </a:t>
            </a:r>
            <a:endParaRPr lang="en-US" altLang="zh-CN" dirty="0" smtClean="0">
              <a:solidFill>
                <a:schemeClr val="tx1"/>
              </a:solidFill>
            </a:endParaRPr>
          </a:p>
        </p:txBody>
      </p:sp>
      <p:sp>
        <p:nvSpPr>
          <p:cNvPr id="140" name="TextBox 139"/>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141" name="Picture 140"/>
          <p:cNvPicPr>
            <a:picLocks noChangeAspect="1"/>
          </p:cNvPicPr>
          <p:nvPr/>
        </p:nvPicPr>
        <p:blipFill>
          <a:blip r:embed="rId3"/>
          <a:stretch>
            <a:fillRect/>
          </a:stretch>
        </p:blipFill>
        <p:spPr>
          <a:xfrm>
            <a:off x="3143672" y="3861048"/>
            <a:ext cx="190500" cy="304800"/>
          </a:xfrm>
          <a:prstGeom prst="rect">
            <a:avLst/>
          </a:prstGeom>
        </p:spPr>
      </p:pic>
      <p:sp>
        <p:nvSpPr>
          <p:cNvPr id="142" name="TextBox 141"/>
          <p:cNvSpPr txBox="1"/>
          <p:nvPr/>
        </p:nvSpPr>
        <p:spPr>
          <a:xfrm>
            <a:off x="3359696"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143" name="TextBox 142"/>
          <p:cNvSpPr txBox="1"/>
          <p:nvPr/>
        </p:nvSpPr>
        <p:spPr>
          <a:xfrm>
            <a:off x="4583832"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144" name="TextBox 143"/>
          <p:cNvSpPr txBox="1"/>
          <p:nvPr/>
        </p:nvSpPr>
        <p:spPr>
          <a:xfrm>
            <a:off x="5303912"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150" name="TextBox 149"/>
          <p:cNvSpPr txBox="1"/>
          <p:nvPr/>
        </p:nvSpPr>
        <p:spPr>
          <a:xfrm>
            <a:off x="5951984"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153" name="TextBox 152"/>
          <p:cNvSpPr txBox="1"/>
          <p:nvPr/>
        </p:nvSpPr>
        <p:spPr>
          <a:xfrm>
            <a:off x="7104112"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161" name="TextBox 160"/>
          <p:cNvSpPr txBox="1"/>
          <p:nvPr/>
        </p:nvSpPr>
        <p:spPr>
          <a:xfrm>
            <a:off x="7896200"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184" name="TextBox 183"/>
          <p:cNvSpPr txBox="1"/>
          <p:nvPr/>
        </p:nvSpPr>
        <p:spPr>
          <a:xfrm>
            <a:off x="8688288"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199" name="TextBox 198"/>
          <p:cNvSpPr txBox="1"/>
          <p:nvPr/>
        </p:nvSpPr>
        <p:spPr>
          <a:xfrm>
            <a:off x="9480376" y="3861048"/>
            <a:ext cx="673582" cy="338554"/>
          </a:xfrm>
          <a:prstGeom prst="rect">
            <a:avLst/>
          </a:prstGeom>
          <a:noFill/>
        </p:spPr>
        <p:txBody>
          <a:bodyPr wrap="none" rtlCol="0">
            <a:spAutoFit/>
          </a:bodyPr>
          <a:lstStyle/>
          <a:p>
            <a:r>
              <a:rPr lang="zh-CN" altLang="en-US" sz="1600" dirty="0" smtClean="0"/>
              <a:t>必</a:t>
            </a:r>
            <a:r>
              <a:rPr lang="en-US" altLang="zh-CN" sz="1600" dirty="0" smtClean="0"/>
              <a:t>/</a:t>
            </a:r>
            <a:r>
              <a:rPr lang="zh-CN" altLang="en-US" sz="1600" dirty="0" smtClean="0"/>
              <a:t>选</a:t>
            </a:r>
            <a:endParaRPr lang="en-US" sz="1600" dirty="0"/>
          </a:p>
        </p:txBody>
      </p:sp>
      <p:sp>
        <p:nvSpPr>
          <p:cNvPr id="217" name="TextBox 216"/>
          <p:cNvSpPr txBox="1"/>
          <p:nvPr/>
        </p:nvSpPr>
        <p:spPr>
          <a:xfrm>
            <a:off x="1041648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218" name="Picture 217"/>
          <p:cNvPicPr>
            <a:picLocks noChangeAspect="1"/>
          </p:cNvPicPr>
          <p:nvPr/>
        </p:nvPicPr>
        <p:blipFill>
          <a:blip r:embed="rId3"/>
          <a:stretch>
            <a:fillRect/>
          </a:stretch>
        </p:blipFill>
        <p:spPr>
          <a:xfrm>
            <a:off x="4367808" y="3861048"/>
            <a:ext cx="190500" cy="304800"/>
          </a:xfrm>
          <a:prstGeom prst="rect">
            <a:avLst/>
          </a:prstGeom>
        </p:spPr>
      </p:pic>
      <p:pic>
        <p:nvPicPr>
          <p:cNvPr id="219" name="Picture 218"/>
          <p:cNvPicPr>
            <a:picLocks noChangeAspect="1"/>
          </p:cNvPicPr>
          <p:nvPr/>
        </p:nvPicPr>
        <p:blipFill>
          <a:blip r:embed="rId3"/>
          <a:stretch>
            <a:fillRect/>
          </a:stretch>
        </p:blipFill>
        <p:spPr>
          <a:xfrm>
            <a:off x="5159896" y="3861048"/>
            <a:ext cx="190500" cy="304800"/>
          </a:xfrm>
          <a:prstGeom prst="rect">
            <a:avLst/>
          </a:prstGeom>
        </p:spPr>
      </p:pic>
      <p:pic>
        <p:nvPicPr>
          <p:cNvPr id="220" name="Picture 219"/>
          <p:cNvPicPr>
            <a:picLocks noChangeAspect="1"/>
          </p:cNvPicPr>
          <p:nvPr/>
        </p:nvPicPr>
        <p:blipFill>
          <a:blip r:embed="rId3"/>
          <a:stretch>
            <a:fillRect/>
          </a:stretch>
        </p:blipFill>
        <p:spPr>
          <a:xfrm>
            <a:off x="5807968" y="3861048"/>
            <a:ext cx="190500" cy="304800"/>
          </a:xfrm>
          <a:prstGeom prst="rect">
            <a:avLst/>
          </a:prstGeom>
        </p:spPr>
      </p:pic>
      <p:pic>
        <p:nvPicPr>
          <p:cNvPr id="221" name="Picture 220"/>
          <p:cNvPicPr>
            <a:picLocks noChangeAspect="1"/>
          </p:cNvPicPr>
          <p:nvPr/>
        </p:nvPicPr>
        <p:blipFill>
          <a:blip r:embed="rId3"/>
          <a:stretch>
            <a:fillRect/>
          </a:stretch>
        </p:blipFill>
        <p:spPr>
          <a:xfrm>
            <a:off x="6888088" y="3861048"/>
            <a:ext cx="190500" cy="304800"/>
          </a:xfrm>
          <a:prstGeom prst="rect">
            <a:avLst/>
          </a:prstGeom>
        </p:spPr>
      </p:pic>
      <p:pic>
        <p:nvPicPr>
          <p:cNvPr id="222" name="Picture 221"/>
          <p:cNvPicPr>
            <a:picLocks noChangeAspect="1"/>
          </p:cNvPicPr>
          <p:nvPr/>
        </p:nvPicPr>
        <p:blipFill>
          <a:blip r:embed="rId3"/>
          <a:stretch>
            <a:fillRect/>
          </a:stretch>
        </p:blipFill>
        <p:spPr>
          <a:xfrm>
            <a:off x="7680176" y="3861048"/>
            <a:ext cx="190500" cy="304800"/>
          </a:xfrm>
          <a:prstGeom prst="rect">
            <a:avLst/>
          </a:prstGeom>
        </p:spPr>
      </p:pic>
      <p:pic>
        <p:nvPicPr>
          <p:cNvPr id="223" name="Picture 222"/>
          <p:cNvPicPr>
            <a:picLocks noChangeAspect="1"/>
          </p:cNvPicPr>
          <p:nvPr/>
        </p:nvPicPr>
        <p:blipFill>
          <a:blip r:embed="rId3"/>
          <a:stretch>
            <a:fillRect/>
          </a:stretch>
        </p:blipFill>
        <p:spPr>
          <a:xfrm>
            <a:off x="8472264" y="3861048"/>
            <a:ext cx="190500" cy="304800"/>
          </a:xfrm>
          <a:prstGeom prst="rect">
            <a:avLst/>
          </a:prstGeom>
        </p:spPr>
      </p:pic>
      <p:pic>
        <p:nvPicPr>
          <p:cNvPr id="224" name="Picture 223"/>
          <p:cNvPicPr>
            <a:picLocks noChangeAspect="1"/>
          </p:cNvPicPr>
          <p:nvPr/>
        </p:nvPicPr>
        <p:blipFill>
          <a:blip r:embed="rId3"/>
          <a:stretch>
            <a:fillRect/>
          </a:stretch>
        </p:blipFill>
        <p:spPr>
          <a:xfrm>
            <a:off x="9264352" y="3861048"/>
            <a:ext cx="190500" cy="304800"/>
          </a:xfrm>
          <a:prstGeom prst="rect">
            <a:avLst/>
          </a:prstGeom>
        </p:spPr>
      </p:pic>
      <p:pic>
        <p:nvPicPr>
          <p:cNvPr id="225" name="Picture 224"/>
          <p:cNvPicPr>
            <a:picLocks noChangeAspect="1"/>
          </p:cNvPicPr>
          <p:nvPr/>
        </p:nvPicPr>
        <p:blipFill>
          <a:blip r:embed="rId3"/>
          <a:stretch>
            <a:fillRect/>
          </a:stretch>
        </p:blipFill>
        <p:spPr>
          <a:xfrm>
            <a:off x="10200456" y="3861048"/>
            <a:ext cx="190500" cy="304800"/>
          </a:xfrm>
          <a:prstGeom prst="rect">
            <a:avLst/>
          </a:prstGeom>
        </p:spPr>
      </p:pic>
      <p:pic>
        <p:nvPicPr>
          <p:cNvPr id="227" name="Picture 226"/>
          <p:cNvPicPr>
            <a:picLocks noChangeAspect="1"/>
          </p:cNvPicPr>
          <p:nvPr/>
        </p:nvPicPr>
        <p:blipFill>
          <a:blip r:embed="rId3"/>
          <a:stretch>
            <a:fillRect/>
          </a:stretch>
        </p:blipFill>
        <p:spPr>
          <a:xfrm>
            <a:off x="11064552" y="3861048"/>
            <a:ext cx="190500" cy="304800"/>
          </a:xfrm>
          <a:prstGeom prst="rect">
            <a:avLst/>
          </a:prstGeom>
        </p:spPr>
      </p:pic>
      <p:cxnSp>
        <p:nvCxnSpPr>
          <p:cNvPr id="228" name="Straight Connector 227"/>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68" name="Rectangle 267"/>
          <p:cNvSpPr/>
          <p:nvPr/>
        </p:nvSpPr>
        <p:spPr>
          <a:xfrm>
            <a:off x="1991544" y="4293096"/>
            <a:ext cx="9721080" cy="3600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269" name="Straight Connector 268"/>
          <p:cNvCxnSpPr/>
          <p:nvPr/>
        </p:nvCxnSpPr>
        <p:spPr>
          <a:xfrm>
            <a:off x="1991544" y="4725144"/>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70" name="TextBox 269"/>
          <p:cNvSpPr txBox="1"/>
          <p:nvPr/>
        </p:nvSpPr>
        <p:spPr>
          <a:xfrm>
            <a:off x="3287688" y="4293096"/>
            <a:ext cx="1440160" cy="307777"/>
          </a:xfrm>
          <a:prstGeom prst="rect">
            <a:avLst/>
          </a:prstGeom>
          <a:noFill/>
        </p:spPr>
        <p:txBody>
          <a:bodyPr wrap="square" rtlCol="0">
            <a:spAutoFit/>
          </a:bodyPr>
          <a:lstStyle/>
          <a:p>
            <a:r>
              <a:rPr lang="zh-CN" altLang="en-US" sz="1400" smtClean="0"/>
              <a:t>知识产权法</a:t>
            </a:r>
            <a:endParaRPr lang="en-US" sz="1400" dirty="0"/>
          </a:p>
        </p:txBody>
      </p:sp>
      <p:sp>
        <p:nvSpPr>
          <p:cNvPr id="271" name="TextBox 270"/>
          <p:cNvSpPr txBox="1"/>
          <p:nvPr/>
        </p:nvSpPr>
        <p:spPr>
          <a:xfrm>
            <a:off x="4583832"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272" name="TextBox 271"/>
          <p:cNvSpPr txBox="1"/>
          <p:nvPr/>
        </p:nvSpPr>
        <p:spPr>
          <a:xfrm>
            <a:off x="5375920" y="4293096"/>
            <a:ext cx="367408" cy="307777"/>
          </a:xfrm>
          <a:prstGeom prst="rect">
            <a:avLst/>
          </a:prstGeom>
          <a:noFill/>
        </p:spPr>
        <p:txBody>
          <a:bodyPr wrap="none" rtlCol="0">
            <a:spAutoFit/>
          </a:bodyPr>
          <a:lstStyle/>
          <a:p>
            <a:r>
              <a:rPr lang="en-US" altLang="zh-CN" sz="1400" dirty="0" smtClean="0"/>
              <a:t>16</a:t>
            </a:r>
            <a:endParaRPr lang="en-US" sz="1400" dirty="0"/>
          </a:p>
        </p:txBody>
      </p:sp>
      <p:sp>
        <p:nvSpPr>
          <p:cNvPr id="273" name="TextBox 272"/>
          <p:cNvSpPr txBox="1"/>
          <p:nvPr/>
        </p:nvSpPr>
        <p:spPr>
          <a:xfrm>
            <a:off x="5879976"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274" name="TextBox 273"/>
          <p:cNvSpPr txBox="1"/>
          <p:nvPr/>
        </p:nvSpPr>
        <p:spPr>
          <a:xfrm>
            <a:off x="7176120" y="4293096"/>
            <a:ext cx="364202" cy="307777"/>
          </a:xfrm>
          <a:prstGeom prst="rect">
            <a:avLst/>
          </a:prstGeom>
          <a:noFill/>
        </p:spPr>
        <p:txBody>
          <a:bodyPr wrap="none" rtlCol="0">
            <a:spAutoFit/>
          </a:bodyPr>
          <a:lstStyle/>
          <a:p>
            <a:r>
              <a:rPr lang="zh-CN" altLang="en-US" sz="1400" dirty="0" smtClean="0"/>
              <a:t>五</a:t>
            </a:r>
            <a:endParaRPr lang="en-US" sz="1400" dirty="0"/>
          </a:p>
        </p:txBody>
      </p:sp>
      <p:sp>
        <p:nvSpPr>
          <p:cNvPr id="275" name="TextBox 274"/>
          <p:cNvSpPr txBox="1"/>
          <p:nvPr/>
        </p:nvSpPr>
        <p:spPr>
          <a:xfrm>
            <a:off x="8040216"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276" name="TextBox 275"/>
          <p:cNvSpPr txBox="1"/>
          <p:nvPr/>
        </p:nvSpPr>
        <p:spPr>
          <a:xfrm>
            <a:off x="8832304"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8" name="TextBox 277"/>
          <p:cNvSpPr txBox="1"/>
          <p:nvPr/>
        </p:nvSpPr>
        <p:spPr>
          <a:xfrm>
            <a:off x="10632504"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279" name="TextBox 278"/>
          <p:cNvSpPr txBox="1"/>
          <p:nvPr/>
        </p:nvSpPr>
        <p:spPr>
          <a:xfrm>
            <a:off x="1991544" y="4293096"/>
            <a:ext cx="1440160" cy="307777"/>
          </a:xfrm>
          <a:prstGeom prst="rect">
            <a:avLst/>
          </a:prstGeom>
          <a:noFill/>
        </p:spPr>
        <p:txBody>
          <a:bodyPr wrap="square" rtlCol="0">
            <a:spAutoFit/>
          </a:bodyPr>
          <a:lstStyle/>
          <a:p>
            <a:r>
              <a:rPr lang="en-US" altLang="zh-CN" sz="1400" dirty="0" smtClean="0"/>
              <a:t>LAWS130015.01</a:t>
            </a:r>
            <a:endParaRPr lang="en-US" sz="1400" dirty="0"/>
          </a:p>
        </p:txBody>
      </p:sp>
      <p:sp>
        <p:nvSpPr>
          <p:cNvPr id="283" name="TextBox 282"/>
          <p:cNvSpPr txBox="1"/>
          <p:nvPr/>
        </p:nvSpPr>
        <p:spPr>
          <a:xfrm>
            <a:off x="9552384" y="4293096"/>
            <a:ext cx="543739" cy="307777"/>
          </a:xfrm>
          <a:prstGeom prst="rect">
            <a:avLst/>
          </a:prstGeom>
          <a:noFill/>
        </p:spPr>
        <p:txBody>
          <a:bodyPr wrap="none" rtlCol="0">
            <a:spAutoFit/>
          </a:bodyPr>
          <a:lstStyle/>
          <a:p>
            <a:r>
              <a:rPr lang="zh-CN" altLang="en-US" sz="1400" dirty="0" smtClean="0"/>
              <a:t>必修</a:t>
            </a:r>
            <a:endParaRPr lang="en-US" altLang="zh-CN" sz="1400" dirty="0" smtClean="0"/>
          </a:p>
        </p:txBody>
      </p:sp>
      <p:sp>
        <p:nvSpPr>
          <p:cNvPr id="121" name="TextBox 120"/>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cxnSp>
        <p:nvCxnSpPr>
          <p:cNvPr id="122" name="Straight Connector 121"/>
          <p:cNvCxnSpPr/>
          <p:nvPr/>
        </p:nvCxnSpPr>
        <p:spPr>
          <a:xfrm>
            <a:off x="119336" y="2996952"/>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335360" y="32849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24" name="TextBox 123"/>
          <p:cNvSpPr txBox="1"/>
          <p:nvPr/>
        </p:nvSpPr>
        <p:spPr>
          <a:xfrm>
            <a:off x="623392" y="3212976"/>
            <a:ext cx="646331" cy="369332"/>
          </a:xfrm>
          <a:prstGeom prst="rect">
            <a:avLst/>
          </a:prstGeom>
          <a:noFill/>
        </p:spPr>
        <p:txBody>
          <a:bodyPr wrap="none" rtlCol="0">
            <a:spAutoFit/>
          </a:bodyPr>
          <a:lstStyle/>
          <a:p>
            <a:r>
              <a:rPr lang="zh-CN" altLang="en-US" smtClean="0"/>
              <a:t>本科</a:t>
            </a:r>
            <a:endParaRPr lang="en-US" dirty="0"/>
          </a:p>
        </p:txBody>
      </p:sp>
      <p:sp>
        <p:nvSpPr>
          <p:cNvPr id="125" name="TextBox 124"/>
          <p:cNvSpPr txBox="1"/>
          <p:nvPr/>
        </p:nvSpPr>
        <p:spPr>
          <a:xfrm>
            <a:off x="335360" y="414908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126" name="Rectangle 125"/>
          <p:cNvSpPr/>
          <p:nvPr/>
        </p:nvSpPr>
        <p:spPr>
          <a:xfrm>
            <a:off x="335360"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27" name="TextBox 126"/>
          <p:cNvSpPr txBox="1"/>
          <p:nvPr/>
        </p:nvSpPr>
        <p:spPr>
          <a:xfrm>
            <a:off x="623392" y="3717032"/>
            <a:ext cx="1107996" cy="369332"/>
          </a:xfrm>
          <a:prstGeom prst="rect">
            <a:avLst/>
          </a:prstGeom>
          <a:noFill/>
        </p:spPr>
        <p:txBody>
          <a:bodyPr wrap="none" rtlCol="0">
            <a:spAutoFit/>
          </a:bodyPr>
          <a:lstStyle/>
          <a:p>
            <a:r>
              <a:rPr lang="zh-CN" altLang="en-US" dirty="0" smtClean="0"/>
              <a:t>法律硕士</a:t>
            </a:r>
            <a:endParaRPr lang="en-US" dirty="0"/>
          </a:p>
        </p:txBody>
      </p:sp>
      <p:sp>
        <p:nvSpPr>
          <p:cNvPr id="128" name="Rectangle 127"/>
          <p:cNvSpPr/>
          <p:nvPr/>
        </p:nvSpPr>
        <p:spPr>
          <a:xfrm>
            <a:off x="335360" y="429309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29" name="TextBox 128"/>
          <p:cNvSpPr txBox="1"/>
          <p:nvPr/>
        </p:nvSpPr>
        <p:spPr>
          <a:xfrm>
            <a:off x="623392" y="4221088"/>
            <a:ext cx="1107996" cy="369332"/>
          </a:xfrm>
          <a:prstGeom prst="rect">
            <a:avLst/>
          </a:prstGeom>
          <a:noFill/>
        </p:spPr>
        <p:txBody>
          <a:bodyPr wrap="none" rtlCol="0">
            <a:spAutoFit/>
          </a:bodyPr>
          <a:lstStyle/>
          <a:p>
            <a:r>
              <a:rPr lang="zh-CN" altLang="en-US" dirty="0" smtClean="0"/>
              <a:t>法学硕士</a:t>
            </a:r>
            <a:endParaRPr lang="en-US" dirty="0"/>
          </a:p>
        </p:txBody>
      </p:sp>
      <p:sp>
        <p:nvSpPr>
          <p:cNvPr id="130" name="Rectangle 129"/>
          <p:cNvSpPr/>
          <p:nvPr/>
        </p:nvSpPr>
        <p:spPr>
          <a:xfrm>
            <a:off x="335360" y="486916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31" name="TextBox 130"/>
          <p:cNvSpPr txBox="1"/>
          <p:nvPr/>
        </p:nvSpPr>
        <p:spPr>
          <a:xfrm>
            <a:off x="623392" y="479715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132" name="Rectangle 131"/>
          <p:cNvSpPr/>
          <p:nvPr/>
        </p:nvSpPr>
        <p:spPr>
          <a:xfrm>
            <a:off x="335360" y="566124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33" name="TextBox 132"/>
          <p:cNvSpPr txBox="1"/>
          <p:nvPr/>
        </p:nvSpPr>
        <p:spPr>
          <a:xfrm>
            <a:off x="623392" y="5589240"/>
            <a:ext cx="1107996" cy="369332"/>
          </a:xfrm>
          <a:prstGeom prst="rect">
            <a:avLst/>
          </a:prstGeom>
          <a:noFill/>
        </p:spPr>
        <p:txBody>
          <a:bodyPr wrap="none" rtlCol="0">
            <a:spAutoFit/>
          </a:bodyPr>
          <a:lstStyle/>
          <a:p>
            <a:r>
              <a:rPr lang="zh-CN" altLang="en-US" dirty="0" smtClean="0"/>
              <a:t>第一学期</a:t>
            </a:r>
            <a:endParaRPr lang="en-US" dirty="0"/>
          </a:p>
        </p:txBody>
      </p:sp>
      <p:sp>
        <p:nvSpPr>
          <p:cNvPr id="134" name="Rectangle 133"/>
          <p:cNvSpPr/>
          <p:nvPr/>
        </p:nvSpPr>
        <p:spPr>
          <a:xfrm>
            <a:off x="335360" y="616530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36" name="TextBox 135"/>
          <p:cNvSpPr txBox="1"/>
          <p:nvPr/>
        </p:nvSpPr>
        <p:spPr>
          <a:xfrm>
            <a:off x="623392" y="6093296"/>
            <a:ext cx="1107996" cy="369332"/>
          </a:xfrm>
          <a:prstGeom prst="rect">
            <a:avLst/>
          </a:prstGeom>
          <a:noFill/>
        </p:spPr>
        <p:txBody>
          <a:bodyPr wrap="none" rtlCol="0">
            <a:spAutoFit/>
          </a:bodyPr>
          <a:lstStyle/>
          <a:p>
            <a:r>
              <a:rPr lang="zh-CN" altLang="en-US" dirty="0" smtClean="0"/>
              <a:t>第二学期</a:t>
            </a:r>
            <a:endParaRPr lang="en-US" dirty="0"/>
          </a:p>
        </p:txBody>
      </p:sp>
      <p:sp>
        <p:nvSpPr>
          <p:cNvPr id="137" name="Rectangle 136"/>
          <p:cNvSpPr/>
          <p:nvPr/>
        </p:nvSpPr>
        <p:spPr>
          <a:xfrm>
            <a:off x="335360" y="616530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38" name="Rectangle 137"/>
          <p:cNvSpPr/>
          <p:nvPr/>
        </p:nvSpPr>
        <p:spPr>
          <a:xfrm>
            <a:off x="335360" y="3789040"/>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45" name="Rectangle 144"/>
          <p:cNvSpPr/>
          <p:nvPr/>
        </p:nvSpPr>
        <p:spPr>
          <a:xfrm>
            <a:off x="335360" y="4293096"/>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46" name="Rectangle 145"/>
          <p:cNvSpPr/>
          <p:nvPr/>
        </p:nvSpPr>
        <p:spPr>
          <a:xfrm>
            <a:off x="335360" y="4869160"/>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47" name="Rounded Rectangle 146"/>
          <p:cNvSpPr/>
          <p:nvPr/>
        </p:nvSpPr>
        <p:spPr>
          <a:xfrm>
            <a:off x="8472264" y="1988840"/>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48" name="Rounded Rectangle 147"/>
          <p:cNvSpPr/>
          <p:nvPr/>
        </p:nvSpPr>
        <p:spPr>
          <a:xfrm>
            <a:off x="818423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49" name="Rounded Rectangle 148"/>
          <p:cNvSpPr/>
          <p:nvPr/>
        </p:nvSpPr>
        <p:spPr>
          <a:xfrm>
            <a:off x="897632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51" name="Rounded Rectangle 150"/>
          <p:cNvSpPr/>
          <p:nvPr/>
        </p:nvSpPr>
        <p:spPr>
          <a:xfrm>
            <a:off x="976840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sp>
        <p:nvSpPr>
          <p:cNvPr id="152" name="Rounded Rectangle 151"/>
          <p:cNvSpPr/>
          <p:nvPr/>
        </p:nvSpPr>
        <p:spPr>
          <a:xfrm>
            <a:off x="10560496" y="2924944"/>
            <a:ext cx="1152128"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申报完成</a:t>
            </a:r>
            <a:endParaRPr lang="en-US" sz="1600" dirty="0"/>
          </a:p>
        </p:txBody>
      </p:sp>
      <p:sp>
        <p:nvSpPr>
          <p:cNvPr id="117" name="Left Arrow 116"/>
          <p:cNvSpPr/>
          <p:nvPr/>
        </p:nvSpPr>
        <p:spPr>
          <a:xfrm rot="1363820">
            <a:off x="11528812" y="2994434"/>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855640" y="116632"/>
            <a:ext cx="8784976" cy="6048672"/>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01" name="TextBox 100"/>
          <p:cNvSpPr txBox="1"/>
          <p:nvPr/>
        </p:nvSpPr>
        <p:spPr>
          <a:xfrm>
            <a:off x="3647728" y="1340768"/>
            <a:ext cx="6984776" cy="923330"/>
          </a:xfrm>
          <a:prstGeom prst="rect">
            <a:avLst/>
          </a:prstGeom>
          <a:noFill/>
        </p:spPr>
        <p:txBody>
          <a:bodyPr wrap="square" rtlCol="0">
            <a:spAutoFit/>
          </a:bodyPr>
          <a:lstStyle/>
          <a:p>
            <a:r>
              <a:rPr lang="zh-CN" altLang="en-US" dirty="0" smtClean="0"/>
              <a:t>请确认您至少申报了一门本科课程和一门法律硕士课程。</a:t>
            </a:r>
            <a:endParaRPr lang="en-US" altLang="zh-CN" dirty="0" smtClean="0"/>
          </a:p>
          <a:p>
            <a:r>
              <a:rPr lang="zh-CN" altLang="en-US" dirty="0" smtClean="0"/>
              <a:t>系统检测到您没有申报法律硕士课程，如果您决定不申报法律硕士课程，请简述理由</a:t>
            </a:r>
            <a:endParaRPr lang="en-US" dirty="0"/>
          </a:p>
        </p:txBody>
      </p:sp>
      <p:sp>
        <p:nvSpPr>
          <p:cNvPr id="102" name="Oval 101"/>
          <p:cNvSpPr/>
          <p:nvPr/>
        </p:nvSpPr>
        <p:spPr>
          <a:xfrm>
            <a:off x="3791744" y="2492896"/>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3791744" y="2924944"/>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4295800" y="2420888"/>
            <a:ext cx="2262158" cy="369332"/>
          </a:xfrm>
          <a:prstGeom prst="rect">
            <a:avLst/>
          </a:prstGeom>
          <a:noFill/>
        </p:spPr>
        <p:txBody>
          <a:bodyPr wrap="none" rtlCol="0">
            <a:spAutoFit/>
          </a:bodyPr>
          <a:lstStyle/>
          <a:p>
            <a:r>
              <a:rPr lang="zh-CN" altLang="en-US" dirty="0" smtClean="0"/>
              <a:t>申报课程还没有完成</a:t>
            </a:r>
            <a:endParaRPr lang="en-US" dirty="0"/>
          </a:p>
        </p:txBody>
      </p:sp>
      <p:sp>
        <p:nvSpPr>
          <p:cNvPr id="106" name="TextBox 105"/>
          <p:cNvSpPr txBox="1"/>
          <p:nvPr/>
        </p:nvSpPr>
        <p:spPr>
          <a:xfrm>
            <a:off x="4295800" y="2924944"/>
            <a:ext cx="4570482" cy="369332"/>
          </a:xfrm>
          <a:prstGeom prst="rect">
            <a:avLst/>
          </a:prstGeom>
          <a:noFill/>
        </p:spPr>
        <p:txBody>
          <a:bodyPr wrap="none" rtlCol="0">
            <a:spAutoFit/>
          </a:bodyPr>
          <a:lstStyle/>
          <a:p>
            <a:r>
              <a:rPr lang="zh-CN" altLang="en-US" dirty="0" smtClean="0"/>
              <a:t>申报课程完成，我决定</a:t>
            </a:r>
            <a:r>
              <a:rPr lang="zh-CN" altLang="en-US" smtClean="0"/>
              <a:t>不申报法律硕士课程</a:t>
            </a:r>
            <a:endParaRPr lang="en-US" dirty="0"/>
          </a:p>
        </p:txBody>
      </p:sp>
      <p:sp>
        <p:nvSpPr>
          <p:cNvPr id="107" name="Oval 106"/>
          <p:cNvSpPr/>
          <p:nvPr/>
        </p:nvSpPr>
        <p:spPr>
          <a:xfrm>
            <a:off x="3863752" y="2564904"/>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791744" y="3717032"/>
            <a:ext cx="6984776" cy="9361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719736" y="3284984"/>
            <a:ext cx="1656184" cy="369332"/>
          </a:xfrm>
          <a:prstGeom prst="rect">
            <a:avLst/>
          </a:prstGeom>
          <a:noFill/>
        </p:spPr>
        <p:txBody>
          <a:bodyPr wrap="square" rtlCol="0">
            <a:spAutoFit/>
          </a:bodyPr>
          <a:lstStyle/>
          <a:p>
            <a:r>
              <a:rPr lang="zh-CN" altLang="en-US" dirty="0" smtClean="0"/>
              <a:t>我的理由：</a:t>
            </a:r>
            <a:endParaRPr lang="en-US" dirty="0"/>
          </a:p>
        </p:txBody>
      </p:sp>
      <p:sp>
        <p:nvSpPr>
          <p:cNvPr id="109" name="Rectangle 108"/>
          <p:cNvSpPr/>
          <p:nvPr/>
        </p:nvSpPr>
        <p:spPr>
          <a:xfrm>
            <a:off x="9120336" y="5373216"/>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a:t>
            </a:r>
            <a:endParaRPr lang="en-US" dirty="0"/>
          </a:p>
        </p:txBody>
      </p:sp>
      <p:sp>
        <p:nvSpPr>
          <p:cNvPr id="110" name="Rectangle 109"/>
          <p:cNvSpPr/>
          <p:nvPr/>
        </p:nvSpPr>
        <p:spPr>
          <a:xfrm>
            <a:off x="10416480" y="5373216"/>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sp>
        <p:nvSpPr>
          <p:cNvPr id="111" name="Left Arrow 110"/>
          <p:cNvSpPr/>
          <p:nvPr/>
        </p:nvSpPr>
        <p:spPr>
          <a:xfrm rot="1363820">
            <a:off x="10088652" y="5730737"/>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5">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5">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75000"/>
            </a:schemeClr>
          </a:solidFill>
        </p:grpSpPr>
        <p:sp>
          <p:nvSpPr>
            <p:cNvPr id="25" name="Rectangle 24"/>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68" name="TextBox 67"/>
          <p:cNvSpPr txBox="1"/>
          <p:nvPr/>
        </p:nvSpPr>
        <p:spPr>
          <a:xfrm>
            <a:off x="2063552" y="2780928"/>
            <a:ext cx="1415772" cy="461665"/>
          </a:xfrm>
          <a:prstGeom prst="rect">
            <a:avLst/>
          </a:prstGeom>
          <a:noFill/>
        </p:spPr>
        <p:txBody>
          <a:bodyPr wrap="none" rtlCol="0">
            <a:spAutoFit/>
          </a:bodyPr>
          <a:lstStyle/>
          <a:p>
            <a:r>
              <a:rPr lang="zh-CN" altLang="en-US" sz="2400" dirty="0" smtClean="0"/>
              <a:t>申报课程</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 name="Rectangle 2"/>
          <p:cNvSpPr/>
          <p:nvPr/>
        </p:nvSpPr>
        <p:spPr>
          <a:xfrm>
            <a:off x="407368" y="1988840"/>
            <a:ext cx="12961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教师个人</a:t>
            </a:r>
            <a:endParaRPr lang="en-US" dirty="0"/>
          </a:p>
        </p:txBody>
      </p:sp>
      <p:sp>
        <p:nvSpPr>
          <p:cNvPr id="135" name="Rectangle 134"/>
          <p:cNvSpPr/>
          <p:nvPr/>
        </p:nvSpPr>
        <p:spPr>
          <a:xfrm>
            <a:off x="407368" y="2348880"/>
            <a:ext cx="1296144"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管理员</a:t>
            </a:r>
            <a:endParaRPr lang="en-US" dirty="0"/>
          </a:p>
        </p:txBody>
      </p:sp>
      <p:sp>
        <p:nvSpPr>
          <p:cNvPr id="7" name="Rectangle 6"/>
          <p:cNvSpPr/>
          <p:nvPr/>
        </p:nvSpPr>
        <p:spPr>
          <a:xfrm>
            <a:off x="2207568" y="1988840"/>
            <a:ext cx="2952328"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第一学期期望学时</a:t>
            </a:r>
            <a:endParaRPr lang="en-US" altLang="zh-CN" dirty="0" smtClean="0">
              <a:solidFill>
                <a:schemeClr val="tx1"/>
              </a:solidFill>
            </a:endParaRPr>
          </a:p>
          <a:p>
            <a:pPr algn="ctr"/>
            <a:r>
              <a:rPr lang="en-US" altLang="zh-CN" dirty="0" smtClean="0">
                <a:solidFill>
                  <a:schemeClr val="tx1"/>
                </a:solidFill>
              </a:rPr>
              <a:t>200%</a:t>
            </a:r>
            <a:r>
              <a:rPr lang="zh-CN" altLang="en-US" dirty="0" smtClean="0">
                <a:solidFill>
                  <a:schemeClr val="tx1"/>
                </a:solidFill>
              </a:rPr>
              <a:t>           </a:t>
            </a:r>
            <a:endParaRPr lang="en-US" altLang="zh-CN" dirty="0" smtClean="0">
              <a:solidFill>
                <a:schemeClr val="tx1"/>
              </a:solidFill>
            </a:endParaRPr>
          </a:p>
        </p:txBody>
      </p:sp>
      <p:sp>
        <p:nvSpPr>
          <p:cNvPr id="139" name="Rectangle 138"/>
          <p:cNvSpPr/>
          <p:nvPr/>
        </p:nvSpPr>
        <p:spPr>
          <a:xfrm>
            <a:off x="5375920" y="1988840"/>
            <a:ext cx="2952328"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第二学期期望学时</a:t>
            </a:r>
            <a:endParaRPr lang="en-US" altLang="zh-CN" dirty="0" smtClean="0">
              <a:solidFill>
                <a:schemeClr val="tx1"/>
              </a:solidFill>
            </a:endParaRPr>
          </a:p>
          <a:p>
            <a:pPr algn="ctr"/>
            <a:r>
              <a:rPr lang="en-US" altLang="zh-CN" dirty="0" smtClean="0">
                <a:solidFill>
                  <a:schemeClr val="tx1"/>
                </a:solidFill>
              </a:rPr>
              <a:t>0%</a:t>
            </a:r>
            <a:r>
              <a:rPr lang="zh-CN" altLang="en-US" dirty="0" smtClean="0">
                <a:solidFill>
                  <a:schemeClr val="tx1"/>
                </a:solidFill>
              </a:rPr>
              <a:t>           </a:t>
            </a:r>
            <a:endParaRPr lang="en-US" altLang="zh-CN" dirty="0" smtClean="0">
              <a:solidFill>
                <a:schemeClr val="tx1"/>
              </a:solidFill>
            </a:endParaRPr>
          </a:p>
        </p:txBody>
      </p:sp>
      <p:sp>
        <p:nvSpPr>
          <p:cNvPr id="140" name="TextBox 139"/>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141" name="Picture 140"/>
          <p:cNvPicPr>
            <a:picLocks noChangeAspect="1"/>
          </p:cNvPicPr>
          <p:nvPr/>
        </p:nvPicPr>
        <p:blipFill>
          <a:blip r:embed="rId3"/>
          <a:stretch>
            <a:fillRect/>
          </a:stretch>
        </p:blipFill>
        <p:spPr>
          <a:xfrm>
            <a:off x="3143672" y="3861048"/>
            <a:ext cx="190500" cy="304800"/>
          </a:xfrm>
          <a:prstGeom prst="rect">
            <a:avLst/>
          </a:prstGeom>
        </p:spPr>
      </p:pic>
      <p:sp>
        <p:nvSpPr>
          <p:cNvPr id="142" name="TextBox 141"/>
          <p:cNvSpPr txBox="1"/>
          <p:nvPr/>
        </p:nvSpPr>
        <p:spPr>
          <a:xfrm>
            <a:off x="3359696"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143" name="TextBox 142"/>
          <p:cNvSpPr txBox="1"/>
          <p:nvPr/>
        </p:nvSpPr>
        <p:spPr>
          <a:xfrm>
            <a:off x="4583832"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144" name="TextBox 143"/>
          <p:cNvSpPr txBox="1"/>
          <p:nvPr/>
        </p:nvSpPr>
        <p:spPr>
          <a:xfrm>
            <a:off x="5303912"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150" name="TextBox 149"/>
          <p:cNvSpPr txBox="1"/>
          <p:nvPr/>
        </p:nvSpPr>
        <p:spPr>
          <a:xfrm>
            <a:off x="5951984"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153" name="TextBox 152"/>
          <p:cNvSpPr txBox="1"/>
          <p:nvPr/>
        </p:nvSpPr>
        <p:spPr>
          <a:xfrm>
            <a:off x="7104112"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161" name="TextBox 160"/>
          <p:cNvSpPr txBox="1"/>
          <p:nvPr/>
        </p:nvSpPr>
        <p:spPr>
          <a:xfrm>
            <a:off x="7896200"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184" name="TextBox 183"/>
          <p:cNvSpPr txBox="1"/>
          <p:nvPr/>
        </p:nvSpPr>
        <p:spPr>
          <a:xfrm>
            <a:off x="8688288"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199" name="TextBox 198"/>
          <p:cNvSpPr txBox="1"/>
          <p:nvPr/>
        </p:nvSpPr>
        <p:spPr>
          <a:xfrm>
            <a:off x="9480376" y="3861048"/>
            <a:ext cx="673582" cy="338554"/>
          </a:xfrm>
          <a:prstGeom prst="rect">
            <a:avLst/>
          </a:prstGeom>
          <a:noFill/>
        </p:spPr>
        <p:txBody>
          <a:bodyPr wrap="none" rtlCol="0">
            <a:spAutoFit/>
          </a:bodyPr>
          <a:lstStyle/>
          <a:p>
            <a:r>
              <a:rPr lang="zh-CN" altLang="en-US" sz="1600" dirty="0" smtClean="0"/>
              <a:t>必</a:t>
            </a:r>
            <a:r>
              <a:rPr lang="en-US" altLang="zh-CN" sz="1600" dirty="0" smtClean="0"/>
              <a:t>/</a:t>
            </a:r>
            <a:r>
              <a:rPr lang="zh-CN" altLang="en-US" sz="1600" dirty="0" smtClean="0"/>
              <a:t>选</a:t>
            </a:r>
            <a:endParaRPr lang="en-US" sz="1600" dirty="0"/>
          </a:p>
        </p:txBody>
      </p:sp>
      <p:sp>
        <p:nvSpPr>
          <p:cNvPr id="217" name="TextBox 216"/>
          <p:cNvSpPr txBox="1"/>
          <p:nvPr/>
        </p:nvSpPr>
        <p:spPr>
          <a:xfrm>
            <a:off x="1041648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218" name="Picture 217"/>
          <p:cNvPicPr>
            <a:picLocks noChangeAspect="1"/>
          </p:cNvPicPr>
          <p:nvPr/>
        </p:nvPicPr>
        <p:blipFill>
          <a:blip r:embed="rId3"/>
          <a:stretch>
            <a:fillRect/>
          </a:stretch>
        </p:blipFill>
        <p:spPr>
          <a:xfrm>
            <a:off x="4367808" y="3861048"/>
            <a:ext cx="190500" cy="304800"/>
          </a:xfrm>
          <a:prstGeom prst="rect">
            <a:avLst/>
          </a:prstGeom>
        </p:spPr>
      </p:pic>
      <p:pic>
        <p:nvPicPr>
          <p:cNvPr id="219" name="Picture 218"/>
          <p:cNvPicPr>
            <a:picLocks noChangeAspect="1"/>
          </p:cNvPicPr>
          <p:nvPr/>
        </p:nvPicPr>
        <p:blipFill>
          <a:blip r:embed="rId3"/>
          <a:stretch>
            <a:fillRect/>
          </a:stretch>
        </p:blipFill>
        <p:spPr>
          <a:xfrm>
            <a:off x="5159896" y="3861048"/>
            <a:ext cx="190500" cy="304800"/>
          </a:xfrm>
          <a:prstGeom prst="rect">
            <a:avLst/>
          </a:prstGeom>
        </p:spPr>
      </p:pic>
      <p:pic>
        <p:nvPicPr>
          <p:cNvPr id="220" name="Picture 219"/>
          <p:cNvPicPr>
            <a:picLocks noChangeAspect="1"/>
          </p:cNvPicPr>
          <p:nvPr/>
        </p:nvPicPr>
        <p:blipFill>
          <a:blip r:embed="rId3"/>
          <a:stretch>
            <a:fillRect/>
          </a:stretch>
        </p:blipFill>
        <p:spPr>
          <a:xfrm>
            <a:off x="5807968" y="3861048"/>
            <a:ext cx="190500" cy="304800"/>
          </a:xfrm>
          <a:prstGeom prst="rect">
            <a:avLst/>
          </a:prstGeom>
        </p:spPr>
      </p:pic>
      <p:pic>
        <p:nvPicPr>
          <p:cNvPr id="221" name="Picture 220"/>
          <p:cNvPicPr>
            <a:picLocks noChangeAspect="1"/>
          </p:cNvPicPr>
          <p:nvPr/>
        </p:nvPicPr>
        <p:blipFill>
          <a:blip r:embed="rId3"/>
          <a:stretch>
            <a:fillRect/>
          </a:stretch>
        </p:blipFill>
        <p:spPr>
          <a:xfrm>
            <a:off x="6888088" y="3861048"/>
            <a:ext cx="190500" cy="304800"/>
          </a:xfrm>
          <a:prstGeom prst="rect">
            <a:avLst/>
          </a:prstGeom>
        </p:spPr>
      </p:pic>
      <p:pic>
        <p:nvPicPr>
          <p:cNvPr id="222" name="Picture 221"/>
          <p:cNvPicPr>
            <a:picLocks noChangeAspect="1"/>
          </p:cNvPicPr>
          <p:nvPr/>
        </p:nvPicPr>
        <p:blipFill>
          <a:blip r:embed="rId3"/>
          <a:stretch>
            <a:fillRect/>
          </a:stretch>
        </p:blipFill>
        <p:spPr>
          <a:xfrm>
            <a:off x="7680176" y="3861048"/>
            <a:ext cx="190500" cy="304800"/>
          </a:xfrm>
          <a:prstGeom prst="rect">
            <a:avLst/>
          </a:prstGeom>
        </p:spPr>
      </p:pic>
      <p:pic>
        <p:nvPicPr>
          <p:cNvPr id="223" name="Picture 222"/>
          <p:cNvPicPr>
            <a:picLocks noChangeAspect="1"/>
          </p:cNvPicPr>
          <p:nvPr/>
        </p:nvPicPr>
        <p:blipFill>
          <a:blip r:embed="rId3"/>
          <a:stretch>
            <a:fillRect/>
          </a:stretch>
        </p:blipFill>
        <p:spPr>
          <a:xfrm>
            <a:off x="8472264" y="3861048"/>
            <a:ext cx="190500" cy="304800"/>
          </a:xfrm>
          <a:prstGeom prst="rect">
            <a:avLst/>
          </a:prstGeom>
        </p:spPr>
      </p:pic>
      <p:pic>
        <p:nvPicPr>
          <p:cNvPr id="224" name="Picture 223"/>
          <p:cNvPicPr>
            <a:picLocks noChangeAspect="1"/>
          </p:cNvPicPr>
          <p:nvPr/>
        </p:nvPicPr>
        <p:blipFill>
          <a:blip r:embed="rId3"/>
          <a:stretch>
            <a:fillRect/>
          </a:stretch>
        </p:blipFill>
        <p:spPr>
          <a:xfrm>
            <a:off x="9264352" y="3861048"/>
            <a:ext cx="190500" cy="304800"/>
          </a:xfrm>
          <a:prstGeom prst="rect">
            <a:avLst/>
          </a:prstGeom>
        </p:spPr>
      </p:pic>
      <p:pic>
        <p:nvPicPr>
          <p:cNvPr id="225" name="Picture 224"/>
          <p:cNvPicPr>
            <a:picLocks noChangeAspect="1"/>
          </p:cNvPicPr>
          <p:nvPr/>
        </p:nvPicPr>
        <p:blipFill>
          <a:blip r:embed="rId3"/>
          <a:stretch>
            <a:fillRect/>
          </a:stretch>
        </p:blipFill>
        <p:spPr>
          <a:xfrm>
            <a:off x="10200456" y="3861048"/>
            <a:ext cx="190500" cy="304800"/>
          </a:xfrm>
          <a:prstGeom prst="rect">
            <a:avLst/>
          </a:prstGeom>
        </p:spPr>
      </p:pic>
      <p:pic>
        <p:nvPicPr>
          <p:cNvPr id="227" name="Picture 226"/>
          <p:cNvPicPr>
            <a:picLocks noChangeAspect="1"/>
          </p:cNvPicPr>
          <p:nvPr/>
        </p:nvPicPr>
        <p:blipFill>
          <a:blip r:embed="rId3"/>
          <a:stretch>
            <a:fillRect/>
          </a:stretch>
        </p:blipFill>
        <p:spPr>
          <a:xfrm>
            <a:off x="11064552" y="3861048"/>
            <a:ext cx="190500" cy="304800"/>
          </a:xfrm>
          <a:prstGeom prst="rect">
            <a:avLst/>
          </a:prstGeom>
        </p:spPr>
      </p:pic>
      <p:cxnSp>
        <p:nvCxnSpPr>
          <p:cNvPr id="228" name="Straight Connector 227"/>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68" name="Rectangle 267"/>
          <p:cNvSpPr/>
          <p:nvPr/>
        </p:nvSpPr>
        <p:spPr>
          <a:xfrm>
            <a:off x="1991544" y="4293096"/>
            <a:ext cx="9721080" cy="3600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269" name="Straight Connector 268"/>
          <p:cNvCxnSpPr/>
          <p:nvPr/>
        </p:nvCxnSpPr>
        <p:spPr>
          <a:xfrm>
            <a:off x="1991544" y="4725144"/>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70" name="TextBox 269"/>
          <p:cNvSpPr txBox="1"/>
          <p:nvPr/>
        </p:nvSpPr>
        <p:spPr>
          <a:xfrm>
            <a:off x="3287688" y="4293096"/>
            <a:ext cx="1440160" cy="307777"/>
          </a:xfrm>
          <a:prstGeom prst="rect">
            <a:avLst/>
          </a:prstGeom>
          <a:noFill/>
        </p:spPr>
        <p:txBody>
          <a:bodyPr wrap="square" rtlCol="0">
            <a:spAutoFit/>
          </a:bodyPr>
          <a:lstStyle/>
          <a:p>
            <a:r>
              <a:rPr lang="zh-CN" altLang="en-US" sz="1400" smtClean="0"/>
              <a:t>知识产权法</a:t>
            </a:r>
            <a:endParaRPr lang="en-US" sz="1400" dirty="0"/>
          </a:p>
        </p:txBody>
      </p:sp>
      <p:sp>
        <p:nvSpPr>
          <p:cNvPr id="271" name="TextBox 270"/>
          <p:cNvSpPr txBox="1"/>
          <p:nvPr/>
        </p:nvSpPr>
        <p:spPr>
          <a:xfrm>
            <a:off x="4583832"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272" name="TextBox 271"/>
          <p:cNvSpPr txBox="1"/>
          <p:nvPr/>
        </p:nvSpPr>
        <p:spPr>
          <a:xfrm>
            <a:off x="5375920" y="4293096"/>
            <a:ext cx="367408" cy="307777"/>
          </a:xfrm>
          <a:prstGeom prst="rect">
            <a:avLst/>
          </a:prstGeom>
          <a:noFill/>
        </p:spPr>
        <p:txBody>
          <a:bodyPr wrap="none" rtlCol="0">
            <a:spAutoFit/>
          </a:bodyPr>
          <a:lstStyle/>
          <a:p>
            <a:r>
              <a:rPr lang="en-US" altLang="zh-CN" sz="1400" dirty="0" smtClean="0"/>
              <a:t>16</a:t>
            </a:r>
            <a:endParaRPr lang="en-US" sz="1400" dirty="0"/>
          </a:p>
        </p:txBody>
      </p:sp>
      <p:sp>
        <p:nvSpPr>
          <p:cNvPr id="273" name="TextBox 272"/>
          <p:cNvSpPr txBox="1"/>
          <p:nvPr/>
        </p:nvSpPr>
        <p:spPr>
          <a:xfrm>
            <a:off x="5879976"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274" name="TextBox 273"/>
          <p:cNvSpPr txBox="1"/>
          <p:nvPr/>
        </p:nvSpPr>
        <p:spPr>
          <a:xfrm>
            <a:off x="7176120" y="4293096"/>
            <a:ext cx="364202" cy="307777"/>
          </a:xfrm>
          <a:prstGeom prst="rect">
            <a:avLst/>
          </a:prstGeom>
          <a:noFill/>
        </p:spPr>
        <p:txBody>
          <a:bodyPr wrap="none" rtlCol="0">
            <a:spAutoFit/>
          </a:bodyPr>
          <a:lstStyle/>
          <a:p>
            <a:r>
              <a:rPr lang="zh-CN" altLang="en-US" sz="1400" dirty="0" smtClean="0"/>
              <a:t>五</a:t>
            </a:r>
            <a:endParaRPr lang="en-US" sz="1400" dirty="0"/>
          </a:p>
        </p:txBody>
      </p:sp>
      <p:sp>
        <p:nvSpPr>
          <p:cNvPr id="275" name="TextBox 274"/>
          <p:cNvSpPr txBox="1"/>
          <p:nvPr/>
        </p:nvSpPr>
        <p:spPr>
          <a:xfrm>
            <a:off x="8040216"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276" name="TextBox 275"/>
          <p:cNvSpPr txBox="1"/>
          <p:nvPr/>
        </p:nvSpPr>
        <p:spPr>
          <a:xfrm>
            <a:off x="8832304"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8" name="TextBox 277"/>
          <p:cNvSpPr txBox="1"/>
          <p:nvPr/>
        </p:nvSpPr>
        <p:spPr>
          <a:xfrm>
            <a:off x="10632504"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279" name="TextBox 278"/>
          <p:cNvSpPr txBox="1"/>
          <p:nvPr/>
        </p:nvSpPr>
        <p:spPr>
          <a:xfrm>
            <a:off x="1991544" y="4293096"/>
            <a:ext cx="1440160" cy="307777"/>
          </a:xfrm>
          <a:prstGeom prst="rect">
            <a:avLst/>
          </a:prstGeom>
          <a:noFill/>
        </p:spPr>
        <p:txBody>
          <a:bodyPr wrap="square" rtlCol="0">
            <a:spAutoFit/>
          </a:bodyPr>
          <a:lstStyle/>
          <a:p>
            <a:r>
              <a:rPr lang="en-US" altLang="zh-CN" sz="1400" dirty="0" smtClean="0"/>
              <a:t>LAWS130015.01</a:t>
            </a:r>
            <a:endParaRPr lang="en-US" sz="1400" dirty="0"/>
          </a:p>
        </p:txBody>
      </p:sp>
      <p:sp>
        <p:nvSpPr>
          <p:cNvPr id="283" name="TextBox 282"/>
          <p:cNvSpPr txBox="1"/>
          <p:nvPr/>
        </p:nvSpPr>
        <p:spPr>
          <a:xfrm>
            <a:off x="9552384" y="4293096"/>
            <a:ext cx="543739" cy="307777"/>
          </a:xfrm>
          <a:prstGeom prst="rect">
            <a:avLst/>
          </a:prstGeom>
          <a:noFill/>
        </p:spPr>
        <p:txBody>
          <a:bodyPr wrap="none" rtlCol="0">
            <a:spAutoFit/>
          </a:bodyPr>
          <a:lstStyle/>
          <a:p>
            <a:r>
              <a:rPr lang="zh-CN" altLang="en-US" sz="1400" dirty="0" smtClean="0"/>
              <a:t>必修</a:t>
            </a:r>
            <a:endParaRPr lang="en-US" altLang="zh-CN" sz="1400" dirty="0" smtClean="0"/>
          </a:p>
        </p:txBody>
      </p:sp>
      <p:sp>
        <p:nvSpPr>
          <p:cNvPr id="121" name="TextBox 120"/>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cxnSp>
        <p:nvCxnSpPr>
          <p:cNvPr id="122" name="Straight Connector 121"/>
          <p:cNvCxnSpPr/>
          <p:nvPr/>
        </p:nvCxnSpPr>
        <p:spPr>
          <a:xfrm>
            <a:off x="119336" y="2996952"/>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335360" y="32849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24" name="TextBox 123"/>
          <p:cNvSpPr txBox="1"/>
          <p:nvPr/>
        </p:nvSpPr>
        <p:spPr>
          <a:xfrm>
            <a:off x="623392" y="3212976"/>
            <a:ext cx="646331" cy="369332"/>
          </a:xfrm>
          <a:prstGeom prst="rect">
            <a:avLst/>
          </a:prstGeom>
          <a:noFill/>
        </p:spPr>
        <p:txBody>
          <a:bodyPr wrap="none" rtlCol="0">
            <a:spAutoFit/>
          </a:bodyPr>
          <a:lstStyle/>
          <a:p>
            <a:r>
              <a:rPr lang="zh-CN" altLang="en-US" smtClean="0"/>
              <a:t>本科</a:t>
            </a:r>
            <a:endParaRPr lang="en-US" dirty="0"/>
          </a:p>
        </p:txBody>
      </p:sp>
      <p:sp>
        <p:nvSpPr>
          <p:cNvPr id="125" name="TextBox 124"/>
          <p:cNvSpPr txBox="1"/>
          <p:nvPr/>
        </p:nvSpPr>
        <p:spPr>
          <a:xfrm>
            <a:off x="335360" y="414908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126" name="Rectangle 125"/>
          <p:cNvSpPr/>
          <p:nvPr/>
        </p:nvSpPr>
        <p:spPr>
          <a:xfrm>
            <a:off x="335360"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27" name="TextBox 126"/>
          <p:cNvSpPr txBox="1"/>
          <p:nvPr/>
        </p:nvSpPr>
        <p:spPr>
          <a:xfrm>
            <a:off x="623392" y="3717032"/>
            <a:ext cx="1107996" cy="369332"/>
          </a:xfrm>
          <a:prstGeom prst="rect">
            <a:avLst/>
          </a:prstGeom>
          <a:noFill/>
        </p:spPr>
        <p:txBody>
          <a:bodyPr wrap="none" rtlCol="0">
            <a:spAutoFit/>
          </a:bodyPr>
          <a:lstStyle/>
          <a:p>
            <a:r>
              <a:rPr lang="zh-CN" altLang="en-US" dirty="0" smtClean="0"/>
              <a:t>法律硕士</a:t>
            </a:r>
            <a:endParaRPr lang="en-US" dirty="0"/>
          </a:p>
        </p:txBody>
      </p:sp>
      <p:sp>
        <p:nvSpPr>
          <p:cNvPr id="128" name="Rectangle 127"/>
          <p:cNvSpPr/>
          <p:nvPr/>
        </p:nvSpPr>
        <p:spPr>
          <a:xfrm>
            <a:off x="335360" y="429309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29" name="TextBox 128"/>
          <p:cNvSpPr txBox="1"/>
          <p:nvPr/>
        </p:nvSpPr>
        <p:spPr>
          <a:xfrm>
            <a:off x="623392" y="4221088"/>
            <a:ext cx="1107996" cy="369332"/>
          </a:xfrm>
          <a:prstGeom prst="rect">
            <a:avLst/>
          </a:prstGeom>
          <a:noFill/>
        </p:spPr>
        <p:txBody>
          <a:bodyPr wrap="none" rtlCol="0">
            <a:spAutoFit/>
          </a:bodyPr>
          <a:lstStyle/>
          <a:p>
            <a:r>
              <a:rPr lang="zh-CN" altLang="en-US" dirty="0" smtClean="0"/>
              <a:t>法学硕士</a:t>
            </a:r>
            <a:endParaRPr lang="en-US" dirty="0"/>
          </a:p>
        </p:txBody>
      </p:sp>
      <p:sp>
        <p:nvSpPr>
          <p:cNvPr id="130" name="Rectangle 129"/>
          <p:cNvSpPr/>
          <p:nvPr/>
        </p:nvSpPr>
        <p:spPr>
          <a:xfrm>
            <a:off x="335360" y="486916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31" name="TextBox 130"/>
          <p:cNvSpPr txBox="1"/>
          <p:nvPr/>
        </p:nvSpPr>
        <p:spPr>
          <a:xfrm>
            <a:off x="623392" y="479715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132" name="Rectangle 131"/>
          <p:cNvSpPr/>
          <p:nvPr/>
        </p:nvSpPr>
        <p:spPr>
          <a:xfrm>
            <a:off x="335360" y="566124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33" name="TextBox 132"/>
          <p:cNvSpPr txBox="1"/>
          <p:nvPr/>
        </p:nvSpPr>
        <p:spPr>
          <a:xfrm>
            <a:off x="623392" y="5589240"/>
            <a:ext cx="1107996" cy="369332"/>
          </a:xfrm>
          <a:prstGeom prst="rect">
            <a:avLst/>
          </a:prstGeom>
          <a:noFill/>
        </p:spPr>
        <p:txBody>
          <a:bodyPr wrap="none" rtlCol="0">
            <a:spAutoFit/>
          </a:bodyPr>
          <a:lstStyle/>
          <a:p>
            <a:r>
              <a:rPr lang="zh-CN" altLang="en-US" dirty="0" smtClean="0"/>
              <a:t>第一学期</a:t>
            </a:r>
            <a:endParaRPr lang="en-US" dirty="0"/>
          </a:p>
        </p:txBody>
      </p:sp>
      <p:sp>
        <p:nvSpPr>
          <p:cNvPr id="134" name="Rectangle 133"/>
          <p:cNvSpPr/>
          <p:nvPr/>
        </p:nvSpPr>
        <p:spPr>
          <a:xfrm>
            <a:off x="335360" y="616530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36" name="TextBox 135"/>
          <p:cNvSpPr txBox="1"/>
          <p:nvPr/>
        </p:nvSpPr>
        <p:spPr>
          <a:xfrm>
            <a:off x="623392" y="6093296"/>
            <a:ext cx="1107996" cy="369332"/>
          </a:xfrm>
          <a:prstGeom prst="rect">
            <a:avLst/>
          </a:prstGeom>
          <a:noFill/>
        </p:spPr>
        <p:txBody>
          <a:bodyPr wrap="none" rtlCol="0">
            <a:spAutoFit/>
          </a:bodyPr>
          <a:lstStyle/>
          <a:p>
            <a:r>
              <a:rPr lang="zh-CN" altLang="en-US" dirty="0" smtClean="0"/>
              <a:t>第二学期</a:t>
            </a:r>
            <a:endParaRPr lang="en-US" dirty="0"/>
          </a:p>
        </p:txBody>
      </p:sp>
      <p:sp>
        <p:nvSpPr>
          <p:cNvPr id="137" name="Rectangle 136"/>
          <p:cNvSpPr/>
          <p:nvPr/>
        </p:nvSpPr>
        <p:spPr>
          <a:xfrm>
            <a:off x="335360" y="616530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38" name="Rectangle 137"/>
          <p:cNvSpPr/>
          <p:nvPr/>
        </p:nvSpPr>
        <p:spPr>
          <a:xfrm>
            <a:off x="335360" y="3789040"/>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45" name="Rectangle 144"/>
          <p:cNvSpPr/>
          <p:nvPr/>
        </p:nvSpPr>
        <p:spPr>
          <a:xfrm>
            <a:off x="335360" y="4293096"/>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46" name="Rectangle 145"/>
          <p:cNvSpPr/>
          <p:nvPr/>
        </p:nvSpPr>
        <p:spPr>
          <a:xfrm>
            <a:off x="335360" y="4869160"/>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47" name="Rounded Rectangle 146"/>
          <p:cNvSpPr/>
          <p:nvPr/>
        </p:nvSpPr>
        <p:spPr>
          <a:xfrm>
            <a:off x="8472264" y="1988840"/>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48" name="Rounded Rectangle 147"/>
          <p:cNvSpPr/>
          <p:nvPr/>
        </p:nvSpPr>
        <p:spPr>
          <a:xfrm>
            <a:off x="818423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49" name="Rounded Rectangle 148"/>
          <p:cNvSpPr/>
          <p:nvPr/>
        </p:nvSpPr>
        <p:spPr>
          <a:xfrm>
            <a:off x="897632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51" name="Rounded Rectangle 150"/>
          <p:cNvSpPr/>
          <p:nvPr/>
        </p:nvSpPr>
        <p:spPr>
          <a:xfrm>
            <a:off x="976840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sp>
        <p:nvSpPr>
          <p:cNvPr id="152" name="Rounded Rectangle 151"/>
          <p:cNvSpPr/>
          <p:nvPr/>
        </p:nvSpPr>
        <p:spPr>
          <a:xfrm>
            <a:off x="10560496" y="2924944"/>
            <a:ext cx="1152128"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申报完成</a:t>
            </a:r>
            <a:endParaRPr lang="en-US" sz="1600" dirty="0"/>
          </a:p>
        </p:txBody>
      </p:sp>
      <p:sp>
        <p:nvSpPr>
          <p:cNvPr id="117" name="Left Arrow 116"/>
          <p:cNvSpPr/>
          <p:nvPr/>
        </p:nvSpPr>
        <p:spPr>
          <a:xfrm rot="1363820">
            <a:off x="11456804" y="3110417"/>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8472264" y="5301208"/>
            <a:ext cx="3147015" cy="307777"/>
          </a:xfrm>
          <a:prstGeom prst="rect">
            <a:avLst/>
          </a:prstGeom>
          <a:noFill/>
        </p:spPr>
        <p:txBody>
          <a:bodyPr wrap="none" rtlCol="0">
            <a:spAutoFit/>
          </a:bodyPr>
          <a:lstStyle/>
          <a:p>
            <a:r>
              <a:rPr lang="zh-CN" altLang="en-US" sz="1400" dirty="0" smtClean="0"/>
              <a:t>首页 上一页 </a:t>
            </a:r>
            <a:r>
              <a:rPr lang="en-US" altLang="zh-CN" sz="1400" dirty="0" smtClean="0"/>
              <a:t>1-1</a:t>
            </a:r>
            <a:r>
              <a:rPr lang="zh-CN" altLang="en-US" sz="1400" dirty="0" smtClean="0"/>
              <a:t>条，共</a:t>
            </a:r>
            <a:r>
              <a:rPr lang="en-US" altLang="zh-CN" sz="1400" dirty="0" smtClean="0"/>
              <a:t>1</a:t>
            </a:r>
            <a:r>
              <a:rPr lang="zh-CN" altLang="en-US" sz="1400" dirty="0" smtClean="0"/>
              <a:t>条下一页 尾页</a:t>
            </a:r>
            <a:endParaRPr lang="en-US" sz="1400" dirty="0"/>
          </a:p>
        </p:txBody>
      </p:sp>
      <p:sp>
        <p:nvSpPr>
          <p:cNvPr id="100" name="Rectangle 99"/>
          <p:cNvSpPr/>
          <p:nvPr/>
        </p:nvSpPr>
        <p:spPr>
          <a:xfrm>
            <a:off x="1991544" y="4797152"/>
            <a:ext cx="9721080" cy="3600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01" name="Straight Connector 100"/>
          <p:cNvCxnSpPr/>
          <p:nvPr/>
        </p:nvCxnSpPr>
        <p:spPr>
          <a:xfrm>
            <a:off x="1991544" y="5229200"/>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3287688" y="4797152"/>
            <a:ext cx="1440160" cy="307777"/>
          </a:xfrm>
          <a:prstGeom prst="rect">
            <a:avLst/>
          </a:prstGeom>
          <a:noFill/>
        </p:spPr>
        <p:txBody>
          <a:bodyPr wrap="square" rtlCol="0">
            <a:spAutoFit/>
          </a:bodyPr>
          <a:lstStyle/>
          <a:p>
            <a:r>
              <a:rPr lang="zh-CN" altLang="en-US" sz="1400" dirty="0" smtClean="0"/>
              <a:t>法理学</a:t>
            </a:r>
            <a:endParaRPr lang="en-US" sz="1400" dirty="0"/>
          </a:p>
        </p:txBody>
      </p:sp>
      <p:sp>
        <p:nvSpPr>
          <p:cNvPr id="103" name="TextBox 102"/>
          <p:cNvSpPr txBox="1"/>
          <p:nvPr/>
        </p:nvSpPr>
        <p:spPr>
          <a:xfrm>
            <a:off x="4439816" y="4797152"/>
            <a:ext cx="902811" cy="307777"/>
          </a:xfrm>
          <a:prstGeom prst="rect">
            <a:avLst/>
          </a:prstGeom>
          <a:noFill/>
        </p:spPr>
        <p:txBody>
          <a:bodyPr wrap="none" rtlCol="0">
            <a:spAutoFit/>
          </a:bodyPr>
          <a:lstStyle/>
          <a:p>
            <a:r>
              <a:rPr lang="zh-CN" altLang="en-US" sz="1400" smtClean="0"/>
              <a:t>法律硕士</a:t>
            </a:r>
            <a:endParaRPr lang="en-US" sz="1400" dirty="0"/>
          </a:p>
        </p:txBody>
      </p:sp>
      <p:sp>
        <p:nvSpPr>
          <p:cNvPr id="105" name="TextBox 104"/>
          <p:cNvSpPr txBox="1"/>
          <p:nvPr/>
        </p:nvSpPr>
        <p:spPr>
          <a:xfrm>
            <a:off x="5375920" y="4797152"/>
            <a:ext cx="367408" cy="307777"/>
          </a:xfrm>
          <a:prstGeom prst="rect">
            <a:avLst/>
          </a:prstGeom>
          <a:noFill/>
        </p:spPr>
        <p:txBody>
          <a:bodyPr wrap="none" rtlCol="0">
            <a:spAutoFit/>
          </a:bodyPr>
          <a:lstStyle/>
          <a:p>
            <a:r>
              <a:rPr lang="en-US" altLang="zh-CN" sz="1400" dirty="0" smtClean="0"/>
              <a:t>18</a:t>
            </a:r>
            <a:endParaRPr lang="en-US" sz="1400" dirty="0"/>
          </a:p>
        </p:txBody>
      </p:sp>
      <p:sp>
        <p:nvSpPr>
          <p:cNvPr id="106" name="TextBox 105"/>
          <p:cNvSpPr txBox="1"/>
          <p:nvPr/>
        </p:nvSpPr>
        <p:spPr>
          <a:xfrm>
            <a:off x="5663952" y="4797152"/>
            <a:ext cx="1584176" cy="307777"/>
          </a:xfrm>
          <a:prstGeom prst="rect">
            <a:avLst/>
          </a:prstGeom>
          <a:noFill/>
        </p:spPr>
        <p:txBody>
          <a:bodyPr wrap="square" rtlCol="0">
            <a:spAutoFit/>
          </a:bodyPr>
          <a:lstStyle/>
          <a:p>
            <a:r>
              <a:rPr lang="zh-CN" altLang="en-US" sz="1400" dirty="0" smtClean="0"/>
              <a:t>法律</a:t>
            </a:r>
            <a:r>
              <a:rPr lang="en-US" altLang="zh-CN" sz="1400" dirty="0" smtClean="0"/>
              <a:t>(</a:t>
            </a:r>
            <a:r>
              <a:rPr lang="zh-CN" altLang="en-US" sz="1400" dirty="0" smtClean="0"/>
              <a:t>非法学</a:t>
            </a:r>
            <a:r>
              <a:rPr lang="en-US" altLang="zh-CN" sz="1400" dirty="0" smtClean="0"/>
              <a:t>)1</a:t>
            </a:r>
            <a:r>
              <a:rPr lang="zh-CN" altLang="en-US" sz="1400" dirty="0" smtClean="0"/>
              <a:t>班</a:t>
            </a:r>
            <a:endParaRPr lang="en-US" sz="1400" dirty="0"/>
          </a:p>
        </p:txBody>
      </p:sp>
      <p:sp>
        <p:nvSpPr>
          <p:cNvPr id="107" name="TextBox 106"/>
          <p:cNvSpPr txBox="1"/>
          <p:nvPr/>
        </p:nvSpPr>
        <p:spPr>
          <a:xfrm>
            <a:off x="7176120" y="4797152"/>
            <a:ext cx="364202" cy="307777"/>
          </a:xfrm>
          <a:prstGeom prst="rect">
            <a:avLst/>
          </a:prstGeom>
          <a:noFill/>
        </p:spPr>
        <p:txBody>
          <a:bodyPr wrap="none" rtlCol="0">
            <a:spAutoFit/>
          </a:bodyPr>
          <a:lstStyle/>
          <a:p>
            <a:r>
              <a:rPr lang="zh-CN" altLang="en-US" sz="1400" dirty="0" smtClean="0"/>
              <a:t>一</a:t>
            </a:r>
            <a:endParaRPr lang="en-US" sz="1400" dirty="0"/>
          </a:p>
        </p:txBody>
      </p:sp>
      <p:sp>
        <p:nvSpPr>
          <p:cNvPr id="108" name="TextBox 107"/>
          <p:cNvSpPr txBox="1"/>
          <p:nvPr/>
        </p:nvSpPr>
        <p:spPr>
          <a:xfrm>
            <a:off x="8040216" y="4797152"/>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09" name="TextBox 108"/>
          <p:cNvSpPr txBox="1"/>
          <p:nvPr/>
        </p:nvSpPr>
        <p:spPr>
          <a:xfrm>
            <a:off x="8832304" y="4797152"/>
            <a:ext cx="276038" cy="307777"/>
          </a:xfrm>
          <a:prstGeom prst="rect">
            <a:avLst/>
          </a:prstGeom>
          <a:noFill/>
        </p:spPr>
        <p:txBody>
          <a:bodyPr wrap="none" rtlCol="0">
            <a:spAutoFit/>
          </a:bodyPr>
          <a:lstStyle/>
          <a:p>
            <a:r>
              <a:rPr lang="en-US" altLang="zh-CN" sz="1400" dirty="0" smtClean="0"/>
              <a:t>4</a:t>
            </a:r>
            <a:endParaRPr lang="en-US" sz="1400" dirty="0"/>
          </a:p>
        </p:txBody>
      </p:sp>
      <p:sp>
        <p:nvSpPr>
          <p:cNvPr id="110" name="TextBox 109"/>
          <p:cNvSpPr txBox="1"/>
          <p:nvPr/>
        </p:nvSpPr>
        <p:spPr>
          <a:xfrm>
            <a:off x="10632504" y="4797152"/>
            <a:ext cx="276038" cy="307777"/>
          </a:xfrm>
          <a:prstGeom prst="rect">
            <a:avLst/>
          </a:prstGeom>
          <a:noFill/>
        </p:spPr>
        <p:txBody>
          <a:bodyPr wrap="none" rtlCol="0">
            <a:spAutoFit/>
          </a:bodyPr>
          <a:lstStyle/>
          <a:p>
            <a:r>
              <a:rPr lang="en-US" altLang="zh-CN" sz="1400" dirty="0" smtClean="0"/>
              <a:t>1</a:t>
            </a:r>
            <a:endParaRPr lang="en-US" sz="1400" dirty="0"/>
          </a:p>
        </p:txBody>
      </p:sp>
      <p:sp>
        <p:nvSpPr>
          <p:cNvPr id="111" name="TextBox 110"/>
          <p:cNvSpPr txBox="1"/>
          <p:nvPr/>
        </p:nvSpPr>
        <p:spPr>
          <a:xfrm>
            <a:off x="1991544" y="4797152"/>
            <a:ext cx="1440160" cy="307777"/>
          </a:xfrm>
          <a:prstGeom prst="rect">
            <a:avLst/>
          </a:prstGeom>
          <a:noFill/>
        </p:spPr>
        <p:txBody>
          <a:bodyPr wrap="square" rtlCol="0">
            <a:spAutoFit/>
          </a:bodyPr>
          <a:lstStyle/>
          <a:p>
            <a:r>
              <a:rPr lang="en-US" altLang="zh-CN" sz="1400" dirty="0" smtClean="0"/>
              <a:t>JM620001.01</a:t>
            </a:r>
            <a:endParaRPr lang="en-US" sz="1400" dirty="0"/>
          </a:p>
        </p:txBody>
      </p:sp>
      <p:sp>
        <p:nvSpPr>
          <p:cNvPr id="112" name="TextBox 111"/>
          <p:cNvSpPr txBox="1"/>
          <p:nvPr/>
        </p:nvSpPr>
        <p:spPr>
          <a:xfrm>
            <a:off x="9552384" y="4797152"/>
            <a:ext cx="543739" cy="307777"/>
          </a:xfrm>
          <a:prstGeom prst="rect">
            <a:avLst/>
          </a:prstGeom>
          <a:noFill/>
        </p:spPr>
        <p:txBody>
          <a:bodyPr wrap="none" rtlCol="0">
            <a:spAutoFit/>
          </a:bodyPr>
          <a:lstStyle/>
          <a:p>
            <a:r>
              <a:rPr lang="zh-CN" altLang="en-US" sz="1400" dirty="0" smtClean="0"/>
              <a:t>必修</a:t>
            </a:r>
            <a:endParaRPr lang="en-US" altLang="zh-CN" sz="1400"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5">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5">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75000"/>
            </a:schemeClr>
          </a:solidFill>
        </p:grpSpPr>
        <p:sp>
          <p:nvSpPr>
            <p:cNvPr id="25" name="Rectangle 24"/>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68" name="TextBox 67"/>
          <p:cNvSpPr txBox="1"/>
          <p:nvPr/>
        </p:nvSpPr>
        <p:spPr>
          <a:xfrm>
            <a:off x="2063552" y="2780928"/>
            <a:ext cx="1415772" cy="461665"/>
          </a:xfrm>
          <a:prstGeom prst="rect">
            <a:avLst/>
          </a:prstGeom>
          <a:noFill/>
        </p:spPr>
        <p:txBody>
          <a:bodyPr wrap="none" rtlCol="0">
            <a:spAutoFit/>
          </a:bodyPr>
          <a:lstStyle/>
          <a:p>
            <a:r>
              <a:rPr lang="zh-CN" altLang="en-US" sz="2400" dirty="0" smtClean="0"/>
              <a:t>申报课程</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 name="Rectangle 2"/>
          <p:cNvSpPr/>
          <p:nvPr/>
        </p:nvSpPr>
        <p:spPr>
          <a:xfrm>
            <a:off x="407368" y="1988840"/>
            <a:ext cx="12961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教师个人</a:t>
            </a:r>
            <a:endParaRPr lang="en-US" dirty="0"/>
          </a:p>
        </p:txBody>
      </p:sp>
      <p:sp>
        <p:nvSpPr>
          <p:cNvPr id="135" name="Rectangle 134"/>
          <p:cNvSpPr/>
          <p:nvPr/>
        </p:nvSpPr>
        <p:spPr>
          <a:xfrm>
            <a:off x="407368" y="2348880"/>
            <a:ext cx="1296144"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管理员</a:t>
            </a:r>
            <a:endParaRPr lang="en-US" dirty="0"/>
          </a:p>
        </p:txBody>
      </p:sp>
      <p:sp>
        <p:nvSpPr>
          <p:cNvPr id="7" name="Rectangle 6"/>
          <p:cNvSpPr/>
          <p:nvPr/>
        </p:nvSpPr>
        <p:spPr>
          <a:xfrm>
            <a:off x="2207568" y="1988840"/>
            <a:ext cx="2952328"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第一学期期望学时</a:t>
            </a:r>
            <a:endParaRPr lang="en-US" altLang="zh-CN" dirty="0" smtClean="0">
              <a:solidFill>
                <a:schemeClr val="tx1"/>
              </a:solidFill>
            </a:endParaRPr>
          </a:p>
          <a:p>
            <a:pPr algn="ctr"/>
            <a:r>
              <a:rPr lang="en-US" altLang="zh-CN" dirty="0" smtClean="0">
                <a:solidFill>
                  <a:schemeClr val="tx1"/>
                </a:solidFill>
              </a:rPr>
              <a:t>200%</a:t>
            </a:r>
            <a:r>
              <a:rPr lang="zh-CN" altLang="en-US" dirty="0" smtClean="0">
                <a:solidFill>
                  <a:schemeClr val="tx1"/>
                </a:solidFill>
              </a:rPr>
              <a:t>           </a:t>
            </a:r>
            <a:endParaRPr lang="en-US" altLang="zh-CN" dirty="0" smtClean="0">
              <a:solidFill>
                <a:schemeClr val="tx1"/>
              </a:solidFill>
            </a:endParaRPr>
          </a:p>
        </p:txBody>
      </p:sp>
      <p:sp>
        <p:nvSpPr>
          <p:cNvPr id="139" name="Rectangle 138"/>
          <p:cNvSpPr/>
          <p:nvPr/>
        </p:nvSpPr>
        <p:spPr>
          <a:xfrm>
            <a:off x="5375920" y="1988840"/>
            <a:ext cx="2952328"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第二学期期望学时</a:t>
            </a:r>
            <a:endParaRPr lang="en-US" altLang="zh-CN" dirty="0" smtClean="0">
              <a:solidFill>
                <a:schemeClr val="tx1"/>
              </a:solidFill>
            </a:endParaRPr>
          </a:p>
          <a:p>
            <a:pPr algn="ctr"/>
            <a:r>
              <a:rPr lang="en-US" altLang="zh-CN" dirty="0" smtClean="0">
                <a:solidFill>
                  <a:schemeClr val="tx1"/>
                </a:solidFill>
              </a:rPr>
              <a:t>0%</a:t>
            </a:r>
            <a:r>
              <a:rPr lang="zh-CN" altLang="en-US" dirty="0" smtClean="0">
                <a:solidFill>
                  <a:schemeClr val="tx1"/>
                </a:solidFill>
              </a:rPr>
              <a:t>           </a:t>
            </a:r>
            <a:endParaRPr lang="en-US" altLang="zh-CN" dirty="0" smtClean="0">
              <a:solidFill>
                <a:schemeClr val="tx1"/>
              </a:solidFill>
            </a:endParaRPr>
          </a:p>
        </p:txBody>
      </p:sp>
      <p:sp>
        <p:nvSpPr>
          <p:cNvPr id="140" name="TextBox 139"/>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141" name="Picture 140"/>
          <p:cNvPicPr>
            <a:picLocks noChangeAspect="1"/>
          </p:cNvPicPr>
          <p:nvPr/>
        </p:nvPicPr>
        <p:blipFill>
          <a:blip r:embed="rId3"/>
          <a:stretch>
            <a:fillRect/>
          </a:stretch>
        </p:blipFill>
        <p:spPr>
          <a:xfrm>
            <a:off x="3143672" y="3861048"/>
            <a:ext cx="190500" cy="304800"/>
          </a:xfrm>
          <a:prstGeom prst="rect">
            <a:avLst/>
          </a:prstGeom>
        </p:spPr>
      </p:pic>
      <p:sp>
        <p:nvSpPr>
          <p:cNvPr id="142" name="TextBox 141"/>
          <p:cNvSpPr txBox="1"/>
          <p:nvPr/>
        </p:nvSpPr>
        <p:spPr>
          <a:xfrm>
            <a:off x="3359696"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143" name="TextBox 142"/>
          <p:cNvSpPr txBox="1"/>
          <p:nvPr/>
        </p:nvSpPr>
        <p:spPr>
          <a:xfrm>
            <a:off x="4583832"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144" name="TextBox 143"/>
          <p:cNvSpPr txBox="1"/>
          <p:nvPr/>
        </p:nvSpPr>
        <p:spPr>
          <a:xfrm>
            <a:off x="5303912"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150" name="TextBox 149"/>
          <p:cNvSpPr txBox="1"/>
          <p:nvPr/>
        </p:nvSpPr>
        <p:spPr>
          <a:xfrm>
            <a:off x="5951984"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153" name="TextBox 152"/>
          <p:cNvSpPr txBox="1"/>
          <p:nvPr/>
        </p:nvSpPr>
        <p:spPr>
          <a:xfrm>
            <a:off x="7104112"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161" name="TextBox 160"/>
          <p:cNvSpPr txBox="1"/>
          <p:nvPr/>
        </p:nvSpPr>
        <p:spPr>
          <a:xfrm>
            <a:off x="7896200"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184" name="TextBox 183"/>
          <p:cNvSpPr txBox="1"/>
          <p:nvPr/>
        </p:nvSpPr>
        <p:spPr>
          <a:xfrm>
            <a:off x="8688288"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199" name="TextBox 198"/>
          <p:cNvSpPr txBox="1"/>
          <p:nvPr/>
        </p:nvSpPr>
        <p:spPr>
          <a:xfrm>
            <a:off x="9480376" y="3861048"/>
            <a:ext cx="673582" cy="338554"/>
          </a:xfrm>
          <a:prstGeom prst="rect">
            <a:avLst/>
          </a:prstGeom>
          <a:noFill/>
        </p:spPr>
        <p:txBody>
          <a:bodyPr wrap="none" rtlCol="0">
            <a:spAutoFit/>
          </a:bodyPr>
          <a:lstStyle/>
          <a:p>
            <a:r>
              <a:rPr lang="zh-CN" altLang="en-US" sz="1600" dirty="0" smtClean="0"/>
              <a:t>必</a:t>
            </a:r>
            <a:r>
              <a:rPr lang="en-US" altLang="zh-CN" sz="1600" dirty="0" smtClean="0"/>
              <a:t>/</a:t>
            </a:r>
            <a:r>
              <a:rPr lang="zh-CN" altLang="en-US" sz="1600" dirty="0" smtClean="0"/>
              <a:t>选</a:t>
            </a:r>
            <a:endParaRPr lang="en-US" sz="1600" dirty="0"/>
          </a:p>
        </p:txBody>
      </p:sp>
      <p:sp>
        <p:nvSpPr>
          <p:cNvPr id="217" name="TextBox 216"/>
          <p:cNvSpPr txBox="1"/>
          <p:nvPr/>
        </p:nvSpPr>
        <p:spPr>
          <a:xfrm>
            <a:off x="1041648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218" name="Picture 217"/>
          <p:cNvPicPr>
            <a:picLocks noChangeAspect="1"/>
          </p:cNvPicPr>
          <p:nvPr/>
        </p:nvPicPr>
        <p:blipFill>
          <a:blip r:embed="rId3"/>
          <a:stretch>
            <a:fillRect/>
          </a:stretch>
        </p:blipFill>
        <p:spPr>
          <a:xfrm>
            <a:off x="4367808" y="3861048"/>
            <a:ext cx="190500" cy="304800"/>
          </a:xfrm>
          <a:prstGeom prst="rect">
            <a:avLst/>
          </a:prstGeom>
        </p:spPr>
      </p:pic>
      <p:pic>
        <p:nvPicPr>
          <p:cNvPr id="219" name="Picture 218"/>
          <p:cNvPicPr>
            <a:picLocks noChangeAspect="1"/>
          </p:cNvPicPr>
          <p:nvPr/>
        </p:nvPicPr>
        <p:blipFill>
          <a:blip r:embed="rId3"/>
          <a:stretch>
            <a:fillRect/>
          </a:stretch>
        </p:blipFill>
        <p:spPr>
          <a:xfrm>
            <a:off x="5159896" y="3861048"/>
            <a:ext cx="190500" cy="304800"/>
          </a:xfrm>
          <a:prstGeom prst="rect">
            <a:avLst/>
          </a:prstGeom>
        </p:spPr>
      </p:pic>
      <p:pic>
        <p:nvPicPr>
          <p:cNvPr id="220" name="Picture 219"/>
          <p:cNvPicPr>
            <a:picLocks noChangeAspect="1"/>
          </p:cNvPicPr>
          <p:nvPr/>
        </p:nvPicPr>
        <p:blipFill>
          <a:blip r:embed="rId3"/>
          <a:stretch>
            <a:fillRect/>
          </a:stretch>
        </p:blipFill>
        <p:spPr>
          <a:xfrm>
            <a:off x="5807968" y="3861048"/>
            <a:ext cx="190500" cy="304800"/>
          </a:xfrm>
          <a:prstGeom prst="rect">
            <a:avLst/>
          </a:prstGeom>
        </p:spPr>
      </p:pic>
      <p:pic>
        <p:nvPicPr>
          <p:cNvPr id="221" name="Picture 220"/>
          <p:cNvPicPr>
            <a:picLocks noChangeAspect="1"/>
          </p:cNvPicPr>
          <p:nvPr/>
        </p:nvPicPr>
        <p:blipFill>
          <a:blip r:embed="rId3"/>
          <a:stretch>
            <a:fillRect/>
          </a:stretch>
        </p:blipFill>
        <p:spPr>
          <a:xfrm>
            <a:off x="6888088" y="3861048"/>
            <a:ext cx="190500" cy="304800"/>
          </a:xfrm>
          <a:prstGeom prst="rect">
            <a:avLst/>
          </a:prstGeom>
        </p:spPr>
      </p:pic>
      <p:pic>
        <p:nvPicPr>
          <p:cNvPr id="222" name="Picture 221"/>
          <p:cNvPicPr>
            <a:picLocks noChangeAspect="1"/>
          </p:cNvPicPr>
          <p:nvPr/>
        </p:nvPicPr>
        <p:blipFill>
          <a:blip r:embed="rId3"/>
          <a:stretch>
            <a:fillRect/>
          </a:stretch>
        </p:blipFill>
        <p:spPr>
          <a:xfrm>
            <a:off x="7680176" y="3861048"/>
            <a:ext cx="190500" cy="304800"/>
          </a:xfrm>
          <a:prstGeom prst="rect">
            <a:avLst/>
          </a:prstGeom>
        </p:spPr>
      </p:pic>
      <p:pic>
        <p:nvPicPr>
          <p:cNvPr id="223" name="Picture 222"/>
          <p:cNvPicPr>
            <a:picLocks noChangeAspect="1"/>
          </p:cNvPicPr>
          <p:nvPr/>
        </p:nvPicPr>
        <p:blipFill>
          <a:blip r:embed="rId3"/>
          <a:stretch>
            <a:fillRect/>
          </a:stretch>
        </p:blipFill>
        <p:spPr>
          <a:xfrm>
            <a:off x="8472264" y="3861048"/>
            <a:ext cx="190500" cy="304800"/>
          </a:xfrm>
          <a:prstGeom prst="rect">
            <a:avLst/>
          </a:prstGeom>
        </p:spPr>
      </p:pic>
      <p:pic>
        <p:nvPicPr>
          <p:cNvPr id="224" name="Picture 223"/>
          <p:cNvPicPr>
            <a:picLocks noChangeAspect="1"/>
          </p:cNvPicPr>
          <p:nvPr/>
        </p:nvPicPr>
        <p:blipFill>
          <a:blip r:embed="rId3"/>
          <a:stretch>
            <a:fillRect/>
          </a:stretch>
        </p:blipFill>
        <p:spPr>
          <a:xfrm>
            <a:off x="9264352" y="3861048"/>
            <a:ext cx="190500" cy="304800"/>
          </a:xfrm>
          <a:prstGeom prst="rect">
            <a:avLst/>
          </a:prstGeom>
        </p:spPr>
      </p:pic>
      <p:pic>
        <p:nvPicPr>
          <p:cNvPr id="225" name="Picture 224"/>
          <p:cNvPicPr>
            <a:picLocks noChangeAspect="1"/>
          </p:cNvPicPr>
          <p:nvPr/>
        </p:nvPicPr>
        <p:blipFill>
          <a:blip r:embed="rId3"/>
          <a:stretch>
            <a:fillRect/>
          </a:stretch>
        </p:blipFill>
        <p:spPr>
          <a:xfrm>
            <a:off x="10200456" y="3861048"/>
            <a:ext cx="190500" cy="304800"/>
          </a:xfrm>
          <a:prstGeom prst="rect">
            <a:avLst/>
          </a:prstGeom>
        </p:spPr>
      </p:pic>
      <p:pic>
        <p:nvPicPr>
          <p:cNvPr id="227" name="Picture 226"/>
          <p:cNvPicPr>
            <a:picLocks noChangeAspect="1"/>
          </p:cNvPicPr>
          <p:nvPr/>
        </p:nvPicPr>
        <p:blipFill>
          <a:blip r:embed="rId3"/>
          <a:stretch>
            <a:fillRect/>
          </a:stretch>
        </p:blipFill>
        <p:spPr>
          <a:xfrm>
            <a:off x="11064552" y="3861048"/>
            <a:ext cx="190500" cy="304800"/>
          </a:xfrm>
          <a:prstGeom prst="rect">
            <a:avLst/>
          </a:prstGeom>
        </p:spPr>
      </p:pic>
      <p:cxnSp>
        <p:nvCxnSpPr>
          <p:cNvPr id="228" name="Straight Connector 227"/>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68" name="Rectangle 267"/>
          <p:cNvSpPr/>
          <p:nvPr/>
        </p:nvSpPr>
        <p:spPr>
          <a:xfrm>
            <a:off x="1991544" y="4293096"/>
            <a:ext cx="9721080" cy="3600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269" name="Straight Connector 268"/>
          <p:cNvCxnSpPr/>
          <p:nvPr/>
        </p:nvCxnSpPr>
        <p:spPr>
          <a:xfrm>
            <a:off x="1991544" y="4725144"/>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70" name="TextBox 269"/>
          <p:cNvSpPr txBox="1"/>
          <p:nvPr/>
        </p:nvSpPr>
        <p:spPr>
          <a:xfrm>
            <a:off x="3287688" y="4293096"/>
            <a:ext cx="1440160" cy="307777"/>
          </a:xfrm>
          <a:prstGeom prst="rect">
            <a:avLst/>
          </a:prstGeom>
          <a:noFill/>
        </p:spPr>
        <p:txBody>
          <a:bodyPr wrap="square" rtlCol="0">
            <a:spAutoFit/>
          </a:bodyPr>
          <a:lstStyle/>
          <a:p>
            <a:r>
              <a:rPr lang="zh-CN" altLang="en-US" sz="1400" smtClean="0"/>
              <a:t>知识产权法</a:t>
            </a:r>
            <a:endParaRPr lang="en-US" sz="1400" dirty="0"/>
          </a:p>
        </p:txBody>
      </p:sp>
      <p:sp>
        <p:nvSpPr>
          <p:cNvPr id="271" name="TextBox 270"/>
          <p:cNvSpPr txBox="1"/>
          <p:nvPr/>
        </p:nvSpPr>
        <p:spPr>
          <a:xfrm>
            <a:off x="4583832"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272" name="TextBox 271"/>
          <p:cNvSpPr txBox="1"/>
          <p:nvPr/>
        </p:nvSpPr>
        <p:spPr>
          <a:xfrm>
            <a:off x="5375920" y="4293096"/>
            <a:ext cx="367408" cy="307777"/>
          </a:xfrm>
          <a:prstGeom prst="rect">
            <a:avLst/>
          </a:prstGeom>
          <a:noFill/>
        </p:spPr>
        <p:txBody>
          <a:bodyPr wrap="none" rtlCol="0">
            <a:spAutoFit/>
          </a:bodyPr>
          <a:lstStyle/>
          <a:p>
            <a:r>
              <a:rPr lang="en-US" altLang="zh-CN" sz="1400" dirty="0" smtClean="0"/>
              <a:t>16</a:t>
            </a:r>
            <a:endParaRPr lang="en-US" sz="1400" dirty="0"/>
          </a:p>
        </p:txBody>
      </p:sp>
      <p:sp>
        <p:nvSpPr>
          <p:cNvPr id="273" name="TextBox 272"/>
          <p:cNvSpPr txBox="1"/>
          <p:nvPr/>
        </p:nvSpPr>
        <p:spPr>
          <a:xfrm>
            <a:off x="5879976"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274" name="TextBox 273"/>
          <p:cNvSpPr txBox="1"/>
          <p:nvPr/>
        </p:nvSpPr>
        <p:spPr>
          <a:xfrm>
            <a:off x="7176120" y="4293096"/>
            <a:ext cx="364202" cy="307777"/>
          </a:xfrm>
          <a:prstGeom prst="rect">
            <a:avLst/>
          </a:prstGeom>
          <a:noFill/>
        </p:spPr>
        <p:txBody>
          <a:bodyPr wrap="none" rtlCol="0">
            <a:spAutoFit/>
          </a:bodyPr>
          <a:lstStyle/>
          <a:p>
            <a:r>
              <a:rPr lang="zh-CN" altLang="en-US" sz="1400" dirty="0" smtClean="0"/>
              <a:t>五</a:t>
            </a:r>
            <a:endParaRPr lang="en-US" sz="1400" dirty="0"/>
          </a:p>
        </p:txBody>
      </p:sp>
      <p:sp>
        <p:nvSpPr>
          <p:cNvPr id="275" name="TextBox 274"/>
          <p:cNvSpPr txBox="1"/>
          <p:nvPr/>
        </p:nvSpPr>
        <p:spPr>
          <a:xfrm>
            <a:off x="8040216"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276" name="TextBox 275"/>
          <p:cNvSpPr txBox="1"/>
          <p:nvPr/>
        </p:nvSpPr>
        <p:spPr>
          <a:xfrm>
            <a:off x="8832304"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8" name="TextBox 277"/>
          <p:cNvSpPr txBox="1"/>
          <p:nvPr/>
        </p:nvSpPr>
        <p:spPr>
          <a:xfrm>
            <a:off x="10632504"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279" name="TextBox 278"/>
          <p:cNvSpPr txBox="1"/>
          <p:nvPr/>
        </p:nvSpPr>
        <p:spPr>
          <a:xfrm>
            <a:off x="1991544" y="4293096"/>
            <a:ext cx="1440160" cy="307777"/>
          </a:xfrm>
          <a:prstGeom prst="rect">
            <a:avLst/>
          </a:prstGeom>
          <a:noFill/>
        </p:spPr>
        <p:txBody>
          <a:bodyPr wrap="square" rtlCol="0">
            <a:spAutoFit/>
          </a:bodyPr>
          <a:lstStyle/>
          <a:p>
            <a:r>
              <a:rPr lang="en-US" altLang="zh-CN" sz="1400" dirty="0" smtClean="0"/>
              <a:t>LAWS130015.01</a:t>
            </a:r>
            <a:endParaRPr lang="en-US" sz="1400" dirty="0"/>
          </a:p>
        </p:txBody>
      </p:sp>
      <p:sp>
        <p:nvSpPr>
          <p:cNvPr id="283" name="TextBox 282"/>
          <p:cNvSpPr txBox="1"/>
          <p:nvPr/>
        </p:nvSpPr>
        <p:spPr>
          <a:xfrm>
            <a:off x="9552384" y="4293096"/>
            <a:ext cx="543739" cy="307777"/>
          </a:xfrm>
          <a:prstGeom prst="rect">
            <a:avLst/>
          </a:prstGeom>
          <a:noFill/>
        </p:spPr>
        <p:txBody>
          <a:bodyPr wrap="none" rtlCol="0">
            <a:spAutoFit/>
          </a:bodyPr>
          <a:lstStyle/>
          <a:p>
            <a:r>
              <a:rPr lang="zh-CN" altLang="en-US" sz="1400" dirty="0" smtClean="0"/>
              <a:t>必修</a:t>
            </a:r>
            <a:endParaRPr lang="en-US" altLang="zh-CN" sz="1400" dirty="0" smtClean="0"/>
          </a:p>
        </p:txBody>
      </p:sp>
      <p:sp>
        <p:nvSpPr>
          <p:cNvPr id="121" name="TextBox 120"/>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cxnSp>
        <p:nvCxnSpPr>
          <p:cNvPr id="122" name="Straight Connector 121"/>
          <p:cNvCxnSpPr/>
          <p:nvPr/>
        </p:nvCxnSpPr>
        <p:spPr>
          <a:xfrm>
            <a:off x="119336" y="2996952"/>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335360" y="32849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24" name="TextBox 123"/>
          <p:cNvSpPr txBox="1"/>
          <p:nvPr/>
        </p:nvSpPr>
        <p:spPr>
          <a:xfrm>
            <a:off x="623392" y="3212976"/>
            <a:ext cx="646331" cy="369332"/>
          </a:xfrm>
          <a:prstGeom prst="rect">
            <a:avLst/>
          </a:prstGeom>
          <a:noFill/>
        </p:spPr>
        <p:txBody>
          <a:bodyPr wrap="none" rtlCol="0">
            <a:spAutoFit/>
          </a:bodyPr>
          <a:lstStyle/>
          <a:p>
            <a:r>
              <a:rPr lang="zh-CN" altLang="en-US" smtClean="0"/>
              <a:t>本科</a:t>
            </a:r>
            <a:endParaRPr lang="en-US" dirty="0"/>
          </a:p>
        </p:txBody>
      </p:sp>
      <p:sp>
        <p:nvSpPr>
          <p:cNvPr id="125" name="TextBox 124"/>
          <p:cNvSpPr txBox="1"/>
          <p:nvPr/>
        </p:nvSpPr>
        <p:spPr>
          <a:xfrm>
            <a:off x="335360" y="414908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126" name="Rectangle 125"/>
          <p:cNvSpPr/>
          <p:nvPr/>
        </p:nvSpPr>
        <p:spPr>
          <a:xfrm>
            <a:off x="335360"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27" name="TextBox 126"/>
          <p:cNvSpPr txBox="1"/>
          <p:nvPr/>
        </p:nvSpPr>
        <p:spPr>
          <a:xfrm>
            <a:off x="623392" y="3717032"/>
            <a:ext cx="1107996" cy="369332"/>
          </a:xfrm>
          <a:prstGeom prst="rect">
            <a:avLst/>
          </a:prstGeom>
          <a:noFill/>
        </p:spPr>
        <p:txBody>
          <a:bodyPr wrap="none" rtlCol="0">
            <a:spAutoFit/>
          </a:bodyPr>
          <a:lstStyle/>
          <a:p>
            <a:r>
              <a:rPr lang="zh-CN" altLang="en-US" dirty="0" smtClean="0"/>
              <a:t>法律硕士</a:t>
            </a:r>
            <a:endParaRPr lang="en-US" dirty="0"/>
          </a:p>
        </p:txBody>
      </p:sp>
      <p:sp>
        <p:nvSpPr>
          <p:cNvPr id="128" name="Rectangle 127"/>
          <p:cNvSpPr/>
          <p:nvPr/>
        </p:nvSpPr>
        <p:spPr>
          <a:xfrm>
            <a:off x="335360" y="429309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29" name="TextBox 128"/>
          <p:cNvSpPr txBox="1"/>
          <p:nvPr/>
        </p:nvSpPr>
        <p:spPr>
          <a:xfrm>
            <a:off x="623392" y="4221088"/>
            <a:ext cx="1107996" cy="369332"/>
          </a:xfrm>
          <a:prstGeom prst="rect">
            <a:avLst/>
          </a:prstGeom>
          <a:noFill/>
        </p:spPr>
        <p:txBody>
          <a:bodyPr wrap="none" rtlCol="0">
            <a:spAutoFit/>
          </a:bodyPr>
          <a:lstStyle/>
          <a:p>
            <a:r>
              <a:rPr lang="zh-CN" altLang="en-US" dirty="0" smtClean="0"/>
              <a:t>法学硕士</a:t>
            </a:r>
            <a:endParaRPr lang="en-US" dirty="0"/>
          </a:p>
        </p:txBody>
      </p:sp>
      <p:sp>
        <p:nvSpPr>
          <p:cNvPr id="130" name="Rectangle 129"/>
          <p:cNvSpPr/>
          <p:nvPr/>
        </p:nvSpPr>
        <p:spPr>
          <a:xfrm>
            <a:off x="335360" y="486916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31" name="TextBox 130"/>
          <p:cNvSpPr txBox="1"/>
          <p:nvPr/>
        </p:nvSpPr>
        <p:spPr>
          <a:xfrm>
            <a:off x="623392" y="479715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132" name="Rectangle 131"/>
          <p:cNvSpPr/>
          <p:nvPr/>
        </p:nvSpPr>
        <p:spPr>
          <a:xfrm>
            <a:off x="335360" y="566124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33" name="TextBox 132"/>
          <p:cNvSpPr txBox="1"/>
          <p:nvPr/>
        </p:nvSpPr>
        <p:spPr>
          <a:xfrm>
            <a:off x="623392" y="5589240"/>
            <a:ext cx="1107996" cy="369332"/>
          </a:xfrm>
          <a:prstGeom prst="rect">
            <a:avLst/>
          </a:prstGeom>
          <a:noFill/>
        </p:spPr>
        <p:txBody>
          <a:bodyPr wrap="none" rtlCol="0">
            <a:spAutoFit/>
          </a:bodyPr>
          <a:lstStyle/>
          <a:p>
            <a:r>
              <a:rPr lang="zh-CN" altLang="en-US" dirty="0" smtClean="0"/>
              <a:t>第一学期</a:t>
            </a:r>
            <a:endParaRPr lang="en-US" dirty="0"/>
          </a:p>
        </p:txBody>
      </p:sp>
      <p:sp>
        <p:nvSpPr>
          <p:cNvPr id="134" name="Rectangle 133"/>
          <p:cNvSpPr/>
          <p:nvPr/>
        </p:nvSpPr>
        <p:spPr>
          <a:xfrm>
            <a:off x="335360" y="616530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36" name="TextBox 135"/>
          <p:cNvSpPr txBox="1"/>
          <p:nvPr/>
        </p:nvSpPr>
        <p:spPr>
          <a:xfrm>
            <a:off x="623392" y="6093296"/>
            <a:ext cx="1107996" cy="369332"/>
          </a:xfrm>
          <a:prstGeom prst="rect">
            <a:avLst/>
          </a:prstGeom>
          <a:noFill/>
        </p:spPr>
        <p:txBody>
          <a:bodyPr wrap="none" rtlCol="0">
            <a:spAutoFit/>
          </a:bodyPr>
          <a:lstStyle/>
          <a:p>
            <a:r>
              <a:rPr lang="zh-CN" altLang="en-US" dirty="0" smtClean="0"/>
              <a:t>第二学期</a:t>
            </a:r>
            <a:endParaRPr lang="en-US" dirty="0"/>
          </a:p>
        </p:txBody>
      </p:sp>
      <p:sp>
        <p:nvSpPr>
          <p:cNvPr id="137" name="Rectangle 136"/>
          <p:cNvSpPr/>
          <p:nvPr/>
        </p:nvSpPr>
        <p:spPr>
          <a:xfrm>
            <a:off x="335360" y="616530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38" name="Rectangle 137"/>
          <p:cNvSpPr/>
          <p:nvPr/>
        </p:nvSpPr>
        <p:spPr>
          <a:xfrm>
            <a:off x="335360" y="3789040"/>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45" name="Rectangle 144"/>
          <p:cNvSpPr/>
          <p:nvPr/>
        </p:nvSpPr>
        <p:spPr>
          <a:xfrm>
            <a:off x="335360" y="4293096"/>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46" name="Rectangle 145"/>
          <p:cNvSpPr/>
          <p:nvPr/>
        </p:nvSpPr>
        <p:spPr>
          <a:xfrm>
            <a:off x="335360" y="4869160"/>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47" name="Rounded Rectangle 146"/>
          <p:cNvSpPr/>
          <p:nvPr/>
        </p:nvSpPr>
        <p:spPr>
          <a:xfrm>
            <a:off x="8472264" y="1988840"/>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48" name="Rounded Rectangle 147"/>
          <p:cNvSpPr/>
          <p:nvPr/>
        </p:nvSpPr>
        <p:spPr>
          <a:xfrm>
            <a:off x="818423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49" name="Rounded Rectangle 148"/>
          <p:cNvSpPr/>
          <p:nvPr/>
        </p:nvSpPr>
        <p:spPr>
          <a:xfrm>
            <a:off x="897632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51" name="Rounded Rectangle 150"/>
          <p:cNvSpPr/>
          <p:nvPr/>
        </p:nvSpPr>
        <p:spPr>
          <a:xfrm>
            <a:off x="976840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sp>
        <p:nvSpPr>
          <p:cNvPr id="152" name="Rounded Rectangle 151"/>
          <p:cNvSpPr/>
          <p:nvPr/>
        </p:nvSpPr>
        <p:spPr>
          <a:xfrm>
            <a:off x="10560496" y="2924944"/>
            <a:ext cx="1152128"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申报完成</a:t>
            </a:r>
            <a:endParaRPr lang="en-US" sz="1600" dirty="0"/>
          </a:p>
        </p:txBody>
      </p:sp>
      <p:sp>
        <p:nvSpPr>
          <p:cNvPr id="117" name="Left Arrow 116"/>
          <p:cNvSpPr/>
          <p:nvPr/>
        </p:nvSpPr>
        <p:spPr>
          <a:xfrm rot="1363820">
            <a:off x="11456804" y="3110417"/>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8472264" y="5301208"/>
            <a:ext cx="3147015" cy="307777"/>
          </a:xfrm>
          <a:prstGeom prst="rect">
            <a:avLst/>
          </a:prstGeom>
          <a:noFill/>
        </p:spPr>
        <p:txBody>
          <a:bodyPr wrap="none" rtlCol="0">
            <a:spAutoFit/>
          </a:bodyPr>
          <a:lstStyle/>
          <a:p>
            <a:r>
              <a:rPr lang="zh-CN" altLang="en-US" sz="1400" dirty="0" smtClean="0"/>
              <a:t>首页 上一页 </a:t>
            </a:r>
            <a:r>
              <a:rPr lang="en-US" altLang="zh-CN" sz="1400" dirty="0" smtClean="0"/>
              <a:t>1-1</a:t>
            </a:r>
            <a:r>
              <a:rPr lang="zh-CN" altLang="en-US" sz="1400" dirty="0" smtClean="0"/>
              <a:t>条，共</a:t>
            </a:r>
            <a:r>
              <a:rPr lang="en-US" altLang="zh-CN" sz="1400" dirty="0" smtClean="0"/>
              <a:t>1</a:t>
            </a:r>
            <a:r>
              <a:rPr lang="zh-CN" altLang="en-US" sz="1400" dirty="0" smtClean="0"/>
              <a:t>条下一页 尾页</a:t>
            </a:r>
            <a:endParaRPr lang="en-US" sz="1400" dirty="0"/>
          </a:p>
        </p:txBody>
      </p:sp>
      <p:sp>
        <p:nvSpPr>
          <p:cNvPr id="100" name="Rectangle 99"/>
          <p:cNvSpPr/>
          <p:nvPr/>
        </p:nvSpPr>
        <p:spPr>
          <a:xfrm>
            <a:off x="1991544" y="4797152"/>
            <a:ext cx="9721080" cy="3600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01" name="Straight Connector 100"/>
          <p:cNvCxnSpPr/>
          <p:nvPr/>
        </p:nvCxnSpPr>
        <p:spPr>
          <a:xfrm>
            <a:off x="1991544" y="5229200"/>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3287688" y="4797152"/>
            <a:ext cx="1440160" cy="307777"/>
          </a:xfrm>
          <a:prstGeom prst="rect">
            <a:avLst/>
          </a:prstGeom>
          <a:noFill/>
        </p:spPr>
        <p:txBody>
          <a:bodyPr wrap="square" rtlCol="0">
            <a:spAutoFit/>
          </a:bodyPr>
          <a:lstStyle/>
          <a:p>
            <a:r>
              <a:rPr lang="zh-CN" altLang="en-US" sz="1400" dirty="0" smtClean="0"/>
              <a:t>法理学</a:t>
            </a:r>
            <a:endParaRPr lang="en-US" sz="1400" dirty="0"/>
          </a:p>
        </p:txBody>
      </p:sp>
      <p:sp>
        <p:nvSpPr>
          <p:cNvPr id="103" name="TextBox 102"/>
          <p:cNvSpPr txBox="1"/>
          <p:nvPr/>
        </p:nvSpPr>
        <p:spPr>
          <a:xfrm>
            <a:off x="4439816" y="4797152"/>
            <a:ext cx="902811" cy="307777"/>
          </a:xfrm>
          <a:prstGeom prst="rect">
            <a:avLst/>
          </a:prstGeom>
          <a:noFill/>
        </p:spPr>
        <p:txBody>
          <a:bodyPr wrap="none" rtlCol="0">
            <a:spAutoFit/>
          </a:bodyPr>
          <a:lstStyle/>
          <a:p>
            <a:r>
              <a:rPr lang="zh-CN" altLang="en-US" sz="1400" smtClean="0"/>
              <a:t>法律硕士</a:t>
            </a:r>
            <a:endParaRPr lang="en-US" sz="1400" dirty="0"/>
          </a:p>
        </p:txBody>
      </p:sp>
      <p:sp>
        <p:nvSpPr>
          <p:cNvPr id="105" name="TextBox 104"/>
          <p:cNvSpPr txBox="1"/>
          <p:nvPr/>
        </p:nvSpPr>
        <p:spPr>
          <a:xfrm>
            <a:off x="5375920" y="4797152"/>
            <a:ext cx="367408" cy="307777"/>
          </a:xfrm>
          <a:prstGeom prst="rect">
            <a:avLst/>
          </a:prstGeom>
          <a:noFill/>
        </p:spPr>
        <p:txBody>
          <a:bodyPr wrap="none" rtlCol="0">
            <a:spAutoFit/>
          </a:bodyPr>
          <a:lstStyle/>
          <a:p>
            <a:r>
              <a:rPr lang="en-US" altLang="zh-CN" sz="1400" dirty="0" smtClean="0"/>
              <a:t>18</a:t>
            </a:r>
            <a:endParaRPr lang="en-US" sz="1400" dirty="0"/>
          </a:p>
        </p:txBody>
      </p:sp>
      <p:sp>
        <p:nvSpPr>
          <p:cNvPr id="106" name="TextBox 105"/>
          <p:cNvSpPr txBox="1"/>
          <p:nvPr/>
        </p:nvSpPr>
        <p:spPr>
          <a:xfrm>
            <a:off x="5663952" y="4797152"/>
            <a:ext cx="1584176" cy="307777"/>
          </a:xfrm>
          <a:prstGeom prst="rect">
            <a:avLst/>
          </a:prstGeom>
          <a:noFill/>
        </p:spPr>
        <p:txBody>
          <a:bodyPr wrap="square" rtlCol="0">
            <a:spAutoFit/>
          </a:bodyPr>
          <a:lstStyle/>
          <a:p>
            <a:r>
              <a:rPr lang="zh-CN" altLang="en-US" sz="1400" dirty="0" smtClean="0"/>
              <a:t>法律</a:t>
            </a:r>
            <a:r>
              <a:rPr lang="en-US" altLang="zh-CN" sz="1400" dirty="0" smtClean="0"/>
              <a:t>(</a:t>
            </a:r>
            <a:r>
              <a:rPr lang="zh-CN" altLang="en-US" sz="1400" dirty="0" smtClean="0"/>
              <a:t>非法学</a:t>
            </a:r>
            <a:r>
              <a:rPr lang="en-US" altLang="zh-CN" sz="1400" dirty="0" smtClean="0"/>
              <a:t>)1</a:t>
            </a:r>
            <a:r>
              <a:rPr lang="zh-CN" altLang="en-US" sz="1400" dirty="0" smtClean="0"/>
              <a:t>班</a:t>
            </a:r>
            <a:endParaRPr lang="en-US" sz="1400" dirty="0"/>
          </a:p>
        </p:txBody>
      </p:sp>
      <p:sp>
        <p:nvSpPr>
          <p:cNvPr id="107" name="TextBox 106"/>
          <p:cNvSpPr txBox="1"/>
          <p:nvPr/>
        </p:nvSpPr>
        <p:spPr>
          <a:xfrm>
            <a:off x="7176120" y="4797152"/>
            <a:ext cx="364202" cy="307777"/>
          </a:xfrm>
          <a:prstGeom prst="rect">
            <a:avLst/>
          </a:prstGeom>
          <a:noFill/>
        </p:spPr>
        <p:txBody>
          <a:bodyPr wrap="none" rtlCol="0">
            <a:spAutoFit/>
          </a:bodyPr>
          <a:lstStyle/>
          <a:p>
            <a:r>
              <a:rPr lang="zh-CN" altLang="en-US" sz="1400" dirty="0" smtClean="0"/>
              <a:t>一</a:t>
            </a:r>
            <a:endParaRPr lang="en-US" sz="1400" dirty="0"/>
          </a:p>
        </p:txBody>
      </p:sp>
      <p:sp>
        <p:nvSpPr>
          <p:cNvPr id="108" name="TextBox 107"/>
          <p:cNvSpPr txBox="1"/>
          <p:nvPr/>
        </p:nvSpPr>
        <p:spPr>
          <a:xfrm>
            <a:off x="8040216" y="4797152"/>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09" name="TextBox 108"/>
          <p:cNvSpPr txBox="1"/>
          <p:nvPr/>
        </p:nvSpPr>
        <p:spPr>
          <a:xfrm>
            <a:off x="8832304" y="4797152"/>
            <a:ext cx="276038" cy="307777"/>
          </a:xfrm>
          <a:prstGeom prst="rect">
            <a:avLst/>
          </a:prstGeom>
          <a:noFill/>
        </p:spPr>
        <p:txBody>
          <a:bodyPr wrap="none" rtlCol="0">
            <a:spAutoFit/>
          </a:bodyPr>
          <a:lstStyle/>
          <a:p>
            <a:r>
              <a:rPr lang="en-US" altLang="zh-CN" sz="1400" dirty="0" smtClean="0"/>
              <a:t>4</a:t>
            </a:r>
            <a:endParaRPr lang="en-US" sz="1400" dirty="0"/>
          </a:p>
        </p:txBody>
      </p:sp>
      <p:sp>
        <p:nvSpPr>
          <p:cNvPr id="110" name="TextBox 109"/>
          <p:cNvSpPr txBox="1"/>
          <p:nvPr/>
        </p:nvSpPr>
        <p:spPr>
          <a:xfrm>
            <a:off x="10632504" y="4797152"/>
            <a:ext cx="276038" cy="307777"/>
          </a:xfrm>
          <a:prstGeom prst="rect">
            <a:avLst/>
          </a:prstGeom>
          <a:noFill/>
        </p:spPr>
        <p:txBody>
          <a:bodyPr wrap="none" rtlCol="0">
            <a:spAutoFit/>
          </a:bodyPr>
          <a:lstStyle/>
          <a:p>
            <a:r>
              <a:rPr lang="en-US" altLang="zh-CN" sz="1400" dirty="0" smtClean="0"/>
              <a:t>1</a:t>
            </a:r>
            <a:endParaRPr lang="en-US" sz="1400" dirty="0"/>
          </a:p>
        </p:txBody>
      </p:sp>
      <p:sp>
        <p:nvSpPr>
          <p:cNvPr id="111" name="TextBox 110"/>
          <p:cNvSpPr txBox="1"/>
          <p:nvPr/>
        </p:nvSpPr>
        <p:spPr>
          <a:xfrm>
            <a:off x="1991544" y="4797152"/>
            <a:ext cx="1440160" cy="307777"/>
          </a:xfrm>
          <a:prstGeom prst="rect">
            <a:avLst/>
          </a:prstGeom>
          <a:noFill/>
        </p:spPr>
        <p:txBody>
          <a:bodyPr wrap="square" rtlCol="0">
            <a:spAutoFit/>
          </a:bodyPr>
          <a:lstStyle/>
          <a:p>
            <a:r>
              <a:rPr lang="en-US" altLang="zh-CN" sz="1400" dirty="0" smtClean="0"/>
              <a:t>JM620001.01</a:t>
            </a:r>
            <a:endParaRPr lang="en-US" sz="1400" dirty="0"/>
          </a:p>
        </p:txBody>
      </p:sp>
      <p:sp>
        <p:nvSpPr>
          <p:cNvPr id="112" name="TextBox 111"/>
          <p:cNvSpPr txBox="1"/>
          <p:nvPr/>
        </p:nvSpPr>
        <p:spPr>
          <a:xfrm>
            <a:off x="9552384" y="4797152"/>
            <a:ext cx="543739" cy="307777"/>
          </a:xfrm>
          <a:prstGeom prst="rect">
            <a:avLst/>
          </a:prstGeom>
          <a:noFill/>
        </p:spPr>
        <p:txBody>
          <a:bodyPr wrap="none" rtlCol="0">
            <a:spAutoFit/>
          </a:bodyPr>
          <a:lstStyle/>
          <a:p>
            <a:r>
              <a:rPr lang="zh-CN" altLang="en-US" sz="1400" dirty="0" smtClean="0"/>
              <a:t>必修</a:t>
            </a:r>
            <a:endParaRPr lang="en-US" altLang="zh-CN" sz="1400" dirty="0" smtClean="0"/>
          </a:p>
        </p:txBody>
      </p:sp>
      <p:sp>
        <p:nvSpPr>
          <p:cNvPr id="113" name="Rectangle 112"/>
          <p:cNvSpPr/>
          <p:nvPr/>
        </p:nvSpPr>
        <p:spPr>
          <a:xfrm>
            <a:off x="2855640" y="116632"/>
            <a:ext cx="8784976" cy="6048672"/>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14" name="Rectangle 113"/>
          <p:cNvSpPr/>
          <p:nvPr/>
        </p:nvSpPr>
        <p:spPr>
          <a:xfrm>
            <a:off x="9120336" y="5373216"/>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a:t>
            </a:r>
            <a:endParaRPr lang="en-US" dirty="0"/>
          </a:p>
        </p:txBody>
      </p:sp>
      <p:sp>
        <p:nvSpPr>
          <p:cNvPr id="115" name="Rectangle 114"/>
          <p:cNvSpPr/>
          <p:nvPr/>
        </p:nvSpPr>
        <p:spPr>
          <a:xfrm>
            <a:off x="10416480" y="5373216"/>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sp>
        <p:nvSpPr>
          <p:cNvPr id="116" name="Left Arrow 115"/>
          <p:cNvSpPr/>
          <p:nvPr/>
        </p:nvSpPr>
        <p:spPr>
          <a:xfrm rot="1363820">
            <a:off x="10088652" y="5730737"/>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384032" y="2420888"/>
            <a:ext cx="1800493" cy="369332"/>
          </a:xfrm>
          <a:prstGeom prst="rect">
            <a:avLst/>
          </a:prstGeom>
          <a:noFill/>
        </p:spPr>
        <p:txBody>
          <a:bodyPr wrap="none" rtlCol="0">
            <a:spAutoFit/>
          </a:bodyPr>
          <a:lstStyle/>
          <a:p>
            <a:r>
              <a:rPr lang="zh-CN" altLang="en-US" dirty="0" smtClean="0"/>
              <a:t>申报课程完成！</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5">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5">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75000"/>
            </a:schemeClr>
          </a:solidFill>
        </p:grpSpPr>
        <p:sp>
          <p:nvSpPr>
            <p:cNvPr id="25" name="Rectangle 24"/>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68" name="TextBox 67"/>
          <p:cNvSpPr txBox="1"/>
          <p:nvPr/>
        </p:nvSpPr>
        <p:spPr>
          <a:xfrm>
            <a:off x="2063552" y="2780928"/>
            <a:ext cx="1415772" cy="461665"/>
          </a:xfrm>
          <a:prstGeom prst="rect">
            <a:avLst/>
          </a:prstGeom>
          <a:noFill/>
        </p:spPr>
        <p:txBody>
          <a:bodyPr wrap="none" rtlCol="0">
            <a:spAutoFit/>
          </a:bodyPr>
          <a:lstStyle/>
          <a:p>
            <a:r>
              <a:rPr lang="zh-CN" altLang="en-US" sz="2400" dirty="0" smtClean="0"/>
              <a:t>申报课程</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 name="Rectangle 2"/>
          <p:cNvSpPr/>
          <p:nvPr/>
        </p:nvSpPr>
        <p:spPr>
          <a:xfrm>
            <a:off x="407368" y="1988840"/>
            <a:ext cx="12961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教师个人</a:t>
            </a:r>
            <a:endParaRPr lang="en-US" dirty="0"/>
          </a:p>
        </p:txBody>
      </p:sp>
      <p:sp>
        <p:nvSpPr>
          <p:cNvPr id="135" name="Rectangle 134"/>
          <p:cNvSpPr/>
          <p:nvPr/>
        </p:nvSpPr>
        <p:spPr>
          <a:xfrm>
            <a:off x="407368" y="2348880"/>
            <a:ext cx="1296144"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管理员</a:t>
            </a:r>
            <a:endParaRPr lang="en-US" dirty="0"/>
          </a:p>
        </p:txBody>
      </p:sp>
      <p:sp>
        <p:nvSpPr>
          <p:cNvPr id="7" name="Rectangle 6"/>
          <p:cNvSpPr/>
          <p:nvPr/>
        </p:nvSpPr>
        <p:spPr>
          <a:xfrm>
            <a:off x="2207568" y="1988840"/>
            <a:ext cx="2952328"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第一学期期望学时</a:t>
            </a:r>
            <a:endParaRPr lang="en-US" altLang="zh-CN" dirty="0" smtClean="0">
              <a:solidFill>
                <a:schemeClr val="tx1"/>
              </a:solidFill>
            </a:endParaRPr>
          </a:p>
          <a:p>
            <a:pPr algn="ctr"/>
            <a:r>
              <a:rPr lang="en-US" altLang="zh-CN" dirty="0" smtClean="0">
                <a:solidFill>
                  <a:schemeClr val="tx1"/>
                </a:solidFill>
              </a:rPr>
              <a:t>200%</a:t>
            </a:r>
            <a:r>
              <a:rPr lang="zh-CN" altLang="en-US" dirty="0" smtClean="0">
                <a:solidFill>
                  <a:schemeClr val="tx1"/>
                </a:solidFill>
              </a:rPr>
              <a:t>           </a:t>
            </a:r>
            <a:endParaRPr lang="en-US" altLang="zh-CN" dirty="0" smtClean="0">
              <a:solidFill>
                <a:schemeClr val="tx1"/>
              </a:solidFill>
            </a:endParaRPr>
          </a:p>
        </p:txBody>
      </p:sp>
      <p:sp>
        <p:nvSpPr>
          <p:cNvPr id="139" name="Rectangle 138"/>
          <p:cNvSpPr/>
          <p:nvPr/>
        </p:nvSpPr>
        <p:spPr>
          <a:xfrm>
            <a:off x="5375920" y="1988840"/>
            <a:ext cx="2952328"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第二学期期望学时</a:t>
            </a:r>
            <a:endParaRPr lang="en-US" altLang="zh-CN" dirty="0" smtClean="0">
              <a:solidFill>
                <a:schemeClr val="tx1"/>
              </a:solidFill>
            </a:endParaRPr>
          </a:p>
          <a:p>
            <a:pPr algn="ctr"/>
            <a:r>
              <a:rPr lang="en-US" altLang="zh-CN" dirty="0" smtClean="0">
                <a:solidFill>
                  <a:schemeClr val="tx1"/>
                </a:solidFill>
              </a:rPr>
              <a:t>0%</a:t>
            </a:r>
            <a:r>
              <a:rPr lang="zh-CN" altLang="en-US" dirty="0" smtClean="0">
                <a:solidFill>
                  <a:schemeClr val="tx1"/>
                </a:solidFill>
              </a:rPr>
              <a:t>           </a:t>
            </a:r>
            <a:endParaRPr lang="en-US" altLang="zh-CN" dirty="0" smtClean="0">
              <a:solidFill>
                <a:schemeClr val="tx1"/>
              </a:solidFill>
            </a:endParaRPr>
          </a:p>
        </p:txBody>
      </p:sp>
      <p:sp>
        <p:nvSpPr>
          <p:cNvPr id="140" name="TextBox 139"/>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141" name="Picture 140"/>
          <p:cNvPicPr>
            <a:picLocks noChangeAspect="1"/>
          </p:cNvPicPr>
          <p:nvPr/>
        </p:nvPicPr>
        <p:blipFill>
          <a:blip r:embed="rId3"/>
          <a:stretch>
            <a:fillRect/>
          </a:stretch>
        </p:blipFill>
        <p:spPr>
          <a:xfrm>
            <a:off x="3143672" y="3861048"/>
            <a:ext cx="190500" cy="304800"/>
          </a:xfrm>
          <a:prstGeom prst="rect">
            <a:avLst/>
          </a:prstGeom>
        </p:spPr>
      </p:pic>
      <p:sp>
        <p:nvSpPr>
          <p:cNvPr id="142" name="TextBox 141"/>
          <p:cNvSpPr txBox="1"/>
          <p:nvPr/>
        </p:nvSpPr>
        <p:spPr>
          <a:xfrm>
            <a:off x="3359696"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143" name="TextBox 142"/>
          <p:cNvSpPr txBox="1"/>
          <p:nvPr/>
        </p:nvSpPr>
        <p:spPr>
          <a:xfrm>
            <a:off x="4583832"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144" name="TextBox 143"/>
          <p:cNvSpPr txBox="1"/>
          <p:nvPr/>
        </p:nvSpPr>
        <p:spPr>
          <a:xfrm>
            <a:off x="5303912"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150" name="TextBox 149"/>
          <p:cNvSpPr txBox="1"/>
          <p:nvPr/>
        </p:nvSpPr>
        <p:spPr>
          <a:xfrm>
            <a:off x="5951984"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153" name="TextBox 152"/>
          <p:cNvSpPr txBox="1"/>
          <p:nvPr/>
        </p:nvSpPr>
        <p:spPr>
          <a:xfrm>
            <a:off x="7104112"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161" name="TextBox 160"/>
          <p:cNvSpPr txBox="1"/>
          <p:nvPr/>
        </p:nvSpPr>
        <p:spPr>
          <a:xfrm>
            <a:off x="7896200"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184" name="TextBox 183"/>
          <p:cNvSpPr txBox="1"/>
          <p:nvPr/>
        </p:nvSpPr>
        <p:spPr>
          <a:xfrm>
            <a:off x="8688288"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199" name="TextBox 198"/>
          <p:cNvSpPr txBox="1"/>
          <p:nvPr/>
        </p:nvSpPr>
        <p:spPr>
          <a:xfrm>
            <a:off x="9480376" y="3861048"/>
            <a:ext cx="673582" cy="338554"/>
          </a:xfrm>
          <a:prstGeom prst="rect">
            <a:avLst/>
          </a:prstGeom>
          <a:noFill/>
        </p:spPr>
        <p:txBody>
          <a:bodyPr wrap="none" rtlCol="0">
            <a:spAutoFit/>
          </a:bodyPr>
          <a:lstStyle/>
          <a:p>
            <a:r>
              <a:rPr lang="zh-CN" altLang="en-US" sz="1600" dirty="0" smtClean="0"/>
              <a:t>必</a:t>
            </a:r>
            <a:r>
              <a:rPr lang="en-US" altLang="zh-CN" sz="1600" dirty="0" smtClean="0"/>
              <a:t>/</a:t>
            </a:r>
            <a:r>
              <a:rPr lang="zh-CN" altLang="en-US" sz="1600" dirty="0" smtClean="0"/>
              <a:t>选</a:t>
            </a:r>
            <a:endParaRPr lang="en-US" sz="1600" dirty="0"/>
          </a:p>
        </p:txBody>
      </p:sp>
      <p:sp>
        <p:nvSpPr>
          <p:cNvPr id="217" name="TextBox 216"/>
          <p:cNvSpPr txBox="1"/>
          <p:nvPr/>
        </p:nvSpPr>
        <p:spPr>
          <a:xfrm>
            <a:off x="1041648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218" name="Picture 217"/>
          <p:cNvPicPr>
            <a:picLocks noChangeAspect="1"/>
          </p:cNvPicPr>
          <p:nvPr/>
        </p:nvPicPr>
        <p:blipFill>
          <a:blip r:embed="rId3"/>
          <a:stretch>
            <a:fillRect/>
          </a:stretch>
        </p:blipFill>
        <p:spPr>
          <a:xfrm>
            <a:off x="4367808" y="3861048"/>
            <a:ext cx="190500" cy="304800"/>
          </a:xfrm>
          <a:prstGeom prst="rect">
            <a:avLst/>
          </a:prstGeom>
        </p:spPr>
      </p:pic>
      <p:pic>
        <p:nvPicPr>
          <p:cNvPr id="219" name="Picture 218"/>
          <p:cNvPicPr>
            <a:picLocks noChangeAspect="1"/>
          </p:cNvPicPr>
          <p:nvPr/>
        </p:nvPicPr>
        <p:blipFill>
          <a:blip r:embed="rId3"/>
          <a:stretch>
            <a:fillRect/>
          </a:stretch>
        </p:blipFill>
        <p:spPr>
          <a:xfrm>
            <a:off x="5159896" y="3861048"/>
            <a:ext cx="190500" cy="304800"/>
          </a:xfrm>
          <a:prstGeom prst="rect">
            <a:avLst/>
          </a:prstGeom>
        </p:spPr>
      </p:pic>
      <p:pic>
        <p:nvPicPr>
          <p:cNvPr id="220" name="Picture 219"/>
          <p:cNvPicPr>
            <a:picLocks noChangeAspect="1"/>
          </p:cNvPicPr>
          <p:nvPr/>
        </p:nvPicPr>
        <p:blipFill>
          <a:blip r:embed="rId3"/>
          <a:stretch>
            <a:fillRect/>
          </a:stretch>
        </p:blipFill>
        <p:spPr>
          <a:xfrm>
            <a:off x="5807968" y="3861048"/>
            <a:ext cx="190500" cy="304800"/>
          </a:xfrm>
          <a:prstGeom prst="rect">
            <a:avLst/>
          </a:prstGeom>
        </p:spPr>
      </p:pic>
      <p:pic>
        <p:nvPicPr>
          <p:cNvPr id="221" name="Picture 220"/>
          <p:cNvPicPr>
            <a:picLocks noChangeAspect="1"/>
          </p:cNvPicPr>
          <p:nvPr/>
        </p:nvPicPr>
        <p:blipFill>
          <a:blip r:embed="rId3"/>
          <a:stretch>
            <a:fillRect/>
          </a:stretch>
        </p:blipFill>
        <p:spPr>
          <a:xfrm>
            <a:off x="6888088" y="3861048"/>
            <a:ext cx="190500" cy="304800"/>
          </a:xfrm>
          <a:prstGeom prst="rect">
            <a:avLst/>
          </a:prstGeom>
        </p:spPr>
      </p:pic>
      <p:pic>
        <p:nvPicPr>
          <p:cNvPr id="222" name="Picture 221"/>
          <p:cNvPicPr>
            <a:picLocks noChangeAspect="1"/>
          </p:cNvPicPr>
          <p:nvPr/>
        </p:nvPicPr>
        <p:blipFill>
          <a:blip r:embed="rId3"/>
          <a:stretch>
            <a:fillRect/>
          </a:stretch>
        </p:blipFill>
        <p:spPr>
          <a:xfrm>
            <a:off x="7680176" y="3861048"/>
            <a:ext cx="190500" cy="304800"/>
          </a:xfrm>
          <a:prstGeom prst="rect">
            <a:avLst/>
          </a:prstGeom>
        </p:spPr>
      </p:pic>
      <p:pic>
        <p:nvPicPr>
          <p:cNvPr id="223" name="Picture 222"/>
          <p:cNvPicPr>
            <a:picLocks noChangeAspect="1"/>
          </p:cNvPicPr>
          <p:nvPr/>
        </p:nvPicPr>
        <p:blipFill>
          <a:blip r:embed="rId3"/>
          <a:stretch>
            <a:fillRect/>
          </a:stretch>
        </p:blipFill>
        <p:spPr>
          <a:xfrm>
            <a:off x="8472264" y="3861048"/>
            <a:ext cx="190500" cy="304800"/>
          </a:xfrm>
          <a:prstGeom prst="rect">
            <a:avLst/>
          </a:prstGeom>
        </p:spPr>
      </p:pic>
      <p:pic>
        <p:nvPicPr>
          <p:cNvPr id="224" name="Picture 223"/>
          <p:cNvPicPr>
            <a:picLocks noChangeAspect="1"/>
          </p:cNvPicPr>
          <p:nvPr/>
        </p:nvPicPr>
        <p:blipFill>
          <a:blip r:embed="rId3"/>
          <a:stretch>
            <a:fillRect/>
          </a:stretch>
        </p:blipFill>
        <p:spPr>
          <a:xfrm>
            <a:off x="9264352" y="3861048"/>
            <a:ext cx="190500" cy="304800"/>
          </a:xfrm>
          <a:prstGeom prst="rect">
            <a:avLst/>
          </a:prstGeom>
        </p:spPr>
      </p:pic>
      <p:pic>
        <p:nvPicPr>
          <p:cNvPr id="225" name="Picture 224"/>
          <p:cNvPicPr>
            <a:picLocks noChangeAspect="1"/>
          </p:cNvPicPr>
          <p:nvPr/>
        </p:nvPicPr>
        <p:blipFill>
          <a:blip r:embed="rId3"/>
          <a:stretch>
            <a:fillRect/>
          </a:stretch>
        </p:blipFill>
        <p:spPr>
          <a:xfrm>
            <a:off x="10200456" y="3861048"/>
            <a:ext cx="190500" cy="304800"/>
          </a:xfrm>
          <a:prstGeom prst="rect">
            <a:avLst/>
          </a:prstGeom>
        </p:spPr>
      </p:pic>
      <p:pic>
        <p:nvPicPr>
          <p:cNvPr id="227" name="Picture 226"/>
          <p:cNvPicPr>
            <a:picLocks noChangeAspect="1"/>
          </p:cNvPicPr>
          <p:nvPr/>
        </p:nvPicPr>
        <p:blipFill>
          <a:blip r:embed="rId3"/>
          <a:stretch>
            <a:fillRect/>
          </a:stretch>
        </p:blipFill>
        <p:spPr>
          <a:xfrm>
            <a:off x="11064552" y="3861048"/>
            <a:ext cx="190500" cy="304800"/>
          </a:xfrm>
          <a:prstGeom prst="rect">
            <a:avLst/>
          </a:prstGeom>
        </p:spPr>
      </p:pic>
      <p:cxnSp>
        <p:nvCxnSpPr>
          <p:cNvPr id="228" name="Straight Connector 227"/>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68" name="Rectangle 267"/>
          <p:cNvSpPr/>
          <p:nvPr/>
        </p:nvSpPr>
        <p:spPr>
          <a:xfrm>
            <a:off x="1991544" y="4293096"/>
            <a:ext cx="9721080" cy="3600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269" name="Straight Connector 268"/>
          <p:cNvCxnSpPr/>
          <p:nvPr/>
        </p:nvCxnSpPr>
        <p:spPr>
          <a:xfrm>
            <a:off x="1991544" y="4725144"/>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70" name="TextBox 269"/>
          <p:cNvSpPr txBox="1"/>
          <p:nvPr/>
        </p:nvSpPr>
        <p:spPr>
          <a:xfrm>
            <a:off x="3287688" y="4293096"/>
            <a:ext cx="1440160" cy="307777"/>
          </a:xfrm>
          <a:prstGeom prst="rect">
            <a:avLst/>
          </a:prstGeom>
          <a:noFill/>
        </p:spPr>
        <p:txBody>
          <a:bodyPr wrap="square" rtlCol="0">
            <a:spAutoFit/>
          </a:bodyPr>
          <a:lstStyle/>
          <a:p>
            <a:r>
              <a:rPr lang="zh-CN" altLang="en-US" sz="1400" smtClean="0"/>
              <a:t>知识产权法</a:t>
            </a:r>
            <a:endParaRPr lang="en-US" sz="1400" dirty="0"/>
          </a:p>
        </p:txBody>
      </p:sp>
      <p:sp>
        <p:nvSpPr>
          <p:cNvPr id="271" name="TextBox 270"/>
          <p:cNvSpPr txBox="1"/>
          <p:nvPr/>
        </p:nvSpPr>
        <p:spPr>
          <a:xfrm>
            <a:off x="4583832"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272" name="TextBox 271"/>
          <p:cNvSpPr txBox="1"/>
          <p:nvPr/>
        </p:nvSpPr>
        <p:spPr>
          <a:xfrm>
            <a:off x="5375920" y="4293096"/>
            <a:ext cx="367408" cy="307777"/>
          </a:xfrm>
          <a:prstGeom prst="rect">
            <a:avLst/>
          </a:prstGeom>
          <a:noFill/>
        </p:spPr>
        <p:txBody>
          <a:bodyPr wrap="none" rtlCol="0">
            <a:spAutoFit/>
          </a:bodyPr>
          <a:lstStyle/>
          <a:p>
            <a:r>
              <a:rPr lang="en-US" altLang="zh-CN" sz="1400" dirty="0" smtClean="0"/>
              <a:t>16</a:t>
            </a:r>
            <a:endParaRPr lang="en-US" sz="1400" dirty="0"/>
          </a:p>
        </p:txBody>
      </p:sp>
      <p:sp>
        <p:nvSpPr>
          <p:cNvPr id="273" name="TextBox 272"/>
          <p:cNvSpPr txBox="1"/>
          <p:nvPr/>
        </p:nvSpPr>
        <p:spPr>
          <a:xfrm>
            <a:off x="5879976"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274" name="TextBox 273"/>
          <p:cNvSpPr txBox="1"/>
          <p:nvPr/>
        </p:nvSpPr>
        <p:spPr>
          <a:xfrm>
            <a:off x="7176120" y="4293096"/>
            <a:ext cx="364202" cy="307777"/>
          </a:xfrm>
          <a:prstGeom prst="rect">
            <a:avLst/>
          </a:prstGeom>
          <a:noFill/>
        </p:spPr>
        <p:txBody>
          <a:bodyPr wrap="none" rtlCol="0">
            <a:spAutoFit/>
          </a:bodyPr>
          <a:lstStyle/>
          <a:p>
            <a:r>
              <a:rPr lang="zh-CN" altLang="en-US" sz="1400" dirty="0" smtClean="0"/>
              <a:t>五</a:t>
            </a:r>
            <a:endParaRPr lang="en-US" sz="1400" dirty="0"/>
          </a:p>
        </p:txBody>
      </p:sp>
      <p:sp>
        <p:nvSpPr>
          <p:cNvPr id="275" name="TextBox 274"/>
          <p:cNvSpPr txBox="1"/>
          <p:nvPr/>
        </p:nvSpPr>
        <p:spPr>
          <a:xfrm>
            <a:off x="8040216"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276" name="TextBox 275"/>
          <p:cNvSpPr txBox="1"/>
          <p:nvPr/>
        </p:nvSpPr>
        <p:spPr>
          <a:xfrm>
            <a:off x="8832304"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78" name="TextBox 277"/>
          <p:cNvSpPr txBox="1"/>
          <p:nvPr/>
        </p:nvSpPr>
        <p:spPr>
          <a:xfrm>
            <a:off x="10632504"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279" name="TextBox 278"/>
          <p:cNvSpPr txBox="1"/>
          <p:nvPr/>
        </p:nvSpPr>
        <p:spPr>
          <a:xfrm>
            <a:off x="1991544" y="4293096"/>
            <a:ext cx="1440160" cy="307777"/>
          </a:xfrm>
          <a:prstGeom prst="rect">
            <a:avLst/>
          </a:prstGeom>
          <a:noFill/>
        </p:spPr>
        <p:txBody>
          <a:bodyPr wrap="square" rtlCol="0">
            <a:spAutoFit/>
          </a:bodyPr>
          <a:lstStyle/>
          <a:p>
            <a:r>
              <a:rPr lang="en-US" altLang="zh-CN" sz="1400" dirty="0" smtClean="0"/>
              <a:t>LAWS130015.01</a:t>
            </a:r>
            <a:endParaRPr lang="en-US" sz="1400" dirty="0"/>
          </a:p>
        </p:txBody>
      </p:sp>
      <p:sp>
        <p:nvSpPr>
          <p:cNvPr id="283" name="TextBox 282"/>
          <p:cNvSpPr txBox="1"/>
          <p:nvPr/>
        </p:nvSpPr>
        <p:spPr>
          <a:xfrm>
            <a:off x="9552384" y="4293096"/>
            <a:ext cx="543739" cy="307777"/>
          </a:xfrm>
          <a:prstGeom prst="rect">
            <a:avLst/>
          </a:prstGeom>
          <a:noFill/>
        </p:spPr>
        <p:txBody>
          <a:bodyPr wrap="none" rtlCol="0">
            <a:spAutoFit/>
          </a:bodyPr>
          <a:lstStyle/>
          <a:p>
            <a:r>
              <a:rPr lang="zh-CN" altLang="en-US" sz="1400" dirty="0" smtClean="0"/>
              <a:t>必修</a:t>
            </a:r>
            <a:endParaRPr lang="en-US" altLang="zh-CN" sz="1400" dirty="0" smtClean="0"/>
          </a:p>
        </p:txBody>
      </p:sp>
      <p:sp>
        <p:nvSpPr>
          <p:cNvPr id="121" name="TextBox 120"/>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cxnSp>
        <p:nvCxnSpPr>
          <p:cNvPr id="122" name="Straight Connector 121"/>
          <p:cNvCxnSpPr/>
          <p:nvPr/>
        </p:nvCxnSpPr>
        <p:spPr>
          <a:xfrm>
            <a:off x="119336" y="2996952"/>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335360" y="32849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24" name="TextBox 123"/>
          <p:cNvSpPr txBox="1"/>
          <p:nvPr/>
        </p:nvSpPr>
        <p:spPr>
          <a:xfrm>
            <a:off x="623392" y="3212976"/>
            <a:ext cx="646331" cy="369332"/>
          </a:xfrm>
          <a:prstGeom prst="rect">
            <a:avLst/>
          </a:prstGeom>
          <a:noFill/>
        </p:spPr>
        <p:txBody>
          <a:bodyPr wrap="none" rtlCol="0">
            <a:spAutoFit/>
          </a:bodyPr>
          <a:lstStyle/>
          <a:p>
            <a:r>
              <a:rPr lang="zh-CN" altLang="en-US" smtClean="0"/>
              <a:t>本科</a:t>
            </a:r>
            <a:endParaRPr lang="en-US" dirty="0"/>
          </a:p>
        </p:txBody>
      </p:sp>
      <p:sp>
        <p:nvSpPr>
          <p:cNvPr id="125" name="TextBox 124"/>
          <p:cNvSpPr txBox="1"/>
          <p:nvPr/>
        </p:nvSpPr>
        <p:spPr>
          <a:xfrm>
            <a:off x="335360" y="414908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126" name="Rectangle 125"/>
          <p:cNvSpPr/>
          <p:nvPr/>
        </p:nvSpPr>
        <p:spPr>
          <a:xfrm>
            <a:off x="335360"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27" name="TextBox 126"/>
          <p:cNvSpPr txBox="1"/>
          <p:nvPr/>
        </p:nvSpPr>
        <p:spPr>
          <a:xfrm>
            <a:off x="623392" y="3717032"/>
            <a:ext cx="1107996" cy="369332"/>
          </a:xfrm>
          <a:prstGeom prst="rect">
            <a:avLst/>
          </a:prstGeom>
          <a:noFill/>
        </p:spPr>
        <p:txBody>
          <a:bodyPr wrap="none" rtlCol="0">
            <a:spAutoFit/>
          </a:bodyPr>
          <a:lstStyle/>
          <a:p>
            <a:r>
              <a:rPr lang="zh-CN" altLang="en-US" dirty="0" smtClean="0"/>
              <a:t>法律硕士</a:t>
            </a:r>
            <a:endParaRPr lang="en-US" dirty="0"/>
          </a:p>
        </p:txBody>
      </p:sp>
      <p:sp>
        <p:nvSpPr>
          <p:cNvPr id="128" name="Rectangle 127"/>
          <p:cNvSpPr/>
          <p:nvPr/>
        </p:nvSpPr>
        <p:spPr>
          <a:xfrm>
            <a:off x="335360" y="429309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29" name="TextBox 128"/>
          <p:cNvSpPr txBox="1"/>
          <p:nvPr/>
        </p:nvSpPr>
        <p:spPr>
          <a:xfrm>
            <a:off x="623392" y="4221088"/>
            <a:ext cx="1107996" cy="369332"/>
          </a:xfrm>
          <a:prstGeom prst="rect">
            <a:avLst/>
          </a:prstGeom>
          <a:noFill/>
        </p:spPr>
        <p:txBody>
          <a:bodyPr wrap="none" rtlCol="0">
            <a:spAutoFit/>
          </a:bodyPr>
          <a:lstStyle/>
          <a:p>
            <a:r>
              <a:rPr lang="zh-CN" altLang="en-US" dirty="0" smtClean="0"/>
              <a:t>法学硕士</a:t>
            </a:r>
            <a:endParaRPr lang="en-US" dirty="0"/>
          </a:p>
        </p:txBody>
      </p:sp>
      <p:sp>
        <p:nvSpPr>
          <p:cNvPr id="130" name="Rectangle 129"/>
          <p:cNvSpPr/>
          <p:nvPr/>
        </p:nvSpPr>
        <p:spPr>
          <a:xfrm>
            <a:off x="335360" y="486916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31" name="TextBox 130"/>
          <p:cNvSpPr txBox="1"/>
          <p:nvPr/>
        </p:nvSpPr>
        <p:spPr>
          <a:xfrm>
            <a:off x="623392" y="479715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132" name="Rectangle 131"/>
          <p:cNvSpPr/>
          <p:nvPr/>
        </p:nvSpPr>
        <p:spPr>
          <a:xfrm>
            <a:off x="335360" y="566124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33" name="TextBox 132"/>
          <p:cNvSpPr txBox="1"/>
          <p:nvPr/>
        </p:nvSpPr>
        <p:spPr>
          <a:xfrm>
            <a:off x="623392" y="5589240"/>
            <a:ext cx="1107996" cy="369332"/>
          </a:xfrm>
          <a:prstGeom prst="rect">
            <a:avLst/>
          </a:prstGeom>
          <a:noFill/>
        </p:spPr>
        <p:txBody>
          <a:bodyPr wrap="none" rtlCol="0">
            <a:spAutoFit/>
          </a:bodyPr>
          <a:lstStyle/>
          <a:p>
            <a:r>
              <a:rPr lang="zh-CN" altLang="en-US" dirty="0" smtClean="0"/>
              <a:t>第一学期</a:t>
            </a:r>
            <a:endParaRPr lang="en-US" dirty="0"/>
          </a:p>
        </p:txBody>
      </p:sp>
      <p:sp>
        <p:nvSpPr>
          <p:cNvPr id="134" name="Rectangle 133"/>
          <p:cNvSpPr/>
          <p:nvPr/>
        </p:nvSpPr>
        <p:spPr>
          <a:xfrm>
            <a:off x="335360" y="616530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36" name="TextBox 135"/>
          <p:cNvSpPr txBox="1"/>
          <p:nvPr/>
        </p:nvSpPr>
        <p:spPr>
          <a:xfrm>
            <a:off x="623392" y="6093296"/>
            <a:ext cx="1107996" cy="369332"/>
          </a:xfrm>
          <a:prstGeom prst="rect">
            <a:avLst/>
          </a:prstGeom>
          <a:noFill/>
        </p:spPr>
        <p:txBody>
          <a:bodyPr wrap="none" rtlCol="0">
            <a:spAutoFit/>
          </a:bodyPr>
          <a:lstStyle/>
          <a:p>
            <a:r>
              <a:rPr lang="zh-CN" altLang="en-US" dirty="0" smtClean="0"/>
              <a:t>第二学期</a:t>
            </a:r>
            <a:endParaRPr lang="en-US" dirty="0"/>
          </a:p>
        </p:txBody>
      </p:sp>
      <p:sp>
        <p:nvSpPr>
          <p:cNvPr id="137" name="Rectangle 136"/>
          <p:cNvSpPr/>
          <p:nvPr/>
        </p:nvSpPr>
        <p:spPr>
          <a:xfrm>
            <a:off x="335360" y="616530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38" name="Rectangle 137"/>
          <p:cNvSpPr/>
          <p:nvPr/>
        </p:nvSpPr>
        <p:spPr>
          <a:xfrm>
            <a:off x="335360" y="3789040"/>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45" name="Rectangle 144"/>
          <p:cNvSpPr/>
          <p:nvPr/>
        </p:nvSpPr>
        <p:spPr>
          <a:xfrm>
            <a:off x="335360" y="4293096"/>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46" name="Rectangle 145"/>
          <p:cNvSpPr/>
          <p:nvPr/>
        </p:nvSpPr>
        <p:spPr>
          <a:xfrm>
            <a:off x="335360" y="4869160"/>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47" name="Rounded Rectangle 146"/>
          <p:cNvSpPr/>
          <p:nvPr/>
        </p:nvSpPr>
        <p:spPr>
          <a:xfrm>
            <a:off x="8472264" y="1988840"/>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48" name="Rounded Rectangle 147"/>
          <p:cNvSpPr/>
          <p:nvPr/>
        </p:nvSpPr>
        <p:spPr>
          <a:xfrm>
            <a:off x="818423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49" name="Rounded Rectangle 148"/>
          <p:cNvSpPr/>
          <p:nvPr/>
        </p:nvSpPr>
        <p:spPr>
          <a:xfrm>
            <a:off x="897632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51" name="Rounded Rectangle 150"/>
          <p:cNvSpPr/>
          <p:nvPr/>
        </p:nvSpPr>
        <p:spPr>
          <a:xfrm>
            <a:off x="976840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sp>
        <p:nvSpPr>
          <p:cNvPr id="152" name="Rounded Rectangle 151"/>
          <p:cNvSpPr/>
          <p:nvPr/>
        </p:nvSpPr>
        <p:spPr>
          <a:xfrm>
            <a:off x="10560496" y="2924944"/>
            <a:ext cx="1296144" cy="288032"/>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申报已完成</a:t>
            </a:r>
            <a:endParaRPr lang="en-US" sz="1600" dirty="0"/>
          </a:p>
        </p:txBody>
      </p:sp>
      <p:sp>
        <p:nvSpPr>
          <p:cNvPr id="117" name="Left Arrow 116"/>
          <p:cNvSpPr/>
          <p:nvPr/>
        </p:nvSpPr>
        <p:spPr>
          <a:xfrm rot="1363820">
            <a:off x="4039981" y="1122225"/>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8472264" y="5301208"/>
            <a:ext cx="3147015" cy="307777"/>
          </a:xfrm>
          <a:prstGeom prst="rect">
            <a:avLst/>
          </a:prstGeom>
          <a:noFill/>
        </p:spPr>
        <p:txBody>
          <a:bodyPr wrap="none" rtlCol="0">
            <a:spAutoFit/>
          </a:bodyPr>
          <a:lstStyle/>
          <a:p>
            <a:r>
              <a:rPr lang="zh-CN" altLang="en-US" sz="1400" dirty="0" smtClean="0"/>
              <a:t>首页 上一页 </a:t>
            </a:r>
            <a:r>
              <a:rPr lang="en-US" altLang="zh-CN" sz="1400" dirty="0" smtClean="0"/>
              <a:t>1-1</a:t>
            </a:r>
            <a:r>
              <a:rPr lang="zh-CN" altLang="en-US" sz="1400" dirty="0" smtClean="0"/>
              <a:t>条，共</a:t>
            </a:r>
            <a:r>
              <a:rPr lang="en-US" altLang="zh-CN" sz="1400" dirty="0" smtClean="0"/>
              <a:t>1</a:t>
            </a:r>
            <a:r>
              <a:rPr lang="zh-CN" altLang="en-US" sz="1400" dirty="0" smtClean="0"/>
              <a:t>条下一页 尾页</a:t>
            </a:r>
            <a:endParaRPr lang="en-US" sz="1400" dirty="0"/>
          </a:p>
        </p:txBody>
      </p:sp>
      <p:sp>
        <p:nvSpPr>
          <p:cNvPr id="100" name="Rectangle 99"/>
          <p:cNvSpPr/>
          <p:nvPr/>
        </p:nvSpPr>
        <p:spPr>
          <a:xfrm>
            <a:off x="1991544" y="4797152"/>
            <a:ext cx="9721080" cy="3600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01" name="Straight Connector 100"/>
          <p:cNvCxnSpPr/>
          <p:nvPr/>
        </p:nvCxnSpPr>
        <p:spPr>
          <a:xfrm>
            <a:off x="1991544" y="5229200"/>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3287688" y="4797152"/>
            <a:ext cx="1440160" cy="307777"/>
          </a:xfrm>
          <a:prstGeom prst="rect">
            <a:avLst/>
          </a:prstGeom>
          <a:noFill/>
        </p:spPr>
        <p:txBody>
          <a:bodyPr wrap="square" rtlCol="0">
            <a:spAutoFit/>
          </a:bodyPr>
          <a:lstStyle/>
          <a:p>
            <a:r>
              <a:rPr lang="zh-CN" altLang="en-US" sz="1400" dirty="0" smtClean="0"/>
              <a:t>法理学</a:t>
            </a:r>
            <a:endParaRPr lang="en-US" sz="1400" dirty="0"/>
          </a:p>
        </p:txBody>
      </p:sp>
      <p:sp>
        <p:nvSpPr>
          <p:cNvPr id="103" name="TextBox 102"/>
          <p:cNvSpPr txBox="1"/>
          <p:nvPr/>
        </p:nvSpPr>
        <p:spPr>
          <a:xfrm>
            <a:off x="4439816" y="4797152"/>
            <a:ext cx="902811" cy="307777"/>
          </a:xfrm>
          <a:prstGeom prst="rect">
            <a:avLst/>
          </a:prstGeom>
          <a:noFill/>
        </p:spPr>
        <p:txBody>
          <a:bodyPr wrap="none" rtlCol="0">
            <a:spAutoFit/>
          </a:bodyPr>
          <a:lstStyle/>
          <a:p>
            <a:r>
              <a:rPr lang="zh-CN" altLang="en-US" sz="1400" smtClean="0"/>
              <a:t>法律硕士</a:t>
            </a:r>
            <a:endParaRPr lang="en-US" sz="1400" dirty="0"/>
          </a:p>
        </p:txBody>
      </p:sp>
      <p:sp>
        <p:nvSpPr>
          <p:cNvPr id="105" name="TextBox 104"/>
          <p:cNvSpPr txBox="1"/>
          <p:nvPr/>
        </p:nvSpPr>
        <p:spPr>
          <a:xfrm>
            <a:off x="5375920" y="4797152"/>
            <a:ext cx="367408" cy="307777"/>
          </a:xfrm>
          <a:prstGeom prst="rect">
            <a:avLst/>
          </a:prstGeom>
          <a:noFill/>
        </p:spPr>
        <p:txBody>
          <a:bodyPr wrap="none" rtlCol="0">
            <a:spAutoFit/>
          </a:bodyPr>
          <a:lstStyle/>
          <a:p>
            <a:r>
              <a:rPr lang="en-US" altLang="zh-CN" sz="1400" dirty="0" smtClean="0"/>
              <a:t>18</a:t>
            </a:r>
            <a:endParaRPr lang="en-US" sz="1400" dirty="0"/>
          </a:p>
        </p:txBody>
      </p:sp>
      <p:sp>
        <p:nvSpPr>
          <p:cNvPr id="106" name="TextBox 105"/>
          <p:cNvSpPr txBox="1"/>
          <p:nvPr/>
        </p:nvSpPr>
        <p:spPr>
          <a:xfrm>
            <a:off x="5663952" y="4797152"/>
            <a:ext cx="1584176" cy="307777"/>
          </a:xfrm>
          <a:prstGeom prst="rect">
            <a:avLst/>
          </a:prstGeom>
          <a:noFill/>
        </p:spPr>
        <p:txBody>
          <a:bodyPr wrap="square" rtlCol="0">
            <a:spAutoFit/>
          </a:bodyPr>
          <a:lstStyle/>
          <a:p>
            <a:r>
              <a:rPr lang="zh-CN" altLang="en-US" sz="1400" dirty="0" smtClean="0"/>
              <a:t>法律</a:t>
            </a:r>
            <a:r>
              <a:rPr lang="en-US" altLang="zh-CN" sz="1400" dirty="0" smtClean="0"/>
              <a:t>(</a:t>
            </a:r>
            <a:r>
              <a:rPr lang="zh-CN" altLang="en-US" sz="1400" dirty="0" smtClean="0"/>
              <a:t>非法学</a:t>
            </a:r>
            <a:r>
              <a:rPr lang="en-US" altLang="zh-CN" sz="1400" dirty="0" smtClean="0"/>
              <a:t>)1</a:t>
            </a:r>
            <a:r>
              <a:rPr lang="zh-CN" altLang="en-US" sz="1400" dirty="0" smtClean="0"/>
              <a:t>班</a:t>
            </a:r>
            <a:endParaRPr lang="en-US" sz="1400" dirty="0"/>
          </a:p>
        </p:txBody>
      </p:sp>
      <p:sp>
        <p:nvSpPr>
          <p:cNvPr id="107" name="TextBox 106"/>
          <p:cNvSpPr txBox="1"/>
          <p:nvPr/>
        </p:nvSpPr>
        <p:spPr>
          <a:xfrm>
            <a:off x="7176120" y="4797152"/>
            <a:ext cx="364202" cy="307777"/>
          </a:xfrm>
          <a:prstGeom prst="rect">
            <a:avLst/>
          </a:prstGeom>
          <a:noFill/>
        </p:spPr>
        <p:txBody>
          <a:bodyPr wrap="none" rtlCol="0">
            <a:spAutoFit/>
          </a:bodyPr>
          <a:lstStyle/>
          <a:p>
            <a:r>
              <a:rPr lang="zh-CN" altLang="en-US" sz="1400" dirty="0" smtClean="0"/>
              <a:t>一</a:t>
            </a:r>
            <a:endParaRPr lang="en-US" sz="1400" dirty="0"/>
          </a:p>
        </p:txBody>
      </p:sp>
      <p:sp>
        <p:nvSpPr>
          <p:cNvPr id="108" name="TextBox 107"/>
          <p:cNvSpPr txBox="1"/>
          <p:nvPr/>
        </p:nvSpPr>
        <p:spPr>
          <a:xfrm>
            <a:off x="8040216" y="4797152"/>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09" name="TextBox 108"/>
          <p:cNvSpPr txBox="1"/>
          <p:nvPr/>
        </p:nvSpPr>
        <p:spPr>
          <a:xfrm>
            <a:off x="8832304" y="4797152"/>
            <a:ext cx="276038" cy="307777"/>
          </a:xfrm>
          <a:prstGeom prst="rect">
            <a:avLst/>
          </a:prstGeom>
          <a:noFill/>
        </p:spPr>
        <p:txBody>
          <a:bodyPr wrap="none" rtlCol="0">
            <a:spAutoFit/>
          </a:bodyPr>
          <a:lstStyle/>
          <a:p>
            <a:r>
              <a:rPr lang="en-US" altLang="zh-CN" sz="1400" dirty="0" smtClean="0"/>
              <a:t>4</a:t>
            </a:r>
            <a:endParaRPr lang="en-US" sz="1400" dirty="0"/>
          </a:p>
        </p:txBody>
      </p:sp>
      <p:sp>
        <p:nvSpPr>
          <p:cNvPr id="110" name="TextBox 109"/>
          <p:cNvSpPr txBox="1"/>
          <p:nvPr/>
        </p:nvSpPr>
        <p:spPr>
          <a:xfrm>
            <a:off x="10632504" y="4797152"/>
            <a:ext cx="276038" cy="307777"/>
          </a:xfrm>
          <a:prstGeom prst="rect">
            <a:avLst/>
          </a:prstGeom>
          <a:noFill/>
        </p:spPr>
        <p:txBody>
          <a:bodyPr wrap="none" rtlCol="0">
            <a:spAutoFit/>
          </a:bodyPr>
          <a:lstStyle/>
          <a:p>
            <a:r>
              <a:rPr lang="en-US" altLang="zh-CN" sz="1400" dirty="0" smtClean="0"/>
              <a:t>1</a:t>
            </a:r>
            <a:endParaRPr lang="en-US" sz="1400" dirty="0"/>
          </a:p>
        </p:txBody>
      </p:sp>
      <p:sp>
        <p:nvSpPr>
          <p:cNvPr id="111" name="TextBox 110"/>
          <p:cNvSpPr txBox="1"/>
          <p:nvPr/>
        </p:nvSpPr>
        <p:spPr>
          <a:xfrm>
            <a:off x="1991544" y="4797152"/>
            <a:ext cx="1440160" cy="307777"/>
          </a:xfrm>
          <a:prstGeom prst="rect">
            <a:avLst/>
          </a:prstGeom>
          <a:noFill/>
        </p:spPr>
        <p:txBody>
          <a:bodyPr wrap="square" rtlCol="0">
            <a:spAutoFit/>
          </a:bodyPr>
          <a:lstStyle/>
          <a:p>
            <a:r>
              <a:rPr lang="en-US" altLang="zh-CN" sz="1400" dirty="0" smtClean="0"/>
              <a:t>JM620001.01</a:t>
            </a:r>
            <a:endParaRPr lang="en-US" sz="1400" dirty="0"/>
          </a:p>
        </p:txBody>
      </p:sp>
      <p:sp>
        <p:nvSpPr>
          <p:cNvPr id="112" name="TextBox 111"/>
          <p:cNvSpPr txBox="1"/>
          <p:nvPr/>
        </p:nvSpPr>
        <p:spPr>
          <a:xfrm>
            <a:off x="9552384" y="4797152"/>
            <a:ext cx="543739" cy="307777"/>
          </a:xfrm>
          <a:prstGeom prst="rect">
            <a:avLst/>
          </a:prstGeom>
          <a:noFill/>
        </p:spPr>
        <p:txBody>
          <a:bodyPr wrap="none" rtlCol="0">
            <a:spAutoFit/>
          </a:bodyPr>
          <a:lstStyle/>
          <a:p>
            <a:r>
              <a:rPr lang="zh-CN" altLang="en-US" sz="1400" dirty="0" smtClean="0"/>
              <a:t>必修</a:t>
            </a:r>
            <a:endParaRPr lang="en-US" altLang="zh-CN" sz="1400" dirty="0" smtClean="0"/>
          </a:p>
        </p:txBody>
      </p:sp>
      <p:sp>
        <p:nvSpPr>
          <p:cNvPr id="2" name="Folded Corner 1"/>
          <p:cNvSpPr/>
          <p:nvPr/>
        </p:nvSpPr>
        <p:spPr>
          <a:xfrm>
            <a:off x="9255968" y="1484784"/>
            <a:ext cx="2930624" cy="914400"/>
          </a:xfrm>
          <a:prstGeom prst="foldedCorne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有人要求把这种重要的按钮放在上面最醒目的位置，</a:t>
            </a:r>
            <a:r>
              <a:rPr lang="zh-CN" altLang="en-US" smtClean="0">
                <a:solidFill>
                  <a:schemeClr val="tx1"/>
                </a:solidFill>
              </a:rPr>
              <a:t>你看看怎么放。</a:t>
            </a:r>
            <a:endParaRPr lang="en-US" dirty="0">
              <a:solidFill>
                <a:schemeClr val="tx1"/>
              </a:solidFill>
            </a:endParaRPr>
          </a:p>
        </p:txBody>
      </p:sp>
      <p:sp>
        <p:nvSpPr>
          <p:cNvPr id="5" name="Down Arrow 4"/>
          <p:cNvSpPr/>
          <p:nvPr/>
        </p:nvSpPr>
        <p:spPr>
          <a:xfrm>
            <a:off x="11208568" y="2060848"/>
            <a:ext cx="484632" cy="86409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67408" y="3068960"/>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67408" y="4005064"/>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49411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5877272"/>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204864"/>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a:t>
            </a:r>
            <a:endParaRPr lang="en-US" dirty="0"/>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47728" y="2924944"/>
            <a:ext cx="7200800" cy="223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79776"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35960"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392144"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48328"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55640" y="30689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hlinkClick r:id="rId2" action="ppaction://hlinksldjump"/>
          </p:cNvPr>
          <p:cNvSpPr/>
          <p:nvPr/>
        </p:nvSpPr>
        <p:spPr>
          <a:xfrm>
            <a:off x="4079776"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56" name="Rectangle 55"/>
          <p:cNvSpPr/>
          <p:nvPr/>
        </p:nvSpPr>
        <p:spPr>
          <a:xfrm>
            <a:off x="4079776" y="4077072"/>
            <a:ext cx="6552728"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申报</a:t>
            </a:r>
            <a:r>
              <a:rPr lang="zh-CN" altLang="en-US" dirty="0"/>
              <a:t>课程截止</a:t>
            </a:r>
            <a:r>
              <a:rPr lang="zh-CN" altLang="en-US" dirty="0" smtClean="0"/>
              <a:t>时间已到，导出申报结果</a:t>
            </a:r>
            <a:endParaRPr lang="en-US" dirty="0"/>
          </a:p>
        </p:txBody>
      </p:sp>
      <p:sp>
        <p:nvSpPr>
          <p:cNvPr id="80" name="Rectangle 79"/>
          <p:cNvSpPr/>
          <p:nvPr/>
        </p:nvSpPr>
        <p:spPr>
          <a:xfrm>
            <a:off x="4079776"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核对可选教师</a:t>
            </a:r>
            <a:endParaRPr lang="en-US" altLang="zh-CN" dirty="0" smtClean="0"/>
          </a:p>
        </p:txBody>
      </p:sp>
      <p:sp>
        <p:nvSpPr>
          <p:cNvPr id="81" name="Rectangle 80"/>
          <p:cNvSpPr/>
          <p:nvPr/>
        </p:nvSpPr>
        <p:spPr>
          <a:xfrm>
            <a:off x="5735960"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2" name="Rectangle 81"/>
          <p:cNvSpPr/>
          <p:nvPr/>
        </p:nvSpPr>
        <p:spPr>
          <a:xfrm>
            <a:off x="7392144"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3" name="Rectangle 82"/>
          <p:cNvSpPr/>
          <p:nvPr/>
        </p:nvSpPr>
        <p:spPr>
          <a:xfrm>
            <a:off x="9048328"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60" name="Rectangle 59">
            <a:hlinkClick r:id="rId2" action="ppaction://hlinksldjump"/>
          </p:cNvPr>
          <p:cNvSpPr/>
          <p:nvPr/>
        </p:nvSpPr>
        <p:spPr>
          <a:xfrm>
            <a:off x="5735960"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62" name="Rectangle 61">
            <a:hlinkClick r:id="rId2" action="ppaction://hlinksldjump"/>
          </p:cNvPr>
          <p:cNvSpPr/>
          <p:nvPr/>
        </p:nvSpPr>
        <p:spPr>
          <a:xfrm>
            <a:off x="7392144"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64" name="Rectangle 63">
            <a:hlinkClick r:id="rId2" action="ppaction://hlinksldjump"/>
          </p:cNvPr>
          <p:cNvSpPr/>
          <p:nvPr/>
        </p:nvSpPr>
        <p:spPr>
          <a:xfrm>
            <a:off x="9048328"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59" name="Rectangle 58"/>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p:cNvGrpSpPr/>
          <p:nvPr/>
        </p:nvGrpSpPr>
        <p:grpSpPr>
          <a:xfrm>
            <a:off x="9624392" y="692696"/>
            <a:ext cx="1584176" cy="576064"/>
            <a:chOff x="3071664" y="2708920"/>
            <a:chExt cx="1659613" cy="648072"/>
          </a:xfrm>
          <a:solidFill>
            <a:schemeClr val="accent5">
              <a:lumMod val="75000"/>
            </a:schemeClr>
          </a:solidFill>
        </p:grpSpPr>
        <p:sp>
          <p:nvSpPr>
            <p:cNvPr id="63" name="Rectangle 62"/>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85" name="Group 84"/>
          <p:cNvGrpSpPr/>
          <p:nvPr/>
        </p:nvGrpSpPr>
        <p:grpSpPr>
          <a:xfrm>
            <a:off x="6456040" y="692696"/>
            <a:ext cx="1584176" cy="576064"/>
            <a:chOff x="3071664" y="2852936"/>
            <a:chExt cx="1584176" cy="648072"/>
          </a:xfrm>
          <a:solidFill>
            <a:schemeClr val="accent5">
              <a:lumMod val="75000"/>
            </a:schemeClr>
          </a:solidFill>
        </p:grpSpPr>
        <p:sp>
          <p:nvSpPr>
            <p:cNvPr id="86" name="Rectangle 85"/>
            <p:cNvSpPr/>
            <p:nvPr/>
          </p:nvSpPr>
          <p:spPr>
            <a:xfrm>
              <a:off x="3071664" y="285293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3071664" y="293394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88" name="Group 87"/>
          <p:cNvGrpSpPr/>
          <p:nvPr/>
        </p:nvGrpSpPr>
        <p:grpSpPr>
          <a:xfrm>
            <a:off x="3215680" y="692696"/>
            <a:ext cx="1728193" cy="576064"/>
            <a:chOff x="936470" y="3438001"/>
            <a:chExt cx="1653053" cy="648072"/>
          </a:xfrm>
          <a:solidFill>
            <a:schemeClr val="accent5">
              <a:lumMod val="75000"/>
            </a:schemeClr>
          </a:solidFill>
        </p:grpSpPr>
        <p:sp>
          <p:nvSpPr>
            <p:cNvPr id="89" name="Rectangle 88"/>
            <p:cNvSpPr/>
            <p:nvPr/>
          </p:nvSpPr>
          <p:spPr>
            <a:xfrm>
              <a:off x="936470" y="3438001"/>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1005347" y="3519010"/>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91" name="Group 90"/>
          <p:cNvGrpSpPr/>
          <p:nvPr/>
        </p:nvGrpSpPr>
        <p:grpSpPr>
          <a:xfrm>
            <a:off x="4871864" y="692696"/>
            <a:ext cx="1584176" cy="576064"/>
            <a:chOff x="3071664" y="2708920"/>
            <a:chExt cx="1584176" cy="648072"/>
          </a:xfrm>
          <a:solidFill>
            <a:schemeClr val="accent5">
              <a:lumMod val="75000"/>
            </a:schemeClr>
          </a:solidFill>
        </p:grpSpPr>
        <p:sp>
          <p:nvSpPr>
            <p:cNvPr id="92" name="Rectangle 9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94" name="Group 93"/>
          <p:cNvGrpSpPr/>
          <p:nvPr/>
        </p:nvGrpSpPr>
        <p:grpSpPr>
          <a:xfrm>
            <a:off x="8040216" y="692696"/>
            <a:ext cx="1584176" cy="576064"/>
            <a:chOff x="3071664" y="2492896"/>
            <a:chExt cx="1584176" cy="648072"/>
          </a:xfrm>
          <a:solidFill>
            <a:schemeClr val="accent5">
              <a:lumMod val="75000"/>
            </a:schemeClr>
          </a:solidFill>
        </p:grpSpPr>
        <p:sp>
          <p:nvSpPr>
            <p:cNvPr id="95" name="Rectangle 94"/>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
        <p:nvSpPr>
          <p:cNvPr id="97" name="Left Arrow 96"/>
          <p:cNvSpPr/>
          <p:nvPr/>
        </p:nvSpPr>
        <p:spPr>
          <a:xfrm rot="1363820">
            <a:off x="10448694" y="4290577"/>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67408" y="3068960"/>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67408" y="4005064"/>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49411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5877272"/>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204864"/>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a:t>
            </a:r>
            <a:endParaRPr lang="en-US" dirty="0"/>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47728" y="2924944"/>
            <a:ext cx="7200800" cy="223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79776"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35960"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392144"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48328"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55640" y="30689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hlinkClick r:id="rId2" action="ppaction://hlinksldjump"/>
          </p:cNvPr>
          <p:cNvSpPr/>
          <p:nvPr/>
        </p:nvSpPr>
        <p:spPr>
          <a:xfrm>
            <a:off x="4079776"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56" name="Rectangle 55"/>
          <p:cNvSpPr/>
          <p:nvPr/>
        </p:nvSpPr>
        <p:spPr>
          <a:xfrm>
            <a:off x="4079776" y="4077072"/>
            <a:ext cx="6552728"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申报课程已完成，导出申报结果</a:t>
            </a:r>
            <a:endParaRPr lang="en-US" dirty="0"/>
          </a:p>
        </p:txBody>
      </p:sp>
      <p:sp>
        <p:nvSpPr>
          <p:cNvPr id="80" name="Rectangle 79"/>
          <p:cNvSpPr/>
          <p:nvPr/>
        </p:nvSpPr>
        <p:spPr>
          <a:xfrm>
            <a:off x="4079776" y="4581128"/>
            <a:ext cx="1584176"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核对可选教师</a:t>
            </a:r>
            <a:endParaRPr lang="en-US" altLang="zh-CN" dirty="0" smtClean="0"/>
          </a:p>
        </p:txBody>
      </p:sp>
      <p:sp>
        <p:nvSpPr>
          <p:cNvPr id="81" name="Rectangle 80"/>
          <p:cNvSpPr/>
          <p:nvPr/>
        </p:nvSpPr>
        <p:spPr>
          <a:xfrm>
            <a:off x="5735960" y="4581128"/>
            <a:ext cx="1584176"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2" name="Rectangle 81"/>
          <p:cNvSpPr/>
          <p:nvPr/>
        </p:nvSpPr>
        <p:spPr>
          <a:xfrm>
            <a:off x="7392144" y="4581128"/>
            <a:ext cx="1584176"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3" name="Rectangle 82"/>
          <p:cNvSpPr/>
          <p:nvPr/>
        </p:nvSpPr>
        <p:spPr>
          <a:xfrm>
            <a:off x="9048328" y="4581128"/>
            <a:ext cx="1584176"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60" name="Rectangle 59">
            <a:hlinkClick r:id="rId2" action="ppaction://hlinksldjump"/>
          </p:cNvPr>
          <p:cNvSpPr/>
          <p:nvPr/>
        </p:nvSpPr>
        <p:spPr>
          <a:xfrm>
            <a:off x="5735960"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62" name="Rectangle 61">
            <a:hlinkClick r:id="rId2" action="ppaction://hlinksldjump"/>
          </p:cNvPr>
          <p:cNvSpPr/>
          <p:nvPr/>
        </p:nvSpPr>
        <p:spPr>
          <a:xfrm>
            <a:off x="7392144"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64" name="Rectangle 63">
            <a:hlinkClick r:id="rId2" action="ppaction://hlinksldjump"/>
          </p:cNvPr>
          <p:cNvSpPr/>
          <p:nvPr/>
        </p:nvSpPr>
        <p:spPr>
          <a:xfrm>
            <a:off x="9048328"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59" name="Rectangle 58"/>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p:cNvGrpSpPr/>
          <p:nvPr/>
        </p:nvGrpSpPr>
        <p:grpSpPr>
          <a:xfrm>
            <a:off x="9624392" y="692696"/>
            <a:ext cx="1584176" cy="576064"/>
            <a:chOff x="3071664" y="2708920"/>
            <a:chExt cx="1659613" cy="648072"/>
          </a:xfrm>
          <a:solidFill>
            <a:schemeClr val="accent5">
              <a:lumMod val="75000"/>
            </a:schemeClr>
          </a:solidFill>
        </p:grpSpPr>
        <p:sp>
          <p:nvSpPr>
            <p:cNvPr id="63" name="Rectangle 62"/>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85" name="Group 84"/>
          <p:cNvGrpSpPr/>
          <p:nvPr/>
        </p:nvGrpSpPr>
        <p:grpSpPr>
          <a:xfrm>
            <a:off x="6456040" y="692696"/>
            <a:ext cx="1584176" cy="576064"/>
            <a:chOff x="3071664" y="2852936"/>
            <a:chExt cx="1584176" cy="648072"/>
          </a:xfrm>
          <a:solidFill>
            <a:schemeClr val="accent5">
              <a:lumMod val="75000"/>
            </a:schemeClr>
          </a:solidFill>
        </p:grpSpPr>
        <p:sp>
          <p:nvSpPr>
            <p:cNvPr id="86" name="Rectangle 85"/>
            <p:cNvSpPr/>
            <p:nvPr/>
          </p:nvSpPr>
          <p:spPr>
            <a:xfrm>
              <a:off x="3071664" y="285293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3071664" y="293394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88" name="Group 87"/>
          <p:cNvGrpSpPr/>
          <p:nvPr/>
        </p:nvGrpSpPr>
        <p:grpSpPr>
          <a:xfrm>
            <a:off x="3215680" y="692696"/>
            <a:ext cx="1728193" cy="576064"/>
            <a:chOff x="936470" y="3438001"/>
            <a:chExt cx="1653053" cy="648072"/>
          </a:xfrm>
          <a:solidFill>
            <a:schemeClr val="accent5">
              <a:lumMod val="75000"/>
            </a:schemeClr>
          </a:solidFill>
        </p:grpSpPr>
        <p:sp>
          <p:nvSpPr>
            <p:cNvPr id="89" name="Rectangle 88"/>
            <p:cNvSpPr/>
            <p:nvPr/>
          </p:nvSpPr>
          <p:spPr>
            <a:xfrm>
              <a:off x="936470" y="3438001"/>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1005347" y="3519010"/>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91" name="Group 90"/>
          <p:cNvGrpSpPr/>
          <p:nvPr/>
        </p:nvGrpSpPr>
        <p:grpSpPr>
          <a:xfrm>
            <a:off x="4871864" y="692696"/>
            <a:ext cx="1584176" cy="576064"/>
            <a:chOff x="3071664" y="2708920"/>
            <a:chExt cx="1584176" cy="648072"/>
          </a:xfrm>
          <a:solidFill>
            <a:schemeClr val="accent5">
              <a:lumMod val="75000"/>
            </a:schemeClr>
          </a:solidFill>
        </p:grpSpPr>
        <p:sp>
          <p:nvSpPr>
            <p:cNvPr id="92" name="Rectangle 9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94" name="Group 93"/>
          <p:cNvGrpSpPr/>
          <p:nvPr/>
        </p:nvGrpSpPr>
        <p:grpSpPr>
          <a:xfrm>
            <a:off x="8040216" y="692696"/>
            <a:ext cx="1584176" cy="576064"/>
            <a:chOff x="3071664" y="2492896"/>
            <a:chExt cx="1584176" cy="648072"/>
          </a:xfrm>
          <a:solidFill>
            <a:schemeClr val="accent5">
              <a:lumMod val="75000"/>
            </a:schemeClr>
          </a:solidFill>
        </p:grpSpPr>
        <p:sp>
          <p:nvSpPr>
            <p:cNvPr id="95" name="Rectangle 94"/>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
        <p:nvSpPr>
          <p:cNvPr id="97" name="Left Arrow 96"/>
          <p:cNvSpPr/>
          <p:nvPr/>
        </p:nvSpPr>
        <p:spPr>
          <a:xfrm rot="1363820">
            <a:off x="5408133" y="4794632"/>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5</a:t>
            </a:r>
            <a:endParaRPr lang="en-US" altLang="zh-CN" dirty="0" smtClean="0">
              <a:solidFill>
                <a:schemeClr val="tx1"/>
              </a:solidFill>
            </a:endParaRPr>
          </a:p>
        </p:txBody>
      </p:sp>
      <p:sp>
        <p:nvSpPr>
          <p:cNvPr id="63" name="Rectangle 62"/>
          <p:cNvSpPr/>
          <p:nvPr/>
        </p:nvSpPr>
        <p:spPr>
          <a:xfrm>
            <a:off x="357572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smtClean="0">
                <a:solidFill>
                  <a:schemeClr val="tx1"/>
                </a:solidFill>
              </a:rPr>
              <a:t>270</a:t>
            </a:r>
            <a:endParaRPr lang="en-US" altLang="zh-CN" dirty="0">
              <a:solidFill>
                <a:schemeClr val="tx1"/>
              </a:solidFill>
            </a:endParaRPr>
          </a:p>
        </p:txBody>
      </p:sp>
      <p:sp>
        <p:nvSpPr>
          <p:cNvPr id="64" name="Rectangle 63"/>
          <p:cNvSpPr/>
          <p:nvPr/>
        </p:nvSpPr>
        <p:spPr>
          <a:xfrm>
            <a:off x="501588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smtClean="0">
                <a:solidFill>
                  <a:schemeClr val="tx1"/>
                </a:solidFill>
              </a:rPr>
              <a:t>22</a:t>
            </a:r>
            <a:endParaRPr lang="en-US" altLang="zh-CN" dirty="0">
              <a:solidFill>
                <a:schemeClr val="tx1"/>
              </a:solidFill>
            </a:endParaRPr>
          </a:p>
        </p:txBody>
      </p:sp>
      <p:sp>
        <p:nvSpPr>
          <p:cNvPr id="66" name="Rectangle 65"/>
          <p:cNvSpPr/>
          <p:nvPr/>
        </p:nvSpPr>
        <p:spPr>
          <a:xfrm>
            <a:off x="6456040" y="1988840"/>
            <a:ext cx="165618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被申报课程数</a:t>
            </a:r>
            <a:r>
              <a:rPr lang="en-US" altLang="zh-CN" dirty="0" smtClean="0">
                <a:solidFill>
                  <a:schemeClr val="tx1"/>
                </a:solidFill>
              </a:rPr>
              <a:t>4</a:t>
            </a:r>
            <a:endParaRPr lang="en-US" altLang="zh-CN" dirty="0">
              <a:solidFill>
                <a:schemeClr val="tx1"/>
              </a:solidFill>
            </a:endParaRPr>
          </a:p>
        </p:txBody>
      </p:sp>
      <p:sp>
        <p:nvSpPr>
          <p:cNvPr id="67" name="Rectangle 66"/>
          <p:cNvSpPr/>
          <p:nvPr/>
        </p:nvSpPr>
        <p:spPr>
          <a:xfrm>
            <a:off x="8256240"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可选教师</a:t>
            </a:r>
            <a:r>
              <a:rPr lang="zh-CN" altLang="en-US" dirty="0">
                <a:solidFill>
                  <a:schemeClr val="tx1"/>
                </a:solidFill>
              </a:rPr>
              <a:t>总数</a:t>
            </a:r>
            <a:endParaRPr lang="en-US" altLang="zh-CN" dirty="0">
              <a:solidFill>
                <a:schemeClr val="tx1"/>
              </a:solidFill>
            </a:endParaRPr>
          </a:p>
          <a:p>
            <a:pPr algn="ctr"/>
            <a:r>
              <a:rPr lang="en-US" altLang="zh-CN" dirty="0" smtClean="0">
                <a:solidFill>
                  <a:schemeClr val="tx1"/>
                </a:solidFill>
              </a:rPr>
              <a:t>9</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711624" y="3861048"/>
            <a:ext cx="190500" cy="304800"/>
          </a:xfrm>
          <a:prstGeom prst="rect">
            <a:avLst/>
          </a:prstGeom>
        </p:spPr>
      </p:pic>
      <p:sp>
        <p:nvSpPr>
          <p:cNvPr id="80" name="TextBox 79"/>
          <p:cNvSpPr txBox="1"/>
          <p:nvPr/>
        </p:nvSpPr>
        <p:spPr>
          <a:xfrm>
            <a:off x="2927648" y="3861048"/>
            <a:ext cx="595035" cy="338554"/>
          </a:xfrm>
          <a:prstGeom prst="rect">
            <a:avLst/>
          </a:prstGeom>
          <a:noFill/>
        </p:spPr>
        <p:txBody>
          <a:bodyPr wrap="none" rtlCol="0">
            <a:spAutoFit/>
          </a:bodyPr>
          <a:lstStyle/>
          <a:p>
            <a:r>
              <a:rPr lang="zh-CN" altLang="en-US" sz="1600" dirty="0" smtClean="0"/>
              <a:t>名称</a:t>
            </a:r>
            <a:endParaRPr lang="en-US" sz="1600" dirty="0"/>
          </a:p>
        </p:txBody>
      </p:sp>
      <p:sp>
        <p:nvSpPr>
          <p:cNvPr id="81" name="TextBox 80"/>
          <p:cNvSpPr txBox="1"/>
          <p:nvPr/>
        </p:nvSpPr>
        <p:spPr>
          <a:xfrm>
            <a:off x="3719736"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439816"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5087888"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879976"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672064"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464152"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256240" y="3861048"/>
            <a:ext cx="673582" cy="338554"/>
          </a:xfrm>
          <a:prstGeom prst="rect">
            <a:avLst/>
          </a:prstGeom>
          <a:noFill/>
        </p:spPr>
        <p:txBody>
          <a:bodyPr wrap="none" rtlCol="0">
            <a:spAutoFit/>
          </a:bodyPr>
          <a:lstStyle/>
          <a:p>
            <a:r>
              <a:rPr lang="zh-CN" altLang="en-US" sz="1600" dirty="0" smtClean="0"/>
              <a:t>必</a:t>
            </a:r>
            <a:r>
              <a:rPr lang="en-US" altLang="zh-CN" sz="1600" dirty="0" smtClean="0"/>
              <a:t>/</a:t>
            </a:r>
            <a:r>
              <a:rPr lang="zh-CN" altLang="en-US" sz="1600" dirty="0" smtClean="0"/>
              <a:t>选</a:t>
            </a:r>
            <a:endParaRPr lang="en-US" sz="1600" dirty="0"/>
          </a:p>
        </p:txBody>
      </p:sp>
      <p:sp>
        <p:nvSpPr>
          <p:cNvPr id="88" name="TextBox 87"/>
          <p:cNvSpPr txBox="1"/>
          <p:nvPr/>
        </p:nvSpPr>
        <p:spPr>
          <a:xfrm>
            <a:off x="10920536" y="3861048"/>
            <a:ext cx="1005403" cy="338554"/>
          </a:xfrm>
          <a:prstGeom prst="rect">
            <a:avLst/>
          </a:prstGeom>
          <a:noFill/>
        </p:spPr>
        <p:txBody>
          <a:bodyPr wrap="none" rtlCol="0">
            <a:spAutoFit/>
          </a:bodyPr>
          <a:lstStyle/>
          <a:p>
            <a:r>
              <a:rPr lang="zh-CN" altLang="en-US" sz="1600" dirty="0" smtClean="0"/>
              <a:t>可选教师</a:t>
            </a:r>
            <a:endParaRPr lang="en-US" sz="1600" dirty="0"/>
          </a:p>
        </p:txBody>
      </p:sp>
      <p:sp>
        <p:nvSpPr>
          <p:cNvPr id="89" name="TextBox 88"/>
          <p:cNvSpPr txBox="1"/>
          <p:nvPr/>
        </p:nvSpPr>
        <p:spPr>
          <a:xfrm>
            <a:off x="9120336"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10056440"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503712" y="3861048"/>
            <a:ext cx="190500" cy="304800"/>
          </a:xfrm>
          <a:prstGeom prst="rect">
            <a:avLst/>
          </a:prstGeom>
        </p:spPr>
      </p:pic>
      <p:pic>
        <p:nvPicPr>
          <p:cNvPr id="92" name="Picture 91"/>
          <p:cNvPicPr>
            <a:picLocks noChangeAspect="1"/>
          </p:cNvPicPr>
          <p:nvPr/>
        </p:nvPicPr>
        <p:blipFill>
          <a:blip r:embed="rId3"/>
          <a:stretch>
            <a:fillRect/>
          </a:stretch>
        </p:blipFill>
        <p:spPr>
          <a:xfrm>
            <a:off x="4295800" y="3861048"/>
            <a:ext cx="190500" cy="304800"/>
          </a:xfrm>
          <a:prstGeom prst="rect">
            <a:avLst/>
          </a:prstGeom>
        </p:spPr>
      </p:pic>
      <p:pic>
        <p:nvPicPr>
          <p:cNvPr id="93" name="Picture 92"/>
          <p:cNvPicPr>
            <a:picLocks noChangeAspect="1"/>
          </p:cNvPicPr>
          <p:nvPr/>
        </p:nvPicPr>
        <p:blipFill>
          <a:blip r:embed="rId3"/>
          <a:stretch>
            <a:fillRect/>
          </a:stretch>
        </p:blipFill>
        <p:spPr>
          <a:xfrm>
            <a:off x="4943872" y="3861048"/>
            <a:ext cx="190500" cy="304800"/>
          </a:xfrm>
          <a:prstGeom prst="rect">
            <a:avLst/>
          </a:prstGeom>
        </p:spPr>
      </p:pic>
      <p:pic>
        <p:nvPicPr>
          <p:cNvPr id="94" name="Picture 93"/>
          <p:cNvPicPr>
            <a:picLocks noChangeAspect="1"/>
          </p:cNvPicPr>
          <p:nvPr/>
        </p:nvPicPr>
        <p:blipFill>
          <a:blip r:embed="rId3"/>
          <a:stretch>
            <a:fillRect/>
          </a:stretch>
        </p:blipFill>
        <p:spPr>
          <a:xfrm>
            <a:off x="5663952" y="3861048"/>
            <a:ext cx="190500" cy="304800"/>
          </a:xfrm>
          <a:prstGeom prst="rect">
            <a:avLst/>
          </a:prstGeom>
        </p:spPr>
      </p:pic>
      <p:pic>
        <p:nvPicPr>
          <p:cNvPr id="95" name="Picture 94"/>
          <p:cNvPicPr>
            <a:picLocks noChangeAspect="1"/>
          </p:cNvPicPr>
          <p:nvPr/>
        </p:nvPicPr>
        <p:blipFill>
          <a:blip r:embed="rId3"/>
          <a:stretch>
            <a:fillRect/>
          </a:stretch>
        </p:blipFill>
        <p:spPr>
          <a:xfrm>
            <a:off x="6456040" y="3861048"/>
            <a:ext cx="190500" cy="304800"/>
          </a:xfrm>
          <a:prstGeom prst="rect">
            <a:avLst/>
          </a:prstGeom>
        </p:spPr>
      </p:pic>
      <p:pic>
        <p:nvPicPr>
          <p:cNvPr id="96" name="Picture 95"/>
          <p:cNvPicPr>
            <a:picLocks noChangeAspect="1"/>
          </p:cNvPicPr>
          <p:nvPr/>
        </p:nvPicPr>
        <p:blipFill>
          <a:blip r:embed="rId3"/>
          <a:stretch>
            <a:fillRect/>
          </a:stretch>
        </p:blipFill>
        <p:spPr>
          <a:xfrm>
            <a:off x="7248128" y="3861048"/>
            <a:ext cx="190500" cy="304800"/>
          </a:xfrm>
          <a:prstGeom prst="rect">
            <a:avLst/>
          </a:prstGeom>
        </p:spPr>
      </p:pic>
      <p:pic>
        <p:nvPicPr>
          <p:cNvPr id="97" name="Picture 96"/>
          <p:cNvPicPr>
            <a:picLocks noChangeAspect="1"/>
          </p:cNvPicPr>
          <p:nvPr/>
        </p:nvPicPr>
        <p:blipFill>
          <a:blip r:embed="rId3"/>
          <a:stretch>
            <a:fillRect/>
          </a:stretch>
        </p:blipFill>
        <p:spPr>
          <a:xfrm>
            <a:off x="8040216" y="3861048"/>
            <a:ext cx="190500" cy="304800"/>
          </a:xfrm>
          <a:prstGeom prst="rect">
            <a:avLst/>
          </a:prstGeom>
        </p:spPr>
      </p:pic>
      <p:pic>
        <p:nvPicPr>
          <p:cNvPr id="98" name="Picture 97"/>
          <p:cNvPicPr>
            <a:picLocks noChangeAspect="1"/>
          </p:cNvPicPr>
          <p:nvPr/>
        </p:nvPicPr>
        <p:blipFill>
          <a:blip r:embed="rId3"/>
          <a:stretch>
            <a:fillRect/>
          </a:stretch>
        </p:blipFill>
        <p:spPr>
          <a:xfrm>
            <a:off x="8976320" y="3861048"/>
            <a:ext cx="190500" cy="304800"/>
          </a:xfrm>
          <a:prstGeom prst="rect">
            <a:avLst/>
          </a:prstGeom>
        </p:spPr>
      </p:pic>
      <p:pic>
        <p:nvPicPr>
          <p:cNvPr id="99" name="Picture 98"/>
          <p:cNvPicPr>
            <a:picLocks noChangeAspect="1"/>
          </p:cNvPicPr>
          <p:nvPr/>
        </p:nvPicPr>
        <p:blipFill>
          <a:blip r:embed="rId3"/>
          <a:stretch>
            <a:fillRect/>
          </a:stretch>
        </p:blipFill>
        <p:spPr>
          <a:xfrm>
            <a:off x="9912424" y="3861048"/>
            <a:ext cx="190500" cy="304800"/>
          </a:xfrm>
          <a:prstGeom prst="rect">
            <a:avLst/>
          </a:prstGeom>
        </p:spPr>
      </p:pic>
      <p:pic>
        <p:nvPicPr>
          <p:cNvPr id="100" name="Picture 99"/>
          <p:cNvPicPr>
            <a:picLocks noChangeAspect="1"/>
          </p:cNvPicPr>
          <p:nvPr/>
        </p:nvPicPr>
        <p:blipFill>
          <a:blip r:embed="rId3"/>
          <a:stretch>
            <a:fillRect/>
          </a:stretch>
        </p:blipFill>
        <p:spPr>
          <a:xfrm>
            <a:off x="10704512"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5760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a:hlinkClick r:id="" action="ppaction://hlinkshowjump?jump=nextslide"/>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cxnSp>
        <p:nvCxnSpPr>
          <p:cNvPr id="105" name="Straight Connector 104"/>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91544" y="422108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004.01</a:t>
            </a:r>
            <a:endParaRPr lang="en-US" sz="1400" dirty="0"/>
          </a:p>
        </p:txBody>
      </p:sp>
      <p:sp>
        <p:nvSpPr>
          <p:cNvPr id="3" name="TextBox 2"/>
          <p:cNvSpPr txBox="1"/>
          <p:nvPr/>
        </p:nvSpPr>
        <p:spPr>
          <a:xfrm>
            <a:off x="2855640" y="4221088"/>
            <a:ext cx="723275" cy="523220"/>
          </a:xfrm>
          <a:prstGeom prst="rect">
            <a:avLst/>
          </a:prstGeom>
          <a:noFill/>
        </p:spPr>
        <p:txBody>
          <a:bodyPr wrap="none" rtlCol="0">
            <a:spAutoFit/>
          </a:bodyPr>
          <a:lstStyle/>
          <a:p>
            <a:r>
              <a:rPr lang="zh-CN" altLang="en-US" sz="1400" dirty="0" smtClean="0"/>
              <a:t>中国法</a:t>
            </a:r>
            <a:endParaRPr lang="en-US" altLang="zh-CN" sz="1400" dirty="0" smtClean="0"/>
          </a:p>
          <a:p>
            <a:r>
              <a:rPr lang="zh-CN" altLang="en-US" sz="1400" dirty="0" smtClean="0"/>
              <a:t>制史</a:t>
            </a:r>
            <a:endParaRPr lang="en-US" sz="1400" dirty="0"/>
          </a:p>
        </p:txBody>
      </p:sp>
      <p:sp>
        <p:nvSpPr>
          <p:cNvPr id="5" name="TextBox 4"/>
          <p:cNvSpPr txBox="1"/>
          <p:nvPr/>
        </p:nvSpPr>
        <p:spPr>
          <a:xfrm>
            <a:off x="3719736" y="429309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6" name="TextBox 5"/>
          <p:cNvSpPr txBox="1"/>
          <p:nvPr/>
        </p:nvSpPr>
        <p:spPr>
          <a:xfrm>
            <a:off x="4511824" y="4293096"/>
            <a:ext cx="367408" cy="307777"/>
          </a:xfrm>
          <a:prstGeom prst="rect">
            <a:avLst/>
          </a:prstGeom>
          <a:noFill/>
        </p:spPr>
        <p:txBody>
          <a:bodyPr wrap="none" rtlCol="0">
            <a:spAutoFit/>
          </a:bodyPr>
          <a:lstStyle/>
          <a:p>
            <a:r>
              <a:rPr lang="en-US" altLang="zh-CN" sz="1400" dirty="0" smtClean="0"/>
              <a:t>17</a:t>
            </a:r>
            <a:endParaRPr lang="en-US" sz="1400" dirty="0"/>
          </a:p>
        </p:txBody>
      </p:sp>
      <p:sp>
        <p:nvSpPr>
          <p:cNvPr id="7" name="TextBox 6"/>
          <p:cNvSpPr txBox="1"/>
          <p:nvPr/>
        </p:nvSpPr>
        <p:spPr>
          <a:xfrm>
            <a:off x="5015880" y="429309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8" name="TextBox 7"/>
          <p:cNvSpPr txBox="1"/>
          <p:nvPr/>
        </p:nvSpPr>
        <p:spPr>
          <a:xfrm>
            <a:off x="5951984" y="4293096"/>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9" name="TextBox 8"/>
          <p:cNvSpPr txBox="1"/>
          <p:nvPr/>
        </p:nvSpPr>
        <p:spPr>
          <a:xfrm>
            <a:off x="6816080" y="429309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1" name="TextBox 10"/>
          <p:cNvSpPr txBox="1"/>
          <p:nvPr/>
        </p:nvSpPr>
        <p:spPr>
          <a:xfrm>
            <a:off x="7608168" y="4293096"/>
            <a:ext cx="276038" cy="307777"/>
          </a:xfrm>
          <a:prstGeom prst="rect">
            <a:avLst/>
          </a:prstGeom>
          <a:noFill/>
        </p:spPr>
        <p:txBody>
          <a:bodyPr wrap="none" rtlCol="0">
            <a:spAutoFit/>
          </a:bodyPr>
          <a:lstStyle/>
          <a:p>
            <a:r>
              <a:rPr lang="en-US" altLang="zh-CN" sz="1400" dirty="0" smtClean="0"/>
              <a:t>4</a:t>
            </a:r>
            <a:endParaRPr lang="en-US" sz="1400" dirty="0"/>
          </a:p>
        </p:txBody>
      </p:sp>
      <p:sp>
        <p:nvSpPr>
          <p:cNvPr id="29" name="TextBox 28"/>
          <p:cNvSpPr txBox="1"/>
          <p:nvPr/>
        </p:nvSpPr>
        <p:spPr>
          <a:xfrm>
            <a:off x="9408368" y="429309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20" name="TextBox 119"/>
          <p:cNvSpPr txBox="1"/>
          <p:nvPr/>
        </p:nvSpPr>
        <p:spPr>
          <a:xfrm>
            <a:off x="10272464" y="429309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21" name="Straight Connector 120"/>
          <p:cNvCxnSpPr/>
          <p:nvPr/>
        </p:nvCxnSpPr>
        <p:spPr>
          <a:xfrm>
            <a:off x="1991544" y="49411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1991544" y="5013176"/>
            <a:ext cx="9721080" cy="432048"/>
          </a:xfrm>
          <a:prstGeom prst="rect">
            <a:avLst/>
          </a:prstGeom>
          <a:solidFill>
            <a:schemeClr val="accent1">
              <a:lumMod val="60000"/>
              <a:lumOff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24" name="Straight Connector 123"/>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991544" y="4941168"/>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019.01</a:t>
            </a:r>
            <a:endParaRPr lang="en-US" sz="1400" dirty="0"/>
          </a:p>
        </p:txBody>
      </p:sp>
      <p:sp>
        <p:nvSpPr>
          <p:cNvPr id="126" name="TextBox 125"/>
          <p:cNvSpPr txBox="1"/>
          <p:nvPr/>
        </p:nvSpPr>
        <p:spPr>
          <a:xfrm>
            <a:off x="2855640" y="5013176"/>
            <a:ext cx="902811" cy="307777"/>
          </a:xfrm>
          <a:prstGeom prst="rect">
            <a:avLst/>
          </a:prstGeom>
          <a:noFill/>
        </p:spPr>
        <p:txBody>
          <a:bodyPr wrap="none" rtlCol="0">
            <a:spAutoFit/>
          </a:bodyPr>
          <a:lstStyle/>
          <a:p>
            <a:r>
              <a:rPr lang="zh-CN" altLang="en-US" sz="1400" dirty="0" smtClean="0"/>
              <a:t>法律实务</a:t>
            </a:r>
            <a:endParaRPr lang="en-US" sz="1400" dirty="0"/>
          </a:p>
        </p:txBody>
      </p:sp>
      <p:sp>
        <p:nvSpPr>
          <p:cNvPr id="127" name="TextBox 126"/>
          <p:cNvSpPr txBox="1"/>
          <p:nvPr/>
        </p:nvSpPr>
        <p:spPr>
          <a:xfrm>
            <a:off x="3719736" y="5013176"/>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28" name="TextBox 127"/>
          <p:cNvSpPr txBox="1"/>
          <p:nvPr/>
        </p:nvSpPr>
        <p:spPr>
          <a:xfrm>
            <a:off x="4511824" y="5013176"/>
            <a:ext cx="367408" cy="307777"/>
          </a:xfrm>
          <a:prstGeom prst="rect">
            <a:avLst/>
          </a:prstGeom>
          <a:noFill/>
        </p:spPr>
        <p:txBody>
          <a:bodyPr wrap="none" rtlCol="0">
            <a:spAutoFit/>
          </a:bodyPr>
          <a:lstStyle/>
          <a:p>
            <a:r>
              <a:rPr lang="en-US" altLang="zh-CN" sz="1400" dirty="0" smtClean="0"/>
              <a:t>15</a:t>
            </a:r>
            <a:endParaRPr lang="en-US" sz="1400" dirty="0"/>
          </a:p>
        </p:txBody>
      </p:sp>
      <p:sp>
        <p:nvSpPr>
          <p:cNvPr id="129" name="TextBox 128"/>
          <p:cNvSpPr txBox="1"/>
          <p:nvPr/>
        </p:nvSpPr>
        <p:spPr>
          <a:xfrm>
            <a:off x="5015880" y="5013176"/>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30" name="TextBox 129"/>
          <p:cNvSpPr txBox="1"/>
          <p:nvPr/>
        </p:nvSpPr>
        <p:spPr>
          <a:xfrm>
            <a:off x="5951984" y="5013176"/>
            <a:ext cx="364202" cy="307777"/>
          </a:xfrm>
          <a:prstGeom prst="rect">
            <a:avLst/>
          </a:prstGeom>
          <a:noFill/>
        </p:spPr>
        <p:txBody>
          <a:bodyPr wrap="none" rtlCol="0">
            <a:spAutoFit/>
          </a:bodyPr>
          <a:lstStyle/>
          <a:p>
            <a:r>
              <a:rPr lang="zh-CN" altLang="en-US" sz="1400" dirty="0" smtClean="0"/>
              <a:t>七</a:t>
            </a:r>
            <a:endParaRPr lang="en-US" sz="1400" dirty="0"/>
          </a:p>
        </p:txBody>
      </p:sp>
      <p:sp>
        <p:nvSpPr>
          <p:cNvPr id="131" name="TextBox 130"/>
          <p:cNvSpPr txBox="1"/>
          <p:nvPr/>
        </p:nvSpPr>
        <p:spPr>
          <a:xfrm>
            <a:off x="6816080" y="5013176"/>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32" name="TextBox 131"/>
          <p:cNvSpPr txBox="1"/>
          <p:nvPr/>
        </p:nvSpPr>
        <p:spPr>
          <a:xfrm>
            <a:off x="7608168" y="5013176"/>
            <a:ext cx="276038" cy="307777"/>
          </a:xfrm>
          <a:prstGeom prst="rect">
            <a:avLst/>
          </a:prstGeom>
          <a:noFill/>
        </p:spPr>
        <p:txBody>
          <a:bodyPr wrap="none" rtlCol="0">
            <a:spAutoFit/>
          </a:bodyPr>
          <a:lstStyle/>
          <a:p>
            <a:r>
              <a:rPr lang="en-US" altLang="zh-CN" sz="1400" dirty="0" smtClean="0"/>
              <a:t>5</a:t>
            </a:r>
            <a:endParaRPr lang="en-US" sz="1400" dirty="0"/>
          </a:p>
        </p:txBody>
      </p:sp>
      <p:sp>
        <p:nvSpPr>
          <p:cNvPr id="134" name="TextBox 133"/>
          <p:cNvSpPr txBox="1"/>
          <p:nvPr/>
        </p:nvSpPr>
        <p:spPr>
          <a:xfrm>
            <a:off x="9408368" y="5013176"/>
            <a:ext cx="276038" cy="307777"/>
          </a:xfrm>
          <a:prstGeom prst="rect">
            <a:avLst/>
          </a:prstGeom>
          <a:noFill/>
        </p:spPr>
        <p:txBody>
          <a:bodyPr wrap="none" rtlCol="0">
            <a:spAutoFit/>
          </a:bodyPr>
          <a:lstStyle/>
          <a:p>
            <a:r>
              <a:rPr lang="en-US" altLang="zh-CN" sz="1400" dirty="0" smtClean="0"/>
              <a:t>1</a:t>
            </a:r>
            <a:endParaRPr lang="en-US" sz="1400" dirty="0"/>
          </a:p>
        </p:txBody>
      </p:sp>
      <p:sp>
        <p:nvSpPr>
          <p:cNvPr id="135" name="TextBox 134"/>
          <p:cNvSpPr txBox="1"/>
          <p:nvPr/>
        </p:nvSpPr>
        <p:spPr>
          <a:xfrm>
            <a:off x="10272464" y="5013176"/>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37" name="Straight Connector 136"/>
          <p:cNvCxnSpPr/>
          <p:nvPr/>
        </p:nvCxnSpPr>
        <p:spPr>
          <a:xfrm>
            <a:off x="1991544" y="5517232"/>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1991544" y="5589240"/>
            <a:ext cx="9721080" cy="4320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41" name="TextBox 140"/>
          <p:cNvSpPr txBox="1"/>
          <p:nvPr/>
        </p:nvSpPr>
        <p:spPr>
          <a:xfrm>
            <a:off x="1991544" y="5517232"/>
            <a:ext cx="872675" cy="523220"/>
          </a:xfrm>
          <a:prstGeom prst="rect">
            <a:avLst/>
          </a:prstGeom>
          <a:noFill/>
        </p:spPr>
        <p:txBody>
          <a:bodyPr wrap="none" rtlCol="0">
            <a:spAutoFit/>
          </a:bodyPr>
          <a:lstStyle/>
          <a:p>
            <a:r>
              <a:rPr lang="en-US" altLang="zh-CN" sz="1400" dirty="0" smtClean="0"/>
              <a:t>LAWS160</a:t>
            </a:r>
            <a:endParaRPr lang="en-US" altLang="zh-CN" sz="1400" dirty="0" smtClean="0"/>
          </a:p>
          <a:p>
            <a:r>
              <a:rPr lang="en-US" altLang="zh-CN" sz="1400" dirty="0" smtClean="0"/>
              <a:t>002.01</a:t>
            </a:r>
            <a:endParaRPr lang="en-US" sz="1400" dirty="0"/>
          </a:p>
        </p:txBody>
      </p:sp>
      <p:sp>
        <p:nvSpPr>
          <p:cNvPr id="142" name="TextBox 141"/>
          <p:cNvSpPr txBox="1"/>
          <p:nvPr/>
        </p:nvSpPr>
        <p:spPr>
          <a:xfrm>
            <a:off x="2855640" y="5589240"/>
            <a:ext cx="902811" cy="307777"/>
          </a:xfrm>
          <a:prstGeom prst="rect">
            <a:avLst/>
          </a:prstGeom>
          <a:noFill/>
        </p:spPr>
        <p:txBody>
          <a:bodyPr wrap="none" rtlCol="0">
            <a:spAutoFit/>
          </a:bodyPr>
          <a:lstStyle/>
          <a:p>
            <a:r>
              <a:rPr lang="zh-CN" altLang="en-US" sz="1400" smtClean="0"/>
              <a:t>民法总论</a:t>
            </a:r>
            <a:endParaRPr lang="en-US" sz="1400" dirty="0"/>
          </a:p>
        </p:txBody>
      </p:sp>
      <p:sp>
        <p:nvSpPr>
          <p:cNvPr id="143" name="TextBox 142"/>
          <p:cNvSpPr txBox="1"/>
          <p:nvPr/>
        </p:nvSpPr>
        <p:spPr>
          <a:xfrm>
            <a:off x="3719736" y="5589240"/>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44" name="TextBox 143"/>
          <p:cNvSpPr txBox="1"/>
          <p:nvPr/>
        </p:nvSpPr>
        <p:spPr>
          <a:xfrm>
            <a:off x="4511824" y="5589240"/>
            <a:ext cx="367408" cy="307777"/>
          </a:xfrm>
          <a:prstGeom prst="rect">
            <a:avLst/>
          </a:prstGeom>
          <a:noFill/>
        </p:spPr>
        <p:txBody>
          <a:bodyPr wrap="none" rtlCol="0">
            <a:spAutoFit/>
          </a:bodyPr>
          <a:lstStyle/>
          <a:p>
            <a:r>
              <a:rPr lang="en-US" altLang="zh-CN" sz="1400" dirty="0" smtClean="0"/>
              <a:t>17</a:t>
            </a:r>
            <a:endParaRPr lang="en-US" sz="1400" dirty="0"/>
          </a:p>
        </p:txBody>
      </p:sp>
      <p:sp>
        <p:nvSpPr>
          <p:cNvPr id="145" name="TextBox 144"/>
          <p:cNvSpPr txBox="1"/>
          <p:nvPr/>
        </p:nvSpPr>
        <p:spPr>
          <a:xfrm>
            <a:off x="5015880" y="5517232"/>
            <a:ext cx="720080" cy="523220"/>
          </a:xfrm>
          <a:prstGeom prst="rect">
            <a:avLst/>
          </a:prstGeom>
          <a:noFill/>
        </p:spPr>
        <p:txBody>
          <a:bodyPr wrap="square" rtlCol="0">
            <a:spAutoFit/>
          </a:bodyPr>
          <a:lstStyle/>
          <a:p>
            <a:r>
              <a:rPr lang="zh-CN" altLang="en-US" sz="1400" smtClean="0"/>
              <a:t>跨校辅修</a:t>
            </a:r>
            <a:endParaRPr lang="en-US" sz="1400" dirty="0"/>
          </a:p>
        </p:txBody>
      </p:sp>
      <p:sp>
        <p:nvSpPr>
          <p:cNvPr id="146" name="TextBox 145"/>
          <p:cNvSpPr txBox="1"/>
          <p:nvPr/>
        </p:nvSpPr>
        <p:spPr>
          <a:xfrm>
            <a:off x="5951984" y="5589240"/>
            <a:ext cx="364202" cy="307777"/>
          </a:xfrm>
          <a:prstGeom prst="rect">
            <a:avLst/>
          </a:prstGeom>
          <a:noFill/>
        </p:spPr>
        <p:txBody>
          <a:bodyPr wrap="none" rtlCol="0">
            <a:spAutoFit/>
          </a:bodyPr>
          <a:lstStyle/>
          <a:p>
            <a:r>
              <a:rPr lang="zh-CN" altLang="en-US" sz="1400" dirty="0" smtClean="0"/>
              <a:t>三</a:t>
            </a:r>
            <a:endParaRPr lang="en-US" sz="1400" dirty="0"/>
          </a:p>
        </p:txBody>
      </p:sp>
      <p:sp>
        <p:nvSpPr>
          <p:cNvPr id="147" name="TextBox 146"/>
          <p:cNvSpPr txBox="1"/>
          <p:nvPr/>
        </p:nvSpPr>
        <p:spPr>
          <a:xfrm>
            <a:off x="6816080" y="5589240"/>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48" name="TextBox 147"/>
          <p:cNvSpPr txBox="1"/>
          <p:nvPr/>
        </p:nvSpPr>
        <p:spPr>
          <a:xfrm>
            <a:off x="7608168" y="5589240"/>
            <a:ext cx="276038" cy="307777"/>
          </a:xfrm>
          <a:prstGeom prst="rect">
            <a:avLst/>
          </a:prstGeom>
          <a:noFill/>
        </p:spPr>
        <p:txBody>
          <a:bodyPr wrap="none" rtlCol="0">
            <a:spAutoFit/>
          </a:bodyPr>
          <a:lstStyle/>
          <a:p>
            <a:r>
              <a:rPr lang="en-US" altLang="zh-CN" sz="1400" dirty="0" smtClean="0"/>
              <a:t>4</a:t>
            </a:r>
            <a:endParaRPr lang="en-US" sz="1400" dirty="0"/>
          </a:p>
        </p:txBody>
      </p:sp>
      <p:sp>
        <p:nvSpPr>
          <p:cNvPr id="150" name="TextBox 149"/>
          <p:cNvSpPr txBox="1"/>
          <p:nvPr/>
        </p:nvSpPr>
        <p:spPr>
          <a:xfrm>
            <a:off x="9408368" y="5589240"/>
            <a:ext cx="276038" cy="307777"/>
          </a:xfrm>
          <a:prstGeom prst="rect">
            <a:avLst/>
          </a:prstGeom>
          <a:noFill/>
        </p:spPr>
        <p:txBody>
          <a:bodyPr wrap="none" rtlCol="0">
            <a:spAutoFit/>
          </a:bodyPr>
          <a:lstStyle/>
          <a:p>
            <a:r>
              <a:rPr lang="en-US" altLang="zh-CN" sz="1400" dirty="0" smtClean="0"/>
              <a:t>1</a:t>
            </a:r>
            <a:endParaRPr lang="en-US" sz="1400" dirty="0"/>
          </a:p>
        </p:txBody>
      </p:sp>
      <p:sp>
        <p:nvSpPr>
          <p:cNvPr id="151" name="TextBox 150"/>
          <p:cNvSpPr txBox="1"/>
          <p:nvPr/>
        </p:nvSpPr>
        <p:spPr>
          <a:xfrm>
            <a:off x="10272464" y="5589240"/>
            <a:ext cx="276038" cy="307777"/>
          </a:xfrm>
          <a:prstGeom prst="rect">
            <a:avLst/>
          </a:prstGeom>
          <a:noFill/>
        </p:spPr>
        <p:txBody>
          <a:bodyPr wrap="none" rtlCol="0">
            <a:spAutoFit/>
          </a:bodyPr>
          <a:lstStyle/>
          <a:p>
            <a:r>
              <a:rPr lang="en-US" altLang="zh-CN" sz="1400" dirty="0" smtClean="0"/>
              <a:t>1</a:t>
            </a:r>
            <a:endParaRPr lang="en-US" sz="1400" dirty="0"/>
          </a:p>
        </p:txBody>
      </p:sp>
      <p:cxnSp>
        <p:nvCxnSpPr>
          <p:cNvPr id="153" name="Straight Connector 152"/>
          <p:cNvCxnSpPr/>
          <p:nvPr/>
        </p:nvCxnSpPr>
        <p:spPr>
          <a:xfrm>
            <a:off x="1991544" y="609329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1991544" y="6165304"/>
            <a:ext cx="9721080" cy="5760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140" name="Straight Connector 139"/>
          <p:cNvCxnSpPr/>
          <p:nvPr/>
        </p:nvCxnSpPr>
        <p:spPr>
          <a:xfrm>
            <a:off x="1991544" y="674136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2855640" y="6093296"/>
            <a:ext cx="936104" cy="523220"/>
          </a:xfrm>
          <a:prstGeom prst="rect">
            <a:avLst/>
          </a:prstGeom>
          <a:noFill/>
        </p:spPr>
        <p:txBody>
          <a:bodyPr wrap="square" rtlCol="0">
            <a:spAutoFit/>
          </a:bodyPr>
          <a:lstStyle/>
          <a:p>
            <a:r>
              <a:rPr lang="zh-CN" altLang="en-US" sz="1400" smtClean="0"/>
              <a:t>知识产权法</a:t>
            </a:r>
            <a:endParaRPr lang="en-US" sz="1400" dirty="0"/>
          </a:p>
        </p:txBody>
      </p:sp>
      <p:sp>
        <p:nvSpPr>
          <p:cNvPr id="155" name="TextBox 154"/>
          <p:cNvSpPr txBox="1"/>
          <p:nvPr/>
        </p:nvSpPr>
        <p:spPr>
          <a:xfrm>
            <a:off x="3719736" y="6165304"/>
            <a:ext cx="543739" cy="307777"/>
          </a:xfrm>
          <a:prstGeom prst="rect">
            <a:avLst/>
          </a:prstGeom>
          <a:noFill/>
        </p:spPr>
        <p:txBody>
          <a:bodyPr wrap="none" rtlCol="0">
            <a:spAutoFit/>
          </a:bodyPr>
          <a:lstStyle/>
          <a:p>
            <a:r>
              <a:rPr lang="zh-CN" altLang="en-US" sz="1400" dirty="0" smtClean="0"/>
              <a:t>本科</a:t>
            </a:r>
            <a:endParaRPr lang="en-US" sz="1400" dirty="0"/>
          </a:p>
        </p:txBody>
      </p:sp>
      <p:sp>
        <p:nvSpPr>
          <p:cNvPr id="156" name="TextBox 155"/>
          <p:cNvSpPr txBox="1"/>
          <p:nvPr/>
        </p:nvSpPr>
        <p:spPr>
          <a:xfrm>
            <a:off x="4511824" y="6165304"/>
            <a:ext cx="367408" cy="307777"/>
          </a:xfrm>
          <a:prstGeom prst="rect">
            <a:avLst/>
          </a:prstGeom>
          <a:noFill/>
        </p:spPr>
        <p:txBody>
          <a:bodyPr wrap="none" rtlCol="0">
            <a:spAutoFit/>
          </a:bodyPr>
          <a:lstStyle/>
          <a:p>
            <a:r>
              <a:rPr lang="en-US" altLang="zh-CN" sz="1400" dirty="0" smtClean="0"/>
              <a:t>16</a:t>
            </a:r>
            <a:endParaRPr lang="en-US" sz="1400" dirty="0"/>
          </a:p>
        </p:txBody>
      </p:sp>
      <p:sp>
        <p:nvSpPr>
          <p:cNvPr id="157" name="TextBox 156"/>
          <p:cNvSpPr txBox="1"/>
          <p:nvPr/>
        </p:nvSpPr>
        <p:spPr>
          <a:xfrm>
            <a:off x="5015880" y="6165304"/>
            <a:ext cx="720080" cy="307777"/>
          </a:xfrm>
          <a:prstGeom prst="rect">
            <a:avLst/>
          </a:prstGeom>
          <a:noFill/>
        </p:spPr>
        <p:txBody>
          <a:bodyPr wrap="square" rtlCol="0">
            <a:spAutoFit/>
          </a:bodyPr>
          <a:lstStyle/>
          <a:p>
            <a:r>
              <a:rPr lang="zh-CN" altLang="en-US" sz="1400" smtClean="0"/>
              <a:t>法学院</a:t>
            </a:r>
            <a:endParaRPr lang="en-US" sz="1400" dirty="0"/>
          </a:p>
        </p:txBody>
      </p:sp>
      <p:sp>
        <p:nvSpPr>
          <p:cNvPr id="158" name="TextBox 157"/>
          <p:cNvSpPr txBox="1"/>
          <p:nvPr/>
        </p:nvSpPr>
        <p:spPr>
          <a:xfrm>
            <a:off x="5951984" y="6165304"/>
            <a:ext cx="364202" cy="307777"/>
          </a:xfrm>
          <a:prstGeom prst="rect">
            <a:avLst/>
          </a:prstGeom>
          <a:noFill/>
        </p:spPr>
        <p:txBody>
          <a:bodyPr wrap="none" rtlCol="0">
            <a:spAutoFit/>
          </a:bodyPr>
          <a:lstStyle/>
          <a:p>
            <a:r>
              <a:rPr lang="zh-CN" altLang="en-US" sz="1400" dirty="0" smtClean="0"/>
              <a:t>五</a:t>
            </a:r>
            <a:endParaRPr lang="en-US" sz="1400" dirty="0"/>
          </a:p>
        </p:txBody>
      </p:sp>
      <p:sp>
        <p:nvSpPr>
          <p:cNvPr id="159" name="TextBox 158"/>
          <p:cNvSpPr txBox="1"/>
          <p:nvPr/>
        </p:nvSpPr>
        <p:spPr>
          <a:xfrm>
            <a:off x="6816080" y="6165304"/>
            <a:ext cx="367408" cy="307777"/>
          </a:xfrm>
          <a:prstGeom prst="rect">
            <a:avLst/>
          </a:prstGeom>
          <a:noFill/>
        </p:spPr>
        <p:txBody>
          <a:bodyPr wrap="none" rtlCol="0">
            <a:spAutoFit/>
          </a:bodyPr>
          <a:lstStyle/>
          <a:p>
            <a:r>
              <a:rPr lang="en-US" altLang="zh-CN" sz="1400" dirty="0" smtClean="0"/>
              <a:t>54</a:t>
            </a:r>
            <a:endParaRPr lang="en-US" sz="1400" dirty="0"/>
          </a:p>
        </p:txBody>
      </p:sp>
      <p:sp>
        <p:nvSpPr>
          <p:cNvPr id="160" name="TextBox 159"/>
          <p:cNvSpPr txBox="1"/>
          <p:nvPr/>
        </p:nvSpPr>
        <p:spPr>
          <a:xfrm>
            <a:off x="7608168" y="6165304"/>
            <a:ext cx="276038" cy="307777"/>
          </a:xfrm>
          <a:prstGeom prst="rect">
            <a:avLst/>
          </a:prstGeom>
          <a:noFill/>
        </p:spPr>
        <p:txBody>
          <a:bodyPr wrap="none" rtlCol="0">
            <a:spAutoFit/>
          </a:bodyPr>
          <a:lstStyle/>
          <a:p>
            <a:r>
              <a:rPr lang="en-US" altLang="zh-CN" sz="1400" dirty="0" smtClean="0"/>
              <a:t>4</a:t>
            </a:r>
            <a:endParaRPr lang="en-US" sz="1400" dirty="0"/>
          </a:p>
        </p:txBody>
      </p:sp>
      <p:sp>
        <p:nvSpPr>
          <p:cNvPr id="162" name="TextBox 161"/>
          <p:cNvSpPr txBox="1"/>
          <p:nvPr/>
        </p:nvSpPr>
        <p:spPr>
          <a:xfrm>
            <a:off x="9408368" y="6165304"/>
            <a:ext cx="276038" cy="307777"/>
          </a:xfrm>
          <a:prstGeom prst="rect">
            <a:avLst/>
          </a:prstGeom>
          <a:noFill/>
        </p:spPr>
        <p:txBody>
          <a:bodyPr wrap="none" rtlCol="0">
            <a:spAutoFit/>
          </a:bodyPr>
          <a:lstStyle/>
          <a:p>
            <a:r>
              <a:rPr lang="en-US" altLang="zh-CN" sz="1400" dirty="0" smtClean="0"/>
              <a:t>1</a:t>
            </a:r>
            <a:endParaRPr lang="en-US" sz="1400" dirty="0"/>
          </a:p>
        </p:txBody>
      </p:sp>
      <p:sp>
        <p:nvSpPr>
          <p:cNvPr id="163" name="TextBox 162"/>
          <p:cNvSpPr txBox="1"/>
          <p:nvPr/>
        </p:nvSpPr>
        <p:spPr>
          <a:xfrm>
            <a:off x="10272464" y="6165304"/>
            <a:ext cx="276038" cy="307777"/>
          </a:xfrm>
          <a:prstGeom prst="rect">
            <a:avLst/>
          </a:prstGeom>
          <a:noFill/>
        </p:spPr>
        <p:txBody>
          <a:bodyPr wrap="none" rtlCol="0">
            <a:spAutoFit/>
          </a:bodyPr>
          <a:lstStyle/>
          <a:p>
            <a:r>
              <a:rPr lang="en-US" altLang="zh-CN" sz="1400" dirty="0" smtClean="0"/>
              <a:t>1</a:t>
            </a:r>
            <a:endParaRPr lang="en-US" sz="1400" dirty="0"/>
          </a:p>
        </p:txBody>
      </p:sp>
      <p:sp>
        <p:nvSpPr>
          <p:cNvPr id="165" name="TextBox 164"/>
          <p:cNvSpPr txBox="1"/>
          <p:nvPr/>
        </p:nvSpPr>
        <p:spPr>
          <a:xfrm>
            <a:off x="1991544" y="6093296"/>
            <a:ext cx="872675" cy="523220"/>
          </a:xfrm>
          <a:prstGeom prst="rect">
            <a:avLst/>
          </a:prstGeom>
          <a:noFill/>
        </p:spPr>
        <p:txBody>
          <a:bodyPr wrap="none" rtlCol="0">
            <a:spAutoFit/>
          </a:bodyPr>
          <a:lstStyle/>
          <a:p>
            <a:r>
              <a:rPr lang="en-US" altLang="zh-CN" sz="1400" dirty="0" smtClean="0"/>
              <a:t>LAWS130</a:t>
            </a:r>
            <a:endParaRPr lang="en-US" altLang="zh-CN" sz="1400" dirty="0" smtClean="0"/>
          </a:p>
          <a:p>
            <a:r>
              <a:rPr lang="en-US" altLang="zh-CN" sz="1400" dirty="0" smtClean="0"/>
              <a:t>012.01</a:t>
            </a:r>
            <a:endParaRPr lang="en-US" sz="1400" dirty="0"/>
          </a:p>
        </p:txBody>
      </p:sp>
      <p:cxnSp>
        <p:nvCxnSpPr>
          <p:cNvPr id="164" name="Straight Connector 163"/>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68" name="Rectangle 167"/>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69" name="TextBox 168"/>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170" name="Rectangle 169"/>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71" name="TextBox 170"/>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172" name="Rectangle 171"/>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73" name="TextBox 172"/>
          <p:cNvSpPr txBox="1"/>
          <p:nvPr/>
        </p:nvSpPr>
        <p:spPr>
          <a:xfrm>
            <a:off x="8328248" y="4293096"/>
            <a:ext cx="543739" cy="307777"/>
          </a:xfrm>
          <a:prstGeom prst="rect">
            <a:avLst/>
          </a:prstGeom>
          <a:noFill/>
        </p:spPr>
        <p:txBody>
          <a:bodyPr wrap="none" rtlCol="0">
            <a:spAutoFit/>
          </a:bodyPr>
          <a:lstStyle/>
          <a:p>
            <a:r>
              <a:rPr lang="zh-CN" altLang="en-US" sz="1400" dirty="0" smtClean="0"/>
              <a:t>必修</a:t>
            </a:r>
            <a:endParaRPr lang="en-US" sz="1400" dirty="0"/>
          </a:p>
        </p:txBody>
      </p:sp>
      <p:sp>
        <p:nvSpPr>
          <p:cNvPr id="174" name="TextBox 173"/>
          <p:cNvSpPr txBox="1"/>
          <p:nvPr/>
        </p:nvSpPr>
        <p:spPr>
          <a:xfrm>
            <a:off x="8328248" y="5013176"/>
            <a:ext cx="543739" cy="307777"/>
          </a:xfrm>
          <a:prstGeom prst="rect">
            <a:avLst/>
          </a:prstGeom>
          <a:noFill/>
        </p:spPr>
        <p:txBody>
          <a:bodyPr wrap="none" rtlCol="0">
            <a:spAutoFit/>
          </a:bodyPr>
          <a:lstStyle/>
          <a:p>
            <a:r>
              <a:rPr lang="zh-CN" altLang="en-US" sz="1400" dirty="0" smtClean="0"/>
              <a:t>选修</a:t>
            </a:r>
            <a:endParaRPr lang="en-US" altLang="zh-CN" sz="1400" dirty="0" smtClean="0"/>
          </a:p>
        </p:txBody>
      </p:sp>
      <p:sp>
        <p:nvSpPr>
          <p:cNvPr id="175" name="TextBox 174"/>
          <p:cNvSpPr txBox="1"/>
          <p:nvPr/>
        </p:nvSpPr>
        <p:spPr>
          <a:xfrm>
            <a:off x="8328248" y="5589240"/>
            <a:ext cx="543739" cy="307777"/>
          </a:xfrm>
          <a:prstGeom prst="rect">
            <a:avLst/>
          </a:prstGeom>
          <a:noFill/>
        </p:spPr>
        <p:txBody>
          <a:bodyPr wrap="none" rtlCol="0">
            <a:spAutoFit/>
          </a:bodyPr>
          <a:lstStyle/>
          <a:p>
            <a:r>
              <a:rPr lang="zh-CN" altLang="en-US" sz="1400" dirty="0" smtClean="0"/>
              <a:t>必修</a:t>
            </a:r>
            <a:endParaRPr lang="en-US" sz="1400" dirty="0"/>
          </a:p>
        </p:txBody>
      </p:sp>
      <p:sp>
        <p:nvSpPr>
          <p:cNvPr id="176" name="TextBox 175"/>
          <p:cNvSpPr txBox="1"/>
          <p:nvPr/>
        </p:nvSpPr>
        <p:spPr>
          <a:xfrm>
            <a:off x="8328248" y="6165304"/>
            <a:ext cx="543739" cy="307777"/>
          </a:xfrm>
          <a:prstGeom prst="rect">
            <a:avLst/>
          </a:prstGeom>
          <a:noFill/>
        </p:spPr>
        <p:txBody>
          <a:bodyPr wrap="none" rtlCol="0">
            <a:spAutoFit/>
          </a:bodyPr>
          <a:lstStyle/>
          <a:p>
            <a:r>
              <a:rPr lang="zh-CN" altLang="en-US" sz="1400" dirty="0" smtClean="0"/>
              <a:t>必修</a:t>
            </a:r>
            <a:endParaRPr lang="en-US" altLang="zh-CN" sz="1400" dirty="0" smtClean="0"/>
          </a:p>
        </p:txBody>
      </p:sp>
      <p:sp>
        <p:nvSpPr>
          <p:cNvPr id="196" name="Rectangle 195"/>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7" name="Group 196"/>
          <p:cNvGrpSpPr/>
          <p:nvPr/>
        </p:nvGrpSpPr>
        <p:grpSpPr>
          <a:xfrm>
            <a:off x="9624392" y="692696"/>
            <a:ext cx="1584176" cy="576064"/>
            <a:chOff x="3071664" y="2708920"/>
            <a:chExt cx="1659613" cy="648072"/>
          </a:xfrm>
          <a:solidFill>
            <a:schemeClr val="accent5">
              <a:lumMod val="75000"/>
            </a:schemeClr>
          </a:solidFill>
        </p:grpSpPr>
        <p:sp>
          <p:nvSpPr>
            <p:cNvPr id="198" name="Rectangle 197"/>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TextBox 198"/>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200" name="Group 199"/>
          <p:cNvGrpSpPr/>
          <p:nvPr/>
        </p:nvGrpSpPr>
        <p:grpSpPr>
          <a:xfrm>
            <a:off x="6456040" y="692696"/>
            <a:ext cx="1584176" cy="576064"/>
            <a:chOff x="3071664" y="2852936"/>
            <a:chExt cx="1584176" cy="648072"/>
          </a:xfrm>
          <a:solidFill>
            <a:schemeClr val="accent5">
              <a:lumMod val="75000"/>
            </a:schemeClr>
          </a:solidFill>
        </p:grpSpPr>
        <p:sp>
          <p:nvSpPr>
            <p:cNvPr id="201" name="Rectangle 200"/>
            <p:cNvSpPr/>
            <p:nvPr/>
          </p:nvSpPr>
          <p:spPr>
            <a:xfrm>
              <a:off x="3071664" y="2852936"/>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TextBox 201"/>
            <p:cNvSpPr txBox="1"/>
            <p:nvPr/>
          </p:nvSpPr>
          <p:spPr>
            <a:xfrm>
              <a:off x="3071664" y="2933945"/>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203" name="Group 202"/>
          <p:cNvGrpSpPr/>
          <p:nvPr/>
        </p:nvGrpSpPr>
        <p:grpSpPr>
          <a:xfrm>
            <a:off x="3215680" y="692696"/>
            <a:ext cx="1728193" cy="576064"/>
            <a:chOff x="936470" y="3438001"/>
            <a:chExt cx="1653053" cy="648072"/>
          </a:xfrm>
          <a:solidFill>
            <a:schemeClr val="accent5">
              <a:lumMod val="75000"/>
            </a:schemeClr>
          </a:solidFill>
        </p:grpSpPr>
        <p:sp>
          <p:nvSpPr>
            <p:cNvPr id="204" name="Rectangle 203"/>
            <p:cNvSpPr/>
            <p:nvPr/>
          </p:nvSpPr>
          <p:spPr>
            <a:xfrm>
              <a:off x="936470" y="3438001"/>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TextBox 204"/>
            <p:cNvSpPr txBox="1"/>
            <p:nvPr/>
          </p:nvSpPr>
          <p:spPr>
            <a:xfrm>
              <a:off x="1005347" y="3519010"/>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06" name="Group 205"/>
          <p:cNvGrpSpPr/>
          <p:nvPr/>
        </p:nvGrpSpPr>
        <p:grpSpPr>
          <a:xfrm>
            <a:off x="4871864" y="692696"/>
            <a:ext cx="1584176" cy="576064"/>
            <a:chOff x="3071664" y="2708920"/>
            <a:chExt cx="1584176" cy="648072"/>
          </a:xfrm>
          <a:solidFill>
            <a:schemeClr val="accent5">
              <a:lumMod val="75000"/>
            </a:schemeClr>
          </a:solidFill>
        </p:grpSpPr>
        <p:sp>
          <p:nvSpPr>
            <p:cNvPr id="207" name="Rectangle 206"/>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TextBox 207"/>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09" name="Group 208"/>
          <p:cNvGrpSpPr/>
          <p:nvPr/>
        </p:nvGrpSpPr>
        <p:grpSpPr>
          <a:xfrm>
            <a:off x="8040216" y="692696"/>
            <a:ext cx="1584176" cy="576064"/>
            <a:chOff x="3071664" y="2492896"/>
            <a:chExt cx="1584176" cy="648072"/>
          </a:xfrm>
          <a:solidFill>
            <a:schemeClr val="accent5">
              <a:lumMod val="75000"/>
            </a:schemeClr>
          </a:solidFill>
        </p:grpSpPr>
        <p:sp>
          <p:nvSpPr>
            <p:cNvPr id="210" name="Rectangle 209"/>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TextBox 210"/>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
        <p:nvSpPr>
          <p:cNvPr id="195" name="Left Arrow 194"/>
          <p:cNvSpPr/>
          <p:nvPr/>
        </p:nvSpPr>
        <p:spPr>
          <a:xfrm rot="1363820">
            <a:off x="10592708" y="3084812"/>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TextBox 148"/>
          <p:cNvSpPr txBox="1"/>
          <p:nvPr/>
        </p:nvSpPr>
        <p:spPr>
          <a:xfrm>
            <a:off x="10740962" y="4221088"/>
            <a:ext cx="1200970" cy="738664"/>
          </a:xfrm>
          <a:prstGeom prst="rect">
            <a:avLst/>
          </a:prstGeom>
          <a:noFill/>
        </p:spPr>
        <p:txBody>
          <a:bodyPr wrap="none" rtlCol="0">
            <a:spAutoFit/>
          </a:bodyPr>
          <a:lstStyle/>
          <a:p>
            <a:r>
              <a:rPr lang="zh-CN" altLang="en-US" sz="1400" dirty="0" smtClean="0"/>
              <a:t>郭建</a:t>
            </a:r>
            <a:r>
              <a:rPr lang="en-US" altLang="zh-CN" sz="1400" dirty="0" smtClean="0"/>
              <a:t>(123456)</a:t>
            </a:r>
            <a:endParaRPr lang="en-US" altLang="zh-CN" sz="1400" dirty="0" smtClean="0"/>
          </a:p>
          <a:p>
            <a:r>
              <a:rPr lang="zh-CN" altLang="en-US" sz="1400" dirty="0" smtClean="0"/>
              <a:t>韩涛</a:t>
            </a:r>
            <a:r>
              <a:rPr lang="en-US" altLang="zh-CN" sz="1400" dirty="0" smtClean="0"/>
              <a:t>(165432)</a:t>
            </a:r>
            <a:endParaRPr lang="en-US" altLang="zh-CN" sz="1400" dirty="0" smtClean="0"/>
          </a:p>
          <a:p>
            <a:r>
              <a:rPr lang="zh-CN" altLang="en-US" sz="1400" dirty="0" smtClean="0"/>
              <a:t>孟烨</a:t>
            </a:r>
            <a:r>
              <a:rPr lang="en-US" altLang="zh-CN" sz="1400" dirty="0" smtClean="0"/>
              <a:t>(543216)</a:t>
            </a:r>
            <a:endParaRPr lang="en-US" sz="1400" dirty="0"/>
          </a:p>
        </p:txBody>
      </p:sp>
      <p:sp>
        <p:nvSpPr>
          <p:cNvPr id="152" name="TextBox 151"/>
          <p:cNvSpPr txBox="1"/>
          <p:nvPr/>
        </p:nvSpPr>
        <p:spPr>
          <a:xfrm>
            <a:off x="10740962" y="4941168"/>
            <a:ext cx="1380506" cy="523220"/>
          </a:xfrm>
          <a:prstGeom prst="rect">
            <a:avLst/>
          </a:prstGeom>
          <a:noFill/>
        </p:spPr>
        <p:txBody>
          <a:bodyPr wrap="none" rtlCol="0">
            <a:spAutoFit/>
          </a:bodyPr>
          <a:lstStyle/>
          <a:p>
            <a:r>
              <a:rPr lang="zh-CN" altLang="en-US" sz="1400" dirty="0" smtClean="0"/>
              <a:t>章武生</a:t>
            </a:r>
            <a:r>
              <a:rPr lang="en-US" altLang="zh-CN" sz="1400" dirty="0" smtClean="0"/>
              <a:t>(223456)</a:t>
            </a:r>
            <a:endParaRPr lang="en-US" altLang="zh-CN" sz="1400" dirty="0" smtClean="0"/>
          </a:p>
          <a:p>
            <a:r>
              <a:rPr lang="zh-CN" altLang="en-US" sz="1400" dirty="0" smtClean="0"/>
              <a:t>段厚省</a:t>
            </a:r>
            <a:r>
              <a:rPr lang="en-US" altLang="zh-CN" sz="1400" dirty="0" smtClean="0"/>
              <a:t>(365432)</a:t>
            </a:r>
            <a:endParaRPr lang="en-US" altLang="zh-CN" sz="1400" dirty="0" smtClean="0"/>
          </a:p>
        </p:txBody>
      </p:sp>
      <p:sp>
        <p:nvSpPr>
          <p:cNvPr id="161" name="TextBox 160"/>
          <p:cNvSpPr txBox="1"/>
          <p:nvPr/>
        </p:nvSpPr>
        <p:spPr>
          <a:xfrm>
            <a:off x="10704512" y="5589240"/>
            <a:ext cx="1380506" cy="307777"/>
          </a:xfrm>
          <a:prstGeom prst="rect">
            <a:avLst/>
          </a:prstGeom>
          <a:noFill/>
        </p:spPr>
        <p:txBody>
          <a:bodyPr wrap="none" rtlCol="0">
            <a:spAutoFit/>
          </a:bodyPr>
          <a:lstStyle/>
          <a:p>
            <a:r>
              <a:rPr lang="zh-CN" altLang="en-US" sz="1400" dirty="0" smtClean="0"/>
              <a:t>班天可</a:t>
            </a:r>
            <a:r>
              <a:rPr lang="en-US" altLang="zh-CN" sz="1400" dirty="0" smtClean="0"/>
              <a:t>(643216)</a:t>
            </a:r>
            <a:endParaRPr lang="en-US" sz="1400" dirty="0"/>
          </a:p>
        </p:txBody>
      </p:sp>
      <p:sp>
        <p:nvSpPr>
          <p:cNvPr id="166" name="TextBox 165"/>
          <p:cNvSpPr txBox="1"/>
          <p:nvPr/>
        </p:nvSpPr>
        <p:spPr>
          <a:xfrm>
            <a:off x="10704512" y="6119336"/>
            <a:ext cx="1380506" cy="738664"/>
          </a:xfrm>
          <a:prstGeom prst="rect">
            <a:avLst/>
          </a:prstGeom>
          <a:noFill/>
        </p:spPr>
        <p:txBody>
          <a:bodyPr wrap="none" rtlCol="0">
            <a:spAutoFit/>
          </a:bodyPr>
          <a:lstStyle/>
          <a:p>
            <a:r>
              <a:rPr lang="zh-CN" altLang="en-US" sz="1400" dirty="0" smtClean="0"/>
              <a:t>王俊</a:t>
            </a:r>
            <a:r>
              <a:rPr lang="en-US" altLang="zh-CN" sz="1400" dirty="0" smtClean="0"/>
              <a:t>(776655)</a:t>
            </a:r>
            <a:endParaRPr lang="en-US" altLang="zh-CN" sz="1400" dirty="0" smtClean="0"/>
          </a:p>
          <a:p>
            <a:r>
              <a:rPr lang="zh-CN" altLang="en-US" sz="1400" dirty="0" smtClean="0"/>
              <a:t>陈乃蔚</a:t>
            </a:r>
            <a:r>
              <a:rPr lang="en-US" altLang="zh-CN" sz="1400" dirty="0" smtClean="0"/>
              <a:t>(776633)</a:t>
            </a:r>
            <a:endParaRPr lang="en-US" altLang="zh-CN" sz="1400" dirty="0" smtClean="0"/>
          </a:p>
          <a:p>
            <a:r>
              <a:rPr lang="zh-CN" altLang="en-US" sz="1400" dirty="0" smtClean="0"/>
              <a:t>丁文杰</a:t>
            </a:r>
            <a:r>
              <a:rPr lang="en-US" altLang="zh-CN" sz="1400" dirty="0" smtClean="0"/>
              <a:t>(776622)</a:t>
            </a:r>
            <a:endParaRPr lang="en-US" sz="1400" dirty="0"/>
          </a:p>
        </p:txBody>
      </p:sp>
      <p:sp>
        <p:nvSpPr>
          <p:cNvPr id="4" name="Folded Corner 3"/>
          <p:cNvSpPr/>
          <p:nvPr/>
        </p:nvSpPr>
        <p:spPr>
          <a:xfrm>
            <a:off x="623392" y="2780928"/>
            <a:ext cx="3672408" cy="1872208"/>
          </a:xfrm>
          <a:prstGeom prst="foldedCorne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教师申报课程完毕，课程可选教师列表即默认按照申报生成。</a:t>
            </a:r>
            <a:endParaRPr lang="en-US" altLang="zh-CN" dirty="0" smtClean="0">
              <a:solidFill>
                <a:schemeClr val="tx1"/>
              </a:solidFill>
            </a:endParaRPr>
          </a:p>
          <a:p>
            <a:pPr algn="ctr"/>
            <a:r>
              <a:rPr lang="zh-CN" altLang="en-US" dirty="0" smtClean="0">
                <a:solidFill>
                  <a:schemeClr val="tx1"/>
                </a:solidFill>
              </a:rPr>
              <a:t>核对可选教师阶段，可以用修改功能增减可选教师。</a:t>
            </a:r>
            <a:endParaRPr lang="en-US"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67408" y="3068960"/>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67408" y="4005064"/>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49411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5877272"/>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204864"/>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a:t>
            </a:r>
            <a:endParaRPr lang="en-US" dirty="0"/>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当前在排课中：目标学年为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47728" y="2924944"/>
            <a:ext cx="7200800" cy="21602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79776"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35960"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392144"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48328"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55640" y="30689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079776"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输入课程信息</a:t>
            </a:r>
            <a:endParaRPr lang="en-US" dirty="0"/>
          </a:p>
        </p:txBody>
      </p:sp>
      <p:sp>
        <p:nvSpPr>
          <p:cNvPr id="56" name="Rectangle 55"/>
          <p:cNvSpPr/>
          <p:nvPr/>
        </p:nvSpPr>
        <p:spPr>
          <a:xfrm>
            <a:off x="4079776" y="4077072"/>
            <a:ext cx="6552728"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教师申报课程</a:t>
            </a:r>
            <a:endParaRPr lang="en-US" altLang="zh-CN" dirty="0"/>
          </a:p>
        </p:txBody>
      </p:sp>
      <p:sp>
        <p:nvSpPr>
          <p:cNvPr id="59" name="Rectangle 58"/>
          <p:cNvSpPr/>
          <p:nvPr/>
        </p:nvSpPr>
        <p:spPr>
          <a:xfrm>
            <a:off x="5735960"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输入课程信息</a:t>
            </a:r>
            <a:endParaRPr lang="en-US" dirty="0"/>
          </a:p>
        </p:txBody>
      </p:sp>
      <p:sp>
        <p:nvSpPr>
          <p:cNvPr id="61" name="Rectangle 60"/>
          <p:cNvSpPr/>
          <p:nvPr/>
        </p:nvSpPr>
        <p:spPr>
          <a:xfrm>
            <a:off x="7392144"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输入课程信息</a:t>
            </a:r>
            <a:endParaRPr lang="en-US" dirty="0"/>
          </a:p>
        </p:txBody>
      </p:sp>
      <p:sp>
        <p:nvSpPr>
          <p:cNvPr id="63" name="Rectangle 62"/>
          <p:cNvSpPr/>
          <p:nvPr/>
        </p:nvSpPr>
        <p:spPr>
          <a:xfrm>
            <a:off x="9048328"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输入课程信息</a:t>
            </a:r>
            <a:endParaRPr lang="en-US" dirty="0"/>
          </a:p>
        </p:txBody>
      </p:sp>
      <p:sp>
        <p:nvSpPr>
          <p:cNvPr id="66" name="Left Arrow 65"/>
          <p:cNvSpPr/>
          <p:nvPr/>
        </p:nvSpPr>
        <p:spPr>
          <a:xfrm rot="1363820">
            <a:off x="5653697" y="3858529"/>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4079776"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核对可</a:t>
            </a:r>
            <a:r>
              <a:rPr lang="zh-CN" altLang="en-US" dirty="0" smtClean="0"/>
              <a:t>选教师</a:t>
            </a:r>
            <a:endParaRPr lang="en-US" altLang="zh-CN" dirty="0" smtClean="0"/>
          </a:p>
        </p:txBody>
      </p:sp>
      <p:sp>
        <p:nvSpPr>
          <p:cNvPr id="81" name="Rectangle 80"/>
          <p:cNvSpPr/>
          <p:nvPr/>
        </p:nvSpPr>
        <p:spPr>
          <a:xfrm>
            <a:off x="5735960"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2" name="Rectangle 81"/>
          <p:cNvSpPr/>
          <p:nvPr/>
        </p:nvSpPr>
        <p:spPr>
          <a:xfrm>
            <a:off x="7392144"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3" name="Rectangle 82"/>
          <p:cNvSpPr/>
          <p:nvPr/>
        </p:nvSpPr>
        <p:spPr>
          <a:xfrm>
            <a:off x="9048328" y="4581128"/>
            <a:ext cx="1584176" cy="36004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4" name="Rectangle 8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p:cNvGrpSpPr/>
          <p:nvPr/>
        </p:nvGrpSpPr>
        <p:grpSpPr>
          <a:xfrm>
            <a:off x="9624392" y="692696"/>
            <a:ext cx="1584176" cy="576064"/>
            <a:chOff x="3071664" y="2708920"/>
            <a:chExt cx="1659613" cy="648072"/>
          </a:xfrm>
          <a:solidFill>
            <a:schemeClr val="accent5">
              <a:lumMod val="75000"/>
            </a:schemeClr>
          </a:solidFill>
        </p:grpSpPr>
        <p:sp>
          <p:nvSpPr>
            <p:cNvPr id="86" name="Rectangle 85"/>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88" name="Group 87"/>
          <p:cNvGrpSpPr/>
          <p:nvPr/>
        </p:nvGrpSpPr>
        <p:grpSpPr>
          <a:xfrm>
            <a:off x="6456040" y="692696"/>
            <a:ext cx="1584176" cy="576064"/>
            <a:chOff x="3071664" y="2852936"/>
            <a:chExt cx="1584176" cy="648072"/>
          </a:xfrm>
          <a:solidFill>
            <a:schemeClr val="accent5">
              <a:lumMod val="75000"/>
            </a:schemeClr>
          </a:solidFill>
        </p:grpSpPr>
        <p:sp>
          <p:nvSpPr>
            <p:cNvPr id="89" name="Rectangle 88"/>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91" name="Group 90"/>
          <p:cNvGrpSpPr/>
          <p:nvPr/>
        </p:nvGrpSpPr>
        <p:grpSpPr>
          <a:xfrm>
            <a:off x="3215680" y="692696"/>
            <a:ext cx="1728193" cy="576064"/>
            <a:chOff x="936470" y="3438001"/>
            <a:chExt cx="1653053" cy="648072"/>
          </a:xfrm>
          <a:solidFill>
            <a:schemeClr val="accent5">
              <a:lumMod val="75000"/>
            </a:schemeClr>
          </a:solidFill>
        </p:grpSpPr>
        <p:sp>
          <p:nvSpPr>
            <p:cNvPr id="92" name="Rectangle 91"/>
            <p:cNvSpPr/>
            <p:nvPr/>
          </p:nvSpPr>
          <p:spPr>
            <a:xfrm>
              <a:off x="936470" y="3438001"/>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1005347" y="3519010"/>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94" name="Group 93"/>
          <p:cNvGrpSpPr/>
          <p:nvPr/>
        </p:nvGrpSpPr>
        <p:grpSpPr>
          <a:xfrm>
            <a:off x="4871864" y="692696"/>
            <a:ext cx="1584176" cy="576064"/>
            <a:chOff x="3071664" y="2708920"/>
            <a:chExt cx="1584176" cy="648072"/>
          </a:xfrm>
          <a:solidFill>
            <a:schemeClr val="accent5">
              <a:lumMod val="75000"/>
            </a:schemeClr>
          </a:solidFill>
        </p:grpSpPr>
        <p:sp>
          <p:nvSpPr>
            <p:cNvPr id="95" name="Rectangle 94"/>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97" name="Group 96"/>
          <p:cNvGrpSpPr/>
          <p:nvPr/>
        </p:nvGrpSpPr>
        <p:grpSpPr>
          <a:xfrm>
            <a:off x="8040216" y="692696"/>
            <a:ext cx="1584176" cy="576064"/>
            <a:chOff x="3071664" y="2492896"/>
            <a:chExt cx="1584176" cy="648072"/>
          </a:xfrm>
          <a:solidFill>
            <a:schemeClr val="accent5">
              <a:lumMod val="75000"/>
            </a:schemeClr>
          </a:solidFill>
        </p:grpSpPr>
        <p:sp>
          <p:nvSpPr>
            <p:cNvPr id="98" name="Rectangle 97"/>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67408" y="3068960"/>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67408" y="4005064"/>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49411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5877272"/>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204864"/>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a:t>
            </a:r>
            <a:endParaRPr lang="en-US" dirty="0"/>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47728" y="2924944"/>
            <a:ext cx="7200800" cy="21602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79776"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35960"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392144"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48328"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55640" y="30689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hlinkClick r:id="rId2" action="ppaction://hlinksldjump"/>
          </p:cNvPr>
          <p:cNvSpPr/>
          <p:nvPr/>
        </p:nvSpPr>
        <p:spPr>
          <a:xfrm>
            <a:off x="4079776"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56" name="Rectangle 55"/>
          <p:cNvSpPr/>
          <p:nvPr/>
        </p:nvSpPr>
        <p:spPr>
          <a:xfrm>
            <a:off x="4079776" y="4077072"/>
            <a:ext cx="6552728"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申报课程已完成，导出申报结果</a:t>
            </a:r>
            <a:endParaRPr lang="en-US" dirty="0"/>
          </a:p>
        </p:txBody>
      </p:sp>
      <p:sp>
        <p:nvSpPr>
          <p:cNvPr id="80" name="Rectangle 79"/>
          <p:cNvSpPr/>
          <p:nvPr/>
        </p:nvSpPr>
        <p:spPr>
          <a:xfrm>
            <a:off x="4079776" y="4581128"/>
            <a:ext cx="1584176"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确认可选教师</a:t>
            </a:r>
            <a:endParaRPr lang="en-US" altLang="zh-CN" dirty="0" smtClean="0"/>
          </a:p>
        </p:txBody>
      </p:sp>
      <p:sp>
        <p:nvSpPr>
          <p:cNvPr id="81" name="Rectangle 80"/>
          <p:cNvSpPr/>
          <p:nvPr/>
        </p:nvSpPr>
        <p:spPr>
          <a:xfrm>
            <a:off x="5735960" y="4581128"/>
            <a:ext cx="1584176"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2" name="Rectangle 81"/>
          <p:cNvSpPr/>
          <p:nvPr/>
        </p:nvSpPr>
        <p:spPr>
          <a:xfrm>
            <a:off x="7392144" y="4581128"/>
            <a:ext cx="1584176"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3" name="Rectangle 82"/>
          <p:cNvSpPr/>
          <p:nvPr/>
        </p:nvSpPr>
        <p:spPr>
          <a:xfrm>
            <a:off x="9048328" y="4581128"/>
            <a:ext cx="1584176"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60" name="Rectangle 59">
            <a:hlinkClick r:id="rId2" action="ppaction://hlinksldjump"/>
          </p:cNvPr>
          <p:cNvSpPr/>
          <p:nvPr/>
        </p:nvSpPr>
        <p:spPr>
          <a:xfrm>
            <a:off x="5735960"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62" name="Rectangle 61">
            <a:hlinkClick r:id="rId2" action="ppaction://hlinksldjump"/>
          </p:cNvPr>
          <p:cNvSpPr/>
          <p:nvPr/>
        </p:nvSpPr>
        <p:spPr>
          <a:xfrm>
            <a:off x="7392144"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64" name="Rectangle 63">
            <a:hlinkClick r:id="rId2" action="ppaction://hlinksldjump"/>
          </p:cNvPr>
          <p:cNvSpPr/>
          <p:nvPr/>
        </p:nvSpPr>
        <p:spPr>
          <a:xfrm>
            <a:off x="9048328"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59" name="Rectangle 58"/>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p:cNvGrpSpPr/>
          <p:nvPr/>
        </p:nvGrpSpPr>
        <p:grpSpPr>
          <a:xfrm>
            <a:off x="9624392" y="692696"/>
            <a:ext cx="1584176" cy="576064"/>
            <a:chOff x="3071664" y="2708920"/>
            <a:chExt cx="1659613" cy="648072"/>
          </a:xfrm>
          <a:solidFill>
            <a:schemeClr val="accent5">
              <a:lumMod val="75000"/>
            </a:schemeClr>
          </a:solidFill>
        </p:grpSpPr>
        <p:sp>
          <p:nvSpPr>
            <p:cNvPr id="63" name="Rectangle 62"/>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85" name="Group 84"/>
          <p:cNvGrpSpPr/>
          <p:nvPr/>
        </p:nvGrpSpPr>
        <p:grpSpPr>
          <a:xfrm>
            <a:off x="6456040" y="692696"/>
            <a:ext cx="1584176" cy="576064"/>
            <a:chOff x="3071664" y="2852936"/>
            <a:chExt cx="1584176" cy="648072"/>
          </a:xfrm>
          <a:solidFill>
            <a:schemeClr val="accent5">
              <a:lumMod val="75000"/>
            </a:schemeClr>
          </a:solidFill>
        </p:grpSpPr>
        <p:sp>
          <p:nvSpPr>
            <p:cNvPr id="86" name="Rectangle 85"/>
            <p:cNvSpPr/>
            <p:nvPr/>
          </p:nvSpPr>
          <p:spPr>
            <a:xfrm>
              <a:off x="3071664" y="285293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3071664" y="293394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88" name="Group 87"/>
          <p:cNvGrpSpPr/>
          <p:nvPr/>
        </p:nvGrpSpPr>
        <p:grpSpPr>
          <a:xfrm>
            <a:off x="3215680" y="692696"/>
            <a:ext cx="1728193" cy="576064"/>
            <a:chOff x="936470" y="3438001"/>
            <a:chExt cx="1653053" cy="648072"/>
          </a:xfrm>
          <a:solidFill>
            <a:schemeClr val="accent5">
              <a:lumMod val="75000"/>
            </a:schemeClr>
          </a:solidFill>
        </p:grpSpPr>
        <p:sp>
          <p:nvSpPr>
            <p:cNvPr id="89" name="Rectangle 88"/>
            <p:cNvSpPr/>
            <p:nvPr/>
          </p:nvSpPr>
          <p:spPr>
            <a:xfrm>
              <a:off x="936470" y="3438001"/>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1005347" y="3519010"/>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91" name="Group 90"/>
          <p:cNvGrpSpPr/>
          <p:nvPr/>
        </p:nvGrpSpPr>
        <p:grpSpPr>
          <a:xfrm>
            <a:off x="4871864" y="692696"/>
            <a:ext cx="1584176" cy="576064"/>
            <a:chOff x="3071664" y="2708920"/>
            <a:chExt cx="1584176" cy="648072"/>
          </a:xfrm>
          <a:solidFill>
            <a:schemeClr val="accent5">
              <a:lumMod val="75000"/>
            </a:schemeClr>
          </a:solidFill>
        </p:grpSpPr>
        <p:sp>
          <p:nvSpPr>
            <p:cNvPr id="92" name="Rectangle 9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94" name="Group 93"/>
          <p:cNvGrpSpPr/>
          <p:nvPr/>
        </p:nvGrpSpPr>
        <p:grpSpPr>
          <a:xfrm>
            <a:off x="8040216" y="692696"/>
            <a:ext cx="1584176" cy="576064"/>
            <a:chOff x="3071664" y="2492896"/>
            <a:chExt cx="1584176" cy="648072"/>
          </a:xfrm>
          <a:solidFill>
            <a:schemeClr val="accent5">
              <a:lumMod val="75000"/>
            </a:schemeClr>
          </a:solidFill>
        </p:grpSpPr>
        <p:sp>
          <p:nvSpPr>
            <p:cNvPr id="95" name="Rectangle 94"/>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
        <p:nvSpPr>
          <p:cNvPr id="97" name="Left Arrow 96"/>
          <p:cNvSpPr/>
          <p:nvPr/>
        </p:nvSpPr>
        <p:spPr>
          <a:xfrm rot="1363820">
            <a:off x="5408133" y="4794632"/>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5">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1">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50000"/>
            </a:schemeClr>
          </a:solidFill>
        </p:grpSpPr>
        <p:sp>
          <p:nvSpPr>
            <p:cNvPr id="25" name="Rectangle 24"/>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67408" y="3068960"/>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67408" y="4005064"/>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49411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5877272"/>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204864"/>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学年第一学期</a:t>
            </a:r>
            <a:endParaRPr lang="en-US" dirty="0"/>
          </a:p>
        </p:txBody>
      </p:sp>
      <p:sp>
        <p:nvSpPr>
          <p:cNvPr id="46" name="Rectangle 45">
            <a:hlinkClick r:id="" action="ppaction://noaction" highlightClick="1"/>
          </p:cNvPr>
          <p:cNvSpPr/>
          <p:nvPr/>
        </p:nvSpPr>
        <p:spPr>
          <a:xfrm>
            <a:off x="9048328" y="2132856"/>
            <a:ext cx="158417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终止本次排课</a:t>
            </a:r>
            <a:endParaRPr lang="en-US" dirty="0"/>
          </a:p>
        </p:txBody>
      </p:sp>
      <p:sp>
        <p:nvSpPr>
          <p:cNvPr id="47" name="TextBox 46"/>
          <p:cNvSpPr txBox="1"/>
          <p:nvPr/>
        </p:nvSpPr>
        <p:spPr>
          <a:xfrm>
            <a:off x="911424" y="1484784"/>
            <a:ext cx="5422831"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学年第一学期</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47728" y="2924944"/>
            <a:ext cx="7200800" cy="1728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79776"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35960"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392144"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48328"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55640" y="30689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hlinkClick r:id="rId2" action="ppaction://hlinksldjump"/>
          </p:cNvPr>
          <p:cNvSpPr/>
          <p:nvPr/>
        </p:nvSpPr>
        <p:spPr>
          <a:xfrm>
            <a:off x="4079776"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确认课程信息</a:t>
            </a:r>
            <a:endParaRPr lang="en-US" dirty="0"/>
          </a:p>
        </p:txBody>
      </p:sp>
      <p:sp>
        <p:nvSpPr>
          <p:cNvPr id="56" name="Rectangle 55"/>
          <p:cNvSpPr/>
          <p:nvPr/>
        </p:nvSpPr>
        <p:spPr>
          <a:xfrm>
            <a:off x="4079776" y="4077072"/>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确认教师认领</a:t>
            </a:r>
            <a:endParaRPr lang="en-US" altLang="zh-CN" dirty="0" smtClean="0"/>
          </a:p>
        </p:txBody>
      </p:sp>
      <p:sp>
        <p:nvSpPr>
          <p:cNvPr id="59" name="Rectangle 58"/>
          <p:cNvSpPr/>
          <p:nvPr/>
        </p:nvSpPr>
        <p:spPr>
          <a:xfrm>
            <a:off x="5735960"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输入课程信息</a:t>
            </a:r>
            <a:endParaRPr lang="en-US" dirty="0"/>
          </a:p>
        </p:txBody>
      </p:sp>
      <p:sp>
        <p:nvSpPr>
          <p:cNvPr id="60" name="Rectangle 59"/>
          <p:cNvSpPr/>
          <p:nvPr/>
        </p:nvSpPr>
        <p:spPr>
          <a:xfrm>
            <a:off x="5735960" y="4077072"/>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教师认领课程</a:t>
            </a:r>
            <a:endParaRPr lang="en-US" altLang="zh-CN" dirty="0" smtClean="0"/>
          </a:p>
        </p:txBody>
      </p:sp>
      <p:sp>
        <p:nvSpPr>
          <p:cNvPr id="61" name="Rectangle 60"/>
          <p:cNvSpPr/>
          <p:nvPr/>
        </p:nvSpPr>
        <p:spPr>
          <a:xfrm>
            <a:off x="7392144"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输入课程信息</a:t>
            </a:r>
            <a:endParaRPr lang="en-US" dirty="0"/>
          </a:p>
        </p:txBody>
      </p:sp>
      <p:sp>
        <p:nvSpPr>
          <p:cNvPr id="62" name="Rectangle 61"/>
          <p:cNvSpPr/>
          <p:nvPr/>
        </p:nvSpPr>
        <p:spPr>
          <a:xfrm>
            <a:off x="7392144" y="4077072"/>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教师认领课程</a:t>
            </a:r>
            <a:endParaRPr lang="en-US" altLang="zh-CN" dirty="0" smtClean="0"/>
          </a:p>
        </p:txBody>
      </p:sp>
      <p:sp>
        <p:nvSpPr>
          <p:cNvPr id="63" name="Rectangle 62"/>
          <p:cNvSpPr/>
          <p:nvPr/>
        </p:nvSpPr>
        <p:spPr>
          <a:xfrm>
            <a:off x="9048328"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输入课程信息</a:t>
            </a:r>
            <a:endParaRPr lang="en-US" dirty="0"/>
          </a:p>
        </p:txBody>
      </p:sp>
      <p:sp>
        <p:nvSpPr>
          <p:cNvPr id="64" name="Rectangle 63"/>
          <p:cNvSpPr/>
          <p:nvPr/>
        </p:nvSpPr>
        <p:spPr>
          <a:xfrm>
            <a:off x="9048328" y="4077072"/>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教师认领课程</a:t>
            </a:r>
            <a:endParaRPr lang="en-US" altLang="zh-CN" dirty="0" smtClean="0"/>
          </a:p>
        </p:txBody>
      </p:sp>
      <p:sp>
        <p:nvSpPr>
          <p:cNvPr id="66" name="Left Arrow 65"/>
          <p:cNvSpPr/>
          <p:nvPr/>
        </p:nvSpPr>
        <p:spPr>
          <a:xfrm rot="1363820">
            <a:off x="5408133" y="3786521"/>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51584" y="836712"/>
            <a:ext cx="9001000" cy="4536504"/>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9" name="TextBox 8"/>
          <p:cNvSpPr txBox="1"/>
          <p:nvPr/>
        </p:nvSpPr>
        <p:spPr>
          <a:xfrm>
            <a:off x="3071664" y="1628800"/>
            <a:ext cx="3917804" cy="369332"/>
          </a:xfrm>
          <a:prstGeom prst="rect">
            <a:avLst/>
          </a:prstGeom>
          <a:noFill/>
        </p:spPr>
        <p:txBody>
          <a:bodyPr wrap="none" rtlCol="0">
            <a:spAutoFit/>
          </a:bodyPr>
          <a:lstStyle/>
          <a:p>
            <a:r>
              <a:rPr lang="en-US" altLang="zh-CN" dirty="0" smtClean="0"/>
              <a:t>*  </a:t>
            </a:r>
            <a:r>
              <a:rPr lang="zh-CN" altLang="en-US" dirty="0" smtClean="0"/>
              <a:t>刑法</a:t>
            </a:r>
            <a:r>
              <a:rPr lang="en-US" altLang="zh-CN" dirty="0" smtClean="0"/>
              <a:t>II(LAWS30050.01)</a:t>
            </a:r>
            <a:r>
              <a:rPr lang="zh-CN" altLang="en-US" dirty="0" smtClean="0"/>
              <a:t>没有可选教师</a:t>
            </a:r>
            <a:endParaRPr lang="en-US" dirty="0"/>
          </a:p>
        </p:txBody>
      </p:sp>
      <p:sp>
        <p:nvSpPr>
          <p:cNvPr id="11" name="Rectangle 10"/>
          <p:cNvSpPr/>
          <p:nvPr/>
        </p:nvSpPr>
        <p:spPr>
          <a:xfrm>
            <a:off x="8904312" y="4077072"/>
            <a:ext cx="165618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关闭窗口</a:t>
            </a:r>
            <a:endParaRPr lang="en-US" dirty="0"/>
          </a:p>
        </p:txBody>
      </p:sp>
      <p:sp>
        <p:nvSpPr>
          <p:cNvPr id="57" name="Left Arrow 56"/>
          <p:cNvSpPr/>
          <p:nvPr/>
        </p:nvSpPr>
        <p:spPr>
          <a:xfrm rot="1363820">
            <a:off x="10520700" y="4506601"/>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67408" y="3068960"/>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67408" y="4005064"/>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49411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5877272"/>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204864"/>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a:t>
            </a:r>
            <a:endParaRPr lang="en-US" dirty="0"/>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47728" y="2924944"/>
            <a:ext cx="7200800" cy="21602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79776"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35960"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392144"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48328"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55640" y="30689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hlinkClick r:id="rId2" action="ppaction://hlinksldjump"/>
          </p:cNvPr>
          <p:cNvSpPr/>
          <p:nvPr/>
        </p:nvSpPr>
        <p:spPr>
          <a:xfrm>
            <a:off x="4079776"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56" name="Rectangle 55"/>
          <p:cNvSpPr/>
          <p:nvPr/>
        </p:nvSpPr>
        <p:spPr>
          <a:xfrm>
            <a:off x="4079776" y="4077072"/>
            <a:ext cx="6552728"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申报课程已完成，导出申报结果</a:t>
            </a:r>
            <a:endParaRPr lang="en-US" dirty="0"/>
          </a:p>
        </p:txBody>
      </p:sp>
      <p:sp>
        <p:nvSpPr>
          <p:cNvPr id="80" name="Rectangle 79"/>
          <p:cNvSpPr/>
          <p:nvPr/>
        </p:nvSpPr>
        <p:spPr>
          <a:xfrm>
            <a:off x="4079776" y="4581128"/>
            <a:ext cx="1584176"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确认可选教师</a:t>
            </a:r>
            <a:endParaRPr lang="en-US" altLang="zh-CN" dirty="0" smtClean="0"/>
          </a:p>
        </p:txBody>
      </p:sp>
      <p:sp>
        <p:nvSpPr>
          <p:cNvPr id="81" name="Rectangle 80"/>
          <p:cNvSpPr/>
          <p:nvPr/>
        </p:nvSpPr>
        <p:spPr>
          <a:xfrm>
            <a:off x="5735960" y="4581128"/>
            <a:ext cx="1584176"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2" name="Rectangle 81"/>
          <p:cNvSpPr/>
          <p:nvPr/>
        </p:nvSpPr>
        <p:spPr>
          <a:xfrm>
            <a:off x="7392144" y="4581128"/>
            <a:ext cx="1584176"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3" name="Rectangle 82"/>
          <p:cNvSpPr/>
          <p:nvPr/>
        </p:nvSpPr>
        <p:spPr>
          <a:xfrm>
            <a:off x="9048328" y="4581128"/>
            <a:ext cx="1584176"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60" name="Rectangle 59">
            <a:hlinkClick r:id="rId2" action="ppaction://hlinksldjump"/>
          </p:cNvPr>
          <p:cNvSpPr/>
          <p:nvPr/>
        </p:nvSpPr>
        <p:spPr>
          <a:xfrm>
            <a:off x="5735960"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62" name="Rectangle 61">
            <a:hlinkClick r:id="rId2" action="ppaction://hlinksldjump"/>
          </p:cNvPr>
          <p:cNvSpPr/>
          <p:nvPr/>
        </p:nvSpPr>
        <p:spPr>
          <a:xfrm>
            <a:off x="7392144"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64" name="Rectangle 63">
            <a:hlinkClick r:id="rId2" action="ppaction://hlinksldjump"/>
          </p:cNvPr>
          <p:cNvSpPr/>
          <p:nvPr/>
        </p:nvSpPr>
        <p:spPr>
          <a:xfrm>
            <a:off x="9048328"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59" name="Rectangle 58"/>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p:cNvGrpSpPr/>
          <p:nvPr/>
        </p:nvGrpSpPr>
        <p:grpSpPr>
          <a:xfrm>
            <a:off x="9624392" y="692696"/>
            <a:ext cx="1584176" cy="576064"/>
            <a:chOff x="3071664" y="2708920"/>
            <a:chExt cx="1659613" cy="648072"/>
          </a:xfrm>
          <a:solidFill>
            <a:schemeClr val="accent5">
              <a:lumMod val="75000"/>
            </a:schemeClr>
          </a:solidFill>
        </p:grpSpPr>
        <p:sp>
          <p:nvSpPr>
            <p:cNvPr id="63" name="Rectangle 62"/>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85" name="Group 84"/>
          <p:cNvGrpSpPr/>
          <p:nvPr/>
        </p:nvGrpSpPr>
        <p:grpSpPr>
          <a:xfrm>
            <a:off x="6456040" y="692696"/>
            <a:ext cx="1584176" cy="576064"/>
            <a:chOff x="3071664" y="2852936"/>
            <a:chExt cx="1584176" cy="648072"/>
          </a:xfrm>
          <a:solidFill>
            <a:schemeClr val="accent5">
              <a:lumMod val="75000"/>
            </a:schemeClr>
          </a:solidFill>
        </p:grpSpPr>
        <p:sp>
          <p:nvSpPr>
            <p:cNvPr id="86" name="Rectangle 85"/>
            <p:cNvSpPr/>
            <p:nvPr/>
          </p:nvSpPr>
          <p:spPr>
            <a:xfrm>
              <a:off x="3071664" y="285293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3071664" y="293394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88" name="Group 87"/>
          <p:cNvGrpSpPr/>
          <p:nvPr/>
        </p:nvGrpSpPr>
        <p:grpSpPr>
          <a:xfrm>
            <a:off x="3215680" y="692696"/>
            <a:ext cx="1728193" cy="576064"/>
            <a:chOff x="936470" y="3438001"/>
            <a:chExt cx="1653053" cy="648072"/>
          </a:xfrm>
          <a:solidFill>
            <a:schemeClr val="accent5">
              <a:lumMod val="75000"/>
            </a:schemeClr>
          </a:solidFill>
        </p:grpSpPr>
        <p:sp>
          <p:nvSpPr>
            <p:cNvPr id="89" name="Rectangle 88"/>
            <p:cNvSpPr/>
            <p:nvPr/>
          </p:nvSpPr>
          <p:spPr>
            <a:xfrm>
              <a:off x="936470" y="3438001"/>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1005347" y="3519010"/>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91" name="Group 90"/>
          <p:cNvGrpSpPr/>
          <p:nvPr/>
        </p:nvGrpSpPr>
        <p:grpSpPr>
          <a:xfrm>
            <a:off x="4871864" y="692696"/>
            <a:ext cx="1584176" cy="576064"/>
            <a:chOff x="3071664" y="2708920"/>
            <a:chExt cx="1584176" cy="648072"/>
          </a:xfrm>
          <a:solidFill>
            <a:schemeClr val="accent5">
              <a:lumMod val="75000"/>
            </a:schemeClr>
          </a:solidFill>
        </p:grpSpPr>
        <p:sp>
          <p:nvSpPr>
            <p:cNvPr id="92" name="Rectangle 9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94" name="Group 93"/>
          <p:cNvGrpSpPr/>
          <p:nvPr/>
        </p:nvGrpSpPr>
        <p:grpSpPr>
          <a:xfrm>
            <a:off x="8040216" y="692696"/>
            <a:ext cx="1584176" cy="576064"/>
            <a:chOff x="3071664" y="2492896"/>
            <a:chExt cx="1584176" cy="648072"/>
          </a:xfrm>
          <a:solidFill>
            <a:schemeClr val="accent5">
              <a:lumMod val="75000"/>
            </a:schemeClr>
          </a:solidFill>
        </p:grpSpPr>
        <p:sp>
          <p:nvSpPr>
            <p:cNvPr id="95" name="Rectangle 94"/>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
        <p:nvSpPr>
          <p:cNvPr id="97" name="Left Arrow 96"/>
          <p:cNvSpPr/>
          <p:nvPr/>
        </p:nvSpPr>
        <p:spPr>
          <a:xfrm rot="1363820">
            <a:off x="5408133" y="4794632"/>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5">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1">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50000"/>
            </a:schemeClr>
          </a:solidFill>
        </p:grpSpPr>
        <p:sp>
          <p:nvSpPr>
            <p:cNvPr id="25" name="Rectangle 24"/>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67408" y="3068960"/>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67408" y="4005064"/>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49411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5877272"/>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204864"/>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学年第一学期</a:t>
            </a:r>
            <a:endParaRPr lang="en-US" dirty="0"/>
          </a:p>
        </p:txBody>
      </p:sp>
      <p:sp>
        <p:nvSpPr>
          <p:cNvPr id="46" name="Rectangle 45">
            <a:hlinkClick r:id="" action="ppaction://noaction" highlightClick="1"/>
          </p:cNvPr>
          <p:cNvSpPr/>
          <p:nvPr/>
        </p:nvSpPr>
        <p:spPr>
          <a:xfrm>
            <a:off x="9048328" y="2132856"/>
            <a:ext cx="158417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终止本次排课</a:t>
            </a:r>
            <a:endParaRPr lang="en-US" dirty="0"/>
          </a:p>
        </p:txBody>
      </p:sp>
      <p:sp>
        <p:nvSpPr>
          <p:cNvPr id="47" name="TextBox 46"/>
          <p:cNvSpPr txBox="1"/>
          <p:nvPr/>
        </p:nvSpPr>
        <p:spPr>
          <a:xfrm>
            <a:off x="911424" y="1484784"/>
            <a:ext cx="5422831"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学年第一学期</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47728" y="2924944"/>
            <a:ext cx="7200800" cy="1728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79776"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35960"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392144"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48328"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55640" y="30689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hlinkClick r:id="rId2" action="ppaction://hlinksldjump"/>
          </p:cNvPr>
          <p:cNvSpPr/>
          <p:nvPr/>
        </p:nvSpPr>
        <p:spPr>
          <a:xfrm>
            <a:off x="4079776"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确认课程信息</a:t>
            </a:r>
            <a:endParaRPr lang="en-US" dirty="0"/>
          </a:p>
        </p:txBody>
      </p:sp>
      <p:sp>
        <p:nvSpPr>
          <p:cNvPr id="56" name="Rectangle 55"/>
          <p:cNvSpPr/>
          <p:nvPr/>
        </p:nvSpPr>
        <p:spPr>
          <a:xfrm>
            <a:off x="4079776" y="4077072"/>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确认教师认领</a:t>
            </a:r>
            <a:endParaRPr lang="en-US" altLang="zh-CN" dirty="0" smtClean="0"/>
          </a:p>
        </p:txBody>
      </p:sp>
      <p:sp>
        <p:nvSpPr>
          <p:cNvPr id="59" name="Rectangle 58"/>
          <p:cNvSpPr/>
          <p:nvPr/>
        </p:nvSpPr>
        <p:spPr>
          <a:xfrm>
            <a:off x="5735960"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输入课程信息</a:t>
            </a:r>
            <a:endParaRPr lang="en-US" dirty="0"/>
          </a:p>
        </p:txBody>
      </p:sp>
      <p:sp>
        <p:nvSpPr>
          <p:cNvPr id="60" name="Rectangle 59"/>
          <p:cNvSpPr/>
          <p:nvPr/>
        </p:nvSpPr>
        <p:spPr>
          <a:xfrm>
            <a:off x="5735960" y="4077072"/>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教师认领课程</a:t>
            </a:r>
            <a:endParaRPr lang="en-US" altLang="zh-CN" dirty="0" smtClean="0"/>
          </a:p>
        </p:txBody>
      </p:sp>
      <p:sp>
        <p:nvSpPr>
          <p:cNvPr id="61" name="Rectangle 60"/>
          <p:cNvSpPr/>
          <p:nvPr/>
        </p:nvSpPr>
        <p:spPr>
          <a:xfrm>
            <a:off x="7392144"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输入课程信息</a:t>
            </a:r>
            <a:endParaRPr lang="en-US" dirty="0"/>
          </a:p>
        </p:txBody>
      </p:sp>
      <p:sp>
        <p:nvSpPr>
          <p:cNvPr id="62" name="Rectangle 61"/>
          <p:cNvSpPr/>
          <p:nvPr/>
        </p:nvSpPr>
        <p:spPr>
          <a:xfrm>
            <a:off x="7392144" y="4077072"/>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教师认领课程</a:t>
            </a:r>
            <a:endParaRPr lang="en-US" altLang="zh-CN" dirty="0" smtClean="0"/>
          </a:p>
        </p:txBody>
      </p:sp>
      <p:sp>
        <p:nvSpPr>
          <p:cNvPr id="63" name="Rectangle 62"/>
          <p:cNvSpPr/>
          <p:nvPr/>
        </p:nvSpPr>
        <p:spPr>
          <a:xfrm>
            <a:off x="9048328" y="3573016"/>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输入课程信息</a:t>
            </a:r>
            <a:endParaRPr lang="en-US" dirty="0"/>
          </a:p>
        </p:txBody>
      </p:sp>
      <p:sp>
        <p:nvSpPr>
          <p:cNvPr id="64" name="Rectangle 63"/>
          <p:cNvSpPr/>
          <p:nvPr/>
        </p:nvSpPr>
        <p:spPr>
          <a:xfrm>
            <a:off x="9048328" y="4077072"/>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教师认领课程</a:t>
            </a:r>
            <a:endParaRPr lang="en-US" altLang="zh-CN" dirty="0" smtClean="0"/>
          </a:p>
        </p:txBody>
      </p:sp>
      <p:sp>
        <p:nvSpPr>
          <p:cNvPr id="66" name="Left Arrow 65"/>
          <p:cNvSpPr/>
          <p:nvPr/>
        </p:nvSpPr>
        <p:spPr>
          <a:xfrm rot="1363820">
            <a:off x="5480141" y="3786521"/>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2351584" y="836712"/>
            <a:ext cx="9001000" cy="4536504"/>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3" name="TextBox 52"/>
          <p:cNvSpPr txBox="1"/>
          <p:nvPr/>
        </p:nvSpPr>
        <p:spPr>
          <a:xfrm>
            <a:off x="3071664" y="1628800"/>
            <a:ext cx="2954655" cy="369332"/>
          </a:xfrm>
          <a:prstGeom prst="rect">
            <a:avLst/>
          </a:prstGeom>
          <a:noFill/>
        </p:spPr>
        <p:txBody>
          <a:bodyPr wrap="none" rtlCol="0">
            <a:spAutoFit/>
          </a:bodyPr>
          <a:lstStyle/>
          <a:p>
            <a:r>
              <a:rPr lang="zh-CN" altLang="en-US" dirty="0" smtClean="0"/>
              <a:t>所有课程确认有可选教师！</a:t>
            </a:r>
            <a:endParaRPr lang="en-US" dirty="0"/>
          </a:p>
        </p:txBody>
      </p:sp>
      <p:sp>
        <p:nvSpPr>
          <p:cNvPr id="57" name="Rectangle 56"/>
          <p:cNvSpPr/>
          <p:nvPr/>
        </p:nvSpPr>
        <p:spPr>
          <a:xfrm>
            <a:off x="8904312" y="4077072"/>
            <a:ext cx="165618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关闭窗口</a:t>
            </a:r>
            <a:endParaRPr lang="en-US" dirty="0"/>
          </a:p>
        </p:txBody>
      </p:sp>
      <p:sp>
        <p:nvSpPr>
          <p:cNvPr id="58" name="Left Arrow 57"/>
          <p:cNvSpPr/>
          <p:nvPr/>
        </p:nvSpPr>
        <p:spPr>
          <a:xfrm rot="1363820">
            <a:off x="10520700" y="4506601"/>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67408" y="3068960"/>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67408" y="4005064"/>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49411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5877272"/>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204864"/>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a:t>
            </a:r>
            <a:endParaRPr lang="en-US" dirty="0"/>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当前在排课中：目标学年为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47728" y="2924944"/>
            <a:ext cx="7200800" cy="21602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79776" y="3068960"/>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35960"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392144"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48328"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55640" y="30689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hlinkClick r:id="rId2" action="ppaction://hlinksldjump"/>
          </p:cNvPr>
          <p:cNvSpPr/>
          <p:nvPr/>
        </p:nvSpPr>
        <p:spPr>
          <a:xfrm>
            <a:off x="4079776"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56" name="Rectangle 55"/>
          <p:cNvSpPr/>
          <p:nvPr/>
        </p:nvSpPr>
        <p:spPr>
          <a:xfrm>
            <a:off x="4079776" y="4077072"/>
            <a:ext cx="6552728"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申报课程已完成，导出申报结果</a:t>
            </a:r>
            <a:endParaRPr lang="en-US" dirty="0"/>
          </a:p>
        </p:txBody>
      </p:sp>
      <p:sp>
        <p:nvSpPr>
          <p:cNvPr id="80" name="Rectangle 79"/>
          <p:cNvSpPr/>
          <p:nvPr/>
        </p:nvSpPr>
        <p:spPr>
          <a:xfrm>
            <a:off x="4079776" y="4581128"/>
            <a:ext cx="1584176"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可选教师已确认</a:t>
            </a:r>
            <a:endParaRPr lang="en-US" altLang="zh-CN" sz="1400" dirty="0" smtClean="0"/>
          </a:p>
        </p:txBody>
      </p:sp>
      <p:sp>
        <p:nvSpPr>
          <p:cNvPr id="81" name="Rectangle 80"/>
          <p:cNvSpPr/>
          <p:nvPr/>
        </p:nvSpPr>
        <p:spPr>
          <a:xfrm>
            <a:off x="5735960" y="4581128"/>
            <a:ext cx="1584176"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2" name="Rectangle 81"/>
          <p:cNvSpPr/>
          <p:nvPr/>
        </p:nvSpPr>
        <p:spPr>
          <a:xfrm>
            <a:off x="7392144" y="4581128"/>
            <a:ext cx="1584176"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83" name="Rectangle 82"/>
          <p:cNvSpPr/>
          <p:nvPr/>
        </p:nvSpPr>
        <p:spPr>
          <a:xfrm>
            <a:off x="9048328" y="4581128"/>
            <a:ext cx="1584176"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核对</a:t>
            </a:r>
            <a:r>
              <a:rPr lang="zh-CN" altLang="en-US" dirty="0" smtClean="0"/>
              <a:t>可</a:t>
            </a:r>
            <a:r>
              <a:rPr lang="zh-CN" altLang="en-US" dirty="0"/>
              <a:t>选教师</a:t>
            </a:r>
            <a:endParaRPr lang="en-US" altLang="zh-CN" dirty="0"/>
          </a:p>
        </p:txBody>
      </p:sp>
      <p:sp>
        <p:nvSpPr>
          <p:cNvPr id="60" name="Rectangle 59">
            <a:hlinkClick r:id="rId2" action="ppaction://hlinksldjump"/>
          </p:cNvPr>
          <p:cNvSpPr/>
          <p:nvPr/>
        </p:nvSpPr>
        <p:spPr>
          <a:xfrm>
            <a:off x="5735960"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62" name="Rectangle 61">
            <a:hlinkClick r:id="rId2" action="ppaction://hlinksldjump"/>
          </p:cNvPr>
          <p:cNvSpPr/>
          <p:nvPr/>
        </p:nvSpPr>
        <p:spPr>
          <a:xfrm>
            <a:off x="7392144"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64" name="Rectangle 63">
            <a:hlinkClick r:id="rId2" action="ppaction://hlinksldjump"/>
          </p:cNvPr>
          <p:cNvSpPr/>
          <p:nvPr/>
        </p:nvSpPr>
        <p:spPr>
          <a:xfrm>
            <a:off x="9048328"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59" name="Rectangle 58"/>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p:cNvGrpSpPr/>
          <p:nvPr/>
        </p:nvGrpSpPr>
        <p:grpSpPr>
          <a:xfrm>
            <a:off x="9624392" y="692696"/>
            <a:ext cx="1584176" cy="576064"/>
            <a:chOff x="3071664" y="2708920"/>
            <a:chExt cx="1659613" cy="648072"/>
          </a:xfrm>
          <a:solidFill>
            <a:schemeClr val="accent5">
              <a:lumMod val="75000"/>
            </a:schemeClr>
          </a:solidFill>
        </p:grpSpPr>
        <p:sp>
          <p:nvSpPr>
            <p:cNvPr id="63" name="Rectangle 62"/>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85" name="Group 84"/>
          <p:cNvGrpSpPr/>
          <p:nvPr/>
        </p:nvGrpSpPr>
        <p:grpSpPr>
          <a:xfrm>
            <a:off x="6456040" y="692696"/>
            <a:ext cx="1584176" cy="576064"/>
            <a:chOff x="3071664" y="2852936"/>
            <a:chExt cx="1584176" cy="648072"/>
          </a:xfrm>
          <a:solidFill>
            <a:schemeClr val="accent5">
              <a:lumMod val="75000"/>
            </a:schemeClr>
          </a:solidFill>
        </p:grpSpPr>
        <p:sp>
          <p:nvSpPr>
            <p:cNvPr id="86" name="Rectangle 85"/>
            <p:cNvSpPr/>
            <p:nvPr/>
          </p:nvSpPr>
          <p:spPr>
            <a:xfrm>
              <a:off x="3071664" y="285293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3071664" y="293394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88" name="Group 87"/>
          <p:cNvGrpSpPr/>
          <p:nvPr/>
        </p:nvGrpSpPr>
        <p:grpSpPr>
          <a:xfrm>
            <a:off x="3215680" y="692696"/>
            <a:ext cx="1728193" cy="576064"/>
            <a:chOff x="936470" y="3438001"/>
            <a:chExt cx="1653053" cy="648072"/>
          </a:xfrm>
          <a:solidFill>
            <a:schemeClr val="accent5">
              <a:lumMod val="75000"/>
            </a:schemeClr>
          </a:solidFill>
        </p:grpSpPr>
        <p:sp>
          <p:nvSpPr>
            <p:cNvPr id="89" name="Rectangle 88"/>
            <p:cNvSpPr/>
            <p:nvPr/>
          </p:nvSpPr>
          <p:spPr>
            <a:xfrm>
              <a:off x="936470" y="3438001"/>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1005347" y="3519010"/>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91" name="Group 90"/>
          <p:cNvGrpSpPr/>
          <p:nvPr/>
        </p:nvGrpSpPr>
        <p:grpSpPr>
          <a:xfrm>
            <a:off x="4871864" y="692696"/>
            <a:ext cx="1584176" cy="576064"/>
            <a:chOff x="3071664" y="2708920"/>
            <a:chExt cx="1584176" cy="648072"/>
          </a:xfrm>
          <a:solidFill>
            <a:schemeClr val="accent5">
              <a:lumMod val="75000"/>
            </a:schemeClr>
          </a:solidFill>
        </p:grpSpPr>
        <p:sp>
          <p:nvSpPr>
            <p:cNvPr id="92" name="Rectangle 9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94" name="Group 93"/>
          <p:cNvGrpSpPr/>
          <p:nvPr/>
        </p:nvGrpSpPr>
        <p:grpSpPr>
          <a:xfrm>
            <a:off x="8040216" y="692696"/>
            <a:ext cx="1584176" cy="576064"/>
            <a:chOff x="3071664" y="2492896"/>
            <a:chExt cx="1584176" cy="648072"/>
          </a:xfrm>
          <a:solidFill>
            <a:schemeClr val="accent5">
              <a:lumMod val="75000"/>
            </a:schemeClr>
          </a:solidFill>
        </p:grpSpPr>
        <p:sp>
          <p:nvSpPr>
            <p:cNvPr id="95" name="Rectangle 94"/>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
        <p:nvSpPr>
          <p:cNvPr id="97" name="Left Arrow 96"/>
          <p:cNvSpPr/>
          <p:nvPr/>
        </p:nvSpPr>
        <p:spPr>
          <a:xfrm rot="1363820">
            <a:off x="7064316" y="4794633"/>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Left Arrow 50"/>
          <p:cNvSpPr/>
          <p:nvPr/>
        </p:nvSpPr>
        <p:spPr>
          <a:xfrm rot="1363820">
            <a:off x="10520701" y="4794634"/>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Left Arrow 52"/>
          <p:cNvSpPr/>
          <p:nvPr/>
        </p:nvSpPr>
        <p:spPr>
          <a:xfrm rot="1363820">
            <a:off x="8864516" y="4794634"/>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67408" y="3068960"/>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67408" y="4005064"/>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49411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5877272"/>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204864"/>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a:t>
            </a:r>
            <a:endParaRPr lang="en-US" dirty="0"/>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当前在排课中：目标学年为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47728" y="2924944"/>
            <a:ext cx="7200800" cy="21602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79776" y="3068960"/>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35960"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392144"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48328" y="3068960"/>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55640" y="30689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hlinkClick r:id="rId2" action="ppaction://hlinksldjump"/>
          </p:cNvPr>
          <p:cNvSpPr/>
          <p:nvPr/>
        </p:nvSpPr>
        <p:spPr>
          <a:xfrm>
            <a:off x="4079776"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56" name="Rectangle 55"/>
          <p:cNvSpPr/>
          <p:nvPr/>
        </p:nvSpPr>
        <p:spPr>
          <a:xfrm>
            <a:off x="4079776" y="4077072"/>
            <a:ext cx="6552728"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申报课程已完成，导出申报结果</a:t>
            </a:r>
            <a:endParaRPr lang="en-US" dirty="0"/>
          </a:p>
        </p:txBody>
      </p:sp>
      <p:sp>
        <p:nvSpPr>
          <p:cNvPr id="80" name="Rectangle 79"/>
          <p:cNvSpPr/>
          <p:nvPr/>
        </p:nvSpPr>
        <p:spPr>
          <a:xfrm>
            <a:off x="4079776" y="4581128"/>
            <a:ext cx="1584176"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可选教师已确认</a:t>
            </a:r>
            <a:endParaRPr lang="en-US" altLang="zh-CN" sz="1400" dirty="0" smtClean="0"/>
          </a:p>
        </p:txBody>
      </p:sp>
      <p:sp>
        <p:nvSpPr>
          <p:cNvPr id="81" name="Rectangle 80"/>
          <p:cNvSpPr/>
          <p:nvPr/>
        </p:nvSpPr>
        <p:spPr>
          <a:xfrm>
            <a:off x="5735960" y="4581128"/>
            <a:ext cx="1584176"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确认可</a:t>
            </a:r>
            <a:r>
              <a:rPr lang="zh-CN" altLang="en-US" dirty="0"/>
              <a:t>选教师</a:t>
            </a:r>
            <a:endParaRPr lang="en-US" altLang="zh-CN" dirty="0"/>
          </a:p>
        </p:txBody>
      </p:sp>
      <p:sp>
        <p:nvSpPr>
          <p:cNvPr id="82" name="Rectangle 81"/>
          <p:cNvSpPr/>
          <p:nvPr/>
        </p:nvSpPr>
        <p:spPr>
          <a:xfrm>
            <a:off x="7392144" y="4581128"/>
            <a:ext cx="1584176"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确认可</a:t>
            </a:r>
            <a:r>
              <a:rPr lang="zh-CN" altLang="en-US" dirty="0"/>
              <a:t>选教师</a:t>
            </a:r>
            <a:endParaRPr lang="en-US" altLang="zh-CN" dirty="0"/>
          </a:p>
        </p:txBody>
      </p:sp>
      <p:sp>
        <p:nvSpPr>
          <p:cNvPr id="83" name="Rectangle 82"/>
          <p:cNvSpPr/>
          <p:nvPr/>
        </p:nvSpPr>
        <p:spPr>
          <a:xfrm>
            <a:off x="9048328" y="4581128"/>
            <a:ext cx="1584176"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确认可</a:t>
            </a:r>
            <a:r>
              <a:rPr lang="zh-CN" altLang="en-US" dirty="0"/>
              <a:t>选教师</a:t>
            </a:r>
            <a:endParaRPr lang="en-US" altLang="zh-CN" dirty="0"/>
          </a:p>
        </p:txBody>
      </p:sp>
      <p:sp>
        <p:nvSpPr>
          <p:cNvPr id="60" name="Rectangle 59">
            <a:hlinkClick r:id="rId2" action="ppaction://hlinksldjump"/>
          </p:cNvPr>
          <p:cNvSpPr/>
          <p:nvPr/>
        </p:nvSpPr>
        <p:spPr>
          <a:xfrm>
            <a:off x="5735960"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62" name="Rectangle 61">
            <a:hlinkClick r:id="rId2" action="ppaction://hlinksldjump"/>
          </p:cNvPr>
          <p:cNvSpPr/>
          <p:nvPr/>
        </p:nvSpPr>
        <p:spPr>
          <a:xfrm>
            <a:off x="7392144"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64" name="Rectangle 63">
            <a:hlinkClick r:id="rId2" action="ppaction://hlinksldjump"/>
          </p:cNvPr>
          <p:cNvSpPr/>
          <p:nvPr/>
        </p:nvSpPr>
        <p:spPr>
          <a:xfrm>
            <a:off x="9048328"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59" name="Rectangle 58"/>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p:cNvGrpSpPr/>
          <p:nvPr/>
        </p:nvGrpSpPr>
        <p:grpSpPr>
          <a:xfrm>
            <a:off x="9624392" y="692696"/>
            <a:ext cx="1584176" cy="576064"/>
            <a:chOff x="3071664" y="2708920"/>
            <a:chExt cx="1659613" cy="648072"/>
          </a:xfrm>
          <a:solidFill>
            <a:schemeClr val="accent5">
              <a:lumMod val="75000"/>
            </a:schemeClr>
          </a:solidFill>
        </p:grpSpPr>
        <p:sp>
          <p:nvSpPr>
            <p:cNvPr id="63" name="Rectangle 62"/>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85" name="Group 84"/>
          <p:cNvGrpSpPr/>
          <p:nvPr/>
        </p:nvGrpSpPr>
        <p:grpSpPr>
          <a:xfrm>
            <a:off x="6456040" y="692696"/>
            <a:ext cx="1584176" cy="576064"/>
            <a:chOff x="3071664" y="2852936"/>
            <a:chExt cx="1584176" cy="648072"/>
          </a:xfrm>
          <a:solidFill>
            <a:schemeClr val="accent5">
              <a:lumMod val="75000"/>
            </a:schemeClr>
          </a:solidFill>
        </p:grpSpPr>
        <p:sp>
          <p:nvSpPr>
            <p:cNvPr id="86" name="Rectangle 85"/>
            <p:cNvSpPr/>
            <p:nvPr/>
          </p:nvSpPr>
          <p:spPr>
            <a:xfrm>
              <a:off x="3071664" y="285293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3071664" y="293394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88" name="Group 87"/>
          <p:cNvGrpSpPr/>
          <p:nvPr/>
        </p:nvGrpSpPr>
        <p:grpSpPr>
          <a:xfrm>
            <a:off x="3215680" y="692696"/>
            <a:ext cx="1728193" cy="576064"/>
            <a:chOff x="936470" y="3438001"/>
            <a:chExt cx="1653053" cy="648072"/>
          </a:xfrm>
          <a:solidFill>
            <a:schemeClr val="accent5">
              <a:lumMod val="75000"/>
            </a:schemeClr>
          </a:solidFill>
        </p:grpSpPr>
        <p:sp>
          <p:nvSpPr>
            <p:cNvPr id="89" name="Rectangle 88"/>
            <p:cNvSpPr/>
            <p:nvPr/>
          </p:nvSpPr>
          <p:spPr>
            <a:xfrm>
              <a:off x="936470" y="3438001"/>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1005347" y="3519010"/>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91" name="Group 90"/>
          <p:cNvGrpSpPr/>
          <p:nvPr/>
        </p:nvGrpSpPr>
        <p:grpSpPr>
          <a:xfrm>
            <a:off x="4871864" y="692696"/>
            <a:ext cx="1584176" cy="576064"/>
            <a:chOff x="3071664" y="2708920"/>
            <a:chExt cx="1584176" cy="648072"/>
          </a:xfrm>
          <a:solidFill>
            <a:schemeClr val="accent5">
              <a:lumMod val="75000"/>
            </a:schemeClr>
          </a:solidFill>
        </p:grpSpPr>
        <p:sp>
          <p:nvSpPr>
            <p:cNvPr id="92" name="Rectangle 9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94" name="Group 93"/>
          <p:cNvGrpSpPr/>
          <p:nvPr/>
        </p:nvGrpSpPr>
        <p:grpSpPr>
          <a:xfrm>
            <a:off x="8040216" y="692696"/>
            <a:ext cx="1584176" cy="576064"/>
            <a:chOff x="3071664" y="2492896"/>
            <a:chExt cx="1584176" cy="648072"/>
          </a:xfrm>
          <a:solidFill>
            <a:schemeClr val="accent5">
              <a:lumMod val="75000"/>
            </a:schemeClr>
          </a:solidFill>
        </p:grpSpPr>
        <p:sp>
          <p:nvSpPr>
            <p:cNvPr id="95" name="Rectangle 94"/>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
        <p:nvSpPr>
          <p:cNvPr id="97" name="Left Arrow 96"/>
          <p:cNvSpPr/>
          <p:nvPr/>
        </p:nvSpPr>
        <p:spPr>
          <a:xfrm rot="1363820">
            <a:off x="7064316" y="4794633"/>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Left Arrow 50"/>
          <p:cNvSpPr/>
          <p:nvPr/>
        </p:nvSpPr>
        <p:spPr>
          <a:xfrm rot="1363820">
            <a:off x="10520701" y="4794634"/>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Left Arrow 52"/>
          <p:cNvSpPr/>
          <p:nvPr/>
        </p:nvSpPr>
        <p:spPr>
          <a:xfrm rot="1363820">
            <a:off x="8864516" y="4794634"/>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67408" y="3068960"/>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67408" y="4005064"/>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49411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5877272"/>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204864"/>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a:t>
            </a:r>
            <a:endParaRPr lang="en-US" dirty="0"/>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当前在排课中：目标学年为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47728" y="2924944"/>
            <a:ext cx="7200800" cy="21602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79776" y="3068960"/>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35960" y="3068960"/>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392144" y="3068960"/>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48328" y="3068960"/>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55640" y="30689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hlinkClick r:id="rId2" action="ppaction://hlinksldjump"/>
          </p:cNvPr>
          <p:cNvSpPr/>
          <p:nvPr/>
        </p:nvSpPr>
        <p:spPr>
          <a:xfrm>
            <a:off x="4079776"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56" name="Rectangle 55"/>
          <p:cNvSpPr/>
          <p:nvPr/>
        </p:nvSpPr>
        <p:spPr>
          <a:xfrm>
            <a:off x="4079776" y="4077072"/>
            <a:ext cx="6552728" cy="36004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申报课程已完成，导出申报结果</a:t>
            </a:r>
            <a:endParaRPr lang="en-US" dirty="0"/>
          </a:p>
        </p:txBody>
      </p:sp>
      <p:sp>
        <p:nvSpPr>
          <p:cNvPr id="80" name="Rectangle 79"/>
          <p:cNvSpPr/>
          <p:nvPr/>
        </p:nvSpPr>
        <p:spPr>
          <a:xfrm>
            <a:off x="4079776" y="4581128"/>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可选教师已确认</a:t>
            </a:r>
            <a:endParaRPr lang="en-US" altLang="zh-CN" sz="1400" dirty="0" smtClean="0"/>
          </a:p>
        </p:txBody>
      </p:sp>
      <p:sp>
        <p:nvSpPr>
          <p:cNvPr id="60" name="Rectangle 59">
            <a:hlinkClick r:id="rId2" action="ppaction://hlinksldjump"/>
          </p:cNvPr>
          <p:cNvSpPr/>
          <p:nvPr/>
        </p:nvSpPr>
        <p:spPr>
          <a:xfrm>
            <a:off x="5735960"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62" name="Rectangle 61">
            <a:hlinkClick r:id="rId2" action="ppaction://hlinksldjump"/>
          </p:cNvPr>
          <p:cNvSpPr/>
          <p:nvPr/>
        </p:nvSpPr>
        <p:spPr>
          <a:xfrm>
            <a:off x="7392144"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64" name="Rectangle 63">
            <a:hlinkClick r:id="rId2" action="ppaction://hlinksldjump"/>
          </p:cNvPr>
          <p:cNvSpPr/>
          <p:nvPr/>
        </p:nvSpPr>
        <p:spPr>
          <a:xfrm>
            <a:off x="9048328" y="3573016"/>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课程已确认</a:t>
            </a:r>
            <a:endParaRPr lang="en-US" dirty="0"/>
          </a:p>
        </p:txBody>
      </p:sp>
      <p:sp>
        <p:nvSpPr>
          <p:cNvPr id="59" name="Rectangle 58"/>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p:cNvGrpSpPr/>
          <p:nvPr/>
        </p:nvGrpSpPr>
        <p:grpSpPr>
          <a:xfrm>
            <a:off x="9624392" y="692696"/>
            <a:ext cx="1584176" cy="576064"/>
            <a:chOff x="3071664" y="2708920"/>
            <a:chExt cx="1659613" cy="648072"/>
          </a:xfrm>
          <a:solidFill>
            <a:schemeClr val="accent5">
              <a:lumMod val="75000"/>
            </a:schemeClr>
          </a:solidFill>
        </p:grpSpPr>
        <p:sp>
          <p:nvSpPr>
            <p:cNvPr id="63" name="Rectangle 62"/>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85" name="Group 84"/>
          <p:cNvGrpSpPr/>
          <p:nvPr/>
        </p:nvGrpSpPr>
        <p:grpSpPr>
          <a:xfrm>
            <a:off x="6456040" y="692696"/>
            <a:ext cx="1584176" cy="576064"/>
            <a:chOff x="3071664" y="2852936"/>
            <a:chExt cx="1584176" cy="648072"/>
          </a:xfrm>
          <a:solidFill>
            <a:schemeClr val="accent5">
              <a:lumMod val="75000"/>
            </a:schemeClr>
          </a:solidFill>
        </p:grpSpPr>
        <p:sp>
          <p:nvSpPr>
            <p:cNvPr id="86" name="Rectangle 85"/>
            <p:cNvSpPr/>
            <p:nvPr/>
          </p:nvSpPr>
          <p:spPr>
            <a:xfrm>
              <a:off x="3071664" y="285293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3071664" y="293394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88" name="Group 87"/>
          <p:cNvGrpSpPr/>
          <p:nvPr/>
        </p:nvGrpSpPr>
        <p:grpSpPr>
          <a:xfrm>
            <a:off x="3215680" y="692696"/>
            <a:ext cx="1728193" cy="576064"/>
            <a:chOff x="936470" y="3438001"/>
            <a:chExt cx="1653053" cy="648072"/>
          </a:xfrm>
          <a:solidFill>
            <a:schemeClr val="accent5">
              <a:lumMod val="75000"/>
            </a:schemeClr>
          </a:solidFill>
        </p:grpSpPr>
        <p:sp>
          <p:nvSpPr>
            <p:cNvPr id="89" name="Rectangle 88"/>
            <p:cNvSpPr/>
            <p:nvPr/>
          </p:nvSpPr>
          <p:spPr>
            <a:xfrm>
              <a:off x="936470" y="3438001"/>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1005347" y="3519010"/>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91" name="Group 90"/>
          <p:cNvGrpSpPr/>
          <p:nvPr/>
        </p:nvGrpSpPr>
        <p:grpSpPr>
          <a:xfrm>
            <a:off x="4871864" y="692696"/>
            <a:ext cx="1584176" cy="576064"/>
            <a:chOff x="3071664" y="2708920"/>
            <a:chExt cx="1584176" cy="648072"/>
          </a:xfrm>
          <a:solidFill>
            <a:schemeClr val="accent5">
              <a:lumMod val="75000"/>
            </a:schemeClr>
          </a:solidFill>
        </p:grpSpPr>
        <p:sp>
          <p:nvSpPr>
            <p:cNvPr id="92" name="Rectangle 9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94" name="Group 93"/>
          <p:cNvGrpSpPr/>
          <p:nvPr/>
        </p:nvGrpSpPr>
        <p:grpSpPr>
          <a:xfrm>
            <a:off x="8040216" y="692696"/>
            <a:ext cx="1584176" cy="576064"/>
            <a:chOff x="3071664" y="2492896"/>
            <a:chExt cx="1584176" cy="648072"/>
          </a:xfrm>
          <a:solidFill>
            <a:schemeClr val="accent5">
              <a:lumMod val="75000"/>
            </a:schemeClr>
          </a:solidFill>
        </p:grpSpPr>
        <p:sp>
          <p:nvSpPr>
            <p:cNvPr id="95" name="Rectangle 94"/>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
        <p:nvSpPr>
          <p:cNvPr id="57" name="Rectangle 56"/>
          <p:cNvSpPr/>
          <p:nvPr/>
        </p:nvSpPr>
        <p:spPr>
          <a:xfrm>
            <a:off x="5735960" y="4581128"/>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可选教师已确认</a:t>
            </a:r>
            <a:endParaRPr lang="en-US" altLang="zh-CN" sz="1400" dirty="0" smtClean="0"/>
          </a:p>
        </p:txBody>
      </p:sp>
      <p:sp>
        <p:nvSpPr>
          <p:cNvPr id="58" name="Rectangle 57"/>
          <p:cNvSpPr/>
          <p:nvPr/>
        </p:nvSpPr>
        <p:spPr>
          <a:xfrm>
            <a:off x="7392144" y="4581128"/>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可选教师已确认</a:t>
            </a:r>
            <a:endParaRPr lang="en-US" altLang="zh-CN" sz="1400" dirty="0" smtClean="0"/>
          </a:p>
        </p:txBody>
      </p:sp>
      <p:sp>
        <p:nvSpPr>
          <p:cNvPr id="65" name="Rectangle 64"/>
          <p:cNvSpPr/>
          <p:nvPr/>
        </p:nvSpPr>
        <p:spPr>
          <a:xfrm>
            <a:off x="9048328" y="4581128"/>
            <a:ext cx="1584176"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可选教师已确认</a:t>
            </a:r>
            <a:endParaRPr lang="en-US" altLang="zh-CN" sz="1400" dirty="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p:cNvSpPr/>
          <p:nvPr/>
        </p:nvSpPr>
        <p:spPr>
          <a:xfrm>
            <a:off x="3647728" y="3933056"/>
            <a:ext cx="7200800"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5">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1">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50000"/>
            </a:schemeClr>
          </a:solidFill>
        </p:grpSpPr>
        <p:sp>
          <p:nvSpPr>
            <p:cNvPr id="25" name="Rectangle 24"/>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67408" y="3068960"/>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67408" y="4005064"/>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49411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5877272"/>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204864"/>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学年第一学期</a:t>
            </a:r>
            <a:endParaRPr lang="en-US" dirty="0"/>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a:t>当前在排课中：目标学年为</a:t>
            </a:r>
            <a:r>
              <a:rPr lang="en-US" altLang="zh-CN" dirty="0"/>
              <a:t>2018-2019</a:t>
            </a:r>
            <a:r>
              <a:rPr lang="zh-CN" altLang="en-US" dirty="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47728" y="2924944"/>
            <a:ext cx="7200800"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79776" y="3068960"/>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35960" y="3068960"/>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392144" y="3068960"/>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48328" y="3068960"/>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55640" y="30689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a:off x="2855640" y="400506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07768" y="4077072"/>
            <a:ext cx="194421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分配授课教师</a:t>
            </a:r>
            <a:endParaRPr lang="en-US" dirty="0"/>
          </a:p>
        </p:txBody>
      </p:sp>
      <p:pic>
        <p:nvPicPr>
          <p:cNvPr id="65" name="Picture 64"/>
          <p:cNvPicPr>
            <a:picLocks noChangeAspect="1"/>
          </p:cNvPicPr>
          <p:nvPr/>
        </p:nvPicPr>
        <p:blipFill>
          <a:blip r:embed="rId2"/>
          <a:stretch>
            <a:fillRect/>
          </a:stretch>
        </p:blipFill>
        <p:spPr>
          <a:xfrm>
            <a:off x="5880100" y="4437112"/>
            <a:ext cx="431800" cy="317500"/>
          </a:xfrm>
          <a:prstGeom prst="rect">
            <a:avLst/>
          </a:prstGeom>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p:cNvSpPr/>
          <p:nvPr/>
        </p:nvSpPr>
        <p:spPr>
          <a:xfrm>
            <a:off x="3647728" y="3933056"/>
            <a:ext cx="7200800"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5">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1">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50000"/>
            </a:schemeClr>
          </a:solidFill>
        </p:grpSpPr>
        <p:sp>
          <p:nvSpPr>
            <p:cNvPr id="25" name="Rectangle 24"/>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67408" y="3068960"/>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67408" y="4005064"/>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49411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5877272"/>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204864"/>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学年第一学期</a:t>
            </a:r>
            <a:endParaRPr lang="en-US" dirty="0"/>
          </a:p>
        </p:txBody>
      </p:sp>
      <p:sp>
        <p:nvSpPr>
          <p:cNvPr id="46" name="Rectangle 45">
            <a:hlinkClick r:id="" action="ppaction://noaction" highlightClick="1"/>
          </p:cNvPr>
          <p:cNvSpPr/>
          <p:nvPr/>
        </p:nvSpPr>
        <p:spPr>
          <a:xfrm>
            <a:off x="9048328" y="2132856"/>
            <a:ext cx="158417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终止本次排课</a:t>
            </a:r>
            <a:endParaRPr lang="en-US" dirty="0"/>
          </a:p>
        </p:txBody>
      </p:sp>
      <p:sp>
        <p:nvSpPr>
          <p:cNvPr id="47" name="TextBox 46"/>
          <p:cNvSpPr txBox="1"/>
          <p:nvPr/>
        </p:nvSpPr>
        <p:spPr>
          <a:xfrm>
            <a:off x="911424" y="1484784"/>
            <a:ext cx="5422831"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学年第一学期</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47728" y="2924944"/>
            <a:ext cx="7200800"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79776" y="3068960"/>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35960" y="3068960"/>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392144" y="3068960"/>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48328" y="3068960"/>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55640" y="30689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a:off x="2855640" y="400506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07768" y="4077072"/>
            <a:ext cx="194421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分配授课教师</a:t>
            </a:r>
            <a:endParaRPr lang="en-US" dirty="0"/>
          </a:p>
        </p:txBody>
      </p:sp>
      <p:pic>
        <p:nvPicPr>
          <p:cNvPr id="65" name="Picture 64"/>
          <p:cNvPicPr>
            <a:picLocks noChangeAspect="1"/>
          </p:cNvPicPr>
          <p:nvPr/>
        </p:nvPicPr>
        <p:blipFill>
          <a:blip r:embed="rId2"/>
          <a:stretch>
            <a:fillRect/>
          </a:stretch>
        </p:blipFill>
        <p:spPr>
          <a:xfrm>
            <a:off x="5880100" y="4437112"/>
            <a:ext cx="431800" cy="317500"/>
          </a:xfrm>
          <a:prstGeom prst="rect">
            <a:avLst/>
          </a:prstGeom>
        </p:spPr>
      </p:pic>
      <p:sp>
        <p:nvSpPr>
          <p:cNvPr id="9" name="Rectangle 8"/>
          <p:cNvSpPr/>
          <p:nvPr/>
        </p:nvSpPr>
        <p:spPr>
          <a:xfrm>
            <a:off x="911424" y="224644"/>
            <a:ext cx="10729192" cy="6408712"/>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1" name="TextBox 10"/>
          <p:cNvSpPr txBox="1"/>
          <p:nvPr/>
        </p:nvSpPr>
        <p:spPr>
          <a:xfrm>
            <a:off x="1271464" y="476672"/>
            <a:ext cx="1107996" cy="369332"/>
          </a:xfrm>
          <a:prstGeom prst="rect">
            <a:avLst/>
          </a:prstGeom>
          <a:noFill/>
        </p:spPr>
        <p:txBody>
          <a:bodyPr wrap="none" rtlCol="0">
            <a:spAutoFit/>
          </a:bodyPr>
          <a:lstStyle/>
          <a:p>
            <a:r>
              <a:rPr lang="zh-CN" altLang="en-US" smtClean="0"/>
              <a:t>统计信息</a:t>
            </a:r>
            <a:endParaRPr lang="en-US" dirty="0"/>
          </a:p>
        </p:txBody>
      </p:sp>
      <p:sp>
        <p:nvSpPr>
          <p:cNvPr id="28" name="TextBox 27"/>
          <p:cNvSpPr txBox="1"/>
          <p:nvPr/>
        </p:nvSpPr>
        <p:spPr>
          <a:xfrm>
            <a:off x="3143672" y="476672"/>
            <a:ext cx="1678665" cy="369332"/>
          </a:xfrm>
          <a:prstGeom prst="rect">
            <a:avLst/>
          </a:prstGeom>
          <a:noFill/>
        </p:spPr>
        <p:txBody>
          <a:bodyPr wrap="none" rtlCol="0">
            <a:spAutoFit/>
          </a:bodyPr>
          <a:lstStyle/>
          <a:p>
            <a:r>
              <a:rPr lang="zh-CN" altLang="en-US" dirty="0" smtClean="0"/>
              <a:t>教师总人数  </a:t>
            </a:r>
            <a:r>
              <a:rPr lang="en-US" altLang="zh-CN" dirty="0" smtClean="0"/>
              <a:t>49</a:t>
            </a:r>
            <a:endParaRPr lang="en-US" dirty="0"/>
          </a:p>
        </p:txBody>
      </p:sp>
      <p:sp>
        <p:nvSpPr>
          <p:cNvPr id="33" name="TextBox 32"/>
          <p:cNvSpPr txBox="1"/>
          <p:nvPr/>
        </p:nvSpPr>
        <p:spPr>
          <a:xfrm>
            <a:off x="3143672" y="980728"/>
            <a:ext cx="4752528" cy="369332"/>
          </a:xfrm>
          <a:prstGeom prst="rect">
            <a:avLst/>
          </a:prstGeom>
          <a:noFill/>
        </p:spPr>
        <p:txBody>
          <a:bodyPr wrap="square" rtlCol="0">
            <a:spAutoFit/>
          </a:bodyPr>
          <a:lstStyle/>
          <a:p>
            <a:r>
              <a:rPr lang="zh-CN" altLang="en-US" dirty="0" smtClean="0"/>
              <a:t>有</a:t>
            </a:r>
            <a:r>
              <a:rPr lang="en-US" altLang="zh-CN" dirty="0" smtClean="0"/>
              <a:t>10</a:t>
            </a:r>
            <a:r>
              <a:rPr lang="zh-CN" altLang="en-US" dirty="0" smtClean="0"/>
              <a:t>位教师有期望学时，总计</a:t>
            </a:r>
            <a:r>
              <a:rPr lang="en-US" altLang="zh-CN" dirty="0" smtClean="0"/>
              <a:t>1800</a:t>
            </a:r>
            <a:r>
              <a:rPr lang="zh-CN" altLang="en-US" dirty="0" smtClean="0"/>
              <a:t>学时</a:t>
            </a:r>
            <a:endParaRPr lang="en-US" dirty="0"/>
          </a:p>
        </p:txBody>
      </p:sp>
      <p:sp>
        <p:nvSpPr>
          <p:cNvPr id="51" name="TextBox 50"/>
          <p:cNvSpPr txBox="1"/>
          <p:nvPr/>
        </p:nvSpPr>
        <p:spPr>
          <a:xfrm>
            <a:off x="3143672" y="1484784"/>
            <a:ext cx="4752528" cy="369332"/>
          </a:xfrm>
          <a:prstGeom prst="rect">
            <a:avLst/>
          </a:prstGeom>
          <a:noFill/>
        </p:spPr>
        <p:txBody>
          <a:bodyPr wrap="square" rtlCol="0">
            <a:spAutoFit/>
          </a:bodyPr>
          <a:lstStyle/>
          <a:p>
            <a:r>
              <a:rPr lang="zh-CN" altLang="en-US" dirty="0" smtClean="0"/>
              <a:t>其余</a:t>
            </a:r>
            <a:r>
              <a:rPr lang="en-US" altLang="zh-CN" dirty="0" smtClean="0"/>
              <a:t>39</a:t>
            </a:r>
            <a:r>
              <a:rPr lang="zh-CN" altLang="en-US" dirty="0" smtClean="0"/>
              <a:t>位教师，预计平均分配学时为</a:t>
            </a:r>
            <a:r>
              <a:rPr lang="en-US" altLang="zh-CN" dirty="0" smtClean="0"/>
              <a:t>174</a:t>
            </a:r>
            <a:r>
              <a:rPr lang="zh-CN" altLang="en-US" dirty="0" smtClean="0"/>
              <a:t>学时</a:t>
            </a:r>
            <a:endParaRPr lang="en-US" dirty="0"/>
          </a:p>
        </p:txBody>
      </p:sp>
      <p:sp>
        <p:nvSpPr>
          <p:cNvPr id="53" name="TextBox 52"/>
          <p:cNvSpPr txBox="1"/>
          <p:nvPr/>
        </p:nvSpPr>
        <p:spPr>
          <a:xfrm>
            <a:off x="3143672" y="2060848"/>
            <a:ext cx="4752528" cy="369332"/>
          </a:xfrm>
          <a:prstGeom prst="rect">
            <a:avLst/>
          </a:prstGeom>
          <a:noFill/>
        </p:spPr>
        <p:txBody>
          <a:bodyPr wrap="square" rtlCol="0">
            <a:spAutoFit/>
          </a:bodyPr>
          <a:lstStyle/>
          <a:p>
            <a:r>
              <a:rPr lang="zh-CN" altLang="en-US" dirty="0" smtClean="0"/>
              <a:t>预计平均课程难度</a:t>
            </a:r>
            <a:endParaRPr lang="en-US" dirty="0"/>
          </a:p>
        </p:txBody>
      </p:sp>
      <p:sp>
        <p:nvSpPr>
          <p:cNvPr id="38" name="Rectangle 37"/>
          <p:cNvSpPr/>
          <p:nvPr/>
        </p:nvSpPr>
        <p:spPr>
          <a:xfrm>
            <a:off x="5303912" y="2132856"/>
            <a:ext cx="13681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课程难度</a:t>
            </a:r>
            <a:endParaRPr lang="en-US" dirty="0">
              <a:solidFill>
                <a:schemeClr val="tx1"/>
              </a:solidFill>
            </a:endParaRPr>
          </a:p>
        </p:txBody>
      </p:sp>
      <p:sp>
        <p:nvSpPr>
          <p:cNvPr id="56" name="Rectangle 55"/>
          <p:cNvSpPr/>
          <p:nvPr/>
        </p:nvSpPr>
        <p:spPr>
          <a:xfrm>
            <a:off x="5303912" y="2492896"/>
            <a:ext cx="13681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人均课程数</a:t>
            </a:r>
            <a:endParaRPr lang="en-US" dirty="0">
              <a:solidFill>
                <a:schemeClr val="tx1"/>
              </a:solidFill>
            </a:endParaRPr>
          </a:p>
        </p:txBody>
      </p:sp>
      <p:sp>
        <p:nvSpPr>
          <p:cNvPr id="39" name="Rectangle 38"/>
          <p:cNvSpPr/>
          <p:nvPr/>
        </p:nvSpPr>
        <p:spPr>
          <a:xfrm>
            <a:off x="6672064" y="2132856"/>
            <a:ext cx="50405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5</a:t>
            </a:r>
            <a:endParaRPr lang="en-US" dirty="0">
              <a:solidFill>
                <a:schemeClr val="tx1"/>
              </a:solidFill>
            </a:endParaRPr>
          </a:p>
        </p:txBody>
      </p:sp>
      <p:sp>
        <p:nvSpPr>
          <p:cNvPr id="59" name="Rectangle 58"/>
          <p:cNvSpPr/>
          <p:nvPr/>
        </p:nvSpPr>
        <p:spPr>
          <a:xfrm>
            <a:off x="6672064" y="2492896"/>
            <a:ext cx="50405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0.6</a:t>
            </a:r>
            <a:endParaRPr lang="en-US" dirty="0">
              <a:solidFill>
                <a:schemeClr val="tx1"/>
              </a:solidFill>
            </a:endParaRPr>
          </a:p>
        </p:txBody>
      </p:sp>
      <p:sp>
        <p:nvSpPr>
          <p:cNvPr id="60" name="Rectangle 59"/>
          <p:cNvSpPr/>
          <p:nvPr/>
        </p:nvSpPr>
        <p:spPr>
          <a:xfrm>
            <a:off x="7176120" y="2132856"/>
            <a:ext cx="50405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4</a:t>
            </a:r>
            <a:endParaRPr lang="en-US" altLang="zh-CN" dirty="0" smtClean="0">
              <a:solidFill>
                <a:schemeClr val="tx1"/>
              </a:solidFill>
            </a:endParaRPr>
          </a:p>
        </p:txBody>
      </p:sp>
      <p:sp>
        <p:nvSpPr>
          <p:cNvPr id="61" name="Rectangle 60"/>
          <p:cNvSpPr/>
          <p:nvPr/>
        </p:nvSpPr>
        <p:spPr>
          <a:xfrm>
            <a:off x="7176120" y="2492896"/>
            <a:ext cx="50405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0.8</a:t>
            </a:r>
            <a:endParaRPr lang="en-US" dirty="0">
              <a:solidFill>
                <a:schemeClr val="tx1"/>
              </a:solidFill>
            </a:endParaRPr>
          </a:p>
        </p:txBody>
      </p:sp>
      <p:sp>
        <p:nvSpPr>
          <p:cNvPr id="62" name="Rectangle 61"/>
          <p:cNvSpPr/>
          <p:nvPr/>
        </p:nvSpPr>
        <p:spPr>
          <a:xfrm>
            <a:off x="7680176" y="2132856"/>
            <a:ext cx="50405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3</a:t>
            </a:r>
            <a:endParaRPr lang="en-US" dirty="0">
              <a:solidFill>
                <a:schemeClr val="tx1"/>
              </a:solidFill>
            </a:endParaRPr>
          </a:p>
        </p:txBody>
      </p:sp>
      <p:sp>
        <p:nvSpPr>
          <p:cNvPr id="63" name="Rectangle 62"/>
          <p:cNvSpPr/>
          <p:nvPr/>
        </p:nvSpPr>
        <p:spPr>
          <a:xfrm>
            <a:off x="7680176" y="2492896"/>
            <a:ext cx="50405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a:t>
            </a:r>
            <a:endParaRPr lang="en-US" dirty="0">
              <a:solidFill>
                <a:schemeClr val="tx1"/>
              </a:solidFill>
            </a:endParaRPr>
          </a:p>
        </p:txBody>
      </p:sp>
      <p:sp>
        <p:nvSpPr>
          <p:cNvPr id="64" name="Rectangle 63"/>
          <p:cNvSpPr/>
          <p:nvPr/>
        </p:nvSpPr>
        <p:spPr>
          <a:xfrm>
            <a:off x="8184232" y="2132856"/>
            <a:ext cx="50405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2</a:t>
            </a:r>
            <a:endParaRPr lang="en-US" dirty="0">
              <a:solidFill>
                <a:schemeClr val="tx1"/>
              </a:solidFill>
            </a:endParaRPr>
          </a:p>
        </p:txBody>
      </p:sp>
      <p:sp>
        <p:nvSpPr>
          <p:cNvPr id="66" name="Rectangle 65"/>
          <p:cNvSpPr/>
          <p:nvPr/>
        </p:nvSpPr>
        <p:spPr>
          <a:xfrm>
            <a:off x="8184232" y="2492896"/>
            <a:ext cx="50405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0.9</a:t>
            </a:r>
            <a:endParaRPr lang="en-US" dirty="0">
              <a:solidFill>
                <a:schemeClr val="tx1"/>
              </a:solidFill>
            </a:endParaRPr>
          </a:p>
        </p:txBody>
      </p:sp>
      <p:sp>
        <p:nvSpPr>
          <p:cNvPr id="67" name="Rectangle 66"/>
          <p:cNvSpPr/>
          <p:nvPr/>
        </p:nvSpPr>
        <p:spPr>
          <a:xfrm>
            <a:off x="8688288" y="2132856"/>
            <a:ext cx="50405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a:t>
            </a:r>
            <a:endParaRPr lang="en-US" dirty="0">
              <a:solidFill>
                <a:schemeClr val="tx1"/>
              </a:solidFill>
            </a:endParaRPr>
          </a:p>
        </p:txBody>
      </p:sp>
      <p:sp>
        <p:nvSpPr>
          <p:cNvPr id="68" name="Rectangle 67"/>
          <p:cNvSpPr/>
          <p:nvPr/>
        </p:nvSpPr>
        <p:spPr>
          <a:xfrm>
            <a:off x="8688288" y="2492896"/>
            <a:ext cx="50405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0.4</a:t>
            </a:r>
            <a:endParaRPr lang="en-US" dirty="0">
              <a:solidFill>
                <a:schemeClr val="tx1"/>
              </a:solidFill>
            </a:endParaRPr>
          </a:p>
        </p:txBody>
      </p:sp>
      <p:sp>
        <p:nvSpPr>
          <p:cNvPr id="69" name="TextBox 68"/>
          <p:cNvSpPr txBox="1"/>
          <p:nvPr/>
        </p:nvSpPr>
        <p:spPr>
          <a:xfrm>
            <a:off x="3143672" y="3140968"/>
            <a:ext cx="1511952" cy="369332"/>
          </a:xfrm>
          <a:prstGeom prst="rect">
            <a:avLst/>
          </a:prstGeom>
          <a:noFill/>
        </p:spPr>
        <p:txBody>
          <a:bodyPr wrap="none" rtlCol="0">
            <a:spAutoFit/>
          </a:bodyPr>
          <a:lstStyle/>
          <a:p>
            <a:r>
              <a:rPr lang="zh-CN" altLang="en-US" dirty="0" smtClean="0"/>
              <a:t>课程总数 </a:t>
            </a:r>
            <a:r>
              <a:rPr lang="en-US" altLang="zh-CN" dirty="0" smtClean="0"/>
              <a:t>226</a:t>
            </a:r>
            <a:endParaRPr lang="en-US" dirty="0"/>
          </a:p>
        </p:txBody>
      </p:sp>
      <p:graphicFrame>
        <p:nvGraphicFramePr>
          <p:cNvPr id="40" name="Table 39"/>
          <p:cNvGraphicFramePr>
            <a:graphicFrameLocks noGrp="1"/>
          </p:cNvGraphicFramePr>
          <p:nvPr/>
        </p:nvGraphicFramePr>
        <p:xfrm>
          <a:off x="3287688" y="3645024"/>
          <a:ext cx="6335341" cy="1981524"/>
        </p:xfrm>
        <a:graphic>
          <a:graphicData uri="http://schemas.openxmlformats.org/drawingml/2006/table">
            <a:tbl>
              <a:tblPr/>
              <a:tblGrid>
                <a:gridCol w="926815"/>
                <a:gridCol w="241225"/>
                <a:gridCol w="241225"/>
                <a:gridCol w="241225"/>
                <a:gridCol w="241225"/>
                <a:gridCol w="241225"/>
                <a:gridCol w="622108"/>
                <a:gridCol w="698284"/>
                <a:gridCol w="596715"/>
                <a:gridCol w="596715"/>
                <a:gridCol w="418971"/>
                <a:gridCol w="317402"/>
                <a:gridCol w="317402"/>
                <a:gridCol w="317402"/>
                <a:gridCol w="317402"/>
              </a:tblGrid>
              <a:tr h="330254">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ctr" fontAlgn="b"/>
                      <a:r>
                        <a:rPr lang="zh-CN" altLang="en-US" sz="1600" b="0" i="0" u="none" strike="noStrike" dirty="0">
                          <a:solidFill>
                            <a:srgbClr val="000000"/>
                          </a:solidFill>
                          <a:effectLst/>
                          <a:latin typeface="Calibri" panose="020F0502020204030204" charset="0"/>
                        </a:rPr>
                        <a:t>难度系数</a:t>
                      </a:r>
                      <a:endParaRPr lang="zh-CN" altLang="en-US" sz="1600" b="0" i="0" u="none" strike="noStrike" dirty="0">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c hMerge="1">
                  <a:tcPr/>
                </a:tc>
                <a:tc hMerge="1">
                  <a:tcPr/>
                </a:tc>
                <a:tc gridSpan="5">
                  <a:txBody>
                    <a:bodyPr/>
                    <a:lstStyle/>
                    <a:p>
                      <a:pPr algn="ctr" fontAlgn="b"/>
                      <a:r>
                        <a:rPr lang="zh-CN" altLang="en-US" sz="1600" b="0" i="0" u="none" strike="noStrike">
                          <a:solidFill>
                            <a:srgbClr val="000000"/>
                          </a:solidFill>
                          <a:effectLst/>
                          <a:latin typeface="Calibri" panose="020F0502020204030204" charset="0"/>
                        </a:rPr>
                        <a:t>人数</a:t>
                      </a:r>
                      <a:endParaRPr lang="zh-CN" altLang="en-US"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c hMerge="1">
                  <a:tcPr/>
                </a:tc>
                <a:tc hMerge="1">
                  <a:tcPr/>
                </a:tc>
                <a:tc gridSpan="4">
                  <a:txBody>
                    <a:bodyPr/>
                    <a:lstStyle/>
                    <a:p>
                      <a:pPr algn="ctr" fontAlgn="b"/>
                      <a:r>
                        <a:rPr lang="zh-CN" altLang="en-US" sz="1600" b="0" i="0" u="none" strike="noStrike">
                          <a:solidFill>
                            <a:srgbClr val="000000"/>
                          </a:solidFill>
                          <a:effectLst/>
                          <a:latin typeface="Calibri" panose="020F0502020204030204" charset="0"/>
                        </a:rPr>
                        <a:t>学时</a:t>
                      </a:r>
                      <a:endParaRPr lang="zh-CN" altLang="en-US"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c hMerge="1">
                  <a:tcPr/>
                </a:tc>
              </a:tr>
              <a:tr h="330254">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charset="0"/>
                        </a:rPr>
                        <a:t>5</a:t>
                      </a:r>
                      <a:endParaRPr lang="en-US"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charset="0"/>
                        </a:rPr>
                        <a:t>4</a:t>
                      </a:r>
                      <a:endParaRPr lang="en-US"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charset="0"/>
                        </a:rPr>
                        <a:t>3</a:t>
                      </a:r>
                      <a:endParaRPr lang="en-US"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s-IS" sz="1600" b="0" i="0" u="none" strike="noStrike">
                          <a:solidFill>
                            <a:srgbClr val="000000"/>
                          </a:solidFill>
                          <a:effectLst/>
                          <a:latin typeface="Calibri" panose="020F0502020204030204" charset="0"/>
                        </a:rPr>
                        <a:t>2</a:t>
                      </a:r>
                      <a:endParaRPr lang="is-IS"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charset="0"/>
                        </a:rPr>
                        <a:t>1</a:t>
                      </a:r>
                      <a:endParaRPr lang="en-US"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charset="0"/>
                        </a:rPr>
                        <a:t>&gt;=100</a:t>
                      </a:r>
                      <a:endParaRPr lang="en-US"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charset="0"/>
                        </a:rPr>
                        <a:t>60-100</a:t>
                      </a:r>
                      <a:endParaRPr lang="en-US" sz="1600" b="0" i="0" u="none" strike="noStrike" dirty="0">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charset="0"/>
                        </a:rPr>
                        <a:t>20-60</a:t>
                      </a:r>
                      <a:endParaRPr lang="en-US" sz="1600" b="0" i="0" u="none" strike="noStrike" dirty="0">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charset="0"/>
                        </a:rPr>
                        <a:t>10-20</a:t>
                      </a:r>
                      <a:endParaRPr lang="en-US" sz="1600" b="0" i="0" u="none" strike="noStrike" dirty="0">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charset="0"/>
                        </a:rPr>
                        <a:t>&lt;10</a:t>
                      </a:r>
                      <a:endParaRPr lang="en-US" sz="1600" b="0" i="0" u="none" strike="noStrike" dirty="0">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i-FI" sz="1600" b="0" i="0" u="none" strike="noStrike">
                          <a:solidFill>
                            <a:srgbClr val="000000"/>
                          </a:solidFill>
                          <a:effectLst/>
                          <a:latin typeface="Calibri" panose="020F0502020204030204" charset="0"/>
                        </a:rPr>
                        <a:t>18</a:t>
                      </a:r>
                      <a:endParaRPr lang="fi-FI"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cs-CZ" sz="1600" b="0" i="0" u="none" strike="noStrike" dirty="0">
                          <a:solidFill>
                            <a:srgbClr val="000000"/>
                          </a:solidFill>
                          <a:effectLst/>
                          <a:latin typeface="Calibri" panose="020F0502020204030204" charset="0"/>
                        </a:rPr>
                        <a:t>36</a:t>
                      </a:r>
                      <a:endParaRPr lang="cs-CZ" sz="1600" b="0" i="0" u="none" strike="noStrike" dirty="0">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charset="0"/>
                        </a:rPr>
                        <a:t>54</a:t>
                      </a:r>
                      <a:endParaRPr lang="en-US"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s-IS" sz="1600" b="0" i="0" u="none" strike="noStrike">
                          <a:solidFill>
                            <a:srgbClr val="000000"/>
                          </a:solidFill>
                          <a:effectLst/>
                          <a:latin typeface="Calibri" panose="020F0502020204030204" charset="0"/>
                        </a:rPr>
                        <a:t>72</a:t>
                      </a:r>
                      <a:endParaRPr lang="is-IS"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0254">
                <a:tc>
                  <a:txBody>
                    <a:bodyPr/>
                    <a:lstStyle/>
                    <a:p>
                      <a:pPr algn="l" fontAlgn="b"/>
                      <a:r>
                        <a:rPr lang="ja-JP" altLang="en-US" sz="1600" b="0" i="0" u="none" strike="noStrike">
                          <a:solidFill>
                            <a:srgbClr val="000000"/>
                          </a:solidFill>
                          <a:effectLst/>
                          <a:latin typeface="Calibri" panose="020F0502020204030204" charset="0"/>
                        </a:rPr>
                        <a:t>本科</a:t>
                      </a:r>
                      <a:endParaRPr lang="ja-JP" altLang="en-US"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s-IS" sz="1600" b="0" i="0" u="none" strike="noStrike" dirty="0">
                          <a:solidFill>
                            <a:srgbClr val="000000"/>
                          </a:solidFill>
                          <a:effectLst/>
                          <a:latin typeface="Calibri" panose="020F0502020204030204" charset="0"/>
                        </a:rPr>
                        <a:t>27</a:t>
                      </a:r>
                      <a:endParaRPr lang="is-IS" sz="1600" b="0" i="0" u="none" strike="noStrike" dirty="0">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charset="0"/>
                        </a:rPr>
                        <a:t>31</a:t>
                      </a:r>
                      <a:endParaRPr lang="en-US" sz="1600" b="0" i="0" u="none" strike="noStrike" dirty="0">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charset="0"/>
                        </a:rPr>
                        <a:t>4</a:t>
                      </a:r>
                      <a:endParaRPr lang="en-US"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0254">
                <a:tc>
                  <a:txBody>
                    <a:bodyPr/>
                    <a:lstStyle/>
                    <a:p>
                      <a:pPr algn="l" fontAlgn="b"/>
                      <a:r>
                        <a:rPr lang="zh-CN" altLang="en-US" sz="1600" b="0" i="0" u="none" strike="noStrike">
                          <a:solidFill>
                            <a:srgbClr val="000000"/>
                          </a:solidFill>
                          <a:effectLst/>
                          <a:latin typeface="Calibri" panose="020F0502020204030204" charset="0"/>
                        </a:rPr>
                        <a:t>法律硕士</a:t>
                      </a:r>
                      <a:endParaRPr lang="zh-CN" altLang="en-US"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charset="0"/>
                        </a:rPr>
                        <a:t>45</a:t>
                      </a:r>
                      <a:endParaRPr lang="en-US"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s-IS" sz="1600" b="0" i="0" u="none" strike="noStrike" dirty="0">
                          <a:solidFill>
                            <a:srgbClr val="000000"/>
                          </a:solidFill>
                          <a:effectLst/>
                          <a:latin typeface="Calibri" panose="020F0502020204030204" charset="0"/>
                        </a:rPr>
                        <a:t>12</a:t>
                      </a:r>
                      <a:endParaRPr lang="is-IS" sz="1600" b="0" i="0" u="none" strike="noStrike" dirty="0">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charset="0"/>
                        </a:rPr>
                        <a:t>4</a:t>
                      </a:r>
                      <a:endParaRPr lang="en-US"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0254">
                <a:tc>
                  <a:txBody>
                    <a:bodyPr/>
                    <a:lstStyle/>
                    <a:p>
                      <a:pPr algn="l" fontAlgn="b"/>
                      <a:r>
                        <a:rPr lang="zh-CN" altLang="en-US" sz="1600" b="0" i="0" u="none" strike="noStrike">
                          <a:solidFill>
                            <a:srgbClr val="000000"/>
                          </a:solidFill>
                          <a:effectLst/>
                          <a:latin typeface="Calibri" panose="020F0502020204030204" charset="0"/>
                        </a:rPr>
                        <a:t>法学硕士</a:t>
                      </a:r>
                      <a:endParaRPr lang="zh-CN" altLang="en-US"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charset="0"/>
                        </a:rPr>
                        <a:t>1</a:t>
                      </a:r>
                      <a:endParaRPr lang="en-US"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charset="0"/>
                        </a:rPr>
                        <a:t>16</a:t>
                      </a:r>
                      <a:endParaRPr lang="en-US"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alibri" panose="020F0502020204030204" charset="0"/>
                        </a:rPr>
                        <a:t>30</a:t>
                      </a:r>
                      <a:endParaRPr lang="en-US" sz="1600" b="0" i="0" u="none" strike="noStrike" dirty="0">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dirty="0">
                          <a:solidFill>
                            <a:srgbClr val="000000"/>
                          </a:solidFill>
                          <a:effectLst/>
                          <a:latin typeface="Calibri" panose="020F0502020204030204" charset="0"/>
                        </a:rPr>
                        <a:t> </a:t>
                      </a:r>
                      <a:endParaRPr lang="sk-SK" sz="1600" b="0" i="0" u="none" strike="noStrike" dirty="0">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0254">
                <a:tc>
                  <a:txBody>
                    <a:bodyPr/>
                    <a:lstStyle/>
                    <a:p>
                      <a:pPr algn="l" fontAlgn="b"/>
                      <a:r>
                        <a:rPr lang="en-US" sz="1600" b="0" i="0" u="none" strike="noStrike">
                          <a:solidFill>
                            <a:srgbClr val="000000"/>
                          </a:solidFill>
                          <a:effectLst/>
                          <a:latin typeface="Calibri" panose="020F0502020204030204" charset="0"/>
                        </a:rPr>
                        <a:t>博士</a:t>
                      </a:r>
                      <a:endParaRPr lang="en-US"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a:solidFill>
                            <a:srgbClr val="000000"/>
                          </a:solidFill>
                          <a:effectLst/>
                          <a:latin typeface="Calibri" panose="020F0502020204030204" charset="0"/>
                        </a:rPr>
                        <a:t> </a:t>
                      </a:r>
                      <a:endParaRPr lang="sk-SK"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charset="0"/>
                        </a:rPr>
                        <a:t>3</a:t>
                      </a:r>
                      <a:endParaRPr lang="en-US"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s-IS" sz="1600" b="0" i="0" u="none" strike="noStrike">
                          <a:solidFill>
                            <a:srgbClr val="000000"/>
                          </a:solidFill>
                          <a:effectLst/>
                          <a:latin typeface="Calibri" panose="020F0502020204030204" charset="0"/>
                        </a:rPr>
                        <a:t>24</a:t>
                      </a:r>
                      <a:endParaRPr lang="is-IS" sz="1600" b="0" i="0" u="none" strike="noStrike">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sk-SK" sz="1600" b="0" i="0" u="none" strike="noStrike" dirty="0">
                          <a:solidFill>
                            <a:srgbClr val="000000"/>
                          </a:solidFill>
                          <a:effectLst/>
                          <a:latin typeface="Calibri" panose="020F0502020204030204" charset="0"/>
                        </a:rPr>
                        <a:t> </a:t>
                      </a:r>
                      <a:endParaRPr lang="sk-SK" sz="1600" b="0" i="0" u="none" strike="noStrike" dirty="0">
                        <a:solidFill>
                          <a:srgbClr val="000000"/>
                        </a:solidFill>
                        <a:effectLst/>
                        <a:latin typeface="Calibri" panose="020F050202020403020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42" name="Rectangle 41"/>
          <p:cNvSpPr/>
          <p:nvPr/>
        </p:nvSpPr>
        <p:spPr>
          <a:xfrm>
            <a:off x="7968208" y="5877272"/>
            <a:ext cx="165618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下一步</a:t>
            </a:r>
            <a:endParaRPr lang="en-US" dirty="0"/>
          </a:p>
        </p:txBody>
      </p:sp>
      <p:sp>
        <p:nvSpPr>
          <p:cNvPr id="73" name="Rectangle 72"/>
          <p:cNvSpPr/>
          <p:nvPr/>
        </p:nvSpPr>
        <p:spPr>
          <a:xfrm>
            <a:off x="9840416" y="5877272"/>
            <a:ext cx="165618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pic>
        <p:nvPicPr>
          <p:cNvPr id="74" name="Picture 73"/>
          <p:cNvPicPr>
            <a:picLocks noChangeAspect="1"/>
          </p:cNvPicPr>
          <p:nvPr/>
        </p:nvPicPr>
        <p:blipFill>
          <a:blip r:embed="rId2"/>
          <a:stretch>
            <a:fillRect/>
          </a:stretch>
        </p:blipFill>
        <p:spPr>
          <a:xfrm>
            <a:off x="9480376" y="6237312"/>
            <a:ext cx="431800" cy="317500"/>
          </a:xfrm>
          <a:prstGeom prst="rect">
            <a:avLst/>
          </a:prstGeom>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p:cNvSpPr/>
          <p:nvPr/>
        </p:nvSpPr>
        <p:spPr>
          <a:xfrm>
            <a:off x="3647728" y="3933056"/>
            <a:ext cx="7200800"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5">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1">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50000"/>
            </a:schemeClr>
          </a:solidFill>
        </p:grpSpPr>
        <p:sp>
          <p:nvSpPr>
            <p:cNvPr id="25" name="Rectangle 24"/>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67408" y="3068960"/>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67408" y="4005064"/>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49411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5877272"/>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204864"/>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学年第一学期</a:t>
            </a:r>
            <a:endParaRPr lang="en-US" dirty="0"/>
          </a:p>
        </p:txBody>
      </p:sp>
      <p:sp>
        <p:nvSpPr>
          <p:cNvPr id="46" name="Rectangle 45">
            <a:hlinkClick r:id="" action="ppaction://noaction" highlightClick="1"/>
          </p:cNvPr>
          <p:cNvSpPr/>
          <p:nvPr/>
        </p:nvSpPr>
        <p:spPr>
          <a:xfrm>
            <a:off x="9048328" y="2132856"/>
            <a:ext cx="158417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终止本次排课</a:t>
            </a:r>
            <a:endParaRPr lang="en-US" dirty="0"/>
          </a:p>
        </p:txBody>
      </p:sp>
      <p:sp>
        <p:nvSpPr>
          <p:cNvPr id="47" name="TextBox 46"/>
          <p:cNvSpPr txBox="1"/>
          <p:nvPr/>
        </p:nvSpPr>
        <p:spPr>
          <a:xfrm>
            <a:off x="911424" y="1484784"/>
            <a:ext cx="5422831"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学年第一学期</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47728" y="2924944"/>
            <a:ext cx="7200800"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79776" y="3068960"/>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35960" y="3068960"/>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392144" y="3068960"/>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48328" y="3068960"/>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55640" y="30689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a:off x="2855640" y="400506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07768" y="4077072"/>
            <a:ext cx="194421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分配授课教师</a:t>
            </a:r>
            <a:endParaRPr lang="en-US" dirty="0"/>
          </a:p>
        </p:txBody>
      </p:sp>
      <p:pic>
        <p:nvPicPr>
          <p:cNvPr id="65" name="Picture 64"/>
          <p:cNvPicPr>
            <a:picLocks noChangeAspect="1"/>
          </p:cNvPicPr>
          <p:nvPr/>
        </p:nvPicPr>
        <p:blipFill>
          <a:blip r:embed="rId2"/>
          <a:stretch>
            <a:fillRect/>
          </a:stretch>
        </p:blipFill>
        <p:spPr>
          <a:xfrm>
            <a:off x="5880100" y="4437112"/>
            <a:ext cx="431800" cy="317500"/>
          </a:xfrm>
          <a:prstGeom prst="rect">
            <a:avLst/>
          </a:prstGeom>
        </p:spPr>
      </p:pic>
      <p:sp>
        <p:nvSpPr>
          <p:cNvPr id="9" name="Rectangle 8"/>
          <p:cNvSpPr/>
          <p:nvPr/>
        </p:nvSpPr>
        <p:spPr>
          <a:xfrm>
            <a:off x="911424" y="224644"/>
            <a:ext cx="10729192" cy="6408712"/>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1" name="TextBox 10"/>
          <p:cNvSpPr txBox="1"/>
          <p:nvPr/>
        </p:nvSpPr>
        <p:spPr>
          <a:xfrm>
            <a:off x="4151784" y="1196752"/>
            <a:ext cx="4185761" cy="461665"/>
          </a:xfrm>
          <a:prstGeom prst="rect">
            <a:avLst/>
          </a:prstGeom>
          <a:noFill/>
        </p:spPr>
        <p:txBody>
          <a:bodyPr wrap="none" rtlCol="0">
            <a:spAutoFit/>
          </a:bodyPr>
          <a:lstStyle/>
          <a:p>
            <a:r>
              <a:rPr lang="zh-CN" altLang="en-US" sz="2400" dirty="0" smtClean="0"/>
              <a:t>系统自动分配授课教师完成！</a:t>
            </a:r>
            <a:endParaRPr lang="en-US" sz="2400" dirty="0"/>
          </a:p>
        </p:txBody>
      </p:sp>
      <p:sp>
        <p:nvSpPr>
          <p:cNvPr id="73" name="Rectangle 72"/>
          <p:cNvSpPr/>
          <p:nvPr/>
        </p:nvSpPr>
        <p:spPr>
          <a:xfrm>
            <a:off x="9840416" y="5877272"/>
            <a:ext cx="165618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关闭窗口</a:t>
            </a:r>
            <a:endParaRPr lang="en-US" dirty="0"/>
          </a:p>
        </p:txBody>
      </p:sp>
      <p:sp>
        <p:nvSpPr>
          <p:cNvPr id="70" name="TextBox 69"/>
          <p:cNvSpPr txBox="1"/>
          <p:nvPr/>
        </p:nvSpPr>
        <p:spPr>
          <a:xfrm>
            <a:off x="2207568" y="3573016"/>
            <a:ext cx="1107996" cy="369332"/>
          </a:xfrm>
          <a:prstGeom prst="rect">
            <a:avLst/>
          </a:prstGeom>
          <a:noFill/>
        </p:spPr>
        <p:txBody>
          <a:bodyPr wrap="none" rtlCol="0">
            <a:spAutoFit/>
          </a:bodyPr>
          <a:lstStyle/>
          <a:p>
            <a:r>
              <a:rPr lang="zh-CN" altLang="en-US" dirty="0" smtClean="0"/>
              <a:t>提示信息</a:t>
            </a:r>
            <a:endParaRPr lang="en-US" dirty="0"/>
          </a:p>
        </p:txBody>
      </p:sp>
      <p:sp>
        <p:nvSpPr>
          <p:cNvPr id="71" name="TextBox 70"/>
          <p:cNvSpPr txBox="1"/>
          <p:nvPr/>
        </p:nvSpPr>
        <p:spPr>
          <a:xfrm>
            <a:off x="6312024" y="3573016"/>
            <a:ext cx="1107996" cy="369332"/>
          </a:xfrm>
          <a:prstGeom prst="rect">
            <a:avLst/>
          </a:prstGeom>
          <a:noFill/>
        </p:spPr>
        <p:txBody>
          <a:bodyPr wrap="none" rtlCol="0">
            <a:spAutoFit/>
          </a:bodyPr>
          <a:lstStyle/>
          <a:p>
            <a:r>
              <a:rPr lang="zh-CN" altLang="en-US" dirty="0" smtClean="0"/>
              <a:t>排课结果</a:t>
            </a:r>
            <a:endParaRPr lang="en-US" dirty="0"/>
          </a:p>
        </p:txBody>
      </p:sp>
      <p:sp>
        <p:nvSpPr>
          <p:cNvPr id="43" name="Rectangle 42"/>
          <p:cNvSpPr/>
          <p:nvPr/>
        </p:nvSpPr>
        <p:spPr>
          <a:xfrm>
            <a:off x="3719736" y="3573016"/>
            <a:ext cx="12961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导出</a:t>
            </a:r>
            <a:endParaRPr lang="en-US" dirty="0"/>
          </a:p>
        </p:txBody>
      </p:sp>
      <p:sp>
        <p:nvSpPr>
          <p:cNvPr id="72" name="Rectangle 71"/>
          <p:cNvSpPr/>
          <p:nvPr/>
        </p:nvSpPr>
        <p:spPr>
          <a:xfrm>
            <a:off x="7968208" y="3573016"/>
            <a:ext cx="129614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导出</a:t>
            </a:r>
            <a:endParaRPr lang="en-US" dirty="0"/>
          </a:p>
        </p:txBody>
      </p:sp>
      <p:pic>
        <p:nvPicPr>
          <p:cNvPr id="74" name="Picture 73"/>
          <p:cNvPicPr>
            <a:picLocks noChangeAspect="1"/>
          </p:cNvPicPr>
          <p:nvPr/>
        </p:nvPicPr>
        <p:blipFill>
          <a:blip r:embed="rId2"/>
          <a:stretch>
            <a:fillRect/>
          </a:stretch>
        </p:blipFill>
        <p:spPr>
          <a:xfrm>
            <a:off x="11208568" y="6165304"/>
            <a:ext cx="431800" cy="3175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0</a:t>
            </a:r>
            <a:endParaRPr lang="en-US" altLang="zh-CN" dirty="0" smtClean="0">
              <a:solidFill>
                <a:schemeClr val="tx1"/>
              </a:solidFill>
            </a:endParaRPr>
          </a:p>
        </p:txBody>
      </p:sp>
      <p:sp>
        <p:nvSpPr>
          <p:cNvPr id="63" name="Rectangle 62"/>
          <p:cNvSpPr/>
          <p:nvPr/>
        </p:nvSpPr>
        <p:spPr>
          <a:xfrm>
            <a:off x="357572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4" name="Rectangle 63"/>
          <p:cNvSpPr/>
          <p:nvPr/>
        </p:nvSpPr>
        <p:spPr>
          <a:xfrm>
            <a:off x="501588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5" name="Rectangle 64"/>
          <p:cNvSpPr/>
          <p:nvPr/>
        </p:nvSpPr>
        <p:spPr>
          <a:xfrm>
            <a:off x="6456040"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6" name="Rectangle 65"/>
          <p:cNvSpPr/>
          <p:nvPr/>
        </p:nvSpPr>
        <p:spPr>
          <a:xfrm>
            <a:off x="8184232" y="1988840"/>
            <a:ext cx="165618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被认领课程数</a:t>
            </a:r>
            <a:r>
              <a:rPr lang="en-US" altLang="zh-CN" dirty="0" smtClean="0">
                <a:solidFill>
                  <a:schemeClr val="tx1"/>
                </a:solidFill>
              </a:rPr>
              <a:t>0</a:t>
            </a:r>
            <a:endParaRPr lang="en-US" altLang="zh-CN" dirty="0">
              <a:solidFill>
                <a:schemeClr val="tx1"/>
              </a:solidFill>
            </a:endParaRPr>
          </a:p>
        </p:txBody>
      </p:sp>
      <p:sp>
        <p:nvSpPr>
          <p:cNvPr id="67" name="Rectangle 66"/>
          <p:cNvSpPr/>
          <p:nvPr/>
        </p:nvSpPr>
        <p:spPr>
          <a:xfrm>
            <a:off x="9984432"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适格教师</a:t>
            </a:r>
            <a:r>
              <a:rPr lang="zh-CN" altLang="en-US" dirty="0">
                <a:solidFill>
                  <a:schemeClr val="tx1"/>
                </a:solidFill>
              </a:rPr>
              <a:t>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639616" y="3861048"/>
            <a:ext cx="190500" cy="304800"/>
          </a:xfrm>
          <a:prstGeom prst="rect">
            <a:avLst/>
          </a:prstGeom>
        </p:spPr>
      </p:pic>
      <p:sp>
        <p:nvSpPr>
          <p:cNvPr id="80" name="TextBox 79"/>
          <p:cNvSpPr txBox="1"/>
          <p:nvPr/>
        </p:nvSpPr>
        <p:spPr>
          <a:xfrm>
            <a:off x="2783632" y="3861048"/>
            <a:ext cx="595035" cy="338554"/>
          </a:xfrm>
          <a:prstGeom prst="rect">
            <a:avLst/>
          </a:prstGeom>
          <a:noFill/>
        </p:spPr>
        <p:txBody>
          <a:bodyPr wrap="none" rtlCol="0">
            <a:spAutoFit/>
          </a:bodyPr>
          <a:lstStyle/>
          <a:p>
            <a:r>
              <a:rPr lang="zh-CN" altLang="en-US" sz="1600" smtClean="0"/>
              <a:t>名称</a:t>
            </a:r>
            <a:endParaRPr lang="en-US" sz="1600" dirty="0"/>
          </a:p>
        </p:txBody>
      </p:sp>
      <p:sp>
        <p:nvSpPr>
          <p:cNvPr id="81" name="TextBox 80"/>
          <p:cNvSpPr txBox="1"/>
          <p:nvPr/>
        </p:nvSpPr>
        <p:spPr>
          <a:xfrm>
            <a:off x="3575720"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295800"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4943872"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591944"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384032"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176120"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040216"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88" name="TextBox 87"/>
          <p:cNvSpPr txBox="1"/>
          <p:nvPr/>
        </p:nvSpPr>
        <p:spPr>
          <a:xfrm>
            <a:off x="10776520" y="3861048"/>
            <a:ext cx="1005403" cy="338554"/>
          </a:xfrm>
          <a:prstGeom prst="rect">
            <a:avLst/>
          </a:prstGeom>
          <a:noFill/>
        </p:spPr>
        <p:txBody>
          <a:bodyPr wrap="none" rtlCol="0">
            <a:spAutoFit/>
          </a:bodyPr>
          <a:lstStyle/>
          <a:p>
            <a:r>
              <a:rPr lang="zh-CN" altLang="en-US" sz="1600" dirty="0" smtClean="0"/>
              <a:t>适格教师</a:t>
            </a:r>
            <a:endParaRPr lang="en-US" sz="1600" dirty="0"/>
          </a:p>
        </p:txBody>
      </p:sp>
      <p:sp>
        <p:nvSpPr>
          <p:cNvPr id="89" name="TextBox 88"/>
          <p:cNvSpPr txBox="1"/>
          <p:nvPr/>
        </p:nvSpPr>
        <p:spPr>
          <a:xfrm>
            <a:off x="9048328"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9912424"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359696" y="3861048"/>
            <a:ext cx="190500" cy="304800"/>
          </a:xfrm>
          <a:prstGeom prst="rect">
            <a:avLst/>
          </a:prstGeom>
        </p:spPr>
      </p:pic>
      <p:pic>
        <p:nvPicPr>
          <p:cNvPr id="92" name="Picture 91"/>
          <p:cNvPicPr>
            <a:picLocks noChangeAspect="1"/>
          </p:cNvPicPr>
          <p:nvPr/>
        </p:nvPicPr>
        <p:blipFill>
          <a:blip r:embed="rId3"/>
          <a:stretch>
            <a:fillRect/>
          </a:stretch>
        </p:blipFill>
        <p:spPr>
          <a:xfrm>
            <a:off x="4151784" y="3861048"/>
            <a:ext cx="190500" cy="304800"/>
          </a:xfrm>
          <a:prstGeom prst="rect">
            <a:avLst/>
          </a:prstGeom>
        </p:spPr>
      </p:pic>
      <p:pic>
        <p:nvPicPr>
          <p:cNvPr id="93" name="Picture 92"/>
          <p:cNvPicPr>
            <a:picLocks noChangeAspect="1"/>
          </p:cNvPicPr>
          <p:nvPr/>
        </p:nvPicPr>
        <p:blipFill>
          <a:blip r:embed="rId3"/>
          <a:stretch>
            <a:fillRect/>
          </a:stretch>
        </p:blipFill>
        <p:spPr>
          <a:xfrm>
            <a:off x="4799856" y="3861048"/>
            <a:ext cx="190500" cy="304800"/>
          </a:xfrm>
          <a:prstGeom prst="rect">
            <a:avLst/>
          </a:prstGeom>
        </p:spPr>
      </p:pic>
      <p:pic>
        <p:nvPicPr>
          <p:cNvPr id="94" name="Picture 93"/>
          <p:cNvPicPr>
            <a:picLocks noChangeAspect="1"/>
          </p:cNvPicPr>
          <p:nvPr/>
        </p:nvPicPr>
        <p:blipFill>
          <a:blip r:embed="rId3"/>
          <a:stretch>
            <a:fillRect/>
          </a:stretch>
        </p:blipFill>
        <p:spPr>
          <a:xfrm>
            <a:off x="5447928" y="3861048"/>
            <a:ext cx="190500" cy="304800"/>
          </a:xfrm>
          <a:prstGeom prst="rect">
            <a:avLst/>
          </a:prstGeom>
        </p:spPr>
      </p:pic>
      <p:pic>
        <p:nvPicPr>
          <p:cNvPr id="95" name="Picture 94"/>
          <p:cNvPicPr>
            <a:picLocks noChangeAspect="1"/>
          </p:cNvPicPr>
          <p:nvPr/>
        </p:nvPicPr>
        <p:blipFill>
          <a:blip r:embed="rId3"/>
          <a:stretch>
            <a:fillRect/>
          </a:stretch>
        </p:blipFill>
        <p:spPr>
          <a:xfrm>
            <a:off x="6168008" y="3861048"/>
            <a:ext cx="190500" cy="304800"/>
          </a:xfrm>
          <a:prstGeom prst="rect">
            <a:avLst/>
          </a:prstGeom>
        </p:spPr>
      </p:pic>
      <p:pic>
        <p:nvPicPr>
          <p:cNvPr id="96" name="Picture 95"/>
          <p:cNvPicPr>
            <a:picLocks noChangeAspect="1"/>
          </p:cNvPicPr>
          <p:nvPr/>
        </p:nvPicPr>
        <p:blipFill>
          <a:blip r:embed="rId3"/>
          <a:stretch>
            <a:fillRect/>
          </a:stretch>
        </p:blipFill>
        <p:spPr>
          <a:xfrm>
            <a:off x="6960096" y="3861048"/>
            <a:ext cx="190500" cy="304800"/>
          </a:xfrm>
          <a:prstGeom prst="rect">
            <a:avLst/>
          </a:prstGeom>
        </p:spPr>
      </p:pic>
      <p:pic>
        <p:nvPicPr>
          <p:cNvPr id="97" name="Picture 96"/>
          <p:cNvPicPr>
            <a:picLocks noChangeAspect="1"/>
          </p:cNvPicPr>
          <p:nvPr/>
        </p:nvPicPr>
        <p:blipFill>
          <a:blip r:embed="rId3"/>
          <a:stretch>
            <a:fillRect/>
          </a:stretch>
        </p:blipFill>
        <p:spPr>
          <a:xfrm>
            <a:off x="7680176" y="3861048"/>
            <a:ext cx="190500" cy="304800"/>
          </a:xfrm>
          <a:prstGeom prst="rect">
            <a:avLst/>
          </a:prstGeom>
        </p:spPr>
      </p:pic>
      <p:pic>
        <p:nvPicPr>
          <p:cNvPr id="98" name="Picture 97"/>
          <p:cNvPicPr>
            <a:picLocks noChangeAspect="1"/>
          </p:cNvPicPr>
          <p:nvPr/>
        </p:nvPicPr>
        <p:blipFill>
          <a:blip r:embed="rId3"/>
          <a:stretch>
            <a:fillRect/>
          </a:stretch>
        </p:blipFill>
        <p:spPr>
          <a:xfrm>
            <a:off x="8904312" y="3861048"/>
            <a:ext cx="190500" cy="304800"/>
          </a:xfrm>
          <a:prstGeom prst="rect">
            <a:avLst/>
          </a:prstGeom>
        </p:spPr>
      </p:pic>
      <p:pic>
        <p:nvPicPr>
          <p:cNvPr id="99" name="Picture 98"/>
          <p:cNvPicPr>
            <a:picLocks noChangeAspect="1"/>
          </p:cNvPicPr>
          <p:nvPr/>
        </p:nvPicPr>
        <p:blipFill>
          <a:blip r:embed="rId3"/>
          <a:stretch>
            <a:fillRect/>
          </a:stretch>
        </p:blipFill>
        <p:spPr>
          <a:xfrm>
            <a:off x="9768408" y="3861048"/>
            <a:ext cx="190500" cy="304800"/>
          </a:xfrm>
          <a:prstGeom prst="rect">
            <a:avLst/>
          </a:prstGeom>
        </p:spPr>
      </p:pic>
      <p:pic>
        <p:nvPicPr>
          <p:cNvPr id="100" name="Picture 99"/>
          <p:cNvPicPr>
            <a:picLocks noChangeAspect="1"/>
          </p:cNvPicPr>
          <p:nvPr/>
        </p:nvPicPr>
        <p:blipFill>
          <a:blip r:embed="rId3"/>
          <a:stretch>
            <a:fillRect/>
          </a:stretch>
        </p:blipFill>
        <p:spPr>
          <a:xfrm>
            <a:off x="10560496"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65313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无记录</a:t>
            </a:r>
            <a:endParaRPr lang="en-US" dirty="0">
              <a:solidFill>
                <a:schemeClr val="tx1"/>
              </a:solidFill>
            </a:endParaRPr>
          </a:p>
        </p:txBody>
      </p:sp>
      <p:sp>
        <p:nvSpPr>
          <p:cNvPr id="104" name="TextBox 103"/>
          <p:cNvSpPr txBox="1"/>
          <p:nvPr/>
        </p:nvSpPr>
        <p:spPr>
          <a:xfrm>
            <a:off x="8688288" y="4725144"/>
            <a:ext cx="3147015" cy="307777"/>
          </a:xfrm>
          <a:prstGeom prst="rect">
            <a:avLst/>
          </a:prstGeom>
          <a:noFill/>
        </p:spPr>
        <p:txBody>
          <a:bodyPr wrap="none" rtlCol="0">
            <a:spAutoFit/>
          </a:bodyPr>
          <a:lstStyle/>
          <a:p>
            <a:r>
              <a:rPr lang="zh-CN" altLang="en-US" sz="1400" dirty="0" smtClean="0"/>
              <a:t>首页 上一页 </a:t>
            </a:r>
            <a:r>
              <a:rPr lang="en-US" altLang="zh-CN" sz="1400" dirty="0" smtClean="0"/>
              <a:t>0-0</a:t>
            </a:r>
            <a:r>
              <a:rPr lang="zh-CN" altLang="en-US" sz="1400" dirty="0" smtClean="0"/>
              <a:t>条，共</a:t>
            </a:r>
            <a:r>
              <a:rPr lang="en-US" altLang="zh-CN" sz="1400" dirty="0" smtClean="0"/>
              <a:t>0</a:t>
            </a:r>
            <a:r>
              <a:rPr lang="zh-CN" altLang="en-US" sz="1400" dirty="0" smtClean="0"/>
              <a:t>条下一页 尾页</a:t>
            </a:r>
            <a:endParaRPr lang="en-US" sz="1400" dirty="0"/>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sp>
        <p:nvSpPr>
          <p:cNvPr id="117" name="Left Arrow 116"/>
          <p:cNvSpPr/>
          <p:nvPr/>
        </p:nvSpPr>
        <p:spPr>
          <a:xfrm rot="1363820">
            <a:off x="8360460" y="3127320"/>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Connector 104"/>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07" name="TextBox 106"/>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108" name="Rectangle 107"/>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09" name="TextBox 108"/>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118" name="Rectangle 117"/>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6" name="Oval 5"/>
          <p:cNvSpPr/>
          <p:nvPr/>
        </p:nvSpPr>
        <p:spPr>
          <a:xfrm>
            <a:off x="0" y="4365104"/>
            <a:ext cx="1991544" cy="12241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040216" y="3861048"/>
            <a:ext cx="792088"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7896200" y="3717032"/>
            <a:ext cx="936104" cy="57606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7968208" y="3717032"/>
            <a:ext cx="864096" cy="57606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0848528" y="3789040"/>
            <a:ext cx="936104" cy="57606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10920536" y="3789040"/>
            <a:ext cx="864096" cy="57606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6" name="Oval 125"/>
          <p:cNvSpPr/>
          <p:nvPr/>
        </p:nvSpPr>
        <p:spPr>
          <a:xfrm>
            <a:off x="10776520" y="3861048"/>
            <a:ext cx="936104"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6456040" y="1916832"/>
            <a:ext cx="1656184" cy="7920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8184232" y="1916832"/>
            <a:ext cx="1656184" cy="7920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9984432" y="1916832"/>
            <a:ext cx="1656184" cy="7920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Straight Connector 128"/>
          <p:cNvCxnSpPr/>
          <p:nvPr/>
        </p:nvCxnSpPr>
        <p:spPr>
          <a:xfrm>
            <a:off x="6888088" y="1988840"/>
            <a:ext cx="936104" cy="57606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H="1">
            <a:off x="6960096" y="1988840"/>
            <a:ext cx="864096" cy="57606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0344472" y="2060848"/>
            <a:ext cx="936104" cy="57606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0416480" y="2060848"/>
            <a:ext cx="864096" cy="57606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1" name="Rectangle 150"/>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2" name="Group 151"/>
          <p:cNvGrpSpPr/>
          <p:nvPr/>
        </p:nvGrpSpPr>
        <p:grpSpPr>
          <a:xfrm>
            <a:off x="9624392" y="692696"/>
            <a:ext cx="1584176" cy="576064"/>
            <a:chOff x="3071664" y="2708920"/>
            <a:chExt cx="1659613" cy="648072"/>
          </a:xfrm>
          <a:solidFill>
            <a:schemeClr val="accent5">
              <a:lumMod val="75000"/>
            </a:schemeClr>
          </a:solidFill>
        </p:grpSpPr>
        <p:sp>
          <p:nvSpPr>
            <p:cNvPr id="153" name="Rectangle 152"/>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TextBox 153"/>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5" name="Group 154"/>
          <p:cNvGrpSpPr/>
          <p:nvPr/>
        </p:nvGrpSpPr>
        <p:grpSpPr>
          <a:xfrm>
            <a:off x="6456040" y="692696"/>
            <a:ext cx="1584176" cy="576064"/>
            <a:chOff x="3071664" y="2852936"/>
            <a:chExt cx="1584176" cy="648072"/>
          </a:xfrm>
          <a:solidFill>
            <a:schemeClr val="accent5">
              <a:lumMod val="75000"/>
            </a:schemeClr>
          </a:solidFill>
        </p:grpSpPr>
        <p:sp>
          <p:nvSpPr>
            <p:cNvPr id="156" name="Rectangle 155"/>
            <p:cNvSpPr/>
            <p:nvPr/>
          </p:nvSpPr>
          <p:spPr>
            <a:xfrm>
              <a:off x="3071664" y="2852936"/>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extBox 156"/>
            <p:cNvSpPr txBox="1"/>
            <p:nvPr/>
          </p:nvSpPr>
          <p:spPr>
            <a:xfrm>
              <a:off x="3071664" y="2933945"/>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58" name="Group 157"/>
          <p:cNvGrpSpPr/>
          <p:nvPr/>
        </p:nvGrpSpPr>
        <p:grpSpPr>
          <a:xfrm>
            <a:off x="3215680" y="692696"/>
            <a:ext cx="1728193" cy="576064"/>
            <a:chOff x="936470" y="3438001"/>
            <a:chExt cx="1653053" cy="648072"/>
          </a:xfrm>
          <a:solidFill>
            <a:schemeClr val="accent5">
              <a:lumMod val="75000"/>
            </a:schemeClr>
          </a:solidFill>
        </p:grpSpPr>
        <p:sp>
          <p:nvSpPr>
            <p:cNvPr id="159" name="Rectangle 158"/>
            <p:cNvSpPr/>
            <p:nvPr/>
          </p:nvSpPr>
          <p:spPr>
            <a:xfrm>
              <a:off x="936470" y="3438001"/>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p:cNvSpPr txBox="1"/>
            <p:nvPr/>
          </p:nvSpPr>
          <p:spPr>
            <a:xfrm>
              <a:off x="1005347" y="3519010"/>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161" name="Group 160"/>
          <p:cNvGrpSpPr/>
          <p:nvPr/>
        </p:nvGrpSpPr>
        <p:grpSpPr>
          <a:xfrm>
            <a:off x="4871864" y="692696"/>
            <a:ext cx="1584176" cy="576064"/>
            <a:chOff x="3071664" y="2708920"/>
            <a:chExt cx="1584176" cy="648072"/>
          </a:xfrm>
          <a:solidFill>
            <a:schemeClr val="accent5">
              <a:lumMod val="75000"/>
            </a:schemeClr>
          </a:solidFill>
        </p:grpSpPr>
        <p:sp>
          <p:nvSpPr>
            <p:cNvPr id="162" name="Rectangle 16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TextBox 16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164" name="Group 163"/>
          <p:cNvGrpSpPr/>
          <p:nvPr/>
        </p:nvGrpSpPr>
        <p:grpSpPr>
          <a:xfrm>
            <a:off x="8040216" y="692696"/>
            <a:ext cx="1584176" cy="576064"/>
            <a:chOff x="3071664" y="2492896"/>
            <a:chExt cx="1584176" cy="648072"/>
          </a:xfrm>
          <a:solidFill>
            <a:schemeClr val="accent5">
              <a:lumMod val="75000"/>
            </a:schemeClr>
          </a:solidFill>
        </p:grpSpPr>
        <p:sp>
          <p:nvSpPr>
            <p:cNvPr id="165" name="Rectangle 164"/>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TextBox 165"/>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3647728" y="3761656"/>
            <a:ext cx="7200800" cy="3096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658308" y="3153927"/>
            <a:ext cx="7200800" cy="4910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5">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1">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50000"/>
            </a:schemeClr>
          </a:solidFill>
        </p:grpSpPr>
        <p:sp>
          <p:nvSpPr>
            <p:cNvPr id="25" name="Rectangle 24"/>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96916" y="2625135"/>
            <a:ext cx="2016224" cy="28803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77988" y="3225934"/>
            <a:ext cx="2016224" cy="407313"/>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3833664"/>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47697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132856"/>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学年第一学期</a:t>
            </a:r>
            <a:endParaRPr lang="en-US" dirty="0"/>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a:t>当前在排课中：目标学年为</a:t>
            </a:r>
            <a:r>
              <a:rPr lang="en-US" altLang="zh-CN" dirty="0"/>
              <a:t>2018-2019</a:t>
            </a:r>
            <a:r>
              <a:rPr lang="zh-CN" altLang="en-US" dirty="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77236" y="2625135"/>
            <a:ext cx="720080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109284" y="2769151"/>
            <a:ext cx="1584176" cy="14401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65468" y="2769151"/>
            <a:ext cx="1584176" cy="14401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421652" y="2769151"/>
            <a:ext cx="1584176" cy="14401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77836" y="2769151"/>
            <a:ext cx="1584176" cy="14401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85148" y="2769151"/>
            <a:ext cx="978408"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a:off x="2866220" y="3225934"/>
            <a:ext cx="978408" cy="1912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18348" y="3297943"/>
            <a:ext cx="2232248" cy="275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统计信息导出</a:t>
            </a:r>
            <a:endParaRPr lang="en-US" dirty="0"/>
          </a:p>
        </p:txBody>
      </p:sp>
      <p:sp>
        <p:nvSpPr>
          <p:cNvPr id="51" name="Rectangle 50"/>
          <p:cNvSpPr/>
          <p:nvPr/>
        </p:nvSpPr>
        <p:spPr>
          <a:xfrm>
            <a:off x="6394612" y="3297943"/>
            <a:ext cx="2160240" cy="275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提示信息导出</a:t>
            </a:r>
            <a:endParaRPr lang="en-US" dirty="0"/>
          </a:p>
        </p:txBody>
      </p:sp>
      <p:sp>
        <p:nvSpPr>
          <p:cNvPr id="53" name="Rectangle 52"/>
          <p:cNvSpPr/>
          <p:nvPr/>
        </p:nvSpPr>
        <p:spPr>
          <a:xfrm>
            <a:off x="8698868" y="3297943"/>
            <a:ext cx="1944216" cy="275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排课结果导出</a:t>
            </a:r>
            <a:endParaRPr lang="en-US" dirty="0"/>
          </a:p>
        </p:txBody>
      </p:sp>
      <p:sp>
        <p:nvSpPr>
          <p:cNvPr id="56" name="Right Arrow 55"/>
          <p:cNvSpPr/>
          <p:nvPr/>
        </p:nvSpPr>
        <p:spPr>
          <a:xfrm>
            <a:off x="2855640" y="383366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4007768" y="4481736"/>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微调</a:t>
            </a:r>
            <a:endParaRPr lang="en-US" dirty="0"/>
          </a:p>
        </p:txBody>
      </p:sp>
      <p:sp>
        <p:nvSpPr>
          <p:cNvPr id="61" name="Rectangle 60"/>
          <p:cNvSpPr/>
          <p:nvPr/>
        </p:nvSpPr>
        <p:spPr>
          <a:xfrm>
            <a:off x="4007768" y="5057800"/>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统计信息</a:t>
            </a:r>
            <a:endParaRPr lang="en-US" dirty="0"/>
          </a:p>
        </p:txBody>
      </p:sp>
      <p:sp>
        <p:nvSpPr>
          <p:cNvPr id="62" name="Rectangle 61"/>
          <p:cNvSpPr/>
          <p:nvPr/>
        </p:nvSpPr>
        <p:spPr>
          <a:xfrm>
            <a:off x="4007768" y="5633864"/>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结果导出</a:t>
            </a:r>
            <a:endParaRPr lang="en-US" dirty="0"/>
          </a:p>
        </p:txBody>
      </p:sp>
      <p:sp>
        <p:nvSpPr>
          <p:cNvPr id="63" name="Rectangle 62"/>
          <p:cNvSpPr/>
          <p:nvPr/>
        </p:nvSpPr>
        <p:spPr>
          <a:xfrm>
            <a:off x="4007768" y="6209928"/>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确认微调结束</a:t>
            </a:r>
            <a:endParaRPr lang="en-US" sz="1400" dirty="0"/>
          </a:p>
        </p:txBody>
      </p:sp>
      <p:sp>
        <p:nvSpPr>
          <p:cNvPr id="64" name="Oval 63"/>
          <p:cNvSpPr/>
          <p:nvPr/>
        </p:nvSpPr>
        <p:spPr>
          <a:xfrm>
            <a:off x="4007768" y="3905672"/>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66" name="Oval 65"/>
          <p:cNvSpPr/>
          <p:nvPr/>
        </p:nvSpPr>
        <p:spPr>
          <a:xfrm>
            <a:off x="5663952" y="3905672"/>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67" name="Oval 66"/>
          <p:cNvSpPr/>
          <p:nvPr/>
        </p:nvSpPr>
        <p:spPr>
          <a:xfrm>
            <a:off x="7320136" y="3905672"/>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68" name="Oval 67"/>
          <p:cNvSpPr/>
          <p:nvPr/>
        </p:nvSpPr>
        <p:spPr>
          <a:xfrm>
            <a:off x="8976320" y="3905672"/>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69" name="Rectangle 68"/>
          <p:cNvSpPr/>
          <p:nvPr/>
        </p:nvSpPr>
        <p:spPr>
          <a:xfrm>
            <a:off x="5663952" y="5057800"/>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统计信息</a:t>
            </a:r>
            <a:endParaRPr lang="en-US" dirty="0"/>
          </a:p>
        </p:txBody>
      </p:sp>
      <p:sp>
        <p:nvSpPr>
          <p:cNvPr id="70" name="Rectangle 69"/>
          <p:cNvSpPr/>
          <p:nvPr/>
        </p:nvSpPr>
        <p:spPr>
          <a:xfrm>
            <a:off x="5663952" y="5633864"/>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结果导出</a:t>
            </a:r>
            <a:endParaRPr lang="en-US" dirty="0"/>
          </a:p>
        </p:txBody>
      </p:sp>
      <p:sp>
        <p:nvSpPr>
          <p:cNvPr id="71" name="Rectangle 70"/>
          <p:cNvSpPr/>
          <p:nvPr/>
        </p:nvSpPr>
        <p:spPr>
          <a:xfrm>
            <a:off x="5663952" y="6209928"/>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确认微调结束</a:t>
            </a:r>
            <a:endParaRPr lang="en-US" sz="1400" dirty="0"/>
          </a:p>
        </p:txBody>
      </p:sp>
      <p:sp>
        <p:nvSpPr>
          <p:cNvPr id="72" name="Rectangle 71"/>
          <p:cNvSpPr/>
          <p:nvPr/>
        </p:nvSpPr>
        <p:spPr>
          <a:xfrm>
            <a:off x="5663952" y="4481736"/>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微调</a:t>
            </a:r>
            <a:endParaRPr lang="en-US" dirty="0"/>
          </a:p>
        </p:txBody>
      </p:sp>
      <p:sp>
        <p:nvSpPr>
          <p:cNvPr id="77" name="Rectangle 76"/>
          <p:cNvSpPr/>
          <p:nvPr/>
        </p:nvSpPr>
        <p:spPr>
          <a:xfrm>
            <a:off x="7320136" y="5057800"/>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统计信息</a:t>
            </a:r>
            <a:endParaRPr lang="en-US" dirty="0"/>
          </a:p>
        </p:txBody>
      </p:sp>
      <p:sp>
        <p:nvSpPr>
          <p:cNvPr id="78" name="Rectangle 77"/>
          <p:cNvSpPr/>
          <p:nvPr/>
        </p:nvSpPr>
        <p:spPr>
          <a:xfrm>
            <a:off x="7320136" y="5633864"/>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结果导出</a:t>
            </a:r>
            <a:endParaRPr lang="en-US" dirty="0"/>
          </a:p>
        </p:txBody>
      </p:sp>
      <p:sp>
        <p:nvSpPr>
          <p:cNvPr id="79" name="Rectangle 78"/>
          <p:cNvSpPr/>
          <p:nvPr/>
        </p:nvSpPr>
        <p:spPr>
          <a:xfrm>
            <a:off x="7320136" y="6209928"/>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确认微调结束</a:t>
            </a:r>
            <a:endParaRPr lang="en-US" sz="1400" dirty="0"/>
          </a:p>
        </p:txBody>
      </p:sp>
      <p:sp>
        <p:nvSpPr>
          <p:cNvPr id="80" name="Rectangle 79"/>
          <p:cNvSpPr/>
          <p:nvPr/>
        </p:nvSpPr>
        <p:spPr>
          <a:xfrm>
            <a:off x="7320136" y="4481736"/>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微调</a:t>
            </a:r>
            <a:endParaRPr lang="en-US" dirty="0"/>
          </a:p>
        </p:txBody>
      </p:sp>
      <p:sp>
        <p:nvSpPr>
          <p:cNvPr id="81" name="Rectangle 80"/>
          <p:cNvSpPr/>
          <p:nvPr/>
        </p:nvSpPr>
        <p:spPr>
          <a:xfrm>
            <a:off x="8976320" y="5057800"/>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统计信息</a:t>
            </a:r>
            <a:endParaRPr lang="en-US" dirty="0"/>
          </a:p>
        </p:txBody>
      </p:sp>
      <p:sp>
        <p:nvSpPr>
          <p:cNvPr id="82" name="Rectangle 81"/>
          <p:cNvSpPr/>
          <p:nvPr/>
        </p:nvSpPr>
        <p:spPr>
          <a:xfrm>
            <a:off x="8976320" y="5633864"/>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结果导出</a:t>
            </a:r>
            <a:endParaRPr lang="en-US" dirty="0"/>
          </a:p>
        </p:txBody>
      </p:sp>
      <p:sp>
        <p:nvSpPr>
          <p:cNvPr id="83" name="Rectangle 82"/>
          <p:cNvSpPr/>
          <p:nvPr/>
        </p:nvSpPr>
        <p:spPr>
          <a:xfrm>
            <a:off x="8976320" y="6209928"/>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确认微调结束</a:t>
            </a:r>
            <a:endParaRPr lang="en-US" sz="1400" dirty="0"/>
          </a:p>
        </p:txBody>
      </p:sp>
      <p:sp>
        <p:nvSpPr>
          <p:cNvPr id="84" name="Rectangle 83"/>
          <p:cNvSpPr/>
          <p:nvPr/>
        </p:nvSpPr>
        <p:spPr>
          <a:xfrm>
            <a:off x="8976320" y="4481736"/>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微调</a:t>
            </a:r>
            <a:endParaRPr lang="en-US" dirty="0"/>
          </a:p>
        </p:txBody>
      </p:sp>
      <p:pic>
        <p:nvPicPr>
          <p:cNvPr id="65" name="Picture 64"/>
          <p:cNvPicPr>
            <a:picLocks noChangeAspect="1"/>
          </p:cNvPicPr>
          <p:nvPr/>
        </p:nvPicPr>
        <p:blipFill>
          <a:blip r:embed="rId2"/>
          <a:stretch>
            <a:fillRect/>
          </a:stretch>
        </p:blipFill>
        <p:spPr>
          <a:xfrm>
            <a:off x="5303912" y="4625752"/>
            <a:ext cx="431800" cy="317500"/>
          </a:xfrm>
          <a:prstGeom prst="rect">
            <a:avLst/>
          </a:prstGeom>
        </p:spPr>
      </p:pic>
      <p:sp>
        <p:nvSpPr>
          <p:cNvPr id="9" name="Folded Corner 8"/>
          <p:cNvSpPr/>
          <p:nvPr/>
        </p:nvSpPr>
        <p:spPr>
          <a:xfrm>
            <a:off x="10335834" y="3657982"/>
            <a:ext cx="1866746" cy="792088"/>
          </a:xfrm>
          <a:prstGeom prst="foldedCorne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微调希望按照不同学位开展</a:t>
            </a:r>
            <a:endParaRPr lang="en-US" dirty="0">
              <a:solidFill>
                <a:schemeClr val="tx1"/>
              </a:solidFill>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3647728" y="4869160"/>
            <a:ext cx="7200800"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647728" y="3933056"/>
            <a:ext cx="7200800"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5">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50000"/>
            </a:schemeClr>
          </a:solidFill>
        </p:grpSpPr>
        <p:sp>
          <p:nvSpPr>
            <p:cNvPr id="25" name="Rectangle 24"/>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67408" y="3068960"/>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67408" y="4005064"/>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4941168"/>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5877272"/>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204864"/>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学年第一学期</a:t>
            </a:r>
            <a:endParaRPr lang="en-US" dirty="0"/>
          </a:p>
        </p:txBody>
      </p:sp>
      <p:sp>
        <p:nvSpPr>
          <p:cNvPr id="46" name="Rectangle 45">
            <a:hlinkClick r:id="" action="ppaction://noaction" highlightClick="1"/>
          </p:cNvPr>
          <p:cNvSpPr/>
          <p:nvPr/>
        </p:nvSpPr>
        <p:spPr>
          <a:xfrm>
            <a:off x="9048328" y="2132856"/>
            <a:ext cx="158417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终止本次排课</a:t>
            </a:r>
            <a:endParaRPr lang="en-US" dirty="0"/>
          </a:p>
        </p:txBody>
      </p:sp>
      <p:sp>
        <p:nvSpPr>
          <p:cNvPr id="47" name="TextBox 46"/>
          <p:cNvSpPr txBox="1"/>
          <p:nvPr/>
        </p:nvSpPr>
        <p:spPr>
          <a:xfrm>
            <a:off x="911424" y="1484784"/>
            <a:ext cx="5422831"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学年第一学期</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47728" y="2924944"/>
            <a:ext cx="7200800"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79776" y="3068960"/>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35960" y="3068960"/>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392144" y="3068960"/>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48328" y="3068960"/>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55640" y="30689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a:off x="2855640" y="400506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07768" y="4077072"/>
            <a:ext cx="22322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统计信息导出</a:t>
            </a:r>
            <a:endParaRPr lang="en-US" dirty="0"/>
          </a:p>
        </p:txBody>
      </p:sp>
      <p:sp>
        <p:nvSpPr>
          <p:cNvPr id="51" name="Rectangle 50"/>
          <p:cNvSpPr/>
          <p:nvPr/>
        </p:nvSpPr>
        <p:spPr>
          <a:xfrm>
            <a:off x="6384032" y="4077072"/>
            <a:ext cx="216024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提示信息导出</a:t>
            </a:r>
            <a:endParaRPr lang="en-US" dirty="0"/>
          </a:p>
        </p:txBody>
      </p:sp>
      <p:sp>
        <p:nvSpPr>
          <p:cNvPr id="53" name="Rectangle 52"/>
          <p:cNvSpPr/>
          <p:nvPr/>
        </p:nvSpPr>
        <p:spPr>
          <a:xfrm>
            <a:off x="8688288" y="4077072"/>
            <a:ext cx="194421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排课结果导出</a:t>
            </a:r>
            <a:endParaRPr lang="en-US" dirty="0"/>
          </a:p>
        </p:txBody>
      </p:sp>
      <p:sp>
        <p:nvSpPr>
          <p:cNvPr id="56" name="Right Arrow 55"/>
          <p:cNvSpPr/>
          <p:nvPr/>
        </p:nvSpPr>
        <p:spPr>
          <a:xfrm>
            <a:off x="2855640" y="494116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4007768" y="5013176"/>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微调</a:t>
            </a:r>
            <a:endParaRPr lang="en-US" dirty="0"/>
          </a:p>
        </p:txBody>
      </p:sp>
      <p:sp>
        <p:nvSpPr>
          <p:cNvPr id="61" name="Rectangle 60"/>
          <p:cNvSpPr/>
          <p:nvPr/>
        </p:nvSpPr>
        <p:spPr>
          <a:xfrm>
            <a:off x="5663952" y="5013176"/>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统计信息</a:t>
            </a:r>
            <a:endParaRPr lang="en-US" dirty="0"/>
          </a:p>
        </p:txBody>
      </p:sp>
      <p:sp>
        <p:nvSpPr>
          <p:cNvPr id="62" name="Rectangle 61"/>
          <p:cNvSpPr/>
          <p:nvPr/>
        </p:nvSpPr>
        <p:spPr>
          <a:xfrm>
            <a:off x="7320136" y="5013176"/>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结果导出</a:t>
            </a:r>
            <a:endParaRPr lang="en-US" dirty="0"/>
          </a:p>
        </p:txBody>
      </p:sp>
      <p:sp>
        <p:nvSpPr>
          <p:cNvPr id="63" name="Rectangle 62"/>
          <p:cNvSpPr/>
          <p:nvPr/>
        </p:nvSpPr>
        <p:spPr>
          <a:xfrm>
            <a:off x="8976320" y="5013176"/>
            <a:ext cx="165618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确认微调结束</a:t>
            </a:r>
            <a:endParaRPr lang="en-US" dirty="0"/>
          </a:p>
        </p:txBody>
      </p:sp>
      <p:pic>
        <p:nvPicPr>
          <p:cNvPr id="65" name="Picture 64"/>
          <p:cNvPicPr>
            <a:picLocks noChangeAspect="1"/>
          </p:cNvPicPr>
          <p:nvPr/>
        </p:nvPicPr>
        <p:blipFill>
          <a:blip r:embed="rId2"/>
          <a:stretch>
            <a:fillRect/>
          </a:stretch>
        </p:blipFill>
        <p:spPr>
          <a:xfrm>
            <a:off x="5447928" y="5301208"/>
            <a:ext cx="431800" cy="317500"/>
          </a:xfrm>
          <a:prstGeom prst="rect">
            <a:avLst/>
          </a:prstGeom>
        </p:spPr>
      </p:pic>
      <p:sp>
        <p:nvSpPr>
          <p:cNvPr id="9" name="Rectangle 8"/>
          <p:cNvSpPr/>
          <p:nvPr/>
        </p:nvSpPr>
        <p:spPr>
          <a:xfrm>
            <a:off x="2135560" y="476672"/>
            <a:ext cx="9505056" cy="6264696"/>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11" name="TextBox 10"/>
          <p:cNvSpPr txBox="1"/>
          <p:nvPr/>
        </p:nvSpPr>
        <p:spPr>
          <a:xfrm>
            <a:off x="2567608" y="764704"/>
            <a:ext cx="2031325" cy="369332"/>
          </a:xfrm>
          <a:prstGeom prst="rect">
            <a:avLst/>
          </a:prstGeom>
          <a:noFill/>
        </p:spPr>
        <p:txBody>
          <a:bodyPr wrap="none" rtlCol="0">
            <a:spAutoFit/>
          </a:bodyPr>
          <a:lstStyle/>
          <a:p>
            <a:r>
              <a:rPr lang="zh-CN" altLang="en-US" dirty="0" smtClean="0"/>
              <a:t>微调</a:t>
            </a:r>
            <a:r>
              <a:rPr lang="zh-CN" altLang="en-US" smtClean="0"/>
              <a:t>课程授课老师</a:t>
            </a:r>
            <a:endParaRPr lang="en-US" dirty="0"/>
          </a:p>
        </p:txBody>
      </p:sp>
      <p:sp>
        <p:nvSpPr>
          <p:cNvPr id="66" name="TextBox 65"/>
          <p:cNvSpPr txBox="1"/>
          <p:nvPr/>
        </p:nvSpPr>
        <p:spPr>
          <a:xfrm>
            <a:off x="2567608" y="1268760"/>
            <a:ext cx="1107996" cy="369332"/>
          </a:xfrm>
          <a:prstGeom prst="rect">
            <a:avLst/>
          </a:prstGeom>
          <a:noFill/>
        </p:spPr>
        <p:txBody>
          <a:bodyPr wrap="none" rtlCol="0">
            <a:spAutoFit/>
          </a:bodyPr>
          <a:lstStyle/>
          <a:p>
            <a:r>
              <a:rPr lang="zh-CN" altLang="en-US" dirty="0" smtClean="0"/>
              <a:t>课程代码</a:t>
            </a:r>
            <a:endParaRPr lang="en-US" dirty="0"/>
          </a:p>
        </p:txBody>
      </p:sp>
      <p:sp>
        <p:nvSpPr>
          <p:cNvPr id="67" name="TextBox 66"/>
          <p:cNvSpPr txBox="1"/>
          <p:nvPr/>
        </p:nvSpPr>
        <p:spPr>
          <a:xfrm>
            <a:off x="2567608" y="1772816"/>
            <a:ext cx="1107996" cy="369332"/>
          </a:xfrm>
          <a:prstGeom prst="rect">
            <a:avLst/>
          </a:prstGeom>
          <a:noFill/>
        </p:spPr>
        <p:txBody>
          <a:bodyPr wrap="none" rtlCol="0">
            <a:spAutoFit/>
          </a:bodyPr>
          <a:lstStyle/>
          <a:p>
            <a:r>
              <a:rPr lang="zh-CN" altLang="en-US" dirty="0" smtClean="0"/>
              <a:t>课程名称</a:t>
            </a:r>
            <a:endParaRPr lang="en-US" dirty="0"/>
          </a:p>
        </p:txBody>
      </p:sp>
      <p:sp>
        <p:nvSpPr>
          <p:cNvPr id="68" name="Rectangle 67"/>
          <p:cNvSpPr/>
          <p:nvPr/>
        </p:nvSpPr>
        <p:spPr>
          <a:xfrm>
            <a:off x="4079776" y="1268760"/>
            <a:ext cx="327636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4079776" y="1772816"/>
            <a:ext cx="590465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2567608" y="2276872"/>
            <a:ext cx="1069524" cy="369332"/>
          </a:xfrm>
          <a:prstGeom prst="rect">
            <a:avLst/>
          </a:prstGeom>
          <a:noFill/>
        </p:spPr>
        <p:txBody>
          <a:bodyPr wrap="none" rtlCol="0">
            <a:spAutoFit/>
          </a:bodyPr>
          <a:lstStyle/>
          <a:p>
            <a:r>
              <a:rPr lang="zh-CN" altLang="en-US" dirty="0" smtClean="0"/>
              <a:t>学        位</a:t>
            </a:r>
            <a:endParaRPr lang="en-US" dirty="0"/>
          </a:p>
        </p:txBody>
      </p:sp>
      <p:sp>
        <p:nvSpPr>
          <p:cNvPr id="71" name="Rectangle 70"/>
          <p:cNvSpPr/>
          <p:nvPr/>
        </p:nvSpPr>
        <p:spPr>
          <a:xfrm>
            <a:off x="4079776" y="227687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7896200" y="227687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2567608" y="2780928"/>
            <a:ext cx="1069524" cy="369332"/>
          </a:xfrm>
          <a:prstGeom prst="rect">
            <a:avLst/>
          </a:prstGeom>
          <a:noFill/>
        </p:spPr>
        <p:txBody>
          <a:bodyPr wrap="none" rtlCol="0">
            <a:spAutoFit/>
          </a:bodyPr>
          <a:lstStyle/>
          <a:p>
            <a:r>
              <a:rPr lang="zh-CN" altLang="en-US" dirty="0" smtClean="0"/>
              <a:t>班        级</a:t>
            </a:r>
            <a:endParaRPr lang="en-US" dirty="0"/>
          </a:p>
        </p:txBody>
      </p:sp>
      <p:sp>
        <p:nvSpPr>
          <p:cNvPr id="74" name="Rectangle 73"/>
          <p:cNvSpPr/>
          <p:nvPr/>
        </p:nvSpPr>
        <p:spPr>
          <a:xfrm>
            <a:off x="4079776" y="2780928"/>
            <a:ext cx="54726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7896200" y="3284984"/>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2556290" y="3284984"/>
            <a:ext cx="1069524" cy="369332"/>
          </a:xfrm>
          <a:prstGeom prst="rect">
            <a:avLst/>
          </a:prstGeom>
          <a:noFill/>
        </p:spPr>
        <p:txBody>
          <a:bodyPr wrap="none" rtlCol="0">
            <a:spAutoFit/>
          </a:bodyPr>
          <a:lstStyle/>
          <a:p>
            <a:r>
              <a:rPr lang="zh-CN" altLang="en-US" dirty="0" smtClean="0"/>
              <a:t>难        度</a:t>
            </a:r>
            <a:endParaRPr lang="en-US" dirty="0"/>
          </a:p>
        </p:txBody>
      </p:sp>
      <p:sp>
        <p:nvSpPr>
          <p:cNvPr id="79" name="Rectangle 78"/>
          <p:cNvSpPr/>
          <p:nvPr/>
        </p:nvSpPr>
        <p:spPr>
          <a:xfrm>
            <a:off x="4068458" y="3284984"/>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2556290" y="3789040"/>
            <a:ext cx="1088760" cy="369332"/>
          </a:xfrm>
          <a:prstGeom prst="rect">
            <a:avLst/>
          </a:prstGeom>
          <a:noFill/>
        </p:spPr>
        <p:txBody>
          <a:bodyPr wrap="none" rtlCol="0">
            <a:spAutoFit/>
          </a:bodyPr>
          <a:lstStyle/>
          <a:p>
            <a:r>
              <a:rPr lang="zh-CN" altLang="en-US" dirty="0" smtClean="0"/>
              <a:t>学  生  数</a:t>
            </a:r>
            <a:endParaRPr lang="en-US" dirty="0"/>
          </a:p>
        </p:txBody>
      </p:sp>
      <p:sp>
        <p:nvSpPr>
          <p:cNvPr id="81" name="Rectangle 80"/>
          <p:cNvSpPr/>
          <p:nvPr/>
        </p:nvSpPr>
        <p:spPr>
          <a:xfrm>
            <a:off x="4084102" y="3789040"/>
            <a:ext cx="16405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7896200" y="3789040"/>
            <a:ext cx="164486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6456040" y="3789040"/>
            <a:ext cx="1088760" cy="369332"/>
          </a:xfrm>
          <a:prstGeom prst="rect">
            <a:avLst/>
          </a:prstGeom>
          <a:noFill/>
        </p:spPr>
        <p:txBody>
          <a:bodyPr wrap="none" rtlCol="0">
            <a:spAutoFit/>
          </a:bodyPr>
          <a:lstStyle/>
          <a:p>
            <a:r>
              <a:rPr lang="zh-CN" altLang="en-US" dirty="0" smtClean="0"/>
              <a:t>教  师  数</a:t>
            </a:r>
            <a:endParaRPr lang="en-US" dirty="0"/>
          </a:p>
        </p:txBody>
      </p:sp>
      <p:sp>
        <p:nvSpPr>
          <p:cNvPr id="86" name="TextBox 85"/>
          <p:cNvSpPr txBox="1"/>
          <p:nvPr/>
        </p:nvSpPr>
        <p:spPr>
          <a:xfrm>
            <a:off x="2567608" y="4653136"/>
            <a:ext cx="1338828" cy="369332"/>
          </a:xfrm>
          <a:prstGeom prst="rect">
            <a:avLst/>
          </a:prstGeom>
          <a:noFill/>
        </p:spPr>
        <p:txBody>
          <a:bodyPr wrap="none" rtlCol="0">
            <a:spAutoFit/>
          </a:bodyPr>
          <a:lstStyle/>
          <a:p>
            <a:r>
              <a:rPr lang="zh-CN" altLang="en-US" dirty="0" smtClean="0"/>
              <a:t>原授课教师</a:t>
            </a:r>
            <a:endParaRPr lang="en-US" dirty="0"/>
          </a:p>
        </p:txBody>
      </p:sp>
      <p:sp>
        <p:nvSpPr>
          <p:cNvPr id="87" name="Rectangle 86"/>
          <p:cNvSpPr/>
          <p:nvPr/>
        </p:nvSpPr>
        <p:spPr>
          <a:xfrm>
            <a:off x="4655840" y="4653136"/>
            <a:ext cx="201622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roup 88"/>
          <p:cNvGrpSpPr/>
          <p:nvPr/>
        </p:nvGrpSpPr>
        <p:grpSpPr>
          <a:xfrm>
            <a:off x="7464152" y="1268760"/>
            <a:ext cx="360040" cy="360040"/>
            <a:chOff x="8472264" y="764704"/>
            <a:chExt cx="360040" cy="360040"/>
          </a:xfrm>
        </p:grpSpPr>
        <p:sp>
          <p:nvSpPr>
            <p:cNvPr id="90" name="Oval 89"/>
            <p:cNvSpPr/>
            <p:nvPr/>
          </p:nvSpPr>
          <p:spPr>
            <a:xfrm>
              <a:off x="8472264" y="764704"/>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Connector 90"/>
            <p:cNvCxnSpPr/>
            <p:nvPr/>
          </p:nvCxnSpPr>
          <p:spPr>
            <a:xfrm>
              <a:off x="8688288" y="980728"/>
              <a:ext cx="144016" cy="144016"/>
            </a:xfrm>
            <a:prstGeom prst="line">
              <a:avLst/>
            </a:prstGeom>
          </p:spPr>
          <p:style>
            <a:lnRef idx="1">
              <a:schemeClr val="accent1"/>
            </a:lnRef>
            <a:fillRef idx="0">
              <a:schemeClr val="accent1"/>
            </a:fillRef>
            <a:effectRef idx="0">
              <a:schemeClr val="accent1"/>
            </a:effectRef>
            <a:fontRef idx="minor">
              <a:schemeClr val="tx1"/>
            </a:fontRef>
          </p:style>
        </p:cxnSp>
      </p:grpSp>
      <p:sp>
        <p:nvSpPr>
          <p:cNvPr id="92" name="TextBox 91"/>
          <p:cNvSpPr txBox="1"/>
          <p:nvPr/>
        </p:nvSpPr>
        <p:spPr>
          <a:xfrm>
            <a:off x="6456040" y="3244334"/>
            <a:ext cx="1103187" cy="369332"/>
          </a:xfrm>
          <a:prstGeom prst="rect">
            <a:avLst/>
          </a:prstGeom>
          <a:noFill/>
        </p:spPr>
        <p:txBody>
          <a:bodyPr wrap="none" rtlCol="0">
            <a:spAutoFit/>
          </a:bodyPr>
          <a:lstStyle/>
          <a:p>
            <a:r>
              <a:rPr lang="zh-CN" altLang="en-US" dirty="0" smtClean="0"/>
              <a:t>学        时</a:t>
            </a:r>
            <a:endParaRPr lang="en-US" dirty="0"/>
          </a:p>
        </p:txBody>
      </p:sp>
      <p:sp>
        <p:nvSpPr>
          <p:cNvPr id="93" name="TextBox 92"/>
          <p:cNvSpPr txBox="1"/>
          <p:nvPr/>
        </p:nvSpPr>
        <p:spPr>
          <a:xfrm>
            <a:off x="6456040" y="2276872"/>
            <a:ext cx="1069524" cy="369332"/>
          </a:xfrm>
          <a:prstGeom prst="rect">
            <a:avLst/>
          </a:prstGeom>
          <a:noFill/>
        </p:spPr>
        <p:txBody>
          <a:bodyPr wrap="none" rtlCol="0">
            <a:spAutoFit/>
          </a:bodyPr>
          <a:lstStyle/>
          <a:p>
            <a:r>
              <a:rPr lang="zh-CN" altLang="en-US" dirty="0" smtClean="0"/>
              <a:t>年        级</a:t>
            </a:r>
            <a:endParaRPr lang="en-US" dirty="0"/>
          </a:p>
        </p:txBody>
      </p:sp>
      <p:sp>
        <p:nvSpPr>
          <p:cNvPr id="94" name="TextBox 93"/>
          <p:cNvSpPr txBox="1"/>
          <p:nvPr/>
        </p:nvSpPr>
        <p:spPr>
          <a:xfrm>
            <a:off x="2567608" y="5301208"/>
            <a:ext cx="1800493" cy="369332"/>
          </a:xfrm>
          <a:prstGeom prst="rect">
            <a:avLst/>
          </a:prstGeom>
          <a:noFill/>
        </p:spPr>
        <p:txBody>
          <a:bodyPr wrap="none" rtlCol="0">
            <a:spAutoFit/>
          </a:bodyPr>
          <a:lstStyle/>
          <a:p>
            <a:r>
              <a:rPr lang="zh-CN" altLang="en-US" dirty="0" smtClean="0"/>
              <a:t>替换成授课教师</a:t>
            </a:r>
            <a:endParaRPr lang="en-US" dirty="0"/>
          </a:p>
        </p:txBody>
      </p:sp>
      <p:sp>
        <p:nvSpPr>
          <p:cNvPr id="95" name="Rectangle 94"/>
          <p:cNvSpPr/>
          <p:nvPr/>
        </p:nvSpPr>
        <p:spPr>
          <a:xfrm>
            <a:off x="4655840" y="5301208"/>
            <a:ext cx="201622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a:off x="2351584" y="4437112"/>
            <a:ext cx="9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9048328" y="5949280"/>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确定</a:t>
            </a:r>
            <a:endParaRPr lang="en-US" dirty="0"/>
          </a:p>
        </p:txBody>
      </p:sp>
      <p:sp>
        <p:nvSpPr>
          <p:cNvPr id="97" name="Rectangle 96"/>
          <p:cNvSpPr/>
          <p:nvPr/>
        </p:nvSpPr>
        <p:spPr>
          <a:xfrm>
            <a:off x="10344472" y="5949280"/>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pic>
        <p:nvPicPr>
          <p:cNvPr id="88" name="Picture 87"/>
          <p:cNvPicPr>
            <a:picLocks noChangeAspect="1"/>
          </p:cNvPicPr>
          <p:nvPr/>
        </p:nvPicPr>
        <p:blipFill>
          <a:blip r:embed="rId3"/>
          <a:stretch>
            <a:fillRect/>
          </a:stretch>
        </p:blipFill>
        <p:spPr>
          <a:xfrm>
            <a:off x="9840416" y="6165304"/>
            <a:ext cx="431800" cy="317500"/>
          </a:xfrm>
          <a:prstGeom prst="rect">
            <a:avLst/>
          </a:prstGeom>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3647728" y="3761656"/>
            <a:ext cx="7200800" cy="3096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658308" y="3153927"/>
            <a:ext cx="7200800" cy="4910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5">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1">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50000"/>
            </a:schemeClr>
          </a:solidFill>
        </p:grpSpPr>
        <p:sp>
          <p:nvSpPr>
            <p:cNvPr id="25" name="Rectangle 24"/>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96916" y="2625135"/>
            <a:ext cx="2016224" cy="28803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77988" y="3225934"/>
            <a:ext cx="2016224" cy="407313"/>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3833664"/>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47697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132856"/>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学年第一学期</a:t>
            </a:r>
            <a:endParaRPr lang="en-US" dirty="0"/>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a:t>当前在排课中：目标学年为</a:t>
            </a:r>
            <a:r>
              <a:rPr lang="en-US" altLang="zh-CN" dirty="0"/>
              <a:t>2018-2019</a:t>
            </a:r>
            <a:r>
              <a:rPr lang="zh-CN" altLang="en-US" dirty="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77236" y="2625135"/>
            <a:ext cx="720080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109284" y="2769151"/>
            <a:ext cx="1584176" cy="14401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65468" y="2769151"/>
            <a:ext cx="1584176" cy="14401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421652" y="2769151"/>
            <a:ext cx="1584176" cy="14401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77836" y="2769151"/>
            <a:ext cx="1584176" cy="14401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85148" y="2769151"/>
            <a:ext cx="978408"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a:off x="2866220" y="3225934"/>
            <a:ext cx="978408" cy="1912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18348" y="3297943"/>
            <a:ext cx="2232248" cy="275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统计信息导出</a:t>
            </a:r>
            <a:endParaRPr lang="en-US" dirty="0"/>
          </a:p>
        </p:txBody>
      </p:sp>
      <p:sp>
        <p:nvSpPr>
          <p:cNvPr id="51" name="Rectangle 50"/>
          <p:cNvSpPr/>
          <p:nvPr/>
        </p:nvSpPr>
        <p:spPr>
          <a:xfrm>
            <a:off x="6394612" y="3297943"/>
            <a:ext cx="2160240" cy="275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提示信息导出</a:t>
            </a:r>
            <a:endParaRPr lang="en-US" dirty="0"/>
          </a:p>
        </p:txBody>
      </p:sp>
      <p:sp>
        <p:nvSpPr>
          <p:cNvPr id="53" name="Rectangle 52"/>
          <p:cNvSpPr/>
          <p:nvPr/>
        </p:nvSpPr>
        <p:spPr>
          <a:xfrm>
            <a:off x="8698868" y="3297943"/>
            <a:ext cx="1944216" cy="275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排课结果导出</a:t>
            </a:r>
            <a:endParaRPr lang="en-US" dirty="0"/>
          </a:p>
        </p:txBody>
      </p:sp>
      <p:sp>
        <p:nvSpPr>
          <p:cNvPr id="56" name="Right Arrow 55"/>
          <p:cNvSpPr/>
          <p:nvPr/>
        </p:nvSpPr>
        <p:spPr>
          <a:xfrm>
            <a:off x="2855640" y="383366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4007768" y="4481736"/>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微调</a:t>
            </a:r>
            <a:endParaRPr lang="en-US" dirty="0"/>
          </a:p>
        </p:txBody>
      </p:sp>
      <p:sp>
        <p:nvSpPr>
          <p:cNvPr id="61" name="Rectangle 60"/>
          <p:cNvSpPr/>
          <p:nvPr/>
        </p:nvSpPr>
        <p:spPr>
          <a:xfrm>
            <a:off x="4007768" y="5057800"/>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统计信息</a:t>
            </a:r>
            <a:endParaRPr lang="en-US" dirty="0"/>
          </a:p>
        </p:txBody>
      </p:sp>
      <p:sp>
        <p:nvSpPr>
          <p:cNvPr id="62" name="Rectangle 61"/>
          <p:cNvSpPr/>
          <p:nvPr/>
        </p:nvSpPr>
        <p:spPr>
          <a:xfrm>
            <a:off x="4007768" y="5633864"/>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结果导出</a:t>
            </a:r>
            <a:endParaRPr lang="en-US" dirty="0"/>
          </a:p>
        </p:txBody>
      </p:sp>
      <p:sp>
        <p:nvSpPr>
          <p:cNvPr id="63" name="Rectangle 62"/>
          <p:cNvSpPr/>
          <p:nvPr/>
        </p:nvSpPr>
        <p:spPr>
          <a:xfrm>
            <a:off x="4007768" y="6209928"/>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确认微调结束</a:t>
            </a:r>
            <a:endParaRPr lang="en-US" sz="1400" dirty="0"/>
          </a:p>
        </p:txBody>
      </p:sp>
      <p:sp>
        <p:nvSpPr>
          <p:cNvPr id="64" name="Oval 63"/>
          <p:cNvSpPr/>
          <p:nvPr/>
        </p:nvSpPr>
        <p:spPr>
          <a:xfrm>
            <a:off x="4007768" y="3905672"/>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66" name="Oval 65"/>
          <p:cNvSpPr/>
          <p:nvPr/>
        </p:nvSpPr>
        <p:spPr>
          <a:xfrm>
            <a:off x="5663952" y="3905672"/>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67" name="Oval 66"/>
          <p:cNvSpPr/>
          <p:nvPr/>
        </p:nvSpPr>
        <p:spPr>
          <a:xfrm>
            <a:off x="7320136" y="3905672"/>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68" name="Oval 67"/>
          <p:cNvSpPr/>
          <p:nvPr/>
        </p:nvSpPr>
        <p:spPr>
          <a:xfrm>
            <a:off x="8976320" y="3905672"/>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69" name="Rectangle 68"/>
          <p:cNvSpPr/>
          <p:nvPr/>
        </p:nvSpPr>
        <p:spPr>
          <a:xfrm>
            <a:off x="5663952" y="5057800"/>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统计信息</a:t>
            </a:r>
            <a:endParaRPr lang="en-US" dirty="0"/>
          </a:p>
        </p:txBody>
      </p:sp>
      <p:sp>
        <p:nvSpPr>
          <p:cNvPr id="70" name="Rectangle 69"/>
          <p:cNvSpPr/>
          <p:nvPr/>
        </p:nvSpPr>
        <p:spPr>
          <a:xfrm>
            <a:off x="5663952" y="5633864"/>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结果导出</a:t>
            </a:r>
            <a:endParaRPr lang="en-US" dirty="0"/>
          </a:p>
        </p:txBody>
      </p:sp>
      <p:sp>
        <p:nvSpPr>
          <p:cNvPr id="71" name="Rectangle 70"/>
          <p:cNvSpPr/>
          <p:nvPr/>
        </p:nvSpPr>
        <p:spPr>
          <a:xfrm>
            <a:off x="5663952" y="6209928"/>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确认微调结束</a:t>
            </a:r>
            <a:endParaRPr lang="en-US" sz="1400" dirty="0"/>
          </a:p>
        </p:txBody>
      </p:sp>
      <p:sp>
        <p:nvSpPr>
          <p:cNvPr id="72" name="Rectangle 71"/>
          <p:cNvSpPr/>
          <p:nvPr/>
        </p:nvSpPr>
        <p:spPr>
          <a:xfrm>
            <a:off x="5663952" y="4481736"/>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微调</a:t>
            </a:r>
            <a:endParaRPr lang="en-US" dirty="0"/>
          </a:p>
        </p:txBody>
      </p:sp>
      <p:sp>
        <p:nvSpPr>
          <p:cNvPr id="77" name="Rectangle 76"/>
          <p:cNvSpPr/>
          <p:nvPr/>
        </p:nvSpPr>
        <p:spPr>
          <a:xfrm>
            <a:off x="7320136" y="5057800"/>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统计信息</a:t>
            </a:r>
            <a:endParaRPr lang="en-US" dirty="0"/>
          </a:p>
        </p:txBody>
      </p:sp>
      <p:sp>
        <p:nvSpPr>
          <p:cNvPr id="78" name="Rectangle 77"/>
          <p:cNvSpPr/>
          <p:nvPr/>
        </p:nvSpPr>
        <p:spPr>
          <a:xfrm>
            <a:off x="7320136" y="5633864"/>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结果导出</a:t>
            </a:r>
            <a:endParaRPr lang="en-US" dirty="0"/>
          </a:p>
        </p:txBody>
      </p:sp>
      <p:sp>
        <p:nvSpPr>
          <p:cNvPr id="79" name="Rectangle 78"/>
          <p:cNvSpPr/>
          <p:nvPr/>
        </p:nvSpPr>
        <p:spPr>
          <a:xfrm>
            <a:off x="7320136" y="6209928"/>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确认微调结束</a:t>
            </a:r>
            <a:endParaRPr lang="en-US" sz="1400" dirty="0"/>
          </a:p>
        </p:txBody>
      </p:sp>
      <p:sp>
        <p:nvSpPr>
          <p:cNvPr id="80" name="Rectangle 79"/>
          <p:cNvSpPr/>
          <p:nvPr/>
        </p:nvSpPr>
        <p:spPr>
          <a:xfrm>
            <a:off x="7320136" y="4481736"/>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微调</a:t>
            </a:r>
            <a:endParaRPr lang="en-US" dirty="0"/>
          </a:p>
        </p:txBody>
      </p:sp>
      <p:sp>
        <p:nvSpPr>
          <p:cNvPr id="81" name="Rectangle 80"/>
          <p:cNvSpPr/>
          <p:nvPr/>
        </p:nvSpPr>
        <p:spPr>
          <a:xfrm>
            <a:off x="8976320" y="5057800"/>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统计信息</a:t>
            </a:r>
            <a:endParaRPr lang="en-US" dirty="0"/>
          </a:p>
        </p:txBody>
      </p:sp>
      <p:sp>
        <p:nvSpPr>
          <p:cNvPr id="82" name="Rectangle 81"/>
          <p:cNvSpPr/>
          <p:nvPr/>
        </p:nvSpPr>
        <p:spPr>
          <a:xfrm>
            <a:off x="8976320" y="5633864"/>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结果导出</a:t>
            </a:r>
            <a:endParaRPr lang="en-US" dirty="0"/>
          </a:p>
        </p:txBody>
      </p:sp>
      <p:sp>
        <p:nvSpPr>
          <p:cNvPr id="83" name="Rectangle 82"/>
          <p:cNvSpPr/>
          <p:nvPr/>
        </p:nvSpPr>
        <p:spPr>
          <a:xfrm>
            <a:off x="8976320" y="6209928"/>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确认微调结束</a:t>
            </a:r>
            <a:endParaRPr lang="en-US" sz="1400" dirty="0"/>
          </a:p>
        </p:txBody>
      </p:sp>
      <p:sp>
        <p:nvSpPr>
          <p:cNvPr id="84" name="Rectangle 83"/>
          <p:cNvSpPr/>
          <p:nvPr/>
        </p:nvSpPr>
        <p:spPr>
          <a:xfrm>
            <a:off x="8976320" y="4481736"/>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微调</a:t>
            </a:r>
            <a:endParaRPr lang="en-US" dirty="0"/>
          </a:p>
        </p:txBody>
      </p:sp>
      <p:pic>
        <p:nvPicPr>
          <p:cNvPr id="65" name="Picture 64"/>
          <p:cNvPicPr>
            <a:picLocks noChangeAspect="1"/>
          </p:cNvPicPr>
          <p:nvPr/>
        </p:nvPicPr>
        <p:blipFill>
          <a:blip r:embed="rId2"/>
          <a:stretch>
            <a:fillRect/>
          </a:stretch>
        </p:blipFill>
        <p:spPr>
          <a:xfrm>
            <a:off x="5303912" y="6523605"/>
            <a:ext cx="431800" cy="317500"/>
          </a:xfrm>
          <a:prstGeom prst="rect">
            <a:avLst/>
          </a:prstGeom>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3647728" y="3761656"/>
            <a:ext cx="7200800" cy="3096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658308" y="3153927"/>
            <a:ext cx="7200800" cy="4910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5">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1">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50000"/>
            </a:schemeClr>
          </a:solidFill>
        </p:grpSpPr>
        <p:sp>
          <p:nvSpPr>
            <p:cNvPr id="25" name="Rectangle 24"/>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96916" y="2625135"/>
            <a:ext cx="2016224" cy="28803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77988" y="3225934"/>
            <a:ext cx="2016224" cy="407313"/>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3833664"/>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47697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132856"/>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学年第一学期</a:t>
            </a:r>
            <a:endParaRPr lang="en-US" dirty="0"/>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a:t>当前在排课中：目标学年为</a:t>
            </a:r>
            <a:r>
              <a:rPr lang="en-US" altLang="zh-CN" dirty="0"/>
              <a:t>2018-2019</a:t>
            </a:r>
            <a:r>
              <a:rPr lang="zh-CN" altLang="en-US" dirty="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77236" y="2625135"/>
            <a:ext cx="720080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109284" y="2769151"/>
            <a:ext cx="1584176" cy="14401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65468" y="2769151"/>
            <a:ext cx="1584176" cy="14401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421652" y="2769151"/>
            <a:ext cx="1584176" cy="14401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77836" y="2769151"/>
            <a:ext cx="1584176" cy="14401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85148" y="2769151"/>
            <a:ext cx="978408"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a:off x="2866220" y="3225934"/>
            <a:ext cx="978408" cy="1912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18348" y="3297943"/>
            <a:ext cx="2232248" cy="275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统计信息导出</a:t>
            </a:r>
            <a:endParaRPr lang="en-US" dirty="0"/>
          </a:p>
        </p:txBody>
      </p:sp>
      <p:sp>
        <p:nvSpPr>
          <p:cNvPr id="51" name="Rectangle 50"/>
          <p:cNvSpPr/>
          <p:nvPr/>
        </p:nvSpPr>
        <p:spPr>
          <a:xfrm>
            <a:off x="6394612" y="3297943"/>
            <a:ext cx="2160240" cy="275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提示信息导出</a:t>
            </a:r>
            <a:endParaRPr lang="en-US" dirty="0"/>
          </a:p>
        </p:txBody>
      </p:sp>
      <p:sp>
        <p:nvSpPr>
          <p:cNvPr id="53" name="Rectangle 52"/>
          <p:cNvSpPr/>
          <p:nvPr/>
        </p:nvSpPr>
        <p:spPr>
          <a:xfrm>
            <a:off x="8698868" y="3297943"/>
            <a:ext cx="1944216" cy="275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排课结果导出</a:t>
            </a:r>
            <a:endParaRPr lang="en-US" dirty="0"/>
          </a:p>
        </p:txBody>
      </p:sp>
      <p:sp>
        <p:nvSpPr>
          <p:cNvPr id="56" name="Right Arrow 55"/>
          <p:cNvSpPr/>
          <p:nvPr/>
        </p:nvSpPr>
        <p:spPr>
          <a:xfrm>
            <a:off x="2855640" y="383366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4007768" y="4481736"/>
            <a:ext cx="1512168"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微调</a:t>
            </a:r>
            <a:endParaRPr lang="en-US" dirty="0"/>
          </a:p>
        </p:txBody>
      </p:sp>
      <p:sp>
        <p:nvSpPr>
          <p:cNvPr id="61" name="Rectangle 60"/>
          <p:cNvSpPr/>
          <p:nvPr/>
        </p:nvSpPr>
        <p:spPr>
          <a:xfrm>
            <a:off x="4007768" y="5057800"/>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统计信息导出</a:t>
            </a:r>
            <a:endParaRPr lang="en-US" sz="1400" dirty="0"/>
          </a:p>
        </p:txBody>
      </p:sp>
      <p:sp>
        <p:nvSpPr>
          <p:cNvPr id="62" name="Rectangle 61"/>
          <p:cNvSpPr/>
          <p:nvPr/>
        </p:nvSpPr>
        <p:spPr>
          <a:xfrm>
            <a:off x="4007768" y="5633864"/>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微调结果导出</a:t>
            </a:r>
            <a:endParaRPr lang="en-US" sz="1400" dirty="0"/>
          </a:p>
        </p:txBody>
      </p:sp>
      <p:sp>
        <p:nvSpPr>
          <p:cNvPr id="63" name="Rectangle 62"/>
          <p:cNvSpPr/>
          <p:nvPr/>
        </p:nvSpPr>
        <p:spPr>
          <a:xfrm>
            <a:off x="4007768" y="6209928"/>
            <a:ext cx="1512168"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smtClean="0"/>
              <a:t>微调</a:t>
            </a:r>
            <a:r>
              <a:rPr lang="zh-CN" altLang="en-US" sz="1400" dirty="0" smtClean="0"/>
              <a:t>结束</a:t>
            </a:r>
            <a:endParaRPr lang="en-US" sz="1400" dirty="0"/>
          </a:p>
        </p:txBody>
      </p:sp>
      <p:sp>
        <p:nvSpPr>
          <p:cNvPr id="64" name="Oval 63"/>
          <p:cNvSpPr/>
          <p:nvPr/>
        </p:nvSpPr>
        <p:spPr>
          <a:xfrm>
            <a:off x="4007768" y="3905672"/>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66" name="Oval 65"/>
          <p:cNvSpPr/>
          <p:nvPr/>
        </p:nvSpPr>
        <p:spPr>
          <a:xfrm>
            <a:off x="5663952" y="3905672"/>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67" name="Oval 66"/>
          <p:cNvSpPr/>
          <p:nvPr/>
        </p:nvSpPr>
        <p:spPr>
          <a:xfrm>
            <a:off x="7320136" y="3905672"/>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68" name="Oval 67"/>
          <p:cNvSpPr/>
          <p:nvPr/>
        </p:nvSpPr>
        <p:spPr>
          <a:xfrm>
            <a:off x="8976320" y="3905672"/>
            <a:ext cx="1584176" cy="432048"/>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69" name="Rectangle 68"/>
          <p:cNvSpPr/>
          <p:nvPr/>
        </p:nvSpPr>
        <p:spPr>
          <a:xfrm>
            <a:off x="5663952" y="5057800"/>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统计信息</a:t>
            </a:r>
            <a:endParaRPr lang="en-US" dirty="0"/>
          </a:p>
        </p:txBody>
      </p:sp>
      <p:sp>
        <p:nvSpPr>
          <p:cNvPr id="70" name="Rectangle 69"/>
          <p:cNvSpPr/>
          <p:nvPr/>
        </p:nvSpPr>
        <p:spPr>
          <a:xfrm>
            <a:off x="5663952" y="5633864"/>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结果导出</a:t>
            </a:r>
            <a:endParaRPr lang="en-US" dirty="0"/>
          </a:p>
        </p:txBody>
      </p:sp>
      <p:sp>
        <p:nvSpPr>
          <p:cNvPr id="71" name="Rectangle 70"/>
          <p:cNvSpPr/>
          <p:nvPr/>
        </p:nvSpPr>
        <p:spPr>
          <a:xfrm>
            <a:off x="5663952" y="6209928"/>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确认微调结束</a:t>
            </a:r>
            <a:endParaRPr lang="en-US" sz="1400" dirty="0"/>
          </a:p>
        </p:txBody>
      </p:sp>
      <p:sp>
        <p:nvSpPr>
          <p:cNvPr id="72" name="Rectangle 71"/>
          <p:cNvSpPr/>
          <p:nvPr/>
        </p:nvSpPr>
        <p:spPr>
          <a:xfrm>
            <a:off x="5663952" y="4481736"/>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微调</a:t>
            </a:r>
            <a:endParaRPr lang="en-US" dirty="0"/>
          </a:p>
        </p:txBody>
      </p:sp>
      <p:sp>
        <p:nvSpPr>
          <p:cNvPr id="77" name="Rectangle 76"/>
          <p:cNvSpPr/>
          <p:nvPr/>
        </p:nvSpPr>
        <p:spPr>
          <a:xfrm>
            <a:off x="7320136" y="5057800"/>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统计信息</a:t>
            </a:r>
            <a:endParaRPr lang="en-US" dirty="0"/>
          </a:p>
        </p:txBody>
      </p:sp>
      <p:sp>
        <p:nvSpPr>
          <p:cNvPr id="78" name="Rectangle 77"/>
          <p:cNvSpPr/>
          <p:nvPr/>
        </p:nvSpPr>
        <p:spPr>
          <a:xfrm>
            <a:off x="7320136" y="5633864"/>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结果导出</a:t>
            </a:r>
            <a:endParaRPr lang="en-US" dirty="0"/>
          </a:p>
        </p:txBody>
      </p:sp>
      <p:sp>
        <p:nvSpPr>
          <p:cNvPr id="79" name="Rectangle 78"/>
          <p:cNvSpPr/>
          <p:nvPr/>
        </p:nvSpPr>
        <p:spPr>
          <a:xfrm>
            <a:off x="7320136" y="6209928"/>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确认微调结束</a:t>
            </a:r>
            <a:endParaRPr lang="en-US" sz="1400" dirty="0"/>
          </a:p>
        </p:txBody>
      </p:sp>
      <p:sp>
        <p:nvSpPr>
          <p:cNvPr id="80" name="Rectangle 79"/>
          <p:cNvSpPr/>
          <p:nvPr/>
        </p:nvSpPr>
        <p:spPr>
          <a:xfrm>
            <a:off x="7320136" y="4481736"/>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微调</a:t>
            </a:r>
            <a:endParaRPr lang="en-US" dirty="0"/>
          </a:p>
        </p:txBody>
      </p:sp>
      <p:sp>
        <p:nvSpPr>
          <p:cNvPr id="81" name="Rectangle 80"/>
          <p:cNvSpPr/>
          <p:nvPr/>
        </p:nvSpPr>
        <p:spPr>
          <a:xfrm>
            <a:off x="8976320" y="5057800"/>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统计信息</a:t>
            </a:r>
            <a:endParaRPr lang="en-US" dirty="0"/>
          </a:p>
        </p:txBody>
      </p:sp>
      <p:sp>
        <p:nvSpPr>
          <p:cNvPr id="82" name="Rectangle 81"/>
          <p:cNvSpPr/>
          <p:nvPr/>
        </p:nvSpPr>
        <p:spPr>
          <a:xfrm>
            <a:off x="8976320" y="5633864"/>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结果导出</a:t>
            </a:r>
            <a:endParaRPr lang="en-US" dirty="0"/>
          </a:p>
        </p:txBody>
      </p:sp>
      <p:sp>
        <p:nvSpPr>
          <p:cNvPr id="83" name="Rectangle 82"/>
          <p:cNvSpPr/>
          <p:nvPr/>
        </p:nvSpPr>
        <p:spPr>
          <a:xfrm>
            <a:off x="8976320" y="6209928"/>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确认微调结束</a:t>
            </a:r>
            <a:endParaRPr lang="en-US" sz="1400" dirty="0"/>
          </a:p>
        </p:txBody>
      </p:sp>
      <p:sp>
        <p:nvSpPr>
          <p:cNvPr id="84" name="Rectangle 83"/>
          <p:cNvSpPr/>
          <p:nvPr/>
        </p:nvSpPr>
        <p:spPr>
          <a:xfrm>
            <a:off x="8976320" y="4481736"/>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微调</a:t>
            </a:r>
            <a:endParaRPr lang="en-US" dirty="0"/>
          </a:p>
        </p:txBody>
      </p:sp>
      <p:pic>
        <p:nvPicPr>
          <p:cNvPr id="65" name="Picture 64"/>
          <p:cNvPicPr>
            <a:picLocks noChangeAspect="1"/>
          </p:cNvPicPr>
          <p:nvPr/>
        </p:nvPicPr>
        <p:blipFill>
          <a:blip r:embed="rId2"/>
          <a:stretch>
            <a:fillRect/>
          </a:stretch>
        </p:blipFill>
        <p:spPr>
          <a:xfrm>
            <a:off x="5375920" y="6540500"/>
            <a:ext cx="431800" cy="317500"/>
          </a:xfrm>
          <a:prstGeom prst="rect">
            <a:avLst/>
          </a:prstGeom>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3647728" y="3761656"/>
            <a:ext cx="7200800" cy="3096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658308" y="3153927"/>
            <a:ext cx="7200800" cy="4910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5">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1">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50000"/>
            </a:schemeClr>
          </a:solidFill>
        </p:grpSpPr>
        <p:sp>
          <p:nvSpPr>
            <p:cNvPr id="25" name="Rectangle 24"/>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96916" y="2625135"/>
            <a:ext cx="2016224" cy="28803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77988" y="3225934"/>
            <a:ext cx="2016224" cy="407313"/>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3833664"/>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en-US" dirty="0"/>
          </a:p>
        </p:txBody>
      </p:sp>
      <p:sp>
        <p:nvSpPr>
          <p:cNvPr id="31" name="Rectangle 30"/>
          <p:cNvSpPr/>
          <p:nvPr/>
        </p:nvSpPr>
        <p:spPr>
          <a:xfrm>
            <a:off x="767408" y="4769768"/>
            <a:ext cx="2016224"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132856"/>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学年第一学期</a:t>
            </a:r>
            <a:endParaRPr lang="en-US" dirty="0"/>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a:t>当前在排课中：目标学年为</a:t>
            </a:r>
            <a:r>
              <a:rPr lang="en-US" altLang="zh-CN" dirty="0"/>
              <a:t>2018-2019</a:t>
            </a:r>
            <a:r>
              <a:rPr lang="zh-CN" altLang="en-US" dirty="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77236" y="2625135"/>
            <a:ext cx="720080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109284" y="2769151"/>
            <a:ext cx="1584176" cy="14401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65468" y="2769151"/>
            <a:ext cx="1584176" cy="14401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421652" y="2769151"/>
            <a:ext cx="1584176" cy="14401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77836" y="2769151"/>
            <a:ext cx="1584176" cy="14401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85148" y="2769151"/>
            <a:ext cx="978408"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a:off x="2866220" y="3225934"/>
            <a:ext cx="978408" cy="1912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18348" y="3297943"/>
            <a:ext cx="2232248" cy="275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统计信息导出</a:t>
            </a:r>
            <a:endParaRPr lang="en-US" dirty="0"/>
          </a:p>
        </p:txBody>
      </p:sp>
      <p:sp>
        <p:nvSpPr>
          <p:cNvPr id="51" name="Rectangle 50"/>
          <p:cNvSpPr/>
          <p:nvPr/>
        </p:nvSpPr>
        <p:spPr>
          <a:xfrm>
            <a:off x="6394612" y="3297943"/>
            <a:ext cx="2160240" cy="275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提示信息导出</a:t>
            </a:r>
            <a:endParaRPr lang="en-US" dirty="0"/>
          </a:p>
        </p:txBody>
      </p:sp>
      <p:sp>
        <p:nvSpPr>
          <p:cNvPr id="53" name="Rectangle 52"/>
          <p:cNvSpPr/>
          <p:nvPr/>
        </p:nvSpPr>
        <p:spPr>
          <a:xfrm>
            <a:off x="8698868" y="3297943"/>
            <a:ext cx="1944216" cy="275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排课结果导出</a:t>
            </a:r>
            <a:endParaRPr lang="en-US" dirty="0"/>
          </a:p>
        </p:txBody>
      </p:sp>
      <p:sp>
        <p:nvSpPr>
          <p:cNvPr id="56" name="Right Arrow 55"/>
          <p:cNvSpPr/>
          <p:nvPr/>
        </p:nvSpPr>
        <p:spPr>
          <a:xfrm>
            <a:off x="2855640" y="383366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4007768" y="4481736"/>
            <a:ext cx="1512168"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微调</a:t>
            </a:r>
            <a:endParaRPr lang="en-US" dirty="0"/>
          </a:p>
        </p:txBody>
      </p:sp>
      <p:sp>
        <p:nvSpPr>
          <p:cNvPr id="61" name="Rectangle 60"/>
          <p:cNvSpPr/>
          <p:nvPr/>
        </p:nvSpPr>
        <p:spPr>
          <a:xfrm>
            <a:off x="4007768" y="5057800"/>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统计信息导出</a:t>
            </a:r>
            <a:endParaRPr lang="en-US" sz="1400" dirty="0"/>
          </a:p>
        </p:txBody>
      </p:sp>
      <p:sp>
        <p:nvSpPr>
          <p:cNvPr id="62" name="Rectangle 61"/>
          <p:cNvSpPr/>
          <p:nvPr/>
        </p:nvSpPr>
        <p:spPr>
          <a:xfrm>
            <a:off x="4007768" y="5633864"/>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微调结果导出</a:t>
            </a:r>
            <a:endParaRPr lang="en-US" sz="1400" dirty="0"/>
          </a:p>
        </p:txBody>
      </p:sp>
      <p:sp>
        <p:nvSpPr>
          <p:cNvPr id="63" name="Rectangle 62"/>
          <p:cNvSpPr/>
          <p:nvPr/>
        </p:nvSpPr>
        <p:spPr>
          <a:xfrm>
            <a:off x="4007768" y="6209928"/>
            <a:ext cx="1512168"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smtClean="0"/>
              <a:t>微调</a:t>
            </a:r>
            <a:r>
              <a:rPr lang="zh-CN" altLang="en-US" sz="1400" dirty="0" smtClean="0"/>
              <a:t>结束</a:t>
            </a:r>
            <a:endParaRPr lang="en-US" sz="1400" dirty="0"/>
          </a:p>
        </p:txBody>
      </p:sp>
      <p:sp>
        <p:nvSpPr>
          <p:cNvPr id="64" name="Oval 63"/>
          <p:cNvSpPr/>
          <p:nvPr/>
        </p:nvSpPr>
        <p:spPr>
          <a:xfrm>
            <a:off x="4007768" y="3905672"/>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66" name="Oval 65"/>
          <p:cNvSpPr/>
          <p:nvPr/>
        </p:nvSpPr>
        <p:spPr>
          <a:xfrm>
            <a:off x="5663952" y="3905672"/>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67" name="Oval 66"/>
          <p:cNvSpPr/>
          <p:nvPr/>
        </p:nvSpPr>
        <p:spPr>
          <a:xfrm>
            <a:off x="7320136" y="3905672"/>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68" name="Oval 67"/>
          <p:cNvSpPr/>
          <p:nvPr/>
        </p:nvSpPr>
        <p:spPr>
          <a:xfrm>
            <a:off x="8976320" y="3905672"/>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73" name="Rectangle 72"/>
          <p:cNvSpPr/>
          <p:nvPr/>
        </p:nvSpPr>
        <p:spPr>
          <a:xfrm>
            <a:off x="5663952" y="4509120"/>
            <a:ext cx="1512168"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微调</a:t>
            </a:r>
            <a:endParaRPr lang="en-US" dirty="0"/>
          </a:p>
        </p:txBody>
      </p:sp>
      <p:sp>
        <p:nvSpPr>
          <p:cNvPr id="74" name="Rectangle 73"/>
          <p:cNvSpPr/>
          <p:nvPr/>
        </p:nvSpPr>
        <p:spPr>
          <a:xfrm>
            <a:off x="5663952" y="5085184"/>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统计信息导出</a:t>
            </a:r>
            <a:endParaRPr lang="en-US" sz="1400" dirty="0"/>
          </a:p>
        </p:txBody>
      </p:sp>
      <p:sp>
        <p:nvSpPr>
          <p:cNvPr id="75" name="Rectangle 74"/>
          <p:cNvSpPr/>
          <p:nvPr/>
        </p:nvSpPr>
        <p:spPr>
          <a:xfrm>
            <a:off x="5663952" y="5661248"/>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微调结果导出</a:t>
            </a:r>
            <a:endParaRPr lang="en-US" sz="1400" dirty="0"/>
          </a:p>
        </p:txBody>
      </p:sp>
      <p:sp>
        <p:nvSpPr>
          <p:cNvPr id="76" name="Rectangle 75"/>
          <p:cNvSpPr/>
          <p:nvPr/>
        </p:nvSpPr>
        <p:spPr>
          <a:xfrm>
            <a:off x="5663952" y="6237312"/>
            <a:ext cx="1512168"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smtClean="0"/>
              <a:t>微调</a:t>
            </a:r>
            <a:r>
              <a:rPr lang="zh-CN" altLang="en-US" sz="1400" dirty="0" smtClean="0"/>
              <a:t>结束</a:t>
            </a:r>
            <a:endParaRPr lang="en-US" sz="1400" dirty="0"/>
          </a:p>
        </p:txBody>
      </p:sp>
      <p:sp>
        <p:nvSpPr>
          <p:cNvPr id="85" name="Rectangle 84"/>
          <p:cNvSpPr/>
          <p:nvPr/>
        </p:nvSpPr>
        <p:spPr>
          <a:xfrm>
            <a:off x="7320136" y="4509120"/>
            <a:ext cx="1512168"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微调</a:t>
            </a:r>
            <a:endParaRPr lang="en-US" dirty="0"/>
          </a:p>
        </p:txBody>
      </p:sp>
      <p:sp>
        <p:nvSpPr>
          <p:cNvPr id="86" name="Rectangle 85"/>
          <p:cNvSpPr/>
          <p:nvPr/>
        </p:nvSpPr>
        <p:spPr>
          <a:xfrm>
            <a:off x="7320136" y="5085184"/>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统计信息导出</a:t>
            </a:r>
            <a:endParaRPr lang="en-US" sz="1400" dirty="0"/>
          </a:p>
        </p:txBody>
      </p:sp>
      <p:sp>
        <p:nvSpPr>
          <p:cNvPr id="87" name="Rectangle 86"/>
          <p:cNvSpPr/>
          <p:nvPr/>
        </p:nvSpPr>
        <p:spPr>
          <a:xfrm>
            <a:off x="7320136" y="5661248"/>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微调结果导出</a:t>
            </a:r>
            <a:endParaRPr lang="en-US" sz="1400" dirty="0"/>
          </a:p>
        </p:txBody>
      </p:sp>
      <p:sp>
        <p:nvSpPr>
          <p:cNvPr id="88" name="Rectangle 87"/>
          <p:cNvSpPr/>
          <p:nvPr/>
        </p:nvSpPr>
        <p:spPr>
          <a:xfrm>
            <a:off x="7320136" y="6237312"/>
            <a:ext cx="1512168"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smtClean="0"/>
              <a:t>微调</a:t>
            </a:r>
            <a:r>
              <a:rPr lang="zh-CN" altLang="en-US" sz="1400" dirty="0" smtClean="0"/>
              <a:t>结束</a:t>
            </a:r>
            <a:endParaRPr lang="en-US" sz="1400" dirty="0"/>
          </a:p>
        </p:txBody>
      </p:sp>
      <p:sp>
        <p:nvSpPr>
          <p:cNvPr id="93" name="Rectangle 92"/>
          <p:cNvSpPr/>
          <p:nvPr/>
        </p:nvSpPr>
        <p:spPr>
          <a:xfrm>
            <a:off x="8976320" y="4509120"/>
            <a:ext cx="1512168"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微调</a:t>
            </a:r>
            <a:endParaRPr lang="en-US" dirty="0"/>
          </a:p>
        </p:txBody>
      </p:sp>
      <p:sp>
        <p:nvSpPr>
          <p:cNvPr id="94" name="Rectangle 93"/>
          <p:cNvSpPr/>
          <p:nvPr/>
        </p:nvSpPr>
        <p:spPr>
          <a:xfrm>
            <a:off x="8976320" y="5085184"/>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统计信息导出</a:t>
            </a:r>
            <a:endParaRPr lang="en-US" sz="1400" dirty="0"/>
          </a:p>
        </p:txBody>
      </p:sp>
      <p:sp>
        <p:nvSpPr>
          <p:cNvPr id="95" name="Rectangle 94"/>
          <p:cNvSpPr/>
          <p:nvPr/>
        </p:nvSpPr>
        <p:spPr>
          <a:xfrm>
            <a:off x="8976320" y="5661248"/>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微调结果导出</a:t>
            </a:r>
            <a:endParaRPr lang="en-US" sz="1400" dirty="0"/>
          </a:p>
        </p:txBody>
      </p:sp>
      <p:sp>
        <p:nvSpPr>
          <p:cNvPr id="96" name="Rectangle 95"/>
          <p:cNvSpPr/>
          <p:nvPr/>
        </p:nvSpPr>
        <p:spPr>
          <a:xfrm>
            <a:off x="8976320" y="6237312"/>
            <a:ext cx="1512168" cy="5040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smtClean="0"/>
              <a:t>微调</a:t>
            </a:r>
            <a:r>
              <a:rPr lang="zh-CN" altLang="en-US" sz="1400" dirty="0" smtClean="0"/>
              <a:t>结束</a:t>
            </a:r>
            <a:endParaRPr lang="en-US" sz="1400"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3647728" y="3761656"/>
            <a:ext cx="7200800" cy="18995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658308" y="3153927"/>
            <a:ext cx="7200800" cy="4910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5">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1">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50000"/>
            </a:schemeClr>
          </a:solidFill>
        </p:grpSpPr>
        <p:sp>
          <p:nvSpPr>
            <p:cNvPr id="25" name="Rectangle 24"/>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96916" y="2625135"/>
            <a:ext cx="2016224" cy="28803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77988" y="3225934"/>
            <a:ext cx="2016224" cy="407313"/>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3833664"/>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en-US" dirty="0"/>
          </a:p>
        </p:txBody>
      </p:sp>
      <p:sp>
        <p:nvSpPr>
          <p:cNvPr id="31" name="Rectangle 30"/>
          <p:cNvSpPr/>
          <p:nvPr/>
        </p:nvSpPr>
        <p:spPr>
          <a:xfrm>
            <a:off x="767408" y="5877272"/>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132856"/>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学年第一学期</a:t>
            </a:r>
            <a:endParaRPr lang="en-US" dirty="0"/>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当前在排课中：目标学年为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77236" y="2625135"/>
            <a:ext cx="720080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109284" y="2769151"/>
            <a:ext cx="1584176" cy="14401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65468" y="2769151"/>
            <a:ext cx="1584176" cy="14401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421652" y="2769151"/>
            <a:ext cx="1584176" cy="14401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77836" y="2769151"/>
            <a:ext cx="1584176" cy="14401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85148" y="2769151"/>
            <a:ext cx="978408"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a:off x="2866220" y="3225934"/>
            <a:ext cx="978408" cy="1912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18348" y="3297943"/>
            <a:ext cx="2232248" cy="275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统计信息导出</a:t>
            </a:r>
            <a:endParaRPr lang="en-US" dirty="0"/>
          </a:p>
        </p:txBody>
      </p:sp>
      <p:sp>
        <p:nvSpPr>
          <p:cNvPr id="51" name="Rectangle 50"/>
          <p:cNvSpPr/>
          <p:nvPr/>
        </p:nvSpPr>
        <p:spPr>
          <a:xfrm>
            <a:off x="6394612" y="3297943"/>
            <a:ext cx="2160240" cy="275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提示信息导出</a:t>
            </a:r>
            <a:endParaRPr lang="en-US" dirty="0"/>
          </a:p>
        </p:txBody>
      </p:sp>
      <p:sp>
        <p:nvSpPr>
          <p:cNvPr id="53" name="Rectangle 52"/>
          <p:cNvSpPr/>
          <p:nvPr/>
        </p:nvSpPr>
        <p:spPr>
          <a:xfrm>
            <a:off x="8698868" y="3297943"/>
            <a:ext cx="1944216" cy="275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排课结果导出</a:t>
            </a:r>
            <a:endParaRPr lang="en-US" dirty="0"/>
          </a:p>
        </p:txBody>
      </p:sp>
      <p:sp>
        <p:nvSpPr>
          <p:cNvPr id="56" name="Right Arrow 55"/>
          <p:cNvSpPr/>
          <p:nvPr/>
        </p:nvSpPr>
        <p:spPr>
          <a:xfrm>
            <a:off x="2855640" y="383366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4079776" y="4437112"/>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统计信息导出</a:t>
            </a:r>
            <a:endParaRPr lang="en-US" sz="1400" dirty="0"/>
          </a:p>
        </p:txBody>
      </p:sp>
      <p:sp>
        <p:nvSpPr>
          <p:cNvPr id="62" name="Rectangle 61"/>
          <p:cNvSpPr/>
          <p:nvPr/>
        </p:nvSpPr>
        <p:spPr>
          <a:xfrm>
            <a:off x="4079776" y="5013176"/>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微调结果导出</a:t>
            </a:r>
            <a:endParaRPr lang="en-US" sz="1400" dirty="0"/>
          </a:p>
        </p:txBody>
      </p:sp>
      <p:sp>
        <p:nvSpPr>
          <p:cNvPr id="64" name="Oval 63"/>
          <p:cNvSpPr/>
          <p:nvPr/>
        </p:nvSpPr>
        <p:spPr>
          <a:xfrm>
            <a:off x="4007768" y="3905672"/>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66" name="Oval 65"/>
          <p:cNvSpPr/>
          <p:nvPr/>
        </p:nvSpPr>
        <p:spPr>
          <a:xfrm>
            <a:off x="5663952" y="3905672"/>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67" name="Oval 66"/>
          <p:cNvSpPr/>
          <p:nvPr/>
        </p:nvSpPr>
        <p:spPr>
          <a:xfrm>
            <a:off x="7320136" y="3905672"/>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68" name="Oval 67"/>
          <p:cNvSpPr/>
          <p:nvPr/>
        </p:nvSpPr>
        <p:spPr>
          <a:xfrm>
            <a:off x="8976320" y="3905672"/>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74" name="Rectangle 73"/>
          <p:cNvSpPr/>
          <p:nvPr/>
        </p:nvSpPr>
        <p:spPr>
          <a:xfrm>
            <a:off x="5735960" y="4464496"/>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统计信息导出</a:t>
            </a:r>
            <a:endParaRPr lang="en-US" sz="1400" dirty="0"/>
          </a:p>
        </p:txBody>
      </p:sp>
      <p:sp>
        <p:nvSpPr>
          <p:cNvPr id="75" name="Rectangle 74"/>
          <p:cNvSpPr/>
          <p:nvPr/>
        </p:nvSpPr>
        <p:spPr>
          <a:xfrm>
            <a:off x="5735960" y="5040560"/>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微调结果导出</a:t>
            </a:r>
            <a:endParaRPr lang="en-US" sz="1400" dirty="0"/>
          </a:p>
        </p:txBody>
      </p:sp>
      <p:sp>
        <p:nvSpPr>
          <p:cNvPr id="86" name="Rectangle 85"/>
          <p:cNvSpPr/>
          <p:nvPr/>
        </p:nvSpPr>
        <p:spPr>
          <a:xfrm>
            <a:off x="7392144" y="4464496"/>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统计信息导出</a:t>
            </a:r>
            <a:endParaRPr lang="en-US" sz="1400" dirty="0"/>
          </a:p>
        </p:txBody>
      </p:sp>
      <p:sp>
        <p:nvSpPr>
          <p:cNvPr id="87" name="Rectangle 86"/>
          <p:cNvSpPr/>
          <p:nvPr/>
        </p:nvSpPr>
        <p:spPr>
          <a:xfrm>
            <a:off x="7392144" y="5040560"/>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微调结果导出</a:t>
            </a:r>
            <a:endParaRPr lang="en-US" sz="1400" dirty="0"/>
          </a:p>
        </p:txBody>
      </p:sp>
      <p:sp>
        <p:nvSpPr>
          <p:cNvPr id="94" name="Rectangle 93"/>
          <p:cNvSpPr/>
          <p:nvPr/>
        </p:nvSpPr>
        <p:spPr>
          <a:xfrm>
            <a:off x="9048328" y="4464496"/>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统计信息导出</a:t>
            </a:r>
            <a:endParaRPr lang="en-US" sz="1400" dirty="0"/>
          </a:p>
        </p:txBody>
      </p:sp>
      <p:sp>
        <p:nvSpPr>
          <p:cNvPr id="95" name="Rectangle 94"/>
          <p:cNvSpPr/>
          <p:nvPr/>
        </p:nvSpPr>
        <p:spPr>
          <a:xfrm>
            <a:off x="9048328" y="5040560"/>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微调结果导出</a:t>
            </a:r>
            <a:endParaRPr lang="en-US" sz="1400" dirty="0"/>
          </a:p>
        </p:txBody>
      </p:sp>
      <p:sp>
        <p:nvSpPr>
          <p:cNvPr id="69" name="Right Arrow 68"/>
          <p:cNvSpPr/>
          <p:nvPr/>
        </p:nvSpPr>
        <p:spPr>
          <a:xfrm>
            <a:off x="2855640" y="587727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3647728" y="5805264"/>
            <a:ext cx="7200800"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ight Arrow 70"/>
          <p:cNvSpPr/>
          <p:nvPr/>
        </p:nvSpPr>
        <p:spPr>
          <a:xfrm>
            <a:off x="2855640" y="587727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6600056" y="5949280"/>
            <a:ext cx="194421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排课结果导出</a:t>
            </a:r>
            <a:endParaRPr lang="en-US" dirty="0"/>
          </a:p>
        </p:txBody>
      </p:sp>
      <p:sp>
        <p:nvSpPr>
          <p:cNvPr id="77" name="Rectangle 76"/>
          <p:cNvSpPr/>
          <p:nvPr/>
        </p:nvSpPr>
        <p:spPr>
          <a:xfrm>
            <a:off x="4007768" y="5940170"/>
            <a:ext cx="2448272" cy="513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确认排课</a:t>
            </a:r>
            <a:r>
              <a:rPr lang="zh-CN" altLang="en-US" smtClean="0"/>
              <a:t>结束并锁定</a:t>
            </a:r>
            <a:endParaRPr lang="en-US" dirty="0"/>
          </a:p>
        </p:txBody>
      </p:sp>
      <p:pic>
        <p:nvPicPr>
          <p:cNvPr id="78" name="Picture 77"/>
          <p:cNvPicPr>
            <a:picLocks noChangeAspect="1"/>
          </p:cNvPicPr>
          <p:nvPr/>
        </p:nvPicPr>
        <p:blipFill>
          <a:blip r:embed="rId2"/>
          <a:stretch>
            <a:fillRect/>
          </a:stretch>
        </p:blipFill>
        <p:spPr>
          <a:xfrm>
            <a:off x="6096000" y="6237312"/>
            <a:ext cx="431800" cy="317500"/>
          </a:xfrm>
          <a:prstGeom prst="rect">
            <a:avLst/>
          </a:prstGeom>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3647728" y="3761656"/>
            <a:ext cx="7200800" cy="18995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3658308" y="3153927"/>
            <a:ext cx="7200800" cy="4910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5">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1">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50000"/>
            </a:schemeClr>
          </a:solidFill>
        </p:grpSpPr>
        <p:sp>
          <p:nvSpPr>
            <p:cNvPr id="25" name="Rectangle 24"/>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2" name="Rectangle 1"/>
          <p:cNvSpPr/>
          <p:nvPr/>
        </p:nvSpPr>
        <p:spPr>
          <a:xfrm>
            <a:off x="767408" y="2132856"/>
            <a:ext cx="2016224" cy="36004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en-US" dirty="0"/>
          </a:p>
        </p:txBody>
      </p:sp>
      <p:sp>
        <p:nvSpPr>
          <p:cNvPr id="27" name="Rectangle 26"/>
          <p:cNvSpPr/>
          <p:nvPr/>
        </p:nvSpPr>
        <p:spPr>
          <a:xfrm>
            <a:off x="796916" y="2625135"/>
            <a:ext cx="2016224" cy="288032"/>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en-US" dirty="0"/>
          </a:p>
        </p:txBody>
      </p:sp>
      <p:sp>
        <p:nvSpPr>
          <p:cNvPr id="29" name="Rectangle 28"/>
          <p:cNvSpPr/>
          <p:nvPr/>
        </p:nvSpPr>
        <p:spPr>
          <a:xfrm>
            <a:off x="777988" y="3225934"/>
            <a:ext cx="2016224" cy="407313"/>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3</a:t>
            </a:r>
            <a:endParaRPr lang="en-US" dirty="0"/>
          </a:p>
        </p:txBody>
      </p:sp>
      <p:sp>
        <p:nvSpPr>
          <p:cNvPr id="30" name="Rectangle 29"/>
          <p:cNvSpPr/>
          <p:nvPr/>
        </p:nvSpPr>
        <p:spPr>
          <a:xfrm>
            <a:off x="767408" y="3833664"/>
            <a:ext cx="2016224" cy="50405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en-US" dirty="0"/>
          </a:p>
        </p:txBody>
      </p:sp>
      <p:sp>
        <p:nvSpPr>
          <p:cNvPr id="31" name="Rectangle 30"/>
          <p:cNvSpPr/>
          <p:nvPr/>
        </p:nvSpPr>
        <p:spPr>
          <a:xfrm>
            <a:off x="767408" y="5877272"/>
            <a:ext cx="2016224" cy="50405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en-US" dirty="0"/>
          </a:p>
        </p:txBody>
      </p:sp>
      <p:sp>
        <p:nvSpPr>
          <p:cNvPr id="3" name="Rectangle 2"/>
          <p:cNvSpPr/>
          <p:nvPr/>
        </p:nvSpPr>
        <p:spPr>
          <a:xfrm>
            <a:off x="3647728" y="2060848"/>
            <a:ext cx="7200800"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55640" y="2132856"/>
            <a:ext cx="97840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91744" y="2132856"/>
            <a:ext cx="6768752" cy="369332"/>
          </a:xfrm>
          <a:prstGeom prst="rect">
            <a:avLst/>
          </a:prstGeom>
          <a:noFill/>
        </p:spPr>
        <p:txBody>
          <a:bodyPr wrap="square" rtlCol="0">
            <a:spAutoFit/>
          </a:bodyPr>
          <a:lstStyle/>
          <a:p>
            <a:r>
              <a:rPr lang="zh-CN" altLang="en-US" dirty="0" smtClean="0"/>
              <a:t>本次排课目标学期为：</a:t>
            </a:r>
            <a:r>
              <a:rPr lang="en-US" altLang="zh-CN" dirty="0" smtClean="0"/>
              <a:t>2018-2019</a:t>
            </a:r>
            <a:r>
              <a:rPr lang="zh-CN" altLang="en-US" dirty="0" smtClean="0"/>
              <a:t> 学年第一学期</a:t>
            </a:r>
            <a:endParaRPr lang="en-US" dirty="0"/>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当前排课结束：目标学年为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77236" y="2625135"/>
            <a:ext cx="7200800"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109284" y="2769151"/>
            <a:ext cx="1584176" cy="14401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52" name="Oval 51"/>
          <p:cNvSpPr/>
          <p:nvPr/>
        </p:nvSpPr>
        <p:spPr>
          <a:xfrm>
            <a:off x="5765468" y="2769151"/>
            <a:ext cx="1584176" cy="14401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54" name="Oval 53"/>
          <p:cNvSpPr/>
          <p:nvPr/>
        </p:nvSpPr>
        <p:spPr>
          <a:xfrm>
            <a:off x="7421652" y="2769151"/>
            <a:ext cx="1584176" cy="14401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55" name="Oval 54"/>
          <p:cNvSpPr/>
          <p:nvPr/>
        </p:nvSpPr>
        <p:spPr>
          <a:xfrm>
            <a:off x="9077836" y="2769151"/>
            <a:ext cx="1584176" cy="14401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49" name="Right Arrow 48"/>
          <p:cNvSpPr/>
          <p:nvPr/>
        </p:nvSpPr>
        <p:spPr>
          <a:xfrm>
            <a:off x="2885148" y="2769151"/>
            <a:ext cx="978408"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a:off x="2866220" y="3225934"/>
            <a:ext cx="978408" cy="1912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18348" y="3297943"/>
            <a:ext cx="2232248" cy="275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统计信息导出</a:t>
            </a:r>
            <a:endParaRPr lang="en-US" dirty="0"/>
          </a:p>
        </p:txBody>
      </p:sp>
      <p:sp>
        <p:nvSpPr>
          <p:cNvPr id="51" name="Rectangle 50"/>
          <p:cNvSpPr/>
          <p:nvPr/>
        </p:nvSpPr>
        <p:spPr>
          <a:xfrm>
            <a:off x="6394612" y="3297943"/>
            <a:ext cx="2160240" cy="275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提示信息导出</a:t>
            </a:r>
            <a:endParaRPr lang="en-US" dirty="0"/>
          </a:p>
        </p:txBody>
      </p:sp>
      <p:sp>
        <p:nvSpPr>
          <p:cNvPr id="53" name="Rectangle 52"/>
          <p:cNvSpPr/>
          <p:nvPr/>
        </p:nvSpPr>
        <p:spPr>
          <a:xfrm>
            <a:off x="8698868" y="3297943"/>
            <a:ext cx="1944216" cy="275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排课结果导出</a:t>
            </a:r>
            <a:endParaRPr lang="en-US" dirty="0"/>
          </a:p>
        </p:txBody>
      </p:sp>
      <p:sp>
        <p:nvSpPr>
          <p:cNvPr id="56" name="Right Arrow 55"/>
          <p:cNvSpPr/>
          <p:nvPr/>
        </p:nvSpPr>
        <p:spPr>
          <a:xfrm>
            <a:off x="2855640" y="383366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4079776" y="4437112"/>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统计信息导出</a:t>
            </a:r>
            <a:endParaRPr lang="en-US" sz="1400" dirty="0"/>
          </a:p>
        </p:txBody>
      </p:sp>
      <p:sp>
        <p:nvSpPr>
          <p:cNvPr id="62" name="Rectangle 61"/>
          <p:cNvSpPr/>
          <p:nvPr/>
        </p:nvSpPr>
        <p:spPr>
          <a:xfrm>
            <a:off x="4079776" y="5013176"/>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微调结果导出</a:t>
            </a:r>
            <a:endParaRPr lang="en-US" sz="1400" dirty="0"/>
          </a:p>
        </p:txBody>
      </p:sp>
      <p:sp>
        <p:nvSpPr>
          <p:cNvPr id="64" name="Oval 63"/>
          <p:cNvSpPr/>
          <p:nvPr/>
        </p:nvSpPr>
        <p:spPr>
          <a:xfrm>
            <a:off x="4007768" y="3905672"/>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本科</a:t>
            </a:r>
            <a:endParaRPr lang="en-US" dirty="0"/>
          </a:p>
        </p:txBody>
      </p:sp>
      <p:sp>
        <p:nvSpPr>
          <p:cNvPr id="66" name="Oval 65"/>
          <p:cNvSpPr/>
          <p:nvPr/>
        </p:nvSpPr>
        <p:spPr>
          <a:xfrm>
            <a:off x="5663952" y="3905672"/>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法律硕士</a:t>
            </a:r>
            <a:endParaRPr lang="en-US" dirty="0"/>
          </a:p>
        </p:txBody>
      </p:sp>
      <p:sp>
        <p:nvSpPr>
          <p:cNvPr id="67" name="Oval 66"/>
          <p:cNvSpPr/>
          <p:nvPr/>
        </p:nvSpPr>
        <p:spPr>
          <a:xfrm>
            <a:off x="7320136" y="3905672"/>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法学硕士</a:t>
            </a:r>
            <a:endParaRPr lang="en-US" dirty="0"/>
          </a:p>
        </p:txBody>
      </p:sp>
      <p:sp>
        <p:nvSpPr>
          <p:cNvPr id="68" name="Oval 67"/>
          <p:cNvSpPr/>
          <p:nvPr/>
        </p:nvSpPr>
        <p:spPr>
          <a:xfrm>
            <a:off x="8976320" y="3905672"/>
            <a:ext cx="1584176" cy="43204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博士</a:t>
            </a:r>
            <a:endParaRPr lang="en-US" dirty="0"/>
          </a:p>
        </p:txBody>
      </p:sp>
      <p:sp>
        <p:nvSpPr>
          <p:cNvPr id="74" name="Rectangle 73"/>
          <p:cNvSpPr/>
          <p:nvPr/>
        </p:nvSpPr>
        <p:spPr>
          <a:xfrm>
            <a:off x="5735960" y="4464496"/>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统计信息导出</a:t>
            </a:r>
            <a:endParaRPr lang="en-US" sz="1400" dirty="0"/>
          </a:p>
        </p:txBody>
      </p:sp>
      <p:sp>
        <p:nvSpPr>
          <p:cNvPr id="75" name="Rectangle 74"/>
          <p:cNvSpPr/>
          <p:nvPr/>
        </p:nvSpPr>
        <p:spPr>
          <a:xfrm>
            <a:off x="5735960" y="5040560"/>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微调结果导出</a:t>
            </a:r>
            <a:endParaRPr lang="en-US" sz="1400" dirty="0"/>
          </a:p>
        </p:txBody>
      </p:sp>
      <p:sp>
        <p:nvSpPr>
          <p:cNvPr id="86" name="Rectangle 85"/>
          <p:cNvSpPr/>
          <p:nvPr/>
        </p:nvSpPr>
        <p:spPr>
          <a:xfrm>
            <a:off x="7392144" y="4464496"/>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统计信息导出</a:t>
            </a:r>
            <a:endParaRPr lang="en-US" sz="1400" dirty="0"/>
          </a:p>
        </p:txBody>
      </p:sp>
      <p:sp>
        <p:nvSpPr>
          <p:cNvPr id="87" name="Rectangle 86"/>
          <p:cNvSpPr/>
          <p:nvPr/>
        </p:nvSpPr>
        <p:spPr>
          <a:xfrm>
            <a:off x="7392144" y="5040560"/>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微调结果导出</a:t>
            </a:r>
            <a:endParaRPr lang="en-US" sz="1400" dirty="0"/>
          </a:p>
        </p:txBody>
      </p:sp>
      <p:sp>
        <p:nvSpPr>
          <p:cNvPr id="94" name="Rectangle 93"/>
          <p:cNvSpPr/>
          <p:nvPr/>
        </p:nvSpPr>
        <p:spPr>
          <a:xfrm>
            <a:off x="9048328" y="4464496"/>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统计信息导出</a:t>
            </a:r>
            <a:endParaRPr lang="en-US" sz="1400" dirty="0"/>
          </a:p>
        </p:txBody>
      </p:sp>
      <p:sp>
        <p:nvSpPr>
          <p:cNvPr id="95" name="Rectangle 94"/>
          <p:cNvSpPr/>
          <p:nvPr/>
        </p:nvSpPr>
        <p:spPr>
          <a:xfrm>
            <a:off x="9048328" y="5040560"/>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微调结果导出</a:t>
            </a:r>
            <a:endParaRPr lang="en-US" sz="1400" dirty="0"/>
          </a:p>
        </p:txBody>
      </p:sp>
      <p:sp>
        <p:nvSpPr>
          <p:cNvPr id="69" name="Right Arrow 68"/>
          <p:cNvSpPr/>
          <p:nvPr/>
        </p:nvSpPr>
        <p:spPr>
          <a:xfrm>
            <a:off x="2855640" y="587727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ight Arrow 70"/>
          <p:cNvSpPr/>
          <p:nvPr/>
        </p:nvSpPr>
        <p:spPr>
          <a:xfrm>
            <a:off x="2855640" y="587727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3647728" y="5805264"/>
            <a:ext cx="7200800"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6384032" y="5949280"/>
            <a:ext cx="216024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排课结果导出</a:t>
            </a:r>
            <a:endParaRPr lang="en-US" dirty="0"/>
          </a:p>
        </p:txBody>
      </p:sp>
      <p:sp>
        <p:nvSpPr>
          <p:cNvPr id="79" name="Rectangle 78"/>
          <p:cNvSpPr/>
          <p:nvPr/>
        </p:nvSpPr>
        <p:spPr>
          <a:xfrm>
            <a:off x="4007768" y="5940170"/>
            <a:ext cx="2232248" cy="51316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已锁定</a:t>
            </a:r>
            <a:endParaRPr lang="en-US" dirty="0"/>
          </a:p>
        </p:txBody>
      </p:sp>
      <p:sp>
        <p:nvSpPr>
          <p:cNvPr id="80" name="Rectangle 79"/>
          <p:cNvSpPr/>
          <p:nvPr/>
        </p:nvSpPr>
        <p:spPr>
          <a:xfrm>
            <a:off x="8688288" y="5949280"/>
            <a:ext cx="1944216" cy="50405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解锁重排</a:t>
            </a:r>
            <a:endParaRPr lang="en-US" dirty="0"/>
          </a:p>
        </p:txBody>
      </p:sp>
      <p:pic>
        <p:nvPicPr>
          <p:cNvPr id="81" name="Picture 80"/>
          <p:cNvPicPr>
            <a:picLocks noChangeAspect="1"/>
          </p:cNvPicPr>
          <p:nvPr/>
        </p:nvPicPr>
        <p:blipFill>
          <a:blip r:embed="rId2"/>
          <a:stretch>
            <a:fillRect/>
          </a:stretch>
        </p:blipFill>
        <p:spPr>
          <a:xfrm>
            <a:off x="6240016" y="980728"/>
            <a:ext cx="431800" cy="317500"/>
          </a:xfrm>
          <a:prstGeom prst="rect">
            <a:avLst/>
          </a:prstGeom>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5">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5">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50000"/>
            </a:schemeClr>
          </a:solidFill>
        </p:grpSpPr>
        <p:sp>
          <p:nvSpPr>
            <p:cNvPr id="25" name="Rectangle 24"/>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5346335" cy="369332"/>
          </a:xfrm>
          <a:prstGeom prst="rect">
            <a:avLst/>
          </a:prstGeom>
          <a:noFill/>
        </p:spPr>
        <p:txBody>
          <a:bodyPr wrap="none" rtlCol="0">
            <a:spAutoFit/>
          </a:bodyPr>
          <a:lstStyle/>
          <a:p>
            <a:r>
              <a:rPr lang="zh-CN" altLang="en-US" smtClean="0"/>
              <a:t>当前排课结束：</a:t>
            </a:r>
            <a:r>
              <a:rPr lang="zh-CN" altLang="en-US" dirty="0" smtClean="0"/>
              <a:t>目标学期为</a:t>
            </a:r>
            <a:r>
              <a:rPr lang="en-US" altLang="zh-CN" dirty="0" smtClean="0"/>
              <a:t>2018-2019</a:t>
            </a:r>
            <a:r>
              <a:rPr lang="zh-CN" altLang="en-US" dirty="0" smtClean="0"/>
              <a:t>学年第一学期</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6096000"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79376" y="2060848"/>
            <a:ext cx="1107996" cy="369332"/>
          </a:xfrm>
          <a:prstGeom prst="rect">
            <a:avLst/>
          </a:prstGeom>
          <a:noFill/>
        </p:spPr>
        <p:txBody>
          <a:bodyPr wrap="none" rtlCol="0">
            <a:spAutoFit/>
          </a:bodyPr>
          <a:lstStyle/>
          <a:p>
            <a:r>
              <a:rPr lang="zh-CN" altLang="en-US" dirty="0" smtClean="0"/>
              <a:t>授课老师</a:t>
            </a:r>
            <a:endParaRPr lang="en-US" dirty="0"/>
          </a:p>
        </p:txBody>
      </p:sp>
      <p:sp>
        <p:nvSpPr>
          <p:cNvPr id="38" name="Rectangle 37"/>
          <p:cNvSpPr/>
          <p:nvPr/>
        </p:nvSpPr>
        <p:spPr>
          <a:xfrm>
            <a:off x="1703512" y="2060848"/>
            <a:ext cx="34563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p:cNvGrpSpPr/>
          <p:nvPr/>
        </p:nvGrpSpPr>
        <p:grpSpPr>
          <a:xfrm>
            <a:off x="5375920" y="2060848"/>
            <a:ext cx="360040" cy="360040"/>
            <a:chOff x="8472264" y="764704"/>
            <a:chExt cx="360040" cy="360040"/>
          </a:xfrm>
        </p:grpSpPr>
        <p:sp>
          <p:nvSpPr>
            <p:cNvPr id="70" name="Oval 69"/>
            <p:cNvSpPr/>
            <p:nvPr/>
          </p:nvSpPr>
          <p:spPr>
            <a:xfrm>
              <a:off x="8472264" y="764704"/>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p:nvPr/>
          </p:nvCxnSpPr>
          <p:spPr>
            <a:xfrm>
              <a:off x="8688288" y="980728"/>
              <a:ext cx="144016" cy="144016"/>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TextBox 71"/>
          <p:cNvSpPr txBox="1"/>
          <p:nvPr/>
        </p:nvSpPr>
        <p:spPr>
          <a:xfrm>
            <a:off x="7968208" y="2060848"/>
            <a:ext cx="1107996" cy="369332"/>
          </a:xfrm>
          <a:prstGeom prst="rect">
            <a:avLst/>
          </a:prstGeom>
          <a:noFill/>
        </p:spPr>
        <p:txBody>
          <a:bodyPr wrap="none" rtlCol="0">
            <a:spAutoFit/>
          </a:bodyPr>
          <a:lstStyle/>
          <a:p>
            <a:r>
              <a:rPr lang="zh-CN" altLang="en-US" dirty="0" smtClean="0"/>
              <a:t>上课班级</a:t>
            </a:r>
            <a:endParaRPr lang="en-US" dirty="0"/>
          </a:p>
        </p:txBody>
      </p:sp>
      <p:sp>
        <p:nvSpPr>
          <p:cNvPr id="73" name="Rectangle 72"/>
          <p:cNvSpPr/>
          <p:nvPr/>
        </p:nvSpPr>
        <p:spPr>
          <a:xfrm>
            <a:off x="9192344" y="2060848"/>
            <a:ext cx="194421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p:nvGrpSpPr>
        <p:grpSpPr>
          <a:xfrm>
            <a:off x="11352584" y="2060848"/>
            <a:ext cx="360040" cy="360040"/>
            <a:chOff x="8472264" y="764704"/>
            <a:chExt cx="360040" cy="360040"/>
          </a:xfrm>
        </p:grpSpPr>
        <p:sp>
          <p:nvSpPr>
            <p:cNvPr id="75" name="Oval 74"/>
            <p:cNvSpPr/>
            <p:nvPr/>
          </p:nvSpPr>
          <p:spPr>
            <a:xfrm>
              <a:off x="8472264" y="764704"/>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p:cNvCxnSpPr/>
            <p:nvPr/>
          </p:nvCxnSpPr>
          <p:spPr>
            <a:xfrm>
              <a:off x="8688288" y="980728"/>
              <a:ext cx="144016" cy="144016"/>
            </a:xfrm>
            <a:prstGeom prst="line">
              <a:avLst/>
            </a:prstGeom>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6312024" y="2060848"/>
            <a:ext cx="646331" cy="369332"/>
          </a:xfrm>
          <a:prstGeom prst="rect">
            <a:avLst/>
          </a:prstGeom>
          <a:noFill/>
        </p:spPr>
        <p:txBody>
          <a:bodyPr wrap="none" rtlCol="0">
            <a:spAutoFit/>
          </a:bodyPr>
          <a:lstStyle/>
          <a:p>
            <a:r>
              <a:rPr lang="zh-CN" altLang="en-US" dirty="0" smtClean="0"/>
              <a:t>年级</a:t>
            </a:r>
            <a:endParaRPr lang="en-US" dirty="0"/>
          </a:p>
        </p:txBody>
      </p:sp>
      <p:sp>
        <p:nvSpPr>
          <p:cNvPr id="39" name="Rectangle 38"/>
          <p:cNvSpPr/>
          <p:nvPr/>
        </p:nvSpPr>
        <p:spPr>
          <a:xfrm>
            <a:off x="6960096" y="2060848"/>
            <a:ext cx="57606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nvPicPr>
        <p:blipFill>
          <a:blip r:embed="rId2"/>
          <a:stretch>
            <a:fillRect/>
          </a:stretch>
        </p:blipFill>
        <p:spPr>
          <a:xfrm>
            <a:off x="7536160" y="2060848"/>
            <a:ext cx="381000" cy="368300"/>
          </a:xfrm>
          <a:prstGeom prst="rect">
            <a:avLst/>
          </a:prstGeom>
        </p:spPr>
      </p:pic>
      <p:sp>
        <p:nvSpPr>
          <p:cNvPr id="42" name="Rectangle 41"/>
          <p:cNvSpPr/>
          <p:nvPr/>
        </p:nvSpPr>
        <p:spPr>
          <a:xfrm>
            <a:off x="191344" y="2636912"/>
            <a:ext cx="1224136"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703512"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79576"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2855640"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3431704"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4007768"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4583832"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5159896"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1703512" y="263691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1703512" y="292494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1703512" y="3212976"/>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1703512" y="350100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1703512" y="3789040"/>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1703512" y="407707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1703512" y="436510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1703512" y="4653136"/>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1703512" y="494116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1703512" y="5229200"/>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1703512" y="551723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1703512" y="580526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1703512" y="638132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1703512" y="2564904"/>
            <a:ext cx="559514" cy="369332"/>
          </a:xfrm>
          <a:prstGeom prst="rect">
            <a:avLst/>
          </a:prstGeom>
          <a:noFill/>
        </p:spPr>
        <p:txBody>
          <a:bodyPr wrap="square" rtlCol="0">
            <a:spAutoFit/>
          </a:bodyPr>
          <a:lstStyle/>
          <a:p>
            <a:r>
              <a:rPr lang="zh-CN" altLang="en-US" smtClean="0"/>
              <a:t>一</a:t>
            </a:r>
            <a:endParaRPr lang="en-US" dirty="0"/>
          </a:p>
        </p:txBody>
      </p:sp>
      <p:sp>
        <p:nvSpPr>
          <p:cNvPr id="162" name="TextBox 161"/>
          <p:cNvSpPr txBox="1"/>
          <p:nvPr/>
        </p:nvSpPr>
        <p:spPr>
          <a:xfrm>
            <a:off x="2279576" y="2564904"/>
            <a:ext cx="559514" cy="369332"/>
          </a:xfrm>
          <a:prstGeom prst="rect">
            <a:avLst/>
          </a:prstGeom>
          <a:noFill/>
        </p:spPr>
        <p:txBody>
          <a:bodyPr wrap="square" rtlCol="0">
            <a:spAutoFit/>
          </a:bodyPr>
          <a:lstStyle/>
          <a:p>
            <a:r>
              <a:rPr lang="zh-CN" altLang="en-US" smtClean="0"/>
              <a:t>二</a:t>
            </a:r>
            <a:endParaRPr lang="en-US" dirty="0"/>
          </a:p>
        </p:txBody>
      </p:sp>
      <p:sp>
        <p:nvSpPr>
          <p:cNvPr id="163" name="TextBox 162"/>
          <p:cNvSpPr txBox="1"/>
          <p:nvPr/>
        </p:nvSpPr>
        <p:spPr>
          <a:xfrm>
            <a:off x="2855640" y="2564904"/>
            <a:ext cx="559514" cy="369332"/>
          </a:xfrm>
          <a:prstGeom prst="rect">
            <a:avLst/>
          </a:prstGeom>
          <a:noFill/>
        </p:spPr>
        <p:txBody>
          <a:bodyPr wrap="square" rtlCol="0">
            <a:spAutoFit/>
          </a:bodyPr>
          <a:lstStyle/>
          <a:p>
            <a:r>
              <a:rPr lang="zh-CN" altLang="en-US" smtClean="0"/>
              <a:t>三</a:t>
            </a:r>
            <a:endParaRPr lang="en-US" dirty="0"/>
          </a:p>
        </p:txBody>
      </p:sp>
      <p:sp>
        <p:nvSpPr>
          <p:cNvPr id="164" name="TextBox 163"/>
          <p:cNvSpPr txBox="1"/>
          <p:nvPr/>
        </p:nvSpPr>
        <p:spPr>
          <a:xfrm>
            <a:off x="3431704" y="2564904"/>
            <a:ext cx="559514" cy="369332"/>
          </a:xfrm>
          <a:prstGeom prst="rect">
            <a:avLst/>
          </a:prstGeom>
          <a:noFill/>
        </p:spPr>
        <p:txBody>
          <a:bodyPr wrap="square" rtlCol="0">
            <a:spAutoFit/>
          </a:bodyPr>
          <a:lstStyle/>
          <a:p>
            <a:r>
              <a:rPr lang="zh-CN" altLang="en-US" smtClean="0"/>
              <a:t>四</a:t>
            </a:r>
            <a:endParaRPr lang="en-US" dirty="0"/>
          </a:p>
        </p:txBody>
      </p:sp>
      <p:sp>
        <p:nvSpPr>
          <p:cNvPr id="165" name="TextBox 164"/>
          <p:cNvSpPr txBox="1"/>
          <p:nvPr/>
        </p:nvSpPr>
        <p:spPr>
          <a:xfrm>
            <a:off x="4007768" y="2564904"/>
            <a:ext cx="559514" cy="369332"/>
          </a:xfrm>
          <a:prstGeom prst="rect">
            <a:avLst/>
          </a:prstGeom>
          <a:noFill/>
        </p:spPr>
        <p:txBody>
          <a:bodyPr wrap="square" rtlCol="0">
            <a:spAutoFit/>
          </a:bodyPr>
          <a:lstStyle/>
          <a:p>
            <a:r>
              <a:rPr lang="zh-CN" altLang="en-US" dirty="0" smtClean="0"/>
              <a:t>五</a:t>
            </a:r>
            <a:endParaRPr lang="en-US" dirty="0"/>
          </a:p>
        </p:txBody>
      </p:sp>
      <p:sp>
        <p:nvSpPr>
          <p:cNvPr id="166" name="TextBox 165"/>
          <p:cNvSpPr txBox="1"/>
          <p:nvPr/>
        </p:nvSpPr>
        <p:spPr>
          <a:xfrm>
            <a:off x="4583832" y="2564904"/>
            <a:ext cx="559514" cy="369332"/>
          </a:xfrm>
          <a:prstGeom prst="rect">
            <a:avLst/>
          </a:prstGeom>
          <a:noFill/>
        </p:spPr>
        <p:txBody>
          <a:bodyPr wrap="square" rtlCol="0">
            <a:spAutoFit/>
          </a:bodyPr>
          <a:lstStyle/>
          <a:p>
            <a:r>
              <a:rPr lang="zh-CN" altLang="en-US" smtClean="0"/>
              <a:t>六</a:t>
            </a:r>
            <a:endParaRPr lang="en-US" dirty="0"/>
          </a:p>
        </p:txBody>
      </p:sp>
      <p:sp>
        <p:nvSpPr>
          <p:cNvPr id="167" name="TextBox 166"/>
          <p:cNvSpPr txBox="1"/>
          <p:nvPr/>
        </p:nvSpPr>
        <p:spPr>
          <a:xfrm>
            <a:off x="5159896" y="2564904"/>
            <a:ext cx="559514" cy="369332"/>
          </a:xfrm>
          <a:prstGeom prst="rect">
            <a:avLst/>
          </a:prstGeom>
          <a:noFill/>
        </p:spPr>
        <p:txBody>
          <a:bodyPr wrap="square" rtlCol="0">
            <a:spAutoFit/>
          </a:bodyPr>
          <a:lstStyle/>
          <a:p>
            <a:r>
              <a:rPr lang="zh-CN" altLang="en-US" dirty="0" smtClean="0"/>
              <a:t>七</a:t>
            </a:r>
            <a:endParaRPr lang="en-US" dirty="0"/>
          </a:p>
        </p:txBody>
      </p:sp>
      <p:sp>
        <p:nvSpPr>
          <p:cNvPr id="61" name="TextBox 60"/>
          <p:cNvSpPr txBox="1"/>
          <p:nvPr/>
        </p:nvSpPr>
        <p:spPr>
          <a:xfrm>
            <a:off x="1343472" y="2892618"/>
            <a:ext cx="432048" cy="3893374"/>
          </a:xfrm>
          <a:prstGeom prst="rect">
            <a:avLst/>
          </a:prstGeom>
          <a:noFill/>
        </p:spPr>
        <p:txBody>
          <a:bodyPr wrap="square" rtlCol="0">
            <a:spAutoFit/>
          </a:bodyPr>
          <a:lstStyle/>
          <a:p>
            <a:r>
              <a:rPr lang="zh-CN" altLang="en-US" sz="1900" dirty="0" smtClean="0"/>
              <a:t> </a:t>
            </a:r>
            <a:r>
              <a:rPr lang="en-US" altLang="zh-CN" sz="1900" dirty="0" smtClean="0"/>
              <a:t>1</a:t>
            </a:r>
            <a:endParaRPr lang="en-US" altLang="zh-CN" sz="1900" dirty="0" smtClean="0"/>
          </a:p>
          <a:p>
            <a:r>
              <a:rPr lang="zh-CN" altLang="en-US" sz="1900" dirty="0" smtClean="0"/>
              <a:t> </a:t>
            </a:r>
            <a:r>
              <a:rPr lang="en-US" altLang="zh-CN" sz="1900" dirty="0" smtClean="0"/>
              <a:t>2</a:t>
            </a:r>
            <a:endParaRPr lang="en-US" altLang="zh-CN" sz="1900" dirty="0" smtClean="0"/>
          </a:p>
          <a:p>
            <a:r>
              <a:rPr lang="zh-CN" altLang="en-US" sz="1900" dirty="0" smtClean="0"/>
              <a:t> </a:t>
            </a:r>
            <a:r>
              <a:rPr lang="en-US" altLang="zh-CN" sz="1900" dirty="0" smtClean="0"/>
              <a:t>3</a:t>
            </a:r>
            <a:endParaRPr lang="en-US" altLang="zh-CN" sz="1900" dirty="0" smtClean="0"/>
          </a:p>
          <a:p>
            <a:r>
              <a:rPr lang="zh-CN" altLang="en-US" sz="1900" dirty="0" smtClean="0"/>
              <a:t> </a:t>
            </a:r>
            <a:r>
              <a:rPr lang="en-US" altLang="zh-CN" sz="1900" dirty="0" smtClean="0"/>
              <a:t>4</a:t>
            </a:r>
            <a:endParaRPr lang="en-US" altLang="zh-CN" sz="1900" dirty="0" smtClean="0"/>
          </a:p>
          <a:p>
            <a:r>
              <a:rPr lang="zh-CN" altLang="en-US" sz="1900" dirty="0" smtClean="0"/>
              <a:t> </a:t>
            </a:r>
            <a:r>
              <a:rPr lang="en-US" altLang="zh-CN" sz="1900" dirty="0" smtClean="0"/>
              <a:t>5</a:t>
            </a:r>
            <a:endParaRPr lang="en-US" altLang="zh-CN" sz="1900" dirty="0" smtClean="0"/>
          </a:p>
          <a:p>
            <a:r>
              <a:rPr lang="zh-CN" altLang="en-US" sz="1900" dirty="0" smtClean="0"/>
              <a:t> </a:t>
            </a:r>
            <a:r>
              <a:rPr lang="en-US" altLang="zh-CN" sz="1900" dirty="0" smtClean="0"/>
              <a:t>6</a:t>
            </a:r>
            <a:endParaRPr lang="en-US" altLang="zh-CN" sz="1900" dirty="0" smtClean="0"/>
          </a:p>
          <a:p>
            <a:r>
              <a:rPr lang="zh-CN" altLang="en-US" sz="1900" dirty="0" smtClean="0"/>
              <a:t> </a:t>
            </a:r>
            <a:r>
              <a:rPr lang="en-US" altLang="zh-CN" sz="1900" dirty="0" smtClean="0"/>
              <a:t>7</a:t>
            </a:r>
            <a:endParaRPr lang="en-US" altLang="zh-CN" sz="1900" dirty="0" smtClean="0"/>
          </a:p>
          <a:p>
            <a:r>
              <a:rPr lang="zh-CN" altLang="en-US" sz="1900" dirty="0" smtClean="0"/>
              <a:t> </a:t>
            </a:r>
            <a:r>
              <a:rPr lang="en-US" altLang="zh-CN" sz="1900" dirty="0" smtClean="0"/>
              <a:t>8</a:t>
            </a:r>
            <a:endParaRPr lang="en-US" altLang="zh-CN" sz="1900" dirty="0" smtClean="0"/>
          </a:p>
          <a:p>
            <a:r>
              <a:rPr lang="zh-CN" altLang="en-US" sz="1900" dirty="0" smtClean="0"/>
              <a:t> </a:t>
            </a:r>
            <a:r>
              <a:rPr lang="en-US" altLang="zh-CN" sz="1900" dirty="0" smtClean="0"/>
              <a:t>9</a:t>
            </a:r>
            <a:endParaRPr lang="en-US" altLang="zh-CN" sz="1900" dirty="0" smtClean="0"/>
          </a:p>
          <a:p>
            <a:r>
              <a:rPr lang="en-US" altLang="zh-CN" sz="1900" dirty="0" smtClean="0"/>
              <a:t>10</a:t>
            </a:r>
            <a:endParaRPr lang="en-US" altLang="zh-CN" sz="1900" dirty="0" smtClean="0"/>
          </a:p>
          <a:p>
            <a:r>
              <a:rPr lang="en-US" altLang="zh-CN" sz="1900" dirty="0" smtClean="0"/>
              <a:t>11</a:t>
            </a:r>
            <a:endParaRPr lang="en-US" altLang="zh-CN" sz="1900" dirty="0" smtClean="0"/>
          </a:p>
          <a:p>
            <a:r>
              <a:rPr lang="en-US" altLang="zh-CN" sz="1900" dirty="0" smtClean="0"/>
              <a:t>12</a:t>
            </a:r>
            <a:endParaRPr lang="en-US" altLang="zh-CN" sz="1900" dirty="0" smtClean="0"/>
          </a:p>
          <a:p>
            <a:r>
              <a:rPr lang="en-US" altLang="zh-CN" sz="1900" dirty="0" smtClean="0"/>
              <a:t>13</a:t>
            </a:r>
            <a:endParaRPr lang="en-US" sz="1900" dirty="0"/>
          </a:p>
        </p:txBody>
      </p:sp>
      <p:sp>
        <p:nvSpPr>
          <p:cNvPr id="168" name="Rectangle 167"/>
          <p:cNvSpPr/>
          <p:nvPr/>
        </p:nvSpPr>
        <p:spPr>
          <a:xfrm>
            <a:off x="6312024" y="2636912"/>
            <a:ext cx="1224136"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p:cNvSpPr/>
          <p:nvPr/>
        </p:nvSpPr>
        <p:spPr>
          <a:xfrm>
            <a:off x="7824192"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p:cNvSpPr/>
          <p:nvPr/>
        </p:nvSpPr>
        <p:spPr>
          <a:xfrm>
            <a:off x="8400256"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8976320"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a:off x="9552384"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10128448"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a:off x="10704512"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11280576"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7824192" y="263691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7824192" y="292494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a:off x="7824192" y="3212976"/>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p:cNvSpPr/>
          <p:nvPr/>
        </p:nvSpPr>
        <p:spPr>
          <a:xfrm>
            <a:off x="7824192" y="350100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7824192" y="3789040"/>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a:off x="7824192" y="407707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p:cNvSpPr/>
          <p:nvPr/>
        </p:nvSpPr>
        <p:spPr>
          <a:xfrm>
            <a:off x="7824192" y="436510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7824192" y="4653136"/>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p:cNvSpPr/>
          <p:nvPr/>
        </p:nvSpPr>
        <p:spPr>
          <a:xfrm>
            <a:off x="7824192" y="494116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p:cNvSpPr/>
          <p:nvPr/>
        </p:nvSpPr>
        <p:spPr>
          <a:xfrm>
            <a:off x="7824192" y="5229200"/>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p:cNvSpPr/>
          <p:nvPr/>
        </p:nvSpPr>
        <p:spPr>
          <a:xfrm>
            <a:off x="7824192" y="551723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7824192" y="580526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7824192" y="638132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TextBox 188"/>
          <p:cNvSpPr txBox="1"/>
          <p:nvPr/>
        </p:nvSpPr>
        <p:spPr>
          <a:xfrm>
            <a:off x="7824192" y="2564904"/>
            <a:ext cx="559514" cy="369332"/>
          </a:xfrm>
          <a:prstGeom prst="rect">
            <a:avLst/>
          </a:prstGeom>
          <a:noFill/>
        </p:spPr>
        <p:txBody>
          <a:bodyPr wrap="square" rtlCol="0">
            <a:spAutoFit/>
          </a:bodyPr>
          <a:lstStyle/>
          <a:p>
            <a:r>
              <a:rPr lang="zh-CN" altLang="en-US" smtClean="0"/>
              <a:t>一</a:t>
            </a:r>
            <a:endParaRPr lang="en-US" dirty="0"/>
          </a:p>
        </p:txBody>
      </p:sp>
      <p:sp>
        <p:nvSpPr>
          <p:cNvPr id="190" name="TextBox 189"/>
          <p:cNvSpPr txBox="1"/>
          <p:nvPr/>
        </p:nvSpPr>
        <p:spPr>
          <a:xfrm>
            <a:off x="8400256" y="2564904"/>
            <a:ext cx="559514" cy="369332"/>
          </a:xfrm>
          <a:prstGeom prst="rect">
            <a:avLst/>
          </a:prstGeom>
          <a:noFill/>
        </p:spPr>
        <p:txBody>
          <a:bodyPr wrap="square" rtlCol="0">
            <a:spAutoFit/>
          </a:bodyPr>
          <a:lstStyle/>
          <a:p>
            <a:r>
              <a:rPr lang="zh-CN" altLang="en-US" smtClean="0"/>
              <a:t>二</a:t>
            </a:r>
            <a:endParaRPr lang="en-US" dirty="0"/>
          </a:p>
        </p:txBody>
      </p:sp>
      <p:sp>
        <p:nvSpPr>
          <p:cNvPr id="191" name="TextBox 190"/>
          <p:cNvSpPr txBox="1"/>
          <p:nvPr/>
        </p:nvSpPr>
        <p:spPr>
          <a:xfrm>
            <a:off x="8976320" y="2564904"/>
            <a:ext cx="559514" cy="369332"/>
          </a:xfrm>
          <a:prstGeom prst="rect">
            <a:avLst/>
          </a:prstGeom>
          <a:noFill/>
        </p:spPr>
        <p:txBody>
          <a:bodyPr wrap="square" rtlCol="0">
            <a:spAutoFit/>
          </a:bodyPr>
          <a:lstStyle/>
          <a:p>
            <a:r>
              <a:rPr lang="zh-CN" altLang="en-US" smtClean="0"/>
              <a:t>三</a:t>
            </a:r>
            <a:endParaRPr lang="en-US" dirty="0"/>
          </a:p>
        </p:txBody>
      </p:sp>
      <p:sp>
        <p:nvSpPr>
          <p:cNvPr id="192" name="TextBox 191"/>
          <p:cNvSpPr txBox="1"/>
          <p:nvPr/>
        </p:nvSpPr>
        <p:spPr>
          <a:xfrm>
            <a:off x="9552384" y="2564904"/>
            <a:ext cx="559514" cy="369332"/>
          </a:xfrm>
          <a:prstGeom prst="rect">
            <a:avLst/>
          </a:prstGeom>
          <a:noFill/>
        </p:spPr>
        <p:txBody>
          <a:bodyPr wrap="square" rtlCol="0">
            <a:spAutoFit/>
          </a:bodyPr>
          <a:lstStyle/>
          <a:p>
            <a:r>
              <a:rPr lang="zh-CN" altLang="en-US" smtClean="0"/>
              <a:t>四</a:t>
            </a:r>
            <a:endParaRPr lang="en-US" dirty="0"/>
          </a:p>
        </p:txBody>
      </p:sp>
      <p:sp>
        <p:nvSpPr>
          <p:cNvPr id="193" name="TextBox 192"/>
          <p:cNvSpPr txBox="1"/>
          <p:nvPr/>
        </p:nvSpPr>
        <p:spPr>
          <a:xfrm>
            <a:off x="10128448" y="2564904"/>
            <a:ext cx="559514" cy="369332"/>
          </a:xfrm>
          <a:prstGeom prst="rect">
            <a:avLst/>
          </a:prstGeom>
          <a:noFill/>
        </p:spPr>
        <p:txBody>
          <a:bodyPr wrap="square" rtlCol="0">
            <a:spAutoFit/>
          </a:bodyPr>
          <a:lstStyle/>
          <a:p>
            <a:r>
              <a:rPr lang="zh-CN" altLang="en-US" dirty="0" smtClean="0"/>
              <a:t>五</a:t>
            </a:r>
            <a:endParaRPr lang="en-US" dirty="0"/>
          </a:p>
        </p:txBody>
      </p:sp>
      <p:sp>
        <p:nvSpPr>
          <p:cNvPr id="194" name="TextBox 193"/>
          <p:cNvSpPr txBox="1"/>
          <p:nvPr/>
        </p:nvSpPr>
        <p:spPr>
          <a:xfrm>
            <a:off x="10704512" y="2564904"/>
            <a:ext cx="559514" cy="369332"/>
          </a:xfrm>
          <a:prstGeom prst="rect">
            <a:avLst/>
          </a:prstGeom>
          <a:noFill/>
        </p:spPr>
        <p:txBody>
          <a:bodyPr wrap="square" rtlCol="0">
            <a:spAutoFit/>
          </a:bodyPr>
          <a:lstStyle/>
          <a:p>
            <a:r>
              <a:rPr lang="zh-CN" altLang="en-US" smtClean="0"/>
              <a:t>六</a:t>
            </a:r>
            <a:endParaRPr lang="en-US" dirty="0"/>
          </a:p>
        </p:txBody>
      </p:sp>
      <p:sp>
        <p:nvSpPr>
          <p:cNvPr id="195" name="TextBox 194"/>
          <p:cNvSpPr txBox="1"/>
          <p:nvPr/>
        </p:nvSpPr>
        <p:spPr>
          <a:xfrm>
            <a:off x="11280576" y="2564904"/>
            <a:ext cx="559514" cy="369332"/>
          </a:xfrm>
          <a:prstGeom prst="rect">
            <a:avLst/>
          </a:prstGeom>
          <a:noFill/>
        </p:spPr>
        <p:txBody>
          <a:bodyPr wrap="square" rtlCol="0">
            <a:spAutoFit/>
          </a:bodyPr>
          <a:lstStyle/>
          <a:p>
            <a:r>
              <a:rPr lang="zh-CN" altLang="en-US" dirty="0" smtClean="0"/>
              <a:t>七</a:t>
            </a:r>
            <a:endParaRPr lang="en-US" dirty="0"/>
          </a:p>
        </p:txBody>
      </p:sp>
      <p:sp>
        <p:nvSpPr>
          <p:cNvPr id="196" name="TextBox 195"/>
          <p:cNvSpPr txBox="1"/>
          <p:nvPr/>
        </p:nvSpPr>
        <p:spPr>
          <a:xfrm>
            <a:off x="7464152" y="2892618"/>
            <a:ext cx="432048" cy="3893374"/>
          </a:xfrm>
          <a:prstGeom prst="rect">
            <a:avLst/>
          </a:prstGeom>
          <a:noFill/>
        </p:spPr>
        <p:txBody>
          <a:bodyPr wrap="square" rtlCol="0">
            <a:spAutoFit/>
          </a:bodyPr>
          <a:lstStyle/>
          <a:p>
            <a:r>
              <a:rPr lang="zh-CN" altLang="en-US" sz="1900" dirty="0" smtClean="0"/>
              <a:t> </a:t>
            </a:r>
            <a:r>
              <a:rPr lang="en-US" altLang="zh-CN" sz="1900" dirty="0" smtClean="0"/>
              <a:t>1</a:t>
            </a:r>
            <a:endParaRPr lang="en-US" altLang="zh-CN" sz="1900" dirty="0" smtClean="0"/>
          </a:p>
          <a:p>
            <a:r>
              <a:rPr lang="zh-CN" altLang="en-US" sz="1900" dirty="0" smtClean="0"/>
              <a:t> </a:t>
            </a:r>
            <a:r>
              <a:rPr lang="en-US" altLang="zh-CN" sz="1900" dirty="0" smtClean="0"/>
              <a:t>2</a:t>
            </a:r>
            <a:endParaRPr lang="en-US" altLang="zh-CN" sz="1900" dirty="0" smtClean="0"/>
          </a:p>
          <a:p>
            <a:r>
              <a:rPr lang="zh-CN" altLang="en-US" sz="1900" dirty="0" smtClean="0"/>
              <a:t> </a:t>
            </a:r>
            <a:r>
              <a:rPr lang="en-US" altLang="zh-CN" sz="1900" dirty="0" smtClean="0"/>
              <a:t>3</a:t>
            </a:r>
            <a:endParaRPr lang="en-US" altLang="zh-CN" sz="1900" dirty="0" smtClean="0"/>
          </a:p>
          <a:p>
            <a:r>
              <a:rPr lang="zh-CN" altLang="en-US" sz="1900" dirty="0" smtClean="0"/>
              <a:t> </a:t>
            </a:r>
            <a:r>
              <a:rPr lang="en-US" altLang="zh-CN" sz="1900" dirty="0" smtClean="0"/>
              <a:t>4</a:t>
            </a:r>
            <a:endParaRPr lang="en-US" altLang="zh-CN" sz="1900" dirty="0" smtClean="0"/>
          </a:p>
          <a:p>
            <a:r>
              <a:rPr lang="zh-CN" altLang="en-US" sz="1900" dirty="0" smtClean="0"/>
              <a:t> </a:t>
            </a:r>
            <a:r>
              <a:rPr lang="en-US" altLang="zh-CN" sz="1900" dirty="0" smtClean="0"/>
              <a:t>5</a:t>
            </a:r>
            <a:endParaRPr lang="en-US" altLang="zh-CN" sz="1900" dirty="0" smtClean="0"/>
          </a:p>
          <a:p>
            <a:r>
              <a:rPr lang="zh-CN" altLang="en-US" sz="1900" dirty="0" smtClean="0"/>
              <a:t> </a:t>
            </a:r>
            <a:r>
              <a:rPr lang="en-US" altLang="zh-CN" sz="1900" dirty="0" smtClean="0"/>
              <a:t>6</a:t>
            </a:r>
            <a:endParaRPr lang="en-US" altLang="zh-CN" sz="1900" dirty="0" smtClean="0"/>
          </a:p>
          <a:p>
            <a:r>
              <a:rPr lang="zh-CN" altLang="en-US" sz="1900" dirty="0" smtClean="0"/>
              <a:t> </a:t>
            </a:r>
            <a:r>
              <a:rPr lang="en-US" altLang="zh-CN" sz="1900" dirty="0" smtClean="0"/>
              <a:t>7</a:t>
            </a:r>
            <a:endParaRPr lang="en-US" altLang="zh-CN" sz="1900" dirty="0" smtClean="0"/>
          </a:p>
          <a:p>
            <a:r>
              <a:rPr lang="zh-CN" altLang="en-US" sz="1900" dirty="0" smtClean="0"/>
              <a:t> </a:t>
            </a:r>
            <a:r>
              <a:rPr lang="en-US" altLang="zh-CN" sz="1900" dirty="0" smtClean="0"/>
              <a:t>8</a:t>
            </a:r>
            <a:endParaRPr lang="en-US" altLang="zh-CN" sz="1900" dirty="0" smtClean="0"/>
          </a:p>
          <a:p>
            <a:r>
              <a:rPr lang="zh-CN" altLang="en-US" sz="1900" dirty="0" smtClean="0"/>
              <a:t> </a:t>
            </a:r>
            <a:r>
              <a:rPr lang="en-US" altLang="zh-CN" sz="1900" dirty="0" smtClean="0"/>
              <a:t>9</a:t>
            </a:r>
            <a:endParaRPr lang="en-US" altLang="zh-CN" sz="1900" dirty="0" smtClean="0"/>
          </a:p>
          <a:p>
            <a:r>
              <a:rPr lang="en-US" altLang="zh-CN" sz="1900" dirty="0" smtClean="0"/>
              <a:t>10</a:t>
            </a:r>
            <a:endParaRPr lang="en-US" altLang="zh-CN" sz="1900" dirty="0" smtClean="0"/>
          </a:p>
          <a:p>
            <a:r>
              <a:rPr lang="en-US" altLang="zh-CN" sz="1900" dirty="0" smtClean="0"/>
              <a:t>11</a:t>
            </a:r>
            <a:endParaRPr lang="en-US" altLang="zh-CN" sz="1900" dirty="0" smtClean="0"/>
          </a:p>
          <a:p>
            <a:r>
              <a:rPr lang="en-US" altLang="zh-CN" sz="1900" dirty="0" smtClean="0"/>
              <a:t>12</a:t>
            </a:r>
            <a:endParaRPr lang="en-US" altLang="zh-CN" sz="1900" dirty="0" smtClean="0"/>
          </a:p>
          <a:p>
            <a:r>
              <a:rPr lang="en-US" altLang="zh-CN" sz="1900" dirty="0" smtClean="0"/>
              <a:t>13</a:t>
            </a:r>
            <a:endParaRPr lang="en-US" sz="1900" dirty="0"/>
          </a:p>
        </p:txBody>
      </p:sp>
      <p:pic>
        <p:nvPicPr>
          <p:cNvPr id="65" name="Picture 64"/>
          <p:cNvPicPr>
            <a:picLocks noChangeAspect="1"/>
          </p:cNvPicPr>
          <p:nvPr/>
        </p:nvPicPr>
        <p:blipFill>
          <a:blip r:embed="rId3"/>
          <a:stretch>
            <a:fillRect/>
          </a:stretch>
        </p:blipFill>
        <p:spPr>
          <a:xfrm>
            <a:off x="4871864" y="2276872"/>
            <a:ext cx="431800" cy="317500"/>
          </a:xfrm>
          <a:prstGeom prst="rect">
            <a:avLst/>
          </a:prstGeom>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5">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5">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50000"/>
            </a:schemeClr>
          </a:solidFill>
        </p:grpSpPr>
        <p:sp>
          <p:nvSpPr>
            <p:cNvPr id="25" name="Rectangle 24"/>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5346335" cy="369332"/>
          </a:xfrm>
          <a:prstGeom prst="rect">
            <a:avLst/>
          </a:prstGeom>
          <a:noFill/>
        </p:spPr>
        <p:txBody>
          <a:bodyPr wrap="none" rtlCol="0">
            <a:spAutoFit/>
          </a:bodyPr>
          <a:lstStyle/>
          <a:p>
            <a:r>
              <a:rPr lang="zh-CN" altLang="en-US" smtClean="0"/>
              <a:t>当前排课结束：</a:t>
            </a:r>
            <a:r>
              <a:rPr lang="zh-CN" altLang="en-US" dirty="0" smtClean="0"/>
              <a:t>目标学期为</a:t>
            </a:r>
            <a:r>
              <a:rPr lang="en-US" altLang="zh-CN" dirty="0" smtClean="0"/>
              <a:t>2018-2019</a:t>
            </a:r>
            <a:r>
              <a:rPr lang="zh-CN" altLang="en-US" dirty="0" smtClean="0"/>
              <a:t>学年第一学期</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6096000"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79376" y="2060848"/>
            <a:ext cx="1107996" cy="369332"/>
          </a:xfrm>
          <a:prstGeom prst="rect">
            <a:avLst/>
          </a:prstGeom>
          <a:noFill/>
        </p:spPr>
        <p:txBody>
          <a:bodyPr wrap="none" rtlCol="0">
            <a:spAutoFit/>
          </a:bodyPr>
          <a:lstStyle/>
          <a:p>
            <a:r>
              <a:rPr lang="zh-CN" altLang="en-US" dirty="0" smtClean="0"/>
              <a:t>授课老师</a:t>
            </a:r>
            <a:endParaRPr lang="en-US" dirty="0"/>
          </a:p>
        </p:txBody>
      </p:sp>
      <p:sp>
        <p:nvSpPr>
          <p:cNvPr id="38" name="Rectangle 37"/>
          <p:cNvSpPr/>
          <p:nvPr/>
        </p:nvSpPr>
        <p:spPr>
          <a:xfrm>
            <a:off x="1703512" y="2060848"/>
            <a:ext cx="34563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p:cNvGrpSpPr/>
          <p:nvPr/>
        </p:nvGrpSpPr>
        <p:grpSpPr>
          <a:xfrm>
            <a:off x="5375920" y="2060848"/>
            <a:ext cx="360040" cy="360040"/>
            <a:chOff x="8472264" y="764704"/>
            <a:chExt cx="360040" cy="360040"/>
          </a:xfrm>
        </p:grpSpPr>
        <p:sp>
          <p:nvSpPr>
            <p:cNvPr id="70" name="Oval 69"/>
            <p:cNvSpPr/>
            <p:nvPr/>
          </p:nvSpPr>
          <p:spPr>
            <a:xfrm>
              <a:off x="8472264" y="764704"/>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p:nvPr/>
          </p:nvCxnSpPr>
          <p:spPr>
            <a:xfrm>
              <a:off x="8688288" y="980728"/>
              <a:ext cx="144016" cy="144016"/>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TextBox 71"/>
          <p:cNvSpPr txBox="1"/>
          <p:nvPr/>
        </p:nvSpPr>
        <p:spPr>
          <a:xfrm>
            <a:off x="7968208" y="2060848"/>
            <a:ext cx="1107996" cy="369332"/>
          </a:xfrm>
          <a:prstGeom prst="rect">
            <a:avLst/>
          </a:prstGeom>
          <a:noFill/>
        </p:spPr>
        <p:txBody>
          <a:bodyPr wrap="none" rtlCol="0">
            <a:spAutoFit/>
          </a:bodyPr>
          <a:lstStyle/>
          <a:p>
            <a:r>
              <a:rPr lang="zh-CN" altLang="en-US" dirty="0" smtClean="0"/>
              <a:t>上课班级</a:t>
            </a:r>
            <a:endParaRPr lang="en-US" dirty="0"/>
          </a:p>
        </p:txBody>
      </p:sp>
      <p:sp>
        <p:nvSpPr>
          <p:cNvPr id="73" name="Rectangle 72"/>
          <p:cNvSpPr/>
          <p:nvPr/>
        </p:nvSpPr>
        <p:spPr>
          <a:xfrm>
            <a:off x="9192344" y="2060848"/>
            <a:ext cx="194421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p:nvGrpSpPr>
        <p:grpSpPr>
          <a:xfrm>
            <a:off x="11352584" y="2060848"/>
            <a:ext cx="360040" cy="360040"/>
            <a:chOff x="8472264" y="764704"/>
            <a:chExt cx="360040" cy="360040"/>
          </a:xfrm>
        </p:grpSpPr>
        <p:sp>
          <p:nvSpPr>
            <p:cNvPr id="75" name="Oval 74"/>
            <p:cNvSpPr/>
            <p:nvPr/>
          </p:nvSpPr>
          <p:spPr>
            <a:xfrm>
              <a:off x="8472264" y="764704"/>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p:cNvCxnSpPr/>
            <p:nvPr/>
          </p:nvCxnSpPr>
          <p:spPr>
            <a:xfrm>
              <a:off x="8688288" y="980728"/>
              <a:ext cx="144016" cy="144016"/>
            </a:xfrm>
            <a:prstGeom prst="line">
              <a:avLst/>
            </a:prstGeom>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6312024" y="2060848"/>
            <a:ext cx="646331" cy="369332"/>
          </a:xfrm>
          <a:prstGeom prst="rect">
            <a:avLst/>
          </a:prstGeom>
          <a:noFill/>
        </p:spPr>
        <p:txBody>
          <a:bodyPr wrap="none" rtlCol="0">
            <a:spAutoFit/>
          </a:bodyPr>
          <a:lstStyle/>
          <a:p>
            <a:r>
              <a:rPr lang="zh-CN" altLang="en-US" dirty="0" smtClean="0"/>
              <a:t>年级</a:t>
            </a:r>
            <a:endParaRPr lang="en-US" dirty="0"/>
          </a:p>
        </p:txBody>
      </p:sp>
      <p:sp>
        <p:nvSpPr>
          <p:cNvPr id="39" name="Rectangle 38"/>
          <p:cNvSpPr/>
          <p:nvPr/>
        </p:nvSpPr>
        <p:spPr>
          <a:xfrm>
            <a:off x="6960096" y="2060848"/>
            <a:ext cx="57606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nvPicPr>
        <p:blipFill>
          <a:blip r:embed="rId2"/>
          <a:stretch>
            <a:fillRect/>
          </a:stretch>
        </p:blipFill>
        <p:spPr>
          <a:xfrm>
            <a:off x="7536160" y="2060848"/>
            <a:ext cx="381000" cy="368300"/>
          </a:xfrm>
          <a:prstGeom prst="rect">
            <a:avLst/>
          </a:prstGeom>
        </p:spPr>
      </p:pic>
      <p:sp>
        <p:nvSpPr>
          <p:cNvPr id="42" name="Rectangle 41"/>
          <p:cNvSpPr/>
          <p:nvPr/>
        </p:nvSpPr>
        <p:spPr>
          <a:xfrm>
            <a:off x="191344" y="2636912"/>
            <a:ext cx="1224136"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703512"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79576"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2855640"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3431704"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4007768"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4583832"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5159896"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1703512" y="263691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1703512" y="292494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1703512" y="3212976"/>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1703512" y="350100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1703512" y="3789040"/>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1703512" y="407707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1703512" y="436510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1703512" y="4653136"/>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1703512" y="494116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1703512" y="5229200"/>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1703512" y="551723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1703512" y="580526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1703512" y="638132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1703512" y="2564904"/>
            <a:ext cx="559514" cy="369332"/>
          </a:xfrm>
          <a:prstGeom prst="rect">
            <a:avLst/>
          </a:prstGeom>
          <a:noFill/>
        </p:spPr>
        <p:txBody>
          <a:bodyPr wrap="square" rtlCol="0">
            <a:spAutoFit/>
          </a:bodyPr>
          <a:lstStyle/>
          <a:p>
            <a:r>
              <a:rPr lang="zh-CN" altLang="en-US" smtClean="0"/>
              <a:t>一</a:t>
            </a:r>
            <a:endParaRPr lang="en-US" dirty="0"/>
          </a:p>
        </p:txBody>
      </p:sp>
      <p:sp>
        <p:nvSpPr>
          <p:cNvPr id="162" name="TextBox 161"/>
          <p:cNvSpPr txBox="1"/>
          <p:nvPr/>
        </p:nvSpPr>
        <p:spPr>
          <a:xfrm>
            <a:off x="2279576" y="2564904"/>
            <a:ext cx="559514" cy="369332"/>
          </a:xfrm>
          <a:prstGeom prst="rect">
            <a:avLst/>
          </a:prstGeom>
          <a:noFill/>
        </p:spPr>
        <p:txBody>
          <a:bodyPr wrap="square" rtlCol="0">
            <a:spAutoFit/>
          </a:bodyPr>
          <a:lstStyle/>
          <a:p>
            <a:r>
              <a:rPr lang="zh-CN" altLang="en-US" smtClean="0"/>
              <a:t>二</a:t>
            </a:r>
            <a:endParaRPr lang="en-US" dirty="0"/>
          </a:p>
        </p:txBody>
      </p:sp>
      <p:sp>
        <p:nvSpPr>
          <p:cNvPr id="163" name="TextBox 162"/>
          <p:cNvSpPr txBox="1"/>
          <p:nvPr/>
        </p:nvSpPr>
        <p:spPr>
          <a:xfrm>
            <a:off x="2855640" y="2564904"/>
            <a:ext cx="559514" cy="369332"/>
          </a:xfrm>
          <a:prstGeom prst="rect">
            <a:avLst/>
          </a:prstGeom>
          <a:noFill/>
        </p:spPr>
        <p:txBody>
          <a:bodyPr wrap="square" rtlCol="0">
            <a:spAutoFit/>
          </a:bodyPr>
          <a:lstStyle/>
          <a:p>
            <a:r>
              <a:rPr lang="zh-CN" altLang="en-US" smtClean="0"/>
              <a:t>三</a:t>
            </a:r>
            <a:endParaRPr lang="en-US" dirty="0"/>
          </a:p>
        </p:txBody>
      </p:sp>
      <p:sp>
        <p:nvSpPr>
          <p:cNvPr id="164" name="TextBox 163"/>
          <p:cNvSpPr txBox="1"/>
          <p:nvPr/>
        </p:nvSpPr>
        <p:spPr>
          <a:xfrm>
            <a:off x="3431704" y="2564904"/>
            <a:ext cx="559514" cy="369332"/>
          </a:xfrm>
          <a:prstGeom prst="rect">
            <a:avLst/>
          </a:prstGeom>
          <a:noFill/>
        </p:spPr>
        <p:txBody>
          <a:bodyPr wrap="square" rtlCol="0">
            <a:spAutoFit/>
          </a:bodyPr>
          <a:lstStyle/>
          <a:p>
            <a:r>
              <a:rPr lang="zh-CN" altLang="en-US" smtClean="0"/>
              <a:t>四</a:t>
            </a:r>
            <a:endParaRPr lang="en-US" dirty="0"/>
          </a:p>
        </p:txBody>
      </p:sp>
      <p:sp>
        <p:nvSpPr>
          <p:cNvPr id="165" name="TextBox 164"/>
          <p:cNvSpPr txBox="1"/>
          <p:nvPr/>
        </p:nvSpPr>
        <p:spPr>
          <a:xfrm>
            <a:off x="4007768" y="2564904"/>
            <a:ext cx="559514" cy="369332"/>
          </a:xfrm>
          <a:prstGeom prst="rect">
            <a:avLst/>
          </a:prstGeom>
          <a:noFill/>
        </p:spPr>
        <p:txBody>
          <a:bodyPr wrap="square" rtlCol="0">
            <a:spAutoFit/>
          </a:bodyPr>
          <a:lstStyle/>
          <a:p>
            <a:r>
              <a:rPr lang="zh-CN" altLang="en-US" dirty="0" smtClean="0"/>
              <a:t>五</a:t>
            </a:r>
            <a:endParaRPr lang="en-US" dirty="0"/>
          </a:p>
        </p:txBody>
      </p:sp>
      <p:sp>
        <p:nvSpPr>
          <p:cNvPr id="166" name="TextBox 165"/>
          <p:cNvSpPr txBox="1"/>
          <p:nvPr/>
        </p:nvSpPr>
        <p:spPr>
          <a:xfrm>
            <a:off x="4583832" y="2564904"/>
            <a:ext cx="559514" cy="369332"/>
          </a:xfrm>
          <a:prstGeom prst="rect">
            <a:avLst/>
          </a:prstGeom>
          <a:noFill/>
        </p:spPr>
        <p:txBody>
          <a:bodyPr wrap="square" rtlCol="0">
            <a:spAutoFit/>
          </a:bodyPr>
          <a:lstStyle/>
          <a:p>
            <a:r>
              <a:rPr lang="zh-CN" altLang="en-US" smtClean="0"/>
              <a:t>六</a:t>
            </a:r>
            <a:endParaRPr lang="en-US" dirty="0"/>
          </a:p>
        </p:txBody>
      </p:sp>
      <p:sp>
        <p:nvSpPr>
          <p:cNvPr id="167" name="TextBox 166"/>
          <p:cNvSpPr txBox="1"/>
          <p:nvPr/>
        </p:nvSpPr>
        <p:spPr>
          <a:xfrm>
            <a:off x="5159896" y="2564904"/>
            <a:ext cx="559514" cy="369332"/>
          </a:xfrm>
          <a:prstGeom prst="rect">
            <a:avLst/>
          </a:prstGeom>
          <a:noFill/>
        </p:spPr>
        <p:txBody>
          <a:bodyPr wrap="square" rtlCol="0">
            <a:spAutoFit/>
          </a:bodyPr>
          <a:lstStyle/>
          <a:p>
            <a:r>
              <a:rPr lang="zh-CN" altLang="en-US" dirty="0" smtClean="0"/>
              <a:t>七</a:t>
            </a:r>
            <a:endParaRPr lang="en-US" dirty="0"/>
          </a:p>
        </p:txBody>
      </p:sp>
      <p:sp>
        <p:nvSpPr>
          <p:cNvPr id="61" name="TextBox 60"/>
          <p:cNvSpPr txBox="1"/>
          <p:nvPr/>
        </p:nvSpPr>
        <p:spPr>
          <a:xfrm>
            <a:off x="1343472" y="2892618"/>
            <a:ext cx="432048" cy="3893374"/>
          </a:xfrm>
          <a:prstGeom prst="rect">
            <a:avLst/>
          </a:prstGeom>
          <a:noFill/>
        </p:spPr>
        <p:txBody>
          <a:bodyPr wrap="square" rtlCol="0">
            <a:spAutoFit/>
          </a:bodyPr>
          <a:lstStyle/>
          <a:p>
            <a:r>
              <a:rPr lang="zh-CN" altLang="en-US" sz="1900" dirty="0" smtClean="0"/>
              <a:t> </a:t>
            </a:r>
            <a:r>
              <a:rPr lang="en-US" altLang="zh-CN" sz="1900" dirty="0" smtClean="0"/>
              <a:t>1</a:t>
            </a:r>
            <a:endParaRPr lang="en-US" altLang="zh-CN" sz="1900" dirty="0" smtClean="0"/>
          </a:p>
          <a:p>
            <a:r>
              <a:rPr lang="zh-CN" altLang="en-US" sz="1900" dirty="0" smtClean="0"/>
              <a:t> </a:t>
            </a:r>
            <a:r>
              <a:rPr lang="en-US" altLang="zh-CN" sz="1900" dirty="0" smtClean="0"/>
              <a:t>2</a:t>
            </a:r>
            <a:endParaRPr lang="en-US" altLang="zh-CN" sz="1900" dirty="0" smtClean="0"/>
          </a:p>
          <a:p>
            <a:r>
              <a:rPr lang="zh-CN" altLang="en-US" sz="1900" dirty="0" smtClean="0"/>
              <a:t> </a:t>
            </a:r>
            <a:r>
              <a:rPr lang="en-US" altLang="zh-CN" sz="1900" dirty="0" smtClean="0"/>
              <a:t>3</a:t>
            </a:r>
            <a:endParaRPr lang="en-US" altLang="zh-CN" sz="1900" dirty="0" smtClean="0"/>
          </a:p>
          <a:p>
            <a:r>
              <a:rPr lang="zh-CN" altLang="en-US" sz="1900" dirty="0" smtClean="0"/>
              <a:t> </a:t>
            </a:r>
            <a:r>
              <a:rPr lang="en-US" altLang="zh-CN" sz="1900" dirty="0" smtClean="0"/>
              <a:t>4</a:t>
            </a:r>
            <a:endParaRPr lang="en-US" altLang="zh-CN" sz="1900" dirty="0" smtClean="0"/>
          </a:p>
          <a:p>
            <a:r>
              <a:rPr lang="zh-CN" altLang="en-US" sz="1900" dirty="0" smtClean="0"/>
              <a:t> </a:t>
            </a:r>
            <a:r>
              <a:rPr lang="en-US" altLang="zh-CN" sz="1900" dirty="0" smtClean="0"/>
              <a:t>5</a:t>
            </a:r>
            <a:endParaRPr lang="en-US" altLang="zh-CN" sz="1900" dirty="0" smtClean="0"/>
          </a:p>
          <a:p>
            <a:r>
              <a:rPr lang="zh-CN" altLang="en-US" sz="1900" dirty="0" smtClean="0"/>
              <a:t> </a:t>
            </a:r>
            <a:r>
              <a:rPr lang="en-US" altLang="zh-CN" sz="1900" dirty="0" smtClean="0"/>
              <a:t>6</a:t>
            </a:r>
            <a:endParaRPr lang="en-US" altLang="zh-CN" sz="1900" dirty="0" smtClean="0"/>
          </a:p>
          <a:p>
            <a:r>
              <a:rPr lang="zh-CN" altLang="en-US" sz="1900" dirty="0" smtClean="0"/>
              <a:t> </a:t>
            </a:r>
            <a:r>
              <a:rPr lang="en-US" altLang="zh-CN" sz="1900" dirty="0" smtClean="0"/>
              <a:t>7</a:t>
            </a:r>
            <a:endParaRPr lang="en-US" altLang="zh-CN" sz="1900" dirty="0" smtClean="0"/>
          </a:p>
          <a:p>
            <a:r>
              <a:rPr lang="zh-CN" altLang="en-US" sz="1900" dirty="0" smtClean="0"/>
              <a:t> </a:t>
            </a:r>
            <a:r>
              <a:rPr lang="en-US" altLang="zh-CN" sz="1900" dirty="0" smtClean="0"/>
              <a:t>8</a:t>
            </a:r>
            <a:endParaRPr lang="en-US" altLang="zh-CN" sz="1900" dirty="0" smtClean="0"/>
          </a:p>
          <a:p>
            <a:r>
              <a:rPr lang="zh-CN" altLang="en-US" sz="1900" dirty="0" smtClean="0"/>
              <a:t> </a:t>
            </a:r>
            <a:r>
              <a:rPr lang="en-US" altLang="zh-CN" sz="1900" dirty="0" smtClean="0"/>
              <a:t>9</a:t>
            </a:r>
            <a:endParaRPr lang="en-US" altLang="zh-CN" sz="1900" dirty="0" smtClean="0"/>
          </a:p>
          <a:p>
            <a:r>
              <a:rPr lang="en-US" altLang="zh-CN" sz="1900" dirty="0" smtClean="0"/>
              <a:t>10</a:t>
            </a:r>
            <a:endParaRPr lang="en-US" altLang="zh-CN" sz="1900" dirty="0" smtClean="0"/>
          </a:p>
          <a:p>
            <a:r>
              <a:rPr lang="en-US" altLang="zh-CN" sz="1900" dirty="0" smtClean="0"/>
              <a:t>11</a:t>
            </a:r>
            <a:endParaRPr lang="en-US" altLang="zh-CN" sz="1900" dirty="0" smtClean="0"/>
          </a:p>
          <a:p>
            <a:r>
              <a:rPr lang="en-US" altLang="zh-CN" sz="1900" dirty="0" smtClean="0"/>
              <a:t>12</a:t>
            </a:r>
            <a:endParaRPr lang="en-US" altLang="zh-CN" sz="1900" dirty="0" smtClean="0"/>
          </a:p>
          <a:p>
            <a:r>
              <a:rPr lang="en-US" altLang="zh-CN" sz="1900" dirty="0" smtClean="0"/>
              <a:t>13</a:t>
            </a:r>
            <a:endParaRPr lang="en-US" sz="1900" dirty="0"/>
          </a:p>
        </p:txBody>
      </p:sp>
      <p:sp>
        <p:nvSpPr>
          <p:cNvPr id="168" name="Rectangle 167"/>
          <p:cNvSpPr/>
          <p:nvPr/>
        </p:nvSpPr>
        <p:spPr>
          <a:xfrm>
            <a:off x="6312024" y="2636912"/>
            <a:ext cx="1224136"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Rectangle 168"/>
          <p:cNvSpPr/>
          <p:nvPr/>
        </p:nvSpPr>
        <p:spPr>
          <a:xfrm>
            <a:off x="7824192"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p:cNvSpPr/>
          <p:nvPr/>
        </p:nvSpPr>
        <p:spPr>
          <a:xfrm>
            <a:off x="8400256"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8976320"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a:off x="9552384"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10128448"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a:off x="10704512"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11280576"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7824192" y="263691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7824192" y="292494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a:off x="7824192" y="3212976"/>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p:cNvSpPr/>
          <p:nvPr/>
        </p:nvSpPr>
        <p:spPr>
          <a:xfrm>
            <a:off x="7824192" y="350100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7824192" y="3789040"/>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a:off x="7824192" y="407707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p:cNvSpPr/>
          <p:nvPr/>
        </p:nvSpPr>
        <p:spPr>
          <a:xfrm>
            <a:off x="7824192" y="436510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7824192" y="4653136"/>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p:cNvSpPr/>
          <p:nvPr/>
        </p:nvSpPr>
        <p:spPr>
          <a:xfrm>
            <a:off x="7824192" y="494116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p:cNvSpPr/>
          <p:nvPr/>
        </p:nvSpPr>
        <p:spPr>
          <a:xfrm>
            <a:off x="7824192" y="5229200"/>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p:cNvSpPr/>
          <p:nvPr/>
        </p:nvSpPr>
        <p:spPr>
          <a:xfrm>
            <a:off x="7824192" y="551723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7824192" y="580526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7824192" y="638132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TextBox 188"/>
          <p:cNvSpPr txBox="1"/>
          <p:nvPr/>
        </p:nvSpPr>
        <p:spPr>
          <a:xfrm>
            <a:off x="7824192" y="2564904"/>
            <a:ext cx="559514" cy="369332"/>
          </a:xfrm>
          <a:prstGeom prst="rect">
            <a:avLst/>
          </a:prstGeom>
          <a:noFill/>
        </p:spPr>
        <p:txBody>
          <a:bodyPr wrap="square" rtlCol="0">
            <a:spAutoFit/>
          </a:bodyPr>
          <a:lstStyle/>
          <a:p>
            <a:r>
              <a:rPr lang="zh-CN" altLang="en-US" smtClean="0"/>
              <a:t>一</a:t>
            </a:r>
            <a:endParaRPr lang="en-US" dirty="0"/>
          </a:p>
        </p:txBody>
      </p:sp>
      <p:sp>
        <p:nvSpPr>
          <p:cNvPr id="190" name="TextBox 189"/>
          <p:cNvSpPr txBox="1"/>
          <p:nvPr/>
        </p:nvSpPr>
        <p:spPr>
          <a:xfrm>
            <a:off x="8400256" y="2564904"/>
            <a:ext cx="559514" cy="369332"/>
          </a:xfrm>
          <a:prstGeom prst="rect">
            <a:avLst/>
          </a:prstGeom>
          <a:noFill/>
        </p:spPr>
        <p:txBody>
          <a:bodyPr wrap="square" rtlCol="0">
            <a:spAutoFit/>
          </a:bodyPr>
          <a:lstStyle/>
          <a:p>
            <a:r>
              <a:rPr lang="zh-CN" altLang="en-US" smtClean="0"/>
              <a:t>二</a:t>
            </a:r>
            <a:endParaRPr lang="en-US" dirty="0"/>
          </a:p>
        </p:txBody>
      </p:sp>
      <p:sp>
        <p:nvSpPr>
          <p:cNvPr id="191" name="TextBox 190"/>
          <p:cNvSpPr txBox="1"/>
          <p:nvPr/>
        </p:nvSpPr>
        <p:spPr>
          <a:xfrm>
            <a:off x="8976320" y="2564904"/>
            <a:ext cx="559514" cy="369332"/>
          </a:xfrm>
          <a:prstGeom prst="rect">
            <a:avLst/>
          </a:prstGeom>
          <a:noFill/>
        </p:spPr>
        <p:txBody>
          <a:bodyPr wrap="square" rtlCol="0">
            <a:spAutoFit/>
          </a:bodyPr>
          <a:lstStyle/>
          <a:p>
            <a:r>
              <a:rPr lang="zh-CN" altLang="en-US" smtClean="0"/>
              <a:t>三</a:t>
            </a:r>
            <a:endParaRPr lang="en-US" dirty="0"/>
          </a:p>
        </p:txBody>
      </p:sp>
      <p:sp>
        <p:nvSpPr>
          <p:cNvPr id="192" name="TextBox 191"/>
          <p:cNvSpPr txBox="1"/>
          <p:nvPr/>
        </p:nvSpPr>
        <p:spPr>
          <a:xfrm>
            <a:off x="9552384" y="2564904"/>
            <a:ext cx="559514" cy="369332"/>
          </a:xfrm>
          <a:prstGeom prst="rect">
            <a:avLst/>
          </a:prstGeom>
          <a:noFill/>
        </p:spPr>
        <p:txBody>
          <a:bodyPr wrap="square" rtlCol="0">
            <a:spAutoFit/>
          </a:bodyPr>
          <a:lstStyle/>
          <a:p>
            <a:r>
              <a:rPr lang="zh-CN" altLang="en-US" smtClean="0"/>
              <a:t>四</a:t>
            </a:r>
            <a:endParaRPr lang="en-US" dirty="0"/>
          </a:p>
        </p:txBody>
      </p:sp>
      <p:sp>
        <p:nvSpPr>
          <p:cNvPr id="193" name="TextBox 192"/>
          <p:cNvSpPr txBox="1"/>
          <p:nvPr/>
        </p:nvSpPr>
        <p:spPr>
          <a:xfrm>
            <a:off x="10128448" y="2564904"/>
            <a:ext cx="559514" cy="369332"/>
          </a:xfrm>
          <a:prstGeom prst="rect">
            <a:avLst/>
          </a:prstGeom>
          <a:noFill/>
        </p:spPr>
        <p:txBody>
          <a:bodyPr wrap="square" rtlCol="0">
            <a:spAutoFit/>
          </a:bodyPr>
          <a:lstStyle/>
          <a:p>
            <a:r>
              <a:rPr lang="zh-CN" altLang="en-US" dirty="0" smtClean="0"/>
              <a:t>五</a:t>
            </a:r>
            <a:endParaRPr lang="en-US" dirty="0"/>
          </a:p>
        </p:txBody>
      </p:sp>
      <p:sp>
        <p:nvSpPr>
          <p:cNvPr id="194" name="TextBox 193"/>
          <p:cNvSpPr txBox="1"/>
          <p:nvPr/>
        </p:nvSpPr>
        <p:spPr>
          <a:xfrm>
            <a:off x="10704512" y="2564904"/>
            <a:ext cx="559514" cy="369332"/>
          </a:xfrm>
          <a:prstGeom prst="rect">
            <a:avLst/>
          </a:prstGeom>
          <a:noFill/>
        </p:spPr>
        <p:txBody>
          <a:bodyPr wrap="square" rtlCol="0">
            <a:spAutoFit/>
          </a:bodyPr>
          <a:lstStyle/>
          <a:p>
            <a:r>
              <a:rPr lang="zh-CN" altLang="en-US" smtClean="0"/>
              <a:t>六</a:t>
            </a:r>
            <a:endParaRPr lang="en-US" dirty="0"/>
          </a:p>
        </p:txBody>
      </p:sp>
      <p:sp>
        <p:nvSpPr>
          <p:cNvPr id="195" name="TextBox 194"/>
          <p:cNvSpPr txBox="1"/>
          <p:nvPr/>
        </p:nvSpPr>
        <p:spPr>
          <a:xfrm>
            <a:off x="11280576" y="2564904"/>
            <a:ext cx="559514" cy="369332"/>
          </a:xfrm>
          <a:prstGeom prst="rect">
            <a:avLst/>
          </a:prstGeom>
          <a:noFill/>
        </p:spPr>
        <p:txBody>
          <a:bodyPr wrap="square" rtlCol="0">
            <a:spAutoFit/>
          </a:bodyPr>
          <a:lstStyle/>
          <a:p>
            <a:r>
              <a:rPr lang="zh-CN" altLang="en-US" dirty="0" smtClean="0"/>
              <a:t>七</a:t>
            </a:r>
            <a:endParaRPr lang="en-US" dirty="0"/>
          </a:p>
        </p:txBody>
      </p:sp>
      <p:sp>
        <p:nvSpPr>
          <p:cNvPr id="196" name="TextBox 195"/>
          <p:cNvSpPr txBox="1"/>
          <p:nvPr/>
        </p:nvSpPr>
        <p:spPr>
          <a:xfrm>
            <a:off x="7464152" y="2892618"/>
            <a:ext cx="432048" cy="3893374"/>
          </a:xfrm>
          <a:prstGeom prst="rect">
            <a:avLst/>
          </a:prstGeom>
          <a:noFill/>
        </p:spPr>
        <p:txBody>
          <a:bodyPr wrap="square" rtlCol="0">
            <a:spAutoFit/>
          </a:bodyPr>
          <a:lstStyle/>
          <a:p>
            <a:r>
              <a:rPr lang="zh-CN" altLang="en-US" sz="1900" dirty="0" smtClean="0"/>
              <a:t> </a:t>
            </a:r>
            <a:r>
              <a:rPr lang="en-US" altLang="zh-CN" sz="1900" dirty="0" smtClean="0"/>
              <a:t>1</a:t>
            </a:r>
            <a:endParaRPr lang="en-US" altLang="zh-CN" sz="1900" dirty="0" smtClean="0"/>
          </a:p>
          <a:p>
            <a:r>
              <a:rPr lang="zh-CN" altLang="en-US" sz="1900" dirty="0" smtClean="0"/>
              <a:t> </a:t>
            </a:r>
            <a:r>
              <a:rPr lang="en-US" altLang="zh-CN" sz="1900" dirty="0" smtClean="0"/>
              <a:t>2</a:t>
            </a:r>
            <a:endParaRPr lang="en-US" altLang="zh-CN" sz="1900" dirty="0" smtClean="0"/>
          </a:p>
          <a:p>
            <a:r>
              <a:rPr lang="zh-CN" altLang="en-US" sz="1900" dirty="0" smtClean="0"/>
              <a:t> </a:t>
            </a:r>
            <a:r>
              <a:rPr lang="en-US" altLang="zh-CN" sz="1900" dirty="0" smtClean="0"/>
              <a:t>3</a:t>
            </a:r>
            <a:endParaRPr lang="en-US" altLang="zh-CN" sz="1900" dirty="0" smtClean="0"/>
          </a:p>
          <a:p>
            <a:r>
              <a:rPr lang="zh-CN" altLang="en-US" sz="1900" dirty="0" smtClean="0"/>
              <a:t> </a:t>
            </a:r>
            <a:r>
              <a:rPr lang="en-US" altLang="zh-CN" sz="1900" dirty="0" smtClean="0"/>
              <a:t>4</a:t>
            </a:r>
            <a:endParaRPr lang="en-US" altLang="zh-CN" sz="1900" dirty="0" smtClean="0"/>
          </a:p>
          <a:p>
            <a:r>
              <a:rPr lang="zh-CN" altLang="en-US" sz="1900" dirty="0" smtClean="0"/>
              <a:t> </a:t>
            </a:r>
            <a:r>
              <a:rPr lang="en-US" altLang="zh-CN" sz="1900" dirty="0" smtClean="0"/>
              <a:t>5</a:t>
            </a:r>
            <a:endParaRPr lang="en-US" altLang="zh-CN" sz="1900" dirty="0" smtClean="0"/>
          </a:p>
          <a:p>
            <a:r>
              <a:rPr lang="zh-CN" altLang="en-US" sz="1900" dirty="0" smtClean="0"/>
              <a:t> </a:t>
            </a:r>
            <a:r>
              <a:rPr lang="en-US" altLang="zh-CN" sz="1900" dirty="0" smtClean="0"/>
              <a:t>6</a:t>
            </a:r>
            <a:endParaRPr lang="en-US" altLang="zh-CN" sz="1900" dirty="0" smtClean="0"/>
          </a:p>
          <a:p>
            <a:r>
              <a:rPr lang="zh-CN" altLang="en-US" sz="1900" dirty="0" smtClean="0"/>
              <a:t> </a:t>
            </a:r>
            <a:r>
              <a:rPr lang="en-US" altLang="zh-CN" sz="1900" dirty="0" smtClean="0"/>
              <a:t>7</a:t>
            </a:r>
            <a:endParaRPr lang="en-US" altLang="zh-CN" sz="1900" dirty="0" smtClean="0"/>
          </a:p>
          <a:p>
            <a:r>
              <a:rPr lang="zh-CN" altLang="en-US" sz="1900" dirty="0" smtClean="0"/>
              <a:t> </a:t>
            </a:r>
            <a:r>
              <a:rPr lang="en-US" altLang="zh-CN" sz="1900" dirty="0" smtClean="0"/>
              <a:t>8</a:t>
            </a:r>
            <a:endParaRPr lang="en-US" altLang="zh-CN" sz="1900" dirty="0" smtClean="0"/>
          </a:p>
          <a:p>
            <a:r>
              <a:rPr lang="zh-CN" altLang="en-US" sz="1900" dirty="0" smtClean="0"/>
              <a:t> </a:t>
            </a:r>
            <a:r>
              <a:rPr lang="en-US" altLang="zh-CN" sz="1900" dirty="0" smtClean="0"/>
              <a:t>9</a:t>
            </a:r>
            <a:endParaRPr lang="en-US" altLang="zh-CN" sz="1900" dirty="0" smtClean="0"/>
          </a:p>
          <a:p>
            <a:r>
              <a:rPr lang="en-US" altLang="zh-CN" sz="1900" dirty="0" smtClean="0"/>
              <a:t>10</a:t>
            </a:r>
            <a:endParaRPr lang="en-US" altLang="zh-CN" sz="1900" dirty="0" smtClean="0"/>
          </a:p>
          <a:p>
            <a:r>
              <a:rPr lang="en-US" altLang="zh-CN" sz="1900" dirty="0" smtClean="0"/>
              <a:t>11</a:t>
            </a:r>
            <a:endParaRPr lang="en-US" altLang="zh-CN" sz="1900" dirty="0" smtClean="0"/>
          </a:p>
          <a:p>
            <a:r>
              <a:rPr lang="en-US" altLang="zh-CN" sz="1900" dirty="0" smtClean="0"/>
              <a:t>12</a:t>
            </a:r>
            <a:endParaRPr lang="en-US" altLang="zh-CN" sz="1900" dirty="0" smtClean="0"/>
          </a:p>
          <a:p>
            <a:r>
              <a:rPr lang="en-US" altLang="zh-CN" sz="1900" dirty="0" smtClean="0"/>
              <a:t>13</a:t>
            </a:r>
            <a:endParaRPr lang="en-US" sz="1900" dirty="0"/>
          </a:p>
        </p:txBody>
      </p:sp>
      <p:sp>
        <p:nvSpPr>
          <p:cNvPr id="5" name="Rectangle 4"/>
          <p:cNvSpPr/>
          <p:nvPr/>
        </p:nvSpPr>
        <p:spPr>
          <a:xfrm>
            <a:off x="191344" y="2708920"/>
            <a:ext cx="1224136" cy="3600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19336" y="2708920"/>
            <a:ext cx="1368152" cy="369332"/>
          </a:xfrm>
          <a:prstGeom prst="rect">
            <a:avLst/>
          </a:prstGeom>
          <a:noFill/>
        </p:spPr>
        <p:txBody>
          <a:bodyPr wrap="square" rtlCol="0">
            <a:spAutoFit/>
          </a:bodyPr>
          <a:lstStyle/>
          <a:p>
            <a:r>
              <a:rPr lang="zh-CN" altLang="en-US" dirty="0" smtClean="0"/>
              <a:t>中国法制史</a:t>
            </a:r>
            <a:endParaRPr lang="en-US" dirty="0"/>
          </a:p>
        </p:txBody>
      </p:sp>
      <p:sp>
        <p:nvSpPr>
          <p:cNvPr id="2" name="TextBox 1"/>
          <p:cNvSpPr txBox="1"/>
          <p:nvPr/>
        </p:nvSpPr>
        <p:spPr>
          <a:xfrm>
            <a:off x="1775520" y="2060848"/>
            <a:ext cx="1489510" cy="369332"/>
          </a:xfrm>
          <a:prstGeom prst="rect">
            <a:avLst/>
          </a:prstGeom>
          <a:noFill/>
        </p:spPr>
        <p:txBody>
          <a:bodyPr wrap="none" rtlCol="0">
            <a:spAutoFit/>
          </a:bodyPr>
          <a:lstStyle/>
          <a:p>
            <a:r>
              <a:rPr lang="zh-CN" altLang="en-US" dirty="0" smtClean="0"/>
              <a:t>郭建</a:t>
            </a:r>
            <a:r>
              <a:rPr lang="en-US" altLang="zh-CN" dirty="0" smtClean="0"/>
              <a:t>(123456)</a:t>
            </a:r>
            <a:endParaRPr lang="en-US" dirty="0"/>
          </a:p>
        </p:txBody>
      </p:sp>
      <p:sp>
        <p:nvSpPr>
          <p:cNvPr id="102" name="TextBox 101"/>
          <p:cNvSpPr txBox="1"/>
          <p:nvPr/>
        </p:nvSpPr>
        <p:spPr>
          <a:xfrm>
            <a:off x="119336" y="3086562"/>
            <a:ext cx="1338828" cy="369332"/>
          </a:xfrm>
          <a:prstGeom prst="rect">
            <a:avLst/>
          </a:prstGeom>
          <a:noFill/>
        </p:spPr>
        <p:txBody>
          <a:bodyPr wrap="none" rtlCol="0">
            <a:spAutoFit/>
          </a:bodyPr>
          <a:lstStyle/>
          <a:p>
            <a:r>
              <a:rPr lang="zh-CN" altLang="en-US" dirty="0" smtClean="0"/>
              <a:t>中国</a:t>
            </a:r>
            <a:r>
              <a:rPr lang="zh-CN" altLang="en-US" smtClean="0"/>
              <a:t>财产法</a:t>
            </a:r>
            <a:endParaRPr lang="en-US" dirty="0"/>
          </a:p>
        </p:txBody>
      </p:sp>
      <p:sp>
        <p:nvSpPr>
          <p:cNvPr id="103" name="TextBox 102"/>
          <p:cNvSpPr txBox="1"/>
          <p:nvPr/>
        </p:nvSpPr>
        <p:spPr>
          <a:xfrm>
            <a:off x="119336" y="3429000"/>
            <a:ext cx="1372492" cy="369332"/>
          </a:xfrm>
          <a:prstGeom prst="rect">
            <a:avLst/>
          </a:prstGeom>
          <a:noFill/>
        </p:spPr>
        <p:txBody>
          <a:bodyPr wrap="none" rtlCol="0">
            <a:spAutoFit/>
          </a:bodyPr>
          <a:lstStyle/>
          <a:p>
            <a:r>
              <a:rPr lang="zh-CN" altLang="en-US" dirty="0" smtClean="0"/>
              <a:t>中国民法史</a:t>
            </a:r>
            <a:endParaRPr lang="en-US" dirty="0"/>
          </a:p>
        </p:txBody>
      </p:sp>
      <p:pic>
        <p:nvPicPr>
          <p:cNvPr id="65" name="Picture 64"/>
          <p:cNvPicPr>
            <a:picLocks noChangeAspect="1"/>
          </p:cNvPicPr>
          <p:nvPr/>
        </p:nvPicPr>
        <p:blipFill>
          <a:blip r:embed="rId3"/>
          <a:stretch>
            <a:fillRect/>
          </a:stretch>
        </p:blipFill>
        <p:spPr>
          <a:xfrm>
            <a:off x="1271464" y="2924944"/>
            <a:ext cx="431800" cy="317500"/>
          </a:xfrm>
          <a:prstGeom prst="rect">
            <a:avLst/>
          </a:prstGeom>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5">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5">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50000"/>
            </a:schemeClr>
          </a:solidFill>
        </p:grpSpPr>
        <p:sp>
          <p:nvSpPr>
            <p:cNvPr id="25" name="Rectangle 24"/>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5346335" cy="369332"/>
          </a:xfrm>
          <a:prstGeom prst="rect">
            <a:avLst/>
          </a:prstGeom>
          <a:noFill/>
        </p:spPr>
        <p:txBody>
          <a:bodyPr wrap="none" rtlCol="0">
            <a:spAutoFit/>
          </a:bodyPr>
          <a:lstStyle/>
          <a:p>
            <a:r>
              <a:rPr lang="zh-CN" altLang="en-US" smtClean="0"/>
              <a:t>当前排课结束：</a:t>
            </a:r>
            <a:r>
              <a:rPr lang="zh-CN" altLang="en-US" dirty="0" smtClean="0"/>
              <a:t>目标学期为</a:t>
            </a:r>
            <a:r>
              <a:rPr lang="en-US" altLang="zh-CN" dirty="0" smtClean="0"/>
              <a:t>2018-2019</a:t>
            </a:r>
            <a:r>
              <a:rPr lang="zh-CN" altLang="en-US" dirty="0" smtClean="0"/>
              <a:t>学年第一学期</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6096000"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79376" y="2060848"/>
            <a:ext cx="1107996" cy="369332"/>
          </a:xfrm>
          <a:prstGeom prst="rect">
            <a:avLst/>
          </a:prstGeom>
          <a:noFill/>
        </p:spPr>
        <p:txBody>
          <a:bodyPr wrap="none" rtlCol="0">
            <a:spAutoFit/>
          </a:bodyPr>
          <a:lstStyle/>
          <a:p>
            <a:r>
              <a:rPr lang="zh-CN" altLang="en-US" dirty="0" smtClean="0"/>
              <a:t>授课老师</a:t>
            </a:r>
            <a:endParaRPr lang="en-US" dirty="0"/>
          </a:p>
        </p:txBody>
      </p:sp>
      <p:sp>
        <p:nvSpPr>
          <p:cNvPr id="38" name="Rectangle 37"/>
          <p:cNvSpPr/>
          <p:nvPr/>
        </p:nvSpPr>
        <p:spPr>
          <a:xfrm>
            <a:off x="1703512" y="2060848"/>
            <a:ext cx="34563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p:cNvGrpSpPr/>
          <p:nvPr/>
        </p:nvGrpSpPr>
        <p:grpSpPr>
          <a:xfrm>
            <a:off x="5375920" y="2060848"/>
            <a:ext cx="360040" cy="360040"/>
            <a:chOff x="8472264" y="764704"/>
            <a:chExt cx="360040" cy="360040"/>
          </a:xfrm>
        </p:grpSpPr>
        <p:sp>
          <p:nvSpPr>
            <p:cNvPr id="70" name="Oval 69"/>
            <p:cNvSpPr/>
            <p:nvPr/>
          </p:nvSpPr>
          <p:spPr>
            <a:xfrm>
              <a:off x="8472264" y="764704"/>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p:nvPr/>
          </p:nvCxnSpPr>
          <p:spPr>
            <a:xfrm>
              <a:off x="8688288" y="980728"/>
              <a:ext cx="144016" cy="144016"/>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TextBox 71"/>
          <p:cNvSpPr txBox="1"/>
          <p:nvPr/>
        </p:nvSpPr>
        <p:spPr>
          <a:xfrm>
            <a:off x="7968208" y="2060848"/>
            <a:ext cx="1107996" cy="369332"/>
          </a:xfrm>
          <a:prstGeom prst="rect">
            <a:avLst/>
          </a:prstGeom>
          <a:noFill/>
        </p:spPr>
        <p:txBody>
          <a:bodyPr wrap="none" rtlCol="0">
            <a:spAutoFit/>
          </a:bodyPr>
          <a:lstStyle/>
          <a:p>
            <a:r>
              <a:rPr lang="zh-CN" altLang="en-US" dirty="0" smtClean="0"/>
              <a:t>上课班级</a:t>
            </a:r>
            <a:endParaRPr lang="en-US" dirty="0"/>
          </a:p>
        </p:txBody>
      </p:sp>
      <p:sp>
        <p:nvSpPr>
          <p:cNvPr id="73" name="Rectangle 72"/>
          <p:cNvSpPr/>
          <p:nvPr/>
        </p:nvSpPr>
        <p:spPr>
          <a:xfrm>
            <a:off x="9192344" y="2060848"/>
            <a:ext cx="194421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p:nvGrpSpPr>
        <p:grpSpPr>
          <a:xfrm>
            <a:off x="11352584" y="2060848"/>
            <a:ext cx="360040" cy="360040"/>
            <a:chOff x="8472264" y="764704"/>
            <a:chExt cx="360040" cy="360040"/>
          </a:xfrm>
        </p:grpSpPr>
        <p:sp>
          <p:nvSpPr>
            <p:cNvPr id="75" name="Oval 74"/>
            <p:cNvSpPr/>
            <p:nvPr/>
          </p:nvSpPr>
          <p:spPr>
            <a:xfrm>
              <a:off x="8472264" y="764704"/>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p:cNvCxnSpPr/>
            <p:nvPr/>
          </p:nvCxnSpPr>
          <p:spPr>
            <a:xfrm>
              <a:off x="8688288" y="980728"/>
              <a:ext cx="144016" cy="144016"/>
            </a:xfrm>
            <a:prstGeom prst="line">
              <a:avLst/>
            </a:prstGeom>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6312024" y="2060848"/>
            <a:ext cx="646331" cy="369332"/>
          </a:xfrm>
          <a:prstGeom prst="rect">
            <a:avLst/>
          </a:prstGeom>
          <a:noFill/>
        </p:spPr>
        <p:txBody>
          <a:bodyPr wrap="none" rtlCol="0">
            <a:spAutoFit/>
          </a:bodyPr>
          <a:lstStyle/>
          <a:p>
            <a:r>
              <a:rPr lang="zh-CN" altLang="en-US" dirty="0" smtClean="0"/>
              <a:t>年级</a:t>
            </a:r>
            <a:endParaRPr lang="en-US" dirty="0"/>
          </a:p>
        </p:txBody>
      </p:sp>
      <p:sp>
        <p:nvSpPr>
          <p:cNvPr id="39" name="Rectangle 38"/>
          <p:cNvSpPr/>
          <p:nvPr/>
        </p:nvSpPr>
        <p:spPr>
          <a:xfrm>
            <a:off x="6960096" y="2060848"/>
            <a:ext cx="57606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nvPicPr>
        <p:blipFill>
          <a:blip r:embed="rId2"/>
          <a:stretch>
            <a:fillRect/>
          </a:stretch>
        </p:blipFill>
        <p:spPr>
          <a:xfrm>
            <a:off x="7536160" y="2060848"/>
            <a:ext cx="381000" cy="368300"/>
          </a:xfrm>
          <a:prstGeom prst="rect">
            <a:avLst/>
          </a:prstGeom>
        </p:spPr>
      </p:pic>
      <p:sp>
        <p:nvSpPr>
          <p:cNvPr id="42" name="Rectangle 41"/>
          <p:cNvSpPr/>
          <p:nvPr/>
        </p:nvSpPr>
        <p:spPr>
          <a:xfrm>
            <a:off x="191344" y="2636912"/>
            <a:ext cx="1224136"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703512"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79576"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2855640"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3431704"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4007768"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4583832"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5159896"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1703512" y="263691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1703512" y="292494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1703512" y="3212976"/>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1703512" y="350100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1703512" y="3789040"/>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1703512" y="407707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1703512" y="436510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1703512" y="4653136"/>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1703512" y="494116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1703512" y="5229200"/>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1703512" y="551723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1703512" y="580526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1703512" y="638132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1703512" y="2564904"/>
            <a:ext cx="559514" cy="369332"/>
          </a:xfrm>
          <a:prstGeom prst="rect">
            <a:avLst/>
          </a:prstGeom>
          <a:noFill/>
        </p:spPr>
        <p:txBody>
          <a:bodyPr wrap="square" rtlCol="0">
            <a:spAutoFit/>
          </a:bodyPr>
          <a:lstStyle/>
          <a:p>
            <a:r>
              <a:rPr lang="zh-CN" altLang="en-US" smtClean="0"/>
              <a:t>一</a:t>
            </a:r>
            <a:endParaRPr lang="en-US" dirty="0"/>
          </a:p>
        </p:txBody>
      </p:sp>
      <p:sp>
        <p:nvSpPr>
          <p:cNvPr id="162" name="TextBox 161"/>
          <p:cNvSpPr txBox="1"/>
          <p:nvPr/>
        </p:nvSpPr>
        <p:spPr>
          <a:xfrm>
            <a:off x="2279576" y="2564904"/>
            <a:ext cx="559514" cy="369332"/>
          </a:xfrm>
          <a:prstGeom prst="rect">
            <a:avLst/>
          </a:prstGeom>
          <a:noFill/>
        </p:spPr>
        <p:txBody>
          <a:bodyPr wrap="square" rtlCol="0">
            <a:spAutoFit/>
          </a:bodyPr>
          <a:lstStyle/>
          <a:p>
            <a:r>
              <a:rPr lang="zh-CN" altLang="en-US" smtClean="0"/>
              <a:t>二</a:t>
            </a:r>
            <a:endParaRPr lang="en-US" dirty="0"/>
          </a:p>
        </p:txBody>
      </p:sp>
      <p:sp>
        <p:nvSpPr>
          <p:cNvPr id="163" name="TextBox 162"/>
          <p:cNvSpPr txBox="1"/>
          <p:nvPr/>
        </p:nvSpPr>
        <p:spPr>
          <a:xfrm>
            <a:off x="2855640" y="2564904"/>
            <a:ext cx="559514" cy="369332"/>
          </a:xfrm>
          <a:prstGeom prst="rect">
            <a:avLst/>
          </a:prstGeom>
          <a:noFill/>
        </p:spPr>
        <p:txBody>
          <a:bodyPr wrap="square" rtlCol="0">
            <a:spAutoFit/>
          </a:bodyPr>
          <a:lstStyle/>
          <a:p>
            <a:r>
              <a:rPr lang="zh-CN" altLang="en-US" smtClean="0"/>
              <a:t>三</a:t>
            </a:r>
            <a:endParaRPr lang="en-US" dirty="0"/>
          </a:p>
        </p:txBody>
      </p:sp>
      <p:sp>
        <p:nvSpPr>
          <p:cNvPr id="164" name="TextBox 163"/>
          <p:cNvSpPr txBox="1"/>
          <p:nvPr/>
        </p:nvSpPr>
        <p:spPr>
          <a:xfrm>
            <a:off x="3431704" y="2564904"/>
            <a:ext cx="559514" cy="369332"/>
          </a:xfrm>
          <a:prstGeom prst="rect">
            <a:avLst/>
          </a:prstGeom>
          <a:noFill/>
        </p:spPr>
        <p:txBody>
          <a:bodyPr wrap="square" rtlCol="0">
            <a:spAutoFit/>
          </a:bodyPr>
          <a:lstStyle/>
          <a:p>
            <a:r>
              <a:rPr lang="zh-CN" altLang="en-US" smtClean="0"/>
              <a:t>四</a:t>
            </a:r>
            <a:endParaRPr lang="en-US" dirty="0"/>
          </a:p>
        </p:txBody>
      </p:sp>
      <p:sp>
        <p:nvSpPr>
          <p:cNvPr id="165" name="TextBox 164"/>
          <p:cNvSpPr txBox="1"/>
          <p:nvPr/>
        </p:nvSpPr>
        <p:spPr>
          <a:xfrm>
            <a:off x="4007768" y="2564904"/>
            <a:ext cx="559514" cy="369332"/>
          </a:xfrm>
          <a:prstGeom prst="rect">
            <a:avLst/>
          </a:prstGeom>
          <a:noFill/>
        </p:spPr>
        <p:txBody>
          <a:bodyPr wrap="square" rtlCol="0">
            <a:spAutoFit/>
          </a:bodyPr>
          <a:lstStyle/>
          <a:p>
            <a:r>
              <a:rPr lang="zh-CN" altLang="en-US" dirty="0" smtClean="0"/>
              <a:t>五</a:t>
            </a:r>
            <a:endParaRPr lang="en-US" dirty="0"/>
          </a:p>
        </p:txBody>
      </p:sp>
      <p:sp>
        <p:nvSpPr>
          <p:cNvPr id="166" name="TextBox 165"/>
          <p:cNvSpPr txBox="1"/>
          <p:nvPr/>
        </p:nvSpPr>
        <p:spPr>
          <a:xfrm>
            <a:off x="4583832" y="2564904"/>
            <a:ext cx="559514" cy="369332"/>
          </a:xfrm>
          <a:prstGeom prst="rect">
            <a:avLst/>
          </a:prstGeom>
          <a:noFill/>
        </p:spPr>
        <p:txBody>
          <a:bodyPr wrap="square" rtlCol="0">
            <a:spAutoFit/>
          </a:bodyPr>
          <a:lstStyle/>
          <a:p>
            <a:r>
              <a:rPr lang="zh-CN" altLang="en-US" smtClean="0"/>
              <a:t>六</a:t>
            </a:r>
            <a:endParaRPr lang="en-US" dirty="0"/>
          </a:p>
        </p:txBody>
      </p:sp>
      <p:sp>
        <p:nvSpPr>
          <p:cNvPr id="167" name="TextBox 166"/>
          <p:cNvSpPr txBox="1"/>
          <p:nvPr/>
        </p:nvSpPr>
        <p:spPr>
          <a:xfrm>
            <a:off x="5159896" y="2564904"/>
            <a:ext cx="559514" cy="369332"/>
          </a:xfrm>
          <a:prstGeom prst="rect">
            <a:avLst/>
          </a:prstGeom>
          <a:noFill/>
        </p:spPr>
        <p:txBody>
          <a:bodyPr wrap="square" rtlCol="0">
            <a:spAutoFit/>
          </a:bodyPr>
          <a:lstStyle/>
          <a:p>
            <a:r>
              <a:rPr lang="zh-CN" altLang="en-US" dirty="0" smtClean="0"/>
              <a:t>七</a:t>
            </a:r>
            <a:endParaRPr lang="en-US" dirty="0"/>
          </a:p>
        </p:txBody>
      </p:sp>
      <p:sp>
        <p:nvSpPr>
          <p:cNvPr id="61" name="TextBox 60"/>
          <p:cNvSpPr txBox="1"/>
          <p:nvPr/>
        </p:nvSpPr>
        <p:spPr>
          <a:xfrm>
            <a:off x="1343472" y="2892618"/>
            <a:ext cx="432048" cy="3893374"/>
          </a:xfrm>
          <a:prstGeom prst="rect">
            <a:avLst/>
          </a:prstGeom>
          <a:noFill/>
        </p:spPr>
        <p:txBody>
          <a:bodyPr wrap="square" rtlCol="0">
            <a:spAutoFit/>
          </a:bodyPr>
          <a:lstStyle/>
          <a:p>
            <a:r>
              <a:rPr lang="zh-CN" altLang="en-US" sz="1900" dirty="0" smtClean="0"/>
              <a:t> </a:t>
            </a:r>
            <a:r>
              <a:rPr lang="en-US" altLang="zh-CN" sz="1900" dirty="0" smtClean="0"/>
              <a:t>1</a:t>
            </a:r>
            <a:endParaRPr lang="en-US" altLang="zh-CN" sz="1900" dirty="0" smtClean="0"/>
          </a:p>
          <a:p>
            <a:r>
              <a:rPr lang="zh-CN" altLang="en-US" sz="1900" dirty="0" smtClean="0"/>
              <a:t> </a:t>
            </a:r>
            <a:r>
              <a:rPr lang="en-US" altLang="zh-CN" sz="1900" dirty="0" smtClean="0"/>
              <a:t>2</a:t>
            </a:r>
            <a:endParaRPr lang="en-US" altLang="zh-CN" sz="1900" dirty="0" smtClean="0"/>
          </a:p>
          <a:p>
            <a:r>
              <a:rPr lang="zh-CN" altLang="en-US" sz="1900" dirty="0" smtClean="0"/>
              <a:t> </a:t>
            </a:r>
            <a:r>
              <a:rPr lang="en-US" altLang="zh-CN" sz="1900" dirty="0" smtClean="0"/>
              <a:t>3</a:t>
            </a:r>
            <a:endParaRPr lang="en-US" altLang="zh-CN" sz="1900" dirty="0" smtClean="0"/>
          </a:p>
          <a:p>
            <a:r>
              <a:rPr lang="zh-CN" altLang="en-US" sz="1900" dirty="0" smtClean="0"/>
              <a:t> </a:t>
            </a:r>
            <a:r>
              <a:rPr lang="en-US" altLang="zh-CN" sz="1900" dirty="0" smtClean="0"/>
              <a:t>4</a:t>
            </a:r>
            <a:endParaRPr lang="en-US" altLang="zh-CN" sz="1900" dirty="0" smtClean="0"/>
          </a:p>
          <a:p>
            <a:r>
              <a:rPr lang="zh-CN" altLang="en-US" sz="1900" dirty="0" smtClean="0"/>
              <a:t> </a:t>
            </a:r>
            <a:r>
              <a:rPr lang="en-US" altLang="zh-CN" sz="1900" dirty="0" smtClean="0"/>
              <a:t>5</a:t>
            </a:r>
            <a:endParaRPr lang="en-US" altLang="zh-CN" sz="1900" dirty="0" smtClean="0"/>
          </a:p>
          <a:p>
            <a:r>
              <a:rPr lang="zh-CN" altLang="en-US" sz="1900" dirty="0" smtClean="0"/>
              <a:t> </a:t>
            </a:r>
            <a:r>
              <a:rPr lang="en-US" altLang="zh-CN" sz="1900" dirty="0" smtClean="0"/>
              <a:t>6</a:t>
            </a:r>
            <a:endParaRPr lang="en-US" altLang="zh-CN" sz="1900" dirty="0" smtClean="0"/>
          </a:p>
          <a:p>
            <a:r>
              <a:rPr lang="zh-CN" altLang="en-US" sz="1900" dirty="0" smtClean="0"/>
              <a:t> </a:t>
            </a:r>
            <a:r>
              <a:rPr lang="en-US" altLang="zh-CN" sz="1900" dirty="0" smtClean="0"/>
              <a:t>7</a:t>
            </a:r>
            <a:endParaRPr lang="en-US" altLang="zh-CN" sz="1900" dirty="0" smtClean="0"/>
          </a:p>
          <a:p>
            <a:r>
              <a:rPr lang="zh-CN" altLang="en-US" sz="1900" dirty="0" smtClean="0"/>
              <a:t> </a:t>
            </a:r>
            <a:r>
              <a:rPr lang="en-US" altLang="zh-CN" sz="1900" dirty="0" smtClean="0"/>
              <a:t>8</a:t>
            </a:r>
            <a:endParaRPr lang="en-US" altLang="zh-CN" sz="1900" dirty="0" smtClean="0"/>
          </a:p>
          <a:p>
            <a:r>
              <a:rPr lang="zh-CN" altLang="en-US" sz="1900" dirty="0" smtClean="0"/>
              <a:t> </a:t>
            </a:r>
            <a:r>
              <a:rPr lang="en-US" altLang="zh-CN" sz="1900" dirty="0" smtClean="0"/>
              <a:t>9</a:t>
            </a:r>
            <a:endParaRPr lang="en-US" altLang="zh-CN" sz="1900" dirty="0" smtClean="0"/>
          </a:p>
          <a:p>
            <a:r>
              <a:rPr lang="en-US" altLang="zh-CN" sz="1900" dirty="0" smtClean="0"/>
              <a:t>10</a:t>
            </a:r>
            <a:endParaRPr lang="en-US" altLang="zh-CN" sz="1900" dirty="0" smtClean="0"/>
          </a:p>
          <a:p>
            <a:r>
              <a:rPr lang="en-US" altLang="zh-CN" sz="1900" dirty="0" smtClean="0"/>
              <a:t>11</a:t>
            </a:r>
            <a:endParaRPr lang="en-US" altLang="zh-CN" sz="1900" dirty="0" smtClean="0"/>
          </a:p>
          <a:p>
            <a:r>
              <a:rPr lang="en-US" altLang="zh-CN" sz="1900" dirty="0" smtClean="0"/>
              <a:t>12</a:t>
            </a:r>
            <a:endParaRPr lang="en-US" altLang="zh-CN" sz="1900" dirty="0" smtClean="0"/>
          </a:p>
          <a:p>
            <a:r>
              <a:rPr lang="en-US" altLang="zh-CN" sz="1900" dirty="0" smtClean="0"/>
              <a:t>13</a:t>
            </a:r>
            <a:endParaRPr lang="en-US" sz="1900" dirty="0"/>
          </a:p>
        </p:txBody>
      </p:sp>
      <p:sp>
        <p:nvSpPr>
          <p:cNvPr id="168" name="Rectangle 167"/>
          <p:cNvSpPr/>
          <p:nvPr/>
        </p:nvSpPr>
        <p:spPr>
          <a:xfrm>
            <a:off x="6312024" y="2636912"/>
            <a:ext cx="1224136"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Rectangle 168"/>
          <p:cNvSpPr/>
          <p:nvPr/>
        </p:nvSpPr>
        <p:spPr>
          <a:xfrm>
            <a:off x="7824192"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p:cNvSpPr/>
          <p:nvPr/>
        </p:nvSpPr>
        <p:spPr>
          <a:xfrm>
            <a:off x="8400256"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8976320"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a:off x="9552384"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10128448"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a:off x="10704512"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11280576"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7824192" y="263691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7824192" y="292494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a:off x="7824192" y="3212976"/>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p:cNvSpPr/>
          <p:nvPr/>
        </p:nvSpPr>
        <p:spPr>
          <a:xfrm>
            <a:off x="7824192" y="350100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7824192" y="3789040"/>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a:off x="7824192" y="407707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p:cNvSpPr/>
          <p:nvPr/>
        </p:nvSpPr>
        <p:spPr>
          <a:xfrm>
            <a:off x="7824192" y="436510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7824192" y="4653136"/>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p:cNvSpPr/>
          <p:nvPr/>
        </p:nvSpPr>
        <p:spPr>
          <a:xfrm>
            <a:off x="7824192" y="494116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p:cNvSpPr/>
          <p:nvPr/>
        </p:nvSpPr>
        <p:spPr>
          <a:xfrm>
            <a:off x="7824192" y="5229200"/>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p:cNvSpPr/>
          <p:nvPr/>
        </p:nvSpPr>
        <p:spPr>
          <a:xfrm>
            <a:off x="7824192" y="551723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7824192" y="580526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7824192" y="638132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TextBox 188"/>
          <p:cNvSpPr txBox="1"/>
          <p:nvPr/>
        </p:nvSpPr>
        <p:spPr>
          <a:xfrm>
            <a:off x="7824192" y="2564904"/>
            <a:ext cx="559514" cy="369332"/>
          </a:xfrm>
          <a:prstGeom prst="rect">
            <a:avLst/>
          </a:prstGeom>
          <a:noFill/>
        </p:spPr>
        <p:txBody>
          <a:bodyPr wrap="square" rtlCol="0">
            <a:spAutoFit/>
          </a:bodyPr>
          <a:lstStyle/>
          <a:p>
            <a:r>
              <a:rPr lang="zh-CN" altLang="en-US" smtClean="0"/>
              <a:t>一</a:t>
            </a:r>
            <a:endParaRPr lang="en-US" dirty="0"/>
          </a:p>
        </p:txBody>
      </p:sp>
      <p:sp>
        <p:nvSpPr>
          <p:cNvPr id="190" name="TextBox 189"/>
          <p:cNvSpPr txBox="1"/>
          <p:nvPr/>
        </p:nvSpPr>
        <p:spPr>
          <a:xfrm>
            <a:off x="8400256" y="2564904"/>
            <a:ext cx="559514" cy="369332"/>
          </a:xfrm>
          <a:prstGeom prst="rect">
            <a:avLst/>
          </a:prstGeom>
          <a:noFill/>
        </p:spPr>
        <p:txBody>
          <a:bodyPr wrap="square" rtlCol="0">
            <a:spAutoFit/>
          </a:bodyPr>
          <a:lstStyle/>
          <a:p>
            <a:r>
              <a:rPr lang="zh-CN" altLang="en-US" smtClean="0"/>
              <a:t>二</a:t>
            </a:r>
            <a:endParaRPr lang="en-US" dirty="0"/>
          </a:p>
        </p:txBody>
      </p:sp>
      <p:sp>
        <p:nvSpPr>
          <p:cNvPr id="191" name="TextBox 190"/>
          <p:cNvSpPr txBox="1"/>
          <p:nvPr/>
        </p:nvSpPr>
        <p:spPr>
          <a:xfrm>
            <a:off x="8976320" y="2564904"/>
            <a:ext cx="559514" cy="369332"/>
          </a:xfrm>
          <a:prstGeom prst="rect">
            <a:avLst/>
          </a:prstGeom>
          <a:noFill/>
        </p:spPr>
        <p:txBody>
          <a:bodyPr wrap="square" rtlCol="0">
            <a:spAutoFit/>
          </a:bodyPr>
          <a:lstStyle/>
          <a:p>
            <a:r>
              <a:rPr lang="zh-CN" altLang="en-US" smtClean="0"/>
              <a:t>三</a:t>
            </a:r>
            <a:endParaRPr lang="en-US" dirty="0"/>
          </a:p>
        </p:txBody>
      </p:sp>
      <p:sp>
        <p:nvSpPr>
          <p:cNvPr id="192" name="TextBox 191"/>
          <p:cNvSpPr txBox="1"/>
          <p:nvPr/>
        </p:nvSpPr>
        <p:spPr>
          <a:xfrm>
            <a:off x="9552384" y="2564904"/>
            <a:ext cx="559514" cy="369332"/>
          </a:xfrm>
          <a:prstGeom prst="rect">
            <a:avLst/>
          </a:prstGeom>
          <a:noFill/>
        </p:spPr>
        <p:txBody>
          <a:bodyPr wrap="square" rtlCol="0">
            <a:spAutoFit/>
          </a:bodyPr>
          <a:lstStyle/>
          <a:p>
            <a:r>
              <a:rPr lang="zh-CN" altLang="en-US" smtClean="0"/>
              <a:t>四</a:t>
            </a:r>
            <a:endParaRPr lang="en-US" dirty="0"/>
          </a:p>
        </p:txBody>
      </p:sp>
      <p:sp>
        <p:nvSpPr>
          <p:cNvPr id="193" name="TextBox 192"/>
          <p:cNvSpPr txBox="1"/>
          <p:nvPr/>
        </p:nvSpPr>
        <p:spPr>
          <a:xfrm>
            <a:off x="10128448" y="2564904"/>
            <a:ext cx="559514" cy="369332"/>
          </a:xfrm>
          <a:prstGeom prst="rect">
            <a:avLst/>
          </a:prstGeom>
          <a:noFill/>
        </p:spPr>
        <p:txBody>
          <a:bodyPr wrap="square" rtlCol="0">
            <a:spAutoFit/>
          </a:bodyPr>
          <a:lstStyle/>
          <a:p>
            <a:r>
              <a:rPr lang="zh-CN" altLang="en-US" dirty="0" smtClean="0"/>
              <a:t>五</a:t>
            </a:r>
            <a:endParaRPr lang="en-US" dirty="0"/>
          </a:p>
        </p:txBody>
      </p:sp>
      <p:sp>
        <p:nvSpPr>
          <p:cNvPr id="194" name="TextBox 193"/>
          <p:cNvSpPr txBox="1"/>
          <p:nvPr/>
        </p:nvSpPr>
        <p:spPr>
          <a:xfrm>
            <a:off x="10704512" y="2564904"/>
            <a:ext cx="559514" cy="369332"/>
          </a:xfrm>
          <a:prstGeom prst="rect">
            <a:avLst/>
          </a:prstGeom>
          <a:noFill/>
        </p:spPr>
        <p:txBody>
          <a:bodyPr wrap="square" rtlCol="0">
            <a:spAutoFit/>
          </a:bodyPr>
          <a:lstStyle/>
          <a:p>
            <a:r>
              <a:rPr lang="zh-CN" altLang="en-US" smtClean="0"/>
              <a:t>六</a:t>
            </a:r>
            <a:endParaRPr lang="en-US" dirty="0"/>
          </a:p>
        </p:txBody>
      </p:sp>
      <p:sp>
        <p:nvSpPr>
          <p:cNvPr id="195" name="TextBox 194"/>
          <p:cNvSpPr txBox="1"/>
          <p:nvPr/>
        </p:nvSpPr>
        <p:spPr>
          <a:xfrm>
            <a:off x="11280576" y="2564904"/>
            <a:ext cx="559514" cy="369332"/>
          </a:xfrm>
          <a:prstGeom prst="rect">
            <a:avLst/>
          </a:prstGeom>
          <a:noFill/>
        </p:spPr>
        <p:txBody>
          <a:bodyPr wrap="square" rtlCol="0">
            <a:spAutoFit/>
          </a:bodyPr>
          <a:lstStyle/>
          <a:p>
            <a:r>
              <a:rPr lang="zh-CN" altLang="en-US" dirty="0" smtClean="0"/>
              <a:t>七</a:t>
            </a:r>
            <a:endParaRPr lang="en-US" dirty="0"/>
          </a:p>
        </p:txBody>
      </p:sp>
      <p:sp>
        <p:nvSpPr>
          <p:cNvPr id="196" name="TextBox 195"/>
          <p:cNvSpPr txBox="1"/>
          <p:nvPr/>
        </p:nvSpPr>
        <p:spPr>
          <a:xfrm>
            <a:off x="7464152" y="2892618"/>
            <a:ext cx="432048" cy="3893374"/>
          </a:xfrm>
          <a:prstGeom prst="rect">
            <a:avLst/>
          </a:prstGeom>
          <a:noFill/>
        </p:spPr>
        <p:txBody>
          <a:bodyPr wrap="square" rtlCol="0">
            <a:spAutoFit/>
          </a:bodyPr>
          <a:lstStyle/>
          <a:p>
            <a:r>
              <a:rPr lang="zh-CN" altLang="en-US" sz="1900" dirty="0" smtClean="0"/>
              <a:t> </a:t>
            </a:r>
            <a:r>
              <a:rPr lang="en-US" altLang="zh-CN" sz="1900" dirty="0" smtClean="0"/>
              <a:t>1</a:t>
            </a:r>
            <a:endParaRPr lang="en-US" altLang="zh-CN" sz="1900" dirty="0" smtClean="0"/>
          </a:p>
          <a:p>
            <a:r>
              <a:rPr lang="zh-CN" altLang="en-US" sz="1900" dirty="0" smtClean="0"/>
              <a:t> </a:t>
            </a:r>
            <a:r>
              <a:rPr lang="en-US" altLang="zh-CN" sz="1900" dirty="0" smtClean="0"/>
              <a:t>2</a:t>
            </a:r>
            <a:endParaRPr lang="en-US" altLang="zh-CN" sz="1900" dirty="0" smtClean="0"/>
          </a:p>
          <a:p>
            <a:r>
              <a:rPr lang="zh-CN" altLang="en-US" sz="1900" dirty="0" smtClean="0"/>
              <a:t> </a:t>
            </a:r>
            <a:r>
              <a:rPr lang="en-US" altLang="zh-CN" sz="1900" dirty="0" smtClean="0"/>
              <a:t>3</a:t>
            </a:r>
            <a:endParaRPr lang="en-US" altLang="zh-CN" sz="1900" dirty="0" smtClean="0"/>
          </a:p>
          <a:p>
            <a:r>
              <a:rPr lang="zh-CN" altLang="en-US" sz="1900" dirty="0" smtClean="0"/>
              <a:t> </a:t>
            </a:r>
            <a:r>
              <a:rPr lang="en-US" altLang="zh-CN" sz="1900" dirty="0" smtClean="0"/>
              <a:t>4</a:t>
            </a:r>
            <a:endParaRPr lang="en-US" altLang="zh-CN" sz="1900" dirty="0" smtClean="0"/>
          </a:p>
          <a:p>
            <a:r>
              <a:rPr lang="zh-CN" altLang="en-US" sz="1900" dirty="0" smtClean="0"/>
              <a:t> </a:t>
            </a:r>
            <a:r>
              <a:rPr lang="en-US" altLang="zh-CN" sz="1900" dirty="0" smtClean="0"/>
              <a:t>5</a:t>
            </a:r>
            <a:endParaRPr lang="en-US" altLang="zh-CN" sz="1900" dirty="0" smtClean="0"/>
          </a:p>
          <a:p>
            <a:r>
              <a:rPr lang="zh-CN" altLang="en-US" sz="1900" dirty="0" smtClean="0"/>
              <a:t> </a:t>
            </a:r>
            <a:r>
              <a:rPr lang="en-US" altLang="zh-CN" sz="1900" dirty="0" smtClean="0"/>
              <a:t>6</a:t>
            </a:r>
            <a:endParaRPr lang="en-US" altLang="zh-CN" sz="1900" dirty="0" smtClean="0"/>
          </a:p>
          <a:p>
            <a:r>
              <a:rPr lang="zh-CN" altLang="en-US" sz="1900" dirty="0" smtClean="0"/>
              <a:t> </a:t>
            </a:r>
            <a:r>
              <a:rPr lang="en-US" altLang="zh-CN" sz="1900" dirty="0" smtClean="0"/>
              <a:t>7</a:t>
            </a:r>
            <a:endParaRPr lang="en-US" altLang="zh-CN" sz="1900" dirty="0" smtClean="0"/>
          </a:p>
          <a:p>
            <a:r>
              <a:rPr lang="zh-CN" altLang="en-US" sz="1900" dirty="0" smtClean="0"/>
              <a:t> </a:t>
            </a:r>
            <a:r>
              <a:rPr lang="en-US" altLang="zh-CN" sz="1900" dirty="0" smtClean="0"/>
              <a:t>8</a:t>
            </a:r>
            <a:endParaRPr lang="en-US" altLang="zh-CN" sz="1900" dirty="0" smtClean="0"/>
          </a:p>
          <a:p>
            <a:r>
              <a:rPr lang="zh-CN" altLang="en-US" sz="1900" dirty="0" smtClean="0"/>
              <a:t> </a:t>
            </a:r>
            <a:r>
              <a:rPr lang="en-US" altLang="zh-CN" sz="1900" dirty="0" smtClean="0"/>
              <a:t>9</a:t>
            </a:r>
            <a:endParaRPr lang="en-US" altLang="zh-CN" sz="1900" dirty="0" smtClean="0"/>
          </a:p>
          <a:p>
            <a:r>
              <a:rPr lang="en-US" altLang="zh-CN" sz="1900" dirty="0" smtClean="0"/>
              <a:t>10</a:t>
            </a:r>
            <a:endParaRPr lang="en-US" altLang="zh-CN" sz="1900" dirty="0" smtClean="0"/>
          </a:p>
          <a:p>
            <a:r>
              <a:rPr lang="en-US" altLang="zh-CN" sz="1900" dirty="0" smtClean="0"/>
              <a:t>11</a:t>
            </a:r>
            <a:endParaRPr lang="en-US" altLang="zh-CN" sz="1900" dirty="0" smtClean="0"/>
          </a:p>
          <a:p>
            <a:r>
              <a:rPr lang="en-US" altLang="zh-CN" sz="1900" dirty="0" smtClean="0"/>
              <a:t>12</a:t>
            </a:r>
            <a:endParaRPr lang="en-US" altLang="zh-CN" sz="1900" dirty="0" smtClean="0"/>
          </a:p>
          <a:p>
            <a:r>
              <a:rPr lang="en-US" altLang="zh-CN" sz="1900" dirty="0" smtClean="0"/>
              <a:t>13</a:t>
            </a:r>
            <a:endParaRPr lang="en-US" sz="1900" dirty="0"/>
          </a:p>
        </p:txBody>
      </p:sp>
      <p:sp>
        <p:nvSpPr>
          <p:cNvPr id="5" name="Rectangle 4"/>
          <p:cNvSpPr/>
          <p:nvPr/>
        </p:nvSpPr>
        <p:spPr>
          <a:xfrm>
            <a:off x="191344" y="2708920"/>
            <a:ext cx="1224136" cy="3600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19336" y="2708920"/>
            <a:ext cx="1368152" cy="369332"/>
          </a:xfrm>
          <a:prstGeom prst="rect">
            <a:avLst/>
          </a:prstGeom>
          <a:noFill/>
        </p:spPr>
        <p:txBody>
          <a:bodyPr wrap="square" rtlCol="0">
            <a:spAutoFit/>
          </a:bodyPr>
          <a:lstStyle/>
          <a:p>
            <a:r>
              <a:rPr lang="zh-CN" altLang="en-US" dirty="0" smtClean="0"/>
              <a:t>中国法制史</a:t>
            </a:r>
            <a:endParaRPr lang="en-US" dirty="0"/>
          </a:p>
        </p:txBody>
      </p:sp>
      <p:sp>
        <p:nvSpPr>
          <p:cNvPr id="2" name="TextBox 1"/>
          <p:cNvSpPr txBox="1"/>
          <p:nvPr/>
        </p:nvSpPr>
        <p:spPr>
          <a:xfrm>
            <a:off x="1775520" y="2060848"/>
            <a:ext cx="1489510" cy="369332"/>
          </a:xfrm>
          <a:prstGeom prst="rect">
            <a:avLst/>
          </a:prstGeom>
          <a:noFill/>
        </p:spPr>
        <p:txBody>
          <a:bodyPr wrap="none" rtlCol="0">
            <a:spAutoFit/>
          </a:bodyPr>
          <a:lstStyle/>
          <a:p>
            <a:r>
              <a:rPr lang="zh-CN" altLang="en-US" dirty="0" smtClean="0"/>
              <a:t>郭建</a:t>
            </a:r>
            <a:r>
              <a:rPr lang="en-US" altLang="zh-CN" dirty="0" smtClean="0"/>
              <a:t>(123456)</a:t>
            </a:r>
            <a:endParaRPr lang="en-US" dirty="0"/>
          </a:p>
        </p:txBody>
      </p:sp>
      <p:sp>
        <p:nvSpPr>
          <p:cNvPr id="102" name="TextBox 101"/>
          <p:cNvSpPr txBox="1"/>
          <p:nvPr/>
        </p:nvSpPr>
        <p:spPr>
          <a:xfrm>
            <a:off x="119336" y="3086562"/>
            <a:ext cx="1338828" cy="369332"/>
          </a:xfrm>
          <a:prstGeom prst="rect">
            <a:avLst/>
          </a:prstGeom>
          <a:noFill/>
        </p:spPr>
        <p:txBody>
          <a:bodyPr wrap="none" rtlCol="0">
            <a:spAutoFit/>
          </a:bodyPr>
          <a:lstStyle/>
          <a:p>
            <a:r>
              <a:rPr lang="zh-CN" altLang="en-US" dirty="0" smtClean="0"/>
              <a:t>中国</a:t>
            </a:r>
            <a:r>
              <a:rPr lang="zh-CN" altLang="en-US" smtClean="0"/>
              <a:t>财产法</a:t>
            </a:r>
            <a:endParaRPr lang="en-US" dirty="0"/>
          </a:p>
        </p:txBody>
      </p:sp>
      <p:sp>
        <p:nvSpPr>
          <p:cNvPr id="103" name="TextBox 102"/>
          <p:cNvSpPr txBox="1"/>
          <p:nvPr/>
        </p:nvSpPr>
        <p:spPr>
          <a:xfrm>
            <a:off x="119336" y="3429000"/>
            <a:ext cx="1372492" cy="369332"/>
          </a:xfrm>
          <a:prstGeom prst="rect">
            <a:avLst/>
          </a:prstGeom>
          <a:noFill/>
        </p:spPr>
        <p:txBody>
          <a:bodyPr wrap="none" rtlCol="0">
            <a:spAutoFit/>
          </a:bodyPr>
          <a:lstStyle/>
          <a:p>
            <a:r>
              <a:rPr lang="zh-CN" altLang="en-US" dirty="0" smtClean="0"/>
              <a:t>中国民法史</a:t>
            </a:r>
            <a:endParaRPr lang="en-US" dirty="0"/>
          </a:p>
        </p:txBody>
      </p:sp>
      <p:sp>
        <p:nvSpPr>
          <p:cNvPr id="105" name="Rectangle 104"/>
          <p:cNvSpPr/>
          <p:nvPr/>
        </p:nvSpPr>
        <p:spPr>
          <a:xfrm>
            <a:off x="2207568" y="188640"/>
            <a:ext cx="9721080" cy="6480720"/>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06" name="TextBox 105"/>
          <p:cNvSpPr txBox="1"/>
          <p:nvPr/>
        </p:nvSpPr>
        <p:spPr>
          <a:xfrm>
            <a:off x="2351584" y="476672"/>
            <a:ext cx="1569660" cy="369332"/>
          </a:xfrm>
          <a:prstGeom prst="rect">
            <a:avLst/>
          </a:prstGeom>
          <a:noFill/>
        </p:spPr>
        <p:txBody>
          <a:bodyPr wrap="none" rtlCol="0">
            <a:spAutoFit/>
          </a:bodyPr>
          <a:lstStyle/>
          <a:p>
            <a:r>
              <a:rPr lang="zh-CN" altLang="en-US" dirty="0" smtClean="0"/>
              <a:t>非配上课时间</a:t>
            </a:r>
            <a:endParaRPr lang="en-US" dirty="0"/>
          </a:p>
        </p:txBody>
      </p:sp>
      <p:sp>
        <p:nvSpPr>
          <p:cNvPr id="107" name="TextBox 106"/>
          <p:cNvSpPr txBox="1"/>
          <p:nvPr/>
        </p:nvSpPr>
        <p:spPr>
          <a:xfrm>
            <a:off x="2927648" y="980728"/>
            <a:ext cx="1107996" cy="369332"/>
          </a:xfrm>
          <a:prstGeom prst="rect">
            <a:avLst/>
          </a:prstGeom>
          <a:noFill/>
        </p:spPr>
        <p:txBody>
          <a:bodyPr wrap="none" rtlCol="0">
            <a:spAutoFit/>
          </a:bodyPr>
          <a:lstStyle/>
          <a:p>
            <a:r>
              <a:rPr lang="zh-CN" altLang="en-US" dirty="0" smtClean="0"/>
              <a:t>课程代码</a:t>
            </a:r>
            <a:endParaRPr lang="en-US" dirty="0"/>
          </a:p>
        </p:txBody>
      </p:sp>
      <p:sp>
        <p:nvSpPr>
          <p:cNvPr id="120" name="TextBox 119"/>
          <p:cNvSpPr txBox="1"/>
          <p:nvPr/>
        </p:nvSpPr>
        <p:spPr>
          <a:xfrm>
            <a:off x="2927648" y="1484784"/>
            <a:ext cx="1107996" cy="369332"/>
          </a:xfrm>
          <a:prstGeom prst="rect">
            <a:avLst/>
          </a:prstGeom>
          <a:noFill/>
        </p:spPr>
        <p:txBody>
          <a:bodyPr wrap="none" rtlCol="0">
            <a:spAutoFit/>
          </a:bodyPr>
          <a:lstStyle/>
          <a:p>
            <a:r>
              <a:rPr lang="zh-CN" altLang="en-US" dirty="0" smtClean="0"/>
              <a:t>课程名称</a:t>
            </a:r>
            <a:endParaRPr lang="en-US" dirty="0"/>
          </a:p>
        </p:txBody>
      </p:sp>
      <p:sp>
        <p:nvSpPr>
          <p:cNvPr id="121" name="Rectangle 120"/>
          <p:cNvSpPr/>
          <p:nvPr/>
        </p:nvSpPr>
        <p:spPr>
          <a:xfrm>
            <a:off x="4439816" y="980728"/>
            <a:ext cx="327636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LAWS130004.01</a:t>
            </a:r>
            <a:endParaRPr lang="en-US" dirty="0">
              <a:solidFill>
                <a:schemeClr val="tx1"/>
              </a:solidFill>
            </a:endParaRPr>
          </a:p>
        </p:txBody>
      </p:sp>
      <p:sp>
        <p:nvSpPr>
          <p:cNvPr id="122" name="Rectangle 121"/>
          <p:cNvSpPr/>
          <p:nvPr/>
        </p:nvSpPr>
        <p:spPr>
          <a:xfrm>
            <a:off x="4439816" y="1484784"/>
            <a:ext cx="619268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5" name="TextBox 124"/>
          <p:cNvSpPr txBox="1"/>
          <p:nvPr/>
        </p:nvSpPr>
        <p:spPr>
          <a:xfrm>
            <a:off x="2927648" y="1988840"/>
            <a:ext cx="1069524" cy="369332"/>
          </a:xfrm>
          <a:prstGeom prst="rect">
            <a:avLst/>
          </a:prstGeom>
          <a:noFill/>
        </p:spPr>
        <p:txBody>
          <a:bodyPr wrap="none" rtlCol="0">
            <a:spAutoFit/>
          </a:bodyPr>
          <a:lstStyle/>
          <a:p>
            <a:r>
              <a:rPr lang="zh-CN" altLang="en-US" dirty="0" smtClean="0"/>
              <a:t>年        级</a:t>
            </a:r>
            <a:endParaRPr lang="en-US" dirty="0"/>
          </a:p>
        </p:txBody>
      </p:sp>
      <p:sp>
        <p:nvSpPr>
          <p:cNvPr id="126" name="Rectangle 125"/>
          <p:cNvSpPr/>
          <p:nvPr/>
        </p:nvSpPr>
        <p:spPr>
          <a:xfrm>
            <a:off x="4457364"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r>
              <a:rPr lang="en-US" dirty="0" smtClean="0">
                <a:solidFill>
                  <a:schemeClr val="tx1"/>
                </a:solidFill>
              </a:rPr>
              <a:t>17</a:t>
            </a:r>
            <a:endParaRPr lang="en-US" dirty="0">
              <a:solidFill>
                <a:schemeClr val="tx1"/>
              </a:solidFill>
            </a:endParaRPr>
          </a:p>
        </p:txBody>
      </p:sp>
      <p:sp>
        <p:nvSpPr>
          <p:cNvPr id="127" name="TextBox 126"/>
          <p:cNvSpPr txBox="1"/>
          <p:nvPr/>
        </p:nvSpPr>
        <p:spPr>
          <a:xfrm>
            <a:off x="6312024" y="1988840"/>
            <a:ext cx="1069524" cy="369332"/>
          </a:xfrm>
          <a:prstGeom prst="rect">
            <a:avLst/>
          </a:prstGeom>
          <a:noFill/>
        </p:spPr>
        <p:txBody>
          <a:bodyPr wrap="none" rtlCol="0">
            <a:spAutoFit/>
          </a:bodyPr>
          <a:lstStyle/>
          <a:p>
            <a:r>
              <a:rPr lang="zh-CN" altLang="en-US" dirty="0" smtClean="0"/>
              <a:t>班        级</a:t>
            </a:r>
            <a:endParaRPr lang="en-US" dirty="0"/>
          </a:p>
        </p:txBody>
      </p:sp>
      <p:sp>
        <p:nvSpPr>
          <p:cNvPr id="128" name="Rectangle 127"/>
          <p:cNvSpPr/>
          <p:nvPr/>
        </p:nvSpPr>
        <p:spPr>
          <a:xfrm>
            <a:off x="7536160" y="1988840"/>
            <a:ext cx="30963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法学院本科</a:t>
            </a:r>
            <a:endParaRPr lang="en-US" dirty="0">
              <a:solidFill>
                <a:schemeClr val="tx1"/>
              </a:solidFill>
            </a:endParaRPr>
          </a:p>
        </p:txBody>
      </p:sp>
      <p:sp>
        <p:nvSpPr>
          <p:cNvPr id="130" name="TextBox 129"/>
          <p:cNvSpPr txBox="1"/>
          <p:nvPr/>
        </p:nvSpPr>
        <p:spPr>
          <a:xfrm>
            <a:off x="2927648" y="3573016"/>
            <a:ext cx="1338828" cy="369332"/>
          </a:xfrm>
          <a:prstGeom prst="rect">
            <a:avLst/>
          </a:prstGeom>
          <a:noFill/>
        </p:spPr>
        <p:txBody>
          <a:bodyPr wrap="none" rtlCol="0">
            <a:spAutoFit/>
          </a:bodyPr>
          <a:lstStyle/>
          <a:p>
            <a:r>
              <a:rPr lang="zh-CN" altLang="en-US" dirty="0" smtClean="0"/>
              <a:t>周上课次数</a:t>
            </a:r>
            <a:endParaRPr lang="en-US" dirty="0"/>
          </a:p>
        </p:txBody>
      </p:sp>
      <p:sp>
        <p:nvSpPr>
          <p:cNvPr id="131" name="Rectangle 130"/>
          <p:cNvSpPr/>
          <p:nvPr/>
        </p:nvSpPr>
        <p:spPr>
          <a:xfrm>
            <a:off x="4439816" y="3573016"/>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a:t>
            </a:r>
            <a:endParaRPr lang="en-US" dirty="0">
              <a:solidFill>
                <a:schemeClr val="tx1"/>
              </a:solidFill>
            </a:endParaRPr>
          </a:p>
        </p:txBody>
      </p:sp>
      <p:sp>
        <p:nvSpPr>
          <p:cNvPr id="132" name="Rectangle 131"/>
          <p:cNvSpPr/>
          <p:nvPr/>
        </p:nvSpPr>
        <p:spPr>
          <a:xfrm>
            <a:off x="8688288" y="5805264"/>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确定</a:t>
            </a:r>
            <a:endParaRPr lang="en-US" dirty="0"/>
          </a:p>
        </p:txBody>
      </p:sp>
      <p:sp>
        <p:nvSpPr>
          <p:cNvPr id="133" name="Rectangle 132"/>
          <p:cNvSpPr/>
          <p:nvPr/>
        </p:nvSpPr>
        <p:spPr>
          <a:xfrm>
            <a:off x="9984432" y="5805264"/>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sp>
        <p:nvSpPr>
          <p:cNvPr id="134" name="Rectangle 133"/>
          <p:cNvSpPr/>
          <p:nvPr/>
        </p:nvSpPr>
        <p:spPr>
          <a:xfrm>
            <a:off x="8616280" y="2636912"/>
            <a:ext cx="201622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调出班级课表</a:t>
            </a:r>
            <a:endParaRPr lang="en-US" dirty="0"/>
          </a:p>
        </p:txBody>
      </p:sp>
      <p:sp>
        <p:nvSpPr>
          <p:cNvPr id="135" name="TextBox 134"/>
          <p:cNvSpPr txBox="1"/>
          <p:nvPr/>
        </p:nvSpPr>
        <p:spPr>
          <a:xfrm>
            <a:off x="2927648" y="4149080"/>
            <a:ext cx="646331" cy="369332"/>
          </a:xfrm>
          <a:prstGeom prst="rect">
            <a:avLst/>
          </a:prstGeom>
          <a:noFill/>
        </p:spPr>
        <p:txBody>
          <a:bodyPr wrap="none" rtlCol="0">
            <a:spAutoFit/>
          </a:bodyPr>
          <a:lstStyle/>
          <a:p>
            <a:r>
              <a:rPr lang="zh-CN" altLang="en-US" dirty="0" smtClean="0"/>
              <a:t>从第</a:t>
            </a:r>
            <a:endParaRPr lang="en-US" dirty="0"/>
          </a:p>
        </p:txBody>
      </p:sp>
      <p:sp>
        <p:nvSpPr>
          <p:cNvPr id="136" name="Rectangle 135"/>
          <p:cNvSpPr/>
          <p:nvPr/>
        </p:nvSpPr>
        <p:spPr>
          <a:xfrm>
            <a:off x="3575720" y="4149080"/>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7" name="TextBox 136"/>
          <p:cNvSpPr txBox="1"/>
          <p:nvPr/>
        </p:nvSpPr>
        <p:spPr>
          <a:xfrm>
            <a:off x="4007768" y="4149080"/>
            <a:ext cx="877163" cy="369332"/>
          </a:xfrm>
          <a:prstGeom prst="rect">
            <a:avLst/>
          </a:prstGeom>
          <a:noFill/>
        </p:spPr>
        <p:txBody>
          <a:bodyPr wrap="none" rtlCol="0">
            <a:spAutoFit/>
          </a:bodyPr>
          <a:lstStyle/>
          <a:p>
            <a:r>
              <a:rPr lang="zh-CN" altLang="en-US" dirty="0" smtClean="0"/>
              <a:t>周到第</a:t>
            </a:r>
            <a:endParaRPr lang="en-US" dirty="0"/>
          </a:p>
        </p:txBody>
      </p:sp>
      <p:sp>
        <p:nvSpPr>
          <p:cNvPr id="138" name="Rectangle 137"/>
          <p:cNvSpPr/>
          <p:nvPr/>
        </p:nvSpPr>
        <p:spPr>
          <a:xfrm>
            <a:off x="4799856" y="4149080"/>
            <a:ext cx="43204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9" name="TextBox 138"/>
          <p:cNvSpPr txBox="1"/>
          <p:nvPr/>
        </p:nvSpPr>
        <p:spPr>
          <a:xfrm>
            <a:off x="5243245" y="4149080"/>
            <a:ext cx="877163" cy="369332"/>
          </a:xfrm>
          <a:prstGeom prst="rect">
            <a:avLst/>
          </a:prstGeom>
          <a:noFill/>
        </p:spPr>
        <p:txBody>
          <a:bodyPr wrap="none" rtlCol="0">
            <a:spAutoFit/>
          </a:bodyPr>
          <a:lstStyle/>
          <a:p>
            <a:r>
              <a:rPr lang="zh-CN" altLang="en-US" dirty="0" smtClean="0"/>
              <a:t>周上课</a:t>
            </a:r>
            <a:endParaRPr lang="en-US" dirty="0"/>
          </a:p>
        </p:txBody>
      </p:sp>
      <p:sp>
        <p:nvSpPr>
          <p:cNvPr id="140" name="TextBox 139"/>
          <p:cNvSpPr txBox="1"/>
          <p:nvPr/>
        </p:nvSpPr>
        <p:spPr>
          <a:xfrm>
            <a:off x="2927648" y="4653136"/>
            <a:ext cx="646331" cy="369332"/>
          </a:xfrm>
          <a:prstGeom prst="rect">
            <a:avLst/>
          </a:prstGeom>
          <a:noFill/>
        </p:spPr>
        <p:txBody>
          <a:bodyPr wrap="none" rtlCol="0">
            <a:spAutoFit/>
          </a:bodyPr>
          <a:lstStyle/>
          <a:p>
            <a:r>
              <a:rPr lang="zh-CN" altLang="en-US" dirty="0" smtClean="0"/>
              <a:t>每周</a:t>
            </a:r>
            <a:endParaRPr lang="en-US" dirty="0"/>
          </a:p>
        </p:txBody>
      </p:sp>
      <p:pic>
        <p:nvPicPr>
          <p:cNvPr id="6" name="Picture 5"/>
          <p:cNvPicPr>
            <a:picLocks noChangeAspect="1"/>
          </p:cNvPicPr>
          <p:nvPr/>
        </p:nvPicPr>
        <p:blipFill>
          <a:blip r:embed="rId3"/>
          <a:stretch>
            <a:fillRect/>
          </a:stretch>
        </p:blipFill>
        <p:spPr>
          <a:xfrm>
            <a:off x="3575720" y="4653136"/>
            <a:ext cx="368300" cy="368300"/>
          </a:xfrm>
          <a:prstGeom prst="rect">
            <a:avLst/>
          </a:prstGeom>
        </p:spPr>
      </p:pic>
      <p:sp>
        <p:nvSpPr>
          <p:cNvPr id="142" name="TextBox 141"/>
          <p:cNvSpPr txBox="1"/>
          <p:nvPr/>
        </p:nvSpPr>
        <p:spPr>
          <a:xfrm>
            <a:off x="4007768" y="4653136"/>
            <a:ext cx="646331" cy="369332"/>
          </a:xfrm>
          <a:prstGeom prst="rect">
            <a:avLst/>
          </a:prstGeom>
          <a:noFill/>
        </p:spPr>
        <p:txBody>
          <a:bodyPr wrap="none" rtlCol="0">
            <a:spAutoFit/>
          </a:bodyPr>
          <a:lstStyle/>
          <a:p>
            <a:r>
              <a:rPr lang="zh-CN" altLang="en-US" dirty="0" smtClean="0"/>
              <a:t>从第</a:t>
            </a:r>
            <a:endParaRPr lang="en-US" dirty="0"/>
          </a:p>
        </p:txBody>
      </p:sp>
      <p:sp>
        <p:nvSpPr>
          <p:cNvPr id="143" name="Rectangle 142"/>
          <p:cNvSpPr/>
          <p:nvPr/>
        </p:nvSpPr>
        <p:spPr>
          <a:xfrm>
            <a:off x="4655840" y="4653136"/>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TextBox 143"/>
          <p:cNvSpPr txBox="1"/>
          <p:nvPr/>
        </p:nvSpPr>
        <p:spPr>
          <a:xfrm>
            <a:off x="5087888" y="4653136"/>
            <a:ext cx="877163" cy="369332"/>
          </a:xfrm>
          <a:prstGeom prst="rect">
            <a:avLst/>
          </a:prstGeom>
          <a:noFill/>
        </p:spPr>
        <p:txBody>
          <a:bodyPr wrap="none" rtlCol="0">
            <a:spAutoFit/>
          </a:bodyPr>
          <a:lstStyle/>
          <a:p>
            <a:r>
              <a:rPr lang="zh-CN" altLang="en-US" dirty="0" smtClean="0"/>
              <a:t>节到第</a:t>
            </a:r>
            <a:endParaRPr lang="en-US" dirty="0"/>
          </a:p>
        </p:txBody>
      </p:sp>
      <p:sp>
        <p:nvSpPr>
          <p:cNvPr id="145" name="Rectangle 144"/>
          <p:cNvSpPr/>
          <p:nvPr/>
        </p:nvSpPr>
        <p:spPr>
          <a:xfrm>
            <a:off x="5951984" y="4653136"/>
            <a:ext cx="360040" cy="3684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TextBox 145"/>
          <p:cNvSpPr txBox="1"/>
          <p:nvPr/>
        </p:nvSpPr>
        <p:spPr>
          <a:xfrm>
            <a:off x="6323365" y="4653136"/>
            <a:ext cx="869149" cy="369332"/>
          </a:xfrm>
          <a:prstGeom prst="rect">
            <a:avLst/>
          </a:prstGeom>
          <a:noFill/>
        </p:spPr>
        <p:txBody>
          <a:bodyPr wrap="none" rtlCol="0">
            <a:spAutoFit/>
          </a:bodyPr>
          <a:lstStyle/>
          <a:p>
            <a:r>
              <a:rPr lang="zh-CN" altLang="en-US" dirty="0" smtClean="0"/>
              <a:t>节上课</a:t>
            </a:r>
            <a:endParaRPr lang="en-US" dirty="0"/>
          </a:p>
        </p:txBody>
      </p:sp>
      <p:pic>
        <p:nvPicPr>
          <p:cNvPr id="65" name="Picture 64"/>
          <p:cNvPicPr>
            <a:picLocks noChangeAspect="1"/>
          </p:cNvPicPr>
          <p:nvPr/>
        </p:nvPicPr>
        <p:blipFill>
          <a:blip r:embed="rId4"/>
          <a:stretch>
            <a:fillRect/>
          </a:stretch>
        </p:blipFill>
        <p:spPr>
          <a:xfrm>
            <a:off x="3791744" y="4293096"/>
            <a:ext cx="431800" cy="317500"/>
          </a:xfrm>
          <a:prstGeom prst="rect">
            <a:avLst/>
          </a:prstGeom>
        </p:spPr>
      </p:pic>
      <p:sp>
        <p:nvSpPr>
          <p:cNvPr id="7" name="TextBox 6"/>
          <p:cNvSpPr txBox="1"/>
          <p:nvPr/>
        </p:nvSpPr>
        <p:spPr>
          <a:xfrm>
            <a:off x="4511824" y="1484784"/>
            <a:ext cx="1338828" cy="369332"/>
          </a:xfrm>
          <a:prstGeom prst="rect">
            <a:avLst/>
          </a:prstGeom>
          <a:noFill/>
        </p:spPr>
        <p:txBody>
          <a:bodyPr wrap="none" rtlCol="0">
            <a:spAutoFit/>
          </a:bodyPr>
          <a:lstStyle/>
          <a:p>
            <a:r>
              <a:rPr lang="zh-CN" altLang="en-US" smtClean="0"/>
              <a:t>中国法制史</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0</a:t>
            </a:r>
            <a:endParaRPr lang="en-US" altLang="zh-CN" dirty="0" smtClean="0">
              <a:solidFill>
                <a:schemeClr val="tx1"/>
              </a:solidFill>
            </a:endParaRPr>
          </a:p>
        </p:txBody>
      </p:sp>
      <p:sp>
        <p:nvSpPr>
          <p:cNvPr id="63" name="Rectangle 62"/>
          <p:cNvSpPr/>
          <p:nvPr/>
        </p:nvSpPr>
        <p:spPr>
          <a:xfrm>
            <a:off x="357572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4" name="Rectangle 63"/>
          <p:cNvSpPr/>
          <p:nvPr/>
        </p:nvSpPr>
        <p:spPr>
          <a:xfrm>
            <a:off x="501588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6" name="Rectangle 65"/>
          <p:cNvSpPr/>
          <p:nvPr/>
        </p:nvSpPr>
        <p:spPr>
          <a:xfrm>
            <a:off x="6456040" y="1988840"/>
            <a:ext cx="165618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solidFill>
              </a:rPr>
              <a:t>被申报课程</a:t>
            </a:r>
            <a:r>
              <a:rPr lang="zh-CN" altLang="en-US" dirty="0" smtClean="0">
                <a:solidFill>
                  <a:schemeClr val="tx1"/>
                </a:solidFill>
              </a:rPr>
              <a:t>数</a:t>
            </a:r>
            <a:r>
              <a:rPr lang="en-US" altLang="zh-CN" dirty="0" smtClean="0">
                <a:solidFill>
                  <a:schemeClr val="tx1"/>
                </a:solidFill>
              </a:rPr>
              <a:t>0</a:t>
            </a:r>
            <a:endParaRPr lang="en-US" altLang="zh-CN" dirty="0">
              <a:solidFill>
                <a:schemeClr val="tx1"/>
              </a:solidFill>
            </a:endParaRPr>
          </a:p>
        </p:txBody>
      </p:sp>
      <p:sp>
        <p:nvSpPr>
          <p:cNvPr id="67" name="Rectangle 66"/>
          <p:cNvSpPr/>
          <p:nvPr/>
        </p:nvSpPr>
        <p:spPr>
          <a:xfrm>
            <a:off x="8256240"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可选教师</a:t>
            </a:r>
            <a:r>
              <a:rPr lang="zh-CN" altLang="en-US" dirty="0">
                <a:solidFill>
                  <a:schemeClr val="tx1"/>
                </a:solidFill>
              </a:rPr>
              <a:t>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639616" y="3861048"/>
            <a:ext cx="190500" cy="304800"/>
          </a:xfrm>
          <a:prstGeom prst="rect">
            <a:avLst/>
          </a:prstGeom>
        </p:spPr>
      </p:pic>
      <p:sp>
        <p:nvSpPr>
          <p:cNvPr id="80" name="TextBox 79"/>
          <p:cNvSpPr txBox="1"/>
          <p:nvPr/>
        </p:nvSpPr>
        <p:spPr>
          <a:xfrm>
            <a:off x="2783632" y="3861048"/>
            <a:ext cx="595035" cy="338554"/>
          </a:xfrm>
          <a:prstGeom prst="rect">
            <a:avLst/>
          </a:prstGeom>
          <a:noFill/>
        </p:spPr>
        <p:txBody>
          <a:bodyPr wrap="none" rtlCol="0">
            <a:spAutoFit/>
          </a:bodyPr>
          <a:lstStyle/>
          <a:p>
            <a:r>
              <a:rPr lang="zh-CN" altLang="en-US" sz="1600" smtClean="0"/>
              <a:t>名称</a:t>
            </a:r>
            <a:endParaRPr lang="en-US" sz="1600" dirty="0"/>
          </a:p>
        </p:txBody>
      </p:sp>
      <p:sp>
        <p:nvSpPr>
          <p:cNvPr id="81" name="TextBox 80"/>
          <p:cNvSpPr txBox="1"/>
          <p:nvPr/>
        </p:nvSpPr>
        <p:spPr>
          <a:xfrm>
            <a:off x="3575720"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295800"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4943872"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591944"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384032"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176120"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8" name="TextBox 87"/>
          <p:cNvSpPr txBox="1"/>
          <p:nvPr/>
        </p:nvSpPr>
        <p:spPr>
          <a:xfrm>
            <a:off x="10776520" y="3861048"/>
            <a:ext cx="1005403" cy="338554"/>
          </a:xfrm>
          <a:prstGeom prst="rect">
            <a:avLst/>
          </a:prstGeom>
          <a:noFill/>
        </p:spPr>
        <p:txBody>
          <a:bodyPr wrap="none" rtlCol="0">
            <a:spAutoFit/>
          </a:bodyPr>
          <a:lstStyle/>
          <a:p>
            <a:r>
              <a:rPr lang="zh-CN" altLang="en-US" sz="1600" dirty="0" smtClean="0"/>
              <a:t>可选教师</a:t>
            </a:r>
            <a:endParaRPr lang="en-US" sz="1600" dirty="0"/>
          </a:p>
        </p:txBody>
      </p:sp>
      <p:sp>
        <p:nvSpPr>
          <p:cNvPr id="89" name="TextBox 88"/>
          <p:cNvSpPr txBox="1"/>
          <p:nvPr/>
        </p:nvSpPr>
        <p:spPr>
          <a:xfrm>
            <a:off x="9048328"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9912424"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359696" y="3861048"/>
            <a:ext cx="190500" cy="304800"/>
          </a:xfrm>
          <a:prstGeom prst="rect">
            <a:avLst/>
          </a:prstGeom>
        </p:spPr>
      </p:pic>
      <p:pic>
        <p:nvPicPr>
          <p:cNvPr id="92" name="Picture 91"/>
          <p:cNvPicPr>
            <a:picLocks noChangeAspect="1"/>
          </p:cNvPicPr>
          <p:nvPr/>
        </p:nvPicPr>
        <p:blipFill>
          <a:blip r:embed="rId3"/>
          <a:stretch>
            <a:fillRect/>
          </a:stretch>
        </p:blipFill>
        <p:spPr>
          <a:xfrm>
            <a:off x="4151784" y="3861048"/>
            <a:ext cx="190500" cy="304800"/>
          </a:xfrm>
          <a:prstGeom prst="rect">
            <a:avLst/>
          </a:prstGeom>
        </p:spPr>
      </p:pic>
      <p:pic>
        <p:nvPicPr>
          <p:cNvPr id="93" name="Picture 92"/>
          <p:cNvPicPr>
            <a:picLocks noChangeAspect="1"/>
          </p:cNvPicPr>
          <p:nvPr/>
        </p:nvPicPr>
        <p:blipFill>
          <a:blip r:embed="rId3"/>
          <a:stretch>
            <a:fillRect/>
          </a:stretch>
        </p:blipFill>
        <p:spPr>
          <a:xfrm>
            <a:off x="4799856" y="3861048"/>
            <a:ext cx="190500" cy="304800"/>
          </a:xfrm>
          <a:prstGeom prst="rect">
            <a:avLst/>
          </a:prstGeom>
        </p:spPr>
      </p:pic>
      <p:pic>
        <p:nvPicPr>
          <p:cNvPr id="94" name="Picture 93"/>
          <p:cNvPicPr>
            <a:picLocks noChangeAspect="1"/>
          </p:cNvPicPr>
          <p:nvPr/>
        </p:nvPicPr>
        <p:blipFill>
          <a:blip r:embed="rId3"/>
          <a:stretch>
            <a:fillRect/>
          </a:stretch>
        </p:blipFill>
        <p:spPr>
          <a:xfrm>
            <a:off x="5447928" y="3861048"/>
            <a:ext cx="190500" cy="304800"/>
          </a:xfrm>
          <a:prstGeom prst="rect">
            <a:avLst/>
          </a:prstGeom>
        </p:spPr>
      </p:pic>
      <p:pic>
        <p:nvPicPr>
          <p:cNvPr id="95" name="Picture 94"/>
          <p:cNvPicPr>
            <a:picLocks noChangeAspect="1"/>
          </p:cNvPicPr>
          <p:nvPr/>
        </p:nvPicPr>
        <p:blipFill>
          <a:blip r:embed="rId3"/>
          <a:stretch>
            <a:fillRect/>
          </a:stretch>
        </p:blipFill>
        <p:spPr>
          <a:xfrm>
            <a:off x="6168008" y="3861048"/>
            <a:ext cx="190500" cy="304800"/>
          </a:xfrm>
          <a:prstGeom prst="rect">
            <a:avLst/>
          </a:prstGeom>
        </p:spPr>
      </p:pic>
      <p:pic>
        <p:nvPicPr>
          <p:cNvPr id="96" name="Picture 95"/>
          <p:cNvPicPr>
            <a:picLocks noChangeAspect="1"/>
          </p:cNvPicPr>
          <p:nvPr/>
        </p:nvPicPr>
        <p:blipFill>
          <a:blip r:embed="rId3"/>
          <a:stretch>
            <a:fillRect/>
          </a:stretch>
        </p:blipFill>
        <p:spPr>
          <a:xfrm>
            <a:off x="6960096" y="3861048"/>
            <a:ext cx="190500" cy="304800"/>
          </a:xfrm>
          <a:prstGeom prst="rect">
            <a:avLst/>
          </a:prstGeom>
        </p:spPr>
      </p:pic>
      <p:pic>
        <p:nvPicPr>
          <p:cNvPr id="97" name="Picture 96"/>
          <p:cNvPicPr>
            <a:picLocks noChangeAspect="1"/>
          </p:cNvPicPr>
          <p:nvPr/>
        </p:nvPicPr>
        <p:blipFill>
          <a:blip r:embed="rId3"/>
          <a:stretch>
            <a:fillRect/>
          </a:stretch>
        </p:blipFill>
        <p:spPr>
          <a:xfrm>
            <a:off x="7680176" y="3861048"/>
            <a:ext cx="190500" cy="304800"/>
          </a:xfrm>
          <a:prstGeom prst="rect">
            <a:avLst/>
          </a:prstGeom>
        </p:spPr>
      </p:pic>
      <p:pic>
        <p:nvPicPr>
          <p:cNvPr id="98" name="Picture 97"/>
          <p:cNvPicPr>
            <a:picLocks noChangeAspect="1"/>
          </p:cNvPicPr>
          <p:nvPr/>
        </p:nvPicPr>
        <p:blipFill>
          <a:blip r:embed="rId3"/>
          <a:stretch>
            <a:fillRect/>
          </a:stretch>
        </p:blipFill>
        <p:spPr>
          <a:xfrm>
            <a:off x="8904312" y="3861048"/>
            <a:ext cx="190500" cy="304800"/>
          </a:xfrm>
          <a:prstGeom prst="rect">
            <a:avLst/>
          </a:prstGeom>
        </p:spPr>
      </p:pic>
      <p:pic>
        <p:nvPicPr>
          <p:cNvPr id="99" name="Picture 98"/>
          <p:cNvPicPr>
            <a:picLocks noChangeAspect="1"/>
          </p:cNvPicPr>
          <p:nvPr/>
        </p:nvPicPr>
        <p:blipFill>
          <a:blip r:embed="rId3"/>
          <a:stretch>
            <a:fillRect/>
          </a:stretch>
        </p:blipFill>
        <p:spPr>
          <a:xfrm>
            <a:off x="9768408" y="3861048"/>
            <a:ext cx="190500" cy="304800"/>
          </a:xfrm>
          <a:prstGeom prst="rect">
            <a:avLst/>
          </a:prstGeom>
        </p:spPr>
      </p:pic>
      <p:pic>
        <p:nvPicPr>
          <p:cNvPr id="100" name="Picture 99"/>
          <p:cNvPicPr>
            <a:picLocks noChangeAspect="1"/>
          </p:cNvPicPr>
          <p:nvPr/>
        </p:nvPicPr>
        <p:blipFill>
          <a:blip r:embed="rId3"/>
          <a:stretch>
            <a:fillRect/>
          </a:stretch>
        </p:blipFill>
        <p:spPr>
          <a:xfrm>
            <a:off x="10560496"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65313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无记录</a:t>
            </a:r>
            <a:endParaRPr lang="en-US" dirty="0">
              <a:solidFill>
                <a:schemeClr val="tx1"/>
              </a:solidFill>
            </a:endParaRPr>
          </a:p>
        </p:txBody>
      </p:sp>
      <p:sp>
        <p:nvSpPr>
          <p:cNvPr id="104" name="TextBox 103"/>
          <p:cNvSpPr txBox="1"/>
          <p:nvPr/>
        </p:nvSpPr>
        <p:spPr>
          <a:xfrm>
            <a:off x="8688288" y="4725144"/>
            <a:ext cx="3147015" cy="307777"/>
          </a:xfrm>
          <a:prstGeom prst="rect">
            <a:avLst/>
          </a:prstGeom>
          <a:noFill/>
        </p:spPr>
        <p:txBody>
          <a:bodyPr wrap="none" rtlCol="0">
            <a:spAutoFit/>
          </a:bodyPr>
          <a:lstStyle/>
          <a:p>
            <a:r>
              <a:rPr lang="zh-CN" altLang="en-US" sz="1400" dirty="0" smtClean="0"/>
              <a:t>首页 上一页 </a:t>
            </a:r>
            <a:r>
              <a:rPr lang="en-US" altLang="zh-CN" sz="1400" dirty="0" smtClean="0"/>
              <a:t>0-0</a:t>
            </a:r>
            <a:r>
              <a:rPr lang="zh-CN" altLang="en-US" sz="1400" dirty="0" smtClean="0"/>
              <a:t>条，共</a:t>
            </a:r>
            <a:r>
              <a:rPr lang="en-US" altLang="zh-CN" sz="1400" dirty="0" smtClean="0"/>
              <a:t>0</a:t>
            </a:r>
            <a:r>
              <a:rPr lang="zh-CN" altLang="en-US" sz="1400" dirty="0" smtClean="0"/>
              <a:t>条下一页 尾页</a:t>
            </a:r>
            <a:endParaRPr lang="en-US" sz="1400" dirty="0"/>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a:hlinkClick r:id="rId4" action="ppaction://hlinksldjump"/>
          </p:cNvPr>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sp>
        <p:nvSpPr>
          <p:cNvPr id="117" name="Left Arrow 116"/>
          <p:cNvSpPr/>
          <p:nvPr/>
        </p:nvSpPr>
        <p:spPr>
          <a:xfrm rot="1363820">
            <a:off x="8360460" y="3127320"/>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Connector 104"/>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07" name="TextBox 106"/>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108" name="Rectangle 107"/>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09" name="TextBox 108"/>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118" name="Rectangle 117"/>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19" name="TextBox 118"/>
          <p:cNvSpPr txBox="1"/>
          <p:nvPr/>
        </p:nvSpPr>
        <p:spPr>
          <a:xfrm>
            <a:off x="8112224" y="3861048"/>
            <a:ext cx="673582" cy="338554"/>
          </a:xfrm>
          <a:prstGeom prst="rect">
            <a:avLst/>
          </a:prstGeom>
          <a:noFill/>
        </p:spPr>
        <p:txBody>
          <a:bodyPr wrap="none" rtlCol="0">
            <a:spAutoFit/>
          </a:bodyPr>
          <a:lstStyle/>
          <a:p>
            <a:r>
              <a:rPr lang="zh-CN" altLang="en-US" sz="1600" dirty="0" smtClean="0"/>
              <a:t>必</a:t>
            </a:r>
            <a:r>
              <a:rPr lang="en-US" altLang="zh-CN" sz="1600" dirty="0" smtClean="0"/>
              <a:t>/</a:t>
            </a:r>
            <a:r>
              <a:rPr lang="zh-CN" altLang="en-US" sz="1600" dirty="0" smtClean="0"/>
              <a:t>选</a:t>
            </a:r>
            <a:endParaRPr lang="en-US" sz="1600" dirty="0"/>
          </a:p>
        </p:txBody>
      </p:sp>
      <p:sp>
        <p:nvSpPr>
          <p:cNvPr id="6" name="Oval 5"/>
          <p:cNvSpPr/>
          <p:nvPr/>
        </p:nvSpPr>
        <p:spPr>
          <a:xfrm>
            <a:off x="0" y="4365104"/>
            <a:ext cx="1991544" cy="12241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040216" y="3861048"/>
            <a:ext cx="792088"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10848528" y="3861048"/>
            <a:ext cx="792088"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p:cNvSpPr/>
          <p:nvPr/>
        </p:nvSpPr>
        <p:spPr>
          <a:xfrm>
            <a:off x="6456040" y="1916832"/>
            <a:ext cx="1656184" cy="720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8256240" y="1916832"/>
            <a:ext cx="1656184" cy="720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0" name="Group 139"/>
          <p:cNvGrpSpPr/>
          <p:nvPr/>
        </p:nvGrpSpPr>
        <p:grpSpPr>
          <a:xfrm>
            <a:off x="9624392" y="692696"/>
            <a:ext cx="1584176" cy="576064"/>
            <a:chOff x="3071664" y="2708920"/>
            <a:chExt cx="1659613" cy="648072"/>
          </a:xfrm>
          <a:solidFill>
            <a:schemeClr val="accent5">
              <a:lumMod val="75000"/>
            </a:schemeClr>
          </a:solidFill>
        </p:grpSpPr>
        <p:sp>
          <p:nvSpPr>
            <p:cNvPr id="141" name="Rectangle 140"/>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TextBox 141"/>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43" name="Group 142"/>
          <p:cNvGrpSpPr/>
          <p:nvPr/>
        </p:nvGrpSpPr>
        <p:grpSpPr>
          <a:xfrm>
            <a:off x="6456040" y="692696"/>
            <a:ext cx="1584176" cy="576064"/>
            <a:chOff x="3071664" y="2852936"/>
            <a:chExt cx="1584176" cy="648072"/>
          </a:xfrm>
          <a:solidFill>
            <a:schemeClr val="accent5">
              <a:lumMod val="75000"/>
            </a:schemeClr>
          </a:solidFill>
        </p:grpSpPr>
        <p:sp>
          <p:nvSpPr>
            <p:cNvPr id="144" name="Rectangle 143"/>
            <p:cNvSpPr/>
            <p:nvPr/>
          </p:nvSpPr>
          <p:spPr>
            <a:xfrm>
              <a:off x="3071664" y="2852936"/>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TextBox 144"/>
            <p:cNvSpPr txBox="1"/>
            <p:nvPr/>
          </p:nvSpPr>
          <p:spPr>
            <a:xfrm>
              <a:off x="3071664" y="2933945"/>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46" name="Group 145"/>
          <p:cNvGrpSpPr/>
          <p:nvPr/>
        </p:nvGrpSpPr>
        <p:grpSpPr>
          <a:xfrm>
            <a:off x="3215680" y="692696"/>
            <a:ext cx="1728193" cy="576064"/>
            <a:chOff x="936470" y="3438001"/>
            <a:chExt cx="1653053" cy="648072"/>
          </a:xfrm>
          <a:solidFill>
            <a:schemeClr val="accent5">
              <a:lumMod val="75000"/>
            </a:schemeClr>
          </a:solidFill>
        </p:grpSpPr>
        <p:sp>
          <p:nvSpPr>
            <p:cNvPr id="147" name="Rectangle 146"/>
            <p:cNvSpPr/>
            <p:nvPr/>
          </p:nvSpPr>
          <p:spPr>
            <a:xfrm>
              <a:off x="936470" y="3438001"/>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extBox 147"/>
            <p:cNvSpPr txBox="1"/>
            <p:nvPr/>
          </p:nvSpPr>
          <p:spPr>
            <a:xfrm>
              <a:off x="1005347" y="3519010"/>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149" name="Group 148"/>
          <p:cNvGrpSpPr/>
          <p:nvPr/>
        </p:nvGrpSpPr>
        <p:grpSpPr>
          <a:xfrm>
            <a:off x="4871864" y="692696"/>
            <a:ext cx="1584176" cy="576064"/>
            <a:chOff x="3071664" y="2708920"/>
            <a:chExt cx="1584176" cy="648072"/>
          </a:xfrm>
          <a:solidFill>
            <a:schemeClr val="accent5">
              <a:lumMod val="75000"/>
            </a:schemeClr>
          </a:solidFill>
        </p:grpSpPr>
        <p:sp>
          <p:nvSpPr>
            <p:cNvPr id="150" name="Rectangle 149"/>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TextBox 150"/>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152" name="Group 151"/>
          <p:cNvGrpSpPr/>
          <p:nvPr/>
        </p:nvGrpSpPr>
        <p:grpSpPr>
          <a:xfrm>
            <a:off x="8040216" y="692696"/>
            <a:ext cx="1584176" cy="576064"/>
            <a:chOff x="3071664" y="2492896"/>
            <a:chExt cx="1584176" cy="648072"/>
          </a:xfrm>
          <a:solidFill>
            <a:schemeClr val="accent5">
              <a:lumMod val="75000"/>
            </a:schemeClr>
          </a:solidFill>
        </p:grpSpPr>
        <p:sp>
          <p:nvSpPr>
            <p:cNvPr id="153" name="Rectangle 152"/>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TextBox 153"/>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5">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5">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50000"/>
            </a:schemeClr>
          </a:solidFill>
        </p:grpSpPr>
        <p:sp>
          <p:nvSpPr>
            <p:cNvPr id="25" name="Rectangle 24"/>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5346335" cy="369332"/>
          </a:xfrm>
          <a:prstGeom prst="rect">
            <a:avLst/>
          </a:prstGeom>
          <a:noFill/>
        </p:spPr>
        <p:txBody>
          <a:bodyPr wrap="none" rtlCol="0">
            <a:spAutoFit/>
          </a:bodyPr>
          <a:lstStyle/>
          <a:p>
            <a:r>
              <a:rPr lang="zh-CN" altLang="en-US" smtClean="0"/>
              <a:t>当前排课结束：</a:t>
            </a:r>
            <a:r>
              <a:rPr lang="zh-CN" altLang="en-US" dirty="0" smtClean="0"/>
              <a:t>目标学期为</a:t>
            </a:r>
            <a:r>
              <a:rPr lang="en-US" altLang="zh-CN" dirty="0" smtClean="0"/>
              <a:t>2018-2019</a:t>
            </a:r>
            <a:r>
              <a:rPr lang="zh-CN" altLang="en-US" dirty="0" smtClean="0"/>
              <a:t>学年第一学期</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6096000"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79376" y="2060848"/>
            <a:ext cx="1107996" cy="369332"/>
          </a:xfrm>
          <a:prstGeom prst="rect">
            <a:avLst/>
          </a:prstGeom>
          <a:noFill/>
        </p:spPr>
        <p:txBody>
          <a:bodyPr wrap="none" rtlCol="0">
            <a:spAutoFit/>
          </a:bodyPr>
          <a:lstStyle/>
          <a:p>
            <a:r>
              <a:rPr lang="zh-CN" altLang="en-US" dirty="0" smtClean="0"/>
              <a:t>授课老师</a:t>
            </a:r>
            <a:endParaRPr lang="en-US" dirty="0"/>
          </a:p>
        </p:txBody>
      </p:sp>
      <p:sp>
        <p:nvSpPr>
          <p:cNvPr id="38" name="Rectangle 37"/>
          <p:cNvSpPr/>
          <p:nvPr/>
        </p:nvSpPr>
        <p:spPr>
          <a:xfrm>
            <a:off x="1703512" y="2060848"/>
            <a:ext cx="34563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p:cNvGrpSpPr/>
          <p:nvPr/>
        </p:nvGrpSpPr>
        <p:grpSpPr>
          <a:xfrm>
            <a:off x="5375920" y="2060848"/>
            <a:ext cx="360040" cy="360040"/>
            <a:chOff x="8472264" y="764704"/>
            <a:chExt cx="360040" cy="360040"/>
          </a:xfrm>
        </p:grpSpPr>
        <p:sp>
          <p:nvSpPr>
            <p:cNvPr id="70" name="Oval 69"/>
            <p:cNvSpPr/>
            <p:nvPr/>
          </p:nvSpPr>
          <p:spPr>
            <a:xfrm>
              <a:off x="8472264" y="764704"/>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p:nvPr/>
          </p:nvCxnSpPr>
          <p:spPr>
            <a:xfrm>
              <a:off x="8688288" y="980728"/>
              <a:ext cx="144016" cy="144016"/>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TextBox 71"/>
          <p:cNvSpPr txBox="1"/>
          <p:nvPr/>
        </p:nvSpPr>
        <p:spPr>
          <a:xfrm>
            <a:off x="7968208" y="2060848"/>
            <a:ext cx="1107996" cy="369332"/>
          </a:xfrm>
          <a:prstGeom prst="rect">
            <a:avLst/>
          </a:prstGeom>
          <a:noFill/>
        </p:spPr>
        <p:txBody>
          <a:bodyPr wrap="none" rtlCol="0">
            <a:spAutoFit/>
          </a:bodyPr>
          <a:lstStyle/>
          <a:p>
            <a:r>
              <a:rPr lang="zh-CN" altLang="en-US" dirty="0" smtClean="0"/>
              <a:t>上课班级</a:t>
            </a:r>
            <a:endParaRPr lang="en-US" dirty="0"/>
          </a:p>
        </p:txBody>
      </p:sp>
      <p:sp>
        <p:nvSpPr>
          <p:cNvPr id="73" name="Rectangle 72"/>
          <p:cNvSpPr/>
          <p:nvPr/>
        </p:nvSpPr>
        <p:spPr>
          <a:xfrm>
            <a:off x="9192344" y="2060848"/>
            <a:ext cx="194421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p:nvGrpSpPr>
        <p:grpSpPr>
          <a:xfrm>
            <a:off x="11352584" y="2060848"/>
            <a:ext cx="360040" cy="360040"/>
            <a:chOff x="8472264" y="764704"/>
            <a:chExt cx="360040" cy="360040"/>
          </a:xfrm>
        </p:grpSpPr>
        <p:sp>
          <p:nvSpPr>
            <p:cNvPr id="75" name="Oval 74"/>
            <p:cNvSpPr/>
            <p:nvPr/>
          </p:nvSpPr>
          <p:spPr>
            <a:xfrm>
              <a:off x="8472264" y="764704"/>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p:cNvCxnSpPr/>
            <p:nvPr/>
          </p:nvCxnSpPr>
          <p:spPr>
            <a:xfrm>
              <a:off x="8688288" y="980728"/>
              <a:ext cx="144016" cy="144016"/>
            </a:xfrm>
            <a:prstGeom prst="line">
              <a:avLst/>
            </a:prstGeom>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6312024" y="2060848"/>
            <a:ext cx="646331" cy="369332"/>
          </a:xfrm>
          <a:prstGeom prst="rect">
            <a:avLst/>
          </a:prstGeom>
          <a:noFill/>
        </p:spPr>
        <p:txBody>
          <a:bodyPr wrap="none" rtlCol="0">
            <a:spAutoFit/>
          </a:bodyPr>
          <a:lstStyle/>
          <a:p>
            <a:r>
              <a:rPr lang="zh-CN" altLang="en-US" dirty="0" smtClean="0"/>
              <a:t>年级</a:t>
            </a:r>
            <a:endParaRPr lang="en-US" dirty="0"/>
          </a:p>
        </p:txBody>
      </p:sp>
      <p:sp>
        <p:nvSpPr>
          <p:cNvPr id="39" name="Rectangle 38"/>
          <p:cNvSpPr/>
          <p:nvPr/>
        </p:nvSpPr>
        <p:spPr>
          <a:xfrm>
            <a:off x="6960096" y="2060848"/>
            <a:ext cx="57606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nvPicPr>
        <p:blipFill>
          <a:blip r:embed="rId2"/>
          <a:stretch>
            <a:fillRect/>
          </a:stretch>
        </p:blipFill>
        <p:spPr>
          <a:xfrm>
            <a:off x="7536160" y="2060848"/>
            <a:ext cx="381000" cy="368300"/>
          </a:xfrm>
          <a:prstGeom prst="rect">
            <a:avLst/>
          </a:prstGeom>
        </p:spPr>
      </p:pic>
      <p:sp>
        <p:nvSpPr>
          <p:cNvPr id="42" name="Rectangle 41"/>
          <p:cNvSpPr/>
          <p:nvPr/>
        </p:nvSpPr>
        <p:spPr>
          <a:xfrm>
            <a:off x="191344" y="2636912"/>
            <a:ext cx="1224136"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703512"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79576"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2855640"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3431704"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4007768"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4583832"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5159896"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1703512" y="263691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1703512" y="292494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1703512" y="3212976"/>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1703512" y="350100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1703512" y="3789040"/>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1703512" y="407707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1703512" y="436510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1703512" y="4653136"/>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1703512" y="494116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1703512" y="5229200"/>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1703512" y="551723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1703512" y="580526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1703512" y="638132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1703512" y="2564904"/>
            <a:ext cx="559514" cy="369332"/>
          </a:xfrm>
          <a:prstGeom prst="rect">
            <a:avLst/>
          </a:prstGeom>
          <a:noFill/>
        </p:spPr>
        <p:txBody>
          <a:bodyPr wrap="square" rtlCol="0">
            <a:spAutoFit/>
          </a:bodyPr>
          <a:lstStyle/>
          <a:p>
            <a:r>
              <a:rPr lang="zh-CN" altLang="en-US" smtClean="0"/>
              <a:t>一</a:t>
            </a:r>
            <a:endParaRPr lang="en-US" dirty="0"/>
          </a:p>
        </p:txBody>
      </p:sp>
      <p:sp>
        <p:nvSpPr>
          <p:cNvPr id="162" name="TextBox 161"/>
          <p:cNvSpPr txBox="1"/>
          <p:nvPr/>
        </p:nvSpPr>
        <p:spPr>
          <a:xfrm>
            <a:off x="2279576" y="2564904"/>
            <a:ext cx="559514" cy="369332"/>
          </a:xfrm>
          <a:prstGeom prst="rect">
            <a:avLst/>
          </a:prstGeom>
          <a:noFill/>
        </p:spPr>
        <p:txBody>
          <a:bodyPr wrap="square" rtlCol="0">
            <a:spAutoFit/>
          </a:bodyPr>
          <a:lstStyle/>
          <a:p>
            <a:r>
              <a:rPr lang="zh-CN" altLang="en-US" smtClean="0"/>
              <a:t>二</a:t>
            </a:r>
            <a:endParaRPr lang="en-US" dirty="0"/>
          </a:p>
        </p:txBody>
      </p:sp>
      <p:sp>
        <p:nvSpPr>
          <p:cNvPr id="163" name="TextBox 162"/>
          <p:cNvSpPr txBox="1"/>
          <p:nvPr/>
        </p:nvSpPr>
        <p:spPr>
          <a:xfrm>
            <a:off x="2855640" y="2564904"/>
            <a:ext cx="559514" cy="369332"/>
          </a:xfrm>
          <a:prstGeom prst="rect">
            <a:avLst/>
          </a:prstGeom>
          <a:noFill/>
        </p:spPr>
        <p:txBody>
          <a:bodyPr wrap="square" rtlCol="0">
            <a:spAutoFit/>
          </a:bodyPr>
          <a:lstStyle/>
          <a:p>
            <a:r>
              <a:rPr lang="zh-CN" altLang="en-US" smtClean="0"/>
              <a:t>三</a:t>
            </a:r>
            <a:endParaRPr lang="en-US" dirty="0"/>
          </a:p>
        </p:txBody>
      </p:sp>
      <p:sp>
        <p:nvSpPr>
          <p:cNvPr id="164" name="TextBox 163"/>
          <p:cNvSpPr txBox="1"/>
          <p:nvPr/>
        </p:nvSpPr>
        <p:spPr>
          <a:xfrm>
            <a:off x="3431704" y="2564904"/>
            <a:ext cx="559514" cy="369332"/>
          </a:xfrm>
          <a:prstGeom prst="rect">
            <a:avLst/>
          </a:prstGeom>
          <a:noFill/>
        </p:spPr>
        <p:txBody>
          <a:bodyPr wrap="square" rtlCol="0">
            <a:spAutoFit/>
          </a:bodyPr>
          <a:lstStyle/>
          <a:p>
            <a:r>
              <a:rPr lang="zh-CN" altLang="en-US" smtClean="0"/>
              <a:t>四</a:t>
            </a:r>
            <a:endParaRPr lang="en-US" dirty="0"/>
          </a:p>
        </p:txBody>
      </p:sp>
      <p:sp>
        <p:nvSpPr>
          <p:cNvPr id="165" name="TextBox 164"/>
          <p:cNvSpPr txBox="1"/>
          <p:nvPr/>
        </p:nvSpPr>
        <p:spPr>
          <a:xfrm>
            <a:off x="4007768" y="2564904"/>
            <a:ext cx="559514" cy="369332"/>
          </a:xfrm>
          <a:prstGeom prst="rect">
            <a:avLst/>
          </a:prstGeom>
          <a:noFill/>
        </p:spPr>
        <p:txBody>
          <a:bodyPr wrap="square" rtlCol="0">
            <a:spAutoFit/>
          </a:bodyPr>
          <a:lstStyle/>
          <a:p>
            <a:r>
              <a:rPr lang="zh-CN" altLang="en-US" dirty="0" smtClean="0"/>
              <a:t>五</a:t>
            </a:r>
            <a:endParaRPr lang="en-US" dirty="0"/>
          </a:p>
        </p:txBody>
      </p:sp>
      <p:sp>
        <p:nvSpPr>
          <p:cNvPr id="166" name="TextBox 165"/>
          <p:cNvSpPr txBox="1"/>
          <p:nvPr/>
        </p:nvSpPr>
        <p:spPr>
          <a:xfrm>
            <a:off x="4583832" y="2564904"/>
            <a:ext cx="559514" cy="369332"/>
          </a:xfrm>
          <a:prstGeom prst="rect">
            <a:avLst/>
          </a:prstGeom>
          <a:noFill/>
        </p:spPr>
        <p:txBody>
          <a:bodyPr wrap="square" rtlCol="0">
            <a:spAutoFit/>
          </a:bodyPr>
          <a:lstStyle/>
          <a:p>
            <a:r>
              <a:rPr lang="zh-CN" altLang="en-US" smtClean="0"/>
              <a:t>六</a:t>
            </a:r>
            <a:endParaRPr lang="en-US" dirty="0"/>
          </a:p>
        </p:txBody>
      </p:sp>
      <p:sp>
        <p:nvSpPr>
          <p:cNvPr id="167" name="TextBox 166"/>
          <p:cNvSpPr txBox="1"/>
          <p:nvPr/>
        </p:nvSpPr>
        <p:spPr>
          <a:xfrm>
            <a:off x="5159896" y="2564904"/>
            <a:ext cx="559514" cy="369332"/>
          </a:xfrm>
          <a:prstGeom prst="rect">
            <a:avLst/>
          </a:prstGeom>
          <a:noFill/>
        </p:spPr>
        <p:txBody>
          <a:bodyPr wrap="square" rtlCol="0">
            <a:spAutoFit/>
          </a:bodyPr>
          <a:lstStyle/>
          <a:p>
            <a:r>
              <a:rPr lang="zh-CN" altLang="en-US" dirty="0" smtClean="0"/>
              <a:t>七</a:t>
            </a:r>
            <a:endParaRPr lang="en-US" dirty="0"/>
          </a:p>
        </p:txBody>
      </p:sp>
      <p:sp>
        <p:nvSpPr>
          <p:cNvPr id="61" name="TextBox 60"/>
          <p:cNvSpPr txBox="1"/>
          <p:nvPr/>
        </p:nvSpPr>
        <p:spPr>
          <a:xfrm>
            <a:off x="1343472" y="2892618"/>
            <a:ext cx="432048" cy="3893374"/>
          </a:xfrm>
          <a:prstGeom prst="rect">
            <a:avLst/>
          </a:prstGeom>
          <a:noFill/>
        </p:spPr>
        <p:txBody>
          <a:bodyPr wrap="square" rtlCol="0">
            <a:spAutoFit/>
          </a:bodyPr>
          <a:lstStyle/>
          <a:p>
            <a:r>
              <a:rPr lang="zh-CN" altLang="en-US" sz="1900" dirty="0" smtClean="0"/>
              <a:t> </a:t>
            </a:r>
            <a:r>
              <a:rPr lang="en-US" altLang="zh-CN" sz="1900" dirty="0" smtClean="0"/>
              <a:t>1</a:t>
            </a:r>
            <a:endParaRPr lang="en-US" altLang="zh-CN" sz="1900" dirty="0" smtClean="0"/>
          </a:p>
          <a:p>
            <a:r>
              <a:rPr lang="zh-CN" altLang="en-US" sz="1900" dirty="0" smtClean="0"/>
              <a:t> </a:t>
            </a:r>
            <a:r>
              <a:rPr lang="en-US" altLang="zh-CN" sz="1900" dirty="0" smtClean="0"/>
              <a:t>2</a:t>
            </a:r>
            <a:endParaRPr lang="en-US" altLang="zh-CN" sz="1900" dirty="0" smtClean="0"/>
          </a:p>
          <a:p>
            <a:r>
              <a:rPr lang="zh-CN" altLang="en-US" sz="1900" dirty="0" smtClean="0"/>
              <a:t> </a:t>
            </a:r>
            <a:r>
              <a:rPr lang="en-US" altLang="zh-CN" sz="1900" dirty="0" smtClean="0"/>
              <a:t>3</a:t>
            </a:r>
            <a:endParaRPr lang="en-US" altLang="zh-CN" sz="1900" dirty="0" smtClean="0"/>
          </a:p>
          <a:p>
            <a:r>
              <a:rPr lang="zh-CN" altLang="en-US" sz="1900" dirty="0" smtClean="0"/>
              <a:t> </a:t>
            </a:r>
            <a:r>
              <a:rPr lang="en-US" altLang="zh-CN" sz="1900" dirty="0" smtClean="0"/>
              <a:t>4</a:t>
            </a:r>
            <a:endParaRPr lang="en-US" altLang="zh-CN" sz="1900" dirty="0" smtClean="0"/>
          </a:p>
          <a:p>
            <a:r>
              <a:rPr lang="zh-CN" altLang="en-US" sz="1900" dirty="0" smtClean="0"/>
              <a:t> </a:t>
            </a:r>
            <a:r>
              <a:rPr lang="en-US" altLang="zh-CN" sz="1900" dirty="0" smtClean="0"/>
              <a:t>5</a:t>
            </a:r>
            <a:endParaRPr lang="en-US" altLang="zh-CN" sz="1900" dirty="0" smtClean="0"/>
          </a:p>
          <a:p>
            <a:r>
              <a:rPr lang="zh-CN" altLang="en-US" sz="1900" dirty="0" smtClean="0"/>
              <a:t> </a:t>
            </a:r>
            <a:r>
              <a:rPr lang="en-US" altLang="zh-CN" sz="1900" dirty="0" smtClean="0"/>
              <a:t>6</a:t>
            </a:r>
            <a:endParaRPr lang="en-US" altLang="zh-CN" sz="1900" dirty="0" smtClean="0"/>
          </a:p>
          <a:p>
            <a:r>
              <a:rPr lang="zh-CN" altLang="en-US" sz="1900" dirty="0" smtClean="0"/>
              <a:t> </a:t>
            </a:r>
            <a:r>
              <a:rPr lang="en-US" altLang="zh-CN" sz="1900" dirty="0" smtClean="0"/>
              <a:t>7</a:t>
            </a:r>
            <a:endParaRPr lang="en-US" altLang="zh-CN" sz="1900" dirty="0" smtClean="0"/>
          </a:p>
          <a:p>
            <a:r>
              <a:rPr lang="zh-CN" altLang="en-US" sz="1900" dirty="0" smtClean="0"/>
              <a:t> </a:t>
            </a:r>
            <a:r>
              <a:rPr lang="en-US" altLang="zh-CN" sz="1900" dirty="0" smtClean="0"/>
              <a:t>8</a:t>
            </a:r>
            <a:endParaRPr lang="en-US" altLang="zh-CN" sz="1900" dirty="0" smtClean="0"/>
          </a:p>
          <a:p>
            <a:r>
              <a:rPr lang="zh-CN" altLang="en-US" sz="1900" dirty="0" smtClean="0"/>
              <a:t> </a:t>
            </a:r>
            <a:r>
              <a:rPr lang="en-US" altLang="zh-CN" sz="1900" dirty="0" smtClean="0"/>
              <a:t>9</a:t>
            </a:r>
            <a:endParaRPr lang="en-US" altLang="zh-CN" sz="1900" dirty="0" smtClean="0"/>
          </a:p>
          <a:p>
            <a:r>
              <a:rPr lang="en-US" altLang="zh-CN" sz="1900" dirty="0" smtClean="0"/>
              <a:t>10</a:t>
            </a:r>
            <a:endParaRPr lang="en-US" altLang="zh-CN" sz="1900" dirty="0" smtClean="0"/>
          </a:p>
          <a:p>
            <a:r>
              <a:rPr lang="en-US" altLang="zh-CN" sz="1900" dirty="0" smtClean="0"/>
              <a:t>11</a:t>
            </a:r>
            <a:endParaRPr lang="en-US" altLang="zh-CN" sz="1900" dirty="0" smtClean="0"/>
          </a:p>
          <a:p>
            <a:r>
              <a:rPr lang="en-US" altLang="zh-CN" sz="1900" dirty="0" smtClean="0"/>
              <a:t>12</a:t>
            </a:r>
            <a:endParaRPr lang="en-US" altLang="zh-CN" sz="1900" dirty="0" smtClean="0"/>
          </a:p>
          <a:p>
            <a:r>
              <a:rPr lang="en-US" altLang="zh-CN" sz="1900" dirty="0" smtClean="0"/>
              <a:t>13</a:t>
            </a:r>
            <a:endParaRPr lang="en-US" sz="1900" dirty="0"/>
          </a:p>
        </p:txBody>
      </p:sp>
      <p:sp>
        <p:nvSpPr>
          <p:cNvPr id="168" name="Rectangle 167"/>
          <p:cNvSpPr/>
          <p:nvPr/>
        </p:nvSpPr>
        <p:spPr>
          <a:xfrm>
            <a:off x="6312024" y="2636912"/>
            <a:ext cx="1224136"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Rectangle 168"/>
          <p:cNvSpPr/>
          <p:nvPr/>
        </p:nvSpPr>
        <p:spPr>
          <a:xfrm>
            <a:off x="7824192"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p:cNvSpPr/>
          <p:nvPr/>
        </p:nvSpPr>
        <p:spPr>
          <a:xfrm>
            <a:off x="8400256"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8976320"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a:off x="9552384"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10128448"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a:off x="10704512"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11280576"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7824192" y="263691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7824192" y="292494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a:off x="7824192" y="3212976"/>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p:cNvSpPr/>
          <p:nvPr/>
        </p:nvSpPr>
        <p:spPr>
          <a:xfrm>
            <a:off x="7824192" y="350100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7824192" y="3789040"/>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a:off x="7824192" y="407707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p:cNvSpPr/>
          <p:nvPr/>
        </p:nvSpPr>
        <p:spPr>
          <a:xfrm>
            <a:off x="7824192" y="436510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7824192" y="4653136"/>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p:cNvSpPr/>
          <p:nvPr/>
        </p:nvSpPr>
        <p:spPr>
          <a:xfrm>
            <a:off x="7824192" y="494116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p:cNvSpPr/>
          <p:nvPr/>
        </p:nvSpPr>
        <p:spPr>
          <a:xfrm>
            <a:off x="7824192" y="5229200"/>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p:cNvSpPr/>
          <p:nvPr/>
        </p:nvSpPr>
        <p:spPr>
          <a:xfrm>
            <a:off x="7824192" y="551723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7824192" y="580526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7824192" y="638132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TextBox 188"/>
          <p:cNvSpPr txBox="1"/>
          <p:nvPr/>
        </p:nvSpPr>
        <p:spPr>
          <a:xfrm>
            <a:off x="7824192" y="2564904"/>
            <a:ext cx="559514" cy="369332"/>
          </a:xfrm>
          <a:prstGeom prst="rect">
            <a:avLst/>
          </a:prstGeom>
          <a:noFill/>
        </p:spPr>
        <p:txBody>
          <a:bodyPr wrap="square" rtlCol="0">
            <a:spAutoFit/>
          </a:bodyPr>
          <a:lstStyle/>
          <a:p>
            <a:r>
              <a:rPr lang="zh-CN" altLang="en-US" smtClean="0"/>
              <a:t>一</a:t>
            </a:r>
            <a:endParaRPr lang="en-US" dirty="0"/>
          </a:p>
        </p:txBody>
      </p:sp>
      <p:sp>
        <p:nvSpPr>
          <p:cNvPr id="190" name="TextBox 189"/>
          <p:cNvSpPr txBox="1"/>
          <p:nvPr/>
        </p:nvSpPr>
        <p:spPr>
          <a:xfrm>
            <a:off x="8400256" y="2564904"/>
            <a:ext cx="559514" cy="369332"/>
          </a:xfrm>
          <a:prstGeom prst="rect">
            <a:avLst/>
          </a:prstGeom>
          <a:noFill/>
        </p:spPr>
        <p:txBody>
          <a:bodyPr wrap="square" rtlCol="0">
            <a:spAutoFit/>
          </a:bodyPr>
          <a:lstStyle/>
          <a:p>
            <a:r>
              <a:rPr lang="zh-CN" altLang="en-US" smtClean="0"/>
              <a:t>二</a:t>
            </a:r>
            <a:endParaRPr lang="en-US" dirty="0"/>
          </a:p>
        </p:txBody>
      </p:sp>
      <p:sp>
        <p:nvSpPr>
          <p:cNvPr id="191" name="TextBox 190"/>
          <p:cNvSpPr txBox="1"/>
          <p:nvPr/>
        </p:nvSpPr>
        <p:spPr>
          <a:xfrm>
            <a:off x="8976320" y="2564904"/>
            <a:ext cx="559514" cy="369332"/>
          </a:xfrm>
          <a:prstGeom prst="rect">
            <a:avLst/>
          </a:prstGeom>
          <a:noFill/>
        </p:spPr>
        <p:txBody>
          <a:bodyPr wrap="square" rtlCol="0">
            <a:spAutoFit/>
          </a:bodyPr>
          <a:lstStyle/>
          <a:p>
            <a:r>
              <a:rPr lang="zh-CN" altLang="en-US" smtClean="0"/>
              <a:t>三</a:t>
            </a:r>
            <a:endParaRPr lang="en-US" dirty="0"/>
          </a:p>
        </p:txBody>
      </p:sp>
      <p:sp>
        <p:nvSpPr>
          <p:cNvPr id="192" name="TextBox 191"/>
          <p:cNvSpPr txBox="1"/>
          <p:nvPr/>
        </p:nvSpPr>
        <p:spPr>
          <a:xfrm>
            <a:off x="9552384" y="2564904"/>
            <a:ext cx="559514" cy="369332"/>
          </a:xfrm>
          <a:prstGeom prst="rect">
            <a:avLst/>
          </a:prstGeom>
          <a:noFill/>
        </p:spPr>
        <p:txBody>
          <a:bodyPr wrap="square" rtlCol="0">
            <a:spAutoFit/>
          </a:bodyPr>
          <a:lstStyle/>
          <a:p>
            <a:r>
              <a:rPr lang="zh-CN" altLang="en-US" smtClean="0"/>
              <a:t>四</a:t>
            </a:r>
            <a:endParaRPr lang="en-US" dirty="0"/>
          </a:p>
        </p:txBody>
      </p:sp>
      <p:sp>
        <p:nvSpPr>
          <p:cNvPr id="193" name="TextBox 192"/>
          <p:cNvSpPr txBox="1"/>
          <p:nvPr/>
        </p:nvSpPr>
        <p:spPr>
          <a:xfrm>
            <a:off x="10128448" y="2564904"/>
            <a:ext cx="559514" cy="369332"/>
          </a:xfrm>
          <a:prstGeom prst="rect">
            <a:avLst/>
          </a:prstGeom>
          <a:noFill/>
        </p:spPr>
        <p:txBody>
          <a:bodyPr wrap="square" rtlCol="0">
            <a:spAutoFit/>
          </a:bodyPr>
          <a:lstStyle/>
          <a:p>
            <a:r>
              <a:rPr lang="zh-CN" altLang="en-US" dirty="0" smtClean="0"/>
              <a:t>五</a:t>
            </a:r>
            <a:endParaRPr lang="en-US" dirty="0"/>
          </a:p>
        </p:txBody>
      </p:sp>
      <p:sp>
        <p:nvSpPr>
          <p:cNvPr id="194" name="TextBox 193"/>
          <p:cNvSpPr txBox="1"/>
          <p:nvPr/>
        </p:nvSpPr>
        <p:spPr>
          <a:xfrm>
            <a:off x="10704512" y="2564904"/>
            <a:ext cx="559514" cy="369332"/>
          </a:xfrm>
          <a:prstGeom prst="rect">
            <a:avLst/>
          </a:prstGeom>
          <a:noFill/>
        </p:spPr>
        <p:txBody>
          <a:bodyPr wrap="square" rtlCol="0">
            <a:spAutoFit/>
          </a:bodyPr>
          <a:lstStyle/>
          <a:p>
            <a:r>
              <a:rPr lang="zh-CN" altLang="en-US" smtClean="0"/>
              <a:t>六</a:t>
            </a:r>
            <a:endParaRPr lang="en-US" dirty="0"/>
          </a:p>
        </p:txBody>
      </p:sp>
      <p:sp>
        <p:nvSpPr>
          <p:cNvPr id="195" name="TextBox 194"/>
          <p:cNvSpPr txBox="1"/>
          <p:nvPr/>
        </p:nvSpPr>
        <p:spPr>
          <a:xfrm>
            <a:off x="11280576" y="2564904"/>
            <a:ext cx="559514" cy="369332"/>
          </a:xfrm>
          <a:prstGeom prst="rect">
            <a:avLst/>
          </a:prstGeom>
          <a:noFill/>
        </p:spPr>
        <p:txBody>
          <a:bodyPr wrap="square" rtlCol="0">
            <a:spAutoFit/>
          </a:bodyPr>
          <a:lstStyle/>
          <a:p>
            <a:r>
              <a:rPr lang="zh-CN" altLang="en-US" dirty="0" smtClean="0"/>
              <a:t>七</a:t>
            </a:r>
            <a:endParaRPr lang="en-US" dirty="0"/>
          </a:p>
        </p:txBody>
      </p:sp>
      <p:sp>
        <p:nvSpPr>
          <p:cNvPr id="196" name="TextBox 195"/>
          <p:cNvSpPr txBox="1"/>
          <p:nvPr/>
        </p:nvSpPr>
        <p:spPr>
          <a:xfrm>
            <a:off x="7464152" y="2892618"/>
            <a:ext cx="432048" cy="3893374"/>
          </a:xfrm>
          <a:prstGeom prst="rect">
            <a:avLst/>
          </a:prstGeom>
          <a:noFill/>
        </p:spPr>
        <p:txBody>
          <a:bodyPr wrap="square" rtlCol="0">
            <a:spAutoFit/>
          </a:bodyPr>
          <a:lstStyle/>
          <a:p>
            <a:r>
              <a:rPr lang="zh-CN" altLang="en-US" sz="1900" dirty="0" smtClean="0"/>
              <a:t> </a:t>
            </a:r>
            <a:r>
              <a:rPr lang="en-US" altLang="zh-CN" sz="1900" dirty="0" smtClean="0"/>
              <a:t>1</a:t>
            </a:r>
            <a:endParaRPr lang="en-US" altLang="zh-CN" sz="1900" dirty="0" smtClean="0"/>
          </a:p>
          <a:p>
            <a:r>
              <a:rPr lang="zh-CN" altLang="en-US" sz="1900" dirty="0" smtClean="0"/>
              <a:t> </a:t>
            </a:r>
            <a:r>
              <a:rPr lang="en-US" altLang="zh-CN" sz="1900" dirty="0" smtClean="0"/>
              <a:t>2</a:t>
            </a:r>
            <a:endParaRPr lang="en-US" altLang="zh-CN" sz="1900" dirty="0" smtClean="0"/>
          </a:p>
          <a:p>
            <a:r>
              <a:rPr lang="zh-CN" altLang="en-US" sz="1900" dirty="0" smtClean="0"/>
              <a:t> </a:t>
            </a:r>
            <a:r>
              <a:rPr lang="en-US" altLang="zh-CN" sz="1900" dirty="0" smtClean="0"/>
              <a:t>3</a:t>
            </a:r>
            <a:endParaRPr lang="en-US" altLang="zh-CN" sz="1900" dirty="0" smtClean="0"/>
          </a:p>
          <a:p>
            <a:r>
              <a:rPr lang="zh-CN" altLang="en-US" sz="1900" dirty="0" smtClean="0"/>
              <a:t> </a:t>
            </a:r>
            <a:r>
              <a:rPr lang="en-US" altLang="zh-CN" sz="1900" dirty="0" smtClean="0"/>
              <a:t>4</a:t>
            </a:r>
            <a:endParaRPr lang="en-US" altLang="zh-CN" sz="1900" dirty="0" smtClean="0"/>
          </a:p>
          <a:p>
            <a:r>
              <a:rPr lang="zh-CN" altLang="en-US" sz="1900" dirty="0" smtClean="0"/>
              <a:t> </a:t>
            </a:r>
            <a:r>
              <a:rPr lang="en-US" altLang="zh-CN" sz="1900" dirty="0" smtClean="0"/>
              <a:t>5</a:t>
            </a:r>
            <a:endParaRPr lang="en-US" altLang="zh-CN" sz="1900" dirty="0" smtClean="0"/>
          </a:p>
          <a:p>
            <a:r>
              <a:rPr lang="zh-CN" altLang="en-US" sz="1900" dirty="0" smtClean="0"/>
              <a:t> </a:t>
            </a:r>
            <a:r>
              <a:rPr lang="en-US" altLang="zh-CN" sz="1900" dirty="0" smtClean="0"/>
              <a:t>6</a:t>
            </a:r>
            <a:endParaRPr lang="en-US" altLang="zh-CN" sz="1900" dirty="0" smtClean="0"/>
          </a:p>
          <a:p>
            <a:r>
              <a:rPr lang="zh-CN" altLang="en-US" sz="1900" dirty="0" smtClean="0"/>
              <a:t> </a:t>
            </a:r>
            <a:r>
              <a:rPr lang="en-US" altLang="zh-CN" sz="1900" dirty="0" smtClean="0"/>
              <a:t>7</a:t>
            </a:r>
            <a:endParaRPr lang="en-US" altLang="zh-CN" sz="1900" dirty="0" smtClean="0"/>
          </a:p>
          <a:p>
            <a:r>
              <a:rPr lang="zh-CN" altLang="en-US" sz="1900" dirty="0" smtClean="0"/>
              <a:t> </a:t>
            </a:r>
            <a:r>
              <a:rPr lang="en-US" altLang="zh-CN" sz="1900" dirty="0" smtClean="0"/>
              <a:t>8</a:t>
            </a:r>
            <a:endParaRPr lang="en-US" altLang="zh-CN" sz="1900" dirty="0" smtClean="0"/>
          </a:p>
          <a:p>
            <a:r>
              <a:rPr lang="zh-CN" altLang="en-US" sz="1900" dirty="0" smtClean="0"/>
              <a:t> </a:t>
            </a:r>
            <a:r>
              <a:rPr lang="en-US" altLang="zh-CN" sz="1900" dirty="0" smtClean="0"/>
              <a:t>9</a:t>
            </a:r>
            <a:endParaRPr lang="en-US" altLang="zh-CN" sz="1900" dirty="0" smtClean="0"/>
          </a:p>
          <a:p>
            <a:r>
              <a:rPr lang="en-US" altLang="zh-CN" sz="1900" dirty="0" smtClean="0"/>
              <a:t>10</a:t>
            </a:r>
            <a:endParaRPr lang="en-US" altLang="zh-CN" sz="1900" dirty="0" smtClean="0"/>
          </a:p>
          <a:p>
            <a:r>
              <a:rPr lang="en-US" altLang="zh-CN" sz="1900" dirty="0" smtClean="0"/>
              <a:t>11</a:t>
            </a:r>
            <a:endParaRPr lang="en-US" altLang="zh-CN" sz="1900" dirty="0" smtClean="0"/>
          </a:p>
          <a:p>
            <a:r>
              <a:rPr lang="en-US" altLang="zh-CN" sz="1900" dirty="0" smtClean="0"/>
              <a:t>12</a:t>
            </a:r>
            <a:endParaRPr lang="en-US" altLang="zh-CN" sz="1900" dirty="0" smtClean="0"/>
          </a:p>
          <a:p>
            <a:r>
              <a:rPr lang="en-US" altLang="zh-CN" sz="1900" dirty="0" smtClean="0"/>
              <a:t>13</a:t>
            </a:r>
            <a:endParaRPr lang="en-US" sz="1900" dirty="0"/>
          </a:p>
        </p:txBody>
      </p:sp>
      <p:sp>
        <p:nvSpPr>
          <p:cNvPr id="5" name="Rectangle 4"/>
          <p:cNvSpPr/>
          <p:nvPr/>
        </p:nvSpPr>
        <p:spPr>
          <a:xfrm>
            <a:off x="191344" y="2708920"/>
            <a:ext cx="1224136" cy="3600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19336" y="2708920"/>
            <a:ext cx="1368152" cy="369332"/>
          </a:xfrm>
          <a:prstGeom prst="rect">
            <a:avLst/>
          </a:prstGeom>
          <a:noFill/>
        </p:spPr>
        <p:txBody>
          <a:bodyPr wrap="square" rtlCol="0">
            <a:spAutoFit/>
          </a:bodyPr>
          <a:lstStyle/>
          <a:p>
            <a:r>
              <a:rPr lang="zh-CN" altLang="en-US" dirty="0" smtClean="0"/>
              <a:t>中国法制史</a:t>
            </a:r>
            <a:endParaRPr lang="en-US" dirty="0"/>
          </a:p>
        </p:txBody>
      </p:sp>
      <p:sp>
        <p:nvSpPr>
          <p:cNvPr id="2" name="TextBox 1"/>
          <p:cNvSpPr txBox="1"/>
          <p:nvPr/>
        </p:nvSpPr>
        <p:spPr>
          <a:xfrm>
            <a:off x="1775520" y="2060848"/>
            <a:ext cx="1489510" cy="369332"/>
          </a:xfrm>
          <a:prstGeom prst="rect">
            <a:avLst/>
          </a:prstGeom>
          <a:noFill/>
        </p:spPr>
        <p:txBody>
          <a:bodyPr wrap="none" rtlCol="0">
            <a:spAutoFit/>
          </a:bodyPr>
          <a:lstStyle/>
          <a:p>
            <a:r>
              <a:rPr lang="zh-CN" altLang="en-US" dirty="0" smtClean="0"/>
              <a:t>郭建</a:t>
            </a:r>
            <a:r>
              <a:rPr lang="en-US" altLang="zh-CN" dirty="0" smtClean="0"/>
              <a:t>(123456)</a:t>
            </a:r>
            <a:endParaRPr lang="en-US" dirty="0"/>
          </a:p>
        </p:txBody>
      </p:sp>
      <p:sp>
        <p:nvSpPr>
          <p:cNvPr id="102" name="TextBox 101"/>
          <p:cNvSpPr txBox="1"/>
          <p:nvPr/>
        </p:nvSpPr>
        <p:spPr>
          <a:xfrm>
            <a:off x="119336" y="3086562"/>
            <a:ext cx="1338828" cy="369332"/>
          </a:xfrm>
          <a:prstGeom prst="rect">
            <a:avLst/>
          </a:prstGeom>
          <a:noFill/>
        </p:spPr>
        <p:txBody>
          <a:bodyPr wrap="none" rtlCol="0">
            <a:spAutoFit/>
          </a:bodyPr>
          <a:lstStyle/>
          <a:p>
            <a:r>
              <a:rPr lang="zh-CN" altLang="en-US" dirty="0" smtClean="0"/>
              <a:t>中国</a:t>
            </a:r>
            <a:r>
              <a:rPr lang="zh-CN" altLang="en-US" smtClean="0"/>
              <a:t>财产法</a:t>
            </a:r>
            <a:endParaRPr lang="en-US" dirty="0"/>
          </a:p>
        </p:txBody>
      </p:sp>
      <p:sp>
        <p:nvSpPr>
          <p:cNvPr id="103" name="TextBox 102"/>
          <p:cNvSpPr txBox="1"/>
          <p:nvPr/>
        </p:nvSpPr>
        <p:spPr>
          <a:xfrm>
            <a:off x="119336" y="3429000"/>
            <a:ext cx="1372492" cy="369332"/>
          </a:xfrm>
          <a:prstGeom prst="rect">
            <a:avLst/>
          </a:prstGeom>
          <a:noFill/>
        </p:spPr>
        <p:txBody>
          <a:bodyPr wrap="none" rtlCol="0">
            <a:spAutoFit/>
          </a:bodyPr>
          <a:lstStyle/>
          <a:p>
            <a:r>
              <a:rPr lang="zh-CN" altLang="en-US" dirty="0" smtClean="0"/>
              <a:t>中国民法史</a:t>
            </a:r>
            <a:endParaRPr lang="en-US" dirty="0"/>
          </a:p>
        </p:txBody>
      </p:sp>
      <p:sp>
        <p:nvSpPr>
          <p:cNvPr id="105" name="Rectangle 104"/>
          <p:cNvSpPr/>
          <p:nvPr/>
        </p:nvSpPr>
        <p:spPr>
          <a:xfrm>
            <a:off x="2207568" y="188640"/>
            <a:ext cx="9721080" cy="6480720"/>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06" name="TextBox 105"/>
          <p:cNvSpPr txBox="1"/>
          <p:nvPr/>
        </p:nvSpPr>
        <p:spPr>
          <a:xfrm>
            <a:off x="2351584" y="476672"/>
            <a:ext cx="1569660" cy="369332"/>
          </a:xfrm>
          <a:prstGeom prst="rect">
            <a:avLst/>
          </a:prstGeom>
          <a:noFill/>
        </p:spPr>
        <p:txBody>
          <a:bodyPr wrap="none" rtlCol="0">
            <a:spAutoFit/>
          </a:bodyPr>
          <a:lstStyle/>
          <a:p>
            <a:r>
              <a:rPr lang="zh-CN" altLang="en-US" dirty="0" smtClean="0"/>
              <a:t>非配上课时间</a:t>
            </a:r>
            <a:endParaRPr lang="en-US" dirty="0"/>
          </a:p>
        </p:txBody>
      </p:sp>
      <p:sp>
        <p:nvSpPr>
          <p:cNvPr id="107" name="TextBox 106"/>
          <p:cNvSpPr txBox="1"/>
          <p:nvPr/>
        </p:nvSpPr>
        <p:spPr>
          <a:xfrm>
            <a:off x="2927648" y="980728"/>
            <a:ext cx="1107996" cy="369332"/>
          </a:xfrm>
          <a:prstGeom prst="rect">
            <a:avLst/>
          </a:prstGeom>
          <a:noFill/>
        </p:spPr>
        <p:txBody>
          <a:bodyPr wrap="none" rtlCol="0">
            <a:spAutoFit/>
          </a:bodyPr>
          <a:lstStyle/>
          <a:p>
            <a:r>
              <a:rPr lang="zh-CN" altLang="en-US" dirty="0" smtClean="0"/>
              <a:t>课程代码</a:t>
            </a:r>
            <a:endParaRPr lang="en-US" dirty="0"/>
          </a:p>
        </p:txBody>
      </p:sp>
      <p:sp>
        <p:nvSpPr>
          <p:cNvPr id="120" name="TextBox 119"/>
          <p:cNvSpPr txBox="1"/>
          <p:nvPr/>
        </p:nvSpPr>
        <p:spPr>
          <a:xfrm>
            <a:off x="2927648" y="1484784"/>
            <a:ext cx="1107996" cy="369332"/>
          </a:xfrm>
          <a:prstGeom prst="rect">
            <a:avLst/>
          </a:prstGeom>
          <a:noFill/>
        </p:spPr>
        <p:txBody>
          <a:bodyPr wrap="none" rtlCol="0">
            <a:spAutoFit/>
          </a:bodyPr>
          <a:lstStyle/>
          <a:p>
            <a:r>
              <a:rPr lang="zh-CN" altLang="en-US" dirty="0" smtClean="0"/>
              <a:t>课程名称</a:t>
            </a:r>
            <a:endParaRPr lang="en-US" dirty="0"/>
          </a:p>
        </p:txBody>
      </p:sp>
      <p:sp>
        <p:nvSpPr>
          <p:cNvPr id="121" name="Rectangle 120"/>
          <p:cNvSpPr/>
          <p:nvPr/>
        </p:nvSpPr>
        <p:spPr>
          <a:xfrm>
            <a:off x="4439816" y="980728"/>
            <a:ext cx="327636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LAWS130004.01</a:t>
            </a:r>
            <a:endParaRPr lang="en-US" dirty="0">
              <a:solidFill>
                <a:schemeClr val="tx1"/>
              </a:solidFill>
            </a:endParaRPr>
          </a:p>
        </p:txBody>
      </p:sp>
      <p:sp>
        <p:nvSpPr>
          <p:cNvPr id="122" name="Rectangle 121"/>
          <p:cNvSpPr/>
          <p:nvPr/>
        </p:nvSpPr>
        <p:spPr>
          <a:xfrm>
            <a:off x="4439816" y="1484784"/>
            <a:ext cx="619268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5" name="TextBox 124"/>
          <p:cNvSpPr txBox="1"/>
          <p:nvPr/>
        </p:nvSpPr>
        <p:spPr>
          <a:xfrm>
            <a:off x="2927648" y="1988840"/>
            <a:ext cx="1069524" cy="369332"/>
          </a:xfrm>
          <a:prstGeom prst="rect">
            <a:avLst/>
          </a:prstGeom>
          <a:noFill/>
        </p:spPr>
        <p:txBody>
          <a:bodyPr wrap="none" rtlCol="0">
            <a:spAutoFit/>
          </a:bodyPr>
          <a:lstStyle/>
          <a:p>
            <a:r>
              <a:rPr lang="zh-CN" altLang="en-US" dirty="0" smtClean="0"/>
              <a:t>年        级</a:t>
            </a:r>
            <a:endParaRPr lang="en-US" dirty="0"/>
          </a:p>
        </p:txBody>
      </p:sp>
      <p:sp>
        <p:nvSpPr>
          <p:cNvPr id="126" name="Rectangle 125"/>
          <p:cNvSpPr/>
          <p:nvPr/>
        </p:nvSpPr>
        <p:spPr>
          <a:xfrm>
            <a:off x="4457364"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r>
              <a:rPr lang="en-US" dirty="0" smtClean="0">
                <a:solidFill>
                  <a:schemeClr val="tx1"/>
                </a:solidFill>
              </a:rPr>
              <a:t>17</a:t>
            </a:r>
            <a:endParaRPr lang="en-US" dirty="0">
              <a:solidFill>
                <a:schemeClr val="tx1"/>
              </a:solidFill>
            </a:endParaRPr>
          </a:p>
        </p:txBody>
      </p:sp>
      <p:sp>
        <p:nvSpPr>
          <p:cNvPr id="127" name="TextBox 126"/>
          <p:cNvSpPr txBox="1"/>
          <p:nvPr/>
        </p:nvSpPr>
        <p:spPr>
          <a:xfrm>
            <a:off x="6312024" y="1988840"/>
            <a:ext cx="1069524" cy="369332"/>
          </a:xfrm>
          <a:prstGeom prst="rect">
            <a:avLst/>
          </a:prstGeom>
          <a:noFill/>
        </p:spPr>
        <p:txBody>
          <a:bodyPr wrap="none" rtlCol="0">
            <a:spAutoFit/>
          </a:bodyPr>
          <a:lstStyle/>
          <a:p>
            <a:r>
              <a:rPr lang="zh-CN" altLang="en-US" dirty="0" smtClean="0"/>
              <a:t>班        级</a:t>
            </a:r>
            <a:endParaRPr lang="en-US" dirty="0"/>
          </a:p>
        </p:txBody>
      </p:sp>
      <p:sp>
        <p:nvSpPr>
          <p:cNvPr id="128" name="Rectangle 127"/>
          <p:cNvSpPr/>
          <p:nvPr/>
        </p:nvSpPr>
        <p:spPr>
          <a:xfrm>
            <a:off x="7536160" y="1988840"/>
            <a:ext cx="30963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法学院本科</a:t>
            </a:r>
            <a:endParaRPr lang="en-US" dirty="0">
              <a:solidFill>
                <a:schemeClr val="tx1"/>
              </a:solidFill>
            </a:endParaRPr>
          </a:p>
        </p:txBody>
      </p:sp>
      <p:sp>
        <p:nvSpPr>
          <p:cNvPr id="130" name="TextBox 129"/>
          <p:cNvSpPr txBox="1"/>
          <p:nvPr/>
        </p:nvSpPr>
        <p:spPr>
          <a:xfrm>
            <a:off x="2927648" y="3573016"/>
            <a:ext cx="1338828" cy="369332"/>
          </a:xfrm>
          <a:prstGeom prst="rect">
            <a:avLst/>
          </a:prstGeom>
          <a:noFill/>
        </p:spPr>
        <p:txBody>
          <a:bodyPr wrap="none" rtlCol="0">
            <a:spAutoFit/>
          </a:bodyPr>
          <a:lstStyle/>
          <a:p>
            <a:r>
              <a:rPr lang="zh-CN" altLang="en-US" dirty="0" smtClean="0"/>
              <a:t>周上课次数</a:t>
            </a:r>
            <a:endParaRPr lang="en-US" dirty="0"/>
          </a:p>
        </p:txBody>
      </p:sp>
      <p:sp>
        <p:nvSpPr>
          <p:cNvPr id="131" name="Rectangle 130"/>
          <p:cNvSpPr/>
          <p:nvPr/>
        </p:nvSpPr>
        <p:spPr>
          <a:xfrm>
            <a:off x="4439816" y="3573016"/>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a:t>
            </a:r>
            <a:endParaRPr lang="en-US" dirty="0">
              <a:solidFill>
                <a:schemeClr val="tx1"/>
              </a:solidFill>
            </a:endParaRPr>
          </a:p>
        </p:txBody>
      </p:sp>
      <p:sp>
        <p:nvSpPr>
          <p:cNvPr id="132" name="Rectangle 131"/>
          <p:cNvSpPr/>
          <p:nvPr/>
        </p:nvSpPr>
        <p:spPr>
          <a:xfrm>
            <a:off x="8688288" y="5805264"/>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确定</a:t>
            </a:r>
            <a:endParaRPr lang="en-US" dirty="0"/>
          </a:p>
        </p:txBody>
      </p:sp>
      <p:sp>
        <p:nvSpPr>
          <p:cNvPr id="133" name="Rectangle 132"/>
          <p:cNvSpPr/>
          <p:nvPr/>
        </p:nvSpPr>
        <p:spPr>
          <a:xfrm>
            <a:off x="9984432" y="5805264"/>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sp>
        <p:nvSpPr>
          <p:cNvPr id="134" name="Rectangle 133"/>
          <p:cNvSpPr/>
          <p:nvPr/>
        </p:nvSpPr>
        <p:spPr>
          <a:xfrm>
            <a:off x="8616280" y="2636912"/>
            <a:ext cx="201622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调出班级课表</a:t>
            </a:r>
            <a:endParaRPr lang="en-US" dirty="0"/>
          </a:p>
        </p:txBody>
      </p:sp>
      <p:sp>
        <p:nvSpPr>
          <p:cNvPr id="135" name="TextBox 134"/>
          <p:cNvSpPr txBox="1"/>
          <p:nvPr/>
        </p:nvSpPr>
        <p:spPr>
          <a:xfrm>
            <a:off x="2927648" y="4149080"/>
            <a:ext cx="646331" cy="369332"/>
          </a:xfrm>
          <a:prstGeom prst="rect">
            <a:avLst/>
          </a:prstGeom>
          <a:noFill/>
        </p:spPr>
        <p:txBody>
          <a:bodyPr wrap="none" rtlCol="0">
            <a:spAutoFit/>
          </a:bodyPr>
          <a:lstStyle/>
          <a:p>
            <a:r>
              <a:rPr lang="zh-CN" altLang="en-US" dirty="0" smtClean="0"/>
              <a:t>从第</a:t>
            </a:r>
            <a:endParaRPr lang="en-US" dirty="0"/>
          </a:p>
        </p:txBody>
      </p:sp>
      <p:sp>
        <p:nvSpPr>
          <p:cNvPr id="136" name="Rectangle 135"/>
          <p:cNvSpPr/>
          <p:nvPr/>
        </p:nvSpPr>
        <p:spPr>
          <a:xfrm>
            <a:off x="3575720" y="4149080"/>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a:t>
            </a:r>
            <a:endParaRPr lang="en-US" dirty="0">
              <a:solidFill>
                <a:schemeClr val="tx1"/>
              </a:solidFill>
            </a:endParaRPr>
          </a:p>
        </p:txBody>
      </p:sp>
      <p:sp>
        <p:nvSpPr>
          <p:cNvPr id="137" name="TextBox 136"/>
          <p:cNvSpPr txBox="1"/>
          <p:nvPr/>
        </p:nvSpPr>
        <p:spPr>
          <a:xfrm>
            <a:off x="4007768" y="4149080"/>
            <a:ext cx="877163" cy="369332"/>
          </a:xfrm>
          <a:prstGeom prst="rect">
            <a:avLst/>
          </a:prstGeom>
          <a:noFill/>
        </p:spPr>
        <p:txBody>
          <a:bodyPr wrap="none" rtlCol="0">
            <a:spAutoFit/>
          </a:bodyPr>
          <a:lstStyle/>
          <a:p>
            <a:r>
              <a:rPr lang="zh-CN" altLang="en-US" dirty="0" smtClean="0"/>
              <a:t>周到第</a:t>
            </a:r>
            <a:endParaRPr lang="en-US" dirty="0"/>
          </a:p>
        </p:txBody>
      </p:sp>
      <p:sp>
        <p:nvSpPr>
          <p:cNvPr id="138" name="Rectangle 137"/>
          <p:cNvSpPr/>
          <p:nvPr/>
        </p:nvSpPr>
        <p:spPr>
          <a:xfrm>
            <a:off x="4799856" y="4149080"/>
            <a:ext cx="43204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17</a:t>
            </a:r>
            <a:endParaRPr lang="en-US">
              <a:solidFill>
                <a:schemeClr val="tx1"/>
              </a:solidFill>
            </a:endParaRPr>
          </a:p>
        </p:txBody>
      </p:sp>
      <p:sp>
        <p:nvSpPr>
          <p:cNvPr id="139" name="TextBox 138"/>
          <p:cNvSpPr txBox="1"/>
          <p:nvPr/>
        </p:nvSpPr>
        <p:spPr>
          <a:xfrm>
            <a:off x="5243245" y="4149080"/>
            <a:ext cx="877163" cy="369332"/>
          </a:xfrm>
          <a:prstGeom prst="rect">
            <a:avLst/>
          </a:prstGeom>
          <a:noFill/>
        </p:spPr>
        <p:txBody>
          <a:bodyPr wrap="none" rtlCol="0">
            <a:spAutoFit/>
          </a:bodyPr>
          <a:lstStyle/>
          <a:p>
            <a:r>
              <a:rPr lang="zh-CN" altLang="en-US" dirty="0" smtClean="0"/>
              <a:t>周上课</a:t>
            </a:r>
            <a:endParaRPr lang="en-US" dirty="0"/>
          </a:p>
        </p:txBody>
      </p:sp>
      <p:sp>
        <p:nvSpPr>
          <p:cNvPr id="140" name="TextBox 139"/>
          <p:cNvSpPr txBox="1"/>
          <p:nvPr/>
        </p:nvSpPr>
        <p:spPr>
          <a:xfrm>
            <a:off x="2927648" y="4653136"/>
            <a:ext cx="646331" cy="369332"/>
          </a:xfrm>
          <a:prstGeom prst="rect">
            <a:avLst/>
          </a:prstGeom>
          <a:noFill/>
        </p:spPr>
        <p:txBody>
          <a:bodyPr wrap="none" rtlCol="0">
            <a:spAutoFit/>
          </a:bodyPr>
          <a:lstStyle/>
          <a:p>
            <a:r>
              <a:rPr lang="zh-CN" altLang="en-US" dirty="0" smtClean="0"/>
              <a:t>每周</a:t>
            </a:r>
            <a:endParaRPr lang="en-US" dirty="0"/>
          </a:p>
        </p:txBody>
      </p:sp>
      <p:pic>
        <p:nvPicPr>
          <p:cNvPr id="6" name="Picture 5"/>
          <p:cNvPicPr>
            <a:picLocks noChangeAspect="1"/>
          </p:cNvPicPr>
          <p:nvPr/>
        </p:nvPicPr>
        <p:blipFill>
          <a:blip r:embed="rId3"/>
          <a:stretch>
            <a:fillRect/>
          </a:stretch>
        </p:blipFill>
        <p:spPr>
          <a:xfrm>
            <a:off x="3575720" y="4653136"/>
            <a:ext cx="368300" cy="368300"/>
          </a:xfrm>
          <a:prstGeom prst="rect">
            <a:avLst/>
          </a:prstGeom>
        </p:spPr>
      </p:pic>
      <p:sp>
        <p:nvSpPr>
          <p:cNvPr id="142" name="TextBox 141"/>
          <p:cNvSpPr txBox="1"/>
          <p:nvPr/>
        </p:nvSpPr>
        <p:spPr>
          <a:xfrm>
            <a:off x="4007768" y="4653136"/>
            <a:ext cx="646331" cy="369332"/>
          </a:xfrm>
          <a:prstGeom prst="rect">
            <a:avLst/>
          </a:prstGeom>
          <a:noFill/>
        </p:spPr>
        <p:txBody>
          <a:bodyPr wrap="none" rtlCol="0">
            <a:spAutoFit/>
          </a:bodyPr>
          <a:lstStyle/>
          <a:p>
            <a:r>
              <a:rPr lang="zh-CN" altLang="en-US" dirty="0" smtClean="0"/>
              <a:t>从第</a:t>
            </a:r>
            <a:endParaRPr lang="en-US" dirty="0"/>
          </a:p>
        </p:txBody>
      </p:sp>
      <p:sp>
        <p:nvSpPr>
          <p:cNvPr id="143" name="Rectangle 142"/>
          <p:cNvSpPr/>
          <p:nvPr/>
        </p:nvSpPr>
        <p:spPr>
          <a:xfrm>
            <a:off x="4655840" y="4653136"/>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TextBox 143"/>
          <p:cNvSpPr txBox="1"/>
          <p:nvPr/>
        </p:nvSpPr>
        <p:spPr>
          <a:xfrm>
            <a:off x="5087888" y="4653136"/>
            <a:ext cx="877163" cy="369332"/>
          </a:xfrm>
          <a:prstGeom prst="rect">
            <a:avLst/>
          </a:prstGeom>
          <a:noFill/>
        </p:spPr>
        <p:txBody>
          <a:bodyPr wrap="none" rtlCol="0">
            <a:spAutoFit/>
          </a:bodyPr>
          <a:lstStyle/>
          <a:p>
            <a:r>
              <a:rPr lang="zh-CN" altLang="en-US" dirty="0" smtClean="0"/>
              <a:t>节到第</a:t>
            </a:r>
            <a:endParaRPr lang="en-US" dirty="0"/>
          </a:p>
        </p:txBody>
      </p:sp>
      <p:sp>
        <p:nvSpPr>
          <p:cNvPr id="145" name="Rectangle 144"/>
          <p:cNvSpPr/>
          <p:nvPr/>
        </p:nvSpPr>
        <p:spPr>
          <a:xfrm>
            <a:off x="5951984" y="4653136"/>
            <a:ext cx="360040" cy="3684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TextBox 145"/>
          <p:cNvSpPr txBox="1"/>
          <p:nvPr/>
        </p:nvSpPr>
        <p:spPr>
          <a:xfrm>
            <a:off x="6323365" y="4653136"/>
            <a:ext cx="869149" cy="369332"/>
          </a:xfrm>
          <a:prstGeom prst="rect">
            <a:avLst/>
          </a:prstGeom>
          <a:noFill/>
        </p:spPr>
        <p:txBody>
          <a:bodyPr wrap="none" rtlCol="0">
            <a:spAutoFit/>
          </a:bodyPr>
          <a:lstStyle/>
          <a:p>
            <a:r>
              <a:rPr lang="zh-CN" altLang="en-US" dirty="0" smtClean="0"/>
              <a:t>节上课</a:t>
            </a:r>
            <a:endParaRPr lang="en-US" dirty="0"/>
          </a:p>
        </p:txBody>
      </p:sp>
      <p:pic>
        <p:nvPicPr>
          <p:cNvPr id="65" name="Picture 64"/>
          <p:cNvPicPr>
            <a:picLocks noChangeAspect="1"/>
          </p:cNvPicPr>
          <p:nvPr/>
        </p:nvPicPr>
        <p:blipFill>
          <a:blip r:embed="rId4"/>
          <a:stretch>
            <a:fillRect/>
          </a:stretch>
        </p:blipFill>
        <p:spPr>
          <a:xfrm>
            <a:off x="9624392" y="6093296"/>
            <a:ext cx="431800" cy="317500"/>
          </a:xfrm>
          <a:prstGeom prst="rect">
            <a:avLst/>
          </a:prstGeom>
        </p:spPr>
      </p:pic>
      <p:sp>
        <p:nvSpPr>
          <p:cNvPr id="7" name="TextBox 6"/>
          <p:cNvSpPr txBox="1"/>
          <p:nvPr/>
        </p:nvSpPr>
        <p:spPr>
          <a:xfrm>
            <a:off x="4511824" y="1484784"/>
            <a:ext cx="1338828" cy="369332"/>
          </a:xfrm>
          <a:prstGeom prst="rect">
            <a:avLst/>
          </a:prstGeom>
          <a:noFill/>
        </p:spPr>
        <p:txBody>
          <a:bodyPr wrap="none" rtlCol="0">
            <a:spAutoFit/>
          </a:bodyPr>
          <a:lstStyle/>
          <a:p>
            <a:r>
              <a:rPr lang="zh-CN" altLang="en-US" smtClean="0"/>
              <a:t>中国法制史</a:t>
            </a:r>
            <a:endParaRPr lang="en-US" dirty="0"/>
          </a:p>
        </p:txBody>
      </p:sp>
      <p:sp>
        <p:nvSpPr>
          <p:cNvPr id="8" name="TextBox 7"/>
          <p:cNvSpPr txBox="1"/>
          <p:nvPr/>
        </p:nvSpPr>
        <p:spPr>
          <a:xfrm>
            <a:off x="3647728" y="4653136"/>
            <a:ext cx="301686" cy="369332"/>
          </a:xfrm>
          <a:prstGeom prst="rect">
            <a:avLst/>
          </a:prstGeom>
          <a:noFill/>
        </p:spPr>
        <p:txBody>
          <a:bodyPr wrap="none" rtlCol="0">
            <a:spAutoFit/>
          </a:bodyPr>
          <a:lstStyle/>
          <a:p>
            <a:r>
              <a:rPr lang="en-US" altLang="zh-CN" smtClean="0"/>
              <a:t>1</a:t>
            </a:r>
            <a:endParaRPr lang="en-US"/>
          </a:p>
        </p:txBody>
      </p:sp>
      <p:sp>
        <p:nvSpPr>
          <p:cNvPr id="9" name="TextBox 8"/>
          <p:cNvSpPr txBox="1"/>
          <p:nvPr/>
        </p:nvSpPr>
        <p:spPr>
          <a:xfrm>
            <a:off x="4727848" y="4653136"/>
            <a:ext cx="301686" cy="369332"/>
          </a:xfrm>
          <a:prstGeom prst="rect">
            <a:avLst/>
          </a:prstGeom>
          <a:noFill/>
        </p:spPr>
        <p:txBody>
          <a:bodyPr wrap="none" rtlCol="0">
            <a:spAutoFit/>
          </a:bodyPr>
          <a:lstStyle/>
          <a:p>
            <a:r>
              <a:rPr lang="en-US" altLang="zh-CN" smtClean="0"/>
              <a:t>2</a:t>
            </a:r>
            <a:endParaRPr lang="en-US"/>
          </a:p>
        </p:txBody>
      </p:sp>
      <p:sp>
        <p:nvSpPr>
          <p:cNvPr id="11" name="TextBox 10"/>
          <p:cNvSpPr txBox="1"/>
          <p:nvPr/>
        </p:nvSpPr>
        <p:spPr>
          <a:xfrm>
            <a:off x="5945157" y="4653136"/>
            <a:ext cx="301686" cy="369332"/>
          </a:xfrm>
          <a:prstGeom prst="rect">
            <a:avLst/>
          </a:prstGeom>
          <a:noFill/>
        </p:spPr>
        <p:txBody>
          <a:bodyPr wrap="none" rtlCol="0">
            <a:spAutoFit/>
          </a:bodyPr>
          <a:lstStyle/>
          <a:p>
            <a:r>
              <a:rPr lang="en-US" altLang="zh-CN" smtClean="0"/>
              <a:t>4</a:t>
            </a:r>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grpSp>
        <p:nvGrpSpPr>
          <p:cNvPr id="14" name="Group 13"/>
          <p:cNvGrpSpPr/>
          <p:nvPr/>
        </p:nvGrpSpPr>
        <p:grpSpPr>
          <a:xfrm>
            <a:off x="9624392" y="692696"/>
            <a:ext cx="1584176" cy="576064"/>
            <a:chOff x="3071664" y="2708920"/>
            <a:chExt cx="1659613" cy="648072"/>
          </a:xfrm>
          <a:solidFill>
            <a:schemeClr val="accent5">
              <a:lumMod val="75000"/>
            </a:schemeClr>
          </a:solidFill>
        </p:grpSpPr>
        <p:sp>
          <p:nvSpPr>
            <p:cNvPr id="12" name="Rectangle 11"/>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5" name="Group 14"/>
          <p:cNvGrpSpPr/>
          <p:nvPr/>
        </p:nvGrpSpPr>
        <p:grpSpPr>
          <a:xfrm>
            <a:off x="6456040" y="692696"/>
            <a:ext cx="1584176" cy="576064"/>
            <a:chOff x="3071664" y="2852936"/>
            <a:chExt cx="1584176" cy="648072"/>
          </a:xfrm>
          <a:solidFill>
            <a:schemeClr val="accent5">
              <a:lumMod val="75000"/>
            </a:schemeClr>
          </a:solidFill>
        </p:grpSpPr>
        <p:sp>
          <p:nvSpPr>
            <p:cNvPr id="16" name="Rectangle 15"/>
            <p:cNvSpPr/>
            <p:nvPr/>
          </p:nvSpPr>
          <p:spPr>
            <a:xfrm>
              <a:off x="3071664" y="285293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71664" y="293394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8" name="Group 17"/>
          <p:cNvGrpSpPr/>
          <p:nvPr/>
        </p:nvGrpSpPr>
        <p:grpSpPr>
          <a:xfrm>
            <a:off x="3215680" y="692696"/>
            <a:ext cx="1728193" cy="576064"/>
            <a:chOff x="936470" y="3438001"/>
            <a:chExt cx="1653053" cy="648072"/>
          </a:xfrm>
          <a:solidFill>
            <a:schemeClr val="accent5">
              <a:lumMod val="75000"/>
            </a:schemeClr>
          </a:solidFill>
        </p:grpSpPr>
        <p:sp>
          <p:nvSpPr>
            <p:cNvPr id="19" name="Rectangle 18"/>
            <p:cNvSpPr/>
            <p:nvPr/>
          </p:nvSpPr>
          <p:spPr>
            <a:xfrm>
              <a:off x="936470" y="3438001"/>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05347" y="3519010"/>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21" name="Group 20"/>
          <p:cNvGrpSpPr/>
          <p:nvPr/>
        </p:nvGrpSpPr>
        <p:grpSpPr>
          <a:xfrm>
            <a:off x="4871864" y="692696"/>
            <a:ext cx="1584176" cy="576064"/>
            <a:chOff x="3071664" y="2708920"/>
            <a:chExt cx="1584176" cy="648072"/>
          </a:xfrm>
          <a:solidFill>
            <a:schemeClr val="accent5">
              <a:lumMod val="75000"/>
            </a:schemeClr>
          </a:solidFill>
        </p:grpSpPr>
        <p:sp>
          <p:nvSpPr>
            <p:cNvPr id="22" name="Rectangle 21"/>
            <p:cNvSpPr/>
            <p:nvPr/>
          </p:nvSpPr>
          <p:spPr>
            <a:xfrm>
              <a:off x="3071664" y="2708920"/>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1664" y="2789929"/>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24" name="Group 23"/>
          <p:cNvGrpSpPr/>
          <p:nvPr/>
        </p:nvGrpSpPr>
        <p:grpSpPr>
          <a:xfrm>
            <a:off x="8040216" y="692696"/>
            <a:ext cx="1584176" cy="576064"/>
            <a:chOff x="3071664" y="2492896"/>
            <a:chExt cx="1584176" cy="648072"/>
          </a:xfrm>
          <a:solidFill>
            <a:schemeClr val="accent1">
              <a:lumMod val="50000"/>
            </a:schemeClr>
          </a:solidFill>
        </p:grpSpPr>
        <p:sp>
          <p:nvSpPr>
            <p:cNvPr id="25" name="Rectangle 24"/>
            <p:cNvSpPr/>
            <p:nvPr/>
          </p:nvSpPr>
          <p:spPr>
            <a:xfrm>
              <a:off x="3071664" y="2492896"/>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071664" y="2573905"/>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5346335" cy="369332"/>
          </a:xfrm>
          <a:prstGeom prst="rect">
            <a:avLst/>
          </a:prstGeom>
          <a:noFill/>
        </p:spPr>
        <p:txBody>
          <a:bodyPr wrap="none" rtlCol="0">
            <a:spAutoFit/>
          </a:bodyPr>
          <a:lstStyle/>
          <a:p>
            <a:r>
              <a:rPr lang="zh-CN" altLang="en-US" smtClean="0"/>
              <a:t>当前排课结束：</a:t>
            </a:r>
            <a:r>
              <a:rPr lang="zh-CN" altLang="en-US" dirty="0" smtClean="0"/>
              <a:t>目标学期为</a:t>
            </a:r>
            <a:r>
              <a:rPr lang="en-US" altLang="zh-CN" dirty="0" smtClean="0"/>
              <a:t>2018-2019</a:t>
            </a:r>
            <a:r>
              <a:rPr lang="zh-CN" altLang="en-US" dirty="0" smtClean="0"/>
              <a:t>学年第一学期</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6096000"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79376" y="2060848"/>
            <a:ext cx="1107996" cy="369332"/>
          </a:xfrm>
          <a:prstGeom prst="rect">
            <a:avLst/>
          </a:prstGeom>
          <a:noFill/>
        </p:spPr>
        <p:txBody>
          <a:bodyPr wrap="none" rtlCol="0">
            <a:spAutoFit/>
          </a:bodyPr>
          <a:lstStyle/>
          <a:p>
            <a:r>
              <a:rPr lang="zh-CN" altLang="en-US" dirty="0" smtClean="0"/>
              <a:t>授课老师</a:t>
            </a:r>
            <a:endParaRPr lang="en-US" dirty="0"/>
          </a:p>
        </p:txBody>
      </p:sp>
      <p:sp>
        <p:nvSpPr>
          <p:cNvPr id="38" name="Rectangle 37"/>
          <p:cNvSpPr/>
          <p:nvPr/>
        </p:nvSpPr>
        <p:spPr>
          <a:xfrm>
            <a:off x="1703512" y="2060848"/>
            <a:ext cx="34563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p:cNvGrpSpPr/>
          <p:nvPr/>
        </p:nvGrpSpPr>
        <p:grpSpPr>
          <a:xfrm>
            <a:off x="5375920" y="2060848"/>
            <a:ext cx="360040" cy="360040"/>
            <a:chOff x="8472264" y="764704"/>
            <a:chExt cx="360040" cy="360040"/>
          </a:xfrm>
        </p:grpSpPr>
        <p:sp>
          <p:nvSpPr>
            <p:cNvPr id="70" name="Oval 69"/>
            <p:cNvSpPr/>
            <p:nvPr/>
          </p:nvSpPr>
          <p:spPr>
            <a:xfrm>
              <a:off x="8472264" y="764704"/>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p:nvPr/>
          </p:nvCxnSpPr>
          <p:spPr>
            <a:xfrm>
              <a:off x="8688288" y="980728"/>
              <a:ext cx="144016" cy="144016"/>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TextBox 71"/>
          <p:cNvSpPr txBox="1"/>
          <p:nvPr/>
        </p:nvSpPr>
        <p:spPr>
          <a:xfrm>
            <a:off x="7968208" y="2060848"/>
            <a:ext cx="1107996" cy="369332"/>
          </a:xfrm>
          <a:prstGeom prst="rect">
            <a:avLst/>
          </a:prstGeom>
          <a:noFill/>
        </p:spPr>
        <p:txBody>
          <a:bodyPr wrap="none" rtlCol="0">
            <a:spAutoFit/>
          </a:bodyPr>
          <a:lstStyle/>
          <a:p>
            <a:r>
              <a:rPr lang="zh-CN" altLang="en-US" dirty="0" smtClean="0"/>
              <a:t>上课班级</a:t>
            </a:r>
            <a:endParaRPr lang="en-US" dirty="0"/>
          </a:p>
        </p:txBody>
      </p:sp>
      <p:sp>
        <p:nvSpPr>
          <p:cNvPr id="73" name="Rectangle 72"/>
          <p:cNvSpPr/>
          <p:nvPr/>
        </p:nvSpPr>
        <p:spPr>
          <a:xfrm>
            <a:off x="9192344" y="2060848"/>
            <a:ext cx="194421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p:nvGrpSpPr>
        <p:grpSpPr>
          <a:xfrm>
            <a:off x="11352584" y="2060848"/>
            <a:ext cx="360040" cy="360040"/>
            <a:chOff x="8472264" y="764704"/>
            <a:chExt cx="360040" cy="360040"/>
          </a:xfrm>
        </p:grpSpPr>
        <p:sp>
          <p:nvSpPr>
            <p:cNvPr id="75" name="Oval 74"/>
            <p:cNvSpPr/>
            <p:nvPr/>
          </p:nvSpPr>
          <p:spPr>
            <a:xfrm>
              <a:off x="8472264" y="764704"/>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p:cNvCxnSpPr/>
            <p:nvPr/>
          </p:nvCxnSpPr>
          <p:spPr>
            <a:xfrm>
              <a:off x="8688288" y="980728"/>
              <a:ext cx="144016" cy="144016"/>
            </a:xfrm>
            <a:prstGeom prst="line">
              <a:avLst/>
            </a:prstGeom>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6312024" y="2060848"/>
            <a:ext cx="646331" cy="369332"/>
          </a:xfrm>
          <a:prstGeom prst="rect">
            <a:avLst/>
          </a:prstGeom>
          <a:noFill/>
        </p:spPr>
        <p:txBody>
          <a:bodyPr wrap="none" rtlCol="0">
            <a:spAutoFit/>
          </a:bodyPr>
          <a:lstStyle/>
          <a:p>
            <a:r>
              <a:rPr lang="zh-CN" altLang="en-US" dirty="0" smtClean="0"/>
              <a:t>年级</a:t>
            </a:r>
            <a:endParaRPr lang="en-US" dirty="0"/>
          </a:p>
        </p:txBody>
      </p:sp>
      <p:sp>
        <p:nvSpPr>
          <p:cNvPr id="39" name="Rectangle 38"/>
          <p:cNvSpPr/>
          <p:nvPr/>
        </p:nvSpPr>
        <p:spPr>
          <a:xfrm>
            <a:off x="6960096" y="2060848"/>
            <a:ext cx="57606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nvPicPr>
        <p:blipFill>
          <a:blip r:embed="rId2"/>
          <a:stretch>
            <a:fillRect/>
          </a:stretch>
        </p:blipFill>
        <p:spPr>
          <a:xfrm>
            <a:off x="7536160" y="2060848"/>
            <a:ext cx="381000" cy="368300"/>
          </a:xfrm>
          <a:prstGeom prst="rect">
            <a:avLst/>
          </a:prstGeom>
        </p:spPr>
      </p:pic>
      <p:sp>
        <p:nvSpPr>
          <p:cNvPr id="42" name="Rectangle 41"/>
          <p:cNvSpPr/>
          <p:nvPr/>
        </p:nvSpPr>
        <p:spPr>
          <a:xfrm>
            <a:off x="191344" y="2636912"/>
            <a:ext cx="1224136"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703512"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79576"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2855640"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3431704"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4007768"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4583832"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5159896"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1703512" y="263691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1703512" y="292494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1703512" y="3212976"/>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1703512" y="350100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1703512" y="3789040"/>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1703512" y="407707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1703512" y="436510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1703512" y="4653136"/>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1703512" y="494116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1703512" y="5229200"/>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1703512" y="551723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1703512" y="580526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1703512" y="638132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1703512" y="2564904"/>
            <a:ext cx="559514" cy="369332"/>
          </a:xfrm>
          <a:prstGeom prst="rect">
            <a:avLst/>
          </a:prstGeom>
          <a:noFill/>
        </p:spPr>
        <p:txBody>
          <a:bodyPr wrap="square" rtlCol="0">
            <a:spAutoFit/>
          </a:bodyPr>
          <a:lstStyle/>
          <a:p>
            <a:r>
              <a:rPr lang="zh-CN" altLang="en-US" smtClean="0"/>
              <a:t>一</a:t>
            </a:r>
            <a:endParaRPr lang="en-US" dirty="0"/>
          </a:p>
        </p:txBody>
      </p:sp>
      <p:sp>
        <p:nvSpPr>
          <p:cNvPr id="162" name="TextBox 161"/>
          <p:cNvSpPr txBox="1"/>
          <p:nvPr/>
        </p:nvSpPr>
        <p:spPr>
          <a:xfrm>
            <a:off x="2279576" y="2564904"/>
            <a:ext cx="559514" cy="369332"/>
          </a:xfrm>
          <a:prstGeom prst="rect">
            <a:avLst/>
          </a:prstGeom>
          <a:noFill/>
        </p:spPr>
        <p:txBody>
          <a:bodyPr wrap="square" rtlCol="0">
            <a:spAutoFit/>
          </a:bodyPr>
          <a:lstStyle/>
          <a:p>
            <a:r>
              <a:rPr lang="zh-CN" altLang="en-US" smtClean="0"/>
              <a:t>二</a:t>
            </a:r>
            <a:endParaRPr lang="en-US" dirty="0"/>
          </a:p>
        </p:txBody>
      </p:sp>
      <p:sp>
        <p:nvSpPr>
          <p:cNvPr id="163" name="TextBox 162"/>
          <p:cNvSpPr txBox="1"/>
          <p:nvPr/>
        </p:nvSpPr>
        <p:spPr>
          <a:xfrm>
            <a:off x="2855640" y="2564904"/>
            <a:ext cx="559514" cy="369332"/>
          </a:xfrm>
          <a:prstGeom prst="rect">
            <a:avLst/>
          </a:prstGeom>
          <a:noFill/>
        </p:spPr>
        <p:txBody>
          <a:bodyPr wrap="square" rtlCol="0">
            <a:spAutoFit/>
          </a:bodyPr>
          <a:lstStyle/>
          <a:p>
            <a:r>
              <a:rPr lang="zh-CN" altLang="en-US" smtClean="0"/>
              <a:t>三</a:t>
            </a:r>
            <a:endParaRPr lang="en-US" dirty="0"/>
          </a:p>
        </p:txBody>
      </p:sp>
      <p:sp>
        <p:nvSpPr>
          <p:cNvPr id="164" name="TextBox 163"/>
          <p:cNvSpPr txBox="1"/>
          <p:nvPr/>
        </p:nvSpPr>
        <p:spPr>
          <a:xfrm>
            <a:off x="3431704" y="2564904"/>
            <a:ext cx="559514" cy="369332"/>
          </a:xfrm>
          <a:prstGeom prst="rect">
            <a:avLst/>
          </a:prstGeom>
          <a:noFill/>
        </p:spPr>
        <p:txBody>
          <a:bodyPr wrap="square" rtlCol="0">
            <a:spAutoFit/>
          </a:bodyPr>
          <a:lstStyle/>
          <a:p>
            <a:r>
              <a:rPr lang="zh-CN" altLang="en-US" smtClean="0"/>
              <a:t>四</a:t>
            </a:r>
            <a:endParaRPr lang="en-US" dirty="0"/>
          </a:p>
        </p:txBody>
      </p:sp>
      <p:sp>
        <p:nvSpPr>
          <p:cNvPr id="165" name="TextBox 164"/>
          <p:cNvSpPr txBox="1"/>
          <p:nvPr/>
        </p:nvSpPr>
        <p:spPr>
          <a:xfrm>
            <a:off x="4007768" y="2564904"/>
            <a:ext cx="559514" cy="369332"/>
          </a:xfrm>
          <a:prstGeom prst="rect">
            <a:avLst/>
          </a:prstGeom>
          <a:noFill/>
        </p:spPr>
        <p:txBody>
          <a:bodyPr wrap="square" rtlCol="0">
            <a:spAutoFit/>
          </a:bodyPr>
          <a:lstStyle/>
          <a:p>
            <a:r>
              <a:rPr lang="zh-CN" altLang="en-US" dirty="0" smtClean="0"/>
              <a:t>五</a:t>
            </a:r>
            <a:endParaRPr lang="en-US" dirty="0"/>
          </a:p>
        </p:txBody>
      </p:sp>
      <p:sp>
        <p:nvSpPr>
          <p:cNvPr id="166" name="TextBox 165"/>
          <p:cNvSpPr txBox="1"/>
          <p:nvPr/>
        </p:nvSpPr>
        <p:spPr>
          <a:xfrm>
            <a:off x="4583832" y="2564904"/>
            <a:ext cx="559514" cy="369332"/>
          </a:xfrm>
          <a:prstGeom prst="rect">
            <a:avLst/>
          </a:prstGeom>
          <a:noFill/>
        </p:spPr>
        <p:txBody>
          <a:bodyPr wrap="square" rtlCol="0">
            <a:spAutoFit/>
          </a:bodyPr>
          <a:lstStyle/>
          <a:p>
            <a:r>
              <a:rPr lang="zh-CN" altLang="en-US" smtClean="0"/>
              <a:t>六</a:t>
            </a:r>
            <a:endParaRPr lang="en-US" dirty="0"/>
          </a:p>
        </p:txBody>
      </p:sp>
      <p:sp>
        <p:nvSpPr>
          <p:cNvPr id="167" name="TextBox 166"/>
          <p:cNvSpPr txBox="1"/>
          <p:nvPr/>
        </p:nvSpPr>
        <p:spPr>
          <a:xfrm>
            <a:off x="5159896" y="2564904"/>
            <a:ext cx="559514" cy="369332"/>
          </a:xfrm>
          <a:prstGeom prst="rect">
            <a:avLst/>
          </a:prstGeom>
          <a:noFill/>
        </p:spPr>
        <p:txBody>
          <a:bodyPr wrap="square" rtlCol="0">
            <a:spAutoFit/>
          </a:bodyPr>
          <a:lstStyle/>
          <a:p>
            <a:r>
              <a:rPr lang="zh-CN" altLang="en-US" dirty="0" smtClean="0"/>
              <a:t>七</a:t>
            </a:r>
            <a:endParaRPr lang="en-US" dirty="0"/>
          </a:p>
        </p:txBody>
      </p:sp>
      <p:sp>
        <p:nvSpPr>
          <p:cNvPr id="61" name="TextBox 60"/>
          <p:cNvSpPr txBox="1"/>
          <p:nvPr/>
        </p:nvSpPr>
        <p:spPr>
          <a:xfrm>
            <a:off x="1343472" y="2892618"/>
            <a:ext cx="432048" cy="3893374"/>
          </a:xfrm>
          <a:prstGeom prst="rect">
            <a:avLst/>
          </a:prstGeom>
          <a:noFill/>
        </p:spPr>
        <p:txBody>
          <a:bodyPr wrap="square" rtlCol="0">
            <a:spAutoFit/>
          </a:bodyPr>
          <a:lstStyle/>
          <a:p>
            <a:r>
              <a:rPr lang="zh-CN" altLang="en-US" sz="1900" dirty="0" smtClean="0"/>
              <a:t> </a:t>
            </a:r>
            <a:r>
              <a:rPr lang="en-US" altLang="zh-CN" sz="1900" dirty="0" smtClean="0"/>
              <a:t>1</a:t>
            </a:r>
            <a:endParaRPr lang="en-US" altLang="zh-CN" sz="1900" dirty="0" smtClean="0"/>
          </a:p>
          <a:p>
            <a:r>
              <a:rPr lang="zh-CN" altLang="en-US" sz="1900" dirty="0" smtClean="0"/>
              <a:t> </a:t>
            </a:r>
            <a:r>
              <a:rPr lang="en-US" altLang="zh-CN" sz="1900" dirty="0" smtClean="0"/>
              <a:t>2</a:t>
            </a:r>
            <a:endParaRPr lang="en-US" altLang="zh-CN" sz="1900" dirty="0" smtClean="0"/>
          </a:p>
          <a:p>
            <a:r>
              <a:rPr lang="zh-CN" altLang="en-US" sz="1900" dirty="0" smtClean="0"/>
              <a:t> </a:t>
            </a:r>
            <a:r>
              <a:rPr lang="en-US" altLang="zh-CN" sz="1900" dirty="0" smtClean="0"/>
              <a:t>3</a:t>
            </a:r>
            <a:endParaRPr lang="en-US" altLang="zh-CN" sz="1900" dirty="0" smtClean="0"/>
          </a:p>
          <a:p>
            <a:r>
              <a:rPr lang="zh-CN" altLang="en-US" sz="1900" dirty="0" smtClean="0"/>
              <a:t> </a:t>
            </a:r>
            <a:r>
              <a:rPr lang="en-US" altLang="zh-CN" sz="1900" dirty="0" smtClean="0"/>
              <a:t>4</a:t>
            </a:r>
            <a:endParaRPr lang="en-US" altLang="zh-CN" sz="1900" dirty="0" smtClean="0"/>
          </a:p>
          <a:p>
            <a:r>
              <a:rPr lang="zh-CN" altLang="en-US" sz="1900" dirty="0" smtClean="0"/>
              <a:t> </a:t>
            </a:r>
            <a:r>
              <a:rPr lang="en-US" altLang="zh-CN" sz="1900" dirty="0" smtClean="0"/>
              <a:t>5</a:t>
            </a:r>
            <a:endParaRPr lang="en-US" altLang="zh-CN" sz="1900" dirty="0" smtClean="0"/>
          </a:p>
          <a:p>
            <a:r>
              <a:rPr lang="zh-CN" altLang="en-US" sz="1900" dirty="0" smtClean="0"/>
              <a:t> </a:t>
            </a:r>
            <a:r>
              <a:rPr lang="en-US" altLang="zh-CN" sz="1900" dirty="0" smtClean="0"/>
              <a:t>6</a:t>
            </a:r>
            <a:endParaRPr lang="en-US" altLang="zh-CN" sz="1900" dirty="0" smtClean="0"/>
          </a:p>
          <a:p>
            <a:r>
              <a:rPr lang="zh-CN" altLang="en-US" sz="1900" dirty="0" smtClean="0"/>
              <a:t> </a:t>
            </a:r>
            <a:r>
              <a:rPr lang="en-US" altLang="zh-CN" sz="1900" dirty="0" smtClean="0"/>
              <a:t>7</a:t>
            </a:r>
            <a:endParaRPr lang="en-US" altLang="zh-CN" sz="1900" dirty="0" smtClean="0"/>
          </a:p>
          <a:p>
            <a:r>
              <a:rPr lang="zh-CN" altLang="en-US" sz="1900" dirty="0" smtClean="0"/>
              <a:t> </a:t>
            </a:r>
            <a:r>
              <a:rPr lang="en-US" altLang="zh-CN" sz="1900" dirty="0" smtClean="0"/>
              <a:t>8</a:t>
            </a:r>
            <a:endParaRPr lang="en-US" altLang="zh-CN" sz="1900" dirty="0" smtClean="0"/>
          </a:p>
          <a:p>
            <a:r>
              <a:rPr lang="zh-CN" altLang="en-US" sz="1900" dirty="0" smtClean="0"/>
              <a:t> </a:t>
            </a:r>
            <a:r>
              <a:rPr lang="en-US" altLang="zh-CN" sz="1900" dirty="0" smtClean="0"/>
              <a:t>9</a:t>
            </a:r>
            <a:endParaRPr lang="en-US" altLang="zh-CN" sz="1900" dirty="0" smtClean="0"/>
          </a:p>
          <a:p>
            <a:r>
              <a:rPr lang="en-US" altLang="zh-CN" sz="1900" dirty="0" smtClean="0"/>
              <a:t>10</a:t>
            </a:r>
            <a:endParaRPr lang="en-US" altLang="zh-CN" sz="1900" dirty="0" smtClean="0"/>
          </a:p>
          <a:p>
            <a:r>
              <a:rPr lang="en-US" altLang="zh-CN" sz="1900" dirty="0" smtClean="0"/>
              <a:t>11</a:t>
            </a:r>
            <a:endParaRPr lang="en-US" altLang="zh-CN" sz="1900" dirty="0" smtClean="0"/>
          </a:p>
          <a:p>
            <a:r>
              <a:rPr lang="en-US" altLang="zh-CN" sz="1900" dirty="0" smtClean="0"/>
              <a:t>12</a:t>
            </a:r>
            <a:endParaRPr lang="en-US" altLang="zh-CN" sz="1900" dirty="0" smtClean="0"/>
          </a:p>
          <a:p>
            <a:r>
              <a:rPr lang="en-US" altLang="zh-CN" sz="1900" dirty="0" smtClean="0"/>
              <a:t>13</a:t>
            </a:r>
            <a:endParaRPr lang="en-US" sz="1900" dirty="0"/>
          </a:p>
        </p:txBody>
      </p:sp>
      <p:sp>
        <p:nvSpPr>
          <p:cNvPr id="168" name="Rectangle 167"/>
          <p:cNvSpPr/>
          <p:nvPr/>
        </p:nvSpPr>
        <p:spPr>
          <a:xfrm>
            <a:off x="6312024" y="2636912"/>
            <a:ext cx="1224136"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Rectangle 168"/>
          <p:cNvSpPr/>
          <p:nvPr/>
        </p:nvSpPr>
        <p:spPr>
          <a:xfrm>
            <a:off x="7824192"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p:cNvSpPr/>
          <p:nvPr/>
        </p:nvSpPr>
        <p:spPr>
          <a:xfrm>
            <a:off x="8400256"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8976320"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a:off x="9552384"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10128448"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a:off x="10704512"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11280576" y="2636912"/>
            <a:ext cx="576064" cy="40324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7824192" y="263691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7824192" y="292494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a:off x="7824192" y="3212976"/>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p:cNvSpPr/>
          <p:nvPr/>
        </p:nvSpPr>
        <p:spPr>
          <a:xfrm>
            <a:off x="7824192" y="350100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7824192" y="3789040"/>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a:off x="7824192" y="407707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p:cNvSpPr/>
          <p:nvPr/>
        </p:nvSpPr>
        <p:spPr>
          <a:xfrm>
            <a:off x="7824192" y="436510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7824192" y="4653136"/>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p:cNvSpPr/>
          <p:nvPr/>
        </p:nvSpPr>
        <p:spPr>
          <a:xfrm>
            <a:off x="7824192" y="494116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p:cNvSpPr/>
          <p:nvPr/>
        </p:nvSpPr>
        <p:spPr>
          <a:xfrm>
            <a:off x="7824192" y="5229200"/>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p:cNvSpPr/>
          <p:nvPr/>
        </p:nvSpPr>
        <p:spPr>
          <a:xfrm>
            <a:off x="7824192" y="5517232"/>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7824192" y="5805264"/>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7824192" y="6381328"/>
            <a:ext cx="40324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TextBox 188"/>
          <p:cNvSpPr txBox="1"/>
          <p:nvPr/>
        </p:nvSpPr>
        <p:spPr>
          <a:xfrm>
            <a:off x="7824192" y="2564904"/>
            <a:ext cx="559514" cy="369332"/>
          </a:xfrm>
          <a:prstGeom prst="rect">
            <a:avLst/>
          </a:prstGeom>
          <a:noFill/>
        </p:spPr>
        <p:txBody>
          <a:bodyPr wrap="square" rtlCol="0">
            <a:spAutoFit/>
          </a:bodyPr>
          <a:lstStyle/>
          <a:p>
            <a:r>
              <a:rPr lang="zh-CN" altLang="en-US" smtClean="0"/>
              <a:t>一</a:t>
            </a:r>
            <a:endParaRPr lang="en-US" dirty="0"/>
          </a:p>
        </p:txBody>
      </p:sp>
      <p:sp>
        <p:nvSpPr>
          <p:cNvPr id="190" name="TextBox 189"/>
          <p:cNvSpPr txBox="1"/>
          <p:nvPr/>
        </p:nvSpPr>
        <p:spPr>
          <a:xfrm>
            <a:off x="8400256" y="2564904"/>
            <a:ext cx="559514" cy="369332"/>
          </a:xfrm>
          <a:prstGeom prst="rect">
            <a:avLst/>
          </a:prstGeom>
          <a:noFill/>
        </p:spPr>
        <p:txBody>
          <a:bodyPr wrap="square" rtlCol="0">
            <a:spAutoFit/>
          </a:bodyPr>
          <a:lstStyle/>
          <a:p>
            <a:r>
              <a:rPr lang="zh-CN" altLang="en-US" smtClean="0"/>
              <a:t>二</a:t>
            </a:r>
            <a:endParaRPr lang="en-US" dirty="0"/>
          </a:p>
        </p:txBody>
      </p:sp>
      <p:sp>
        <p:nvSpPr>
          <p:cNvPr id="191" name="TextBox 190"/>
          <p:cNvSpPr txBox="1"/>
          <p:nvPr/>
        </p:nvSpPr>
        <p:spPr>
          <a:xfrm>
            <a:off x="8976320" y="2564904"/>
            <a:ext cx="559514" cy="369332"/>
          </a:xfrm>
          <a:prstGeom prst="rect">
            <a:avLst/>
          </a:prstGeom>
          <a:noFill/>
        </p:spPr>
        <p:txBody>
          <a:bodyPr wrap="square" rtlCol="0">
            <a:spAutoFit/>
          </a:bodyPr>
          <a:lstStyle/>
          <a:p>
            <a:r>
              <a:rPr lang="zh-CN" altLang="en-US" smtClean="0"/>
              <a:t>三</a:t>
            </a:r>
            <a:endParaRPr lang="en-US" dirty="0"/>
          </a:p>
        </p:txBody>
      </p:sp>
      <p:sp>
        <p:nvSpPr>
          <p:cNvPr id="192" name="TextBox 191"/>
          <p:cNvSpPr txBox="1"/>
          <p:nvPr/>
        </p:nvSpPr>
        <p:spPr>
          <a:xfrm>
            <a:off x="9552384" y="2564904"/>
            <a:ext cx="559514" cy="369332"/>
          </a:xfrm>
          <a:prstGeom prst="rect">
            <a:avLst/>
          </a:prstGeom>
          <a:noFill/>
        </p:spPr>
        <p:txBody>
          <a:bodyPr wrap="square" rtlCol="0">
            <a:spAutoFit/>
          </a:bodyPr>
          <a:lstStyle/>
          <a:p>
            <a:r>
              <a:rPr lang="zh-CN" altLang="en-US" smtClean="0"/>
              <a:t>四</a:t>
            </a:r>
            <a:endParaRPr lang="en-US" dirty="0"/>
          </a:p>
        </p:txBody>
      </p:sp>
      <p:sp>
        <p:nvSpPr>
          <p:cNvPr id="193" name="TextBox 192"/>
          <p:cNvSpPr txBox="1"/>
          <p:nvPr/>
        </p:nvSpPr>
        <p:spPr>
          <a:xfrm>
            <a:off x="10128448" y="2564904"/>
            <a:ext cx="559514" cy="369332"/>
          </a:xfrm>
          <a:prstGeom prst="rect">
            <a:avLst/>
          </a:prstGeom>
          <a:noFill/>
        </p:spPr>
        <p:txBody>
          <a:bodyPr wrap="square" rtlCol="0">
            <a:spAutoFit/>
          </a:bodyPr>
          <a:lstStyle/>
          <a:p>
            <a:r>
              <a:rPr lang="zh-CN" altLang="en-US" dirty="0" smtClean="0"/>
              <a:t>五</a:t>
            </a:r>
            <a:endParaRPr lang="en-US" dirty="0"/>
          </a:p>
        </p:txBody>
      </p:sp>
      <p:sp>
        <p:nvSpPr>
          <p:cNvPr id="194" name="TextBox 193"/>
          <p:cNvSpPr txBox="1"/>
          <p:nvPr/>
        </p:nvSpPr>
        <p:spPr>
          <a:xfrm>
            <a:off x="10704512" y="2564904"/>
            <a:ext cx="559514" cy="369332"/>
          </a:xfrm>
          <a:prstGeom prst="rect">
            <a:avLst/>
          </a:prstGeom>
          <a:noFill/>
        </p:spPr>
        <p:txBody>
          <a:bodyPr wrap="square" rtlCol="0">
            <a:spAutoFit/>
          </a:bodyPr>
          <a:lstStyle/>
          <a:p>
            <a:r>
              <a:rPr lang="zh-CN" altLang="en-US" smtClean="0"/>
              <a:t>六</a:t>
            </a:r>
            <a:endParaRPr lang="en-US" dirty="0"/>
          </a:p>
        </p:txBody>
      </p:sp>
      <p:sp>
        <p:nvSpPr>
          <p:cNvPr id="195" name="TextBox 194"/>
          <p:cNvSpPr txBox="1"/>
          <p:nvPr/>
        </p:nvSpPr>
        <p:spPr>
          <a:xfrm>
            <a:off x="11280576" y="2564904"/>
            <a:ext cx="559514" cy="369332"/>
          </a:xfrm>
          <a:prstGeom prst="rect">
            <a:avLst/>
          </a:prstGeom>
          <a:noFill/>
        </p:spPr>
        <p:txBody>
          <a:bodyPr wrap="square" rtlCol="0">
            <a:spAutoFit/>
          </a:bodyPr>
          <a:lstStyle/>
          <a:p>
            <a:r>
              <a:rPr lang="zh-CN" altLang="en-US" dirty="0" smtClean="0"/>
              <a:t>七</a:t>
            </a:r>
            <a:endParaRPr lang="en-US" dirty="0"/>
          </a:p>
        </p:txBody>
      </p:sp>
      <p:sp>
        <p:nvSpPr>
          <p:cNvPr id="196" name="TextBox 195"/>
          <p:cNvSpPr txBox="1"/>
          <p:nvPr/>
        </p:nvSpPr>
        <p:spPr>
          <a:xfrm>
            <a:off x="7464152" y="2892618"/>
            <a:ext cx="432048" cy="3893374"/>
          </a:xfrm>
          <a:prstGeom prst="rect">
            <a:avLst/>
          </a:prstGeom>
          <a:noFill/>
        </p:spPr>
        <p:txBody>
          <a:bodyPr wrap="square" rtlCol="0">
            <a:spAutoFit/>
          </a:bodyPr>
          <a:lstStyle/>
          <a:p>
            <a:r>
              <a:rPr lang="zh-CN" altLang="en-US" sz="1900" dirty="0" smtClean="0"/>
              <a:t> </a:t>
            </a:r>
            <a:r>
              <a:rPr lang="en-US" altLang="zh-CN" sz="1900" dirty="0" smtClean="0"/>
              <a:t>1</a:t>
            </a:r>
            <a:endParaRPr lang="en-US" altLang="zh-CN" sz="1900" dirty="0" smtClean="0"/>
          </a:p>
          <a:p>
            <a:r>
              <a:rPr lang="zh-CN" altLang="en-US" sz="1900" dirty="0" smtClean="0"/>
              <a:t> </a:t>
            </a:r>
            <a:r>
              <a:rPr lang="en-US" altLang="zh-CN" sz="1900" dirty="0" smtClean="0"/>
              <a:t>2</a:t>
            </a:r>
            <a:endParaRPr lang="en-US" altLang="zh-CN" sz="1900" dirty="0" smtClean="0"/>
          </a:p>
          <a:p>
            <a:r>
              <a:rPr lang="zh-CN" altLang="en-US" sz="1900" dirty="0" smtClean="0"/>
              <a:t> </a:t>
            </a:r>
            <a:r>
              <a:rPr lang="en-US" altLang="zh-CN" sz="1900" dirty="0" smtClean="0"/>
              <a:t>3</a:t>
            </a:r>
            <a:endParaRPr lang="en-US" altLang="zh-CN" sz="1900" dirty="0" smtClean="0"/>
          </a:p>
          <a:p>
            <a:r>
              <a:rPr lang="zh-CN" altLang="en-US" sz="1900" dirty="0" smtClean="0"/>
              <a:t> </a:t>
            </a:r>
            <a:r>
              <a:rPr lang="en-US" altLang="zh-CN" sz="1900" dirty="0" smtClean="0"/>
              <a:t>4</a:t>
            </a:r>
            <a:endParaRPr lang="en-US" altLang="zh-CN" sz="1900" dirty="0" smtClean="0"/>
          </a:p>
          <a:p>
            <a:r>
              <a:rPr lang="zh-CN" altLang="en-US" sz="1900" dirty="0" smtClean="0"/>
              <a:t> </a:t>
            </a:r>
            <a:r>
              <a:rPr lang="en-US" altLang="zh-CN" sz="1900" dirty="0" smtClean="0"/>
              <a:t>5</a:t>
            </a:r>
            <a:endParaRPr lang="en-US" altLang="zh-CN" sz="1900" dirty="0" smtClean="0"/>
          </a:p>
          <a:p>
            <a:r>
              <a:rPr lang="zh-CN" altLang="en-US" sz="1900" dirty="0" smtClean="0"/>
              <a:t> </a:t>
            </a:r>
            <a:r>
              <a:rPr lang="en-US" altLang="zh-CN" sz="1900" dirty="0" smtClean="0"/>
              <a:t>6</a:t>
            </a:r>
            <a:endParaRPr lang="en-US" altLang="zh-CN" sz="1900" dirty="0" smtClean="0"/>
          </a:p>
          <a:p>
            <a:r>
              <a:rPr lang="zh-CN" altLang="en-US" sz="1900" dirty="0" smtClean="0"/>
              <a:t> </a:t>
            </a:r>
            <a:r>
              <a:rPr lang="en-US" altLang="zh-CN" sz="1900" dirty="0" smtClean="0"/>
              <a:t>7</a:t>
            </a:r>
            <a:endParaRPr lang="en-US" altLang="zh-CN" sz="1900" dirty="0" smtClean="0"/>
          </a:p>
          <a:p>
            <a:r>
              <a:rPr lang="zh-CN" altLang="en-US" sz="1900" dirty="0" smtClean="0"/>
              <a:t> </a:t>
            </a:r>
            <a:r>
              <a:rPr lang="en-US" altLang="zh-CN" sz="1900" dirty="0" smtClean="0"/>
              <a:t>8</a:t>
            </a:r>
            <a:endParaRPr lang="en-US" altLang="zh-CN" sz="1900" dirty="0" smtClean="0"/>
          </a:p>
          <a:p>
            <a:r>
              <a:rPr lang="zh-CN" altLang="en-US" sz="1900" dirty="0" smtClean="0"/>
              <a:t> </a:t>
            </a:r>
            <a:r>
              <a:rPr lang="en-US" altLang="zh-CN" sz="1900" dirty="0" smtClean="0"/>
              <a:t>9</a:t>
            </a:r>
            <a:endParaRPr lang="en-US" altLang="zh-CN" sz="1900" dirty="0" smtClean="0"/>
          </a:p>
          <a:p>
            <a:r>
              <a:rPr lang="en-US" altLang="zh-CN" sz="1900" dirty="0" smtClean="0"/>
              <a:t>10</a:t>
            </a:r>
            <a:endParaRPr lang="en-US" altLang="zh-CN" sz="1900" dirty="0" smtClean="0"/>
          </a:p>
          <a:p>
            <a:r>
              <a:rPr lang="en-US" altLang="zh-CN" sz="1900" dirty="0" smtClean="0"/>
              <a:t>11</a:t>
            </a:r>
            <a:endParaRPr lang="en-US" altLang="zh-CN" sz="1900" dirty="0" smtClean="0"/>
          </a:p>
          <a:p>
            <a:r>
              <a:rPr lang="en-US" altLang="zh-CN" sz="1900" dirty="0" smtClean="0"/>
              <a:t>12</a:t>
            </a:r>
            <a:endParaRPr lang="en-US" altLang="zh-CN" sz="1900" dirty="0" smtClean="0"/>
          </a:p>
          <a:p>
            <a:r>
              <a:rPr lang="en-US" altLang="zh-CN" sz="1900" dirty="0" smtClean="0"/>
              <a:t>13</a:t>
            </a:r>
            <a:endParaRPr lang="en-US" sz="1900" dirty="0"/>
          </a:p>
        </p:txBody>
      </p:sp>
      <p:sp>
        <p:nvSpPr>
          <p:cNvPr id="5" name="Rectangle 4"/>
          <p:cNvSpPr/>
          <p:nvPr/>
        </p:nvSpPr>
        <p:spPr>
          <a:xfrm>
            <a:off x="191344" y="2708920"/>
            <a:ext cx="1224136" cy="3600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775520" y="2060848"/>
            <a:ext cx="1489510" cy="369332"/>
          </a:xfrm>
          <a:prstGeom prst="rect">
            <a:avLst/>
          </a:prstGeom>
          <a:noFill/>
        </p:spPr>
        <p:txBody>
          <a:bodyPr wrap="none" rtlCol="0">
            <a:spAutoFit/>
          </a:bodyPr>
          <a:lstStyle/>
          <a:p>
            <a:r>
              <a:rPr lang="zh-CN" altLang="en-US" dirty="0" smtClean="0"/>
              <a:t>郭建</a:t>
            </a:r>
            <a:r>
              <a:rPr lang="en-US" altLang="zh-CN" dirty="0" smtClean="0"/>
              <a:t>(123456)</a:t>
            </a:r>
            <a:endParaRPr lang="en-US" dirty="0"/>
          </a:p>
        </p:txBody>
      </p:sp>
      <p:sp>
        <p:nvSpPr>
          <p:cNvPr id="102" name="TextBox 101"/>
          <p:cNvSpPr txBox="1"/>
          <p:nvPr/>
        </p:nvSpPr>
        <p:spPr>
          <a:xfrm>
            <a:off x="191344" y="2708920"/>
            <a:ext cx="1338828" cy="369332"/>
          </a:xfrm>
          <a:prstGeom prst="rect">
            <a:avLst/>
          </a:prstGeom>
          <a:noFill/>
        </p:spPr>
        <p:txBody>
          <a:bodyPr wrap="none" rtlCol="0">
            <a:spAutoFit/>
          </a:bodyPr>
          <a:lstStyle/>
          <a:p>
            <a:r>
              <a:rPr lang="zh-CN" altLang="en-US" dirty="0" smtClean="0"/>
              <a:t>中国</a:t>
            </a:r>
            <a:r>
              <a:rPr lang="zh-CN" altLang="en-US" smtClean="0"/>
              <a:t>财产法</a:t>
            </a:r>
            <a:endParaRPr lang="en-US" dirty="0"/>
          </a:p>
        </p:txBody>
      </p:sp>
      <p:sp>
        <p:nvSpPr>
          <p:cNvPr id="103" name="TextBox 102"/>
          <p:cNvSpPr txBox="1"/>
          <p:nvPr/>
        </p:nvSpPr>
        <p:spPr>
          <a:xfrm>
            <a:off x="191344" y="3059668"/>
            <a:ext cx="1372492" cy="369332"/>
          </a:xfrm>
          <a:prstGeom prst="rect">
            <a:avLst/>
          </a:prstGeom>
          <a:noFill/>
        </p:spPr>
        <p:txBody>
          <a:bodyPr wrap="none" rtlCol="0">
            <a:spAutoFit/>
          </a:bodyPr>
          <a:lstStyle/>
          <a:p>
            <a:r>
              <a:rPr lang="zh-CN" altLang="en-US" dirty="0" smtClean="0"/>
              <a:t>中国民法史</a:t>
            </a:r>
            <a:endParaRPr lang="en-US" dirty="0"/>
          </a:p>
        </p:txBody>
      </p:sp>
      <p:sp>
        <p:nvSpPr>
          <p:cNvPr id="27" name="Rectangle 26"/>
          <p:cNvSpPr/>
          <p:nvPr/>
        </p:nvSpPr>
        <p:spPr>
          <a:xfrm>
            <a:off x="1703512" y="3212976"/>
            <a:ext cx="576064"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smtClean="0">
                <a:solidFill>
                  <a:schemeClr val="tx1"/>
                </a:solidFill>
              </a:rPr>
              <a:t>1-17</a:t>
            </a:r>
            <a:br>
              <a:rPr lang="en-US" altLang="zh-CN" sz="1000" dirty="0" smtClean="0">
                <a:solidFill>
                  <a:schemeClr val="tx1"/>
                </a:solidFill>
              </a:rPr>
            </a:br>
            <a:r>
              <a:rPr lang="zh-CN" altLang="en-US" sz="1000" dirty="0" smtClean="0">
                <a:solidFill>
                  <a:schemeClr val="tx1"/>
                </a:solidFill>
              </a:rPr>
              <a:t>中国法制史</a:t>
            </a:r>
            <a:endParaRPr lang="en-US" sz="1000" dirty="0">
              <a:solidFill>
                <a:schemeClr val="tx1"/>
              </a:solidFill>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35560" y="188640"/>
            <a:ext cx="9721080" cy="6480720"/>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5" name="TextBox 4"/>
          <p:cNvSpPr txBox="1"/>
          <p:nvPr/>
        </p:nvSpPr>
        <p:spPr>
          <a:xfrm>
            <a:off x="2927648" y="980728"/>
            <a:ext cx="1107996" cy="369332"/>
          </a:xfrm>
          <a:prstGeom prst="rect">
            <a:avLst/>
          </a:prstGeom>
          <a:noFill/>
        </p:spPr>
        <p:txBody>
          <a:bodyPr wrap="none" rtlCol="0">
            <a:spAutoFit/>
          </a:bodyPr>
          <a:lstStyle/>
          <a:p>
            <a:r>
              <a:rPr lang="zh-CN" altLang="en-US" smtClean="0"/>
              <a:t>课程代码</a:t>
            </a:r>
            <a:endParaRPr lang="en-US" dirty="0"/>
          </a:p>
        </p:txBody>
      </p:sp>
      <p:sp>
        <p:nvSpPr>
          <p:cNvPr id="6" name="TextBox 5"/>
          <p:cNvSpPr txBox="1"/>
          <p:nvPr/>
        </p:nvSpPr>
        <p:spPr>
          <a:xfrm>
            <a:off x="2927648" y="1484784"/>
            <a:ext cx="1107996" cy="369332"/>
          </a:xfrm>
          <a:prstGeom prst="rect">
            <a:avLst/>
          </a:prstGeom>
          <a:noFill/>
        </p:spPr>
        <p:txBody>
          <a:bodyPr wrap="none" rtlCol="0">
            <a:spAutoFit/>
          </a:bodyPr>
          <a:lstStyle/>
          <a:p>
            <a:r>
              <a:rPr lang="zh-CN" altLang="en-US" dirty="0" smtClean="0"/>
              <a:t>课程名称</a:t>
            </a:r>
            <a:endParaRPr lang="en-US" dirty="0"/>
          </a:p>
        </p:txBody>
      </p:sp>
      <p:sp>
        <p:nvSpPr>
          <p:cNvPr id="7" name="Rectangle 6"/>
          <p:cNvSpPr/>
          <p:nvPr/>
        </p:nvSpPr>
        <p:spPr>
          <a:xfrm>
            <a:off x="4439816" y="980728"/>
            <a:ext cx="327636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439816" y="1484784"/>
            <a:ext cx="590465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927648" y="1988840"/>
            <a:ext cx="1069524" cy="369332"/>
          </a:xfrm>
          <a:prstGeom prst="rect">
            <a:avLst/>
          </a:prstGeom>
          <a:noFill/>
        </p:spPr>
        <p:txBody>
          <a:bodyPr wrap="none" rtlCol="0">
            <a:spAutoFit/>
          </a:bodyPr>
          <a:lstStyle/>
          <a:p>
            <a:r>
              <a:rPr lang="zh-CN" altLang="en-US" dirty="0" smtClean="0"/>
              <a:t>学        位</a:t>
            </a:r>
            <a:endParaRPr lang="en-US" dirty="0"/>
          </a:p>
        </p:txBody>
      </p:sp>
      <p:sp>
        <p:nvSpPr>
          <p:cNvPr id="10" name="Rectangle 9"/>
          <p:cNvSpPr/>
          <p:nvPr/>
        </p:nvSpPr>
        <p:spPr>
          <a:xfrm>
            <a:off x="4439816"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68008" y="1988840"/>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iangle 11"/>
          <p:cNvSpPr/>
          <p:nvPr/>
        </p:nvSpPr>
        <p:spPr>
          <a:xfrm rot="10800000">
            <a:off x="6240016" y="2060848"/>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816080" y="1988840"/>
            <a:ext cx="1069524" cy="369332"/>
          </a:xfrm>
          <a:prstGeom prst="rect">
            <a:avLst/>
          </a:prstGeom>
          <a:noFill/>
        </p:spPr>
        <p:txBody>
          <a:bodyPr wrap="none" rtlCol="0">
            <a:spAutoFit/>
          </a:bodyPr>
          <a:lstStyle/>
          <a:p>
            <a:r>
              <a:rPr lang="zh-CN" altLang="en-US" dirty="0" smtClean="0"/>
              <a:t>年        级</a:t>
            </a:r>
            <a:endParaRPr lang="en-US" dirty="0"/>
          </a:p>
        </p:txBody>
      </p:sp>
      <p:sp>
        <p:nvSpPr>
          <p:cNvPr id="14" name="Rectangle 13"/>
          <p:cNvSpPr/>
          <p:nvPr/>
        </p:nvSpPr>
        <p:spPr>
          <a:xfrm>
            <a:off x="8256240" y="1988840"/>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984432" y="1988840"/>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riangle 15"/>
          <p:cNvSpPr/>
          <p:nvPr/>
        </p:nvSpPr>
        <p:spPr>
          <a:xfrm rot="10800000">
            <a:off x="10056440" y="2060848"/>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927648" y="2492896"/>
            <a:ext cx="1069524" cy="369332"/>
          </a:xfrm>
          <a:prstGeom prst="rect">
            <a:avLst/>
          </a:prstGeom>
          <a:noFill/>
        </p:spPr>
        <p:txBody>
          <a:bodyPr wrap="none" rtlCol="0">
            <a:spAutoFit/>
          </a:bodyPr>
          <a:lstStyle/>
          <a:p>
            <a:r>
              <a:rPr lang="zh-CN" altLang="en-US" dirty="0" smtClean="0"/>
              <a:t>班        级</a:t>
            </a:r>
            <a:endParaRPr lang="en-US" dirty="0"/>
          </a:p>
        </p:txBody>
      </p:sp>
      <p:sp>
        <p:nvSpPr>
          <p:cNvPr id="18" name="Rectangle 17"/>
          <p:cNvSpPr/>
          <p:nvPr/>
        </p:nvSpPr>
        <p:spPr>
          <a:xfrm>
            <a:off x="4439816" y="2492896"/>
            <a:ext cx="54726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984432" y="2492896"/>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riangle 19"/>
          <p:cNvSpPr/>
          <p:nvPr/>
        </p:nvSpPr>
        <p:spPr>
          <a:xfrm rot="10800000">
            <a:off x="10056440" y="2564904"/>
            <a:ext cx="216024" cy="216024"/>
          </a:xfrm>
          <a:prstGeom prst="triangl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927648" y="3041299"/>
            <a:ext cx="1069524" cy="369332"/>
          </a:xfrm>
          <a:prstGeom prst="rect">
            <a:avLst/>
          </a:prstGeom>
          <a:noFill/>
        </p:spPr>
        <p:txBody>
          <a:bodyPr wrap="none" rtlCol="0">
            <a:spAutoFit/>
          </a:bodyPr>
          <a:lstStyle/>
          <a:p>
            <a:r>
              <a:rPr lang="zh-CN" altLang="en-US" dirty="0" smtClean="0"/>
              <a:t>学        期</a:t>
            </a:r>
            <a:endParaRPr lang="en-US" dirty="0"/>
          </a:p>
        </p:txBody>
      </p:sp>
      <p:sp>
        <p:nvSpPr>
          <p:cNvPr id="22" name="Rectangle 21"/>
          <p:cNvSpPr/>
          <p:nvPr/>
        </p:nvSpPr>
        <p:spPr>
          <a:xfrm>
            <a:off x="4439816"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816080" y="2996952"/>
            <a:ext cx="1103187" cy="369332"/>
          </a:xfrm>
          <a:prstGeom prst="rect">
            <a:avLst/>
          </a:prstGeom>
          <a:noFill/>
        </p:spPr>
        <p:txBody>
          <a:bodyPr wrap="none" rtlCol="0">
            <a:spAutoFit/>
          </a:bodyPr>
          <a:lstStyle/>
          <a:p>
            <a:r>
              <a:rPr lang="zh-CN" altLang="en-US" dirty="0" smtClean="0"/>
              <a:t>学        时</a:t>
            </a:r>
            <a:endParaRPr lang="en-US" dirty="0"/>
          </a:p>
        </p:txBody>
      </p:sp>
      <p:sp>
        <p:nvSpPr>
          <p:cNvPr id="24" name="Rectangle 23"/>
          <p:cNvSpPr/>
          <p:nvPr/>
        </p:nvSpPr>
        <p:spPr>
          <a:xfrm>
            <a:off x="8256240" y="2996952"/>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984432" y="2996952"/>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p:nvPicPr>
        <p:blipFill>
          <a:blip r:embed="rId1"/>
          <a:stretch>
            <a:fillRect/>
          </a:stretch>
        </p:blipFill>
        <p:spPr>
          <a:xfrm>
            <a:off x="10056440" y="3068960"/>
            <a:ext cx="254000" cy="241300"/>
          </a:xfrm>
          <a:prstGeom prst="rect">
            <a:avLst/>
          </a:prstGeom>
        </p:spPr>
      </p:pic>
      <p:sp>
        <p:nvSpPr>
          <p:cNvPr id="27" name="TextBox 26"/>
          <p:cNvSpPr txBox="1"/>
          <p:nvPr/>
        </p:nvSpPr>
        <p:spPr>
          <a:xfrm>
            <a:off x="2927648" y="3501008"/>
            <a:ext cx="1069524" cy="369332"/>
          </a:xfrm>
          <a:prstGeom prst="rect">
            <a:avLst/>
          </a:prstGeom>
          <a:noFill/>
        </p:spPr>
        <p:txBody>
          <a:bodyPr wrap="none" rtlCol="0">
            <a:spAutoFit/>
          </a:bodyPr>
          <a:lstStyle/>
          <a:p>
            <a:r>
              <a:rPr lang="zh-CN" altLang="en-US" dirty="0" smtClean="0"/>
              <a:t>难        度</a:t>
            </a:r>
            <a:endParaRPr lang="en-US" dirty="0"/>
          </a:p>
        </p:txBody>
      </p:sp>
      <p:sp>
        <p:nvSpPr>
          <p:cNvPr id="28" name="Rectangle 27"/>
          <p:cNvSpPr/>
          <p:nvPr/>
        </p:nvSpPr>
        <p:spPr>
          <a:xfrm>
            <a:off x="4439816" y="3501008"/>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168008" y="2996952"/>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1"/>
          <a:stretch>
            <a:fillRect/>
          </a:stretch>
        </p:blipFill>
        <p:spPr>
          <a:xfrm>
            <a:off x="6240016" y="3068960"/>
            <a:ext cx="254000" cy="241300"/>
          </a:xfrm>
          <a:prstGeom prst="rect">
            <a:avLst/>
          </a:prstGeom>
        </p:spPr>
      </p:pic>
      <p:sp>
        <p:nvSpPr>
          <p:cNvPr id="31" name="TextBox 30"/>
          <p:cNvSpPr txBox="1"/>
          <p:nvPr/>
        </p:nvSpPr>
        <p:spPr>
          <a:xfrm>
            <a:off x="2927648" y="4005064"/>
            <a:ext cx="1197764" cy="369332"/>
          </a:xfrm>
          <a:prstGeom prst="rect">
            <a:avLst/>
          </a:prstGeom>
          <a:noFill/>
        </p:spPr>
        <p:txBody>
          <a:bodyPr wrap="none" rtlCol="0">
            <a:spAutoFit/>
          </a:bodyPr>
          <a:lstStyle/>
          <a:p>
            <a:r>
              <a:rPr lang="zh-CN" altLang="en-US" dirty="0" smtClean="0"/>
              <a:t>必修</a:t>
            </a:r>
            <a:r>
              <a:rPr lang="en-US" altLang="zh-CN" dirty="0" smtClean="0"/>
              <a:t>/</a:t>
            </a:r>
            <a:r>
              <a:rPr lang="zh-CN" altLang="en-US" dirty="0" smtClean="0"/>
              <a:t>选修</a:t>
            </a:r>
            <a:endParaRPr lang="en-US" dirty="0"/>
          </a:p>
        </p:txBody>
      </p:sp>
      <p:sp>
        <p:nvSpPr>
          <p:cNvPr id="32" name="Rectangle 31"/>
          <p:cNvSpPr/>
          <p:nvPr/>
        </p:nvSpPr>
        <p:spPr>
          <a:xfrm>
            <a:off x="4455460" y="4005064"/>
            <a:ext cx="16405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451134" y="4509120"/>
            <a:ext cx="1644866"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2927648" y="4509120"/>
            <a:ext cx="1088760" cy="369332"/>
          </a:xfrm>
          <a:prstGeom prst="rect">
            <a:avLst/>
          </a:prstGeom>
          <a:noFill/>
        </p:spPr>
        <p:txBody>
          <a:bodyPr wrap="none" rtlCol="0">
            <a:spAutoFit/>
          </a:bodyPr>
          <a:lstStyle/>
          <a:p>
            <a:r>
              <a:rPr lang="zh-CN" altLang="en-US" dirty="0" smtClean="0"/>
              <a:t>教  师  数</a:t>
            </a:r>
            <a:endParaRPr lang="en-US" dirty="0"/>
          </a:p>
        </p:txBody>
      </p:sp>
      <p:sp>
        <p:nvSpPr>
          <p:cNvPr id="35" name="TextBox 34"/>
          <p:cNvSpPr txBox="1"/>
          <p:nvPr/>
        </p:nvSpPr>
        <p:spPr>
          <a:xfrm>
            <a:off x="2927648" y="5013176"/>
            <a:ext cx="1338828" cy="369332"/>
          </a:xfrm>
          <a:prstGeom prst="rect">
            <a:avLst/>
          </a:prstGeom>
          <a:noFill/>
        </p:spPr>
        <p:txBody>
          <a:bodyPr wrap="none" rtlCol="0">
            <a:spAutoFit/>
          </a:bodyPr>
          <a:lstStyle/>
          <a:p>
            <a:r>
              <a:rPr lang="zh-CN" altLang="en-US" dirty="0" smtClean="0"/>
              <a:t>周上课次数</a:t>
            </a:r>
            <a:endParaRPr lang="en-US" dirty="0"/>
          </a:p>
        </p:txBody>
      </p:sp>
      <p:sp>
        <p:nvSpPr>
          <p:cNvPr id="36" name="Rectangle 35"/>
          <p:cNvSpPr/>
          <p:nvPr/>
        </p:nvSpPr>
        <p:spPr>
          <a:xfrm>
            <a:off x="4439816" y="5013176"/>
            <a:ext cx="165618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168008" y="3501008"/>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p:cNvPicPr>
            <a:picLocks noChangeAspect="1"/>
          </p:cNvPicPr>
          <p:nvPr/>
        </p:nvPicPr>
        <p:blipFill>
          <a:blip r:embed="rId1"/>
          <a:stretch>
            <a:fillRect/>
          </a:stretch>
        </p:blipFill>
        <p:spPr>
          <a:xfrm>
            <a:off x="6240016" y="3573016"/>
            <a:ext cx="254000" cy="241300"/>
          </a:xfrm>
          <a:prstGeom prst="rect">
            <a:avLst/>
          </a:prstGeom>
        </p:spPr>
      </p:pic>
      <p:sp>
        <p:nvSpPr>
          <p:cNvPr id="39" name="Rectangle 38"/>
          <p:cNvSpPr/>
          <p:nvPr/>
        </p:nvSpPr>
        <p:spPr>
          <a:xfrm>
            <a:off x="9336360" y="5877272"/>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确定</a:t>
            </a:r>
            <a:endParaRPr lang="en-US" dirty="0"/>
          </a:p>
        </p:txBody>
      </p:sp>
      <p:sp>
        <p:nvSpPr>
          <p:cNvPr id="40" name="Rectangle 39"/>
          <p:cNvSpPr/>
          <p:nvPr/>
        </p:nvSpPr>
        <p:spPr>
          <a:xfrm>
            <a:off x="10632504" y="5877272"/>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grpSp>
        <p:nvGrpSpPr>
          <p:cNvPr id="41" name="Group 40"/>
          <p:cNvGrpSpPr/>
          <p:nvPr/>
        </p:nvGrpSpPr>
        <p:grpSpPr>
          <a:xfrm>
            <a:off x="7824192" y="980728"/>
            <a:ext cx="360040" cy="360040"/>
            <a:chOff x="8472264" y="764704"/>
            <a:chExt cx="360040" cy="360040"/>
          </a:xfrm>
        </p:grpSpPr>
        <p:sp>
          <p:nvSpPr>
            <p:cNvPr id="42" name="Oval 41"/>
            <p:cNvSpPr/>
            <p:nvPr/>
          </p:nvSpPr>
          <p:spPr>
            <a:xfrm>
              <a:off x="8472264" y="764704"/>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p:nvCxnSpPr>
          <p:spPr>
            <a:xfrm>
              <a:off x="8688288" y="980728"/>
              <a:ext cx="144016" cy="144016"/>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44" name="Picture 43"/>
          <p:cNvPicPr>
            <a:picLocks noChangeAspect="1"/>
          </p:cNvPicPr>
          <p:nvPr/>
        </p:nvPicPr>
        <p:blipFill>
          <a:blip r:embed="rId2"/>
          <a:stretch>
            <a:fillRect/>
          </a:stretch>
        </p:blipFill>
        <p:spPr>
          <a:xfrm>
            <a:off x="7680176" y="1052736"/>
            <a:ext cx="431800" cy="317500"/>
          </a:xfrm>
          <a:prstGeom prst="rect">
            <a:avLst/>
          </a:prstGeom>
        </p:spPr>
      </p:pic>
      <p:sp>
        <p:nvSpPr>
          <p:cNvPr id="45" name="Rectangle 44"/>
          <p:cNvSpPr/>
          <p:nvPr/>
        </p:nvSpPr>
        <p:spPr>
          <a:xfrm>
            <a:off x="6168008" y="4005064"/>
            <a:ext cx="360040"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p:cNvPicPr>
            <a:picLocks noChangeAspect="1"/>
          </p:cNvPicPr>
          <p:nvPr/>
        </p:nvPicPr>
        <p:blipFill>
          <a:blip r:embed="rId1"/>
          <a:stretch>
            <a:fillRect/>
          </a:stretch>
        </p:blipFill>
        <p:spPr>
          <a:xfrm>
            <a:off x="6240016" y="4077072"/>
            <a:ext cx="254000" cy="2413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215680" y="116632"/>
            <a:ext cx="8496944"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87688" y="188640"/>
            <a:ext cx="2016224" cy="369332"/>
          </a:xfrm>
          <a:prstGeom prst="rect">
            <a:avLst/>
          </a:prstGeom>
          <a:noFill/>
        </p:spPr>
        <p:txBody>
          <a:bodyPr wrap="square" rtlCol="0">
            <a:spAutoFit/>
          </a:bodyPr>
          <a:lstStyle/>
          <a:p>
            <a:r>
              <a:rPr lang="zh-CN" altLang="en-US" dirty="0" smtClean="0">
                <a:solidFill>
                  <a:schemeClr val="accent5">
                    <a:lumMod val="50000"/>
                  </a:schemeClr>
                </a:solidFill>
              </a:rPr>
              <a:t>法学院排课系统</a:t>
            </a:r>
            <a:endParaRPr lang="en-US" dirty="0">
              <a:solidFill>
                <a:schemeClr val="accent5">
                  <a:lumMod val="50000"/>
                </a:schemeClr>
              </a:solidFill>
            </a:endParaRPr>
          </a:p>
        </p:txBody>
      </p:sp>
      <p:pic>
        <p:nvPicPr>
          <p:cNvPr id="36" name="Picture 3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368" y="116632"/>
            <a:ext cx="2784311" cy="1152128"/>
          </a:xfrm>
          <a:prstGeom prst="rect">
            <a:avLst/>
          </a:prstGeom>
        </p:spPr>
      </p:pic>
      <p:sp>
        <p:nvSpPr>
          <p:cNvPr id="41" name="Rectangle 40"/>
          <p:cNvSpPr/>
          <p:nvPr/>
        </p:nvSpPr>
        <p:spPr>
          <a:xfrm>
            <a:off x="9264352" y="116632"/>
            <a:ext cx="2448272" cy="576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336360" y="260648"/>
            <a:ext cx="1440160" cy="369332"/>
          </a:xfrm>
          <a:prstGeom prst="rect">
            <a:avLst/>
          </a:prstGeom>
          <a:noFill/>
        </p:spPr>
        <p:txBody>
          <a:bodyPr wrap="square" rtlCol="0">
            <a:spAutoFit/>
          </a:bodyPr>
          <a:lstStyle/>
          <a:p>
            <a:r>
              <a:rPr lang="en-US" dirty="0" err="1" smtClean="0">
                <a:solidFill>
                  <a:schemeClr val="accent5">
                    <a:lumMod val="50000"/>
                  </a:schemeClr>
                </a:solidFill>
              </a:rPr>
              <a:t>huangxing</a:t>
            </a:r>
            <a:endParaRPr lang="en-US" dirty="0">
              <a:solidFill>
                <a:schemeClr val="accent5">
                  <a:lumMod val="50000"/>
                </a:schemeClr>
              </a:solidFill>
            </a:endParaRPr>
          </a:p>
        </p:txBody>
      </p:sp>
      <p:cxnSp>
        <p:nvCxnSpPr>
          <p:cNvPr id="34" name="Straight Connector 33"/>
          <p:cNvCxnSpPr/>
          <p:nvPr/>
        </p:nvCxnSpPr>
        <p:spPr>
          <a:xfrm>
            <a:off x="10776520" y="260648"/>
            <a:ext cx="0" cy="36004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992544" y="260648"/>
            <a:ext cx="720080" cy="369332"/>
          </a:xfrm>
          <a:prstGeom prst="rect">
            <a:avLst/>
          </a:prstGeom>
          <a:noFill/>
        </p:spPr>
        <p:txBody>
          <a:bodyPr wrap="square" rtlCol="0">
            <a:spAutoFit/>
          </a:bodyPr>
          <a:lstStyle/>
          <a:p>
            <a:r>
              <a:rPr lang="zh-CN" altLang="en-US" dirty="0" smtClean="0">
                <a:solidFill>
                  <a:schemeClr val="accent5">
                    <a:lumMod val="50000"/>
                  </a:schemeClr>
                </a:solidFill>
              </a:rPr>
              <a:t>退出</a:t>
            </a:r>
            <a:endParaRPr lang="en-US" dirty="0">
              <a:solidFill>
                <a:schemeClr val="accent5">
                  <a:lumMod val="50000"/>
                </a:schemeClr>
              </a:solidFill>
            </a:endParaRPr>
          </a:p>
        </p:txBody>
      </p:sp>
      <p:sp>
        <p:nvSpPr>
          <p:cNvPr id="47" name="TextBox 46"/>
          <p:cNvSpPr txBox="1"/>
          <p:nvPr/>
        </p:nvSpPr>
        <p:spPr>
          <a:xfrm>
            <a:off x="911424" y="1484784"/>
            <a:ext cx="4423006" cy="369332"/>
          </a:xfrm>
          <a:prstGeom prst="rect">
            <a:avLst/>
          </a:prstGeom>
          <a:noFill/>
        </p:spPr>
        <p:txBody>
          <a:bodyPr wrap="none" rtlCol="0">
            <a:spAutoFit/>
          </a:bodyPr>
          <a:lstStyle/>
          <a:p>
            <a:r>
              <a:rPr lang="zh-CN" altLang="en-US" dirty="0" smtClean="0"/>
              <a:t>当前在排课中：目标学期为</a:t>
            </a:r>
            <a:r>
              <a:rPr lang="en-US" altLang="zh-CN" dirty="0" smtClean="0"/>
              <a:t>2018-2019</a:t>
            </a:r>
            <a:r>
              <a:rPr lang="zh-CN" altLang="en-US" dirty="0" smtClean="0"/>
              <a:t>学年</a:t>
            </a:r>
            <a:endParaRPr lang="en-US" dirty="0"/>
          </a:p>
        </p:txBody>
      </p:sp>
      <p:sp>
        <p:nvSpPr>
          <p:cNvPr id="48" name="Rectangle 47"/>
          <p:cNvSpPr/>
          <p:nvPr/>
        </p:nvSpPr>
        <p:spPr>
          <a:xfrm>
            <a:off x="839416" y="1412776"/>
            <a:ext cx="10369152" cy="432048"/>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1919536" y="1988840"/>
            <a:ext cx="0" cy="4752528"/>
          </a:xfrm>
          <a:prstGeom prst="line">
            <a:avLst/>
          </a:prstGeom>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07368" y="220486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0" name="TextBox 49"/>
          <p:cNvSpPr txBox="1"/>
          <p:nvPr/>
        </p:nvSpPr>
        <p:spPr>
          <a:xfrm>
            <a:off x="695400" y="2132856"/>
            <a:ext cx="646331" cy="369332"/>
          </a:xfrm>
          <a:prstGeom prst="rect">
            <a:avLst/>
          </a:prstGeom>
          <a:noFill/>
        </p:spPr>
        <p:txBody>
          <a:bodyPr wrap="none" rtlCol="0">
            <a:spAutoFit/>
          </a:bodyPr>
          <a:lstStyle/>
          <a:p>
            <a:r>
              <a:rPr lang="zh-CN" altLang="en-US" smtClean="0"/>
              <a:t>本科</a:t>
            </a:r>
            <a:endParaRPr lang="en-US" dirty="0"/>
          </a:p>
        </p:txBody>
      </p:sp>
      <p:sp>
        <p:nvSpPr>
          <p:cNvPr id="52" name="TextBox 51"/>
          <p:cNvSpPr txBox="1"/>
          <p:nvPr/>
        </p:nvSpPr>
        <p:spPr>
          <a:xfrm>
            <a:off x="407368" y="3068960"/>
            <a:ext cx="792088" cy="369332"/>
          </a:xfrm>
          <a:prstGeom prst="rect">
            <a:avLst/>
          </a:prstGeom>
          <a:noFill/>
        </p:spPr>
        <p:txBody>
          <a:bodyPr wrap="square" rtlCol="0">
            <a:spAutoFit/>
          </a:bodyPr>
          <a:lstStyle/>
          <a:p>
            <a:r>
              <a:rPr lang="zh-CN" altLang="en-US" dirty="0" smtClean="0">
                <a:solidFill>
                  <a:schemeClr val="accent5">
                    <a:lumMod val="50000"/>
                  </a:schemeClr>
                </a:solidFill>
              </a:rPr>
              <a:t>✔️</a:t>
            </a:r>
            <a:endParaRPr lang="en-US" dirty="0">
              <a:solidFill>
                <a:schemeClr val="accent5">
                  <a:lumMod val="50000"/>
                </a:schemeClr>
              </a:solidFill>
            </a:endParaRPr>
          </a:p>
        </p:txBody>
      </p:sp>
      <p:sp>
        <p:nvSpPr>
          <p:cNvPr id="54" name="Rectangle 53"/>
          <p:cNvSpPr/>
          <p:nvPr/>
        </p:nvSpPr>
        <p:spPr>
          <a:xfrm>
            <a:off x="407368" y="270892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5" name="TextBox 54"/>
          <p:cNvSpPr txBox="1"/>
          <p:nvPr/>
        </p:nvSpPr>
        <p:spPr>
          <a:xfrm>
            <a:off x="695400" y="2636912"/>
            <a:ext cx="1107996" cy="369332"/>
          </a:xfrm>
          <a:prstGeom prst="rect">
            <a:avLst/>
          </a:prstGeom>
          <a:noFill/>
        </p:spPr>
        <p:txBody>
          <a:bodyPr wrap="none" rtlCol="0">
            <a:spAutoFit/>
          </a:bodyPr>
          <a:lstStyle/>
          <a:p>
            <a:r>
              <a:rPr lang="zh-CN" altLang="en-US" dirty="0" smtClean="0"/>
              <a:t>法律硕士</a:t>
            </a:r>
            <a:endParaRPr lang="en-US" dirty="0"/>
          </a:p>
        </p:txBody>
      </p:sp>
      <p:sp>
        <p:nvSpPr>
          <p:cNvPr id="56" name="Rectangle 55"/>
          <p:cNvSpPr/>
          <p:nvPr/>
        </p:nvSpPr>
        <p:spPr>
          <a:xfrm>
            <a:off x="407368" y="3212976"/>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7" name="TextBox 56"/>
          <p:cNvSpPr txBox="1"/>
          <p:nvPr/>
        </p:nvSpPr>
        <p:spPr>
          <a:xfrm>
            <a:off x="695400" y="3140968"/>
            <a:ext cx="1107996" cy="369332"/>
          </a:xfrm>
          <a:prstGeom prst="rect">
            <a:avLst/>
          </a:prstGeom>
          <a:noFill/>
        </p:spPr>
        <p:txBody>
          <a:bodyPr wrap="none" rtlCol="0">
            <a:spAutoFit/>
          </a:bodyPr>
          <a:lstStyle/>
          <a:p>
            <a:r>
              <a:rPr lang="zh-CN" altLang="en-US" dirty="0" smtClean="0"/>
              <a:t>法学硕士</a:t>
            </a:r>
            <a:endParaRPr lang="en-US" dirty="0"/>
          </a:p>
        </p:txBody>
      </p:sp>
      <p:sp>
        <p:nvSpPr>
          <p:cNvPr id="58" name="Rectangle 57"/>
          <p:cNvSpPr/>
          <p:nvPr/>
        </p:nvSpPr>
        <p:spPr>
          <a:xfrm>
            <a:off x="407368" y="3789040"/>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59" name="TextBox 58"/>
          <p:cNvSpPr txBox="1"/>
          <p:nvPr/>
        </p:nvSpPr>
        <p:spPr>
          <a:xfrm>
            <a:off x="695400" y="3717032"/>
            <a:ext cx="646331" cy="369332"/>
          </a:xfrm>
          <a:prstGeom prst="rect">
            <a:avLst/>
          </a:prstGeom>
          <a:noFill/>
        </p:spPr>
        <p:txBody>
          <a:bodyPr wrap="none" rtlCol="0">
            <a:spAutoFit/>
          </a:bodyPr>
          <a:lstStyle/>
          <a:p>
            <a:r>
              <a:rPr lang="zh-CN" altLang="en-US" dirty="0" smtClean="0"/>
              <a:t>博士</a:t>
            </a:r>
            <a:endParaRPr lang="en-US" altLang="zh-CN" dirty="0" smtClean="0"/>
          </a:p>
        </p:txBody>
      </p:sp>
      <p:sp>
        <p:nvSpPr>
          <p:cNvPr id="60" name="Rectangle 59"/>
          <p:cNvSpPr/>
          <p:nvPr/>
        </p:nvSpPr>
        <p:spPr>
          <a:xfrm>
            <a:off x="2135560"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课程总数</a:t>
            </a:r>
            <a:endParaRPr lang="en-US" altLang="zh-CN" dirty="0" smtClean="0">
              <a:solidFill>
                <a:schemeClr val="tx1"/>
              </a:solidFill>
            </a:endParaRPr>
          </a:p>
          <a:p>
            <a:pPr algn="ctr"/>
            <a:r>
              <a:rPr lang="en-US" altLang="zh-CN" dirty="0" smtClean="0">
                <a:solidFill>
                  <a:schemeClr val="tx1"/>
                </a:solidFill>
              </a:rPr>
              <a:t>0</a:t>
            </a:r>
            <a:endParaRPr lang="en-US" altLang="zh-CN" dirty="0" smtClean="0">
              <a:solidFill>
                <a:schemeClr val="tx1"/>
              </a:solidFill>
            </a:endParaRPr>
          </a:p>
        </p:txBody>
      </p:sp>
      <p:sp>
        <p:nvSpPr>
          <p:cNvPr id="63" name="Rectangle 62"/>
          <p:cNvSpPr/>
          <p:nvPr/>
        </p:nvSpPr>
        <p:spPr>
          <a:xfrm>
            <a:off x="3647728"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学时总数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4" name="Rectangle 63"/>
          <p:cNvSpPr/>
          <p:nvPr/>
        </p:nvSpPr>
        <p:spPr>
          <a:xfrm>
            <a:off x="5159896"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难度总数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5" name="Rectangle 64"/>
          <p:cNvSpPr/>
          <p:nvPr/>
        </p:nvSpPr>
        <p:spPr>
          <a:xfrm>
            <a:off x="6672064" y="1988840"/>
            <a:ext cx="1584176"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学生人数总数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6" name="Rectangle 65"/>
          <p:cNvSpPr/>
          <p:nvPr/>
        </p:nvSpPr>
        <p:spPr>
          <a:xfrm>
            <a:off x="8472264" y="1988840"/>
            <a:ext cx="1296144" cy="6480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班级总数</a:t>
            </a:r>
            <a:endParaRPr lang="en-US" altLang="zh-CN" dirty="0">
              <a:solidFill>
                <a:schemeClr val="tx1"/>
              </a:solidFill>
            </a:endParaRPr>
          </a:p>
          <a:p>
            <a:pPr algn="ctr"/>
            <a:r>
              <a:rPr lang="en-US" altLang="zh-CN" dirty="0">
                <a:solidFill>
                  <a:schemeClr val="tx1"/>
                </a:solidFill>
              </a:rPr>
              <a:t>0</a:t>
            </a:r>
            <a:endParaRPr lang="en-US" altLang="zh-CN" dirty="0">
              <a:solidFill>
                <a:schemeClr val="tx1"/>
              </a:solidFill>
            </a:endParaRPr>
          </a:p>
        </p:txBody>
      </p:sp>
      <p:sp>
        <p:nvSpPr>
          <p:cNvPr id="68" name="TextBox 67"/>
          <p:cNvSpPr txBox="1"/>
          <p:nvPr/>
        </p:nvSpPr>
        <p:spPr>
          <a:xfrm>
            <a:off x="2279576" y="2780928"/>
            <a:ext cx="1415772" cy="461665"/>
          </a:xfrm>
          <a:prstGeom prst="rect">
            <a:avLst/>
          </a:prstGeom>
          <a:noFill/>
        </p:spPr>
        <p:txBody>
          <a:bodyPr wrap="none" rtlCol="0">
            <a:spAutoFit/>
          </a:bodyPr>
          <a:lstStyle/>
          <a:p>
            <a:r>
              <a:rPr lang="zh-CN" altLang="en-US" sz="2400" dirty="0" smtClean="0"/>
              <a:t>课程信息</a:t>
            </a:r>
            <a:endParaRPr lang="en-US" sz="2400" dirty="0"/>
          </a:p>
        </p:txBody>
      </p:sp>
      <p:cxnSp>
        <p:nvCxnSpPr>
          <p:cNvPr id="70" name="Straight Connector 69"/>
          <p:cNvCxnSpPr/>
          <p:nvPr/>
        </p:nvCxnSpPr>
        <p:spPr>
          <a:xfrm>
            <a:off x="1991544" y="3356992"/>
            <a:ext cx="972108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063552" y="3429000"/>
            <a:ext cx="902811" cy="307777"/>
          </a:xfrm>
          <a:prstGeom prst="rect">
            <a:avLst/>
          </a:prstGeom>
          <a:noFill/>
        </p:spPr>
        <p:txBody>
          <a:bodyPr wrap="none" rtlCol="0">
            <a:spAutoFit/>
          </a:bodyPr>
          <a:lstStyle/>
          <a:p>
            <a:r>
              <a:rPr lang="zh-CN" altLang="en-US" sz="1400" dirty="0" smtClean="0"/>
              <a:t>每页显示</a:t>
            </a:r>
            <a:endParaRPr lang="en-US" sz="1400" dirty="0"/>
          </a:p>
        </p:txBody>
      </p:sp>
      <p:pic>
        <p:nvPicPr>
          <p:cNvPr id="74" name="Picture 73"/>
          <p:cNvPicPr>
            <a:picLocks noChangeAspect="1"/>
          </p:cNvPicPr>
          <p:nvPr/>
        </p:nvPicPr>
        <p:blipFill>
          <a:blip r:embed="rId2"/>
          <a:stretch>
            <a:fillRect/>
          </a:stretch>
        </p:blipFill>
        <p:spPr>
          <a:xfrm>
            <a:off x="2927648" y="3429000"/>
            <a:ext cx="647700" cy="304800"/>
          </a:xfrm>
          <a:prstGeom prst="rect">
            <a:avLst/>
          </a:prstGeom>
        </p:spPr>
      </p:pic>
      <p:sp>
        <p:nvSpPr>
          <p:cNvPr id="75" name="TextBox 74"/>
          <p:cNvSpPr txBox="1"/>
          <p:nvPr/>
        </p:nvSpPr>
        <p:spPr>
          <a:xfrm>
            <a:off x="3575720" y="3429000"/>
            <a:ext cx="723275" cy="307777"/>
          </a:xfrm>
          <a:prstGeom prst="rect">
            <a:avLst/>
          </a:prstGeom>
          <a:noFill/>
        </p:spPr>
        <p:txBody>
          <a:bodyPr wrap="none" rtlCol="0">
            <a:spAutoFit/>
          </a:bodyPr>
          <a:lstStyle/>
          <a:p>
            <a:r>
              <a:rPr lang="zh-CN" altLang="en-US" sz="1400" dirty="0" smtClean="0"/>
              <a:t>条记录</a:t>
            </a:r>
            <a:endParaRPr lang="en-US" sz="1400" dirty="0"/>
          </a:p>
        </p:txBody>
      </p:sp>
      <p:sp>
        <p:nvSpPr>
          <p:cNvPr id="76" name="TextBox 75"/>
          <p:cNvSpPr txBox="1"/>
          <p:nvPr/>
        </p:nvSpPr>
        <p:spPr>
          <a:xfrm>
            <a:off x="9480376" y="3429000"/>
            <a:ext cx="543739" cy="307777"/>
          </a:xfrm>
          <a:prstGeom prst="rect">
            <a:avLst/>
          </a:prstGeom>
          <a:noFill/>
        </p:spPr>
        <p:txBody>
          <a:bodyPr wrap="none" rtlCol="0">
            <a:spAutoFit/>
          </a:bodyPr>
          <a:lstStyle/>
          <a:p>
            <a:r>
              <a:rPr lang="zh-CN" altLang="en-US" sz="1400" dirty="0" smtClean="0"/>
              <a:t>搜索</a:t>
            </a:r>
            <a:endParaRPr lang="en-US" sz="1400" dirty="0"/>
          </a:p>
        </p:txBody>
      </p:sp>
      <p:sp>
        <p:nvSpPr>
          <p:cNvPr id="77" name="Rectangle 76"/>
          <p:cNvSpPr/>
          <p:nvPr/>
        </p:nvSpPr>
        <p:spPr>
          <a:xfrm>
            <a:off x="10056440" y="3429000"/>
            <a:ext cx="1656184"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TextBox 77"/>
          <p:cNvSpPr txBox="1"/>
          <p:nvPr/>
        </p:nvSpPr>
        <p:spPr>
          <a:xfrm>
            <a:off x="2063552" y="3861048"/>
            <a:ext cx="595035" cy="338554"/>
          </a:xfrm>
          <a:prstGeom prst="rect">
            <a:avLst/>
          </a:prstGeom>
          <a:noFill/>
        </p:spPr>
        <p:txBody>
          <a:bodyPr wrap="none" rtlCol="0">
            <a:spAutoFit/>
          </a:bodyPr>
          <a:lstStyle/>
          <a:p>
            <a:r>
              <a:rPr lang="zh-CN" altLang="en-US" sz="1600" dirty="0" smtClean="0"/>
              <a:t>代码</a:t>
            </a:r>
            <a:endParaRPr lang="en-US" sz="1600" dirty="0"/>
          </a:p>
        </p:txBody>
      </p:sp>
      <p:pic>
        <p:nvPicPr>
          <p:cNvPr id="79" name="Picture 78"/>
          <p:cNvPicPr>
            <a:picLocks noChangeAspect="1"/>
          </p:cNvPicPr>
          <p:nvPr/>
        </p:nvPicPr>
        <p:blipFill>
          <a:blip r:embed="rId3"/>
          <a:stretch>
            <a:fillRect/>
          </a:stretch>
        </p:blipFill>
        <p:spPr>
          <a:xfrm>
            <a:off x="2639616" y="3861048"/>
            <a:ext cx="190500" cy="304800"/>
          </a:xfrm>
          <a:prstGeom prst="rect">
            <a:avLst/>
          </a:prstGeom>
        </p:spPr>
      </p:pic>
      <p:sp>
        <p:nvSpPr>
          <p:cNvPr id="80" name="TextBox 79"/>
          <p:cNvSpPr txBox="1"/>
          <p:nvPr/>
        </p:nvSpPr>
        <p:spPr>
          <a:xfrm>
            <a:off x="2783632" y="3861048"/>
            <a:ext cx="595035" cy="338554"/>
          </a:xfrm>
          <a:prstGeom prst="rect">
            <a:avLst/>
          </a:prstGeom>
          <a:noFill/>
        </p:spPr>
        <p:txBody>
          <a:bodyPr wrap="none" rtlCol="0">
            <a:spAutoFit/>
          </a:bodyPr>
          <a:lstStyle/>
          <a:p>
            <a:r>
              <a:rPr lang="zh-CN" altLang="en-US" sz="1600" smtClean="0"/>
              <a:t>名称</a:t>
            </a:r>
            <a:endParaRPr lang="en-US" sz="1600" dirty="0"/>
          </a:p>
        </p:txBody>
      </p:sp>
      <p:sp>
        <p:nvSpPr>
          <p:cNvPr id="81" name="TextBox 80"/>
          <p:cNvSpPr txBox="1"/>
          <p:nvPr/>
        </p:nvSpPr>
        <p:spPr>
          <a:xfrm>
            <a:off x="3575720" y="3861048"/>
            <a:ext cx="595035" cy="338554"/>
          </a:xfrm>
          <a:prstGeom prst="rect">
            <a:avLst/>
          </a:prstGeom>
          <a:noFill/>
        </p:spPr>
        <p:txBody>
          <a:bodyPr wrap="none" rtlCol="0">
            <a:spAutoFit/>
          </a:bodyPr>
          <a:lstStyle/>
          <a:p>
            <a:r>
              <a:rPr lang="zh-CN" altLang="en-US" sz="1600" dirty="0" smtClean="0"/>
              <a:t>学位</a:t>
            </a:r>
            <a:endParaRPr lang="en-US" sz="1600" dirty="0"/>
          </a:p>
        </p:txBody>
      </p:sp>
      <p:sp>
        <p:nvSpPr>
          <p:cNvPr id="82" name="TextBox 81"/>
          <p:cNvSpPr txBox="1"/>
          <p:nvPr/>
        </p:nvSpPr>
        <p:spPr>
          <a:xfrm>
            <a:off x="4295800" y="3861048"/>
            <a:ext cx="595035" cy="338554"/>
          </a:xfrm>
          <a:prstGeom prst="rect">
            <a:avLst/>
          </a:prstGeom>
          <a:noFill/>
        </p:spPr>
        <p:txBody>
          <a:bodyPr wrap="none" rtlCol="0">
            <a:spAutoFit/>
          </a:bodyPr>
          <a:lstStyle/>
          <a:p>
            <a:r>
              <a:rPr lang="zh-CN" altLang="en-US" sz="1600" dirty="0" smtClean="0"/>
              <a:t>年级</a:t>
            </a:r>
            <a:endParaRPr lang="en-US" sz="1600" dirty="0"/>
          </a:p>
        </p:txBody>
      </p:sp>
      <p:sp>
        <p:nvSpPr>
          <p:cNvPr id="83" name="TextBox 82"/>
          <p:cNvSpPr txBox="1"/>
          <p:nvPr/>
        </p:nvSpPr>
        <p:spPr>
          <a:xfrm>
            <a:off x="4943872" y="3861048"/>
            <a:ext cx="595035" cy="338554"/>
          </a:xfrm>
          <a:prstGeom prst="rect">
            <a:avLst/>
          </a:prstGeom>
          <a:noFill/>
        </p:spPr>
        <p:txBody>
          <a:bodyPr wrap="none" rtlCol="0">
            <a:spAutoFit/>
          </a:bodyPr>
          <a:lstStyle/>
          <a:p>
            <a:r>
              <a:rPr lang="zh-CN" altLang="en-US" sz="1600" dirty="0" smtClean="0"/>
              <a:t>班级</a:t>
            </a:r>
            <a:endParaRPr lang="en-US" sz="1600" dirty="0"/>
          </a:p>
        </p:txBody>
      </p:sp>
      <p:sp>
        <p:nvSpPr>
          <p:cNvPr id="84" name="TextBox 83"/>
          <p:cNvSpPr txBox="1"/>
          <p:nvPr/>
        </p:nvSpPr>
        <p:spPr>
          <a:xfrm>
            <a:off x="5735960" y="3861048"/>
            <a:ext cx="595035" cy="338554"/>
          </a:xfrm>
          <a:prstGeom prst="rect">
            <a:avLst/>
          </a:prstGeom>
          <a:noFill/>
        </p:spPr>
        <p:txBody>
          <a:bodyPr wrap="none" rtlCol="0">
            <a:spAutoFit/>
          </a:bodyPr>
          <a:lstStyle/>
          <a:p>
            <a:r>
              <a:rPr lang="zh-CN" altLang="en-US" sz="1600" dirty="0" smtClean="0"/>
              <a:t>学期</a:t>
            </a:r>
            <a:endParaRPr lang="en-US" sz="1600" dirty="0"/>
          </a:p>
        </p:txBody>
      </p:sp>
      <p:sp>
        <p:nvSpPr>
          <p:cNvPr id="85" name="TextBox 84"/>
          <p:cNvSpPr txBox="1"/>
          <p:nvPr/>
        </p:nvSpPr>
        <p:spPr>
          <a:xfrm>
            <a:off x="6528048" y="3861048"/>
            <a:ext cx="595035" cy="338554"/>
          </a:xfrm>
          <a:prstGeom prst="rect">
            <a:avLst/>
          </a:prstGeom>
          <a:noFill/>
        </p:spPr>
        <p:txBody>
          <a:bodyPr wrap="none" rtlCol="0">
            <a:spAutoFit/>
          </a:bodyPr>
          <a:lstStyle/>
          <a:p>
            <a:r>
              <a:rPr lang="zh-CN" altLang="en-US" sz="1600" dirty="0" smtClean="0"/>
              <a:t>学时</a:t>
            </a:r>
            <a:endParaRPr lang="en-US" sz="1600" dirty="0"/>
          </a:p>
        </p:txBody>
      </p:sp>
      <p:sp>
        <p:nvSpPr>
          <p:cNvPr id="86" name="TextBox 85"/>
          <p:cNvSpPr txBox="1"/>
          <p:nvPr/>
        </p:nvSpPr>
        <p:spPr>
          <a:xfrm>
            <a:off x="7320136" y="3861048"/>
            <a:ext cx="595035" cy="338554"/>
          </a:xfrm>
          <a:prstGeom prst="rect">
            <a:avLst/>
          </a:prstGeom>
          <a:noFill/>
        </p:spPr>
        <p:txBody>
          <a:bodyPr wrap="none" rtlCol="0">
            <a:spAutoFit/>
          </a:bodyPr>
          <a:lstStyle/>
          <a:p>
            <a:r>
              <a:rPr lang="zh-CN" altLang="en-US" sz="1600" dirty="0" smtClean="0"/>
              <a:t>难度</a:t>
            </a:r>
            <a:endParaRPr lang="en-US" sz="1600" dirty="0"/>
          </a:p>
        </p:txBody>
      </p:sp>
      <p:sp>
        <p:nvSpPr>
          <p:cNvPr id="87" name="TextBox 86"/>
          <p:cNvSpPr txBox="1"/>
          <p:nvPr/>
        </p:nvSpPr>
        <p:spPr>
          <a:xfrm>
            <a:off x="8112224" y="3861048"/>
            <a:ext cx="800219" cy="338554"/>
          </a:xfrm>
          <a:prstGeom prst="rect">
            <a:avLst/>
          </a:prstGeom>
          <a:noFill/>
        </p:spPr>
        <p:txBody>
          <a:bodyPr wrap="none" rtlCol="0">
            <a:spAutoFit/>
          </a:bodyPr>
          <a:lstStyle/>
          <a:p>
            <a:r>
              <a:rPr lang="zh-CN" altLang="en-US" sz="1600" dirty="0" smtClean="0"/>
              <a:t>学生数</a:t>
            </a:r>
            <a:endParaRPr lang="en-US" sz="1600" dirty="0"/>
          </a:p>
        </p:txBody>
      </p:sp>
      <p:sp>
        <p:nvSpPr>
          <p:cNvPr id="88" name="TextBox 87"/>
          <p:cNvSpPr txBox="1"/>
          <p:nvPr/>
        </p:nvSpPr>
        <p:spPr>
          <a:xfrm>
            <a:off x="10776520" y="3861048"/>
            <a:ext cx="1005403" cy="338554"/>
          </a:xfrm>
          <a:prstGeom prst="rect">
            <a:avLst/>
          </a:prstGeom>
          <a:noFill/>
        </p:spPr>
        <p:txBody>
          <a:bodyPr wrap="none" rtlCol="0">
            <a:spAutoFit/>
          </a:bodyPr>
          <a:lstStyle/>
          <a:p>
            <a:r>
              <a:rPr lang="zh-CN" altLang="en-US" sz="1600" dirty="0" smtClean="0"/>
              <a:t>适格教师</a:t>
            </a:r>
            <a:endParaRPr lang="en-US" sz="1600" dirty="0"/>
          </a:p>
        </p:txBody>
      </p:sp>
      <p:sp>
        <p:nvSpPr>
          <p:cNvPr id="89" name="TextBox 88"/>
          <p:cNvSpPr txBox="1"/>
          <p:nvPr/>
        </p:nvSpPr>
        <p:spPr>
          <a:xfrm>
            <a:off x="8976320" y="3861048"/>
            <a:ext cx="800219" cy="338554"/>
          </a:xfrm>
          <a:prstGeom prst="rect">
            <a:avLst/>
          </a:prstGeom>
          <a:noFill/>
        </p:spPr>
        <p:txBody>
          <a:bodyPr wrap="none" rtlCol="0">
            <a:spAutoFit/>
          </a:bodyPr>
          <a:lstStyle/>
          <a:p>
            <a:r>
              <a:rPr lang="zh-CN" altLang="en-US" sz="1600" dirty="0" smtClean="0"/>
              <a:t>教师数</a:t>
            </a:r>
            <a:endParaRPr lang="en-US" sz="1600" dirty="0"/>
          </a:p>
        </p:txBody>
      </p:sp>
      <p:sp>
        <p:nvSpPr>
          <p:cNvPr id="90" name="TextBox 89"/>
          <p:cNvSpPr txBox="1"/>
          <p:nvPr/>
        </p:nvSpPr>
        <p:spPr>
          <a:xfrm>
            <a:off x="9912424" y="3861048"/>
            <a:ext cx="673582" cy="338554"/>
          </a:xfrm>
          <a:prstGeom prst="rect">
            <a:avLst/>
          </a:prstGeom>
          <a:noFill/>
        </p:spPr>
        <p:txBody>
          <a:bodyPr wrap="none" rtlCol="0">
            <a:spAutoFit/>
          </a:bodyPr>
          <a:lstStyle/>
          <a:p>
            <a:r>
              <a:rPr lang="zh-CN" altLang="en-US" sz="1600" dirty="0" smtClean="0"/>
              <a:t>次</a:t>
            </a:r>
            <a:r>
              <a:rPr lang="en-US" altLang="zh-CN" sz="1600" dirty="0" smtClean="0"/>
              <a:t>/</a:t>
            </a:r>
            <a:r>
              <a:rPr lang="zh-CN" altLang="en-US" sz="1600" dirty="0" smtClean="0"/>
              <a:t>周</a:t>
            </a:r>
            <a:endParaRPr lang="en-US" sz="1600" dirty="0"/>
          </a:p>
        </p:txBody>
      </p:sp>
      <p:pic>
        <p:nvPicPr>
          <p:cNvPr id="91" name="Picture 90"/>
          <p:cNvPicPr>
            <a:picLocks noChangeAspect="1"/>
          </p:cNvPicPr>
          <p:nvPr/>
        </p:nvPicPr>
        <p:blipFill>
          <a:blip r:embed="rId3"/>
          <a:stretch>
            <a:fillRect/>
          </a:stretch>
        </p:blipFill>
        <p:spPr>
          <a:xfrm>
            <a:off x="3359696" y="3861048"/>
            <a:ext cx="190500" cy="304800"/>
          </a:xfrm>
          <a:prstGeom prst="rect">
            <a:avLst/>
          </a:prstGeom>
        </p:spPr>
      </p:pic>
      <p:pic>
        <p:nvPicPr>
          <p:cNvPr id="92" name="Picture 91"/>
          <p:cNvPicPr>
            <a:picLocks noChangeAspect="1"/>
          </p:cNvPicPr>
          <p:nvPr/>
        </p:nvPicPr>
        <p:blipFill>
          <a:blip r:embed="rId3"/>
          <a:stretch>
            <a:fillRect/>
          </a:stretch>
        </p:blipFill>
        <p:spPr>
          <a:xfrm>
            <a:off x="4151784" y="3861048"/>
            <a:ext cx="190500" cy="304800"/>
          </a:xfrm>
          <a:prstGeom prst="rect">
            <a:avLst/>
          </a:prstGeom>
        </p:spPr>
      </p:pic>
      <p:pic>
        <p:nvPicPr>
          <p:cNvPr id="93" name="Picture 92"/>
          <p:cNvPicPr>
            <a:picLocks noChangeAspect="1"/>
          </p:cNvPicPr>
          <p:nvPr/>
        </p:nvPicPr>
        <p:blipFill>
          <a:blip r:embed="rId3"/>
          <a:stretch>
            <a:fillRect/>
          </a:stretch>
        </p:blipFill>
        <p:spPr>
          <a:xfrm>
            <a:off x="4799856" y="3861048"/>
            <a:ext cx="190500" cy="304800"/>
          </a:xfrm>
          <a:prstGeom prst="rect">
            <a:avLst/>
          </a:prstGeom>
        </p:spPr>
      </p:pic>
      <p:pic>
        <p:nvPicPr>
          <p:cNvPr id="94" name="Picture 93"/>
          <p:cNvPicPr>
            <a:picLocks noChangeAspect="1"/>
          </p:cNvPicPr>
          <p:nvPr/>
        </p:nvPicPr>
        <p:blipFill>
          <a:blip r:embed="rId3"/>
          <a:stretch>
            <a:fillRect/>
          </a:stretch>
        </p:blipFill>
        <p:spPr>
          <a:xfrm>
            <a:off x="5519936" y="3861048"/>
            <a:ext cx="190500" cy="304800"/>
          </a:xfrm>
          <a:prstGeom prst="rect">
            <a:avLst/>
          </a:prstGeom>
        </p:spPr>
      </p:pic>
      <p:pic>
        <p:nvPicPr>
          <p:cNvPr id="95" name="Picture 94"/>
          <p:cNvPicPr>
            <a:picLocks noChangeAspect="1"/>
          </p:cNvPicPr>
          <p:nvPr/>
        </p:nvPicPr>
        <p:blipFill>
          <a:blip r:embed="rId3"/>
          <a:stretch>
            <a:fillRect/>
          </a:stretch>
        </p:blipFill>
        <p:spPr>
          <a:xfrm>
            <a:off x="6312024" y="3861048"/>
            <a:ext cx="190500" cy="304800"/>
          </a:xfrm>
          <a:prstGeom prst="rect">
            <a:avLst/>
          </a:prstGeom>
        </p:spPr>
      </p:pic>
      <p:pic>
        <p:nvPicPr>
          <p:cNvPr id="96" name="Picture 95"/>
          <p:cNvPicPr>
            <a:picLocks noChangeAspect="1"/>
          </p:cNvPicPr>
          <p:nvPr/>
        </p:nvPicPr>
        <p:blipFill>
          <a:blip r:embed="rId3"/>
          <a:stretch>
            <a:fillRect/>
          </a:stretch>
        </p:blipFill>
        <p:spPr>
          <a:xfrm>
            <a:off x="7104112" y="3861048"/>
            <a:ext cx="190500" cy="304800"/>
          </a:xfrm>
          <a:prstGeom prst="rect">
            <a:avLst/>
          </a:prstGeom>
        </p:spPr>
      </p:pic>
      <p:pic>
        <p:nvPicPr>
          <p:cNvPr id="97" name="Picture 96"/>
          <p:cNvPicPr>
            <a:picLocks noChangeAspect="1"/>
          </p:cNvPicPr>
          <p:nvPr/>
        </p:nvPicPr>
        <p:blipFill>
          <a:blip r:embed="rId3"/>
          <a:stretch>
            <a:fillRect/>
          </a:stretch>
        </p:blipFill>
        <p:spPr>
          <a:xfrm>
            <a:off x="7896200" y="3861048"/>
            <a:ext cx="190500" cy="304800"/>
          </a:xfrm>
          <a:prstGeom prst="rect">
            <a:avLst/>
          </a:prstGeom>
        </p:spPr>
      </p:pic>
      <p:pic>
        <p:nvPicPr>
          <p:cNvPr id="98" name="Picture 97"/>
          <p:cNvPicPr>
            <a:picLocks noChangeAspect="1"/>
          </p:cNvPicPr>
          <p:nvPr/>
        </p:nvPicPr>
        <p:blipFill>
          <a:blip r:embed="rId3"/>
          <a:stretch>
            <a:fillRect/>
          </a:stretch>
        </p:blipFill>
        <p:spPr>
          <a:xfrm>
            <a:off x="8832304" y="3861048"/>
            <a:ext cx="190500" cy="304800"/>
          </a:xfrm>
          <a:prstGeom prst="rect">
            <a:avLst/>
          </a:prstGeom>
        </p:spPr>
      </p:pic>
      <p:pic>
        <p:nvPicPr>
          <p:cNvPr id="99" name="Picture 98"/>
          <p:cNvPicPr>
            <a:picLocks noChangeAspect="1"/>
          </p:cNvPicPr>
          <p:nvPr/>
        </p:nvPicPr>
        <p:blipFill>
          <a:blip r:embed="rId3"/>
          <a:stretch>
            <a:fillRect/>
          </a:stretch>
        </p:blipFill>
        <p:spPr>
          <a:xfrm>
            <a:off x="9768408" y="3861048"/>
            <a:ext cx="190500" cy="304800"/>
          </a:xfrm>
          <a:prstGeom prst="rect">
            <a:avLst/>
          </a:prstGeom>
        </p:spPr>
      </p:pic>
      <p:pic>
        <p:nvPicPr>
          <p:cNvPr id="100" name="Picture 99"/>
          <p:cNvPicPr>
            <a:picLocks noChangeAspect="1"/>
          </p:cNvPicPr>
          <p:nvPr/>
        </p:nvPicPr>
        <p:blipFill>
          <a:blip r:embed="rId3"/>
          <a:stretch>
            <a:fillRect/>
          </a:stretch>
        </p:blipFill>
        <p:spPr>
          <a:xfrm>
            <a:off x="10560496" y="3861048"/>
            <a:ext cx="190500" cy="304800"/>
          </a:xfrm>
          <a:prstGeom prst="rect">
            <a:avLst/>
          </a:prstGeom>
        </p:spPr>
      </p:pic>
      <p:cxnSp>
        <p:nvCxnSpPr>
          <p:cNvPr id="101" name="Straight Connector 100"/>
          <p:cNvCxnSpPr/>
          <p:nvPr/>
        </p:nvCxnSpPr>
        <p:spPr>
          <a:xfrm>
            <a:off x="1991544" y="4221088"/>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1991544" y="4653136"/>
            <a:ext cx="9721080"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1991544" y="4293096"/>
            <a:ext cx="9721080"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无记录</a:t>
            </a:r>
            <a:endParaRPr lang="en-US" dirty="0">
              <a:solidFill>
                <a:schemeClr val="tx1"/>
              </a:solidFill>
            </a:endParaRPr>
          </a:p>
        </p:txBody>
      </p:sp>
      <p:sp>
        <p:nvSpPr>
          <p:cNvPr id="104" name="TextBox 103"/>
          <p:cNvSpPr txBox="1"/>
          <p:nvPr/>
        </p:nvSpPr>
        <p:spPr>
          <a:xfrm>
            <a:off x="8688288" y="4725144"/>
            <a:ext cx="3147015" cy="307777"/>
          </a:xfrm>
          <a:prstGeom prst="rect">
            <a:avLst/>
          </a:prstGeom>
          <a:noFill/>
        </p:spPr>
        <p:txBody>
          <a:bodyPr wrap="none" rtlCol="0">
            <a:spAutoFit/>
          </a:bodyPr>
          <a:lstStyle/>
          <a:p>
            <a:r>
              <a:rPr lang="zh-CN" altLang="en-US" sz="1400" dirty="0" smtClean="0"/>
              <a:t>首页 上一页 </a:t>
            </a:r>
            <a:r>
              <a:rPr lang="en-US" altLang="zh-CN" sz="1400" dirty="0" smtClean="0"/>
              <a:t>0-0</a:t>
            </a:r>
            <a:r>
              <a:rPr lang="zh-CN" altLang="en-US" sz="1400" dirty="0" smtClean="0"/>
              <a:t>条，共</a:t>
            </a:r>
            <a:r>
              <a:rPr lang="en-US" altLang="zh-CN" sz="1400" dirty="0" smtClean="0"/>
              <a:t>0</a:t>
            </a:r>
            <a:r>
              <a:rPr lang="zh-CN" altLang="en-US" sz="1400" dirty="0" smtClean="0"/>
              <a:t>条下一页 尾页</a:t>
            </a:r>
            <a:endParaRPr lang="en-US" sz="1400" dirty="0"/>
          </a:p>
        </p:txBody>
      </p:sp>
      <p:sp>
        <p:nvSpPr>
          <p:cNvPr id="111" name="Rounded Rectangle 110"/>
          <p:cNvSpPr/>
          <p:nvPr/>
        </p:nvSpPr>
        <p:spPr>
          <a:xfrm>
            <a:off x="703210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刷新</a:t>
            </a:r>
            <a:endParaRPr lang="en-US" sz="1600" dirty="0"/>
          </a:p>
        </p:txBody>
      </p:sp>
      <p:sp>
        <p:nvSpPr>
          <p:cNvPr id="112" name="Rounded Rectangle 111"/>
          <p:cNvSpPr/>
          <p:nvPr/>
        </p:nvSpPr>
        <p:spPr>
          <a:xfrm>
            <a:off x="7824192"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导入</a:t>
            </a:r>
            <a:endParaRPr lang="en-US" sz="1600" dirty="0"/>
          </a:p>
        </p:txBody>
      </p:sp>
      <p:sp>
        <p:nvSpPr>
          <p:cNvPr id="113" name="Rounded Rectangle 112"/>
          <p:cNvSpPr/>
          <p:nvPr/>
        </p:nvSpPr>
        <p:spPr>
          <a:xfrm>
            <a:off x="8616280"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导出</a:t>
            </a:r>
            <a:endParaRPr lang="en-US" sz="1600" dirty="0"/>
          </a:p>
        </p:txBody>
      </p:sp>
      <p:sp>
        <p:nvSpPr>
          <p:cNvPr id="114" name="Rounded Rectangle 113"/>
          <p:cNvSpPr/>
          <p:nvPr/>
        </p:nvSpPr>
        <p:spPr>
          <a:xfrm>
            <a:off x="9408368"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添加</a:t>
            </a:r>
            <a:endParaRPr lang="en-US" sz="1600" dirty="0"/>
          </a:p>
        </p:txBody>
      </p:sp>
      <p:sp>
        <p:nvSpPr>
          <p:cNvPr id="115" name="Rounded Rectangle 114"/>
          <p:cNvSpPr/>
          <p:nvPr/>
        </p:nvSpPr>
        <p:spPr>
          <a:xfrm>
            <a:off x="10200456"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修改</a:t>
            </a:r>
            <a:endParaRPr lang="en-US" sz="1600" dirty="0"/>
          </a:p>
        </p:txBody>
      </p:sp>
      <p:sp>
        <p:nvSpPr>
          <p:cNvPr id="116" name="Rounded Rectangle 115"/>
          <p:cNvSpPr/>
          <p:nvPr/>
        </p:nvSpPr>
        <p:spPr>
          <a:xfrm>
            <a:off x="10992544" y="2924944"/>
            <a:ext cx="72008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删除</a:t>
            </a:r>
            <a:endParaRPr lang="en-US" sz="1600" dirty="0"/>
          </a:p>
        </p:txBody>
      </p:sp>
      <p:sp>
        <p:nvSpPr>
          <p:cNvPr id="2" name="Rectangle 1"/>
          <p:cNvSpPr/>
          <p:nvPr/>
        </p:nvSpPr>
        <p:spPr>
          <a:xfrm>
            <a:off x="3431704" y="1700808"/>
            <a:ext cx="7272808" cy="4464496"/>
          </a:xfrm>
          <a:prstGeom prst="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 name="TextBox 2"/>
          <p:cNvSpPr txBox="1"/>
          <p:nvPr/>
        </p:nvSpPr>
        <p:spPr>
          <a:xfrm>
            <a:off x="3647728" y="1772816"/>
            <a:ext cx="1107996" cy="369332"/>
          </a:xfrm>
          <a:prstGeom prst="rect">
            <a:avLst/>
          </a:prstGeom>
          <a:noFill/>
        </p:spPr>
        <p:txBody>
          <a:bodyPr wrap="none" rtlCol="0">
            <a:spAutoFit/>
          </a:bodyPr>
          <a:lstStyle/>
          <a:p>
            <a:r>
              <a:rPr lang="zh-CN" altLang="en-US" smtClean="0"/>
              <a:t>导入选项</a:t>
            </a:r>
            <a:endParaRPr lang="en-US" dirty="0"/>
          </a:p>
        </p:txBody>
      </p:sp>
      <p:sp>
        <p:nvSpPr>
          <p:cNvPr id="5" name="Oval 4">
            <a:hlinkClick r:id="rId4" action="ppaction://hlinksldjump"/>
          </p:cNvPr>
          <p:cNvSpPr/>
          <p:nvPr/>
        </p:nvSpPr>
        <p:spPr>
          <a:xfrm>
            <a:off x="3935760" y="2348880"/>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3935760" y="3501008"/>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439816" y="2276872"/>
            <a:ext cx="3433953" cy="369332"/>
          </a:xfrm>
          <a:prstGeom prst="rect">
            <a:avLst/>
          </a:prstGeom>
          <a:noFill/>
        </p:spPr>
        <p:txBody>
          <a:bodyPr wrap="none" rtlCol="0">
            <a:spAutoFit/>
          </a:bodyPr>
          <a:lstStyle/>
          <a:p>
            <a:r>
              <a:rPr lang="zh-CN" altLang="en-US" dirty="0" smtClean="0"/>
              <a:t>从系统内之前学期导入课程信息</a:t>
            </a:r>
            <a:endParaRPr lang="en-US" dirty="0"/>
          </a:p>
        </p:txBody>
      </p:sp>
      <p:sp>
        <p:nvSpPr>
          <p:cNvPr id="106" name="TextBox 105"/>
          <p:cNvSpPr txBox="1"/>
          <p:nvPr/>
        </p:nvSpPr>
        <p:spPr>
          <a:xfrm>
            <a:off x="4439816" y="3429000"/>
            <a:ext cx="2734788" cy="369332"/>
          </a:xfrm>
          <a:prstGeom prst="rect">
            <a:avLst/>
          </a:prstGeom>
          <a:noFill/>
        </p:spPr>
        <p:txBody>
          <a:bodyPr wrap="none" rtlCol="0">
            <a:spAutoFit/>
          </a:bodyPr>
          <a:lstStyle/>
          <a:p>
            <a:r>
              <a:rPr lang="zh-CN" altLang="en-US" dirty="0" smtClean="0"/>
              <a:t>从</a:t>
            </a:r>
            <a:r>
              <a:rPr lang="en-US" altLang="zh-CN" dirty="0" smtClean="0"/>
              <a:t>Excel</a:t>
            </a:r>
            <a:r>
              <a:rPr lang="zh-CN" altLang="en-US" dirty="0" smtClean="0"/>
              <a:t>表格导入课程信息</a:t>
            </a:r>
            <a:endParaRPr lang="en-US" dirty="0"/>
          </a:p>
        </p:txBody>
      </p:sp>
      <p:sp>
        <p:nvSpPr>
          <p:cNvPr id="107" name="TextBox 106"/>
          <p:cNvSpPr txBox="1"/>
          <p:nvPr/>
        </p:nvSpPr>
        <p:spPr>
          <a:xfrm>
            <a:off x="3863752" y="2852936"/>
            <a:ext cx="720079" cy="369332"/>
          </a:xfrm>
          <a:prstGeom prst="rect">
            <a:avLst/>
          </a:prstGeom>
          <a:noFill/>
        </p:spPr>
        <p:txBody>
          <a:bodyPr wrap="square" rtlCol="0">
            <a:spAutoFit/>
          </a:bodyPr>
          <a:lstStyle/>
          <a:p>
            <a:r>
              <a:rPr lang="zh-CN" altLang="en-US" smtClean="0"/>
              <a:t>或者</a:t>
            </a:r>
            <a:endParaRPr lang="en-US" dirty="0"/>
          </a:p>
        </p:txBody>
      </p:sp>
      <p:sp>
        <p:nvSpPr>
          <p:cNvPr id="108" name="Rectangle 107">
            <a:hlinkClick r:id="" action="ppaction://hlinkshowjump?jump=nextslide"/>
          </p:cNvPr>
          <p:cNvSpPr/>
          <p:nvPr/>
        </p:nvSpPr>
        <p:spPr>
          <a:xfrm>
            <a:off x="8256240" y="5445224"/>
            <a:ext cx="10801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下一步</a:t>
            </a:r>
            <a:endParaRPr lang="en-US" dirty="0"/>
          </a:p>
        </p:txBody>
      </p:sp>
      <p:sp>
        <p:nvSpPr>
          <p:cNvPr id="109" name="Rectangle 108">
            <a:hlinkClick r:id="rId5" action="ppaction://hlinksldjump"/>
          </p:cNvPr>
          <p:cNvSpPr/>
          <p:nvPr/>
        </p:nvSpPr>
        <p:spPr>
          <a:xfrm>
            <a:off x="9552384" y="5445224"/>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取消</a:t>
            </a:r>
            <a:endParaRPr lang="en-US" dirty="0"/>
          </a:p>
        </p:txBody>
      </p:sp>
      <p:sp>
        <p:nvSpPr>
          <p:cNvPr id="110" name="Left Arrow 109"/>
          <p:cNvSpPr/>
          <p:nvPr/>
        </p:nvSpPr>
        <p:spPr>
          <a:xfrm rot="1363820">
            <a:off x="4183996" y="2562384"/>
            <a:ext cx="409748" cy="24909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Connector 116"/>
          <p:cNvCxnSpPr/>
          <p:nvPr/>
        </p:nvCxnSpPr>
        <p:spPr>
          <a:xfrm>
            <a:off x="119336" y="4293096"/>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407368" y="4581128"/>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19" name="TextBox 118"/>
          <p:cNvSpPr txBox="1"/>
          <p:nvPr/>
        </p:nvSpPr>
        <p:spPr>
          <a:xfrm>
            <a:off x="695400" y="4509120"/>
            <a:ext cx="1107996" cy="369332"/>
          </a:xfrm>
          <a:prstGeom prst="rect">
            <a:avLst/>
          </a:prstGeom>
          <a:noFill/>
        </p:spPr>
        <p:txBody>
          <a:bodyPr wrap="none" rtlCol="0">
            <a:spAutoFit/>
          </a:bodyPr>
          <a:lstStyle/>
          <a:p>
            <a:r>
              <a:rPr lang="zh-CN" altLang="en-US" dirty="0" smtClean="0"/>
              <a:t>第一学期</a:t>
            </a:r>
            <a:endParaRPr lang="en-US" dirty="0"/>
          </a:p>
        </p:txBody>
      </p:sp>
      <p:sp>
        <p:nvSpPr>
          <p:cNvPr id="120" name="Rectangle 119"/>
          <p:cNvSpPr/>
          <p:nvPr/>
        </p:nvSpPr>
        <p:spPr>
          <a:xfrm>
            <a:off x="407368" y="5085184"/>
            <a:ext cx="216024"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sym typeface="Symbol" panose="05050102010706020507" charset="2"/>
              </a:rPr>
              <a:t></a:t>
            </a:r>
            <a:r>
              <a:rPr lang="en-US" dirty="0" smtClean="0">
                <a:effectLst/>
              </a:rPr>
              <a:t> </a:t>
            </a:r>
            <a:endParaRPr lang="en-US" dirty="0"/>
          </a:p>
        </p:txBody>
      </p:sp>
      <p:sp>
        <p:nvSpPr>
          <p:cNvPr id="121" name="TextBox 120"/>
          <p:cNvSpPr txBox="1"/>
          <p:nvPr/>
        </p:nvSpPr>
        <p:spPr>
          <a:xfrm>
            <a:off x="695400" y="5013176"/>
            <a:ext cx="1107996" cy="369332"/>
          </a:xfrm>
          <a:prstGeom prst="rect">
            <a:avLst/>
          </a:prstGeom>
          <a:noFill/>
        </p:spPr>
        <p:txBody>
          <a:bodyPr wrap="none" rtlCol="0">
            <a:spAutoFit/>
          </a:bodyPr>
          <a:lstStyle/>
          <a:p>
            <a:r>
              <a:rPr lang="zh-CN" altLang="en-US" dirty="0" smtClean="0"/>
              <a:t>第二学期</a:t>
            </a:r>
            <a:endParaRPr lang="en-US" dirty="0"/>
          </a:p>
        </p:txBody>
      </p:sp>
      <p:sp>
        <p:nvSpPr>
          <p:cNvPr id="122" name="Rectangle 121"/>
          <p:cNvSpPr/>
          <p:nvPr/>
        </p:nvSpPr>
        <p:spPr>
          <a:xfrm>
            <a:off x="407368" y="5085184"/>
            <a:ext cx="216024" cy="216024"/>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sym typeface="Symbol" panose="05050102010706020507" charset="2"/>
              </a:rPr>
              <a:t></a:t>
            </a:r>
            <a:r>
              <a:rPr lang="en-US"/>
              <a:t> </a:t>
            </a:r>
            <a:endParaRPr lang="en-US" dirty="0"/>
          </a:p>
        </p:txBody>
      </p:sp>
      <p:sp>
        <p:nvSpPr>
          <p:cNvPr id="142" name="Rectangle 141"/>
          <p:cNvSpPr/>
          <p:nvPr/>
        </p:nvSpPr>
        <p:spPr>
          <a:xfrm>
            <a:off x="3215680" y="692696"/>
            <a:ext cx="8496945" cy="5760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3" name="Group 142"/>
          <p:cNvGrpSpPr/>
          <p:nvPr/>
        </p:nvGrpSpPr>
        <p:grpSpPr>
          <a:xfrm>
            <a:off x="9624392" y="692696"/>
            <a:ext cx="1584176" cy="576064"/>
            <a:chOff x="3071664" y="2708920"/>
            <a:chExt cx="1659613" cy="648072"/>
          </a:xfrm>
          <a:solidFill>
            <a:schemeClr val="accent5">
              <a:lumMod val="75000"/>
            </a:schemeClr>
          </a:solidFill>
        </p:grpSpPr>
        <p:sp>
          <p:nvSpPr>
            <p:cNvPr id="144" name="Rectangle 143"/>
            <p:cNvSpPr/>
            <p:nvPr/>
          </p:nvSpPr>
          <p:spPr>
            <a:xfrm>
              <a:off x="3071664" y="2708920"/>
              <a:ext cx="1659613"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TextBox 144"/>
            <p:cNvSpPr txBox="1"/>
            <p:nvPr/>
          </p:nvSpPr>
          <p:spPr>
            <a:xfrm>
              <a:off x="3071664" y="2789929"/>
              <a:ext cx="1659613" cy="369332"/>
            </a:xfrm>
            <a:prstGeom prst="rect">
              <a:avLst/>
            </a:prstGeom>
            <a:grpFill/>
            <a:ln>
              <a:noFill/>
            </a:ln>
          </p:spPr>
          <p:txBody>
            <a:bodyPr wrap="square" rtlCol="0">
              <a:spAutoFit/>
            </a:bodyPr>
            <a:lstStyle/>
            <a:p>
              <a:r>
                <a:rPr lang="zh-CN" altLang="en-US" smtClean="0">
                  <a:solidFill>
                    <a:schemeClr val="bg1">
                      <a:lumMod val="95000"/>
                    </a:schemeClr>
                  </a:solidFill>
                </a:rPr>
                <a:t>排课结果查询</a:t>
              </a:r>
              <a:endParaRPr lang="en-US" dirty="0">
                <a:solidFill>
                  <a:schemeClr val="bg1">
                    <a:lumMod val="95000"/>
                  </a:schemeClr>
                </a:solidFill>
              </a:endParaRPr>
            </a:p>
          </p:txBody>
        </p:sp>
      </p:grpSp>
      <p:grpSp>
        <p:nvGrpSpPr>
          <p:cNvPr id="146" name="Group 145"/>
          <p:cNvGrpSpPr/>
          <p:nvPr/>
        </p:nvGrpSpPr>
        <p:grpSpPr>
          <a:xfrm>
            <a:off x="6456040" y="692696"/>
            <a:ext cx="1584176" cy="576064"/>
            <a:chOff x="3071664" y="2852936"/>
            <a:chExt cx="1584176" cy="648072"/>
          </a:xfrm>
          <a:solidFill>
            <a:schemeClr val="accent5">
              <a:lumMod val="75000"/>
            </a:schemeClr>
          </a:solidFill>
        </p:grpSpPr>
        <p:sp>
          <p:nvSpPr>
            <p:cNvPr id="147" name="Rectangle 146"/>
            <p:cNvSpPr/>
            <p:nvPr/>
          </p:nvSpPr>
          <p:spPr>
            <a:xfrm>
              <a:off x="3071664" y="2852936"/>
              <a:ext cx="1584176" cy="6480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extBox 147"/>
            <p:cNvSpPr txBox="1"/>
            <p:nvPr/>
          </p:nvSpPr>
          <p:spPr>
            <a:xfrm>
              <a:off x="3071664" y="2933945"/>
              <a:ext cx="1584176" cy="369332"/>
            </a:xfrm>
            <a:prstGeom prst="rect">
              <a:avLst/>
            </a:prstGeom>
            <a:solidFill>
              <a:schemeClr val="accent1">
                <a:lumMod val="75000"/>
              </a:schemeClr>
            </a:solidFill>
            <a:ln>
              <a:noFill/>
            </a:ln>
          </p:spPr>
          <p:txBody>
            <a:bodyPr wrap="square" rtlCol="0">
              <a:spAutoFit/>
            </a:bodyPr>
            <a:lstStyle/>
            <a:p>
              <a:r>
                <a:rPr lang="zh-CN" altLang="en-US" dirty="0" smtClean="0">
                  <a:solidFill>
                    <a:schemeClr val="bg1">
                      <a:lumMod val="95000"/>
                    </a:schemeClr>
                  </a:solidFill>
                </a:rPr>
                <a:t>课程信息管理</a:t>
              </a:r>
              <a:endParaRPr lang="en-US" dirty="0">
                <a:solidFill>
                  <a:schemeClr val="bg1">
                    <a:lumMod val="95000"/>
                  </a:schemeClr>
                </a:solidFill>
              </a:endParaRPr>
            </a:p>
          </p:txBody>
        </p:sp>
      </p:grpSp>
      <p:grpSp>
        <p:nvGrpSpPr>
          <p:cNvPr id="149" name="Group 148"/>
          <p:cNvGrpSpPr/>
          <p:nvPr/>
        </p:nvGrpSpPr>
        <p:grpSpPr>
          <a:xfrm>
            <a:off x="3215680" y="692696"/>
            <a:ext cx="1728193" cy="576064"/>
            <a:chOff x="936470" y="3438001"/>
            <a:chExt cx="1653053" cy="648072"/>
          </a:xfrm>
          <a:solidFill>
            <a:schemeClr val="accent5">
              <a:lumMod val="75000"/>
            </a:schemeClr>
          </a:solidFill>
        </p:grpSpPr>
        <p:sp>
          <p:nvSpPr>
            <p:cNvPr id="150" name="Rectangle 149"/>
            <p:cNvSpPr/>
            <p:nvPr/>
          </p:nvSpPr>
          <p:spPr>
            <a:xfrm>
              <a:off x="936470" y="3438001"/>
              <a:ext cx="1584176" cy="6480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TextBox 150"/>
            <p:cNvSpPr txBox="1"/>
            <p:nvPr/>
          </p:nvSpPr>
          <p:spPr>
            <a:xfrm>
              <a:off x="1005347" y="3519010"/>
              <a:ext cx="1584176" cy="369332"/>
            </a:xfrm>
            <a:prstGeom prst="rect">
              <a:avLst/>
            </a:prstGeom>
            <a:solidFill>
              <a:schemeClr val="accent5">
                <a:lumMod val="75000"/>
              </a:schemeClr>
            </a:solidFill>
            <a:ln>
              <a:noFill/>
            </a:ln>
          </p:spPr>
          <p:txBody>
            <a:bodyPr wrap="square" rtlCol="0">
              <a:spAutoFit/>
            </a:bodyPr>
            <a:lstStyle/>
            <a:p>
              <a:r>
                <a:rPr lang="zh-CN" altLang="en-US" dirty="0" smtClean="0">
                  <a:solidFill>
                    <a:schemeClr val="bg1">
                      <a:lumMod val="95000"/>
                    </a:schemeClr>
                  </a:solidFill>
                </a:rPr>
                <a:t>分配授课教师</a:t>
              </a:r>
              <a:endParaRPr lang="en-US" altLang="zh-CN" dirty="0" smtClean="0">
                <a:solidFill>
                  <a:schemeClr val="bg1">
                    <a:lumMod val="95000"/>
                  </a:schemeClr>
                </a:solidFill>
              </a:endParaRPr>
            </a:p>
          </p:txBody>
        </p:sp>
      </p:grpSp>
      <p:grpSp>
        <p:nvGrpSpPr>
          <p:cNvPr id="152" name="Group 151"/>
          <p:cNvGrpSpPr/>
          <p:nvPr/>
        </p:nvGrpSpPr>
        <p:grpSpPr>
          <a:xfrm>
            <a:off x="4871864" y="692696"/>
            <a:ext cx="1584176" cy="576064"/>
            <a:chOff x="3071664" y="2708920"/>
            <a:chExt cx="1584176" cy="648072"/>
          </a:xfrm>
          <a:solidFill>
            <a:schemeClr val="accent5">
              <a:lumMod val="75000"/>
            </a:schemeClr>
          </a:solidFill>
        </p:grpSpPr>
        <p:sp>
          <p:nvSpPr>
            <p:cNvPr id="153" name="Rectangle 152"/>
            <p:cNvSpPr/>
            <p:nvPr/>
          </p:nvSpPr>
          <p:spPr>
            <a:xfrm>
              <a:off x="3071664" y="2708920"/>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TextBox 153"/>
            <p:cNvSpPr txBox="1"/>
            <p:nvPr/>
          </p:nvSpPr>
          <p:spPr>
            <a:xfrm>
              <a:off x="3071664" y="2789929"/>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分配上课时间</a:t>
              </a:r>
              <a:endParaRPr lang="en-US" dirty="0">
                <a:solidFill>
                  <a:schemeClr val="bg1">
                    <a:lumMod val="95000"/>
                  </a:schemeClr>
                </a:solidFill>
              </a:endParaRPr>
            </a:p>
          </p:txBody>
        </p:sp>
      </p:grpSp>
      <p:grpSp>
        <p:nvGrpSpPr>
          <p:cNvPr id="155" name="Group 154"/>
          <p:cNvGrpSpPr/>
          <p:nvPr/>
        </p:nvGrpSpPr>
        <p:grpSpPr>
          <a:xfrm>
            <a:off x="8040216" y="692696"/>
            <a:ext cx="1584176" cy="576064"/>
            <a:chOff x="3071664" y="2492896"/>
            <a:chExt cx="1584176" cy="648072"/>
          </a:xfrm>
          <a:solidFill>
            <a:schemeClr val="accent5">
              <a:lumMod val="75000"/>
            </a:schemeClr>
          </a:solidFill>
        </p:grpSpPr>
        <p:sp>
          <p:nvSpPr>
            <p:cNvPr id="156" name="Rectangle 155"/>
            <p:cNvSpPr/>
            <p:nvPr/>
          </p:nvSpPr>
          <p:spPr>
            <a:xfrm>
              <a:off x="3071664" y="2492896"/>
              <a:ext cx="1584176" cy="6480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extBox 156"/>
            <p:cNvSpPr txBox="1"/>
            <p:nvPr/>
          </p:nvSpPr>
          <p:spPr>
            <a:xfrm>
              <a:off x="3071664" y="2573905"/>
              <a:ext cx="1584176" cy="369332"/>
            </a:xfrm>
            <a:prstGeom prst="rect">
              <a:avLst/>
            </a:prstGeom>
            <a:grpFill/>
            <a:ln>
              <a:noFill/>
            </a:ln>
          </p:spPr>
          <p:txBody>
            <a:bodyPr wrap="square" rtlCol="0">
              <a:spAutoFit/>
            </a:bodyPr>
            <a:lstStyle/>
            <a:p>
              <a:r>
                <a:rPr lang="zh-CN" altLang="en-US" dirty="0" smtClean="0">
                  <a:solidFill>
                    <a:schemeClr val="bg1">
                      <a:lumMod val="95000"/>
                    </a:schemeClr>
                  </a:solidFill>
                </a:rPr>
                <a:t>教师信息管理</a:t>
              </a:r>
              <a:endParaRPr lang="en-US" dirty="0">
                <a:solidFill>
                  <a:schemeClr val="bg1">
                    <a:lumMod val="95000"/>
                  </a:schemeClr>
                </a:solidFill>
              </a:endParaRPr>
            </a:p>
          </p:txBody>
        </p:sp>
      </p:grpSp>
      <p:sp>
        <p:nvSpPr>
          <p:cNvPr id="7" name="Folded Corner 6"/>
          <p:cNvSpPr/>
          <p:nvPr/>
        </p:nvSpPr>
        <p:spPr>
          <a:xfrm>
            <a:off x="8040216" y="2132856"/>
            <a:ext cx="2304256" cy="1152128"/>
          </a:xfrm>
          <a:prstGeom prst="foldedCorne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先不做从系统内之前学期导入课程信息。</a:t>
            </a:r>
            <a:endParaRPr lang="en-US" dirty="0">
              <a:solidFill>
                <a:schemeClr val="tx1"/>
              </a:solidFill>
            </a:endParaRPr>
          </a:p>
        </p:txBody>
      </p:sp>
      <p:sp>
        <p:nvSpPr>
          <p:cNvPr id="8" name="Oval 7"/>
          <p:cNvSpPr/>
          <p:nvPr/>
        </p:nvSpPr>
        <p:spPr>
          <a:xfrm>
            <a:off x="3359696" y="1916832"/>
            <a:ext cx="4536504" cy="15121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flipV="1">
            <a:off x="3647728" y="2060848"/>
            <a:ext cx="3888432" cy="13681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26875</Words>
  <Application>WPS 演示</Application>
  <PresentationFormat>Widescreen</PresentationFormat>
  <Paragraphs>11869</Paragraphs>
  <Slides>82</Slides>
  <Notes>79</Notes>
  <HiddenSlides>7</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82</vt:i4>
      </vt:variant>
    </vt:vector>
  </HeadingPairs>
  <TitlesOfParts>
    <vt:vector size="94" baseType="lpstr">
      <vt:lpstr>Arial</vt:lpstr>
      <vt:lpstr>宋体</vt:lpstr>
      <vt:lpstr>Wingdings</vt:lpstr>
      <vt:lpstr>Arial</vt:lpstr>
      <vt:lpstr>Symbol</vt:lpstr>
      <vt:lpstr>等线 Light</vt:lpstr>
      <vt:lpstr>Calibri Light</vt:lpstr>
      <vt:lpstr>等线</vt:lpstr>
      <vt:lpstr>Calibri</vt:lpstr>
      <vt:lpstr>微软雅黑</vt:lpstr>
      <vt:lpstr>Arial Unicode MS</vt:lpstr>
      <vt:lpstr>Office Theme</vt:lpstr>
      <vt:lpstr>复旦大学法学院排课系统界面演示</vt:lpstr>
      <vt:lpstr>to do list: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Arkey Huang</dc:creator>
  <cp:lastModifiedBy>喂了个烦</cp:lastModifiedBy>
  <cp:revision>107</cp:revision>
  <dcterms:created xsi:type="dcterms:W3CDTF">2018-01-20T03:43:00Z</dcterms:created>
  <dcterms:modified xsi:type="dcterms:W3CDTF">2018-01-24T15:25:08Z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