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397" r:id="rId4"/>
    <p:sldId id="263" r:id="rId5"/>
    <p:sldId id="259" r:id="rId7"/>
    <p:sldId id="260" r:id="rId8"/>
    <p:sldId id="356" r:id="rId9"/>
    <p:sldId id="265" r:id="rId10"/>
    <p:sldId id="353" r:id="rId11"/>
    <p:sldId id="266" r:id="rId12"/>
    <p:sldId id="267" r:id="rId13"/>
    <p:sldId id="268" r:id="rId14"/>
    <p:sldId id="269" r:id="rId15"/>
    <p:sldId id="271" r:id="rId16"/>
    <p:sldId id="272" r:id="rId17"/>
    <p:sldId id="354" r:id="rId18"/>
    <p:sldId id="280" r:id="rId19"/>
    <p:sldId id="281" r:id="rId20"/>
    <p:sldId id="282" r:id="rId21"/>
    <p:sldId id="283" r:id="rId22"/>
    <p:sldId id="284" r:id="rId23"/>
    <p:sldId id="277" r:id="rId24"/>
    <p:sldId id="285" r:id="rId25"/>
    <p:sldId id="287" r:id="rId26"/>
    <p:sldId id="289" r:id="rId27"/>
    <p:sldId id="355" r:id="rId28"/>
    <p:sldId id="286" r:id="rId29"/>
    <p:sldId id="293" r:id="rId30"/>
    <p:sldId id="292" r:id="rId31"/>
    <p:sldId id="294" r:id="rId32"/>
    <p:sldId id="295" r:id="rId33"/>
    <p:sldId id="316" r:id="rId34"/>
    <p:sldId id="291" r:id="rId35"/>
    <p:sldId id="317" r:id="rId36"/>
    <p:sldId id="318" r:id="rId37"/>
    <p:sldId id="319" r:id="rId38"/>
    <p:sldId id="306" r:id="rId39"/>
    <p:sldId id="322" r:id="rId40"/>
    <p:sldId id="357" r:id="rId41"/>
    <p:sldId id="358" r:id="rId42"/>
    <p:sldId id="359" r:id="rId43"/>
    <p:sldId id="360" r:id="rId44"/>
    <p:sldId id="361" r:id="rId45"/>
    <p:sldId id="362" r:id="rId46"/>
    <p:sldId id="365" r:id="rId47"/>
    <p:sldId id="366" r:id="rId48"/>
    <p:sldId id="370" r:id="rId49"/>
    <p:sldId id="369" r:id="rId50"/>
    <p:sldId id="372" r:id="rId51"/>
    <p:sldId id="371" r:id="rId52"/>
    <p:sldId id="376" r:id="rId53"/>
    <p:sldId id="377" r:id="rId54"/>
    <p:sldId id="368" r:id="rId55"/>
    <p:sldId id="379" r:id="rId56"/>
    <p:sldId id="381" r:id="rId57"/>
    <p:sldId id="382" r:id="rId58"/>
    <p:sldId id="383" r:id="rId59"/>
    <p:sldId id="380" r:id="rId60"/>
    <p:sldId id="384" r:id="rId61"/>
    <p:sldId id="385" r:id="rId62"/>
    <p:sldId id="398" r:id="rId63"/>
    <p:sldId id="386" r:id="rId64"/>
    <p:sldId id="332" r:id="rId65"/>
    <p:sldId id="388" r:id="rId66"/>
    <p:sldId id="335" r:id="rId67"/>
    <p:sldId id="387" r:id="rId68"/>
    <p:sldId id="389" r:id="rId69"/>
    <p:sldId id="390" r:id="rId70"/>
    <p:sldId id="340" r:id="rId71"/>
    <p:sldId id="341" r:id="rId72"/>
    <p:sldId id="342" r:id="rId73"/>
    <p:sldId id="343" r:id="rId74"/>
    <p:sldId id="344" r:id="rId75"/>
    <p:sldId id="393" r:id="rId76"/>
    <p:sldId id="392" r:id="rId77"/>
    <p:sldId id="394" r:id="rId78"/>
    <p:sldId id="395" r:id="rId79"/>
    <p:sldId id="396" r:id="rId80"/>
    <p:sldId id="348" r:id="rId81"/>
    <p:sldId id="349" r:id="rId82"/>
    <p:sldId id="350" r:id="rId83"/>
    <p:sldId id="351" r:id="rId84"/>
    <p:sldId id="352" r:id="rId85"/>
    <p:sldId id="37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ey Huang" initials="A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5"/>
    <p:restoredTop sz="94721"/>
  </p:normalViewPr>
  <p:slideViewPr>
    <p:cSldViewPr snapToObjects="1">
      <p:cViewPr>
        <p:scale>
          <a:sx n="80" d="100"/>
          <a:sy n="80" d="100"/>
        </p:scale>
        <p:origin x="904" y="7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commentAuthors" Target="commentAuthors.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3T18:01:14.7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3634-5162-F94A-A2A6-41B10693B21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E1D3F-62D2-FE4E-9A1A-3F8C3CD6A70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点击排课目标学期设定按钮：确认键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AB43FAE-1A23-7F44-9358-76043C4BCF5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B43FAE-1A23-7F44-9358-76043C4BCF5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43FAE-1A23-7F44-9358-76043C4BCF5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43FAE-1A23-7F44-9358-76043C4BCF5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EA980-89AA-CF4E-9FD2-DD6494E1E3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slide" Target="slide11.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slide" Target="slide1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slide" Target="slide13.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14.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7.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slide" Target="slide18.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slide" Target="slide19.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slide" Target="slide20.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slide" Target="slide21.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slide" Target="slide2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slide" Target="slide9.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10.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复旦大学法学院排课系统界面演示</a:t>
            </a:r>
            <a:endParaRPr lang="en-US" dirty="0"/>
          </a:p>
        </p:txBody>
      </p:sp>
      <p:sp>
        <p:nvSpPr>
          <p:cNvPr id="3" name="Subtitle 2"/>
          <p:cNvSpPr>
            <a:spLocks noGrp="1"/>
          </p:cNvSpPr>
          <p:nvPr>
            <p:ph type="subTitle" idx="1"/>
          </p:nvPr>
        </p:nvSpPr>
        <p:spPr/>
        <p:txBody>
          <a:bodyPr>
            <a:normAutofit lnSpcReduction="10000"/>
          </a:bodyPr>
          <a:lstStyle/>
          <a:p>
            <a:r>
              <a:rPr lang="zh-CN" altLang="en-US" b="1" dirty="0"/>
              <a:t>伯第信息技术有限公司</a:t>
            </a:r>
            <a:br>
              <a:rPr lang="en-US" b="1" dirty="0"/>
            </a:br>
            <a:r>
              <a:rPr lang="en-US" b="1" dirty="0"/>
              <a:t>BDVISTA Information Technology Co., Ltd.</a:t>
            </a:r>
            <a:endParaRPr lang="en-US" dirty="0"/>
          </a:p>
          <a:p>
            <a:r>
              <a:rPr lang="en-US" b="1" dirty="0"/>
              <a:t> </a:t>
            </a:r>
            <a:endParaRPr lang="en-US" dirty="0"/>
          </a:p>
          <a:p>
            <a:r>
              <a:rPr lang="en-US" dirty="0" smtClean="0"/>
              <a:t>201</a:t>
            </a:r>
            <a:r>
              <a:rPr lang="en-US" altLang="zh-CN" dirty="0" smtClean="0"/>
              <a:t>8</a:t>
            </a:r>
            <a:r>
              <a:rPr lang="zh-CN" altLang="en-US" dirty="0" smtClean="0"/>
              <a:t>年</a:t>
            </a:r>
            <a:r>
              <a:rPr lang="en-US" dirty="0" smtClean="0"/>
              <a:t>1</a:t>
            </a:r>
            <a:r>
              <a:rPr lang="zh-CN" altLang="en-US" dirty="0" smtClean="0"/>
              <a:t>月</a:t>
            </a:r>
            <a:r>
              <a:rPr lang="en-US" altLang="zh-CN" dirty="0" smtClean="0"/>
              <a:t>20</a:t>
            </a:r>
            <a:r>
              <a:rPr lang="zh-CN" altLang="en-US" dirty="0" smtClean="0"/>
              <a:t>日</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5" name="Oval 4"/>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9816" y="2276872"/>
            <a:ext cx="3433953" cy="369332"/>
          </a:xfrm>
          <a:prstGeom prst="rect">
            <a:avLst/>
          </a:prstGeom>
          <a:noFill/>
        </p:spPr>
        <p:txBody>
          <a:bodyPr wrap="none" rtlCol="0">
            <a:spAutoFit/>
          </a:bodyPr>
          <a:lstStyle/>
          <a:p>
            <a:r>
              <a:rPr lang="zh-CN" altLang="en-US" dirty="0" smtClean="0"/>
              <a:t>从系统内</a:t>
            </a:r>
            <a:r>
              <a:rPr lang="zh-CN" altLang="en-US" smtClean="0"/>
              <a:t>之前学期导入课程信息</a:t>
            </a:r>
            <a:endParaRPr lang="en-US" dirty="0"/>
          </a:p>
        </p:txBody>
      </p:sp>
      <p:sp>
        <p:nvSpPr>
          <p:cNvPr id="106" name="TextBox 105"/>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07" name="TextBox 106"/>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08" name="Rectangle 107">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7" name="Oval 6"/>
          <p:cNvSpPr/>
          <p:nvPr/>
        </p:nvSpPr>
        <p:spPr>
          <a:xfrm>
            <a:off x="4007768" y="242088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Left Arrow 109"/>
          <p:cNvSpPr/>
          <p:nvPr/>
        </p:nvSpPr>
        <p:spPr>
          <a:xfrm rot="1363820">
            <a:off x="9224556"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1" name="TextBox 12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2" name="Rectangle 12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41" name="Rectangle 14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p:cNvGrpSpPr/>
          <p:nvPr/>
        </p:nvGrpSpPr>
        <p:grpSpPr>
          <a:xfrm>
            <a:off x="9624392" y="692696"/>
            <a:ext cx="1584176" cy="576064"/>
            <a:chOff x="3071664" y="2708920"/>
            <a:chExt cx="1659613" cy="648072"/>
          </a:xfrm>
          <a:solidFill>
            <a:schemeClr val="accent5">
              <a:lumMod val="75000"/>
            </a:schemeClr>
          </a:solidFill>
        </p:grpSpPr>
        <p:sp>
          <p:nvSpPr>
            <p:cNvPr id="143" name="Rectangle 14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5" name="Group 144"/>
          <p:cNvGrpSpPr/>
          <p:nvPr/>
        </p:nvGrpSpPr>
        <p:grpSpPr>
          <a:xfrm>
            <a:off x="6456040" y="692696"/>
            <a:ext cx="1584176" cy="576064"/>
            <a:chOff x="3071664" y="2852936"/>
            <a:chExt cx="1584176" cy="648072"/>
          </a:xfrm>
          <a:solidFill>
            <a:schemeClr val="accent5">
              <a:lumMod val="75000"/>
            </a:schemeClr>
          </a:solidFill>
        </p:grpSpPr>
        <p:sp>
          <p:nvSpPr>
            <p:cNvPr id="146" name="Rectangle 14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8" name="Group 147"/>
          <p:cNvGrpSpPr/>
          <p:nvPr/>
        </p:nvGrpSpPr>
        <p:grpSpPr>
          <a:xfrm>
            <a:off x="3215680" y="692696"/>
            <a:ext cx="1728193" cy="576064"/>
            <a:chOff x="936470" y="3438001"/>
            <a:chExt cx="1653053" cy="648072"/>
          </a:xfrm>
          <a:solidFill>
            <a:schemeClr val="accent5">
              <a:lumMod val="75000"/>
            </a:schemeClr>
          </a:solidFill>
        </p:grpSpPr>
        <p:sp>
          <p:nvSpPr>
            <p:cNvPr id="149" name="Rectangle 14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51" name="Group 150"/>
          <p:cNvGrpSpPr/>
          <p:nvPr/>
        </p:nvGrpSpPr>
        <p:grpSpPr>
          <a:xfrm>
            <a:off x="4871864" y="692696"/>
            <a:ext cx="1584176" cy="576064"/>
            <a:chOff x="3071664" y="2708920"/>
            <a:chExt cx="1584176" cy="648072"/>
          </a:xfrm>
          <a:solidFill>
            <a:schemeClr val="accent5">
              <a:lumMod val="75000"/>
            </a:schemeClr>
          </a:solidFill>
        </p:grpSpPr>
        <p:sp>
          <p:nvSpPr>
            <p:cNvPr id="152" name="Rectangle 15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4" name="Group 153"/>
          <p:cNvGrpSpPr/>
          <p:nvPr/>
        </p:nvGrpSpPr>
        <p:grpSpPr>
          <a:xfrm>
            <a:off x="8040216" y="692696"/>
            <a:ext cx="1584176" cy="576064"/>
            <a:chOff x="3071664" y="2492896"/>
            <a:chExt cx="1584176" cy="648072"/>
          </a:xfrm>
          <a:solidFill>
            <a:schemeClr val="accent5">
              <a:lumMod val="75000"/>
            </a:schemeClr>
          </a:solidFill>
        </p:grpSpPr>
        <p:sp>
          <p:nvSpPr>
            <p:cNvPr id="155" name="Rectangle 15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96000" y="2348880"/>
            <a:ext cx="1152128" cy="369332"/>
          </a:xfrm>
          <a:prstGeom prst="rect">
            <a:avLst/>
          </a:prstGeom>
          <a:noFill/>
        </p:spPr>
        <p:txBody>
          <a:bodyPr wrap="square" rtlCol="0">
            <a:spAutoFit/>
          </a:bodyPr>
          <a:lstStyle/>
          <a:p>
            <a:r>
              <a:rPr lang="zh-CN" altLang="en-US" dirty="0" smtClean="0"/>
              <a:t>第一学期</a:t>
            </a:r>
            <a:endParaRPr lang="en-US" dirty="0"/>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dirty="0"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a:hlinkClick r:id="rId4" action="ppaction://hlinksldjump"/>
          </p:cNvPr>
          <p:cNvSpPr txBox="1"/>
          <p:nvPr/>
        </p:nvSpPr>
        <p:spPr>
          <a:xfrm>
            <a:off x="4367808" y="3140968"/>
            <a:ext cx="1191352" cy="369332"/>
          </a:xfrm>
          <a:prstGeom prst="rect">
            <a:avLst/>
          </a:prstGeom>
          <a:no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688288" y="2420888"/>
            <a:ext cx="1080120" cy="369332"/>
          </a:xfrm>
          <a:prstGeom prst="rect">
            <a:avLst/>
          </a:prstGeom>
          <a:no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33" name="Left Arrow 132"/>
          <p:cNvSpPr/>
          <p:nvPr/>
        </p:nvSpPr>
        <p:spPr>
          <a:xfrm rot="1363820">
            <a:off x="5480140" y="33044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2348880"/>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0" y="2204864"/>
            <a:ext cx="1440160"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168008" y="2204864"/>
            <a:ext cx="1224136"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24" name="TextBox 123"/>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5" name="Rectangle 124"/>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4" name="TextBox 13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5" name="Rectangle 13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4" name="Rectangle 15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p:cNvGrpSpPr/>
          <p:nvPr/>
        </p:nvGrpSpPr>
        <p:grpSpPr>
          <a:xfrm>
            <a:off x="9624392" y="692696"/>
            <a:ext cx="1584176" cy="576064"/>
            <a:chOff x="3071664" y="2708920"/>
            <a:chExt cx="1659613" cy="648072"/>
          </a:xfrm>
          <a:solidFill>
            <a:schemeClr val="accent5">
              <a:lumMod val="75000"/>
            </a:schemeClr>
          </a:solidFill>
        </p:grpSpPr>
        <p:sp>
          <p:nvSpPr>
            <p:cNvPr id="156" name="Rectangle 15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8" name="Group 157"/>
          <p:cNvGrpSpPr/>
          <p:nvPr/>
        </p:nvGrpSpPr>
        <p:grpSpPr>
          <a:xfrm>
            <a:off x="6456040" y="692696"/>
            <a:ext cx="1584176" cy="576064"/>
            <a:chOff x="3071664" y="2852936"/>
            <a:chExt cx="1584176" cy="648072"/>
          </a:xfrm>
          <a:solidFill>
            <a:schemeClr val="accent5">
              <a:lumMod val="75000"/>
            </a:schemeClr>
          </a:solidFill>
        </p:grpSpPr>
        <p:sp>
          <p:nvSpPr>
            <p:cNvPr id="159" name="Rectangle 15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1" name="Group 160"/>
          <p:cNvGrpSpPr/>
          <p:nvPr/>
        </p:nvGrpSpPr>
        <p:grpSpPr>
          <a:xfrm>
            <a:off x="3215680" y="692696"/>
            <a:ext cx="1728193" cy="576064"/>
            <a:chOff x="936470" y="3438001"/>
            <a:chExt cx="1653053" cy="648072"/>
          </a:xfrm>
          <a:solidFill>
            <a:schemeClr val="accent5">
              <a:lumMod val="75000"/>
            </a:schemeClr>
          </a:solidFill>
        </p:grpSpPr>
        <p:sp>
          <p:nvSpPr>
            <p:cNvPr id="162" name="Rectangle 16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4" name="Group 163"/>
          <p:cNvGrpSpPr/>
          <p:nvPr/>
        </p:nvGrpSpPr>
        <p:grpSpPr>
          <a:xfrm>
            <a:off x="4871864" y="692696"/>
            <a:ext cx="1584176" cy="576064"/>
            <a:chOff x="3071664" y="2708920"/>
            <a:chExt cx="1584176" cy="648072"/>
          </a:xfrm>
          <a:solidFill>
            <a:schemeClr val="accent5">
              <a:lumMod val="75000"/>
            </a:schemeClr>
          </a:solidFill>
        </p:grpSpPr>
        <p:sp>
          <p:nvSpPr>
            <p:cNvPr id="165" name="Rectangle 16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7" name="Group 166"/>
          <p:cNvGrpSpPr/>
          <p:nvPr/>
        </p:nvGrpSpPr>
        <p:grpSpPr>
          <a:xfrm>
            <a:off x="8040216" y="692696"/>
            <a:ext cx="1584176" cy="576064"/>
            <a:chOff x="3071664" y="2492896"/>
            <a:chExt cx="1584176" cy="648072"/>
          </a:xfrm>
          <a:solidFill>
            <a:schemeClr val="accent5">
              <a:lumMod val="75000"/>
            </a:schemeClr>
          </a:solidFill>
        </p:grpSpPr>
        <p:sp>
          <p:nvSpPr>
            <p:cNvPr id="168" name="Rectangle 16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p:cNvSpPr txBox="1"/>
          <p:nvPr/>
        </p:nvSpPr>
        <p:spPr>
          <a:xfrm>
            <a:off x="4367808" y="3140968"/>
            <a:ext cx="1191352" cy="369332"/>
          </a:xfrm>
          <a:prstGeom prst="rect">
            <a:avLst/>
          </a:prstGeom>
          <a:solidFill>
            <a:schemeClr val="accent1">
              <a:lumMod val="20000"/>
              <a:lumOff val="80000"/>
            </a:schemeClr>
          </a:solid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hlinkClick r:id="rId4" action="ppaction://hlinksldjump"/>
          </p:cNvPr>
          <p:cNvSpPr txBox="1"/>
          <p:nvPr/>
        </p:nvSpPr>
        <p:spPr>
          <a:xfrm>
            <a:off x="8688288" y="2420888"/>
            <a:ext cx="1080120" cy="369332"/>
          </a:xfrm>
          <a:prstGeom prst="rect">
            <a:avLst/>
          </a:prstGeom>
          <a:no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07" name="Left Arrow 106"/>
          <p:cNvSpPr/>
          <p:nvPr/>
        </p:nvSpPr>
        <p:spPr>
          <a:xfrm rot="1363820">
            <a:off x="9224556" y="2562385"/>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5" name="Rectangle 1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dirty="0"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p:cNvSpPr txBox="1"/>
          <p:nvPr/>
        </p:nvSpPr>
        <p:spPr>
          <a:xfrm>
            <a:off x="4367808" y="3140968"/>
            <a:ext cx="1191352" cy="369332"/>
          </a:xfrm>
          <a:prstGeom prst="rect">
            <a:avLst/>
          </a:prstGeom>
          <a:solidFill>
            <a:schemeClr val="accent1">
              <a:lumMod val="20000"/>
              <a:lumOff val="80000"/>
            </a:schemeClr>
          </a:solid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688288" y="2420888"/>
            <a:ext cx="1080120" cy="369332"/>
          </a:xfrm>
          <a:prstGeom prst="rect">
            <a:avLst/>
          </a:prstGeom>
          <a:solidFill>
            <a:schemeClr val="accent1">
              <a:lumMod val="20000"/>
              <a:lumOff val="80000"/>
            </a:schemeClr>
          </a:solid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07" name="Left Arrow 106"/>
          <p:cNvSpPr/>
          <p:nvPr/>
        </p:nvSpPr>
        <p:spPr>
          <a:xfrm rot="1363820">
            <a:off x="9224556" y="58747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5" name="Rectangle 1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108</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Left Arrow 153"/>
          <p:cNvSpPr/>
          <p:nvPr/>
        </p:nvSpPr>
        <p:spPr>
          <a:xfrm rot="1363820">
            <a:off x="8288452" y="321045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2" name="Rectangle 1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8" name="TextBox 13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9" name="Rectangle 13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1" name="Oval 30"/>
          <p:cNvSpPr/>
          <p:nvPr/>
        </p:nvSpPr>
        <p:spPr>
          <a:xfrm>
            <a:off x="10632504" y="4149080"/>
            <a:ext cx="1559496"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H="1" flipV="1">
            <a:off x="10560496" y="4149080"/>
            <a:ext cx="1512168" cy="1584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0632504" y="4077072"/>
            <a:ext cx="1440160" cy="1584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Folded Corner 41"/>
          <p:cNvSpPr/>
          <p:nvPr/>
        </p:nvSpPr>
        <p:spPr>
          <a:xfrm>
            <a:off x="7824192" y="5273824"/>
            <a:ext cx="2736304" cy="15841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导入课程阶段，不论从系统导入还是从</a:t>
            </a:r>
            <a:r>
              <a:rPr lang="en-US" altLang="zh-CN" sz="1000" dirty="0" smtClean="0">
                <a:solidFill>
                  <a:schemeClr val="tx1"/>
                </a:solidFill>
              </a:rPr>
              <a:t>Excel</a:t>
            </a:r>
            <a:r>
              <a:rPr lang="zh-CN" altLang="en-US" sz="1000" dirty="0" smtClean="0">
                <a:solidFill>
                  <a:schemeClr val="tx1"/>
                </a:solidFill>
              </a:rPr>
              <a:t>文件导入，一律不导入可选教师信息。按照排课流程，先建立课程信息，然后由教师在系统内申报（自己可以教授的）课程，教授申报结果，默认为课程的可选教师，后由领导线下审批，结果由教务员反馈给系统（就是修改课程可选教师列表），形成最终的可选教师列表，排课系统以此可选教师列表为依据安排授课老师。</a:t>
            </a:r>
            <a:endParaRPr lang="en-US" sz="1000" dirty="0">
              <a:solidFill>
                <a:schemeClr val="tx1"/>
              </a:solidFill>
            </a:endParaRPr>
          </a:p>
        </p:txBody>
      </p:sp>
      <p:sp>
        <p:nvSpPr>
          <p:cNvPr id="159" name="Rectangle 1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9624392" y="692696"/>
            <a:ext cx="1584176" cy="576064"/>
            <a:chOff x="3071664" y="2708920"/>
            <a:chExt cx="1659613" cy="648072"/>
          </a:xfrm>
          <a:solidFill>
            <a:schemeClr val="accent5">
              <a:lumMod val="75000"/>
            </a:schemeClr>
          </a:solidFill>
        </p:grpSpPr>
        <p:sp>
          <p:nvSpPr>
            <p:cNvPr id="161" name="Rectangle 16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63" name="Group 162"/>
          <p:cNvGrpSpPr/>
          <p:nvPr/>
        </p:nvGrpSpPr>
        <p:grpSpPr>
          <a:xfrm>
            <a:off x="6456040" y="692696"/>
            <a:ext cx="1584176" cy="576064"/>
            <a:chOff x="3071664" y="2852936"/>
            <a:chExt cx="1584176" cy="648072"/>
          </a:xfrm>
          <a:solidFill>
            <a:schemeClr val="accent5">
              <a:lumMod val="75000"/>
            </a:schemeClr>
          </a:solidFill>
        </p:grpSpPr>
        <p:sp>
          <p:nvSpPr>
            <p:cNvPr id="164" name="Rectangle 16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6" name="Group 165"/>
          <p:cNvGrpSpPr/>
          <p:nvPr/>
        </p:nvGrpSpPr>
        <p:grpSpPr>
          <a:xfrm>
            <a:off x="3215680" y="692696"/>
            <a:ext cx="1728193" cy="576064"/>
            <a:chOff x="936470" y="3438001"/>
            <a:chExt cx="1653053" cy="648072"/>
          </a:xfrm>
          <a:solidFill>
            <a:schemeClr val="accent5">
              <a:lumMod val="75000"/>
            </a:schemeClr>
          </a:solidFill>
        </p:grpSpPr>
        <p:sp>
          <p:nvSpPr>
            <p:cNvPr id="167" name="Rectangle 16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9" name="Group 168"/>
          <p:cNvGrpSpPr/>
          <p:nvPr/>
        </p:nvGrpSpPr>
        <p:grpSpPr>
          <a:xfrm>
            <a:off x="4871864" y="692696"/>
            <a:ext cx="1584176" cy="576064"/>
            <a:chOff x="3071664" y="2708920"/>
            <a:chExt cx="1584176" cy="648072"/>
          </a:xfrm>
          <a:solidFill>
            <a:schemeClr val="accent5">
              <a:lumMod val="75000"/>
            </a:schemeClr>
          </a:solidFill>
        </p:grpSpPr>
        <p:sp>
          <p:nvSpPr>
            <p:cNvPr id="170" name="Rectangle 16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72" name="Group 171"/>
          <p:cNvGrpSpPr/>
          <p:nvPr/>
        </p:nvGrpSpPr>
        <p:grpSpPr>
          <a:xfrm>
            <a:off x="8040216" y="692696"/>
            <a:ext cx="1584176" cy="576064"/>
            <a:chOff x="3071664" y="2492896"/>
            <a:chExt cx="1584176" cy="648072"/>
          </a:xfrm>
          <a:solidFill>
            <a:schemeClr val="accent5">
              <a:lumMod val="75000"/>
            </a:schemeClr>
          </a:solidFill>
        </p:grpSpPr>
        <p:sp>
          <p:nvSpPr>
            <p:cNvPr id="173" name="Rectangle 17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108</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Left Arrow 153"/>
          <p:cNvSpPr/>
          <p:nvPr/>
        </p:nvSpPr>
        <p:spPr>
          <a:xfrm rot="1363820">
            <a:off x="8288452" y="321045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2" name="Rectangle 1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8" name="TextBox 13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9" name="Rectangle 13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 name="Folded Corner 41"/>
          <p:cNvSpPr/>
          <p:nvPr/>
        </p:nvSpPr>
        <p:spPr>
          <a:xfrm>
            <a:off x="7824192" y="5273824"/>
            <a:ext cx="2736304" cy="15841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导入课程阶段，不论从系统导入还是从</a:t>
            </a:r>
            <a:r>
              <a:rPr lang="en-US" altLang="zh-CN" sz="1000" dirty="0" smtClean="0">
                <a:solidFill>
                  <a:schemeClr val="tx1"/>
                </a:solidFill>
              </a:rPr>
              <a:t>Excel</a:t>
            </a:r>
            <a:r>
              <a:rPr lang="zh-CN" altLang="en-US" sz="1000" dirty="0" smtClean="0">
                <a:solidFill>
                  <a:schemeClr val="tx1"/>
                </a:solidFill>
              </a:rPr>
              <a:t>文件导入，一律不导入可选教师信息。按照排课流程，先建立课程信息，然后由教师在系统内申报（自己可以教授的）课程，教授申报结果，默认为课程的可选教师，后由领导线下审批，结果由教务员反馈给系统（就是修改课程可选教师列表），形成最终的可选教师列表，排课系统以此可选教师列表为依据安排授课老师。</a:t>
            </a:r>
            <a:endParaRPr lang="en-US" sz="1000" dirty="0">
              <a:solidFill>
                <a:schemeClr val="tx1"/>
              </a:solidFill>
            </a:endParaRPr>
          </a:p>
        </p:txBody>
      </p:sp>
      <p:sp>
        <p:nvSpPr>
          <p:cNvPr id="159" name="Rectangle 1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9624392" y="692696"/>
            <a:ext cx="1584176" cy="576064"/>
            <a:chOff x="3071664" y="2708920"/>
            <a:chExt cx="1659613" cy="648072"/>
          </a:xfrm>
          <a:solidFill>
            <a:schemeClr val="accent5">
              <a:lumMod val="75000"/>
            </a:schemeClr>
          </a:solidFill>
        </p:grpSpPr>
        <p:sp>
          <p:nvSpPr>
            <p:cNvPr id="161" name="Rectangle 16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63" name="Group 162"/>
          <p:cNvGrpSpPr/>
          <p:nvPr/>
        </p:nvGrpSpPr>
        <p:grpSpPr>
          <a:xfrm>
            <a:off x="6456040" y="692696"/>
            <a:ext cx="1584176" cy="576064"/>
            <a:chOff x="3071664" y="2852936"/>
            <a:chExt cx="1584176" cy="648072"/>
          </a:xfrm>
          <a:solidFill>
            <a:schemeClr val="accent5">
              <a:lumMod val="75000"/>
            </a:schemeClr>
          </a:solidFill>
        </p:grpSpPr>
        <p:sp>
          <p:nvSpPr>
            <p:cNvPr id="164" name="Rectangle 16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6" name="Group 165"/>
          <p:cNvGrpSpPr/>
          <p:nvPr/>
        </p:nvGrpSpPr>
        <p:grpSpPr>
          <a:xfrm>
            <a:off x="3215680" y="692696"/>
            <a:ext cx="1728193" cy="576064"/>
            <a:chOff x="936470" y="3438001"/>
            <a:chExt cx="1653053" cy="648072"/>
          </a:xfrm>
          <a:solidFill>
            <a:schemeClr val="accent5">
              <a:lumMod val="75000"/>
            </a:schemeClr>
          </a:solidFill>
        </p:grpSpPr>
        <p:sp>
          <p:nvSpPr>
            <p:cNvPr id="167" name="Rectangle 16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9" name="Group 168"/>
          <p:cNvGrpSpPr/>
          <p:nvPr/>
        </p:nvGrpSpPr>
        <p:grpSpPr>
          <a:xfrm>
            <a:off x="4871864" y="692696"/>
            <a:ext cx="1584176" cy="576064"/>
            <a:chOff x="3071664" y="2708920"/>
            <a:chExt cx="1584176" cy="648072"/>
          </a:xfrm>
          <a:solidFill>
            <a:schemeClr val="accent5">
              <a:lumMod val="75000"/>
            </a:schemeClr>
          </a:solidFill>
        </p:grpSpPr>
        <p:sp>
          <p:nvSpPr>
            <p:cNvPr id="170" name="Rectangle 16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72" name="Group 171"/>
          <p:cNvGrpSpPr/>
          <p:nvPr/>
        </p:nvGrpSpPr>
        <p:grpSpPr>
          <a:xfrm>
            <a:off x="8040216" y="692696"/>
            <a:ext cx="1584176" cy="576064"/>
            <a:chOff x="3071664" y="2492896"/>
            <a:chExt cx="1584176" cy="648072"/>
          </a:xfrm>
          <a:solidFill>
            <a:schemeClr val="accent5">
              <a:lumMod val="75000"/>
            </a:schemeClr>
          </a:solidFill>
        </p:grpSpPr>
        <p:sp>
          <p:nvSpPr>
            <p:cNvPr id="173" name="Rectangle 17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ounded Rectangle 16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64" name="Rectangle 163"/>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5" name="TextBox 164"/>
          <p:cNvSpPr txBox="1"/>
          <p:nvPr/>
        </p:nvSpPr>
        <p:spPr>
          <a:xfrm>
            <a:off x="3647728" y="1772816"/>
            <a:ext cx="1107996" cy="369332"/>
          </a:xfrm>
          <a:prstGeom prst="rect">
            <a:avLst/>
          </a:prstGeom>
          <a:noFill/>
        </p:spPr>
        <p:txBody>
          <a:bodyPr wrap="none" rtlCol="0">
            <a:spAutoFit/>
          </a:bodyPr>
          <a:lstStyle/>
          <a:p>
            <a:r>
              <a:rPr lang="zh-CN" altLang="en-US" dirty="0" smtClean="0">
                <a:solidFill>
                  <a:schemeClr val="bg1"/>
                </a:solidFill>
              </a:rPr>
              <a:t>导入选项</a:t>
            </a:r>
            <a:endParaRPr lang="en-US" dirty="0">
              <a:solidFill>
                <a:schemeClr val="bg1"/>
              </a:solidFill>
            </a:endParaRPr>
          </a:p>
        </p:txBody>
      </p:sp>
      <p:sp>
        <p:nvSpPr>
          <p:cNvPr id="166" name="Oval 165"/>
          <p:cNvSpPr/>
          <p:nvPr/>
        </p:nvSpPr>
        <p:spPr>
          <a:xfrm>
            <a:off x="3935760" y="2348880"/>
            <a:ext cx="288032" cy="2880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hlinkClick r:id="rId4" action="ppaction://hlinksldjump"/>
          </p:cNvPr>
          <p:cNvSpPr/>
          <p:nvPr/>
        </p:nvSpPr>
        <p:spPr>
          <a:xfrm>
            <a:off x="3935760" y="3501008"/>
            <a:ext cx="288032" cy="2880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4439816" y="2276872"/>
            <a:ext cx="3433953" cy="369332"/>
          </a:xfrm>
          <a:prstGeom prst="rect">
            <a:avLst/>
          </a:prstGeom>
          <a:noFill/>
        </p:spPr>
        <p:txBody>
          <a:bodyPr wrap="none" rtlCol="0">
            <a:spAutoFit/>
          </a:bodyPr>
          <a:lstStyle/>
          <a:p>
            <a:r>
              <a:rPr lang="zh-CN" altLang="en-US" dirty="0" smtClean="0">
                <a:solidFill>
                  <a:schemeClr val="bg1"/>
                </a:solidFill>
              </a:rPr>
              <a:t>从系统内之前学期导入课程信息</a:t>
            </a:r>
            <a:endParaRPr lang="en-US" dirty="0">
              <a:solidFill>
                <a:schemeClr val="bg1"/>
              </a:solidFill>
            </a:endParaRPr>
          </a:p>
        </p:txBody>
      </p:sp>
      <p:sp>
        <p:nvSpPr>
          <p:cNvPr id="169" name="TextBox 168"/>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70" name="TextBox 169"/>
          <p:cNvSpPr txBox="1"/>
          <p:nvPr/>
        </p:nvSpPr>
        <p:spPr>
          <a:xfrm>
            <a:off x="3863752" y="2852936"/>
            <a:ext cx="720079" cy="369332"/>
          </a:xfrm>
          <a:prstGeom prst="rect">
            <a:avLst/>
          </a:prstGeom>
          <a:noFill/>
        </p:spPr>
        <p:txBody>
          <a:bodyPr wrap="square" rtlCol="0">
            <a:spAutoFit/>
          </a:bodyPr>
          <a:lstStyle/>
          <a:p>
            <a:r>
              <a:rPr lang="zh-CN" altLang="en-US" dirty="0" smtClean="0">
                <a:solidFill>
                  <a:schemeClr val="bg1"/>
                </a:solidFill>
              </a:rPr>
              <a:t>或者</a:t>
            </a:r>
            <a:endParaRPr lang="en-US" dirty="0">
              <a:solidFill>
                <a:schemeClr val="bg1"/>
              </a:solidFill>
            </a:endParaRPr>
          </a:p>
        </p:txBody>
      </p:sp>
      <p:sp>
        <p:nvSpPr>
          <p:cNvPr id="171" name="Rectangle 170"/>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72" name="Rectangle 171">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73" name="Left Arrow 172"/>
          <p:cNvSpPr/>
          <p:nvPr/>
        </p:nvSpPr>
        <p:spPr>
          <a:xfrm rot="1363820">
            <a:off x="9080541" y="56587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8" name="Rectangle 19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p:cNvGrpSpPr/>
          <p:nvPr/>
        </p:nvGrpSpPr>
        <p:grpSpPr>
          <a:xfrm>
            <a:off x="9624392" y="692696"/>
            <a:ext cx="1584176" cy="576064"/>
            <a:chOff x="3071664" y="2708920"/>
            <a:chExt cx="1659613" cy="648072"/>
          </a:xfrm>
          <a:solidFill>
            <a:schemeClr val="accent5">
              <a:lumMod val="75000"/>
            </a:schemeClr>
          </a:solidFill>
        </p:grpSpPr>
        <p:sp>
          <p:nvSpPr>
            <p:cNvPr id="200" name="Rectangle 199"/>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2" name="Group 201"/>
          <p:cNvGrpSpPr/>
          <p:nvPr/>
        </p:nvGrpSpPr>
        <p:grpSpPr>
          <a:xfrm>
            <a:off x="6456040" y="692696"/>
            <a:ext cx="1584176" cy="576064"/>
            <a:chOff x="3071664" y="2852936"/>
            <a:chExt cx="1584176" cy="648072"/>
          </a:xfrm>
          <a:solidFill>
            <a:schemeClr val="accent5">
              <a:lumMod val="75000"/>
            </a:schemeClr>
          </a:solidFill>
        </p:grpSpPr>
        <p:sp>
          <p:nvSpPr>
            <p:cNvPr id="203" name="Rectangle 202"/>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5" name="Group 204"/>
          <p:cNvGrpSpPr/>
          <p:nvPr/>
        </p:nvGrpSpPr>
        <p:grpSpPr>
          <a:xfrm>
            <a:off x="3215680" y="692696"/>
            <a:ext cx="1728193" cy="576064"/>
            <a:chOff x="936470" y="3438001"/>
            <a:chExt cx="1653053" cy="648072"/>
          </a:xfrm>
          <a:solidFill>
            <a:schemeClr val="accent5">
              <a:lumMod val="75000"/>
            </a:schemeClr>
          </a:solidFill>
        </p:grpSpPr>
        <p:sp>
          <p:nvSpPr>
            <p:cNvPr id="206" name="Rectangle 205"/>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8" name="Group 207"/>
          <p:cNvGrpSpPr/>
          <p:nvPr/>
        </p:nvGrpSpPr>
        <p:grpSpPr>
          <a:xfrm>
            <a:off x="4871864" y="692696"/>
            <a:ext cx="1584176" cy="576064"/>
            <a:chOff x="3071664" y="2708920"/>
            <a:chExt cx="1584176" cy="648072"/>
          </a:xfrm>
          <a:solidFill>
            <a:schemeClr val="accent5">
              <a:lumMod val="75000"/>
            </a:schemeClr>
          </a:solidFill>
        </p:grpSpPr>
        <p:sp>
          <p:nvSpPr>
            <p:cNvPr id="209" name="Rectangle 208"/>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11" name="Group 210"/>
          <p:cNvGrpSpPr/>
          <p:nvPr/>
        </p:nvGrpSpPr>
        <p:grpSpPr>
          <a:xfrm>
            <a:off x="8040216" y="692696"/>
            <a:ext cx="1584176" cy="576064"/>
            <a:chOff x="3071664" y="2492896"/>
            <a:chExt cx="1584176" cy="648072"/>
          </a:xfrm>
          <a:solidFill>
            <a:schemeClr val="accent5">
              <a:lumMod val="75000"/>
            </a:schemeClr>
          </a:solidFill>
        </p:grpSpPr>
        <p:sp>
          <p:nvSpPr>
            <p:cNvPr id="212" name="Rectangle 211"/>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TextBox 163"/>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165" name="Oval 164"/>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4439816" y="2276872"/>
            <a:ext cx="3433953" cy="369332"/>
          </a:xfrm>
          <a:prstGeom prst="rect">
            <a:avLst/>
          </a:prstGeom>
          <a:noFill/>
        </p:spPr>
        <p:txBody>
          <a:bodyPr wrap="none" rtlCol="0">
            <a:spAutoFit/>
          </a:bodyPr>
          <a:lstStyle/>
          <a:p>
            <a:r>
              <a:rPr lang="zh-CN" altLang="en-US" dirty="0" smtClean="0"/>
              <a:t>从系统内</a:t>
            </a:r>
            <a:r>
              <a:rPr lang="zh-CN" altLang="en-US" smtClean="0"/>
              <a:t>之前学期导入课程信息</a:t>
            </a:r>
            <a:endParaRPr lang="en-US" dirty="0"/>
          </a:p>
        </p:txBody>
      </p:sp>
      <p:sp>
        <p:nvSpPr>
          <p:cNvPr id="168" name="TextBox 167"/>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69" name="TextBox 168"/>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70" name="Rectangle 169">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71" name="Rectangle 170"/>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172" name="Picture 171"/>
          <p:cNvPicPr>
            <a:picLocks noChangeAspect="1"/>
          </p:cNvPicPr>
          <p:nvPr/>
        </p:nvPicPr>
        <p:blipFill>
          <a:blip r:embed="rId5"/>
          <a:stretch>
            <a:fillRect/>
          </a:stretch>
        </p:blipFill>
        <p:spPr>
          <a:xfrm flipH="1">
            <a:off x="4007768" y="3573016"/>
            <a:ext cx="148208" cy="148208"/>
          </a:xfrm>
          <a:prstGeom prst="rect">
            <a:avLst/>
          </a:prstGeom>
        </p:spPr>
      </p:pic>
      <p:sp>
        <p:nvSpPr>
          <p:cNvPr id="173" name="Left Arrow 172"/>
          <p:cNvSpPr/>
          <p:nvPr/>
        </p:nvSpPr>
        <p:spPr>
          <a:xfrm rot="1363820">
            <a:off x="9224556"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8" name="Rectangle 19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p:cNvGrpSpPr/>
          <p:nvPr/>
        </p:nvGrpSpPr>
        <p:grpSpPr>
          <a:xfrm>
            <a:off x="9624392" y="692696"/>
            <a:ext cx="1584176" cy="576064"/>
            <a:chOff x="3071664" y="2708920"/>
            <a:chExt cx="1659613" cy="648072"/>
          </a:xfrm>
          <a:solidFill>
            <a:schemeClr val="accent5">
              <a:lumMod val="75000"/>
            </a:schemeClr>
          </a:solidFill>
        </p:grpSpPr>
        <p:sp>
          <p:nvSpPr>
            <p:cNvPr id="200" name="Rectangle 199"/>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2" name="Group 201"/>
          <p:cNvGrpSpPr/>
          <p:nvPr/>
        </p:nvGrpSpPr>
        <p:grpSpPr>
          <a:xfrm>
            <a:off x="6456040" y="692696"/>
            <a:ext cx="1584176" cy="576064"/>
            <a:chOff x="3071664" y="2852936"/>
            <a:chExt cx="1584176" cy="648072"/>
          </a:xfrm>
          <a:solidFill>
            <a:schemeClr val="accent5">
              <a:lumMod val="75000"/>
            </a:schemeClr>
          </a:solidFill>
        </p:grpSpPr>
        <p:sp>
          <p:nvSpPr>
            <p:cNvPr id="203" name="Rectangle 202"/>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5" name="Group 204"/>
          <p:cNvGrpSpPr/>
          <p:nvPr/>
        </p:nvGrpSpPr>
        <p:grpSpPr>
          <a:xfrm>
            <a:off x="3215680" y="692696"/>
            <a:ext cx="1728193" cy="576064"/>
            <a:chOff x="936470" y="3438001"/>
            <a:chExt cx="1653053" cy="648072"/>
          </a:xfrm>
          <a:solidFill>
            <a:schemeClr val="accent5">
              <a:lumMod val="75000"/>
            </a:schemeClr>
          </a:solidFill>
        </p:grpSpPr>
        <p:sp>
          <p:nvSpPr>
            <p:cNvPr id="206" name="Rectangle 205"/>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8" name="Group 207"/>
          <p:cNvGrpSpPr/>
          <p:nvPr/>
        </p:nvGrpSpPr>
        <p:grpSpPr>
          <a:xfrm>
            <a:off x="4871864" y="692696"/>
            <a:ext cx="1584176" cy="576064"/>
            <a:chOff x="3071664" y="2708920"/>
            <a:chExt cx="1584176" cy="648072"/>
          </a:xfrm>
          <a:solidFill>
            <a:schemeClr val="accent5">
              <a:lumMod val="75000"/>
            </a:schemeClr>
          </a:solidFill>
        </p:grpSpPr>
        <p:sp>
          <p:nvSpPr>
            <p:cNvPr id="209" name="Rectangle 208"/>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11" name="Group 210"/>
          <p:cNvGrpSpPr/>
          <p:nvPr/>
        </p:nvGrpSpPr>
        <p:grpSpPr>
          <a:xfrm>
            <a:off x="8040216" y="692696"/>
            <a:ext cx="1584176" cy="576064"/>
            <a:chOff x="3071664" y="2492896"/>
            <a:chExt cx="1584176" cy="648072"/>
          </a:xfrm>
          <a:solidFill>
            <a:schemeClr val="accent5">
              <a:lumMod val="75000"/>
            </a:schemeClr>
          </a:solidFill>
        </p:grpSpPr>
        <p:sp>
          <p:nvSpPr>
            <p:cNvPr id="212" name="Rectangle 211"/>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65" name="Rectangle 164"/>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66" name="TextBox 165"/>
          <p:cNvSpPr txBox="1"/>
          <p:nvPr/>
        </p:nvSpPr>
        <p:spPr>
          <a:xfrm>
            <a:off x="3719736" y="1916832"/>
            <a:ext cx="2294218" cy="369332"/>
          </a:xfrm>
          <a:prstGeom prst="rect">
            <a:avLst/>
          </a:prstGeom>
          <a:noFill/>
        </p:spPr>
        <p:txBody>
          <a:bodyPr wrap="none" rtlCol="0">
            <a:spAutoFit/>
          </a:bodyPr>
          <a:lstStyle/>
          <a:p>
            <a:r>
              <a:rPr lang="zh-CN" altLang="en-US" dirty="0" smtClean="0"/>
              <a:t>请</a:t>
            </a:r>
            <a:r>
              <a:rPr lang="zh-CN" altLang="en-US" smtClean="0"/>
              <a:t>给出导入文件地址</a:t>
            </a:r>
            <a:endParaRPr lang="en-US" dirty="0"/>
          </a:p>
        </p:txBody>
      </p:sp>
      <p:pic>
        <p:nvPicPr>
          <p:cNvPr id="167" name="Picture 166">
            <a:hlinkClick r:id="rId4" action="ppaction://hlinksldjump"/>
          </p:cNvPr>
          <p:cNvPicPr>
            <a:picLocks noChangeAspect="1"/>
          </p:cNvPicPr>
          <p:nvPr/>
        </p:nvPicPr>
        <p:blipFill>
          <a:blip r:embed="rId5"/>
          <a:stretch>
            <a:fillRect/>
          </a:stretch>
        </p:blipFill>
        <p:spPr>
          <a:xfrm>
            <a:off x="3575720" y="2348880"/>
            <a:ext cx="7028519" cy="2016224"/>
          </a:xfrm>
          <a:prstGeom prst="rect">
            <a:avLst/>
          </a:prstGeom>
        </p:spPr>
      </p:pic>
      <p:sp>
        <p:nvSpPr>
          <p:cNvPr id="168" name="Left Arrow 167"/>
          <p:cNvSpPr/>
          <p:nvPr/>
        </p:nvSpPr>
        <p:spPr>
          <a:xfrm rot="1363820">
            <a:off x="10160660" y="421856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1" name="TextBox 170"/>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2" name="Rectangle 17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3" name="TextBox 17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4" name="Rectangle 173"/>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3" name="Rectangle 192"/>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9624392" y="692696"/>
            <a:ext cx="1584176" cy="576064"/>
            <a:chOff x="3071664" y="2708920"/>
            <a:chExt cx="1659613" cy="648072"/>
          </a:xfrm>
          <a:solidFill>
            <a:schemeClr val="accent5">
              <a:lumMod val="75000"/>
            </a:schemeClr>
          </a:solidFill>
        </p:grpSpPr>
        <p:sp>
          <p:nvSpPr>
            <p:cNvPr id="195" name="Rectangle 194"/>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7" name="Group 196"/>
          <p:cNvGrpSpPr/>
          <p:nvPr/>
        </p:nvGrpSpPr>
        <p:grpSpPr>
          <a:xfrm>
            <a:off x="6456040" y="692696"/>
            <a:ext cx="1584176" cy="576064"/>
            <a:chOff x="3071664" y="2852936"/>
            <a:chExt cx="1584176" cy="648072"/>
          </a:xfrm>
          <a:solidFill>
            <a:schemeClr val="accent5">
              <a:lumMod val="75000"/>
            </a:schemeClr>
          </a:solidFill>
        </p:grpSpPr>
        <p:sp>
          <p:nvSpPr>
            <p:cNvPr id="198" name="Rectangle 197"/>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0" name="Group 199"/>
          <p:cNvGrpSpPr/>
          <p:nvPr/>
        </p:nvGrpSpPr>
        <p:grpSpPr>
          <a:xfrm>
            <a:off x="3215680" y="692696"/>
            <a:ext cx="1728193" cy="576064"/>
            <a:chOff x="936470" y="3438001"/>
            <a:chExt cx="1653053" cy="648072"/>
          </a:xfrm>
          <a:solidFill>
            <a:schemeClr val="accent5">
              <a:lumMod val="75000"/>
            </a:schemeClr>
          </a:solidFill>
        </p:grpSpPr>
        <p:sp>
          <p:nvSpPr>
            <p:cNvPr id="201" name="Rectangle 200"/>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3" name="Group 202"/>
          <p:cNvGrpSpPr/>
          <p:nvPr/>
        </p:nvGrpSpPr>
        <p:grpSpPr>
          <a:xfrm>
            <a:off x="4871864" y="692696"/>
            <a:ext cx="1584176" cy="576064"/>
            <a:chOff x="3071664" y="2708920"/>
            <a:chExt cx="1584176" cy="648072"/>
          </a:xfrm>
          <a:solidFill>
            <a:schemeClr val="accent5">
              <a:lumMod val="75000"/>
            </a:schemeClr>
          </a:solidFill>
        </p:grpSpPr>
        <p:sp>
          <p:nvSpPr>
            <p:cNvPr id="204" name="Rectangle 20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6" name="Group 205"/>
          <p:cNvGrpSpPr/>
          <p:nvPr/>
        </p:nvGrpSpPr>
        <p:grpSpPr>
          <a:xfrm>
            <a:off x="8040216" y="692696"/>
            <a:ext cx="1584176" cy="576064"/>
            <a:chOff x="3071664" y="2492896"/>
            <a:chExt cx="1584176" cy="648072"/>
          </a:xfrm>
          <a:solidFill>
            <a:schemeClr val="accent5">
              <a:lumMod val="75000"/>
            </a:schemeClr>
          </a:solidFill>
        </p:grpSpPr>
        <p:sp>
          <p:nvSpPr>
            <p:cNvPr id="207" name="Rectangle 20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65" name="Rectangle 164"/>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66" name="TextBox 165"/>
          <p:cNvSpPr txBox="1"/>
          <p:nvPr/>
        </p:nvSpPr>
        <p:spPr>
          <a:xfrm>
            <a:off x="3719736" y="1916832"/>
            <a:ext cx="2294218" cy="369332"/>
          </a:xfrm>
          <a:prstGeom prst="rect">
            <a:avLst/>
          </a:prstGeom>
          <a:noFill/>
        </p:spPr>
        <p:txBody>
          <a:bodyPr wrap="none" rtlCol="0">
            <a:spAutoFit/>
          </a:bodyPr>
          <a:lstStyle/>
          <a:p>
            <a:r>
              <a:rPr lang="zh-CN" altLang="en-US" dirty="0" smtClean="0"/>
              <a:t>请</a:t>
            </a:r>
            <a:r>
              <a:rPr lang="zh-CN" altLang="en-US" smtClean="0"/>
              <a:t>给出导入文件地址</a:t>
            </a:r>
            <a:endParaRPr lang="en-US" dirty="0"/>
          </a:p>
        </p:txBody>
      </p:sp>
      <p:sp>
        <p:nvSpPr>
          <p:cNvPr id="167" name="Rectangle 166"/>
          <p:cNvSpPr/>
          <p:nvPr/>
        </p:nvSpPr>
        <p:spPr>
          <a:xfrm>
            <a:off x="3791744" y="2492896"/>
            <a:ext cx="662473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3791744" y="2492896"/>
            <a:ext cx="5111592" cy="338554"/>
          </a:xfrm>
          <a:prstGeom prst="rect">
            <a:avLst/>
          </a:prstGeom>
          <a:noFill/>
        </p:spPr>
        <p:txBody>
          <a:bodyPr wrap="none" rtlCol="0">
            <a:spAutoFit/>
          </a:bodyPr>
          <a:lstStyle/>
          <a:p>
            <a:r>
              <a:rPr lang="en-US" altLang="zh-CN" sz="1600" dirty="0" smtClean="0"/>
              <a:t>C:/users/</a:t>
            </a:r>
            <a:r>
              <a:rPr lang="en-US" altLang="zh-CN" sz="1600" dirty="0" err="1" smtClean="0"/>
              <a:t>huangxing</a:t>
            </a:r>
            <a:r>
              <a:rPr lang="en-US" altLang="zh-CN" sz="1600" dirty="0" smtClean="0"/>
              <a:t>/</a:t>
            </a:r>
            <a:r>
              <a:rPr lang="en-US" altLang="zh-CN" sz="1600" dirty="0" err="1" smtClean="0"/>
              <a:t>offline_documents</a:t>
            </a:r>
            <a:r>
              <a:rPr lang="en-US" altLang="zh-CN" sz="1600" dirty="0" smtClean="0"/>
              <a:t>/</a:t>
            </a:r>
            <a:r>
              <a:rPr lang="zh-CN" altLang="en-US" sz="1600" dirty="0" smtClean="0"/>
              <a:t>排课历史数据</a:t>
            </a:r>
            <a:r>
              <a:rPr lang="en-US" altLang="zh-CN" sz="1600" dirty="0" smtClean="0"/>
              <a:t>.</a:t>
            </a:r>
            <a:r>
              <a:rPr lang="en-US" altLang="zh-CN" sz="1600" dirty="0" err="1" smtClean="0"/>
              <a:t>xlsx</a:t>
            </a:r>
            <a:endParaRPr lang="en-US" sz="1600" dirty="0"/>
          </a:p>
        </p:txBody>
      </p:sp>
      <p:sp>
        <p:nvSpPr>
          <p:cNvPr id="169" name="Left Arrow 168"/>
          <p:cNvSpPr/>
          <p:nvPr/>
        </p:nvSpPr>
        <p:spPr>
          <a:xfrm rot="1363820">
            <a:off x="9224556" y="58747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2" name="TextBox 17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3" name="Rectangle 17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4" name="TextBox 17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5" name="Rectangle 17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4" name="Rectangle 19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9624392" y="692696"/>
            <a:ext cx="1584176" cy="576064"/>
            <a:chOff x="3071664" y="2708920"/>
            <a:chExt cx="1659613" cy="648072"/>
          </a:xfrm>
          <a:solidFill>
            <a:schemeClr val="accent5">
              <a:lumMod val="75000"/>
            </a:schemeClr>
          </a:solidFill>
        </p:grpSpPr>
        <p:sp>
          <p:nvSpPr>
            <p:cNvPr id="196" name="Rectangle 19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8" name="Group 197"/>
          <p:cNvGrpSpPr/>
          <p:nvPr/>
        </p:nvGrpSpPr>
        <p:grpSpPr>
          <a:xfrm>
            <a:off x="6456040" y="692696"/>
            <a:ext cx="1584176" cy="576064"/>
            <a:chOff x="3071664" y="2852936"/>
            <a:chExt cx="1584176" cy="648072"/>
          </a:xfrm>
          <a:solidFill>
            <a:schemeClr val="accent5">
              <a:lumMod val="75000"/>
            </a:schemeClr>
          </a:solidFill>
        </p:grpSpPr>
        <p:sp>
          <p:nvSpPr>
            <p:cNvPr id="199" name="Rectangle 19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1" name="Group 200"/>
          <p:cNvGrpSpPr/>
          <p:nvPr/>
        </p:nvGrpSpPr>
        <p:grpSpPr>
          <a:xfrm>
            <a:off x="3215680" y="692696"/>
            <a:ext cx="1728193" cy="576064"/>
            <a:chOff x="936470" y="3438001"/>
            <a:chExt cx="1653053" cy="648072"/>
          </a:xfrm>
          <a:solidFill>
            <a:schemeClr val="accent5">
              <a:lumMod val="75000"/>
            </a:schemeClr>
          </a:solidFill>
        </p:grpSpPr>
        <p:sp>
          <p:nvSpPr>
            <p:cNvPr id="202" name="Rectangle 20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4" name="Group 203"/>
          <p:cNvGrpSpPr/>
          <p:nvPr/>
        </p:nvGrpSpPr>
        <p:grpSpPr>
          <a:xfrm>
            <a:off x="4871864" y="692696"/>
            <a:ext cx="1584176" cy="576064"/>
            <a:chOff x="3071664" y="2708920"/>
            <a:chExt cx="1584176" cy="648072"/>
          </a:xfrm>
          <a:solidFill>
            <a:schemeClr val="accent5">
              <a:lumMod val="75000"/>
            </a:schemeClr>
          </a:solidFill>
        </p:grpSpPr>
        <p:sp>
          <p:nvSpPr>
            <p:cNvPr id="205" name="Rectangle 20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7" name="Group 206"/>
          <p:cNvGrpSpPr/>
          <p:nvPr/>
        </p:nvGrpSpPr>
        <p:grpSpPr>
          <a:xfrm>
            <a:off x="8040216" y="692696"/>
            <a:ext cx="1584176" cy="576064"/>
            <a:chOff x="3071664" y="2492896"/>
            <a:chExt cx="1584176" cy="648072"/>
          </a:xfrm>
          <a:solidFill>
            <a:schemeClr val="accent5">
              <a:lumMod val="75000"/>
            </a:schemeClr>
          </a:solidFill>
        </p:grpSpPr>
        <p:sp>
          <p:nvSpPr>
            <p:cNvPr id="208" name="Rectangle 20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list:</a:t>
            </a:r>
            <a:endParaRPr 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分配上课时间模块和查询模块设计未更新</a:t>
            </a:r>
            <a:endParaRPr lang="en-US" altLang="zh-CN" dirty="0" smtClean="0"/>
          </a:p>
          <a:p>
            <a:r>
              <a:rPr lang="zh-CN" altLang="en-US" dirty="0" smtClean="0"/>
              <a:t>分配上课时间模块：</a:t>
            </a:r>
            <a:endParaRPr lang="en-US" altLang="zh-CN" dirty="0" smtClean="0"/>
          </a:p>
          <a:p>
            <a:pPr lvl="1"/>
            <a:r>
              <a:rPr lang="zh-CN" altLang="en-US" dirty="0" smtClean="0"/>
              <a:t>需要按照学位进行，因为每个学位的负责教务老师会输入本学位的学生需要上公共课的时间，这些时间是被</a:t>
            </a:r>
            <a:r>
              <a:rPr lang="en-US" altLang="zh-CN" dirty="0" smtClean="0"/>
              <a:t>block</a:t>
            </a:r>
            <a:r>
              <a:rPr lang="zh-CN" altLang="en-US" dirty="0" smtClean="0"/>
              <a:t>掉，不可以安排系内课程的。所以还需要留接口给老师输入公共课时间。</a:t>
            </a:r>
            <a:endParaRPr lang="en-US" altLang="zh-CN" dirty="0" smtClean="0"/>
          </a:p>
          <a:p>
            <a:pPr lvl="1"/>
            <a:r>
              <a:rPr lang="zh-CN" altLang="en-US" dirty="0" smtClean="0"/>
              <a:t>需要列出所有为分配时间课程的列表</a:t>
            </a:r>
            <a:endParaRPr lang="en-US" altLang="zh-CN" dirty="0" smtClean="0"/>
          </a:p>
          <a:p>
            <a:pPr lvl="1"/>
            <a:r>
              <a:rPr lang="zh-CN" altLang="en-US" dirty="0" smtClean="0"/>
              <a:t>在老师的</a:t>
            </a:r>
            <a:r>
              <a:rPr lang="en-US" altLang="zh-CN" dirty="0" smtClean="0"/>
              <a:t>calendar</a:t>
            </a:r>
            <a:r>
              <a:rPr lang="zh-CN" altLang="en-US" dirty="0" smtClean="0"/>
              <a:t>上，不允许有时间冲突课程，系统要禁止掉。</a:t>
            </a:r>
            <a:endParaRPr lang="en-US" altLang="zh-CN" dirty="0" smtClean="0"/>
          </a:p>
          <a:p>
            <a:pPr lvl="1"/>
            <a:r>
              <a:rPr lang="zh-CN" altLang="en-US" dirty="0" smtClean="0"/>
              <a:t>在班级</a:t>
            </a:r>
            <a:r>
              <a:rPr lang="en-US" altLang="zh-CN" dirty="0" smtClean="0"/>
              <a:t>/</a:t>
            </a:r>
            <a:r>
              <a:rPr lang="zh-CN" altLang="en-US" dirty="0" smtClean="0"/>
              <a:t>专业的</a:t>
            </a:r>
            <a:r>
              <a:rPr lang="en-US" altLang="zh-CN" dirty="0" smtClean="0"/>
              <a:t>calendar</a:t>
            </a:r>
            <a:r>
              <a:rPr lang="zh-CN" altLang="en-US" dirty="0" smtClean="0"/>
              <a:t>上，允许有时间冲突的课程，系统提出警告，具体由操作老师决定是否继续。</a:t>
            </a:r>
            <a:endParaRPr lang="en-US" altLang="zh-CN" dirty="0" smtClean="0"/>
          </a:p>
          <a:p>
            <a:pPr lvl="1"/>
            <a:r>
              <a:rPr lang="zh-CN" altLang="en-US" dirty="0" smtClean="0"/>
              <a:t>本科课程计划由教务员老师统一安排上课时间</a:t>
            </a:r>
            <a:endParaRPr lang="en-US" altLang="zh-CN" dirty="0" smtClean="0"/>
          </a:p>
          <a:p>
            <a:pPr lvl="1"/>
            <a:r>
              <a:rPr lang="zh-CN" altLang="en-US" dirty="0" smtClean="0"/>
              <a:t>硕士博士课程计划由授课老师提议上课时间，最终由教务员老师调整确定。需要考虑做么做界面</a:t>
            </a:r>
            <a:endParaRPr lang="en-US" altLang="zh-CN" dirty="0" smtClean="0"/>
          </a:p>
          <a:p>
            <a:pPr lvl="1"/>
            <a:r>
              <a:rPr lang="zh-CN" altLang="en-US" dirty="0" smtClean="0"/>
              <a:t>分配上课时间最终确定后，需要导出结果，分别按照班级</a:t>
            </a:r>
            <a:r>
              <a:rPr lang="en-US" altLang="zh-CN" dirty="0" smtClean="0"/>
              <a:t>/</a:t>
            </a:r>
            <a:r>
              <a:rPr lang="zh-CN" altLang="en-US" dirty="0" smtClean="0"/>
              <a:t>专业课表导出和按照老师课表导出</a:t>
            </a:r>
            <a:endParaRPr lang="en-US" altLang="zh-CN" dirty="0" smtClean="0"/>
          </a:p>
          <a:p>
            <a:pPr lvl="1"/>
            <a:r>
              <a:rPr lang="zh-CN" altLang="en-US" dirty="0" smtClean="0"/>
              <a:t>上课时间要分第一学期，第二学期，无法一年同时定下。所以考虑界面要求第一第二学期的选项。</a:t>
            </a:r>
            <a:endParaRPr lang="en-US" altLang="zh-CN" dirty="0" smtClean="0"/>
          </a:p>
          <a:p>
            <a:r>
              <a:rPr lang="zh-CN" altLang="en-US" dirty="0" smtClean="0"/>
              <a:t>课程信息输入的时候，系统默认按照预先设定规则，给出难度赋值，难度值从</a:t>
            </a:r>
            <a:r>
              <a:rPr lang="en-US" altLang="zh-CN" dirty="0" smtClean="0"/>
              <a:t>10</a:t>
            </a:r>
            <a:r>
              <a:rPr lang="zh-CN" altLang="en-US" dirty="0" smtClean="0"/>
              <a:t>到</a:t>
            </a:r>
            <a:r>
              <a:rPr lang="en-US" altLang="zh-CN" dirty="0" smtClean="0"/>
              <a:t>1</a:t>
            </a:r>
            <a:r>
              <a:rPr lang="zh-CN" altLang="en-US" dirty="0" smtClean="0"/>
              <a:t>（大到小）。规则大约为：本科为</a:t>
            </a:r>
            <a:r>
              <a:rPr lang="en-US" altLang="zh-CN" dirty="0" smtClean="0"/>
              <a:t>10</a:t>
            </a:r>
            <a:r>
              <a:rPr lang="zh-CN" altLang="en-US" dirty="0" smtClean="0"/>
              <a:t>，选修</a:t>
            </a:r>
            <a:r>
              <a:rPr lang="en-US" altLang="zh-CN" dirty="0" smtClean="0"/>
              <a:t>10-1</a:t>
            </a:r>
            <a:r>
              <a:rPr lang="zh-CN" altLang="en-US" dirty="0" smtClean="0"/>
              <a:t>，平行班</a:t>
            </a:r>
            <a:r>
              <a:rPr lang="en-US" altLang="zh-CN" dirty="0" smtClean="0"/>
              <a:t>10-1</a:t>
            </a:r>
            <a:r>
              <a:rPr lang="zh-CN" altLang="en-US" dirty="0" smtClean="0"/>
              <a:t>，法律硕士为</a:t>
            </a:r>
            <a:r>
              <a:rPr lang="en-US" altLang="zh-CN" dirty="0" smtClean="0"/>
              <a:t>8</a:t>
            </a:r>
            <a:r>
              <a:rPr lang="zh-CN" altLang="en-US" dirty="0" smtClean="0"/>
              <a:t>，法学硕士</a:t>
            </a:r>
            <a:r>
              <a:rPr lang="en-US" altLang="zh-CN" dirty="0" smtClean="0"/>
              <a:t>/</a:t>
            </a:r>
            <a:r>
              <a:rPr lang="zh-CN" altLang="en-US" dirty="0" smtClean="0"/>
              <a:t>博士为</a:t>
            </a:r>
            <a:r>
              <a:rPr lang="en-US" altLang="zh-CN" dirty="0" smtClean="0"/>
              <a:t>6</a:t>
            </a:r>
            <a:r>
              <a:rPr lang="zh-CN" altLang="en-US" dirty="0" smtClean="0"/>
              <a:t>。具体可以之后讨论。</a:t>
            </a:r>
            <a:endParaRPr lang="en-US" altLang="zh-CN" dirty="0" smtClean="0"/>
          </a:p>
          <a:p>
            <a:r>
              <a:rPr lang="zh-CN" altLang="en-US" dirty="0" smtClean="0"/>
              <a:t>老师申报课程，要求必须按一门本科课程，和一门法律硕士课程，如果缺少，确认申报完成的时候，系统需要提示，并要求说明理由。</a:t>
            </a:r>
            <a:endParaRPr lang="en-US" altLang="zh-CN" dirty="0" smtClean="0"/>
          </a:p>
          <a:p>
            <a:r>
              <a:rPr lang="zh-CN" altLang="en-US" dirty="0" smtClean="0"/>
              <a:t>排课流程为：</a:t>
            </a:r>
            <a:r>
              <a:rPr lang="en-US" altLang="zh-CN" dirty="0" smtClean="0"/>
              <a:t>1</a:t>
            </a:r>
            <a:r>
              <a:rPr lang="zh-CN" altLang="en-US" dirty="0" smtClean="0"/>
              <a:t>输入课程信息（可选教师为空），</a:t>
            </a:r>
            <a:r>
              <a:rPr lang="en-US" altLang="zh-CN" dirty="0" smtClean="0"/>
              <a:t>2</a:t>
            </a:r>
            <a:r>
              <a:rPr lang="zh-CN" altLang="en-US" dirty="0" smtClean="0"/>
              <a:t>在册教师上线申报课程，申报课程默认自动设定为课程可选教师列表； 教师线上填写期望学时（不填为默认平均值）</a:t>
            </a:r>
            <a:r>
              <a:rPr lang="en-US" altLang="zh-CN" dirty="0" smtClean="0"/>
              <a:t>3</a:t>
            </a:r>
            <a:r>
              <a:rPr lang="zh-CN" altLang="en-US" dirty="0" smtClean="0"/>
              <a:t>申报结果导出，现在领导审查，</a:t>
            </a:r>
            <a:r>
              <a:rPr lang="en-US" altLang="zh-CN" dirty="0" smtClean="0"/>
              <a:t>4</a:t>
            </a:r>
            <a:r>
              <a:rPr lang="zh-CN" altLang="en-US" dirty="0" smtClean="0"/>
              <a:t>，教务员反馈审查结果到系统，修改可选教师列表；教务员修改教师期望学时，以反映由行政工作的老师工作量分配；教务员修改课程难度设置；</a:t>
            </a:r>
            <a:r>
              <a:rPr lang="en-US" altLang="zh-CN" dirty="0" smtClean="0"/>
              <a:t>5</a:t>
            </a:r>
            <a:r>
              <a:rPr lang="zh-CN" altLang="en-US" dirty="0" smtClean="0"/>
              <a:t>系统自动排课；</a:t>
            </a:r>
            <a:r>
              <a:rPr lang="en-US" altLang="zh-CN" dirty="0" smtClean="0"/>
              <a:t>6</a:t>
            </a:r>
            <a:r>
              <a:rPr lang="zh-CN" altLang="en-US" dirty="0" smtClean="0"/>
              <a:t>教务员手动微调；</a:t>
            </a:r>
            <a:r>
              <a:rPr lang="en-US" altLang="zh-CN" dirty="0" smtClean="0"/>
              <a:t>7</a:t>
            </a:r>
            <a:r>
              <a:rPr lang="zh-CN" altLang="en-US" dirty="0" smtClean="0"/>
              <a:t>确认排课结束；</a:t>
            </a:r>
            <a:r>
              <a:rPr lang="en-US" altLang="zh-CN" dirty="0" smtClean="0"/>
              <a:t>8</a:t>
            </a:r>
            <a:r>
              <a:rPr lang="zh-CN" altLang="en-US" dirty="0" smtClean="0"/>
              <a:t>分配课程时间：本科先分，再法律硕士，然后法学硕士，最后博士。</a:t>
            </a:r>
            <a:endParaRPr lang="en-US" altLang="zh-CN" dirty="0" smtClean="0"/>
          </a:p>
          <a:p>
            <a:r>
              <a:rPr lang="zh-CN" altLang="en-US" dirty="0" smtClean="0"/>
              <a:t>教师申报课程完毕，要求系统发邮件给每个老师，列出他们个人申报课程，发邮件给教务员列出所有申报情况，包括没有申报的人，课申报由特殊说明的内容。</a:t>
            </a:r>
            <a:endParaRPr lang="en-US" altLang="zh-CN" dirty="0" smtClean="0"/>
          </a:p>
          <a:p>
            <a:r>
              <a:rPr lang="zh-CN" altLang="en-US" dirty="0" smtClean="0"/>
              <a:t>排课逻辑以工作量平衡为第一优先级目标，难度均衡为第二优先级目标，教师轮替为第三优先级目标。</a:t>
            </a:r>
            <a:endParaRPr lang="en-US" altLang="zh-CN" dirty="0" smtClean="0"/>
          </a:p>
          <a:p>
            <a:r>
              <a:rPr lang="en-US" altLang="zh-CN" dirty="0" smtClean="0"/>
              <a:t>2018</a:t>
            </a:r>
            <a:r>
              <a:rPr lang="zh-CN" altLang="en-US" dirty="0" smtClean="0"/>
              <a:t>年</a:t>
            </a:r>
            <a:r>
              <a:rPr lang="en-US" altLang="zh-CN" dirty="0" smtClean="0"/>
              <a:t>3</a:t>
            </a:r>
            <a:r>
              <a:rPr lang="zh-CN" altLang="en-US" dirty="0" smtClean="0"/>
              <a:t>月中要完成第一次排课，出结果。</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575720"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a:hlinkClick r:id="rId4" action="ppaction://hlinksldjump"/>
          </p:cNvPr>
          <p:cNvSpPr/>
          <p:nvPr/>
        </p:nvSpPr>
        <p:spPr>
          <a:xfrm>
            <a:off x="9336360" y="551723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关闭窗口</a:t>
            </a:r>
            <a:endParaRPr lang="en-US" dirty="0"/>
          </a:p>
        </p:txBody>
      </p:sp>
      <p:sp>
        <p:nvSpPr>
          <p:cNvPr id="165" name="TextBox 164"/>
          <p:cNvSpPr txBox="1"/>
          <p:nvPr/>
        </p:nvSpPr>
        <p:spPr>
          <a:xfrm>
            <a:off x="6312024" y="3284984"/>
            <a:ext cx="1800493" cy="553998"/>
          </a:xfrm>
          <a:prstGeom prst="rect">
            <a:avLst/>
          </a:prstGeom>
          <a:noFill/>
        </p:spPr>
        <p:txBody>
          <a:bodyPr wrap="none" rtlCol="0">
            <a:spAutoFit/>
          </a:bodyPr>
          <a:lstStyle/>
          <a:p>
            <a:r>
              <a:rPr lang="zh-CN" altLang="en-US" dirty="0" smtClean="0"/>
              <a:t>导入数据成功！</a:t>
            </a:r>
            <a:endParaRPr lang="en-US" altLang="zh-CN" dirty="0" smtClean="0"/>
          </a:p>
          <a:p>
            <a:r>
              <a:rPr lang="zh-CN" altLang="en-US" sz="1200" dirty="0" smtClean="0"/>
              <a:t>导入课程信息</a:t>
            </a:r>
            <a:r>
              <a:rPr lang="en-US" altLang="zh-CN" sz="1200" dirty="0" smtClean="0"/>
              <a:t>1</a:t>
            </a:r>
            <a:r>
              <a:rPr lang="zh-CN" altLang="en-US" sz="1200" dirty="0" smtClean="0"/>
              <a:t>条。</a:t>
            </a:r>
            <a:endParaRPr lang="en-US" sz="1200" dirty="0"/>
          </a:p>
        </p:txBody>
      </p:sp>
      <p:sp>
        <p:nvSpPr>
          <p:cNvPr id="166" name="Snip Same Side Corner Rectangle 165"/>
          <p:cNvSpPr/>
          <p:nvPr/>
        </p:nvSpPr>
        <p:spPr>
          <a:xfrm>
            <a:off x="8400256" y="1772816"/>
            <a:ext cx="2160240" cy="2088232"/>
          </a:xfrm>
          <a:prstGeom prst="snip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7" name="TextBox 166"/>
          <p:cNvSpPr txBox="1"/>
          <p:nvPr/>
        </p:nvSpPr>
        <p:spPr>
          <a:xfrm>
            <a:off x="8616280" y="2060848"/>
            <a:ext cx="1728192" cy="646331"/>
          </a:xfrm>
          <a:prstGeom prst="rect">
            <a:avLst/>
          </a:prstGeom>
          <a:solidFill>
            <a:schemeClr val="accent6"/>
          </a:solidFill>
        </p:spPr>
        <p:txBody>
          <a:bodyPr wrap="square" rtlCol="0">
            <a:spAutoFit/>
          </a:bodyPr>
          <a:lstStyle/>
          <a:p>
            <a:pPr algn="ctr"/>
            <a:r>
              <a:rPr lang="zh-CN" altLang="en-US" sz="1200" dirty="0" smtClean="0">
                <a:solidFill>
                  <a:schemeClr val="tx1"/>
                </a:solidFill>
              </a:rPr>
              <a:t>如果课程代码和名称没有冲突，并且其他字段合规，则直接导入。</a:t>
            </a:r>
            <a:endParaRPr lang="en-US" altLang="zh-CN" sz="1200" dirty="0" smtClean="0">
              <a:solidFill>
                <a:schemeClr val="tx1"/>
              </a:solidFill>
            </a:endParaRPr>
          </a:p>
        </p:txBody>
      </p:sp>
      <p:sp>
        <p:nvSpPr>
          <p:cNvPr id="168" name="TextBox 167"/>
          <p:cNvSpPr txBox="1"/>
          <p:nvPr/>
        </p:nvSpPr>
        <p:spPr>
          <a:xfrm>
            <a:off x="8472264" y="2780928"/>
            <a:ext cx="2016223" cy="1015663"/>
          </a:xfrm>
          <a:prstGeom prst="rect">
            <a:avLst/>
          </a:prstGeom>
          <a:solidFill>
            <a:srgbClr val="FF0000"/>
          </a:solidFill>
        </p:spPr>
        <p:txBody>
          <a:bodyPr wrap="square" rtlCol="0">
            <a:spAutoFit/>
          </a:bodyPr>
          <a:lstStyle/>
          <a:p>
            <a:pPr algn="ctr"/>
            <a:r>
              <a:rPr lang="zh-CN" altLang="en-US" sz="1200" dirty="0" smtClean="0">
                <a:solidFill>
                  <a:schemeClr val="tx1"/>
                </a:solidFill>
              </a:rPr>
              <a:t>如果课程代码与名称同系统内历史记录冲突，或有其他不合规字段，则提示要求修改数据源</a:t>
            </a:r>
            <a:r>
              <a:rPr lang="en-US" altLang="zh-CN" sz="1200" dirty="0" smtClean="0">
                <a:solidFill>
                  <a:schemeClr val="tx1"/>
                </a:solidFill>
              </a:rPr>
              <a:t>Excel</a:t>
            </a:r>
            <a:r>
              <a:rPr lang="zh-CN" altLang="en-US" sz="1200" dirty="0" smtClean="0">
                <a:solidFill>
                  <a:schemeClr val="tx1"/>
                </a:solidFill>
              </a:rPr>
              <a:t>文件，导入不成功，并退出导入界面。</a:t>
            </a:r>
            <a:endParaRPr lang="en-US" sz="1200" dirty="0">
              <a:solidFill>
                <a:schemeClr val="tx1"/>
              </a:solidFill>
            </a:endParaRPr>
          </a:p>
        </p:txBody>
      </p:sp>
      <p:sp>
        <p:nvSpPr>
          <p:cNvPr id="170" name="Left Arrow 169"/>
          <p:cNvSpPr/>
          <p:nvPr/>
        </p:nvSpPr>
        <p:spPr>
          <a:xfrm rot="1363820">
            <a:off x="10376684"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2" name="TextBox 17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3" name="Rectangle 17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4" name="TextBox 17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5" name="Rectangle 17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4" name="Rectangle 19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9624392" y="692696"/>
            <a:ext cx="1584176" cy="576064"/>
            <a:chOff x="3071664" y="2708920"/>
            <a:chExt cx="1659613" cy="648072"/>
          </a:xfrm>
          <a:solidFill>
            <a:schemeClr val="accent5">
              <a:lumMod val="75000"/>
            </a:schemeClr>
          </a:solidFill>
        </p:grpSpPr>
        <p:sp>
          <p:nvSpPr>
            <p:cNvPr id="196" name="Rectangle 19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8" name="Group 197"/>
          <p:cNvGrpSpPr/>
          <p:nvPr/>
        </p:nvGrpSpPr>
        <p:grpSpPr>
          <a:xfrm>
            <a:off x="6456040" y="692696"/>
            <a:ext cx="1584176" cy="576064"/>
            <a:chOff x="3071664" y="2852936"/>
            <a:chExt cx="1584176" cy="648072"/>
          </a:xfrm>
          <a:solidFill>
            <a:schemeClr val="accent5">
              <a:lumMod val="75000"/>
            </a:schemeClr>
          </a:solidFill>
        </p:grpSpPr>
        <p:sp>
          <p:nvSpPr>
            <p:cNvPr id="199" name="Rectangle 19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1" name="Group 200"/>
          <p:cNvGrpSpPr/>
          <p:nvPr/>
        </p:nvGrpSpPr>
        <p:grpSpPr>
          <a:xfrm>
            <a:off x="3215680" y="692696"/>
            <a:ext cx="1728193" cy="576064"/>
            <a:chOff x="936470" y="3438001"/>
            <a:chExt cx="1653053" cy="648072"/>
          </a:xfrm>
          <a:solidFill>
            <a:schemeClr val="accent5">
              <a:lumMod val="75000"/>
            </a:schemeClr>
          </a:solidFill>
        </p:grpSpPr>
        <p:sp>
          <p:nvSpPr>
            <p:cNvPr id="202" name="Rectangle 20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4" name="Group 203"/>
          <p:cNvGrpSpPr/>
          <p:nvPr/>
        </p:nvGrpSpPr>
        <p:grpSpPr>
          <a:xfrm>
            <a:off x="4871864" y="692696"/>
            <a:ext cx="1584176" cy="576064"/>
            <a:chOff x="3071664" y="2708920"/>
            <a:chExt cx="1584176" cy="648072"/>
          </a:xfrm>
          <a:solidFill>
            <a:schemeClr val="accent5">
              <a:lumMod val="75000"/>
            </a:schemeClr>
          </a:solidFill>
        </p:grpSpPr>
        <p:sp>
          <p:nvSpPr>
            <p:cNvPr id="205" name="Rectangle 20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7" name="Group 206"/>
          <p:cNvGrpSpPr/>
          <p:nvPr/>
        </p:nvGrpSpPr>
        <p:grpSpPr>
          <a:xfrm>
            <a:off x="8040216" y="692696"/>
            <a:ext cx="1584176" cy="576064"/>
            <a:chOff x="3071664" y="2492896"/>
            <a:chExt cx="1584176" cy="648072"/>
          </a:xfrm>
          <a:solidFill>
            <a:schemeClr val="accent5">
              <a:lumMod val="75000"/>
            </a:schemeClr>
          </a:solidFill>
        </p:grpSpPr>
        <p:sp>
          <p:nvSpPr>
            <p:cNvPr id="208" name="Rectangle 20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3</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13</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a:hlinkClick r:id="rId4" action="ppaction://hlinksldjump"/>
          </p:cNvPr>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Left Arrow 137"/>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5" name="TextBox 154"/>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56" name="Rectangle 155"/>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57" name="TextBox 156"/>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58" name="Rectangle 15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7" name="Rectangle 176"/>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p:cNvGrpSpPr/>
          <p:nvPr/>
        </p:nvGrpSpPr>
        <p:grpSpPr>
          <a:xfrm>
            <a:off x="9624392" y="692696"/>
            <a:ext cx="1584176" cy="576064"/>
            <a:chOff x="3071664" y="2708920"/>
            <a:chExt cx="1659613" cy="648072"/>
          </a:xfrm>
          <a:solidFill>
            <a:schemeClr val="accent5">
              <a:lumMod val="75000"/>
            </a:schemeClr>
          </a:solidFill>
        </p:grpSpPr>
        <p:sp>
          <p:nvSpPr>
            <p:cNvPr id="179" name="Rectangle 178"/>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81" name="Group 180"/>
          <p:cNvGrpSpPr/>
          <p:nvPr/>
        </p:nvGrpSpPr>
        <p:grpSpPr>
          <a:xfrm>
            <a:off x="6456040" y="692696"/>
            <a:ext cx="1584176" cy="576064"/>
            <a:chOff x="3071664" y="2852936"/>
            <a:chExt cx="1584176" cy="648072"/>
          </a:xfrm>
          <a:solidFill>
            <a:schemeClr val="accent5">
              <a:lumMod val="75000"/>
            </a:schemeClr>
          </a:solidFill>
        </p:grpSpPr>
        <p:sp>
          <p:nvSpPr>
            <p:cNvPr id="182" name="Rectangle 181"/>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4" name="Group 183"/>
          <p:cNvGrpSpPr/>
          <p:nvPr/>
        </p:nvGrpSpPr>
        <p:grpSpPr>
          <a:xfrm>
            <a:off x="3215680" y="692696"/>
            <a:ext cx="1728193" cy="576064"/>
            <a:chOff x="936470" y="3438001"/>
            <a:chExt cx="1653053" cy="648072"/>
          </a:xfrm>
          <a:solidFill>
            <a:schemeClr val="accent5">
              <a:lumMod val="75000"/>
            </a:schemeClr>
          </a:solidFill>
        </p:grpSpPr>
        <p:sp>
          <p:nvSpPr>
            <p:cNvPr id="185" name="Rectangle 184"/>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87" name="Group 186"/>
          <p:cNvGrpSpPr/>
          <p:nvPr/>
        </p:nvGrpSpPr>
        <p:grpSpPr>
          <a:xfrm>
            <a:off x="4871864" y="692696"/>
            <a:ext cx="1584176" cy="576064"/>
            <a:chOff x="3071664" y="2708920"/>
            <a:chExt cx="1584176" cy="648072"/>
          </a:xfrm>
          <a:solidFill>
            <a:schemeClr val="accent5">
              <a:lumMod val="75000"/>
            </a:schemeClr>
          </a:solidFill>
        </p:grpSpPr>
        <p:sp>
          <p:nvSpPr>
            <p:cNvPr id="188" name="Rectangle 187"/>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90" name="Group 189"/>
          <p:cNvGrpSpPr/>
          <p:nvPr/>
        </p:nvGrpSpPr>
        <p:grpSpPr>
          <a:xfrm>
            <a:off x="8040216" y="692696"/>
            <a:ext cx="1584176" cy="576064"/>
            <a:chOff x="3071664" y="2492896"/>
            <a:chExt cx="1584176" cy="648072"/>
          </a:xfrm>
          <a:solidFill>
            <a:schemeClr val="accent5">
              <a:lumMod val="75000"/>
            </a:schemeClr>
          </a:solidFill>
        </p:grpSpPr>
        <p:sp>
          <p:nvSpPr>
            <p:cNvPr id="191" name="Rectangle 190"/>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229" name="Group 228"/>
          <p:cNvGrpSpPr/>
          <p:nvPr/>
        </p:nvGrpSpPr>
        <p:grpSpPr>
          <a:xfrm>
            <a:off x="7824192" y="980728"/>
            <a:ext cx="360040" cy="360040"/>
            <a:chOff x="8472264" y="764704"/>
            <a:chExt cx="360040" cy="360040"/>
          </a:xfrm>
        </p:grpSpPr>
        <p:sp>
          <p:nvSpPr>
            <p:cNvPr id="53" name="Oval 52"/>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1" name="Picture 50"/>
          <p:cNvPicPr>
            <a:picLocks noChangeAspect="1"/>
          </p:cNvPicPr>
          <p:nvPr/>
        </p:nvPicPr>
        <p:blipFill>
          <a:blip r:embed="rId5"/>
          <a:stretch>
            <a:fillRect/>
          </a:stretch>
        </p:blipFill>
        <p:spPr>
          <a:xfrm>
            <a:off x="7680176" y="1052736"/>
            <a:ext cx="431800" cy="317500"/>
          </a:xfrm>
          <a:prstGeom prst="rect">
            <a:avLst/>
          </a:prstGeom>
        </p:spPr>
      </p:pic>
      <p:sp>
        <p:nvSpPr>
          <p:cNvPr id="172" name="Rectangle 17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Picture 172"/>
          <p:cNvPicPr>
            <a:picLocks noChangeAspect="1"/>
          </p:cNvPicPr>
          <p:nvPr/>
        </p:nvPicPr>
        <p:blipFill>
          <a:blip r:embed="rId4"/>
          <a:stretch>
            <a:fillRect/>
          </a:stretch>
        </p:blipFill>
        <p:spPr>
          <a:xfrm>
            <a:off x="6240016" y="4077072"/>
            <a:ext cx="254000" cy="241300"/>
          </a:xfrm>
          <a:prstGeom prst="rect">
            <a:avLst/>
          </a:prstGeom>
        </p:spPr>
      </p:pic>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LAWS130015.1.01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7680176" y="1052736"/>
            <a:ext cx="431800" cy="317500"/>
          </a:xfrm>
          <a:prstGeom prst="rect">
            <a:avLst/>
          </a:prstGeom>
        </p:spPr>
      </p:pic>
      <p:sp>
        <p:nvSpPr>
          <p:cNvPr id="172" name="Rectangle 17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Picture 172"/>
          <p:cNvPicPr>
            <a:picLocks noChangeAspect="1"/>
          </p:cNvPicPr>
          <p:nvPr/>
        </p:nvPicPr>
        <p:blipFill>
          <a:blip r:embed="rId4"/>
          <a:stretch>
            <a:fillRect/>
          </a:stretch>
        </p:blipFill>
        <p:spPr>
          <a:xfrm>
            <a:off x="6240016" y="4077072"/>
            <a:ext cx="254000" cy="241300"/>
          </a:xfrm>
          <a:prstGeom prst="rect">
            <a:avLst/>
          </a:prstGeom>
        </p:spPr>
      </p:pic>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LAWS130012.1.01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10272464" y="6237312"/>
            <a:ext cx="431800" cy="317500"/>
          </a:xfrm>
          <a:prstGeom prst="rect">
            <a:avLst/>
          </a:prstGeom>
        </p:spPr>
      </p:pic>
      <p:sp>
        <p:nvSpPr>
          <p:cNvPr id="226" name="TextBox 225"/>
          <p:cNvSpPr txBox="1"/>
          <p:nvPr/>
        </p:nvSpPr>
        <p:spPr>
          <a:xfrm>
            <a:off x="8256240" y="980728"/>
            <a:ext cx="2664296" cy="369332"/>
          </a:xfrm>
          <a:prstGeom prst="rect">
            <a:avLst/>
          </a:prstGeom>
          <a:noFill/>
        </p:spPr>
        <p:txBody>
          <a:bodyPr wrap="square" rtlCol="0">
            <a:spAutoFit/>
          </a:bodyPr>
          <a:lstStyle/>
          <a:p>
            <a:r>
              <a:rPr lang="zh-CN" altLang="en-US" dirty="0" smtClean="0"/>
              <a:t>系统内</a:t>
            </a:r>
            <a:r>
              <a:rPr lang="zh-CN" altLang="en-US" smtClean="0"/>
              <a:t>已有本课程代码</a:t>
            </a:r>
            <a:endParaRPr lang="en-US" dirty="0"/>
          </a:p>
        </p:txBody>
      </p:sp>
      <p:sp>
        <p:nvSpPr>
          <p:cNvPr id="227" name="TextBox 226"/>
          <p:cNvSpPr txBox="1"/>
          <p:nvPr/>
        </p:nvSpPr>
        <p:spPr>
          <a:xfrm>
            <a:off x="4511824" y="1484784"/>
            <a:ext cx="1338828" cy="369332"/>
          </a:xfrm>
          <a:prstGeom prst="rect">
            <a:avLst/>
          </a:prstGeom>
          <a:noFill/>
        </p:spPr>
        <p:txBody>
          <a:bodyPr wrap="none" rtlCol="0">
            <a:spAutoFit/>
          </a:bodyPr>
          <a:lstStyle/>
          <a:p>
            <a:r>
              <a:rPr lang="zh-CN" altLang="en-US" dirty="0" smtClean="0"/>
              <a:t>知识产权法</a:t>
            </a:r>
            <a:endParaRPr lang="en-US" dirty="0"/>
          </a:p>
        </p:txBody>
      </p:sp>
      <p:sp>
        <p:nvSpPr>
          <p:cNvPr id="174" name="TextBox 173"/>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75" name="TextBox 174"/>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76" name="TextBox 175"/>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77" name="TextBox 176"/>
          <p:cNvSpPr txBox="1"/>
          <p:nvPr/>
        </p:nvSpPr>
        <p:spPr>
          <a:xfrm>
            <a:off x="4511824" y="2996952"/>
            <a:ext cx="415498" cy="369332"/>
          </a:xfrm>
          <a:prstGeom prst="rect">
            <a:avLst/>
          </a:prstGeom>
          <a:noFill/>
        </p:spPr>
        <p:txBody>
          <a:bodyPr wrap="none" rtlCol="0">
            <a:spAutoFit/>
          </a:bodyPr>
          <a:lstStyle/>
          <a:p>
            <a:r>
              <a:rPr lang="zh-CN" altLang="en-US" dirty="0" smtClean="0"/>
              <a:t>五</a:t>
            </a:r>
            <a:endParaRPr lang="en-US" dirty="0"/>
          </a:p>
        </p:txBody>
      </p:sp>
      <p:sp>
        <p:nvSpPr>
          <p:cNvPr id="178" name="TextBox 177"/>
          <p:cNvSpPr txBox="1"/>
          <p:nvPr/>
        </p:nvSpPr>
        <p:spPr>
          <a:xfrm>
            <a:off x="8328248" y="2996952"/>
            <a:ext cx="418704" cy="369332"/>
          </a:xfrm>
          <a:prstGeom prst="rect">
            <a:avLst/>
          </a:prstGeom>
          <a:noFill/>
        </p:spPr>
        <p:txBody>
          <a:bodyPr wrap="none" rtlCol="0">
            <a:spAutoFit/>
          </a:bodyPr>
          <a:lstStyle/>
          <a:p>
            <a:r>
              <a:rPr lang="en-US" altLang="zh-CN" dirty="0" smtClean="0"/>
              <a:t>54</a:t>
            </a:r>
            <a:endParaRPr lang="en-US" dirty="0"/>
          </a:p>
        </p:txBody>
      </p:sp>
      <p:sp>
        <p:nvSpPr>
          <p:cNvPr id="179" name="TextBox 178"/>
          <p:cNvSpPr txBox="1"/>
          <p:nvPr/>
        </p:nvSpPr>
        <p:spPr>
          <a:xfrm>
            <a:off x="4583832" y="3501008"/>
            <a:ext cx="301686" cy="369332"/>
          </a:xfrm>
          <a:prstGeom prst="rect">
            <a:avLst/>
          </a:prstGeom>
          <a:noFill/>
        </p:spPr>
        <p:txBody>
          <a:bodyPr wrap="none" rtlCol="0">
            <a:spAutoFit/>
          </a:bodyPr>
          <a:lstStyle/>
          <a:p>
            <a:r>
              <a:rPr lang="en-US" altLang="zh-CN" dirty="0" smtClean="0"/>
              <a:t>4</a:t>
            </a:r>
            <a:endParaRPr lang="en-US" dirty="0"/>
          </a:p>
        </p:txBody>
      </p:sp>
      <p:sp>
        <p:nvSpPr>
          <p:cNvPr id="180" name="TextBox 179"/>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81" name="TextBox 180"/>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
        <p:nvSpPr>
          <p:cNvPr id="182" name="TextBox 181"/>
          <p:cNvSpPr txBox="1"/>
          <p:nvPr/>
        </p:nvSpPr>
        <p:spPr>
          <a:xfrm>
            <a:off x="4511824" y="5013176"/>
            <a:ext cx="301686" cy="369332"/>
          </a:xfrm>
          <a:prstGeom prst="rect">
            <a:avLst/>
          </a:prstGeom>
          <a:noFill/>
        </p:spPr>
        <p:txBody>
          <a:bodyPr wrap="none" rtlCol="0">
            <a:spAutoFit/>
          </a:bodyPr>
          <a:lstStyle/>
          <a:p>
            <a:r>
              <a:rPr lang="en-US" altLang="zh-CN" dirty="0" smtClean="0"/>
              <a:t>1</a:t>
            </a:r>
            <a:endParaRPr lang="en-US" dirty="0"/>
          </a:p>
        </p:txBody>
      </p:sp>
      <p:sp>
        <p:nvSpPr>
          <p:cNvPr id="183" name="TextBox 182"/>
          <p:cNvSpPr txBox="1"/>
          <p:nvPr/>
        </p:nvSpPr>
        <p:spPr>
          <a:xfrm>
            <a:off x="8328248" y="3573016"/>
            <a:ext cx="1512168" cy="369332"/>
          </a:xfrm>
          <a:prstGeom prst="rect">
            <a:avLst/>
          </a:prstGeom>
          <a:noFill/>
        </p:spPr>
        <p:txBody>
          <a:bodyPr wrap="square" rtlCol="0">
            <a:spAutoFit/>
          </a:bodyPr>
          <a:lstStyle/>
          <a:p>
            <a:r>
              <a:rPr lang="zh-CN" altLang="en-US" dirty="0" smtClean="0"/>
              <a:t>王俊</a:t>
            </a:r>
            <a:r>
              <a:rPr lang="en-US" altLang="zh-CN" dirty="0" smtClean="0"/>
              <a:t>(776655)</a:t>
            </a:r>
            <a:endParaRPr lang="en-US" dirty="0"/>
          </a:p>
        </p:txBody>
      </p:sp>
      <p:sp>
        <p:nvSpPr>
          <p:cNvPr id="184" name="TextBox 183"/>
          <p:cNvSpPr txBox="1"/>
          <p:nvPr/>
        </p:nvSpPr>
        <p:spPr>
          <a:xfrm>
            <a:off x="8256240" y="3933056"/>
            <a:ext cx="1728192" cy="369332"/>
          </a:xfrm>
          <a:prstGeom prst="rect">
            <a:avLst/>
          </a:prstGeom>
          <a:noFill/>
        </p:spPr>
        <p:txBody>
          <a:bodyPr wrap="square" rtlCol="0">
            <a:spAutoFit/>
          </a:bodyPr>
          <a:lstStyle/>
          <a:p>
            <a:r>
              <a:rPr lang="zh-CN" altLang="en-US" dirty="0" smtClean="0"/>
              <a:t>陈乃蔚</a:t>
            </a:r>
            <a:r>
              <a:rPr lang="en-US" altLang="zh-CN" dirty="0" smtClean="0"/>
              <a:t>(776633)</a:t>
            </a:r>
            <a:endParaRPr lang="en-US" dirty="0"/>
          </a:p>
        </p:txBody>
      </p:sp>
      <p:sp>
        <p:nvSpPr>
          <p:cNvPr id="185" name="TextBox 184"/>
          <p:cNvSpPr txBox="1"/>
          <p:nvPr/>
        </p:nvSpPr>
        <p:spPr>
          <a:xfrm>
            <a:off x="8256240" y="4293096"/>
            <a:ext cx="1728192" cy="369332"/>
          </a:xfrm>
          <a:prstGeom prst="rect">
            <a:avLst/>
          </a:prstGeom>
          <a:noFill/>
        </p:spPr>
        <p:txBody>
          <a:bodyPr wrap="square" rtlCol="0">
            <a:spAutoFit/>
          </a:bodyPr>
          <a:lstStyle/>
          <a:p>
            <a:r>
              <a:rPr lang="zh-CN" altLang="en-US" dirty="0" smtClean="0"/>
              <a:t>丁文杰</a:t>
            </a:r>
            <a:r>
              <a:rPr lang="en-US" altLang="zh-CN" dirty="0" smtClean="0"/>
              <a:t>(776622)</a:t>
            </a:r>
            <a:endParaRPr lang="en-US" dirty="0"/>
          </a:p>
        </p:txBody>
      </p:sp>
      <p:sp>
        <p:nvSpPr>
          <p:cNvPr id="228" name="Oval 227"/>
          <p:cNvSpPr/>
          <p:nvPr/>
        </p:nvSpPr>
        <p:spPr>
          <a:xfrm>
            <a:off x="8040216" y="3356992"/>
            <a:ext cx="1944216" cy="1512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29"/>
          <p:cNvCxnSpPr/>
          <p:nvPr/>
        </p:nvCxnSpPr>
        <p:spPr>
          <a:xfrm>
            <a:off x="8112224" y="3429000"/>
            <a:ext cx="1944216"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8184232" y="3429000"/>
            <a:ext cx="1728192"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3" name="Folded Corner 232"/>
          <p:cNvSpPr/>
          <p:nvPr/>
        </p:nvSpPr>
        <p:spPr>
          <a:xfrm>
            <a:off x="6168008" y="4365104"/>
            <a:ext cx="1922512" cy="113042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同理，添加课程阶段，</a:t>
            </a:r>
            <a:r>
              <a:rPr lang="zh-CN" altLang="en-US" smtClean="0">
                <a:solidFill>
                  <a:schemeClr val="tx1"/>
                </a:solidFill>
              </a:rPr>
              <a:t>也不填写可选教师。</a:t>
            </a:r>
            <a:endParaRPr lang="en-US" dirty="0">
              <a:solidFill>
                <a:schemeClr val="tx1"/>
              </a:solidFill>
            </a:endParaRPr>
          </a:p>
        </p:txBody>
      </p:sp>
      <p:sp>
        <p:nvSpPr>
          <p:cNvPr id="199" name="Rectangle 198"/>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p:cNvPicPr>
            <a:picLocks noChangeAspect="1"/>
          </p:cNvPicPr>
          <p:nvPr/>
        </p:nvPicPr>
        <p:blipFill>
          <a:blip r:embed="rId4"/>
          <a:stretch>
            <a:fillRect/>
          </a:stretch>
        </p:blipFill>
        <p:spPr>
          <a:xfrm>
            <a:off x="6240016" y="4077072"/>
            <a:ext cx="254000" cy="241300"/>
          </a:xfrm>
          <a:prstGeom prst="rect">
            <a:avLst/>
          </a:prstGeom>
        </p:spPr>
      </p:pic>
      <p:cxnSp>
        <p:nvCxnSpPr>
          <p:cNvPr id="204" name="Straight Connector 20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17" name="TextBox 21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222" name="Rectangle 2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23" name="TextBox 22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234" name="Rectangle 233"/>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LAWS130012.1.01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10272464" y="6237312"/>
            <a:ext cx="431800" cy="317500"/>
          </a:xfrm>
          <a:prstGeom prst="rect">
            <a:avLst/>
          </a:prstGeom>
        </p:spPr>
      </p:pic>
      <p:sp>
        <p:nvSpPr>
          <p:cNvPr id="226" name="TextBox 225"/>
          <p:cNvSpPr txBox="1"/>
          <p:nvPr/>
        </p:nvSpPr>
        <p:spPr>
          <a:xfrm>
            <a:off x="8256240" y="980728"/>
            <a:ext cx="2664296" cy="369332"/>
          </a:xfrm>
          <a:prstGeom prst="rect">
            <a:avLst/>
          </a:prstGeom>
          <a:noFill/>
        </p:spPr>
        <p:txBody>
          <a:bodyPr wrap="square" rtlCol="0">
            <a:spAutoFit/>
          </a:bodyPr>
          <a:lstStyle/>
          <a:p>
            <a:r>
              <a:rPr lang="zh-CN" altLang="en-US" dirty="0" smtClean="0"/>
              <a:t>系统内</a:t>
            </a:r>
            <a:r>
              <a:rPr lang="zh-CN" altLang="en-US" smtClean="0"/>
              <a:t>已有本课程代码</a:t>
            </a:r>
            <a:endParaRPr lang="en-US" dirty="0"/>
          </a:p>
        </p:txBody>
      </p:sp>
      <p:sp>
        <p:nvSpPr>
          <p:cNvPr id="227" name="TextBox 226"/>
          <p:cNvSpPr txBox="1"/>
          <p:nvPr/>
        </p:nvSpPr>
        <p:spPr>
          <a:xfrm>
            <a:off x="4511824" y="1484784"/>
            <a:ext cx="1338828" cy="369332"/>
          </a:xfrm>
          <a:prstGeom prst="rect">
            <a:avLst/>
          </a:prstGeom>
          <a:noFill/>
        </p:spPr>
        <p:txBody>
          <a:bodyPr wrap="none" rtlCol="0">
            <a:spAutoFit/>
          </a:bodyPr>
          <a:lstStyle/>
          <a:p>
            <a:r>
              <a:rPr lang="zh-CN" altLang="en-US" dirty="0" smtClean="0"/>
              <a:t>知识产权法</a:t>
            </a:r>
            <a:endParaRPr lang="en-US" dirty="0"/>
          </a:p>
        </p:txBody>
      </p:sp>
      <p:sp>
        <p:nvSpPr>
          <p:cNvPr id="174" name="TextBox 173"/>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75" name="TextBox 174"/>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76" name="TextBox 175"/>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77" name="TextBox 176"/>
          <p:cNvSpPr txBox="1"/>
          <p:nvPr/>
        </p:nvSpPr>
        <p:spPr>
          <a:xfrm>
            <a:off x="4511824" y="2996952"/>
            <a:ext cx="415498" cy="369332"/>
          </a:xfrm>
          <a:prstGeom prst="rect">
            <a:avLst/>
          </a:prstGeom>
          <a:noFill/>
        </p:spPr>
        <p:txBody>
          <a:bodyPr wrap="none" rtlCol="0">
            <a:spAutoFit/>
          </a:bodyPr>
          <a:lstStyle/>
          <a:p>
            <a:r>
              <a:rPr lang="zh-CN" altLang="en-US" dirty="0" smtClean="0"/>
              <a:t>五</a:t>
            </a:r>
            <a:endParaRPr lang="en-US" dirty="0"/>
          </a:p>
        </p:txBody>
      </p:sp>
      <p:sp>
        <p:nvSpPr>
          <p:cNvPr id="178" name="TextBox 177"/>
          <p:cNvSpPr txBox="1"/>
          <p:nvPr/>
        </p:nvSpPr>
        <p:spPr>
          <a:xfrm>
            <a:off x="8328248" y="2996952"/>
            <a:ext cx="418704" cy="369332"/>
          </a:xfrm>
          <a:prstGeom prst="rect">
            <a:avLst/>
          </a:prstGeom>
          <a:noFill/>
        </p:spPr>
        <p:txBody>
          <a:bodyPr wrap="none" rtlCol="0">
            <a:spAutoFit/>
          </a:bodyPr>
          <a:lstStyle/>
          <a:p>
            <a:r>
              <a:rPr lang="en-US" altLang="zh-CN" dirty="0" smtClean="0"/>
              <a:t>54</a:t>
            </a:r>
            <a:endParaRPr lang="en-US" dirty="0"/>
          </a:p>
        </p:txBody>
      </p:sp>
      <p:sp>
        <p:nvSpPr>
          <p:cNvPr id="179" name="TextBox 178"/>
          <p:cNvSpPr txBox="1"/>
          <p:nvPr/>
        </p:nvSpPr>
        <p:spPr>
          <a:xfrm>
            <a:off x="4583832" y="3501008"/>
            <a:ext cx="301686" cy="369332"/>
          </a:xfrm>
          <a:prstGeom prst="rect">
            <a:avLst/>
          </a:prstGeom>
          <a:noFill/>
        </p:spPr>
        <p:txBody>
          <a:bodyPr wrap="none" rtlCol="0">
            <a:spAutoFit/>
          </a:bodyPr>
          <a:lstStyle/>
          <a:p>
            <a:r>
              <a:rPr lang="en-US" altLang="zh-CN" dirty="0" smtClean="0"/>
              <a:t>4</a:t>
            </a:r>
            <a:endParaRPr lang="en-US" dirty="0"/>
          </a:p>
        </p:txBody>
      </p:sp>
      <p:sp>
        <p:nvSpPr>
          <p:cNvPr id="180" name="TextBox 179"/>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81" name="TextBox 180"/>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
        <p:nvSpPr>
          <p:cNvPr id="182" name="TextBox 181"/>
          <p:cNvSpPr txBox="1"/>
          <p:nvPr/>
        </p:nvSpPr>
        <p:spPr>
          <a:xfrm>
            <a:off x="4511824" y="5013176"/>
            <a:ext cx="301686" cy="369332"/>
          </a:xfrm>
          <a:prstGeom prst="rect">
            <a:avLst/>
          </a:prstGeom>
          <a:noFill/>
        </p:spPr>
        <p:txBody>
          <a:bodyPr wrap="none" rtlCol="0">
            <a:spAutoFit/>
          </a:bodyPr>
          <a:lstStyle/>
          <a:p>
            <a:r>
              <a:rPr lang="en-US" altLang="zh-CN" dirty="0" smtClean="0"/>
              <a:t>1</a:t>
            </a:r>
            <a:endParaRPr lang="en-US" dirty="0"/>
          </a:p>
        </p:txBody>
      </p:sp>
      <p:sp>
        <p:nvSpPr>
          <p:cNvPr id="199" name="Rectangle 198"/>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p:cNvPicPr>
            <a:picLocks noChangeAspect="1"/>
          </p:cNvPicPr>
          <p:nvPr/>
        </p:nvPicPr>
        <p:blipFill>
          <a:blip r:embed="rId4"/>
          <a:stretch>
            <a:fillRect/>
          </a:stretch>
        </p:blipFill>
        <p:spPr>
          <a:xfrm>
            <a:off x="6240016" y="4077072"/>
            <a:ext cx="254000" cy="241300"/>
          </a:xfrm>
          <a:prstGeom prst="rect">
            <a:avLst/>
          </a:prstGeom>
        </p:spPr>
      </p:pic>
      <p:cxnSp>
        <p:nvCxnSpPr>
          <p:cNvPr id="204" name="Straight Connector 20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17" name="TextBox 21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222" name="Rectangle 2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23" name="TextBox 22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229" name="Rectangle 2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4</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216</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17</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328248" y="6165304"/>
            <a:ext cx="543739" cy="307777"/>
          </a:xfrm>
          <a:prstGeom prst="rect">
            <a:avLst/>
          </a:prstGeom>
          <a:noFill/>
        </p:spPr>
        <p:txBody>
          <a:bodyPr wrap="none" rtlCol="0">
            <a:spAutoFit/>
          </a:bodyPr>
          <a:lstStyle/>
          <a:p>
            <a:r>
              <a:rPr lang="zh-CN" altLang="en-US" sz="1400" smtClean="0"/>
              <a:t>必修</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1" name="Rectangle 19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9624392" y="692696"/>
            <a:ext cx="1584176" cy="576064"/>
            <a:chOff x="3071664" y="2708920"/>
            <a:chExt cx="1659613" cy="648072"/>
          </a:xfrm>
          <a:solidFill>
            <a:schemeClr val="accent5">
              <a:lumMod val="75000"/>
            </a:schemeClr>
          </a:solidFill>
        </p:grpSpPr>
        <p:sp>
          <p:nvSpPr>
            <p:cNvPr id="193" name="Rectangle 19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5" name="Group 194"/>
          <p:cNvGrpSpPr/>
          <p:nvPr/>
        </p:nvGrpSpPr>
        <p:grpSpPr>
          <a:xfrm>
            <a:off x="6456040" y="692696"/>
            <a:ext cx="1584176" cy="576064"/>
            <a:chOff x="3071664" y="2852936"/>
            <a:chExt cx="1584176" cy="648072"/>
          </a:xfrm>
          <a:solidFill>
            <a:schemeClr val="accent5">
              <a:lumMod val="75000"/>
            </a:schemeClr>
          </a:solidFill>
        </p:grpSpPr>
        <p:sp>
          <p:nvSpPr>
            <p:cNvPr id="196" name="Rectangle 19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98" name="Group 197"/>
          <p:cNvGrpSpPr/>
          <p:nvPr/>
        </p:nvGrpSpPr>
        <p:grpSpPr>
          <a:xfrm>
            <a:off x="3215680" y="692696"/>
            <a:ext cx="1728193" cy="576064"/>
            <a:chOff x="936470" y="3438001"/>
            <a:chExt cx="1653053" cy="648072"/>
          </a:xfrm>
          <a:solidFill>
            <a:schemeClr val="accent5">
              <a:lumMod val="75000"/>
            </a:schemeClr>
          </a:solidFill>
        </p:grpSpPr>
        <p:sp>
          <p:nvSpPr>
            <p:cNvPr id="199" name="Rectangle 19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1" name="Group 200"/>
          <p:cNvGrpSpPr/>
          <p:nvPr/>
        </p:nvGrpSpPr>
        <p:grpSpPr>
          <a:xfrm>
            <a:off x="4871864" y="692696"/>
            <a:ext cx="1584176" cy="576064"/>
            <a:chOff x="3071664" y="2708920"/>
            <a:chExt cx="1584176" cy="648072"/>
          </a:xfrm>
          <a:solidFill>
            <a:schemeClr val="accent5">
              <a:lumMod val="75000"/>
            </a:schemeClr>
          </a:solidFill>
        </p:grpSpPr>
        <p:sp>
          <p:nvSpPr>
            <p:cNvPr id="202" name="Rectangle 20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4" name="Group 203"/>
          <p:cNvGrpSpPr/>
          <p:nvPr/>
        </p:nvGrpSpPr>
        <p:grpSpPr>
          <a:xfrm>
            <a:off x="8040216" y="692696"/>
            <a:ext cx="1584176" cy="576064"/>
            <a:chOff x="3071664" y="2492896"/>
            <a:chExt cx="1584176" cy="648072"/>
          </a:xfrm>
          <a:solidFill>
            <a:schemeClr val="accent5">
              <a:lumMod val="75000"/>
            </a:schemeClr>
          </a:solidFill>
        </p:grpSpPr>
        <p:sp>
          <p:nvSpPr>
            <p:cNvPr id="205" name="Rectangle 20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1" name="Picture 320"/>
          <p:cNvPicPr>
            <a:picLocks noChangeAspect="1"/>
          </p:cNvPicPr>
          <p:nvPr/>
        </p:nvPicPr>
        <p:blipFill>
          <a:blip r:embed="rId5"/>
          <a:stretch>
            <a:fillRect/>
          </a:stretch>
        </p:blipFill>
        <p:spPr>
          <a:xfrm>
            <a:off x="7680176" y="1052736"/>
            <a:ext cx="431800" cy="317500"/>
          </a:xfrm>
          <a:prstGeom prst="rect">
            <a:avLst/>
          </a:prstGeom>
        </p:spPr>
      </p:pic>
      <p:sp>
        <p:nvSpPr>
          <p:cNvPr id="322" name="Rectangle 32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1" name="Picture 320"/>
          <p:cNvPicPr>
            <a:picLocks noChangeAspect="1"/>
          </p:cNvPicPr>
          <p:nvPr/>
        </p:nvPicPr>
        <p:blipFill>
          <a:blip r:embed="rId5"/>
          <a:stretch>
            <a:fillRect/>
          </a:stretch>
        </p:blipFill>
        <p:spPr>
          <a:xfrm>
            <a:off x="7680176" y="1052736"/>
            <a:ext cx="431800" cy="317500"/>
          </a:xfrm>
          <a:prstGeom prst="rect">
            <a:avLst/>
          </a:prstGeom>
        </p:spPr>
      </p:pic>
      <p:sp>
        <p:nvSpPr>
          <p:cNvPr id="322" name="Rectangle 32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21" name="Rectangle 320"/>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6696744"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23792" y="2420888"/>
            <a:ext cx="6768752" cy="369332"/>
          </a:xfrm>
          <a:prstGeom prst="rect">
            <a:avLst/>
          </a:prstGeom>
          <a:noFill/>
        </p:spPr>
        <p:txBody>
          <a:bodyPr wrap="square" rtlCol="0">
            <a:spAutoFit/>
          </a:bodyPr>
          <a:lstStyle/>
          <a:p>
            <a:r>
              <a:rPr lang="zh-CN" altLang="en-US" dirty="0" smtClean="0"/>
              <a:t>本次排课目标学期为：</a:t>
            </a:r>
            <a:endParaRPr lang="en-US" dirty="0"/>
          </a:p>
        </p:txBody>
      </p:sp>
      <p:sp>
        <p:nvSpPr>
          <p:cNvPr id="7" name="TextBox 6"/>
          <p:cNvSpPr txBox="1"/>
          <p:nvPr/>
        </p:nvSpPr>
        <p:spPr>
          <a:xfrm>
            <a:off x="4295800" y="2996952"/>
            <a:ext cx="648072" cy="369332"/>
          </a:xfrm>
          <a:prstGeom prst="rect">
            <a:avLst/>
          </a:prstGeom>
          <a:noFill/>
        </p:spPr>
        <p:txBody>
          <a:bodyPr wrap="square" rtlCol="0">
            <a:spAutoFit/>
          </a:bodyPr>
          <a:lstStyle/>
          <a:p>
            <a:r>
              <a:rPr lang="zh-CN" altLang="en-US" smtClean="0"/>
              <a:t>学年</a:t>
            </a:r>
            <a:endParaRPr lang="en-US" dirty="0"/>
          </a:p>
        </p:txBody>
      </p:sp>
      <p:sp>
        <p:nvSpPr>
          <p:cNvPr id="9" name="Rectangle 8"/>
          <p:cNvSpPr/>
          <p:nvPr/>
        </p:nvSpPr>
        <p:spPr>
          <a:xfrm>
            <a:off x="5087888" y="3068960"/>
            <a:ext cx="129614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159896" y="3068960"/>
            <a:ext cx="1191352" cy="369332"/>
          </a:xfrm>
          <a:prstGeom prst="rect">
            <a:avLst/>
          </a:prstGeom>
          <a:noFill/>
        </p:spPr>
        <p:txBody>
          <a:bodyPr wrap="none" rtlCol="0">
            <a:spAutoFit/>
          </a:bodyPr>
          <a:lstStyle/>
          <a:p>
            <a:r>
              <a:rPr lang="en-US" altLang="zh-CN" dirty="0" smtClean="0"/>
              <a:t>2017-2018</a:t>
            </a:r>
            <a:endParaRPr lang="en-US" dirty="0"/>
          </a:p>
        </p:txBody>
      </p:sp>
      <p:sp>
        <p:nvSpPr>
          <p:cNvPr id="42" name="TextBox 41"/>
          <p:cNvSpPr txBox="1"/>
          <p:nvPr/>
        </p:nvSpPr>
        <p:spPr>
          <a:xfrm>
            <a:off x="5159896" y="3429000"/>
            <a:ext cx="1191352" cy="369332"/>
          </a:xfrm>
          <a:prstGeom prst="rect">
            <a:avLst/>
          </a:prstGeom>
          <a:noFill/>
          <a:ln>
            <a:noFill/>
          </a:ln>
        </p:spPr>
        <p:txBody>
          <a:bodyPr wrap="none" rtlCol="0">
            <a:spAutoFit/>
          </a:bodyPr>
          <a:lstStyle/>
          <a:p>
            <a:r>
              <a:rPr lang="en-US" altLang="zh-CN" dirty="0" smtClean="0"/>
              <a:t>2018-2019</a:t>
            </a:r>
            <a:endParaRPr lang="en-US" dirty="0"/>
          </a:p>
        </p:txBody>
      </p:sp>
      <p:sp>
        <p:nvSpPr>
          <p:cNvPr id="43" name="TextBox 42"/>
          <p:cNvSpPr txBox="1"/>
          <p:nvPr/>
        </p:nvSpPr>
        <p:spPr>
          <a:xfrm>
            <a:off x="5159896" y="3789040"/>
            <a:ext cx="1191352" cy="369332"/>
          </a:xfrm>
          <a:prstGeom prst="rect">
            <a:avLst/>
          </a:prstGeom>
          <a:noFill/>
        </p:spPr>
        <p:txBody>
          <a:bodyPr wrap="none" rtlCol="0">
            <a:spAutoFit/>
          </a:bodyPr>
          <a:lstStyle/>
          <a:p>
            <a:r>
              <a:rPr lang="en-US" altLang="zh-CN" dirty="0" smtClean="0"/>
              <a:t>2019-2020</a:t>
            </a:r>
            <a:endParaRPr lang="en-US" dirty="0"/>
          </a:p>
        </p:txBody>
      </p:sp>
      <p:sp>
        <p:nvSpPr>
          <p:cNvPr id="45" name="Rectangle 44"/>
          <p:cNvSpPr/>
          <p:nvPr/>
        </p:nvSpPr>
        <p:spPr>
          <a:xfrm>
            <a:off x="804021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46" name="Rectangle 45"/>
          <p:cNvSpPr/>
          <p:nvPr/>
        </p:nvSpPr>
        <p:spPr>
          <a:xfrm>
            <a:off x="912033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47" name="TextBox 46"/>
          <p:cNvSpPr txBox="1"/>
          <p:nvPr/>
        </p:nvSpPr>
        <p:spPr>
          <a:xfrm>
            <a:off x="911424" y="1484784"/>
            <a:ext cx="1800493" cy="369332"/>
          </a:xfrm>
          <a:prstGeom prst="rect">
            <a:avLst/>
          </a:prstGeom>
          <a:noFill/>
        </p:spPr>
        <p:txBody>
          <a:bodyPr wrap="none" rtlCol="0">
            <a:spAutoFit/>
          </a:bodyPr>
          <a:lstStyle/>
          <a:p>
            <a:r>
              <a:rPr lang="zh-CN" altLang="en-US" smtClean="0"/>
              <a:t>当前未在排课中</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rot="1363820">
            <a:off x="6416244" y="357049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7248128" y="2564904"/>
            <a:ext cx="1656184" cy="165618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由</a:t>
            </a:r>
            <a:endParaRPr lang="en-US" altLang="zh-CN" dirty="0" smtClean="0">
              <a:solidFill>
                <a:schemeClr val="tx1"/>
              </a:solidFill>
            </a:endParaRPr>
          </a:p>
          <a:p>
            <a:pPr algn="ctr"/>
            <a:r>
              <a:rPr lang="zh-CN" altLang="en-US" dirty="0" smtClean="0">
                <a:solidFill>
                  <a:schemeClr val="tx1"/>
                </a:solidFill>
              </a:rPr>
              <a:t>一学期一排课改为</a:t>
            </a:r>
            <a:endParaRPr lang="en-US" altLang="zh-CN" dirty="0" smtClean="0">
              <a:solidFill>
                <a:schemeClr val="tx1"/>
              </a:solidFill>
            </a:endParaRPr>
          </a:p>
          <a:p>
            <a:pPr algn="ctr"/>
            <a:r>
              <a:rPr lang="zh-CN" altLang="en-US" dirty="0" smtClean="0">
                <a:solidFill>
                  <a:schemeClr val="tx1"/>
                </a:solidFill>
              </a:rPr>
              <a:t>一学年一排课</a:t>
            </a:r>
            <a:endParaRPr lang="en-US" dirty="0">
              <a:solidFill>
                <a:schemeClr val="tx1"/>
              </a:solidFill>
            </a:endParaRPr>
          </a:p>
        </p:txBody>
      </p:sp>
      <p:sp>
        <p:nvSpPr>
          <p:cNvPr id="69" name="Rectangle 6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9624392" y="692696"/>
            <a:ext cx="1584176" cy="576064"/>
            <a:chOff x="3071664" y="2708920"/>
            <a:chExt cx="1659613" cy="648072"/>
          </a:xfrm>
          <a:solidFill>
            <a:schemeClr val="accent5">
              <a:lumMod val="75000"/>
            </a:schemeClr>
          </a:solidFill>
        </p:grpSpPr>
        <p:sp>
          <p:nvSpPr>
            <p:cNvPr id="71" name="Rectangle 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73" name="Group 72"/>
          <p:cNvGrpSpPr/>
          <p:nvPr/>
        </p:nvGrpSpPr>
        <p:grpSpPr>
          <a:xfrm>
            <a:off x="6456040" y="692696"/>
            <a:ext cx="1584176" cy="576064"/>
            <a:chOff x="3071664" y="2852936"/>
            <a:chExt cx="1584176" cy="648072"/>
          </a:xfrm>
          <a:solidFill>
            <a:schemeClr val="accent5">
              <a:lumMod val="75000"/>
            </a:schemeClr>
          </a:solidFill>
        </p:grpSpPr>
        <p:sp>
          <p:nvSpPr>
            <p:cNvPr id="74" name="Rectangle 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76" name="Group 75"/>
          <p:cNvGrpSpPr/>
          <p:nvPr/>
        </p:nvGrpSpPr>
        <p:grpSpPr>
          <a:xfrm>
            <a:off x="3215680" y="692696"/>
            <a:ext cx="1728193" cy="576064"/>
            <a:chOff x="936470" y="3438001"/>
            <a:chExt cx="1653053" cy="648072"/>
          </a:xfrm>
          <a:solidFill>
            <a:schemeClr val="accent5">
              <a:lumMod val="75000"/>
            </a:schemeClr>
          </a:solidFill>
        </p:grpSpPr>
        <p:sp>
          <p:nvSpPr>
            <p:cNvPr id="77" name="Rectangle 76"/>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79" name="Group 78"/>
          <p:cNvGrpSpPr/>
          <p:nvPr/>
        </p:nvGrpSpPr>
        <p:grpSpPr>
          <a:xfrm>
            <a:off x="4871864" y="692696"/>
            <a:ext cx="1584176" cy="576064"/>
            <a:chOff x="3071664" y="2708920"/>
            <a:chExt cx="1584176" cy="648072"/>
          </a:xfrm>
          <a:solidFill>
            <a:schemeClr val="accent5">
              <a:lumMod val="75000"/>
            </a:schemeClr>
          </a:solidFill>
        </p:grpSpPr>
        <p:sp>
          <p:nvSpPr>
            <p:cNvPr id="80" name="Rectangle 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82" name="Group 81"/>
          <p:cNvGrpSpPr/>
          <p:nvPr/>
        </p:nvGrpSpPr>
        <p:grpSpPr>
          <a:xfrm>
            <a:off x="8040216" y="692696"/>
            <a:ext cx="1584176" cy="576064"/>
            <a:chOff x="3071664" y="2492896"/>
            <a:chExt cx="1584176" cy="648072"/>
          </a:xfrm>
          <a:solidFill>
            <a:schemeClr val="accent5">
              <a:lumMod val="75000"/>
            </a:schemeClr>
          </a:solidFill>
        </p:grpSpPr>
        <p:sp>
          <p:nvSpPr>
            <p:cNvPr id="83" name="Rectangle 8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1" name="TextBox 30"/>
          <p:cNvSpPr txBox="1"/>
          <p:nvPr/>
        </p:nvSpPr>
        <p:spPr>
          <a:xfrm>
            <a:off x="4583832" y="1484784"/>
            <a:ext cx="646331" cy="369332"/>
          </a:xfrm>
          <a:prstGeom prst="rect">
            <a:avLst/>
          </a:prstGeom>
          <a:noFill/>
        </p:spPr>
        <p:txBody>
          <a:bodyPr wrap="none" rtlCol="0">
            <a:spAutoFit/>
          </a:bodyPr>
          <a:lstStyle/>
          <a:p>
            <a:r>
              <a:rPr lang="zh-CN" altLang="en-US" smtClean="0"/>
              <a:t>宪法</a:t>
            </a:r>
            <a:endParaRPr lang="en-US" dirty="0"/>
          </a:p>
        </p:txBody>
      </p:sp>
      <p:sp>
        <p:nvSpPr>
          <p:cNvPr id="321" name="TextBox 320"/>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323" name="TextBox 322"/>
          <p:cNvSpPr txBox="1"/>
          <p:nvPr/>
        </p:nvSpPr>
        <p:spPr>
          <a:xfrm>
            <a:off x="4583832" y="2492896"/>
            <a:ext cx="1107996" cy="369332"/>
          </a:xfrm>
          <a:prstGeom prst="rect">
            <a:avLst/>
          </a:prstGeom>
          <a:noFill/>
        </p:spPr>
        <p:txBody>
          <a:bodyPr wrap="none" rtlCol="0">
            <a:spAutoFit/>
          </a:bodyPr>
          <a:lstStyle/>
          <a:p>
            <a:r>
              <a:rPr lang="zh-CN" altLang="en-US" dirty="0" smtClean="0"/>
              <a:t>全校通识</a:t>
            </a:r>
            <a:endParaRPr lang="en-US" dirty="0"/>
          </a:p>
        </p:txBody>
      </p:sp>
      <p:sp>
        <p:nvSpPr>
          <p:cNvPr id="324" name="TextBox 32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325" name="TextBox 324"/>
          <p:cNvSpPr txBox="1"/>
          <p:nvPr/>
        </p:nvSpPr>
        <p:spPr>
          <a:xfrm>
            <a:off x="4583832" y="3501008"/>
            <a:ext cx="301686" cy="369332"/>
          </a:xfrm>
          <a:prstGeom prst="rect">
            <a:avLst/>
          </a:prstGeom>
          <a:noFill/>
        </p:spPr>
        <p:txBody>
          <a:bodyPr wrap="none" rtlCol="0">
            <a:spAutoFit/>
          </a:bodyPr>
          <a:lstStyle/>
          <a:p>
            <a:r>
              <a:rPr lang="en-US" altLang="zh-CN" dirty="0" smtClean="0"/>
              <a:t>5</a:t>
            </a:r>
            <a:endParaRPr lang="en-US" dirty="0"/>
          </a:p>
        </p:txBody>
      </p:sp>
      <p:sp>
        <p:nvSpPr>
          <p:cNvPr id="326" name="TextBox 325"/>
          <p:cNvSpPr txBox="1"/>
          <p:nvPr/>
        </p:nvSpPr>
        <p:spPr>
          <a:xfrm>
            <a:off x="4583832" y="4005064"/>
            <a:ext cx="646331" cy="369332"/>
          </a:xfrm>
          <a:prstGeom prst="rect">
            <a:avLst/>
          </a:prstGeom>
          <a:noFill/>
        </p:spPr>
        <p:txBody>
          <a:bodyPr wrap="none" rtlCol="0">
            <a:spAutoFit/>
          </a:bodyPr>
          <a:lstStyle/>
          <a:p>
            <a:r>
              <a:rPr lang="zh-CN" altLang="en-US" dirty="0" smtClean="0"/>
              <a:t>必修</a:t>
            </a:r>
            <a:endParaRPr lang="en-US" dirty="0"/>
          </a:p>
        </p:txBody>
      </p:sp>
      <p:sp>
        <p:nvSpPr>
          <p:cNvPr id="327" name="TextBox 32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328" name="TextBox 32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pic>
        <p:nvPicPr>
          <p:cNvPr id="329" name="Picture 328"/>
          <p:cNvPicPr>
            <a:picLocks noChangeAspect="1"/>
          </p:cNvPicPr>
          <p:nvPr/>
        </p:nvPicPr>
        <p:blipFill>
          <a:blip r:embed="rId5"/>
          <a:stretch>
            <a:fillRect/>
          </a:stretch>
        </p:blipFill>
        <p:spPr>
          <a:xfrm>
            <a:off x="10776520" y="3645024"/>
            <a:ext cx="431800" cy="317500"/>
          </a:xfrm>
          <a:prstGeom prst="rect">
            <a:avLst/>
          </a:prstGeom>
        </p:spPr>
      </p:pic>
      <p:sp>
        <p:nvSpPr>
          <p:cNvPr id="330" name="Rectangle 329"/>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1" name="Picture 330"/>
          <p:cNvPicPr>
            <a:picLocks noChangeAspect="1"/>
          </p:cNvPicPr>
          <p:nvPr/>
        </p:nvPicPr>
        <p:blipFill>
          <a:blip r:embed="rId4"/>
          <a:stretch>
            <a:fillRect/>
          </a:stretch>
        </p:blipFill>
        <p:spPr>
          <a:xfrm>
            <a:off x="6240016" y="4077072"/>
            <a:ext cx="254000" cy="241300"/>
          </a:xfrm>
          <a:prstGeom prst="rect">
            <a:avLst/>
          </a:prstGeom>
        </p:spPr>
      </p:pic>
      <p:cxnSp>
        <p:nvCxnSpPr>
          <p:cNvPr id="332" name="Straight Connector 331"/>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tangle 332"/>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4" name="TextBox 333"/>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35" name="Rectangle 334"/>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6" name="TextBox 335"/>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37" name="Rectangle 336"/>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1" name="TextBox 30"/>
          <p:cNvSpPr txBox="1"/>
          <p:nvPr/>
        </p:nvSpPr>
        <p:spPr>
          <a:xfrm>
            <a:off x="4583832" y="1484784"/>
            <a:ext cx="646331" cy="369332"/>
          </a:xfrm>
          <a:prstGeom prst="rect">
            <a:avLst/>
          </a:prstGeom>
          <a:noFill/>
        </p:spPr>
        <p:txBody>
          <a:bodyPr wrap="none" rtlCol="0">
            <a:spAutoFit/>
          </a:bodyPr>
          <a:lstStyle/>
          <a:p>
            <a:r>
              <a:rPr lang="zh-CN" altLang="en-US" smtClean="0"/>
              <a:t>宪法</a:t>
            </a:r>
            <a:endParaRPr lang="en-US" dirty="0"/>
          </a:p>
        </p:txBody>
      </p:sp>
      <p:sp>
        <p:nvSpPr>
          <p:cNvPr id="321" name="TextBox 320"/>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323" name="TextBox 322"/>
          <p:cNvSpPr txBox="1"/>
          <p:nvPr/>
        </p:nvSpPr>
        <p:spPr>
          <a:xfrm>
            <a:off x="4583832" y="2492896"/>
            <a:ext cx="1107996" cy="369332"/>
          </a:xfrm>
          <a:prstGeom prst="rect">
            <a:avLst/>
          </a:prstGeom>
          <a:noFill/>
        </p:spPr>
        <p:txBody>
          <a:bodyPr wrap="none" rtlCol="0">
            <a:spAutoFit/>
          </a:bodyPr>
          <a:lstStyle/>
          <a:p>
            <a:r>
              <a:rPr lang="zh-CN" altLang="en-US" dirty="0" smtClean="0"/>
              <a:t>全校通识</a:t>
            </a:r>
            <a:endParaRPr lang="en-US" dirty="0"/>
          </a:p>
        </p:txBody>
      </p:sp>
      <p:sp>
        <p:nvSpPr>
          <p:cNvPr id="324" name="TextBox 32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325" name="TextBox 324"/>
          <p:cNvSpPr txBox="1"/>
          <p:nvPr/>
        </p:nvSpPr>
        <p:spPr>
          <a:xfrm>
            <a:off x="4583832" y="3501008"/>
            <a:ext cx="301686" cy="369332"/>
          </a:xfrm>
          <a:prstGeom prst="rect">
            <a:avLst/>
          </a:prstGeom>
          <a:noFill/>
        </p:spPr>
        <p:txBody>
          <a:bodyPr wrap="none" rtlCol="0">
            <a:spAutoFit/>
          </a:bodyPr>
          <a:lstStyle/>
          <a:p>
            <a:r>
              <a:rPr lang="en-US" altLang="zh-CN" dirty="0" smtClean="0"/>
              <a:t>5</a:t>
            </a:r>
            <a:endParaRPr lang="en-US" dirty="0"/>
          </a:p>
        </p:txBody>
      </p:sp>
      <p:sp>
        <p:nvSpPr>
          <p:cNvPr id="326" name="TextBox 325"/>
          <p:cNvSpPr txBox="1"/>
          <p:nvPr/>
        </p:nvSpPr>
        <p:spPr>
          <a:xfrm>
            <a:off x="4583832" y="4005064"/>
            <a:ext cx="646331" cy="369332"/>
          </a:xfrm>
          <a:prstGeom prst="rect">
            <a:avLst/>
          </a:prstGeom>
          <a:noFill/>
        </p:spPr>
        <p:txBody>
          <a:bodyPr wrap="none" rtlCol="0">
            <a:spAutoFit/>
          </a:bodyPr>
          <a:lstStyle/>
          <a:p>
            <a:r>
              <a:rPr lang="zh-CN" altLang="en-US" dirty="0" smtClean="0"/>
              <a:t>必修</a:t>
            </a:r>
            <a:endParaRPr lang="en-US" dirty="0"/>
          </a:p>
        </p:txBody>
      </p:sp>
      <p:sp>
        <p:nvSpPr>
          <p:cNvPr id="327" name="TextBox 32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328" name="TextBox 32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pic>
        <p:nvPicPr>
          <p:cNvPr id="342" name="Picture 341"/>
          <p:cNvPicPr>
            <a:picLocks noChangeAspect="1"/>
          </p:cNvPicPr>
          <p:nvPr/>
        </p:nvPicPr>
        <p:blipFill>
          <a:blip r:embed="rId5"/>
          <a:stretch>
            <a:fillRect/>
          </a:stretch>
        </p:blipFill>
        <p:spPr>
          <a:xfrm>
            <a:off x="10344472" y="6165304"/>
            <a:ext cx="431800" cy="317500"/>
          </a:xfrm>
          <a:prstGeom prst="rect">
            <a:avLst/>
          </a:prstGeom>
        </p:spPr>
      </p:pic>
      <p:sp>
        <p:nvSpPr>
          <p:cNvPr id="332" name="Rectangle 33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3" name="Picture 332"/>
          <p:cNvPicPr>
            <a:picLocks noChangeAspect="1"/>
          </p:cNvPicPr>
          <p:nvPr/>
        </p:nvPicPr>
        <p:blipFill>
          <a:blip r:embed="rId4"/>
          <a:stretch>
            <a:fillRect/>
          </a:stretch>
        </p:blipFill>
        <p:spPr>
          <a:xfrm>
            <a:off x="6240016" y="4077072"/>
            <a:ext cx="254000" cy="241300"/>
          </a:xfrm>
          <a:prstGeom prst="rect">
            <a:avLst/>
          </a:prstGeom>
        </p:spPr>
      </p:pic>
      <p:cxnSp>
        <p:nvCxnSpPr>
          <p:cNvPr id="334" name="Straight Connector 33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36" name="Rectangle 33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7" name="TextBox 33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38" name="Rectangle 33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9" name="TextBox 33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40" name="Rectangle 339"/>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1842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9944637" y="522668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1" name="Rectangle 19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9624392" y="692696"/>
            <a:ext cx="1584176" cy="576064"/>
            <a:chOff x="3071664" y="2708920"/>
            <a:chExt cx="1659613" cy="648072"/>
          </a:xfrm>
          <a:solidFill>
            <a:schemeClr val="accent5">
              <a:lumMod val="75000"/>
            </a:schemeClr>
          </a:solidFill>
        </p:grpSpPr>
        <p:sp>
          <p:nvSpPr>
            <p:cNvPr id="193" name="Rectangle 19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5" name="Group 194"/>
          <p:cNvGrpSpPr/>
          <p:nvPr/>
        </p:nvGrpSpPr>
        <p:grpSpPr>
          <a:xfrm>
            <a:off x="6456040" y="692696"/>
            <a:ext cx="1584176" cy="576064"/>
            <a:chOff x="3071664" y="2852936"/>
            <a:chExt cx="1584176" cy="648072"/>
          </a:xfrm>
          <a:solidFill>
            <a:schemeClr val="accent5">
              <a:lumMod val="75000"/>
            </a:schemeClr>
          </a:solidFill>
        </p:grpSpPr>
        <p:sp>
          <p:nvSpPr>
            <p:cNvPr id="196" name="Rectangle 19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98" name="Group 197"/>
          <p:cNvGrpSpPr/>
          <p:nvPr/>
        </p:nvGrpSpPr>
        <p:grpSpPr>
          <a:xfrm>
            <a:off x="3215680" y="692696"/>
            <a:ext cx="1728193" cy="576064"/>
            <a:chOff x="936470" y="3438001"/>
            <a:chExt cx="1653053" cy="648072"/>
          </a:xfrm>
          <a:solidFill>
            <a:schemeClr val="accent5">
              <a:lumMod val="75000"/>
            </a:schemeClr>
          </a:solidFill>
        </p:grpSpPr>
        <p:sp>
          <p:nvSpPr>
            <p:cNvPr id="199" name="Rectangle 19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1" name="Group 200"/>
          <p:cNvGrpSpPr/>
          <p:nvPr/>
        </p:nvGrpSpPr>
        <p:grpSpPr>
          <a:xfrm>
            <a:off x="4871864" y="692696"/>
            <a:ext cx="1584176" cy="576064"/>
            <a:chOff x="3071664" y="2708920"/>
            <a:chExt cx="1584176" cy="648072"/>
          </a:xfrm>
          <a:solidFill>
            <a:schemeClr val="accent5">
              <a:lumMod val="75000"/>
            </a:schemeClr>
          </a:solidFill>
        </p:grpSpPr>
        <p:sp>
          <p:nvSpPr>
            <p:cNvPr id="202" name="Rectangle 20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4" name="Group 203"/>
          <p:cNvGrpSpPr/>
          <p:nvPr/>
        </p:nvGrpSpPr>
        <p:grpSpPr>
          <a:xfrm>
            <a:off x="8040216" y="692696"/>
            <a:ext cx="1584176" cy="576064"/>
            <a:chOff x="3071664" y="2492896"/>
            <a:chExt cx="1584176" cy="648072"/>
          </a:xfrm>
          <a:solidFill>
            <a:schemeClr val="accent5">
              <a:lumMod val="75000"/>
            </a:schemeClr>
          </a:solidFill>
        </p:grpSpPr>
        <p:sp>
          <p:nvSpPr>
            <p:cNvPr id="205" name="Rectangle 20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68" name="TextBox 167"/>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69" name="TextBox 168"/>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0" name="TextBox 169"/>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cxnSp>
        <p:nvCxnSpPr>
          <p:cNvPr id="171" name="Straight Connector 170"/>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4" name="Rectangle 173"/>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5" name="TextBox 174"/>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6" name="Rectangle 175"/>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5" name="Rectangle 194"/>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p:cNvGrpSpPr/>
          <p:nvPr/>
        </p:nvGrpSpPr>
        <p:grpSpPr>
          <a:xfrm>
            <a:off x="9624392" y="692696"/>
            <a:ext cx="1584176" cy="576064"/>
            <a:chOff x="3071664" y="2708920"/>
            <a:chExt cx="1659613" cy="648072"/>
          </a:xfrm>
          <a:solidFill>
            <a:schemeClr val="accent5">
              <a:lumMod val="75000"/>
            </a:schemeClr>
          </a:solidFill>
        </p:grpSpPr>
        <p:sp>
          <p:nvSpPr>
            <p:cNvPr id="197" name="Rectangle 196"/>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9" name="Group 198"/>
          <p:cNvGrpSpPr/>
          <p:nvPr/>
        </p:nvGrpSpPr>
        <p:grpSpPr>
          <a:xfrm>
            <a:off x="6456040" y="692696"/>
            <a:ext cx="1584176" cy="576064"/>
            <a:chOff x="3071664" y="2852936"/>
            <a:chExt cx="1584176" cy="648072"/>
          </a:xfrm>
          <a:solidFill>
            <a:schemeClr val="accent5">
              <a:lumMod val="75000"/>
            </a:schemeClr>
          </a:solidFill>
        </p:grpSpPr>
        <p:sp>
          <p:nvSpPr>
            <p:cNvPr id="200" name="Rectangle 199"/>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2" name="Group 201"/>
          <p:cNvGrpSpPr/>
          <p:nvPr/>
        </p:nvGrpSpPr>
        <p:grpSpPr>
          <a:xfrm>
            <a:off x="3215680" y="692696"/>
            <a:ext cx="1728193" cy="576064"/>
            <a:chOff x="936470" y="3438001"/>
            <a:chExt cx="1653053" cy="648072"/>
          </a:xfrm>
          <a:solidFill>
            <a:schemeClr val="accent5">
              <a:lumMod val="75000"/>
            </a:schemeClr>
          </a:solidFill>
        </p:grpSpPr>
        <p:sp>
          <p:nvSpPr>
            <p:cNvPr id="203" name="Rectangle 202"/>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5" name="Group 204"/>
          <p:cNvGrpSpPr/>
          <p:nvPr/>
        </p:nvGrpSpPr>
        <p:grpSpPr>
          <a:xfrm>
            <a:off x="4871864" y="692696"/>
            <a:ext cx="1584176" cy="576064"/>
            <a:chOff x="3071664" y="2708920"/>
            <a:chExt cx="1584176" cy="648072"/>
          </a:xfrm>
          <a:solidFill>
            <a:schemeClr val="accent5">
              <a:lumMod val="75000"/>
            </a:schemeClr>
          </a:solidFill>
        </p:grpSpPr>
        <p:sp>
          <p:nvSpPr>
            <p:cNvPr id="206" name="Rectangle 205"/>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8" name="Group 207"/>
          <p:cNvGrpSpPr/>
          <p:nvPr/>
        </p:nvGrpSpPr>
        <p:grpSpPr>
          <a:xfrm>
            <a:off x="8040216" y="692696"/>
            <a:ext cx="1584176" cy="576064"/>
            <a:chOff x="3071664" y="2492896"/>
            <a:chExt cx="1584176" cy="648072"/>
          </a:xfrm>
          <a:solidFill>
            <a:schemeClr val="accent5">
              <a:lumMod val="75000"/>
            </a:schemeClr>
          </a:solidFill>
        </p:grpSpPr>
        <p:sp>
          <p:nvSpPr>
            <p:cNvPr id="209" name="Rectangle 208"/>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196" name="Picture 195"/>
          <p:cNvPicPr>
            <a:picLocks noChangeAspect="1"/>
          </p:cNvPicPr>
          <p:nvPr/>
        </p:nvPicPr>
        <p:blipFill>
          <a:blip r:embed="rId2"/>
          <a:stretch>
            <a:fillRect/>
          </a:stretch>
        </p:blipFill>
        <p:spPr>
          <a:xfrm>
            <a:off x="2927648" y="3429000"/>
            <a:ext cx="647700" cy="304800"/>
          </a:xfrm>
          <a:prstGeom prst="rect">
            <a:avLst/>
          </a:prstGeom>
        </p:spPr>
      </p:pic>
      <p:sp>
        <p:nvSpPr>
          <p:cNvPr id="197" name="TextBox 196"/>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98" name="TextBox 197"/>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99" name="Rectangle 198"/>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0" name="Picture 199"/>
          <p:cNvPicPr>
            <a:picLocks noChangeAspect="1"/>
          </p:cNvPicPr>
          <p:nvPr/>
        </p:nvPicPr>
        <p:blipFill>
          <a:blip r:embed="rId3"/>
          <a:stretch>
            <a:fillRect/>
          </a:stretch>
        </p:blipFill>
        <p:spPr>
          <a:xfrm>
            <a:off x="2711624" y="3861048"/>
            <a:ext cx="190500" cy="304800"/>
          </a:xfrm>
          <a:prstGeom prst="rect">
            <a:avLst/>
          </a:prstGeom>
        </p:spPr>
      </p:pic>
      <p:sp>
        <p:nvSpPr>
          <p:cNvPr id="201" name="TextBox 200"/>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2" name="TextBox 201"/>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3" name="TextBox 202"/>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4" name="TextBox 203"/>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5" name="TextBox 204"/>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6" name="TextBox 205"/>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07" name="TextBox 206"/>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08" name="TextBox 207"/>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09" name="TextBox 208"/>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0" name="TextBox 209"/>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1" name="TextBox 210"/>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2" name="Picture 211"/>
          <p:cNvPicPr>
            <a:picLocks noChangeAspect="1"/>
          </p:cNvPicPr>
          <p:nvPr/>
        </p:nvPicPr>
        <p:blipFill>
          <a:blip r:embed="rId3"/>
          <a:stretch>
            <a:fillRect/>
          </a:stretch>
        </p:blipFill>
        <p:spPr>
          <a:xfrm>
            <a:off x="3503712" y="3861048"/>
            <a:ext cx="190500" cy="304800"/>
          </a:xfrm>
          <a:prstGeom prst="rect">
            <a:avLst/>
          </a:prstGeom>
        </p:spPr>
      </p:pic>
      <p:pic>
        <p:nvPicPr>
          <p:cNvPr id="213" name="Picture 212"/>
          <p:cNvPicPr>
            <a:picLocks noChangeAspect="1"/>
          </p:cNvPicPr>
          <p:nvPr/>
        </p:nvPicPr>
        <p:blipFill>
          <a:blip r:embed="rId3"/>
          <a:stretch>
            <a:fillRect/>
          </a:stretch>
        </p:blipFill>
        <p:spPr>
          <a:xfrm>
            <a:off x="4295800" y="3861048"/>
            <a:ext cx="190500" cy="304800"/>
          </a:xfrm>
          <a:prstGeom prst="rect">
            <a:avLst/>
          </a:prstGeom>
        </p:spPr>
      </p:pic>
      <p:pic>
        <p:nvPicPr>
          <p:cNvPr id="214" name="Picture 213"/>
          <p:cNvPicPr>
            <a:picLocks noChangeAspect="1"/>
          </p:cNvPicPr>
          <p:nvPr/>
        </p:nvPicPr>
        <p:blipFill>
          <a:blip r:embed="rId3"/>
          <a:stretch>
            <a:fillRect/>
          </a:stretch>
        </p:blipFill>
        <p:spPr>
          <a:xfrm>
            <a:off x="4943872" y="3861048"/>
            <a:ext cx="190500" cy="304800"/>
          </a:xfrm>
          <a:prstGeom prst="rect">
            <a:avLst/>
          </a:prstGeom>
        </p:spPr>
      </p:pic>
      <p:pic>
        <p:nvPicPr>
          <p:cNvPr id="215" name="Picture 214"/>
          <p:cNvPicPr>
            <a:picLocks noChangeAspect="1"/>
          </p:cNvPicPr>
          <p:nvPr/>
        </p:nvPicPr>
        <p:blipFill>
          <a:blip r:embed="rId3"/>
          <a:stretch>
            <a:fillRect/>
          </a:stretch>
        </p:blipFill>
        <p:spPr>
          <a:xfrm>
            <a:off x="5663952" y="3861048"/>
            <a:ext cx="190500" cy="304800"/>
          </a:xfrm>
          <a:prstGeom prst="rect">
            <a:avLst/>
          </a:prstGeom>
        </p:spPr>
      </p:pic>
      <p:pic>
        <p:nvPicPr>
          <p:cNvPr id="216" name="Picture 215"/>
          <p:cNvPicPr>
            <a:picLocks noChangeAspect="1"/>
          </p:cNvPicPr>
          <p:nvPr/>
        </p:nvPicPr>
        <p:blipFill>
          <a:blip r:embed="rId3"/>
          <a:stretch>
            <a:fillRect/>
          </a:stretch>
        </p:blipFill>
        <p:spPr>
          <a:xfrm>
            <a:off x="6456040" y="3861048"/>
            <a:ext cx="190500" cy="304800"/>
          </a:xfrm>
          <a:prstGeom prst="rect">
            <a:avLst/>
          </a:prstGeom>
        </p:spPr>
      </p:pic>
      <p:pic>
        <p:nvPicPr>
          <p:cNvPr id="217" name="Picture 216"/>
          <p:cNvPicPr>
            <a:picLocks noChangeAspect="1"/>
          </p:cNvPicPr>
          <p:nvPr/>
        </p:nvPicPr>
        <p:blipFill>
          <a:blip r:embed="rId3"/>
          <a:stretch>
            <a:fillRect/>
          </a:stretch>
        </p:blipFill>
        <p:spPr>
          <a:xfrm>
            <a:off x="7248128" y="3861048"/>
            <a:ext cx="190500" cy="304800"/>
          </a:xfrm>
          <a:prstGeom prst="rect">
            <a:avLst/>
          </a:prstGeom>
        </p:spPr>
      </p:pic>
      <p:pic>
        <p:nvPicPr>
          <p:cNvPr id="218" name="Picture 217"/>
          <p:cNvPicPr>
            <a:picLocks noChangeAspect="1"/>
          </p:cNvPicPr>
          <p:nvPr/>
        </p:nvPicPr>
        <p:blipFill>
          <a:blip r:embed="rId3"/>
          <a:stretch>
            <a:fillRect/>
          </a:stretch>
        </p:blipFill>
        <p:spPr>
          <a:xfrm>
            <a:off x="8040216" y="3861048"/>
            <a:ext cx="190500" cy="304800"/>
          </a:xfrm>
          <a:prstGeom prst="rect">
            <a:avLst/>
          </a:prstGeom>
        </p:spPr>
      </p:pic>
      <p:pic>
        <p:nvPicPr>
          <p:cNvPr id="219" name="Picture 218"/>
          <p:cNvPicPr>
            <a:picLocks noChangeAspect="1"/>
          </p:cNvPicPr>
          <p:nvPr/>
        </p:nvPicPr>
        <p:blipFill>
          <a:blip r:embed="rId3"/>
          <a:stretch>
            <a:fillRect/>
          </a:stretch>
        </p:blipFill>
        <p:spPr>
          <a:xfrm>
            <a:off x="8976320" y="3861048"/>
            <a:ext cx="190500" cy="304800"/>
          </a:xfrm>
          <a:prstGeom prst="rect">
            <a:avLst/>
          </a:prstGeom>
        </p:spPr>
      </p:pic>
      <p:pic>
        <p:nvPicPr>
          <p:cNvPr id="220" name="Picture 219"/>
          <p:cNvPicPr>
            <a:picLocks noChangeAspect="1"/>
          </p:cNvPicPr>
          <p:nvPr/>
        </p:nvPicPr>
        <p:blipFill>
          <a:blip r:embed="rId3"/>
          <a:stretch>
            <a:fillRect/>
          </a:stretch>
        </p:blipFill>
        <p:spPr>
          <a:xfrm>
            <a:off x="9912424" y="3861048"/>
            <a:ext cx="190500" cy="304800"/>
          </a:xfrm>
          <a:prstGeom prst="rect">
            <a:avLst/>
          </a:prstGeom>
        </p:spPr>
      </p:pic>
      <p:pic>
        <p:nvPicPr>
          <p:cNvPr id="221" name="Picture 220"/>
          <p:cNvPicPr>
            <a:picLocks noChangeAspect="1"/>
          </p:cNvPicPr>
          <p:nvPr/>
        </p:nvPicPr>
        <p:blipFill>
          <a:blip r:embed="rId3"/>
          <a:stretch>
            <a:fillRect/>
          </a:stretch>
        </p:blipFill>
        <p:spPr>
          <a:xfrm>
            <a:off x="10704512" y="3861048"/>
            <a:ext cx="190500" cy="304800"/>
          </a:xfrm>
          <a:prstGeom prst="rect">
            <a:avLst/>
          </a:prstGeom>
        </p:spPr>
      </p:pic>
      <p:sp>
        <p:nvSpPr>
          <p:cNvPr id="222" name="Rounded Rectangle 221"/>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23" name="Rounded Rectangle 222">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24" name="Rounded Rectangle 223"/>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25" name="Rounded Rectangle 224"/>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26" name="Rounded Rectangle 225"/>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27" name="Rounded Rectangle 226"/>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28" name="TextBox 227"/>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29" name="TextBox 228"/>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0" name="TextBox 229"/>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31" name="TextBox 230"/>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32" name="TextBox 231"/>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33" name="TextBox 232"/>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34" name="TextBox 233"/>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35" name="TextBox 234"/>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36" name="TextBox 235"/>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7" name="TextBox 236"/>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8" name="TextBox 237"/>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239" name="TextBox 238"/>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40" name="TextBox 239"/>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41" name="TextBox 240"/>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42" name="TextBox 241"/>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3" name="TextBox 242"/>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44" name="TextBox 243"/>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5" name="TextBox 244"/>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46" name="TextBox 245"/>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47" name="TextBox 246"/>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48" name="TextBox 247"/>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9" name="TextBox 248"/>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50" name="TextBox 249"/>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1" name="TextBox 250"/>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52" name="TextBox 251"/>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53" name="TextBox 252"/>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54" name="TextBox 253"/>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5" name="TextBox 254"/>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56" name="TextBox 255"/>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57" name="TextBox 256"/>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8" name="TextBox 257"/>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9" name="TextBox 258"/>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260" name="TextBox 259"/>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1" name="TextBox 260"/>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62" name="TextBox 261"/>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63" name="TextBox 262"/>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64" name="TextBox 263"/>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65" name="TextBox 264"/>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266" name="TextBox 265"/>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267" name="TextBox 266"/>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8" name="TextBox 267"/>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9" name="Left Arrow 268"/>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273" name="Group 272"/>
          <p:cNvGrpSpPr/>
          <p:nvPr/>
        </p:nvGrpSpPr>
        <p:grpSpPr>
          <a:xfrm>
            <a:off x="9624392" y="692696"/>
            <a:ext cx="1584176" cy="576064"/>
            <a:chOff x="3071664" y="2708920"/>
            <a:chExt cx="1659613" cy="648072"/>
          </a:xfrm>
          <a:solidFill>
            <a:schemeClr val="accent5">
              <a:lumMod val="75000"/>
            </a:schemeClr>
          </a:solidFill>
        </p:grpSpPr>
        <p:sp>
          <p:nvSpPr>
            <p:cNvPr id="274" name="Rectangle 27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76" name="Group 275"/>
          <p:cNvGrpSpPr/>
          <p:nvPr/>
        </p:nvGrpSpPr>
        <p:grpSpPr>
          <a:xfrm>
            <a:off x="6456040" y="692696"/>
            <a:ext cx="1584176" cy="576064"/>
            <a:chOff x="3071664" y="2852936"/>
            <a:chExt cx="1584176" cy="648072"/>
          </a:xfrm>
          <a:solidFill>
            <a:schemeClr val="accent1">
              <a:lumMod val="75000"/>
            </a:schemeClr>
          </a:solidFill>
        </p:grpSpPr>
        <p:sp>
          <p:nvSpPr>
            <p:cNvPr id="277" name="Rectangle 276"/>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79" name="Group 278"/>
          <p:cNvGrpSpPr/>
          <p:nvPr/>
        </p:nvGrpSpPr>
        <p:grpSpPr>
          <a:xfrm>
            <a:off x="3215680" y="692696"/>
            <a:ext cx="1728193" cy="576064"/>
            <a:chOff x="936470" y="3438001"/>
            <a:chExt cx="1653053" cy="648072"/>
          </a:xfrm>
          <a:solidFill>
            <a:schemeClr val="accent5">
              <a:lumMod val="75000"/>
            </a:schemeClr>
          </a:solidFill>
        </p:grpSpPr>
        <p:sp>
          <p:nvSpPr>
            <p:cNvPr id="280" name="Rectangle 279"/>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extBox 280"/>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82" name="Group 281"/>
          <p:cNvGrpSpPr/>
          <p:nvPr/>
        </p:nvGrpSpPr>
        <p:grpSpPr>
          <a:xfrm>
            <a:off x="4871864" y="692696"/>
            <a:ext cx="1584176" cy="576064"/>
            <a:chOff x="3071664" y="2708920"/>
            <a:chExt cx="1584176" cy="648072"/>
          </a:xfrm>
          <a:solidFill>
            <a:schemeClr val="accent5">
              <a:lumMod val="75000"/>
            </a:schemeClr>
          </a:solidFill>
        </p:grpSpPr>
        <p:sp>
          <p:nvSpPr>
            <p:cNvPr id="283" name="Rectangle 28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Box 28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85" name="Group 284"/>
          <p:cNvGrpSpPr/>
          <p:nvPr/>
        </p:nvGrpSpPr>
        <p:grpSpPr>
          <a:xfrm>
            <a:off x="8040216" y="692696"/>
            <a:ext cx="1584176" cy="576064"/>
            <a:chOff x="3071664" y="2492896"/>
            <a:chExt cx="1584176" cy="648072"/>
          </a:xfrm>
          <a:solidFill>
            <a:schemeClr val="accent1">
              <a:lumMod val="50000"/>
            </a:schemeClr>
          </a:solidFill>
        </p:grpSpPr>
        <p:sp>
          <p:nvSpPr>
            <p:cNvPr id="286" name="Rectangle 285"/>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288" name="Rectangle 287"/>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290" name="Straight Connector 289"/>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92" name="Rectangle 291"/>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293" name="Rectangle 29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4" name="Rectangle 29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5" name="Rectangle 29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6" name="Rectangle 29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7" name="Rectangle 29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8" name="TextBox 29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299" name="Picture 298"/>
          <p:cNvPicPr>
            <a:picLocks noChangeAspect="1"/>
          </p:cNvPicPr>
          <p:nvPr/>
        </p:nvPicPr>
        <p:blipFill>
          <a:blip r:embed="rId2"/>
          <a:stretch>
            <a:fillRect/>
          </a:stretch>
        </p:blipFill>
        <p:spPr>
          <a:xfrm>
            <a:off x="2927648" y="3429000"/>
            <a:ext cx="647700" cy="304800"/>
          </a:xfrm>
          <a:prstGeom prst="rect">
            <a:avLst/>
          </a:prstGeom>
        </p:spPr>
      </p:pic>
      <p:sp>
        <p:nvSpPr>
          <p:cNvPr id="300" name="TextBox 299"/>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301" name="TextBox 300"/>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302" name="Rectangle 301"/>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03" name="Picture 302"/>
          <p:cNvPicPr>
            <a:picLocks noChangeAspect="1"/>
          </p:cNvPicPr>
          <p:nvPr/>
        </p:nvPicPr>
        <p:blipFill>
          <a:blip r:embed="rId3"/>
          <a:stretch>
            <a:fillRect/>
          </a:stretch>
        </p:blipFill>
        <p:spPr>
          <a:xfrm>
            <a:off x="2711624" y="3861048"/>
            <a:ext cx="190500" cy="304800"/>
          </a:xfrm>
          <a:prstGeom prst="rect">
            <a:avLst/>
          </a:prstGeom>
        </p:spPr>
      </p:pic>
      <p:sp>
        <p:nvSpPr>
          <p:cNvPr id="304" name="TextBox 3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305" name="TextBox 3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306" name="TextBox 3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307" name="TextBox 3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308" name="TextBox 3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309" name="TextBox 3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310" name="TextBox 3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311" name="TextBox 3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312" name="TextBox 3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313" name="TextBox 3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314" name="TextBox 3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315" name="Picture 314"/>
          <p:cNvPicPr>
            <a:picLocks noChangeAspect="1"/>
          </p:cNvPicPr>
          <p:nvPr/>
        </p:nvPicPr>
        <p:blipFill>
          <a:blip r:embed="rId3"/>
          <a:stretch>
            <a:fillRect/>
          </a:stretch>
        </p:blipFill>
        <p:spPr>
          <a:xfrm>
            <a:off x="3503712" y="3861048"/>
            <a:ext cx="190500" cy="304800"/>
          </a:xfrm>
          <a:prstGeom prst="rect">
            <a:avLst/>
          </a:prstGeom>
        </p:spPr>
      </p:pic>
      <p:pic>
        <p:nvPicPr>
          <p:cNvPr id="316" name="Picture 315"/>
          <p:cNvPicPr>
            <a:picLocks noChangeAspect="1"/>
          </p:cNvPicPr>
          <p:nvPr/>
        </p:nvPicPr>
        <p:blipFill>
          <a:blip r:embed="rId3"/>
          <a:stretch>
            <a:fillRect/>
          </a:stretch>
        </p:blipFill>
        <p:spPr>
          <a:xfrm>
            <a:off x="4295800" y="3861048"/>
            <a:ext cx="190500" cy="304800"/>
          </a:xfrm>
          <a:prstGeom prst="rect">
            <a:avLst/>
          </a:prstGeom>
        </p:spPr>
      </p:pic>
      <p:pic>
        <p:nvPicPr>
          <p:cNvPr id="317" name="Picture 316"/>
          <p:cNvPicPr>
            <a:picLocks noChangeAspect="1"/>
          </p:cNvPicPr>
          <p:nvPr/>
        </p:nvPicPr>
        <p:blipFill>
          <a:blip r:embed="rId3"/>
          <a:stretch>
            <a:fillRect/>
          </a:stretch>
        </p:blipFill>
        <p:spPr>
          <a:xfrm>
            <a:off x="4943872" y="3861048"/>
            <a:ext cx="190500" cy="304800"/>
          </a:xfrm>
          <a:prstGeom prst="rect">
            <a:avLst/>
          </a:prstGeom>
        </p:spPr>
      </p:pic>
      <p:pic>
        <p:nvPicPr>
          <p:cNvPr id="318" name="Picture 317"/>
          <p:cNvPicPr>
            <a:picLocks noChangeAspect="1"/>
          </p:cNvPicPr>
          <p:nvPr/>
        </p:nvPicPr>
        <p:blipFill>
          <a:blip r:embed="rId3"/>
          <a:stretch>
            <a:fillRect/>
          </a:stretch>
        </p:blipFill>
        <p:spPr>
          <a:xfrm>
            <a:off x="5663952" y="3861048"/>
            <a:ext cx="190500" cy="304800"/>
          </a:xfrm>
          <a:prstGeom prst="rect">
            <a:avLst/>
          </a:prstGeom>
        </p:spPr>
      </p:pic>
      <p:pic>
        <p:nvPicPr>
          <p:cNvPr id="319" name="Picture 318"/>
          <p:cNvPicPr>
            <a:picLocks noChangeAspect="1"/>
          </p:cNvPicPr>
          <p:nvPr/>
        </p:nvPicPr>
        <p:blipFill>
          <a:blip r:embed="rId3"/>
          <a:stretch>
            <a:fillRect/>
          </a:stretch>
        </p:blipFill>
        <p:spPr>
          <a:xfrm>
            <a:off x="6456040" y="3861048"/>
            <a:ext cx="190500" cy="304800"/>
          </a:xfrm>
          <a:prstGeom prst="rect">
            <a:avLst/>
          </a:prstGeom>
        </p:spPr>
      </p:pic>
      <p:pic>
        <p:nvPicPr>
          <p:cNvPr id="320" name="Picture 319"/>
          <p:cNvPicPr>
            <a:picLocks noChangeAspect="1"/>
          </p:cNvPicPr>
          <p:nvPr/>
        </p:nvPicPr>
        <p:blipFill>
          <a:blip r:embed="rId3"/>
          <a:stretch>
            <a:fillRect/>
          </a:stretch>
        </p:blipFill>
        <p:spPr>
          <a:xfrm>
            <a:off x="7248128" y="3861048"/>
            <a:ext cx="190500" cy="304800"/>
          </a:xfrm>
          <a:prstGeom prst="rect">
            <a:avLst/>
          </a:prstGeom>
        </p:spPr>
      </p:pic>
      <p:pic>
        <p:nvPicPr>
          <p:cNvPr id="321" name="Picture 320"/>
          <p:cNvPicPr>
            <a:picLocks noChangeAspect="1"/>
          </p:cNvPicPr>
          <p:nvPr/>
        </p:nvPicPr>
        <p:blipFill>
          <a:blip r:embed="rId3"/>
          <a:stretch>
            <a:fillRect/>
          </a:stretch>
        </p:blipFill>
        <p:spPr>
          <a:xfrm>
            <a:off x="8040216" y="3861048"/>
            <a:ext cx="190500" cy="304800"/>
          </a:xfrm>
          <a:prstGeom prst="rect">
            <a:avLst/>
          </a:prstGeom>
        </p:spPr>
      </p:pic>
      <p:pic>
        <p:nvPicPr>
          <p:cNvPr id="322" name="Picture 321"/>
          <p:cNvPicPr>
            <a:picLocks noChangeAspect="1"/>
          </p:cNvPicPr>
          <p:nvPr/>
        </p:nvPicPr>
        <p:blipFill>
          <a:blip r:embed="rId3"/>
          <a:stretch>
            <a:fillRect/>
          </a:stretch>
        </p:blipFill>
        <p:spPr>
          <a:xfrm>
            <a:off x="8976320" y="3861048"/>
            <a:ext cx="190500" cy="304800"/>
          </a:xfrm>
          <a:prstGeom prst="rect">
            <a:avLst/>
          </a:prstGeom>
        </p:spPr>
      </p:pic>
      <p:pic>
        <p:nvPicPr>
          <p:cNvPr id="323" name="Picture 322"/>
          <p:cNvPicPr>
            <a:picLocks noChangeAspect="1"/>
          </p:cNvPicPr>
          <p:nvPr/>
        </p:nvPicPr>
        <p:blipFill>
          <a:blip r:embed="rId3"/>
          <a:stretch>
            <a:fillRect/>
          </a:stretch>
        </p:blipFill>
        <p:spPr>
          <a:xfrm>
            <a:off x="9912424" y="3861048"/>
            <a:ext cx="190500" cy="304800"/>
          </a:xfrm>
          <a:prstGeom prst="rect">
            <a:avLst/>
          </a:prstGeom>
        </p:spPr>
      </p:pic>
      <p:pic>
        <p:nvPicPr>
          <p:cNvPr id="324" name="Picture 323"/>
          <p:cNvPicPr>
            <a:picLocks noChangeAspect="1"/>
          </p:cNvPicPr>
          <p:nvPr/>
        </p:nvPicPr>
        <p:blipFill>
          <a:blip r:embed="rId3"/>
          <a:stretch>
            <a:fillRect/>
          </a:stretch>
        </p:blipFill>
        <p:spPr>
          <a:xfrm>
            <a:off x="10704512" y="3861048"/>
            <a:ext cx="190500" cy="304800"/>
          </a:xfrm>
          <a:prstGeom prst="rect">
            <a:avLst/>
          </a:prstGeom>
        </p:spPr>
      </p:pic>
      <p:sp>
        <p:nvSpPr>
          <p:cNvPr id="325" name="TextBox 324"/>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326" name="Rounded Rectangle 325"/>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327" name="Rounded Rectangle 326">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328" name="Rounded Rectangle 327"/>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329" name="Rounded Rectangle 328"/>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330" name="Rounded Rectangle 329"/>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331" name="Rounded Rectangle 330"/>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332" name="TextBox 331"/>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333" name="TextBox 332"/>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34" name="TextBox 333"/>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35" name="TextBox 334"/>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36" name="TextBox 335"/>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37" name="TextBox 336"/>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38" name="TextBox 337"/>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339" name="TextBox 338"/>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340" name="TextBox 339"/>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1" name="TextBox 340"/>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2" name="TextBox 341"/>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343" name="TextBox 342"/>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344" name="TextBox 343"/>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45" name="TextBox 344"/>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346" name="TextBox 345"/>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47" name="TextBox 346"/>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348" name="TextBox 347"/>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49" name="TextBox 348"/>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350" name="TextBox 349"/>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351" name="TextBox 350"/>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352" name="TextBox 351"/>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53" name="TextBox 352"/>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354" name="TextBox 353"/>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55" name="TextBox 354"/>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56" name="TextBox 355"/>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357" name="TextBox 356"/>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58" name="TextBox 357"/>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59" name="TextBox 358"/>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360" name="TextBox 359"/>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361" name="TextBox 360"/>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2" name="TextBox 361"/>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3" name="Rectangle 362"/>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4" name="TextBox 363"/>
          <p:cNvSpPr txBox="1"/>
          <p:nvPr/>
        </p:nvSpPr>
        <p:spPr>
          <a:xfrm>
            <a:off x="2351584" y="476672"/>
            <a:ext cx="1587294" cy="369332"/>
          </a:xfrm>
          <a:prstGeom prst="rect">
            <a:avLst/>
          </a:prstGeom>
          <a:noFill/>
        </p:spPr>
        <p:txBody>
          <a:bodyPr wrap="none" rtlCol="0">
            <a:spAutoFit/>
          </a:bodyPr>
          <a:lstStyle/>
          <a:p>
            <a:r>
              <a:rPr lang="zh-CN" altLang="en-US" dirty="0" smtClean="0"/>
              <a:t>修改课程信息</a:t>
            </a:r>
            <a:endParaRPr lang="en-US" dirty="0"/>
          </a:p>
        </p:txBody>
      </p:sp>
      <p:sp>
        <p:nvSpPr>
          <p:cNvPr id="365" name="TextBox 36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366" name="TextBox 36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67" name="Rectangle 36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TextBox 36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370" name="Rectangle 36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Triangle 37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TextBox 37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374" name="Rectangle 37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Triangle 37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378" name="Rectangle 37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riangle 37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382" name="Rectangle 38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384" name="Rectangle 38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6" name="Picture 385"/>
          <p:cNvPicPr>
            <a:picLocks noChangeAspect="1"/>
          </p:cNvPicPr>
          <p:nvPr/>
        </p:nvPicPr>
        <p:blipFill>
          <a:blip r:embed="rId4"/>
          <a:stretch>
            <a:fillRect/>
          </a:stretch>
        </p:blipFill>
        <p:spPr>
          <a:xfrm>
            <a:off x="10056440" y="3068960"/>
            <a:ext cx="254000" cy="241300"/>
          </a:xfrm>
          <a:prstGeom prst="rect">
            <a:avLst/>
          </a:prstGeom>
        </p:spPr>
      </p:pic>
      <p:sp>
        <p:nvSpPr>
          <p:cNvPr id="387" name="TextBox 38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88" name="Rectangle 38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0" name="Picture 389"/>
          <p:cNvPicPr>
            <a:picLocks noChangeAspect="1"/>
          </p:cNvPicPr>
          <p:nvPr/>
        </p:nvPicPr>
        <p:blipFill>
          <a:blip r:embed="rId4"/>
          <a:stretch>
            <a:fillRect/>
          </a:stretch>
        </p:blipFill>
        <p:spPr>
          <a:xfrm>
            <a:off x="6240016" y="3068960"/>
            <a:ext cx="254000" cy="241300"/>
          </a:xfrm>
          <a:prstGeom prst="rect">
            <a:avLst/>
          </a:prstGeom>
        </p:spPr>
      </p:pic>
      <p:sp>
        <p:nvSpPr>
          <p:cNvPr id="391" name="TextBox 39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92" name="Rectangle 39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95" name="TextBox 39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96" name="Rectangle 39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98" name="Rectangle 39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0" name="Picture 399"/>
          <p:cNvPicPr>
            <a:picLocks noChangeAspect="1"/>
          </p:cNvPicPr>
          <p:nvPr/>
        </p:nvPicPr>
        <p:blipFill>
          <a:blip r:embed="rId4"/>
          <a:stretch>
            <a:fillRect/>
          </a:stretch>
        </p:blipFill>
        <p:spPr>
          <a:xfrm>
            <a:off x="6240016" y="3573016"/>
            <a:ext cx="254000" cy="241300"/>
          </a:xfrm>
          <a:prstGeom prst="rect">
            <a:avLst/>
          </a:prstGeom>
        </p:spPr>
      </p:pic>
      <p:sp>
        <p:nvSpPr>
          <p:cNvPr id="401" name="Rounded Rectangle 400"/>
          <p:cNvSpPr/>
          <p:nvPr/>
        </p:nvSpPr>
        <p:spPr>
          <a:xfrm>
            <a:off x="9984432" y="3501007"/>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402" name="Rounded Rectangle 401"/>
          <p:cNvSpPr/>
          <p:nvPr/>
        </p:nvSpPr>
        <p:spPr>
          <a:xfrm>
            <a:off x="9984432" y="3933056"/>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403" name="Rectangle 402"/>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4" name="Rectangle 403"/>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05" name="Group 404"/>
          <p:cNvGrpSpPr/>
          <p:nvPr/>
        </p:nvGrpSpPr>
        <p:grpSpPr>
          <a:xfrm>
            <a:off x="7824192" y="980728"/>
            <a:ext cx="360040" cy="360040"/>
            <a:chOff x="8472264" y="764704"/>
            <a:chExt cx="360040" cy="360040"/>
          </a:xfrm>
        </p:grpSpPr>
        <p:sp>
          <p:nvSpPr>
            <p:cNvPr id="406" name="Oval 405"/>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83832" y="980728"/>
            <a:ext cx="1710468" cy="646331"/>
          </a:xfrm>
          <a:prstGeom prst="rect">
            <a:avLst/>
          </a:prstGeom>
          <a:noFill/>
        </p:spPr>
        <p:txBody>
          <a:bodyPr wrap="none" rtlCol="0">
            <a:spAutoFit/>
          </a:bodyPr>
          <a:lstStyle/>
          <a:p>
            <a:r>
              <a:rPr lang="en-US" altLang="zh-CN" smtClean="0"/>
              <a:t>LAWS130019.01</a:t>
            </a:r>
            <a:endParaRPr lang="en-US" altLang="zh-CN" dirty="0" smtClean="0"/>
          </a:p>
          <a:p>
            <a:endParaRPr lang="en-US" dirty="0"/>
          </a:p>
        </p:txBody>
      </p:sp>
      <p:sp>
        <p:nvSpPr>
          <p:cNvPr id="409" name="TextBox 408"/>
          <p:cNvSpPr txBox="1"/>
          <p:nvPr/>
        </p:nvSpPr>
        <p:spPr>
          <a:xfrm>
            <a:off x="4583832" y="1484784"/>
            <a:ext cx="1107996" cy="369332"/>
          </a:xfrm>
          <a:prstGeom prst="rect">
            <a:avLst/>
          </a:prstGeom>
          <a:noFill/>
        </p:spPr>
        <p:txBody>
          <a:bodyPr wrap="none" rtlCol="0">
            <a:spAutoFit/>
          </a:bodyPr>
          <a:lstStyle/>
          <a:p>
            <a:r>
              <a:rPr lang="zh-CN" altLang="en-US" dirty="0" smtClean="0"/>
              <a:t>法律实务</a:t>
            </a:r>
            <a:endParaRPr lang="en-US" dirty="0"/>
          </a:p>
        </p:txBody>
      </p:sp>
      <p:sp>
        <p:nvSpPr>
          <p:cNvPr id="410" name="TextBox 409"/>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411" name="TextBox 410"/>
          <p:cNvSpPr txBox="1"/>
          <p:nvPr/>
        </p:nvSpPr>
        <p:spPr>
          <a:xfrm>
            <a:off x="8400256" y="1988840"/>
            <a:ext cx="1710468" cy="369332"/>
          </a:xfrm>
          <a:prstGeom prst="rect">
            <a:avLst/>
          </a:prstGeom>
          <a:noFill/>
        </p:spPr>
        <p:txBody>
          <a:bodyPr wrap="square" rtlCol="0">
            <a:spAutoFit/>
          </a:bodyPr>
          <a:lstStyle/>
          <a:p>
            <a:r>
              <a:rPr lang="en-US" altLang="zh-CN" dirty="0" smtClean="0"/>
              <a:t>15</a:t>
            </a:r>
            <a:endParaRPr lang="en-US" dirty="0"/>
          </a:p>
        </p:txBody>
      </p:sp>
      <p:sp>
        <p:nvSpPr>
          <p:cNvPr id="412" name="TextBox 411"/>
          <p:cNvSpPr txBox="1"/>
          <p:nvPr/>
        </p:nvSpPr>
        <p:spPr>
          <a:xfrm>
            <a:off x="4583832" y="2492896"/>
            <a:ext cx="877163" cy="369332"/>
          </a:xfrm>
          <a:prstGeom prst="rect">
            <a:avLst/>
          </a:prstGeom>
          <a:noFill/>
        </p:spPr>
        <p:txBody>
          <a:bodyPr wrap="none" rtlCol="0">
            <a:spAutoFit/>
          </a:bodyPr>
          <a:lstStyle/>
          <a:p>
            <a:r>
              <a:rPr lang="zh-CN" altLang="en-US" dirty="0" smtClean="0"/>
              <a:t>法学院</a:t>
            </a:r>
            <a:endParaRPr lang="en-US" dirty="0"/>
          </a:p>
        </p:txBody>
      </p:sp>
      <p:sp>
        <p:nvSpPr>
          <p:cNvPr id="413" name="TextBox 412"/>
          <p:cNvSpPr txBox="1"/>
          <p:nvPr/>
        </p:nvSpPr>
        <p:spPr>
          <a:xfrm>
            <a:off x="4583832" y="2996952"/>
            <a:ext cx="415498" cy="369332"/>
          </a:xfrm>
          <a:prstGeom prst="rect">
            <a:avLst/>
          </a:prstGeom>
          <a:noFill/>
        </p:spPr>
        <p:txBody>
          <a:bodyPr wrap="none" rtlCol="0">
            <a:spAutoFit/>
          </a:bodyPr>
          <a:lstStyle/>
          <a:p>
            <a:r>
              <a:rPr lang="zh-CN" altLang="en-US" dirty="0" smtClean="0"/>
              <a:t>七</a:t>
            </a:r>
            <a:endParaRPr lang="en-US" dirty="0"/>
          </a:p>
        </p:txBody>
      </p:sp>
      <p:sp>
        <p:nvSpPr>
          <p:cNvPr id="414" name="TextBox 41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415" name="TextBox 414"/>
          <p:cNvSpPr txBox="1"/>
          <p:nvPr/>
        </p:nvSpPr>
        <p:spPr>
          <a:xfrm>
            <a:off x="4583832" y="3501008"/>
            <a:ext cx="301686" cy="646331"/>
          </a:xfrm>
          <a:prstGeom prst="rect">
            <a:avLst/>
          </a:prstGeom>
          <a:noFill/>
        </p:spPr>
        <p:txBody>
          <a:bodyPr wrap="none" rtlCol="0">
            <a:spAutoFit/>
          </a:bodyPr>
          <a:lstStyle/>
          <a:p>
            <a:r>
              <a:rPr lang="en-US" altLang="zh-CN" dirty="0" smtClean="0"/>
              <a:t>5</a:t>
            </a:r>
            <a:endParaRPr lang="en-US" altLang="zh-CN" dirty="0" smtClean="0"/>
          </a:p>
          <a:p>
            <a:endParaRPr lang="en-US" dirty="0"/>
          </a:p>
        </p:txBody>
      </p:sp>
      <p:sp>
        <p:nvSpPr>
          <p:cNvPr id="416" name="TextBox 415"/>
          <p:cNvSpPr txBox="1"/>
          <p:nvPr/>
        </p:nvSpPr>
        <p:spPr>
          <a:xfrm>
            <a:off x="4583832" y="4005064"/>
            <a:ext cx="646331" cy="369332"/>
          </a:xfrm>
          <a:prstGeom prst="rect">
            <a:avLst/>
          </a:prstGeom>
          <a:noFill/>
        </p:spPr>
        <p:txBody>
          <a:bodyPr wrap="none" rtlCol="0">
            <a:spAutoFit/>
          </a:bodyPr>
          <a:lstStyle/>
          <a:p>
            <a:r>
              <a:rPr lang="zh-CN" altLang="en-US" dirty="0" smtClean="0"/>
              <a:t>选修</a:t>
            </a:r>
            <a:endParaRPr lang="en-US" dirty="0"/>
          </a:p>
        </p:txBody>
      </p:sp>
      <p:sp>
        <p:nvSpPr>
          <p:cNvPr id="417" name="TextBox 416"/>
          <p:cNvSpPr txBox="1"/>
          <p:nvPr/>
        </p:nvSpPr>
        <p:spPr>
          <a:xfrm>
            <a:off x="4583832" y="4509120"/>
            <a:ext cx="301686" cy="369332"/>
          </a:xfrm>
          <a:prstGeom prst="rect">
            <a:avLst/>
          </a:prstGeom>
          <a:noFill/>
        </p:spPr>
        <p:txBody>
          <a:bodyPr wrap="none" rtlCol="0">
            <a:spAutoFit/>
          </a:bodyPr>
          <a:lstStyle/>
          <a:p>
            <a:r>
              <a:rPr lang="en-US" altLang="zh-CN" dirty="0" smtClean="0"/>
              <a:t>2</a:t>
            </a:r>
            <a:endParaRPr lang="en-US" dirty="0"/>
          </a:p>
        </p:txBody>
      </p:sp>
      <p:sp>
        <p:nvSpPr>
          <p:cNvPr id="418" name="TextBox 41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sp>
        <p:nvSpPr>
          <p:cNvPr id="420" name="Left Arrow 419"/>
          <p:cNvSpPr/>
          <p:nvPr/>
        </p:nvSpPr>
        <p:spPr>
          <a:xfrm rot="1363820">
            <a:off x="4976085" y="46506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8" name="Straight Connector 407"/>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2" name="TextBox 42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423" name="Rectangle 42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424" name="TextBox 4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425" name="Rectangle 4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6" name="Rectangle 425"/>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7" name="Picture 426"/>
          <p:cNvPicPr>
            <a:picLocks noChangeAspect="1"/>
          </p:cNvPicPr>
          <p:nvPr/>
        </p:nvPicPr>
        <p:blipFill>
          <a:blip r:embed="rId4"/>
          <a:stretch>
            <a:fillRect/>
          </a:stretch>
        </p:blipFill>
        <p:spPr>
          <a:xfrm>
            <a:off x="6240016" y="4077072"/>
            <a:ext cx="254000" cy="2413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196" name="Picture 195"/>
          <p:cNvPicPr>
            <a:picLocks noChangeAspect="1"/>
          </p:cNvPicPr>
          <p:nvPr/>
        </p:nvPicPr>
        <p:blipFill>
          <a:blip r:embed="rId2"/>
          <a:stretch>
            <a:fillRect/>
          </a:stretch>
        </p:blipFill>
        <p:spPr>
          <a:xfrm>
            <a:off x="2927648" y="3429000"/>
            <a:ext cx="647700" cy="304800"/>
          </a:xfrm>
          <a:prstGeom prst="rect">
            <a:avLst/>
          </a:prstGeom>
        </p:spPr>
      </p:pic>
      <p:sp>
        <p:nvSpPr>
          <p:cNvPr id="197" name="TextBox 196"/>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98" name="TextBox 197"/>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99" name="Rectangle 198"/>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0" name="Picture 199"/>
          <p:cNvPicPr>
            <a:picLocks noChangeAspect="1"/>
          </p:cNvPicPr>
          <p:nvPr/>
        </p:nvPicPr>
        <p:blipFill>
          <a:blip r:embed="rId3"/>
          <a:stretch>
            <a:fillRect/>
          </a:stretch>
        </p:blipFill>
        <p:spPr>
          <a:xfrm>
            <a:off x="2711624" y="3861048"/>
            <a:ext cx="190500" cy="304800"/>
          </a:xfrm>
          <a:prstGeom prst="rect">
            <a:avLst/>
          </a:prstGeom>
        </p:spPr>
      </p:pic>
      <p:sp>
        <p:nvSpPr>
          <p:cNvPr id="201" name="TextBox 200"/>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2" name="TextBox 201"/>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3" name="TextBox 202"/>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4" name="TextBox 203"/>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5" name="TextBox 204"/>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6" name="TextBox 205"/>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07" name="TextBox 206"/>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08" name="TextBox 207"/>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09" name="TextBox 208"/>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0" name="TextBox 209"/>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1" name="TextBox 210"/>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2" name="Picture 211"/>
          <p:cNvPicPr>
            <a:picLocks noChangeAspect="1"/>
          </p:cNvPicPr>
          <p:nvPr/>
        </p:nvPicPr>
        <p:blipFill>
          <a:blip r:embed="rId3"/>
          <a:stretch>
            <a:fillRect/>
          </a:stretch>
        </p:blipFill>
        <p:spPr>
          <a:xfrm>
            <a:off x="3503712" y="3861048"/>
            <a:ext cx="190500" cy="304800"/>
          </a:xfrm>
          <a:prstGeom prst="rect">
            <a:avLst/>
          </a:prstGeom>
        </p:spPr>
      </p:pic>
      <p:pic>
        <p:nvPicPr>
          <p:cNvPr id="213" name="Picture 212"/>
          <p:cNvPicPr>
            <a:picLocks noChangeAspect="1"/>
          </p:cNvPicPr>
          <p:nvPr/>
        </p:nvPicPr>
        <p:blipFill>
          <a:blip r:embed="rId3"/>
          <a:stretch>
            <a:fillRect/>
          </a:stretch>
        </p:blipFill>
        <p:spPr>
          <a:xfrm>
            <a:off x="4295800" y="3861048"/>
            <a:ext cx="190500" cy="304800"/>
          </a:xfrm>
          <a:prstGeom prst="rect">
            <a:avLst/>
          </a:prstGeom>
        </p:spPr>
      </p:pic>
      <p:pic>
        <p:nvPicPr>
          <p:cNvPr id="214" name="Picture 213"/>
          <p:cNvPicPr>
            <a:picLocks noChangeAspect="1"/>
          </p:cNvPicPr>
          <p:nvPr/>
        </p:nvPicPr>
        <p:blipFill>
          <a:blip r:embed="rId3"/>
          <a:stretch>
            <a:fillRect/>
          </a:stretch>
        </p:blipFill>
        <p:spPr>
          <a:xfrm>
            <a:off x="4943872" y="3861048"/>
            <a:ext cx="190500" cy="304800"/>
          </a:xfrm>
          <a:prstGeom prst="rect">
            <a:avLst/>
          </a:prstGeom>
        </p:spPr>
      </p:pic>
      <p:pic>
        <p:nvPicPr>
          <p:cNvPr id="215" name="Picture 214"/>
          <p:cNvPicPr>
            <a:picLocks noChangeAspect="1"/>
          </p:cNvPicPr>
          <p:nvPr/>
        </p:nvPicPr>
        <p:blipFill>
          <a:blip r:embed="rId3"/>
          <a:stretch>
            <a:fillRect/>
          </a:stretch>
        </p:blipFill>
        <p:spPr>
          <a:xfrm>
            <a:off x="5663952" y="3861048"/>
            <a:ext cx="190500" cy="304800"/>
          </a:xfrm>
          <a:prstGeom prst="rect">
            <a:avLst/>
          </a:prstGeom>
        </p:spPr>
      </p:pic>
      <p:pic>
        <p:nvPicPr>
          <p:cNvPr id="216" name="Picture 215"/>
          <p:cNvPicPr>
            <a:picLocks noChangeAspect="1"/>
          </p:cNvPicPr>
          <p:nvPr/>
        </p:nvPicPr>
        <p:blipFill>
          <a:blip r:embed="rId3"/>
          <a:stretch>
            <a:fillRect/>
          </a:stretch>
        </p:blipFill>
        <p:spPr>
          <a:xfrm>
            <a:off x="6456040" y="3861048"/>
            <a:ext cx="190500" cy="304800"/>
          </a:xfrm>
          <a:prstGeom prst="rect">
            <a:avLst/>
          </a:prstGeom>
        </p:spPr>
      </p:pic>
      <p:pic>
        <p:nvPicPr>
          <p:cNvPr id="217" name="Picture 216"/>
          <p:cNvPicPr>
            <a:picLocks noChangeAspect="1"/>
          </p:cNvPicPr>
          <p:nvPr/>
        </p:nvPicPr>
        <p:blipFill>
          <a:blip r:embed="rId3"/>
          <a:stretch>
            <a:fillRect/>
          </a:stretch>
        </p:blipFill>
        <p:spPr>
          <a:xfrm>
            <a:off x="7248128" y="3861048"/>
            <a:ext cx="190500" cy="304800"/>
          </a:xfrm>
          <a:prstGeom prst="rect">
            <a:avLst/>
          </a:prstGeom>
        </p:spPr>
      </p:pic>
      <p:pic>
        <p:nvPicPr>
          <p:cNvPr id="218" name="Picture 217"/>
          <p:cNvPicPr>
            <a:picLocks noChangeAspect="1"/>
          </p:cNvPicPr>
          <p:nvPr/>
        </p:nvPicPr>
        <p:blipFill>
          <a:blip r:embed="rId3"/>
          <a:stretch>
            <a:fillRect/>
          </a:stretch>
        </p:blipFill>
        <p:spPr>
          <a:xfrm>
            <a:off x="8040216" y="3861048"/>
            <a:ext cx="190500" cy="304800"/>
          </a:xfrm>
          <a:prstGeom prst="rect">
            <a:avLst/>
          </a:prstGeom>
        </p:spPr>
      </p:pic>
      <p:pic>
        <p:nvPicPr>
          <p:cNvPr id="219" name="Picture 218"/>
          <p:cNvPicPr>
            <a:picLocks noChangeAspect="1"/>
          </p:cNvPicPr>
          <p:nvPr/>
        </p:nvPicPr>
        <p:blipFill>
          <a:blip r:embed="rId3"/>
          <a:stretch>
            <a:fillRect/>
          </a:stretch>
        </p:blipFill>
        <p:spPr>
          <a:xfrm>
            <a:off x="8976320" y="3861048"/>
            <a:ext cx="190500" cy="304800"/>
          </a:xfrm>
          <a:prstGeom prst="rect">
            <a:avLst/>
          </a:prstGeom>
        </p:spPr>
      </p:pic>
      <p:pic>
        <p:nvPicPr>
          <p:cNvPr id="220" name="Picture 219"/>
          <p:cNvPicPr>
            <a:picLocks noChangeAspect="1"/>
          </p:cNvPicPr>
          <p:nvPr/>
        </p:nvPicPr>
        <p:blipFill>
          <a:blip r:embed="rId3"/>
          <a:stretch>
            <a:fillRect/>
          </a:stretch>
        </p:blipFill>
        <p:spPr>
          <a:xfrm>
            <a:off x="9912424" y="3861048"/>
            <a:ext cx="190500" cy="304800"/>
          </a:xfrm>
          <a:prstGeom prst="rect">
            <a:avLst/>
          </a:prstGeom>
        </p:spPr>
      </p:pic>
      <p:pic>
        <p:nvPicPr>
          <p:cNvPr id="221" name="Picture 220"/>
          <p:cNvPicPr>
            <a:picLocks noChangeAspect="1"/>
          </p:cNvPicPr>
          <p:nvPr/>
        </p:nvPicPr>
        <p:blipFill>
          <a:blip r:embed="rId3"/>
          <a:stretch>
            <a:fillRect/>
          </a:stretch>
        </p:blipFill>
        <p:spPr>
          <a:xfrm>
            <a:off x="10704512" y="3861048"/>
            <a:ext cx="190500" cy="304800"/>
          </a:xfrm>
          <a:prstGeom prst="rect">
            <a:avLst/>
          </a:prstGeom>
        </p:spPr>
      </p:pic>
      <p:sp>
        <p:nvSpPr>
          <p:cNvPr id="222" name="Rounded Rectangle 221"/>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23" name="Rounded Rectangle 222">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24" name="Rounded Rectangle 223"/>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25" name="Rounded Rectangle 224"/>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26" name="Rounded Rectangle 225"/>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27" name="Rounded Rectangle 226"/>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28" name="TextBox 227"/>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29" name="TextBox 228"/>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0" name="TextBox 229"/>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31" name="TextBox 230"/>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32" name="TextBox 231"/>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33" name="TextBox 232"/>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34" name="TextBox 233"/>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35" name="TextBox 234"/>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36" name="TextBox 235"/>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7" name="TextBox 236"/>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8" name="TextBox 237"/>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239" name="TextBox 238"/>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40" name="TextBox 239"/>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41" name="TextBox 240"/>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42" name="TextBox 241"/>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3" name="TextBox 242"/>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44" name="TextBox 243"/>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5" name="TextBox 244"/>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46" name="TextBox 245"/>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47" name="TextBox 246"/>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48" name="TextBox 247"/>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9" name="TextBox 248"/>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50" name="TextBox 249"/>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1" name="TextBox 250"/>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52" name="TextBox 251"/>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53" name="TextBox 252"/>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54" name="TextBox 253"/>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5" name="TextBox 254"/>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56" name="TextBox 255"/>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57" name="TextBox 256"/>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8" name="TextBox 257"/>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9" name="TextBox 258"/>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260" name="TextBox 259"/>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1" name="TextBox 260"/>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62" name="TextBox 261"/>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63" name="TextBox 262"/>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64" name="TextBox 263"/>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65" name="TextBox 264"/>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266" name="TextBox 265"/>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267" name="TextBox 266"/>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8" name="TextBox 267"/>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9" name="Left Arrow 268"/>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273" name="Group 272"/>
          <p:cNvGrpSpPr/>
          <p:nvPr/>
        </p:nvGrpSpPr>
        <p:grpSpPr>
          <a:xfrm>
            <a:off x="9624392" y="692696"/>
            <a:ext cx="1584176" cy="576064"/>
            <a:chOff x="3071664" y="2708920"/>
            <a:chExt cx="1659613" cy="648072"/>
          </a:xfrm>
          <a:solidFill>
            <a:schemeClr val="accent5">
              <a:lumMod val="75000"/>
            </a:schemeClr>
          </a:solidFill>
        </p:grpSpPr>
        <p:sp>
          <p:nvSpPr>
            <p:cNvPr id="274" name="Rectangle 27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76" name="Group 275"/>
          <p:cNvGrpSpPr/>
          <p:nvPr/>
        </p:nvGrpSpPr>
        <p:grpSpPr>
          <a:xfrm>
            <a:off x="6456040" y="692696"/>
            <a:ext cx="1584176" cy="576064"/>
            <a:chOff x="3071664" y="2852936"/>
            <a:chExt cx="1584176" cy="648072"/>
          </a:xfrm>
          <a:solidFill>
            <a:schemeClr val="accent1">
              <a:lumMod val="75000"/>
            </a:schemeClr>
          </a:solidFill>
        </p:grpSpPr>
        <p:sp>
          <p:nvSpPr>
            <p:cNvPr id="277" name="Rectangle 276"/>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79" name="Group 278"/>
          <p:cNvGrpSpPr/>
          <p:nvPr/>
        </p:nvGrpSpPr>
        <p:grpSpPr>
          <a:xfrm>
            <a:off x="3215680" y="692696"/>
            <a:ext cx="1728193" cy="576064"/>
            <a:chOff x="936470" y="3438001"/>
            <a:chExt cx="1653053" cy="648072"/>
          </a:xfrm>
          <a:solidFill>
            <a:schemeClr val="accent5">
              <a:lumMod val="75000"/>
            </a:schemeClr>
          </a:solidFill>
        </p:grpSpPr>
        <p:sp>
          <p:nvSpPr>
            <p:cNvPr id="280" name="Rectangle 279"/>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extBox 280"/>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82" name="Group 281"/>
          <p:cNvGrpSpPr/>
          <p:nvPr/>
        </p:nvGrpSpPr>
        <p:grpSpPr>
          <a:xfrm>
            <a:off x="4871864" y="692696"/>
            <a:ext cx="1584176" cy="576064"/>
            <a:chOff x="3071664" y="2708920"/>
            <a:chExt cx="1584176" cy="648072"/>
          </a:xfrm>
          <a:solidFill>
            <a:schemeClr val="accent5">
              <a:lumMod val="75000"/>
            </a:schemeClr>
          </a:solidFill>
        </p:grpSpPr>
        <p:sp>
          <p:nvSpPr>
            <p:cNvPr id="283" name="Rectangle 28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Box 28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85" name="Group 284"/>
          <p:cNvGrpSpPr/>
          <p:nvPr/>
        </p:nvGrpSpPr>
        <p:grpSpPr>
          <a:xfrm>
            <a:off x="8040216" y="692696"/>
            <a:ext cx="1584176" cy="576064"/>
            <a:chOff x="3071664" y="2492896"/>
            <a:chExt cx="1584176" cy="648072"/>
          </a:xfrm>
          <a:solidFill>
            <a:schemeClr val="accent1">
              <a:lumMod val="50000"/>
            </a:schemeClr>
          </a:solidFill>
        </p:grpSpPr>
        <p:sp>
          <p:nvSpPr>
            <p:cNvPr id="286" name="Rectangle 285"/>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288" name="Rectangle 287"/>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290" name="Straight Connector 289"/>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92" name="Rectangle 291"/>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293" name="Rectangle 29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4" name="Rectangle 29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5" name="Rectangle 29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6" name="Rectangle 29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7" name="Rectangle 29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8" name="TextBox 29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299" name="Picture 298"/>
          <p:cNvPicPr>
            <a:picLocks noChangeAspect="1"/>
          </p:cNvPicPr>
          <p:nvPr/>
        </p:nvPicPr>
        <p:blipFill>
          <a:blip r:embed="rId2"/>
          <a:stretch>
            <a:fillRect/>
          </a:stretch>
        </p:blipFill>
        <p:spPr>
          <a:xfrm>
            <a:off x="2927648" y="3429000"/>
            <a:ext cx="647700" cy="304800"/>
          </a:xfrm>
          <a:prstGeom prst="rect">
            <a:avLst/>
          </a:prstGeom>
        </p:spPr>
      </p:pic>
      <p:sp>
        <p:nvSpPr>
          <p:cNvPr id="300" name="TextBox 299"/>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301" name="TextBox 300"/>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302" name="Rectangle 301"/>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03" name="Picture 302"/>
          <p:cNvPicPr>
            <a:picLocks noChangeAspect="1"/>
          </p:cNvPicPr>
          <p:nvPr/>
        </p:nvPicPr>
        <p:blipFill>
          <a:blip r:embed="rId3"/>
          <a:stretch>
            <a:fillRect/>
          </a:stretch>
        </p:blipFill>
        <p:spPr>
          <a:xfrm>
            <a:off x="2711624" y="3861048"/>
            <a:ext cx="190500" cy="304800"/>
          </a:xfrm>
          <a:prstGeom prst="rect">
            <a:avLst/>
          </a:prstGeom>
        </p:spPr>
      </p:pic>
      <p:sp>
        <p:nvSpPr>
          <p:cNvPr id="304" name="TextBox 3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305" name="TextBox 3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306" name="TextBox 3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307" name="TextBox 3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308" name="TextBox 3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309" name="TextBox 3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310" name="TextBox 3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311" name="TextBox 3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312" name="TextBox 3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313" name="TextBox 3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314" name="TextBox 3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315" name="Picture 314"/>
          <p:cNvPicPr>
            <a:picLocks noChangeAspect="1"/>
          </p:cNvPicPr>
          <p:nvPr/>
        </p:nvPicPr>
        <p:blipFill>
          <a:blip r:embed="rId3"/>
          <a:stretch>
            <a:fillRect/>
          </a:stretch>
        </p:blipFill>
        <p:spPr>
          <a:xfrm>
            <a:off x="3503712" y="3861048"/>
            <a:ext cx="190500" cy="304800"/>
          </a:xfrm>
          <a:prstGeom prst="rect">
            <a:avLst/>
          </a:prstGeom>
        </p:spPr>
      </p:pic>
      <p:pic>
        <p:nvPicPr>
          <p:cNvPr id="316" name="Picture 315"/>
          <p:cNvPicPr>
            <a:picLocks noChangeAspect="1"/>
          </p:cNvPicPr>
          <p:nvPr/>
        </p:nvPicPr>
        <p:blipFill>
          <a:blip r:embed="rId3"/>
          <a:stretch>
            <a:fillRect/>
          </a:stretch>
        </p:blipFill>
        <p:spPr>
          <a:xfrm>
            <a:off x="4295800" y="3861048"/>
            <a:ext cx="190500" cy="304800"/>
          </a:xfrm>
          <a:prstGeom prst="rect">
            <a:avLst/>
          </a:prstGeom>
        </p:spPr>
      </p:pic>
      <p:pic>
        <p:nvPicPr>
          <p:cNvPr id="317" name="Picture 316"/>
          <p:cNvPicPr>
            <a:picLocks noChangeAspect="1"/>
          </p:cNvPicPr>
          <p:nvPr/>
        </p:nvPicPr>
        <p:blipFill>
          <a:blip r:embed="rId3"/>
          <a:stretch>
            <a:fillRect/>
          </a:stretch>
        </p:blipFill>
        <p:spPr>
          <a:xfrm>
            <a:off x="4943872" y="3861048"/>
            <a:ext cx="190500" cy="304800"/>
          </a:xfrm>
          <a:prstGeom prst="rect">
            <a:avLst/>
          </a:prstGeom>
        </p:spPr>
      </p:pic>
      <p:pic>
        <p:nvPicPr>
          <p:cNvPr id="318" name="Picture 317"/>
          <p:cNvPicPr>
            <a:picLocks noChangeAspect="1"/>
          </p:cNvPicPr>
          <p:nvPr/>
        </p:nvPicPr>
        <p:blipFill>
          <a:blip r:embed="rId3"/>
          <a:stretch>
            <a:fillRect/>
          </a:stretch>
        </p:blipFill>
        <p:spPr>
          <a:xfrm>
            <a:off x="5663952" y="3861048"/>
            <a:ext cx="190500" cy="304800"/>
          </a:xfrm>
          <a:prstGeom prst="rect">
            <a:avLst/>
          </a:prstGeom>
        </p:spPr>
      </p:pic>
      <p:pic>
        <p:nvPicPr>
          <p:cNvPr id="319" name="Picture 318"/>
          <p:cNvPicPr>
            <a:picLocks noChangeAspect="1"/>
          </p:cNvPicPr>
          <p:nvPr/>
        </p:nvPicPr>
        <p:blipFill>
          <a:blip r:embed="rId3"/>
          <a:stretch>
            <a:fillRect/>
          </a:stretch>
        </p:blipFill>
        <p:spPr>
          <a:xfrm>
            <a:off x="6456040" y="3861048"/>
            <a:ext cx="190500" cy="304800"/>
          </a:xfrm>
          <a:prstGeom prst="rect">
            <a:avLst/>
          </a:prstGeom>
        </p:spPr>
      </p:pic>
      <p:pic>
        <p:nvPicPr>
          <p:cNvPr id="320" name="Picture 319"/>
          <p:cNvPicPr>
            <a:picLocks noChangeAspect="1"/>
          </p:cNvPicPr>
          <p:nvPr/>
        </p:nvPicPr>
        <p:blipFill>
          <a:blip r:embed="rId3"/>
          <a:stretch>
            <a:fillRect/>
          </a:stretch>
        </p:blipFill>
        <p:spPr>
          <a:xfrm>
            <a:off x="7248128" y="3861048"/>
            <a:ext cx="190500" cy="304800"/>
          </a:xfrm>
          <a:prstGeom prst="rect">
            <a:avLst/>
          </a:prstGeom>
        </p:spPr>
      </p:pic>
      <p:pic>
        <p:nvPicPr>
          <p:cNvPr id="321" name="Picture 320"/>
          <p:cNvPicPr>
            <a:picLocks noChangeAspect="1"/>
          </p:cNvPicPr>
          <p:nvPr/>
        </p:nvPicPr>
        <p:blipFill>
          <a:blip r:embed="rId3"/>
          <a:stretch>
            <a:fillRect/>
          </a:stretch>
        </p:blipFill>
        <p:spPr>
          <a:xfrm>
            <a:off x="8040216" y="3861048"/>
            <a:ext cx="190500" cy="304800"/>
          </a:xfrm>
          <a:prstGeom prst="rect">
            <a:avLst/>
          </a:prstGeom>
        </p:spPr>
      </p:pic>
      <p:pic>
        <p:nvPicPr>
          <p:cNvPr id="322" name="Picture 321"/>
          <p:cNvPicPr>
            <a:picLocks noChangeAspect="1"/>
          </p:cNvPicPr>
          <p:nvPr/>
        </p:nvPicPr>
        <p:blipFill>
          <a:blip r:embed="rId3"/>
          <a:stretch>
            <a:fillRect/>
          </a:stretch>
        </p:blipFill>
        <p:spPr>
          <a:xfrm>
            <a:off x="8976320" y="3861048"/>
            <a:ext cx="190500" cy="304800"/>
          </a:xfrm>
          <a:prstGeom prst="rect">
            <a:avLst/>
          </a:prstGeom>
        </p:spPr>
      </p:pic>
      <p:pic>
        <p:nvPicPr>
          <p:cNvPr id="323" name="Picture 322"/>
          <p:cNvPicPr>
            <a:picLocks noChangeAspect="1"/>
          </p:cNvPicPr>
          <p:nvPr/>
        </p:nvPicPr>
        <p:blipFill>
          <a:blip r:embed="rId3"/>
          <a:stretch>
            <a:fillRect/>
          </a:stretch>
        </p:blipFill>
        <p:spPr>
          <a:xfrm>
            <a:off x="9912424" y="3861048"/>
            <a:ext cx="190500" cy="304800"/>
          </a:xfrm>
          <a:prstGeom prst="rect">
            <a:avLst/>
          </a:prstGeom>
        </p:spPr>
      </p:pic>
      <p:pic>
        <p:nvPicPr>
          <p:cNvPr id="324" name="Picture 323"/>
          <p:cNvPicPr>
            <a:picLocks noChangeAspect="1"/>
          </p:cNvPicPr>
          <p:nvPr/>
        </p:nvPicPr>
        <p:blipFill>
          <a:blip r:embed="rId3"/>
          <a:stretch>
            <a:fillRect/>
          </a:stretch>
        </p:blipFill>
        <p:spPr>
          <a:xfrm>
            <a:off x="10704512" y="3861048"/>
            <a:ext cx="190500" cy="304800"/>
          </a:xfrm>
          <a:prstGeom prst="rect">
            <a:avLst/>
          </a:prstGeom>
        </p:spPr>
      </p:pic>
      <p:sp>
        <p:nvSpPr>
          <p:cNvPr id="325" name="TextBox 324"/>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326" name="Rounded Rectangle 325"/>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327" name="Rounded Rectangle 326">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328" name="Rounded Rectangle 327"/>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329" name="Rounded Rectangle 328"/>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330" name="Rounded Rectangle 329"/>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331" name="Rounded Rectangle 330"/>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332" name="TextBox 331"/>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333" name="TextBox 332"/>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34" name="TextBox 333"/>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35" name="TextBox 334"/>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36" name="TextBox 335"/>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37" name="TextBox 336"/>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38" name="TextBox 337"/>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339" name="TextBox 338"/>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340" name="TextBox 339"/>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1" name="TextBox 340"/>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2" name="TextBox 341"/>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343" name="TextBox 342"/>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344" name="TextBox 343"/>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45" name="TextBox 344"/>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346" name="TextBox 345"/>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47" name="TextBox 346"/>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348" name="TextBox 347"/>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49" name="TextBox 348"/>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350" name="TextBox 349"/>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351" name="TextBox 350"/>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352" name="TextBox 351"/>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53" name="TextBox 352"/>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354" name="TextBox 353"/>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55" name="TextBox 354"/>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56" name="TextBox 355"/>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357" name="TextBox 356"/>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58" name="TextBox 357"/>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59" name="TextBox 358"/>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360" name="TextBox 359"/>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361" name="TextBox 360"/>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2" name="TextBox 361"/>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3" name="Rectangle 362"/>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4" name="TextBox 363"/>
          <p:cNvSpPr txBox="1"/>
          <p:nvPr/>
        </p:nvSpPr>
        <p:spPr>
          <a:xfrm>
            <a:off x="2351584" y="476672"/>
            <a:ext cx="1587294" cy="369332"/>
          </a:xfrm>
          <a:prstGeom prst="rect">
            <a:avLst/>
          </a:prstGeom>
          <a:noFill/>
        </p:spPr>
        <p:txBody>
          <a:bodyPr wrap="none" rtlCol="0">
            <a:spAutoFit/>
          </a:bodyPr>
          <a:lstStyle/>
          <a:p>
            <a:r>
              <a:rPr lang="zh-CN" altLang="en-US" dirty="0" smtClean="0"/>
              <a:t>修改课程信息</a:t>
            </a:r>
            <a:endParaRPr lang="en-US" dirty="0"/>
          </a:p>
        </p:txBody>
      </p:sp>
      <p:sp>
        <p:nvSpPr>
          <p:cNvPr id="365" name="TextBox 36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366" name="TextBox 36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67" name="Rectangle 36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TextBox 36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370" name="Rectangle 36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Triangle 37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TextBox 37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374" name="Rectangle 37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Triangle 37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378" name="Rectangle 37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riangle 37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382" name="Rectangle 38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384" name="Rectangle 38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6" name="Picture 385"/>
          <p:cNvPicPr>
            <a:picLocks noChangeAspect="1"/>
          </p:cNvPicPr>
          <p:nvPr/>
        </p:nvPicPr>
        <p:blipFill>
          <a:blip r:embed="rId4"/>
          <a:stretch>
            <a:fillRect/>
          </a:stretch>
        </p:blipFill>
        <p:spPr>
          <a:xfrm>
            <a:off x="10056440" y="3068960"/>
            <a:ext cx="254000" cy="241300"/>
          </a:xfrm>
          <a:prstGeom prst="rect">
            <a:avLst/>
          </a:prstGeom>
        </p:spPr>
      </p:pic>
      <p:sp>
        <p:nvSpPr>
          <p:cNvPr id="387" name="TextBox 38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88" name="Rectangle 38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0" name="Picture 389"/>
          <p:cNvPicPr>
            <a:picLocks noChangeAspect="1"/>
          </p:cNvPicPr>
          <p:nvPr/>
        </p:nvPicPr>
        <p:blipFill>
          <a:blip r:embed="rId4"/>
          <a:stretch>
            <a:fillRect/>
          </a:stretch>
        </p:blipFill>
        <p:spPr>
          <a:xfrm>
            <a:off x="6240016" y="3068960"/>
            <a:ext cx="254000" cy="241300"/>
          </a:xfrm>
          <a:prstGeom prst="rect">
            <a:avLst/>
          </a:prstGeom>
        </p:spPr>
      </p:pic>
      <p:sp>
        <p:nvSpPr>
          <p:cNvPr id="391" name="TextBox 39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92" name="Rectangle 39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95" name="TextBox 39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96" name="Rectangle 39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98" name="Rectangle 39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0" name="Picture 399"/>
          <p:cNvPicPr>
            <a:picLocks noChangeAspect="1"/>
          </p:cNvPicPr>
          <p:nvPr/>
        </p:nvPicPr>
        <p:blipFill>
          <a:blip r:embed="rId4"/>
          <a:stretch>
            <a:fillRect/>
          </a:stretch>
        </p:blipFill>
        <p:spPr>
          <a:xfrm>
            <a:off x="6240016" y="3573016"/>
            <a:ext cx="254000" cy="241300"/>
          </a:xfrm>
          <a:prstGeom prst="rect">
            <a:avLst/>
          </a:prstGeom>
        </p:spPr>
      </p:pic>
      <p:sp>
        <p:nvSpPr>
          <p:cNvPr id="401" name="Rounded Rectangle 400"/>
          <p:cNvSpPr/>
          <p:nvPr/>
        </p:nvSpPr>
        <p:spPr>
          <a:xfrm>
            <a:off x="9984432" y="3501007"/>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402" name="Rounded Rectangle 401"/>
          <p:cNvSpPr/>
          <p:nvPr/>
        </p:nvSpPr>
        <p:spPr>
          <a:xfrm>
            <a:off x="9984432" y="3933056"/>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403" name="Rectangle 402"/>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4" name="Rectangle 403"/>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05" name="Group 404"/>
          <p:cNvGrpSpPr/>
          <p:nvPr/>
        </p:nvGrpSpPr>
        <p:grpSpPr>
          <a:xfrm>
            <a:off x="7824192" y="980728"/>
            <a:ext cx="360040" cy="360040"/>
            <a:chOff x="8472264" y="764704"/>
            <a:chExt cx="360040" cy="360040"/>
          </a:xfrm>
        </p:grpSpPr>
        <p:sp>
          <p:nvSpPr>
            <p:cNvPr id="406" name="Oval 405"/>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83832" y="980728"/>
            <a:ext cx="1710468" cy="646331"/>
          </a:xfrm>
          <a:prstGeom prst="rect">
            <a:avLst/>
          </a:prstGeom>
          <a:noFill/>
        </p:spPr>
        <p:txBody>
          <a:bodyPr wrap="none" rtlCol="0">
            <a:spAutoFit/>
          </a:bodyPr>
          <a:lstStyle/>
          <a:p>
            <a:r>
              <a:rPr lang="en-US" altLang="zh-CN" smtClean="0"/>
              <a:t>LAWS130019.01</a:t>
            </a:r>
            <a:endParaRPr lang="en-US" altLang="zh-CN" dirty="0" smtClean="0"/>
          </a:p>
          <a:p>
            <a:endParaRPr lang="en-US" dirty="0"/>
          </a:p>
        </p:txBody>
      </p:sp>
      <p:sp>
        <p:nvSpPr>
          <p:cNvPr id="409" name="TextBox 408"/>
          <p:cNvSpPr txBox="1"/>
          <p:nvPr/>
        </p:nvSpPr>
        <p:spPr>
          <a:xfrm>
            <a:off x="4583832" y="1484784"/>
            <a:ext cx="1107996" cy="369332"/>
          </a:xfrm>
          <a:prstGeom prst="rect">
            <a:avLst/>
          </a:prstGeom>
          <a:noFill/>
        </p:spPr>
        <p:txBody>
          <a:bodyPr wrap="none" rtlCol="0">
            <a:spAutoFit/>
          </a:bodyPr>
          <a:lstStyle/>
          <a:p>
            <a:r>
              <a:rPr lang="zh-CN" altLang="en-US" dirty="0" smtClean="0"/>
              <a:t>法律实务</a:t>
            </a:r>
            <a:endParaRPr lang="en-US" dirty="0"/>
          </a:p>
        </p:txBody>
      </p:sp>
      <p:sp>
        <p:nvSpPr>
          <p:cNvPr id="410" name="TextBox 409"/>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411" name="TextBox 410"/>
          <p:cNvSpPr txBox="1"/>
          <p:nvPr/>
        </p:nvSpPr>
        <p:spPr>
          <a:xfrm>
            <a:off x="8400256" y="1988840"/>
            <a:ext cx="1710468" cy="369332"/>
          </a:xfrm>
          <a:prstGeom prst="rect">
            <a:avLst/>
          </a:prstGeom>
          <a:noFill/>
        </p:spPr>
        <p:txBody>
          <a:bodyPr wrap="square" rtlCol="0">
            <a:spAutoFit/>
          </a:bodyPr>
          <a:lstStyle/>
          <a:p>
            <a:r>
              <a:rPr lang="en-US" altLang="zh-CN" dirty="0" smtClean="0"/>
              <a:t>15</a:t>
            </a:r>
            <a:endParaRPr lang="en-US" dirty="0"/>
          </a:p>
        </p:txBody>
      </p:sp>
      <p:sp>
        <p:nvSpPr>
          <p:cNvPr id="412" name="TextBox 411"/>
          <p:cNvSpPr txBox="1"/>
          <p:nvPr/>
        </p:nvSpPr>
        <p:spPr>
          <a:xfrm>
            <a:off x="4583832" y="2492896"/>
            <a:ext cx="877163" cy="369332"/>
          </a:xfrm>
          <a:prstGeom prst="rect">
            <a:avLst/>
          </a:prstGeom>
          <a:noFill/>
        </p:spPr>
        <p:txBody>
          <a:bodyPr wrap="none" rtlCol="0">
            <a:spAutoFit/>
          </a:bodyPr>
          <a:lstStyle/>
          <a:p>
            <a:r>
              <a:rPr lang="zh-CN" altLang="en-US" dirty="0" smtClean="0"/>
              <a:t>法学院</a:t>
            </a:r>
            <a:endParaRPr lang="en-US" dirty="0"/>
          </a:p>
        </p:txBody>
      </p:sp>
      <p:sp>
        <p:nvSpPr>
          <p:cNvPr id="413" name="TextBox 412"/>
          <p:cNvSpPr txBox="1"/>
          <p:nvPr/>
        </p:nvSpPr>
        <p:spPr>
          <a:xfrm>
            <a:off x="4583832" y="2996952"/>
            <a:ext cx="415498" cy="369332"/>
          </a:xfrm>
          <a:prstGeom prst="rect">
            <a:avLst/>
          </a:prstGeom>
          <a:noFill/>
        </p:spPr>
        <p:txBody>
          <a:bodyPr wrap="none" rtlCol="0">
            <a:spAutoFit/>
          </a:bodyPr>
          <a:lstStyle/>
          <a:p>
            <a:r>
              <a:rPr lang="zh-CN" altLang="en-US" dirty="0" smtClean="0"/>
              <a:t>七</a:t>
            </a:r>
            <a:endParaRPr lang="en-US" dirty="0"/>
          </a:p>
        </p:txBody>
      </p:sp>
      <p:sp>
        <p:nvSpPr>
          <p:cNvPr id="414" name="TextBox 41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415" name="TextBox 414"/>
          <p:cNvSpPr txBox="1"/>
          <p:nvPr/>
        </p:nvSpPr>
        <p:spPr>
          <a:xfrm>
            <a:off x="4583832" y="3501008"/>
            <a:ext cx="301686" cy="646331"/>
          </a:xfrm>
          <a:prstGeom prst="rect">
            <a:avLst/>
          </a:prstGeom>
          <a:noFill/>
        </p:spPr>
        <p:txBody>
          <a:bodyPr wrap="none" rtlCol="0">
            <a:spAutoFit/>
          </a:bodyPr>
          <a:lstStyle/>
          <a:p>
            <a:r>
              <a:rPr lang="en-US" altLang="zh-CN" dirty="0" smtClean="0"/>
              <a:t>5</a:t>
            </a:r>
            <a:endParaRPr lang="en-US" altLang="zh-CN" dirty="0" smtClean="0"/>
          </a:p>
          <a:p>
            <a:endParaRPr lang="en-US" dirty="0"/>
          </a:p>
        </p:txBody>
      </p:sp>
      <p:sp>
        <p:nvSpPr>
          <p:cNvPr id="416" name="TextBox 415"/>
          <p:cNvSpPr txBox="1"/>
          <p:nvPr/>
        </p:nvSpPr>
        <p:spPr>
          <a:xfrm>
            <a:off x="4583832" y="4005064"/>
            <a:ext cx="646331" cy="369332"/>
          </a:xfrm>
          <a:prstGeom prst="rect">
            <a:avLst/>
          </a:prstGeom>
          <a:noFill/>
        </p:spPr>
        <p:txBody>
          <a:bodyPr wrap="none" rtlCol="0">
            <a:spAutoFit/>
          </a:bodyPr>
          <a:lstStyle/>
          <a:p>
            <a:r>
              <a:rPr lang="zh-CN" altLang="en-US" dirty="0" smtClean="0"/>
              <a:t>选修</a:t>
            </a:r>
            <a:endParaRPr lang="en-US" dirty="0"/>
          </a:p>
        </p:txBody>
      </p:sp>
      <p:sp>
        <p:nvSpPr>
          <p:cNvPr id="417" name="TextBox 41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418" name="TextBox 41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cxnSp>
        <p:nvCxnSpPr>
          <p:cNvPr id="420" name="Straight Connector 41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2" name="TextBox 42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423" name="Rectangle 42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424" name="TextBox 4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425" name="Rectangle 4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6" name="Rectangle 425"/>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7" name="Picture 426"/>
          <p:cNvPicPr>
            <a:picLocks noChangeAspect="1"/>
          </p:cNvPicPr>
          <p:nvPr/>
        </p:nvPicPr>
        <p:blipFill>
          <a:blip r:embed="rId4"/>
          <a:stretch>
            <a:fillRect/>
          </a:stretch>
        </p:blipFill>
        <p:spPr>
          <a:xfrm>
            <a:off x="6240016" y="4077072"/>
            <a:ext cx="254000" cy="241300"/>
          </a:xfrm>
          <a:prstGeom prst="rect">
            <a:avLst/>
          </a:prstGeom>
        </p:spPr>
      </p:pic>
      <p:sp>
        <p:nvSpPr>
          <p:cNvPr id="428" name="Left Arrow 427"/>
          <p:cNvSpPr/>
          <p:nvPr/>
        </p:nvSpPr>
        <p:spPr>
          <a:xfrm rot="1363820">
            <a:off x="10160660" y="60907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4" name="TextBox 173"/>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75" name="TextBox 174"/>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6" name="TextBox 175"/>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96" name="Rectangle 19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p:cNvGrpSpPr/>
          <p:nvPr/>
        </p:nvGrpSpPr>
        <p:grpSpPr>
          <a:xfrm>
            <a:off x="9624392" y="692696"/>
            <a:ext cx="1584176" cy="576064"/>
            <a:chOff x="3071664" y="2708920"/>
            <a:chExt cx="1659613" cy="648072"/>
          </a:xfrm>
          <a:solidFill>
            <a:schemeClr val="accent5">
              <a:lumMod val="75000"/>
            </a:schemeClr>
          </a:solidFill>
        </p:grpSpPr>
        <p:sp>
          <p:nvSpPr>
            <p:cNvPr id="198" name="Rectangle 19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0" name="Group 199"/>
          <p:cNvGrpSpPr/>
          <p:nvPr/>
        </p:nvGrpSpPr>
        <p:grpSpPr>
          <a:xfrm>
            <a:off x="6456040" y="692696"/>
            <a:ext cx="1584176" cy="576064"/>
            <a:chOff x="3071664" y="2852936"/>
            <a:chExt cx="1584176" cy="648072"/>
          </a:xfrm>
          <a:solidFill>
            <a:schemeClr val="accent5">
              <a:lumMod val="75000"/>
            </a:schemeClr>
          </a:solidFill>
        </p:grpSpPr>
        <p:sp>
          <p:nvSpPr>
            <p:cNvPr id="201" name="Rectangle 200"/>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3" name="Group 202"/>
          <p:cNvGrpSpPr/>
          <p:nvPr/>
        </p:nvGrpSpPr>
        <p:grpSpPr>
          <a:xfrm>
            <a:off x="3215680" y="692696"/>
            <a:ext cx="1728193" cy="576064"/>
            <a:chOff x="936470" y="3438001"/>
            <a:chExt cx="1653053" cy="648072"/>
          </a:xfrm>
          <a:solidFill>
            <a:schemeClr val="accent5">
              <a:lumMod val="75000"/>
            </a:schemeClr>
          </a:solidFill>
        </p:grpSpPr>
        <p:sp>
          <p:nvSpPr>
            <p:cNvPr id="204" name="Rectangle 203"/>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6" name="Group 205"/>
          <p:cNvGrpSpPr/>
          <p:nvPr/>
        </p:nvGrpSpPr>
        <p:grpSpPr>
          <a:xfrm>
            <a:off x="4871864" y="692696"/>
            <a:ext cx="1584176" cy="576064"/>
            <a:chOff x="3071664" y="2708920"/>
            <a:chExt cx="1584176" cy="648072"/>
          </a:xfrm>
          <a:solidFill>
            <a:schemeClr val="accent5">
              <a:lumMod val="75000"/>
            </a:schemeClr>
          </a:solidFill>
        </p:grpSpPr>
        <p:sp>
          <p:nvSpPr>
            <p:cNvPr id="207" name="Rectangle 20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9" name="Group 208"/>
          <p:cNvGrpSpPr/>
          <p:nvPr/>
        </p:nvGrpSpPr>
        <p:grpSpPr>
          <a:xfrm>
            <a:off x="8040216" y="692696"/>
            <a:ext cx="1584176" cy="576064"/>
            <a:chOff x="3071664" y="2492896"/>
            <a:chExt cx="1584176" cy="648072"/>
          </a:xfrm>
          <a:solidFill>
            <a:schemeClr val="accent5">
              <a:lumMod val="75000"/>
            </a:schemeClr>
          </a:solidFill>
        </p:grpSpPr>
        <p:sp>
          <p:nvSpPr>
            <p:cNvPr id="210" name="Rectangle 20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95" name="Left Arrow 194"/>
          <p:cNvSpPr/>
          <p:nvPr/>
        </p:nvSpPr>
        <p:spPr>
          <a:xfrm rot="1363820">
            <a:off x="3751949" y="112222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5408132"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82" name="Rectangle 81"/>
          <p:cNvSpPr/>
          <p:nvPr/>
        </p:nvSpPr>
        <p:spPr>
          <a:xfrm>
            <a:off x="7392144"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83" name="Rectangle 82"/>
          <p:cNvSpPr/>
          <p:nvPr/>
        </p:nvSpPr>
        <p:spPr>
          <a:xfrm>
            <a:off x="9048328"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4" name="Rectangle 3"/>
          <p:cNvSpPr/>
          <p:nvPr/>
        </p:nvSpPr>
        <p:spPr>
          <a:xfrm>
            <a:off x="2423592" y="260648"/>
            <a:ext cx="8568952" cy="554461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3143672" y="1052736"/>
            <a:ext cx="1107996" cy="369332"/>
          </a:xfrm>
          <a:prstGeom prst="rect">
            <a:avLst/>
          </a:prstGeom>
          <a:noFill/>
        </p:spPr>
        <p:txBody>
          <a:bodyPr wrap="none" rtlCol="0">
            <a:spAutoFit/>
          </a:bodyPr>
          <a:lstStyle/>
          <a:p>
            <a:r>
              <a:rPr lang="zh-CN" altLang="en-US" smtClean="0"/>
              <a:t>是否确认</a:t>
            </a:r>
            <a:endParaRPr lang="en-US" dirty="0"/>
          </a:p>
        </p:txBody>
      </p:sp>
      <p:sp>
        <p:nvSpPr>
          <p:cNvPr id="9" name="TextBox 8"/>
          <p:cNvSpPr txBox="1"/>
          <p:nvPr/>
        </p:nvSpPr>
        <p:spPr>
          <a:xfrm>
            <a:off x="3647728" y="1772816"/>
            <a:ext cx="3647152" cy="646331"/>
          </a:xfrm>
          <a:prstGeom prst="rect">
            <a:avLst/>
          </a:prstGeom>
          <a:noFill/>
        </p:spPr>
        <p:txBody>
          <a:bodyPr wrap="none" rtlCol="0">
            <a:spAutoFit/>
          </a:bodyPr>
          <a:lstStyle/>
          <a:p>
            <a:r>
              <a:rPr lang="zh-CN" altLang="en-US" dirty="0" smtClean="0"/>
              <a:t>所有本科课程信息已经输入完毕？</a:t>
            </a:r>
            <a:endParaRPr lang="en-US" altLang="zh-CN" dirty="0" smtClean="0"/>
          </a:p>
          <a:p>
            <a:r>
              <a:rPr lang="zh-CN" altLang="en-US" dirty="0" smtClean="0"/>
              <a:t>本科课程总数</a:t>
            </a:r>
            <a:r>
              <a:rPr lang="en-US" altLang="zh-CN" dirty="0" smtClean="0"/>
              <a:t>5</a:t>
            </a:r>
            <a:r>
              <a:rPr lang="zh-CN" altLang="en-US" dirty="0"/>
              <a:t>。</a:t>
            </a:r>
            <a:endParaRPr lang="en-US" dirty="0"/>
          </a:p>
        </p:txBody>
      </p:sp>
      <p:sp>
        <p:nvSpPr>
          <p:cNvPr id="11" name="Rectangle 10"/>
          <p:cNvSpPr/>
          <p:nvPr/>
        </p:nvSpPr>
        <p:spPr>
          <a:xfrm>
            <a:off x="8400256" y="4797152"/>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84" name="Rectangle 83"/>
          <p:cNvSpPr/>
          <p:nvPr/>
        </p:nvSpPr>
        <p:spPr>
          <a:xfrm>
            <a:off x="9552384" y="4797152"/>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66" name="Left Arrow 65"/>
          <p:cNvSpPr/>
          <p:nvPr/>
        </p:nvSpPr>
        <p:spPr>
          <a:xfrm rot="1363820">
            <a:off x="9224556" y="508266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7064316"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Left Arrow 83"/>
          <p:cNvSpPr/>
          <p:nvPr/>
        </p:nvSpPr>
        <p:spPr>
          <a:xfrm rot="1363820">
            <a:off x="8792508"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rot="1363820">
            <a:off x="10448692"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5087888" y="5229200"/>
            <a:ext cx="5256584" cy="1008112"/>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四个类别的课程都完成信息输入和确认之后，系统才会进入排课下一步</a:t>
            </a:r>
            <a:endParaRPr lang="en-US" dirty="0">
              <a:solidFill>
                <a:schemeClr val="tx1"/>
              </a:solidFill>
            </a:endParaRPr>
          </a:p>
        </p:txBody>
      </p:sp>
      <p:sp>
        <p:nvSpPr>
          <p:cNvPr id="86" name="Rectangle 8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9624392" y="692696"/>
            <a:ext cx="1584176" cy="576064"/>
            <a:chOff x="3071664" y="2708920"/>
            <a:chExt cx="1659613" cy="648072"/>
          </a:xfrm>
          <a:solidFill>
            <a:schemeClr val="accent5">
              <a:lumMod val="75000"/>
            </a:schemeClr>
          </a:solidFill>
        </p:grpSpPr>
        <p:sp>
          <p:nvSpPr>
            <p:cNvPr id="88" name="Rectangle 8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90" name="Group 89"/>
          <p:cNvGrpSpPr/>
          <p:nvPr/>
        </p:nvGrpSpPr>
        <p:grpSpPr>
          <a:xfrm>
            <a:off x="6456040" y="692696"/>
            <a:ext cx="1584176" cy="576064"/>
            <a:chOff x="3071664" y="2852936"/>
            <a:chExt cx="1584176" cy="648072"/>
          </a:xfrm>
          <a:solidFill>
            <a:schemeClr val="accent5">
              <a:lumMod val="75000"/>
            </a:schemeClr>
          </a:solidFill>
        </p:grpSpPr>
        <p:sp>
          <p:nvSpPr>
            <p:cNvPr id="91" name="Rectangle 90"/>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3" name="Group 92"/>
          <p:cNvGrpSpPr/>
          <p:nvPr/>
        </p:nvGrpSpPr>
        <p:grpSpPr>
          <a:xfrm>
            <a:off x="3215680" y="692696"/>
            <a:ext cx="1728193" cy="576064"/>
            <a:chOff x="936470" y="3438001"/>
            <a:chExt cx="1653053" cy="648072"/>
          </a:xfrm>
          <a:solidFill>
            <a:schemeClr val="accent5">
              <a:lumMod val="75000"/>
            </a:schemeClr>
          </a:solidFill>
        </p:grpSpPr>
        <p:sp>
          <p:nvSpPr>
            <p:cNvPr id="94" name="Rectangle 93"/>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6" name="Group 95"/>
          <p:cNvGrpSpPr/>
          <p:nvPr/>
        </p:nvGrpSpPr>
        <p:grpSpPr>
          <a:xfrm>
            <a:off x="4871864" y="692696"/>
            <a:ext cx="1584176" cy="576064"/>
            <a:chOff x="3071664" y="2708920"/>
            <a:chExt cx="1584176" cy="648072"/>
          </a:xfrm>
          <a:solidFill>
            <a:schemeClr val="accent5">
              <a:lumMod val="75000"/>
            </a:schemeClr>
          </a:solidFill>
        </p:grpSpPr>
        <p:sp>
          <p:nvSpPr>
            <p:cNvPr id="97" name="Rectangle 9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9" name="Group 98"/>
          <p:cNvGrpSpPr/>
          <p:nvPr/>
        </p:nvGrpSpPr>
        <p:grpSpPr>
          <a:xfrm>
            <a:off x="8040216" y="692696"/>
            <a:ext cx="1584176" cy="576064"/>
            <a:chOff x="3071664" y="2492896"/>
            <a:chExt cx="1584176" cy="648072"/>
          </a:xfrm>
          <a:solidFill>
            <a:schemeClr val="accent5">
              <a:lumMod val="75000"/>
            </a:schemeClr>
          </a:solidFill>
        </p:grpSpPr>
        <p:sp>
          <p:nvSpPr>
            <p:cNvPr id="100" name="Rectangle 9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6696744"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23792" y="2420888"/>
            <a:ext cx="6768752" cy="369332"/>
          </a:xfrm>
          <a:prstGeom prst="rect">
            <a:avLst/>
          </a:prstGeom>
          <a:noFill/>
        </p:spPr>
        <p:txBody>
          <a:bodyPr wrap="square" rtlCol="0">
            <a:spAutoFit/>
          </a:bodyPr>
          <a:lstStyle/>
          <a:p>
            <a:r>
              <a:rPr lang="zh-CN" altLang="en-US" dirty="0" smtClean="0"/>
              <a:t>本次排课目标学期为：</a:t>
            </a:r>
            <a:endParaRPr lang="en-US" dirty="0"/>
          </a:p>
        </p:txBody>
      </p:sp>
      <p:sp>
        <p:nvSpPr>
          <p:cNvPr id="7" name="TextBox 6"/>
          <p:cNvSpPr txBox="1"/>
          <p:nvPr/>
        </p:nvSpPr>
        <p:spPr>
          <a:xfrm>
            <a:off x="4295800" y="2996952"/>
            <a:ext cx="648072" cy="369332"/>
          </a:xfrm>
          <a:prstGeom prst="rect">
            <a:avLst/>
          </a:prstGeom>
          <a:noFill/>
        </p:spPr>
        <p:txBody>
          <a:bodyPr wrap="square" rtlCol="0">
            <a:spAutoFit/>
          </a:bodyPr>
          <a:lstStyle/>
          <a:p>
            <a:r>
              <a:rPr lang="zh-CN" altLang="en-US" smtClean="0"/>
              <a:t>学年</a:t>
            </a:r>
            <a:endParaRPr lang="en-US" dirty="0"/>
          </a:p>
        </p:txBody>
      </p:sp>
      <p:sp>
        <p:nvSpPr>
          <p:cNvPr id="9" name="Rectangle 8"/>
          <p:cNvSpPr/>
          <p:nvPr/>
        </p:nvSpPr>
        <p:spPr>
          <a:xfrm>
            <a:off x="5087888" y="3068960"/>
            <a:ext cx="129614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159896" y="3068960"/>
            <a:ext cx="1191352" cy="369332"/>
          </a:xfrm>
          <a:prstGeom prst="rect">
            <a:avLst/>
          </a:prstGeom>
          <a:noFill/>
        </p:spPr>
        <p:txBody>
          <a:bodyPr wrap="none" rtlCol="0">
            <a:spAutoFit/>
          </a:bodyPr>
          <a:lstStyle/>
          <a:p>
            <a:r>
              <a:rPr lang="en-US" altLang="zh-CN" dirty="0" smtClean="0"/>
              <a:t>2017-2018</a:t>
            </a:r>
            <a:endParaRPr lang="en-US" dirty="0"/>
          </a:p>
        </p:txBody>
      </p:sp>
      <p:sp>
        <p:nvSpPr>
          <p:cNvPr id="42" name="TextBox 41"/>
          <p:cNvSpPr txBox="1"/>
          <p:nvPr/>
        </p:nvSpPr>
        <p:spPr>
          <a:xfrm>
            <a:off x="5159896" y="3429000"/>
            <a:ext cx="1191352" cy="369332"/>
          </a:xfrm>
          <a:prstGeom prst="rect">
            <a:avLst/>
          </a:prstGeom>
          <a:solidFill>
            <a:schemeClr val="accent1">
              <a:lumMod val="20000"/>
              <a:lumOff val="80000"/>
            </a:schemeClr>
          </a:solidFill>
          <a:ln>
            <a:noFill/>
          </a:ln>
        </p:spPr>
        <p:txBody>
          <a:bodyPr wrap="none" rtlCol="0">
            <a:spAutoFit/>
          </a:bodyPr>
          <a:lstStyle/>
          <a:p>
            <a:r>
              <a:rPr lang="en-US" altLang="zh-CN" dirty="0" smtClean="0"/>
              <a:t>2018-2019</a:t>
            </a:r>
            <a:endParaRPr lang="en-US" dirty="0"/>
          </a:p>
        </p:txBody>
      </p:sp>
      <p:sp>
        <p:nvSpPr>
          <p:cNvPr id="43" name="TextBox 42"/>
          <p:cNvSpPr txBox="1"/>
          <p:nvPr/>
        </p:nvSpPr>
        <p:spPr>
          <a:xfrm>
            <a:off x="5159896" y="3789040"/>
            <a:ext cx="1191352" cy="369332"/>
          </a:xfrm>
          <a:prstGeom prst="rect">
            <a:avLst/>
          </a:prstGeom>
          <a:noFill/>
        </p:spPr>
        <p:txBody>
          <a:bodyPr wrap="none" rtlCol="0">
            <a:spAutoFit/>
          </a:bodyPr>
          <a:lstStyle/>
          <a:p>
            <a:r>
              <a:rPr lang="en-US" altLang="zh-CN" dirty="0" smtClean="0"/>
              <a:t>2019-2020</a:t>
            </a:r>
            <a:endParaRPr lang="en-US" dirty="0"/>
          </a:p>
        </p:txBody>
      </p:sp>
      <p:sp>
        <p:nvSpPr>
          <p:cNvPr id="45" name="Rectangle 44"/>
          <p:cNvSpPr/>
          <p:nvPr/>
        </p:nvSpPr>
        <p:spPr>
          <a:xfrm>
            <a:off x="804021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确认</a:t>
            </a:r>
            <a:endParaRPr lang="en-US" dirty="0"/>
          </a:p>
        </p:txBody>
      </p:sp>
      <p:sp>
        <p:nvSpPr>
          <p:cNvPr id="46" name="Rectangle 45"/>
          <p:cNvSpPr/>
          <p:nvPr/>
        </p:nvSpPr>
        <p:spPr>
          <a:xfrm>
            <a:off x="912033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47" name="TextBox 46"/>
          <p:cNvSpPr txBox="1"/>
          <p:nvPr/>
        </p:nvSpPr>
        <p:spPr>
          <a:xfrm>
            <a:off x="911424" y="1484784"/>
            <a:ext cx="1800493" cy="369332"/>
          </a:xfrm>
          <a:prstGeom prst="rect">
            <a:avLst/>
          </a:prstGeom>
          <a:noFill/>
        </p:spPr>
        <p:txBody>
          <a:bodyPr wrap="none" rtlCol="0">
            <a:spAutoFit/>
          </a:bodyPr>
          <a:lstStyle/>
          <a:p>
            <a:r>
              <a:rPr lang="zh-CN" altLang="en-US" smtClean="0"/>
              <a:t>当前未在排课中</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 Arrow 48"/>
          <p:cNvSpPr/>
          <p:nvPr/>
        </p:nvSpPr>
        <p:spPr>
          <a:xfrm rot="1363820">
            <a:off x="8936524" y="508266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9624392" y="692696"/>
            <a:ext cx="1584176" cy="576064"/>
            <a:chOff x="3071664" y="2708920"/>
            <a:chExt cx="1659613" cy="648072"/>
          </a:xfrm>
          <a:solidFill>
            <a:schemeClr val="accent5">
              <a:lumMod val="75000"/>
            </a:schemeClr>
          </a:solidFill>
        </p:grpSpPr>
        <p:sp>
          <p:nvSpPr>
            <p:cNvPr id="55" name="Rectangle 54"/>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57" name="Group 56"/>
          <p:cNvGrpSpPr/>
          <p:nvPr/>
        </p:nvGrpSpPr>
        <p:grpSpPr>
          <a:xfrm>
            <a:off x="6456040" y="692696"/>
            <a:ext cx="1584176" cy="576064"/>
            <a:chOff x="3071664" y="2852936"/>
            <a:chExt cx="1584176" cy="648072"/>
          </a:xfrm>
          <a:solidFill>
            <a:schemeClr val="accent5">
              <a:lumMod val="75000"/>
            </a:schemeClr>
          </a:solidFill>
        </p:grpSpPr>
        <p:sp>
          <p:nvSpPr>
            <p:cNvPr id="58" name="Rectangle 57"/>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0" name="Group 59"/>
          <p:cNvGrpSpPr/>
          <p:nvPr/>
        </p:nvGrpSpPr>
        <p:grpSpPr>
          <a:xfrm>
            <a:off x="3215680" y="692696"/>
            <a:ext cx="1728193" cy="576064"/>
            <a:chOff x="936470" y="3438001"/>
            <a:chExt cx="1653053" cy="648072"/>
          </a:xfrm>
          <a:solidFill>
            <a:schemeClr val="accent5">
              <a:lumMod val="75000"/>
            </a:schemeClr>
          </a:solidFill>
        </p:grpSpPr>
        <p:sp>
          <p:nvSpPr>
            <p:cNvPr id="61" name="Rectangle 60"/>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63" name="Group 62"/>
          <p:cNvGrpSpPr/>
          <p:nvPr/>
        </p:nvGrpSpPr>
        <p:grpSpPr>
          <a:xfrm>
            <a:off x="4871864" y="692696"/>
            <a:ext cx="1584176" cy="576064"/>
            <a:chOff x="3071664" y="2708920"/>
            <a:chExt cx="1584176" cy="648072"/>
          </a:xfrm>
          <a:solidFill>
            <a:schemeClr val="accent5">
              <a:lumMod val="75000"/>
            </a:schemeClr>
          </a:solidFill>
        </p:grpSpPr>
        <p:sp>
          <p:nvSpPr>
            <p:cNvPr id="64" name="Rectangle 6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66" name="Group 65"/>
          <p:cNvGrpSpPr/>
          <p:nvPr/>
        </p:nvGrpSpPr>
        <p:grpSpPr>
          <a:xfrm>
            <a:off x="8040216" y="692696"/>
            <a:ext cx="1584176" cy="576064"/>
            <a:chOff x="3071664" y="2492896"/>
            <a:chExt cx="1584176" cy="648072"/>
          </a:xfrm>
          <a:solidFill>
            <a:schemeClr val="accent5">
              <a:lumMod val="75000"/>
            </a:schemeClr>
          </a:solidFill>
        </p:grpSpPr>
        <p:sp>
          <p:nvSpPr>
            <p:cNvPr id="67" name="Rectangle 6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6" name="Left Arrow 65"/>
          <p:cNvSpPr/>
          <p:nvPr/>
        </p:nvSpPr>
        <p:spPr>
          <a:xfrm rot="1363820">
            <a:off x="7064316"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Left Arrow 83"/>
          <p:cNvSpPr/>
          <p:nvPr/>
        </p:nvSpPr>
        <p:spPr>
          <a:xfrm rot="1363820">
            <a:off x="8792508"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rot="1363820">
            <a:off x="10448692"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9624392" y="692696"/>
            <a:ext cx="1584176" cy="576064"/>
            <a:chOff x="3071664" y="2708920"/>
            <a:chExt cx="1659613" cy="648072"/>
          </a:xfrm>
          <a:solidFill>
            <a:schemeClr val="accent5">
              <a:lumMod val="75000"/>
            </a:schemeClr>
          </a:solidFill>
        </p:grpSpPr>
        <p:sp>
          <p:nvSpPr>
            <p:cNvPr id="64" name="Rectangle 6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7" name="Group 86"/>
          <p:cNvGrpSpPr/>
          <p:nvPr/>
        </p:nvGrpSpPr>
        <p:grpSpPr>
          <a:xfrm>
            <a:off x="6456040" y="692696"/>
            <a:ext cx="1584176" cy="576064"/>
            <a:chOff x="3071664" y="2852936"/>
            <a:chExt cx="1584176" cy="648072"/>
          </a:xfrm>
          <a:solidFill>
            <a:schemeClr val="accent5">
              <a:lumMod val="75000"/>
            </a:schemeClr>
          </a:solidFill>
        </p:grpSpPr>
        <p:sp>
          <p:nvSpPr>
            <p:cNvPr id="88" name="Rectangle 87"/>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0" name="Group 89"/>
          <p:cNvGrpSpPr/>
          <p:nvPr/>
        </p:nvGrpSpPr>
        <p:grpSpPr>
          <a:xfrm>
            <a:off x="3215680" y="692696"/>
            <a:ext cx="1728193" cy="576064"/>
            <a:chOff x="936470" y="3438001"/>
            <a:chExt cx="1653053" cy="648072"/>
          </a:xfrm>
          <a:solidFill>
            <a:schemeClr val="accent5">
              <a:lumMod val="75000"/>
            </a:schemeClr>
          </a:solidFill>
        </p:grpSpPr>
        <p:sp>
          <p:nvSpPr>
            <p:cNvPr id="91" name="Rectangle 90"/>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3" name="Group 92"/>
          <p:cNvGrpSpPr/>
          <p:nvPr/>
        </p:nvGrpSpPr>
        <p:grpSpPr>
          <a:xfrm>
            <a:off x="4871864" y="692696"/>
            <a:ext cx="1584176" cy="576064"/>
            <a:chOff x="3071664" y="2708920"/>
            <a:chExt cx="1584176" cy="648072"/>
          </a:xfrm>
          <a:solidFill>
            <a:schemeClr val="accent5">
              <a:lumMod val="75000"/>
            </a:schemeClr>
          </a:solidFill>
        </p:grpSpPr>
        <p:sp>
          <p:nvSpPr>
            <p:cNvPr id="94" name="Rectangle 9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6" name="Group 95"/>
          <p:cNvGrpSpPr/>
          <p:nvPr/>
        </p:nvGrpSpPr>
        <p:grpSpPr>
          <a:xfrm>
            <a:off x="8040216" y="692696"/>
            <a:ext cx="1584176" cy="576064"/>
            <a:chOff x="3071664" y="2492896"/>
            <a:chExt cx="1584176" cy="648072"/>
          </a:xfrm>
          <a:solidFill>
            <a:schemeClr val="accent5">
              <a:lumMod val="75000"/>
            </a:schemeClr>
          </a:solidFill>
        </p:grpSpPr>
        <p:sp>
          <p:nvSpPr>
            <p:cNvPr id="97" name="Rectangle 9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86" name="Rectangle 8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9624392" y="692696"/>
            <a:ext cx="1584176" cy="576064"/>
            <a:chOff x="3071664" y="2708920"/>
            <a:chExt cx="1659613" cy="648072"/>
          </a:xfrm>
          <a:solidFill>
            <a:schemeClr val="accent5">
              <a:lumMod val="75000"/>
            </a:schemeClr>
          </a:solidFill>
        </p:grpSpPr>
        <p:sp>
          <p:nvSpPr>
            <p:cNvPr id="88" name="Rectangle 8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90" name="Group 89"/>
          <p:cNvGrpSpPr/>
          <p:nvPr/>
        </p:nvGrpSpPr>
        <p:grpSpPr>
          <a:xfrm>
            <a:off x="6456040" y="692696"/>
            <a:ext cx="1584176" cy="576064"/>
            <a:chOff x="3071664" y="2852936"/>
            <a:chExt cx="1584176" cy="648072"/>
          </a:xfrm>
          <a:solidFill>
            <a:schemeClr val="accent5">
              <a:lumMod val="75000"/>
            </a:schemeClr>
          </a:solidFill>
        </p:grpSpPr>
        <p:sp>
          <p:nvSpPr>
            <p:cNvPr id="91" name="Rectangle 90"/>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3" name="Group 92"/>
          <p:cNvGrpSpPr/>
          <p:nvPr/>
        </p:nvGrpSpPr>
        <p:grpSpPr>
          <a:xfrm>
            <a:off x="3215680" y="692696"/>
            <a:ext cx="1728193" cy="576064"/>
            <a:chOff x="936470" y="3438001"/>
            <a:chExt cx="1653053" cy="648072"/>
          </a:xfrm>
          <a:solidFill>
            <a:schemeClr val="accent5">
              <a:lumMod val="75000"/>
            </a:schemeClr>
          </a:solidFill>
        </p:grpSpPr>
        <p:sp>
          <p:nvSpPr>
            <p:cNvPr id="94" name="Rectangle 93"/>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6" name="Group 95"/>
          <p:cNvGrpSpPr/>
          <p:nvPr/>
        </p:nvGrpSpPr>
        <p:grpSpPr>
          <a:xfrm>
            <a:off x="4871864" y="692696"/>
            <a:ext cx="1584176" cy="576064"/>
            <a:chOff x="3071664" y="2708920"/>
            <a:chExt cx="1584176" cy="648072"/>
          </a:xfrm>
          <a:solidFill>
            <a:schemeClr val="accent5">
              <a:lumMod val="75000"/>
            </a:schemeClr>
          </a:solidFill>
        </p:grpSpPr>
        <p:sp>
          <p:nvSpPr>
            <p:cNvPr id="97" name="Rectangle 9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9" name="Group 98"/>
          <p:cNvGrpSpPr/>
          <p:nvPr/>
        </p:nvGrpSpPr>
        <p:grpSpPr>
          <a:xfrm>
            <a:off x="8040216" y="692696"/>
            <a:ext cx="1584176" cy="576064"/>
            <a:chOff x="3071664" y="2492896"/>
            <a:chExt cx="1584176" cy="648072"/>
          </a:xfrm>
          <a:solidFill>
            <a:schemeClr val="accent5">
              <a:lumMod val="75000"/>
            </a:schemeClr>
          </a:solidFill>
        </p:grpSpPr>
        <p:sp>
          <p:nvSpPr>
            <p:cNvPr id="100" name="Rectangle 9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4" name="Folded Corner 3"/>
          <p:cNvSpPr/>
          <p:nvPr/>
        </p:nvSpPr>
        <p:spPr>
          <a:xfrm>
            <a:off x="8184232" y="5301208"/>
            <a:ext cx="3168352" cy="115212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点击“教师申报课程”按钮，系统即导出课程信息列表并群发所有在册</a:t>
            </a:r>
            <a:r>
              <a:rPr lang="zh-CN" altLang="en-US" smtClean="0">
                <a:solidFill>
                  <a:schemeClr val="tx1"/>
                </a:solidFill>
              </a:rPr>
              <a:t>老师。</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4" name="Rectangle 3"/>
          <p:cNvSpPr/>
          <p:nvPr/>
        </p:nvSpPr>
        <p:spPr>
          <a:xfrm>
            <a:off x="2063552" y="620688"/>
            <a:ext cx="9289032" cy="39401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2711624" y="1340768"/>
            <a:ext cx="3185487" cy="369332"/>
          </a:xfrm>
          <a:prstGeom prst="rect">
            <a:avLst/>
          </a:prstGeom>
          <a:noFill/>
        </p:spPr>
        <p:txBody>
          <a:bodyPr wrap="none" rtlCol="0">
            <a:spAutoFit/>
          </a:bodyPr>
          <a:lstStyle/>
          <a:p>
            <a:r>
              <a:rPr lang="zh-CN" altLang="en-US" dirty="0" smtClean="0"/>
              <a:t>请设置教师申报</a:t>
            </a:r>
            <a:r>
              <a:rPr lang="zh-CN" altLang="en-US" smtClean="0"/>
              <a:t>课程截止时间</a:t>
            </a:r>
            <a:endParaRPr lang="en-US" dirty="0"/>
          </a:p>
        </p:txBody>
      </p:sp>
      <p:sp>
        <p:nvSpPr>
          <p:cNvPr id="59" name="Rectangle 58"/>
          <p:cNvSpPr/>
          <p:nvPr/>
        </p:nvSpPr>
        <p:spPr>
          <a:xfrm>
            <a:off x="4439816" y="213285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p:cNvSpPr/>
          <p:nvPr/>
        </p:nvSpPr>
        <p:spPr>
          <a:xfrm rot="10800000">
            <a:off x="4511824"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43672" y="2132856"/>
            <a:ext cx="122413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2018</a:t>
            </a:r>
            <a:endParaRPr lang="en-US" dirty="0">
              <a:solidFill>
                <a:schemeClr val="tx1"/>
              </a:solidFill>
            </a:endParaRPr>
          </a:p>
        </p:txBody>
      </p:sp>
      <p:sp>
        <p:nvSpPr>
          <p:cNvPr id="12" name="TextBox 11"/>
          <p:cNvSpPr txBox="1"/>
          <p:nvPr/>
        </p:nvSpPr>
        <p:spPr>
          <a:xfrm>
            <a:off x="4871864" y="2132856"/>
            <a:ext cx="415498" cy="369332"/>
          </a:xfrm>
          <a:prstGeom prst="rect">
            <a:avLst/>
          </a:prstGeom>
          <a:noFill/>
        </p:spPr>
        <p:txBody>
          <a:bodyPr wrap="none" rtlCol="0">
            <a:spAutoFit/>
          </a:bodyPr>
          <a:lstStyle/>
          <a:p>
            <a:r>
              <a:rPr lang="zh-CN" altLang="en-US" smtClean="0"/>
              <a:t>年</a:t>
            </a:r>
            <a:endParaRPr lang="en-US" dirty="0"/>
          </a:p>
        </p:txBody>
      </p:sp>
      <p:sp>
        <p:nvSpPr>
          <p:cNvPr id="63" name="Rectangle 62"/>
          <p:cNvSpPr/>
          <p:nvPr/>
        </p:nvSpPr>
        <p:spPr>
          <a:xfrm>
            <a:off x="5735960"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p:cNvSpPr/>
          <p:nvPr/>
        </p:nvSpPr>
        <p:spPr>
          <a:xfrm rot="10800000">
            <a:off x="5807968"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231904" y="2153176"/>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86" name="TextBox 85"/>
          <p:cNvSpPr txBox="1"/>
          <p:nvPr/>
        </p:nvSpPr>
        <p:spPr>
          <a:xfrm>
            <a:off x="6096000" y="2132856"/>
            <a:ext cx="415498" cy="369332"/>
          </a:xfrm>
          <a:prstGeom prst="rect">
            <a:avLst/>
          </a:prstGeom>
          <a:noFill/>
        </p:spPr>
        <p:txBody>
          <a:bodyPr wrap="none" rtlCol="0">
            <a:spAutoFit/>
          </a:bodyPr>
          <a:lstStyle/>
          <a:p>
            <a:r>
              <a:rPr lang="zh-CN" altLang="en-US" dirty="0" smtClean="0"/>
              <a:t>月</a:t>
            </a:r>
            <a:endParaRPr lang="en-US" dirty="0"/>
          </a:p>
        </p:txBody>
      </p:sp>
      <p:sp>
        <p:nvSpPr>
          <p:cNvPr id="91" name="Rectangle 90"/>
          <p:cNvSpPr/>
          <p:nvPr/>
        </p:nvSpPr>
        <p:spPr>
          <a:xfrm>
            <a:off x="6985511"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p:cNvSpPr/>
          <p:nvPr/>
        </p:nvSpPr>
        <p:spPr>
          <a:xfrm rot="10800000">
            <a:off x="7061754"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56040" y="2153176"/>
            <a:ext cx="4680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a:t>
            </a:r>
            <a:endParaRPr lang="en-US" dirty="0">
              <a:solidFill>
                <a:schemeClr val="tx1"/>
              </a:solidFill>
            </a:endParaRPr>
          </a:p>
        </p:txBody>
      </p:sp>
      <p:sp>
        <p:nvSpPr>
          <p:cNvPr id="94" name="TextBox 93"/>
          <p:cNvSpPr txBox="1"/>
          <p:nvPr/>
        </p:nvSpPr>
        <p:spPr>
          <a:xfrm>
            <a:off x="7320136" y="2132856"/>
            <a:ext cx="427719" cy="369332"/>
          </a:xfrm>
          <a:prstGeom prst="rect">
            <a:avLst/>
          </a:prstGeom>
          <a:noFill/>
        </p:spPr>
        <p:txBody>
          <a:bodyPr wrap="square" rtlCol="0">
            <a:spAutoFit/>
          </a:bodyPr>
          <a:lstStyle/>
          <a:p>
            <a:r>
              <a:rPr lang="zh-CN" altLang="en-US" dirty="0" smtClean="0"/>
              <a:t>日</a:t>
            </a:r>
            <a:endParaRPr lang="en-US" dirty="0"/>
          </a:p>
        </p:txBody>
      </p:sp>
      <p:sp>
        <p:nvSpPr>
          <p:cNvPr id="104" name="Rectangle 103"/>
          <p:cNvSpPr/>
          <p:nvPr/>
        </p:nvSpPr>
        <p:spPr>
          <a:xfrm>
            <a:off x="8376473"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iangle 104"/>
          <p:cNvSpPr/>
          <p:nvPr/>
        </p:nvSpPr>
        <p:spPr>
          <a:xfrm rot="10800000">
            <a:off x="8448481"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52184" y="2153176"/>
            <a:ext cx="552281"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17</a:t>
            </a:r>
            <a:endParaRPr lang="en-US" dirty="0">
              <a:solidFill>
                <a:schemeClr val="tx1"/>
              </a:solidFill>
            </a:endParaRPr>
          </a:p>
        </p:txBody>
      </p:sp>
      <p:sp>
        <p:nvSpPr>
          <p:cNvPr id="107" name="TextBox 106"/>
          <p:cNvSpPr txBox="1"/>
          <p:nvPr/>
        </p:nvSpPr>
        <p:spPr>
          <a:xfrm>
            <a:off x="8688288" y="2132856"/>
            <a:ext cx="415498" cy="369332"/>
          </a:xfrm>
          <a:prstGeom prst="rect">
            <a:avLst/>
          </a:prstGeom>
          <a:noFill/>
        </p:spPr>
        <p:txBody>
          <a:bodyPr wrap="none" rtlCol="0">
            <a:spAutoFit/>
          </a:bodyPr>
          <a:lstStyle/>
          <a:p>
            <a:r>
              <a:rPr lang="zh-CN" altLang="en-US" dirty="0" smtClean="0"/>
              <a:t>时</a:t>
            </a:r>
            <a:endParaRPr lang="en-US" dirty="0"/>
          </a:p>
        </p:txBody>
      </p:sp>
      <p:sp>
        <p:nvSpPr>
          <p:cNvPr id="108" name="Rectangle 107"/>
          <p:cNvSpPr/>
          <p:nvPr/>
        </p:nvSpPr>
        <p:spPr>
          <a:xfrm>
            <a:off x="9626024"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iangle 108"/>
          <p:cNvSpPr/>
          <p:nvPr/>
        </p:nvSpPr>
        <p:spPr>
          <a:xfrm rot="10800000">
            <a:off x="9702267"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9048328" y="2153176"/>
            <a:ext cx="516277"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a:t>
            </a:r>
            <a:endParaRPr lang="en-US" dirty="0">
              <a:solidFill>
                <a:schemeClr val="tx1"/>
              </a:solidFill>
            </a:endParaRPr>
          </a:p>
        </p:txBody>
      </p:sp>
      <p:sp>
        <p:nvSpPr>
          <p:cNvPr id="111" name="TextBox 110"/>
          <p:cNvSpPr txBox="1"/>
          <p:nvPr/>
        </p:nvSpPr>
        <p:spPr>
          <a:xfrm>
            <a:off x="10056440" y="2132856"/>
            <a:ext cx="427719" cy="369332"/>
          </a:xfrm>
          <a:prstGeom prst="rect">
            <a:avLst/>
          </a:prstGeom>
          <a:noFill/>
        </p:spPr>
        <p:txBody>
          <a:bodyPr wrap="square" rtlCol="0">
            <a:spAutoFit/>
          </a:bodyPr>
          <a:lstStyle/>
          <a:p>
            <a:r>
              <a:rPr lang="zh-CN" altLang="en-US" dirty="0" smtClean="0"/>
              <a:t>分</a:t>
            </a:r>
            <a:endParaRPr lang="en-US" dirty="0"/>
          </a:p>
        </p:txBody>
      </p:sp>
      <p:sp>
        <p:nvSpPr>
          <p:cNvPr id="112" name="Rectangle 111"/>
          <p:cNvSpPr/>
          <p:nvPr/>
        </p:nvSpPr>
        <p:spPr>
          <a:xfrm>
            <a:off x="8904312"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3" name="Rectangle 112"/>
          <p:cNvSpPr/>
          <p:nvPr/>
        </p:nvSpPr>
        <p:spPr>
          <a:xfrm>
            <a:off x="10056440"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4" name="Left Arrow 113"/>
          <p:cNvSpPr/>
          <p:nvPr/>
        </p:nvSpPr>
        <p:spPr>
          <a:xfrm rot="1363820">
            <a:off x="9728612" y="421857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距申报</a:t>
            </a:r>
            <a:r>
              <a:rPr lang="zh-CN" altLang="en-US" dirty="0"/>
              <a:t>课程截止时间还有 </a:t>
            </a:r>
            <a:r>
              <a:rPr lang="en-US" altLang="zh-CN" dirty="0"/>
              <a:t>3</a:t>
            </a:r>
            <a:r>
              <a:rPr lang="zh-CN" altLang="en-US" dirty="0"/>
              <a:t> 天</a:t>
            </a:r>
            <a:r>
              <a:rPr lang="en-US" altLang="zh-CN" dirty="0"/>
              <a:t>4</a:t>
            </a:r>
            <a:r>
              <a:rPr lang="zh-CN" altLang="en-US" dirty="0"/>
              <a:t>小时</a:t>
            </a:r>
            <a:r>
              <a:rPr lang="en-US" altLang="zh-CN" dirty="0"/>
              <a:t>40</a:t>
            </a:r>
            <a:r>
              <a:rPr lang="zh-CN" altLang="en-US" dirty="0" smtClean="0"/>
              <a:t>分，更改截止时间？</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6" name="Left Arrow 65"/>
          <p:cNvSpPr/>
          <p:nvPr/>
        </p:nvSpPr>
        <p:spPr>
          <a:xfrm rot="1363820">
            <a:off x="10520700" y="436258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4" name="Rectangle 3"/>
          <p:cNvSpPr/>
          <p:nvPr/>
        </p:nvSpPr>
        <p:spPr>
          <a:xfrm>
            <a:off x="2063552" y="620688"/>
            <a:ext cx="9289032" cy="39401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2711624" y="1340768"/>
            <a:ext cx="3185487" cy="369332"/>
          </a:xfrm>
          <a:prstGeom prst="rect">
            <a:avLst/>
          </a:prstGeom>
          <a:noFill/>
        </p:spPr>
        <p:txBody>
          <a:bodyPr wrap="none" rtlCol="0">
            <a:spAutoFit/>
          </a:bodyPr>
          <a:lstStyle/>
          <a:p>
            <a:r>
              <a:rPr lang="zh-CN" altLang="en-US" dirty="0" smtClean="0"/>
              <a:t>请设置教师申报</a:t>
            </a:r>
            <a:r>
              <a:rPr lang="zh-CN" altLang="en-US" smtClean="0"/>
              <a:t>课程截止时间</a:t>
            </a:r>
            <a:endParaRPr lang="en-US" dirty="0"/>
          </a:p>
        </p:txBody>
      </p:sp>
      <p:sp>
        <p:nvSpPr>
          <p:cNvPr id="59" name="Rectangle 58"/>
          <p:cNvSpPr/>
          <p:nvPr/>
        </p:nvSpPr>
        <p:spPr>
          <a:xfrm>
            <a:off x="4439816" y="213285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p:cNvSpPr/>
          <p:nvPr/>
        </p:nvSpPr>
        <p:spPr>
          <a:xfrm rot="10800000">
            <a:off x="4511824"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43672" y="2132856"/>
            <a:ext cx="122413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2018</a:t>
            </a:r>
            <a:endParaRPr lang="en-US" dirty="0">
              <a:solidFill>
                <a:schemeClr val="tx1"/>
              </a:solidFill>
            </a:endParaRPr>
          </a:p>
        </p:txBody>
      </p:sp>
      <p:sp>
        <p:nvSpPr>
          <p:cNvPr id="12" name="TextBox 11"/>
          <p:cNvSpPr txBox="1"/>
          <p:nvPr/>
        </p:nvSpPr>
        <p:spPr>
          <a:xfrm>
            <a:off x="4871864" y="2132856"/>
            <a:ext cx="415498" cy="369332"/>
          </a:xfrm>
          <a:prstGeom prst="rect">
            <a:avLst/>
          </a:prstGeom>
          <a:noFill/>
        </p:spPr>
        <p:txBody>
          <a:bodyPr wrap="none" rtlCol="0">
            <a:spAutoFit/>
          </a:bodyPr>
          <a:lstStyle/>
          <a:p>
            <a:r>
              <a:rPr lang="zh-CN" altLang="en-US" smtClean="0"/>
              <a:t>年</a:t>
            </a:r>
            <a:endParaRPr lang="en-US" dirty="0"/>
          </a:p>
        </p:txBody>
      </p:sp>
      <p:sp>
        <p:nvSpPr>
          <p:cNvPr id="63" name="Rectangle 62"/>
          <p:cNvSpPr/>
          <p:nvPr/>
        </p:nvSpPr>
        <p:spPr>
          <a:xfrm>
            <a:off x="5735960"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p:cNvSpPr/>
          <p:nvPr/>
        </p:nvSpPr>
        <p:spPr>
          <a:xfrm rot="10800000">
            <a:off x="5807968"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231904" y="2153176"/>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86" name="TextBox 85"/>
          <p:cNvSpPr txBox="1"/>
          <p:nvPr/>
        </p:nvSpPr>
        <p:spPr>
          <a:xfrm>
            <a:off x="6096000" y="2132856"/>
            <a:ext cx="415498" cy="369332"/>
          </a:xfrm>
          <a:prstGeom prst="rect">
            <a:avLst/>
          </a:prstGeom>
          <a:noFill/>
        </p:spPr>
        <p:txBody>
          <a:bodyPr wrap="none" rtlCol="0">
            <a:spAutoFit/>
          </a:bodyPr>
          <a:lstStyle/>
          <a:p>
            <a:r>
              <a:rPr lang="zh-CN" altLang="en-US" dirty="0" smtClean="0"/>
              <a:t>月</a:t>
            </a:r>
            <a:endParaRPr lang="en-US" dirty="0"/>
          </a:p>
        </p:txBody>
      </p:sp>
      <p:sp>
        <p:nvSpPr>
          <p:cNvPr id="91" name="Rectangle 90"/>
          <p:cNvSpPr/>
          <p:nvPr/>
        </p:nvSpPr>
        <p:spPr>
          <a:xfrm>
            <a:off x="6985511"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p:cNvSpPr/>
          <p:nvPr/>
        </p:nvSpPr>
        <p:spPr>
          <a:xfrm rot="10800000">
            <a:off x="7061754"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56040" y="2153176"/>
            <a:ext cx="4680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12</a:t>
            </a:r>
            <a:endParaRPr lang="en-US" dirty="0">
              <a:solidFill>
                <a:schemeClr val="tx1"/>
              </a:solidFill>
            </a:endParaRPr>
          </a:p>
        </p:txBody>
      </p:sp>
      <p:sp>
        <p:nvSpPr>
          <p:cNvPr id="94" name="TextBox 93"/>
          <p:cNvSpPr txBox="1"/>
          <p:nvPr/>
        </p:nvSpPr>
        <p:spPr>
          <a:xfrm>
            <a:off x="7320136" y="2132856"/>
            <a:ext cx="427719" cy="369332"/>
          </a:xfrm>
          <a:prstGeom prst="rect">
            <a:avLst/>
          </a:prstGeom>
          <a:noFill/>
        </p:spPr>
        <p:txBody>
          <a:bodyPr wrap="square" rtlCol="0">
            <a:spAutoFit/>
          </a:bodyPr>
          <a:lstStyle/>
          <a:p>
            <a:r>
              <a:rPr lang="zh-CN" altLang="en-US" dirty="0" smtClean="0"/>
              <a:t>日</a:t>
            </a:r>
            <a:endParaRPr lang="en-US" dirty="0"/>
          </a:p>
        </p:txBody>
      </p:sp>
      <p:sp>
        <p:nvSpPr>
          <p:cNvPr id="104" name="Rectangle 103"/>
          <p:cNvSpPr/>
          <p:nvPr/>
        </p:nvSpPr>
        <p:spPr>
          <a:xfrm>
            <a:off x="8376473"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iangle 104"/>
          <p:cNvSpPr/>
          <p:nvPr/>
        </p:nvSpPr>
        <p:spPr>
          <a:xfrm rot="10800000">
            <a:off x="8448481"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52184" y="2153176"/>
            <a:ext cx="552281"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17</a:t>
            </a:r>
            <a:endParaRPr lang="en-US" dirty="0">
              <a:solidFill>
                <a:schemeClr val="tx1"/>
              </a:solidFill>
            </a:endParaRPr>
          </a:p>
        </p:txBody>
      </p:sp>
      <p:sp>
        <p:nvSpPr>
          <p:cNvPr id="107" name="TextBox 106"/>
          <p:cNvSpPr txBox="1"/>
          <p:nvPr/>
        </p:nvSpPr>
        <p:spPr>
          <a:xfrm>
            <a:off x="8688288" y="2132856"/>
            <a:ext cx="415498" cy="369332"/>
          </a:xfrm>
          <a:prstGeom prst="rect">
            <a:avLst/>
          </a:prstGeom>
          <a:noFill/>
        </p:spPr>
        <p:txBody>
          <a:bodyPr wrap="none" rtlCol="0">
            <a:spAutoFit/>
          </a:bodyPr>
          <a:lstStyle/>
          <a:p>
            <a:r>
              <a:rPr lang="zh-CN" altLang="en-US" dirty="0" smtClean="0"/>
              <a:t>时</a:t>
            </a:r>
            <a:endParaRPr lang="en-US" dirty="0"/>
          </a:p>
        </p:txBody>
      </p:sp>
      <p:sp>
        <p:nvSpPr>
          <p:cNvPr id="108" name="Rectangle 107"/>
          <p:cNvSpPr/>
          <p:nvPr/>
        </p:nvSpPr>
        <p:spPr>
          <a:xfrm>
            <a:off x="9626024"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iangle 108"/>
          <p:cNvSpPr/>
          <p:nvPr/>
        </p:nvSpPr>
        <p:spPr>
          <a:xfrm rot="10800000">
            <a:off x="9702267"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9048328" y="2153176"/>
            <a:ext cx="516277"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a:t>
            </a:r>
            <a:endParaRPr lang="en-US" dirty="0">
              <a:solidFill>
                <a:schemeClr val="tx1"/>
              </a:solidFill>
            </a:endParaRPr>
          </a:p>
        </p:txBody>
      </p:sp>
      <p:sp>
        <p:nvSpPr>
          <p:cNvPr id="111" name="TextBox 110"/>
          <p:cNvSpPr txBox="1"/>
          <p:nvPr/>
        </p:nvSpPr>
        <p:spPr>
          <a:xfrm>
            <a:off x="10056440" y="2132856"/>
            <a:ext cx="427719" cy="369332"/>
          </a:xfrm>
          <a:prstGeom prst="rect">
            <a:avLst/>
          </a:prstGeom>
          <a:noFill/>
        </p:spPr>
        <p:txBody>
          <a:bodyPr wrap="square" rtlCol="0">
            <a:spAutoFit/>
          </a:bodyPr>
          <a:lstStyle/>
          <a:p>
            <a:r>
              <a:rPr lang="zh-CN" altLang="en-US" dirty="0" smtClean="0"/>
              <a:t>分</a:t>
            </a:r>
            <a:endParaRPr lang="en-US" dirty="0"/>
          </a:p>
        </p:txBody>
      </p:sp>
      <p:sp>
        <p:nvSpPr>
          <p:cNvPr id="112" name="Rectangle 111"/>
          <p:cNvSpPr/>
          <p:nvPr/>
        </p:nvSpPr>
        <p:spPr>
          <a:xfrm>
            <a:off x="8904312"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3" name="Rectangle 112"/>
          <p:cNvSpPr/>
          <p:nvPr/>
        </p:nvSpPr>
        <p:spPr>
          <a:xfrm>
            <a:off x="10056440"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4" name="Left Arrow 113"/>
          <p:cNvSpPr/>
          <p:nvPr/>
        </p:nvSpPr>
        <p:spPr>
          <a:xfrm rot="1363820">
            <a:off x="9728612" y="421857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距申报</a:t>
            </a:r>
            <a:r>
              <a:rPr lang="zh-CN" altLang="en-US" dirty="0"/>
              <a:t>课程截止时间还有 </a:t>
            </a:r>
            <a:r>
              <a:rPr lang="en-US" altLang="zh-CN" dirty="0" smtClean="0"/>
              <a:t>0</a:t>
            </a:r>
            <a:r>
              <a:rPr lang="zh-CN" altLang="en-US" dirty="0" smtClean="0"/>
              <a:t> </a:t>
            </a:r>
            <a:r>
              <a:rPr lang="zh-CN" altLang="en-US" dirty="0"/>
              <a:t>天</a:t>
            </a:r>
            <a:r>
              <a:rPr lang="en-US" altLang="zh-CN" dirty="0"/>
              <a:t>4</a:t>
            </a:r>
            <a:r>
              <a:rPr lang="zh-CN" altLang="en-US" dirty="0"/>
              <a:t>小时</a:t>
            </a:r>
            <a:r>
              <a:rPr lang="en-US" altLang="zh-CN" dirty="0"/>
              <a:t>40</a:t>
            </a:r>
            <a:r>
              <a:rPr lang="zh-CN" altLang="en-US" dirty="0" smtClean="0"/>
              <a:t>分，更改截止时间？</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9152548" y="10502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6" name="Left Arrow 95"/>
          <p:cNvSpPr/>
          <p:nvPr/>
        </p:nvSpPr>
        <p:spPr>
          <a:xfrm rot="1363820">
            <a:off x="9080540" y="21303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05"/>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616280" y="2132856"/>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152550" y="22743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 name="Rectangle 1"/>
          <p:cNvSpPr/>
          <p:nvPr/>
        </p:nvSpPr>
        <p:spPr>
          <a:xfrm>
            <a:off x="1703512" y="260648"/>
            <a:ext cx="8928992" cy="42484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2783632" y="1196752"/>
            <a:ext cx="2088232" cy="369332"/>
          </a:xfrm>
          <a:prstGeom prst="rect">
            <a:avLst/>
          </a:prstGeom>
          <a:noFill/>
        </p:spPr>
        <p:txBody>
          <a:bodyPr wrap="square" rtlCol="0">
            <a:spAutoFit/>
          </a:bodyPr>
          <a:lstStyle/>
          <a:p>
            <a:r>
              <a:rPr lang="zh-CN" altLang="en-US" smtClean="0"/>
              <a:t>第一学期期望学时</a:t>
            </a:r>
            <a:endParaRPr lang="en-US" dirty="0"/>
          </a:p>
        </p:txBody>
      </p:sp>
      <p:sp>
        <p:nvSpPr>
          <p:cNvPr id="97" name="TextBox 96"/>
          <p:cNvSpPr txBox="1"/>
          <p:nvPr/>
        </p:nvSpPr>
        <p:spPr>
          <a:xfrm>
            <a:off x="2783632" y="2060848"/>
            <a:ext cx="2088232" cy="369332"/>
          </a:xfrm>
          <a:prstGeom prst="rect">
            <a:avLst/>
          </a:prstGeom>
          <a:noFill/>
        </p:spPr>
        <p:txBody>
          <a:bodyPr wrap="square" rtlCol="0">
            <a:spAutoFit/>
          </a:bodyPr>
          <a:lstStyle/>
          <a:p>
            <a:r>
              <a:rPr lang="zh-CN" altLang="en-US" dirty="0" smtClean="0"/>
              <a:t>第二学期期望学时</a:t>
            </a:r>
            <a:endParaRPr lang="en-US" dirty="0"/>
          </a:p>
        </p:txBody>
      </p:sp>
      <p:sp>
        <p:nvSpPr>
          <p:cNvPr id="6" name="Rectangle 5"/>
          <p:cNvSpPr/>
          <p:nvPr/>
        </p:nvSpPr>
        <p:spPr>
          <a:xfrm>
            <a:off x="5015880" y="1196752"/>
            <a:ext cx="108012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200</a:t>
            </a:r>
            <a:endParaRPr lang="en-US">
              <a:solidFill>
                <a:schemeClr val="tx1"/>
              </a:solidFill>
            </a:endParaRPr>
          </a:p>
        </p:txBody>
      </p:sp>
      <p:sp>
        <p:nvSpPr>
          <p:cNvPr id="99" name="Rectangle 98"/>
          <p:cNvSpPr/>
          <p:nvPr/>
        </p:nvSpPr>
        <p:spPr>
          <a:xfrm>
            <a:off x="5015880" y="2060848"/>
            <a:ext cx="108012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en-US" dirty="0">
              <a:solidFill>
                <a:schemeClr val="tx1"/>
              </a:solidFill>
            </a:endParaRPr>
          </a:p>
        </p:txBody>
      </p:sp>
      <p:sp>
        <p:nvSpPr>
          <p:cNvPr id="8" name="TextBox 7"/>
          <p:cNvSpPr txBox="1"/>
          <p:nvPr/>
        </p:nvSpPr>
        <p:spPr>
          <a:xfrm flipH="1">
            <a:off x="6240016" y="1196752"/>
            <a:ext cx="360040" cy="369332"/>
          </a:xfrm>
          <a:prstGeom prst="rect">
            <a:avLst/>
          </a:prstGeom>
          <a:noFill/>
        </p:spPr>
        <p:txBody>
          <a:bodyPr wrap="square" rtlCol="0">
            <a:spAutoFit/>
          </a:bodyPr>
          <a:lstStyle/>
          <a:p>
            <a:r>
              <a:rPr lang="en-US" altLang="zh-CN" smtClean="0"/>
              <a:t>%</a:t>
            </a:r>
            <a:endParaRPr lang="en-US"/>
          </a:p>
        </p:txBody>
      </p:sp>
      <p:sp>
        <p:nvSpPr>
          <p:cNvPr id="101" name="TextBox 100"/>
          <p:cNvSpPr txBox="1"/>
          <p:nvPr/>
        </p:nvSpPr>
        <p:spPr>
          <a:xfrm flipH="1">
            <a:off x="6240016" y="2060848"/>
            <a:ext cx="360040" cy="369332"/>
          </a:xfrm>
          <a:prstGeom prst="rect">
            <a:avLst/>
          </a:prstGeom>
          <a:noFill/>
        </p:spPr>
        <p:txBody>
          <a:bodyPr wrap="square" rtlCol="0">
            <a:spAutoFit/>
          </a:bodyPr>
          <a:lstStyle/>
          <a:p>
            <a:r>
              <a:rPr lang="en-US" altLang="zh-CN" smtClean="0"/>
              <a:t>%</a:t>
            </a:r>
            <a:endParaRPr lang="en-US"/>
          </a:p>
        </p:txBody>
      </p:sp>
      <p:sp>
        <p:nvSpPr>
          <p:cNvPr id="102" name="Rectangle 101"/>
          <p:cNvSpPr/>
          <p:nvPr/>
        </p:nvSpPr>
        <p:spPr>
          <a:xfrm>
            <a:off x="8184232" y="3861048"/>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3" name="Rectangle 102"/>
          <p:cNvSpPr/>
          <p:nvPr/>
        </p:nvSpPr>
        <p:spPr>
          <a:xfrm>
            <a:off x="9336360" y="3861048"/>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05" name="Left Arrow 104"/>
          <p:cNvSpPr/>
          <p:nvPr/>
        </p:nvSpPr>
        <p:spPr>
          <a:xfrm rot="1363820">
            <a:off x="9008532" y="414656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7680176" y="105273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653697" y="38585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31704" y="3933056"/>
            <a:ext cx="763284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LAWS130015.1.01</a:t>
            </a:r>
            <a:endParaRPr lang="en-US" dirty="0">
              <a:solidFill>
                <a:schemeClr val="tx1"/>
              </a:solidFill>
            </a:endParaRPr>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7680176" y="105273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LAWS130015.1.01</a:t>
            </a:r>
            <a:endParaRPr lang="en-US" dirty="0">
              <a:solidFill>
                <a:schemeClr val="tx1"/>
              </a:solidFill>
            </a:endParaRPr>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4" name="Rectangle 133"/>
          <p:cNvSpPr/>
          <p:nvPr/>
        </p:nvSpPr>
        <p:spPr>
          <a:xfrm>
            <a:off x="4439816" y="450912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10272464" y="609329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
        <p:nvSpPr>
          <p:cNvPr id="127" name="TextBox 126"/>
          <p:cNvSpPr txBox="1"/>
          <p:nvPr/>
        </p:nvSpPr>
        <p:spPr>
          <a:xfrm>
            <a:off x="8184232" y="980728"/>
            <a:ext cx="1800493" cy="369332"/>
          </a:xfrm>
          <a:prstGeom prst="rect">
            <a:avLst/>
          </a:prstGeom>
          <a:noFill/>
        </p:spPr>
        <p:txBody>
          <a:bodyPr wrap="none" rtlCol="0">
            <a:spAutoFit/>
          </a:bodyPr>
          <a:lstStyle/>
          <a:p>
            <a:r>
              <a:rPr lang="zh-CN" altLang="en-US" smtClean="0"/>
              <a:t>本课程代码存在</a:t>
            </a:r>
            <a:endParaRPr lang="en-US" dirty="0"/>
          </a:p>
        </p:txBody>
      </p:sp>
      <p:sp>
        <p:nvSpPr>
          <p:cNvPr id="128" name="TextBox 127"/>
          <p:cNvSpPr txBox="1"/>
          <p:nvPr/>
        </p:nvSpPr>
        <p:spPr>
          <a:xfrm>
            <a:off x="4511824" y="1484784"/>
            <a:ext cx="1338828" cy="369332"/>
          </a:xfrm>
          <a:prstGeom prst="rect">
            <a:avLst/>
          </a:prstGeom>
          <a:noFill/>
        </p:spPr>
        <p:txBody>
          <a:bodyPr wrap="none" rtlCol="0">
            <a:spAutoFit/>
          </a:bodyPr>
          <a:lstStyle/>
          <a:p>
            <a:r>
              <a:rPr lang="zh-CN" altLang="en-US" smtClean="0"/>
              <a:t>知识产权法</a:t>
            </a:r>
            <a:endParaRPr lang="en-US" dirty="0"/>
          </a:p>
        </p:txBody>
      </p:sp>
      <p:sp>
        <p:nvSpPr>
          <p:cNvPr id="136" name="TextBox 135"/>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37" name="TextBox 136"/>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51" name="TextBox 150"/>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52" name="TextBox 151"/>
          <p:cNvSpPr txBox="1"/>
          <p:nvPr/>
        </p:nvSpPr>
        <p:spPr>
          <a:xfrm>
            <a:off x="4511824" y="3034480"/>
            <a:ext cx="415498" cy="369332"/>
          </a:xfrm>
          <a:prstGeom prst="rect">
            <a:avLst/>
          </a:prstGeom>
          <a:noFill/>
        </p:spPr>
        <p:txBody>
          <a:bodyPr wrap="none" rtlCol="0">
            <a:spAutoFit/>
          </a:bodyPr>
          <a:lstStyle/>
          <a:p>
            <a:r>
              <a:rPr lang="zh-CN" altLang="en-US" dirty="0" smtClean="0"/>
              <a:t>五</a:t>
            </a:r>
            <a:endParaRPr lang="en-US" dirty="0"/>
          </a:p>
        </p:txBody>
      </p:sp>
      <p:sp>
        <p:nvSpPr>
          <p:cNvPr id="154" name="TextBox 153"/>
          <p:cNvSpPr txBox="1"/>
          <p:nvPr/>
        </p:nvSpPr>
        <p:spPr>
          <a:xfrm>
            <a:off x="8328248" y="3047927"/>
            <a:ext cx="418704" cy="369332"/>
          </a:xfrm>
          <a:prstGeom prst="rect">
            <a:avLst/>
          </a:prstGeom>
          <a:noFill/>
        </p:spPr>
        <p:txBody>
          <a:bodyPr wrap="none" rtlCol="0">
            <a:spAutoFit/>
          </a:bodyPr>
          <a:lstStyle/>
          <a:p>
            <a:r>
              <a:rPr lang="en-US" altLang="zh-CN" dirty="0" smtClean="0"/>
              <a:t>54</a:t>
            </a:r>
            <a:endParaRPr lang="en-US" dirty="0"/>
          </a:p>
        </p:txBody>
      </p:sp>
      <p:sp>
        <p:nvSpPr>
          <p:cNvPr id="155" name="TextBox 154"/>
          <p:cNvSpPr txBox="1"/>
          <p:nvPr/>
        </p:nvSpPr>
        <p:spPr>
          <a:xfrm>
            <a:off x="4511824" y="3444153"/>
            <a:ext cx="301686" cy="369332"/>
          </a:xfrm>
          <a:prstGeom prst="rect">
            <a:avLst/>
          </a:prstGeom>
          <a:noFill/>
        </p:spPr>
        <p:txBody>
          <a:bodyPr wrap="none" rtlCol="0">
            <a:spAutoFit/>
          </a:bodyPr>
          <a:lstStyle/>
          <a:p>
            <a:r>
              <a:rPr lang="en-US" altLang="zh-CN" dirty="0" smtClean="0"/>
              <a:t>4</a:t>
            </a:r>
            <a:endParaRPr lang="en-US" dirty="0"/>
          </a:p>
        </p:txBody>
      </p:sp>
      <p:sp>
        <p:nvSpPr>
          <p:cNvPr id="156" name="TextBox 155"/>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58" name="TextBox 157"/>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472264" y="4797152"/>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528812" y="29944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472264" y="4797152"/>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528812" y="29944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55640" y="116632"/>
            <a:ext cx="8784976" cy="60486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1" name="TextBox 100"/>
          <p:cNvSpPr txBox="1"/>
          <p:nvPr/>
        </p:nvSpPr>
        <p:spPr>
          <a:xfrm>
            <a:off x="3647728" y="1340768"/>
            <a:ext cx="6984776" cy="923330"/>
          </a:xfrm>
          <a:prstGeom prst="rect">
            <a:avLst/>
          </a:prstGeom>
          <a:noFill/>
        </p:spPr>
        <p:txBody>
          <a:bodyPr wrap="square" rtlCol="0">
            <a:spAutoFit/>
          </a:bodyPr>
          <a:lstStyle/>
          <a:p>
            <a:r>
              <a:rPr lang="zh-CN" altLang="en-US" dirty="0" smtClean="0"/>
              <a:t>请确认您至少申报了一门本科课程和一门法律硕士课程。</a:t>
            </a:r>
            <a:endParaRPr lang="en-US" altLang="zh-CN" dirty="0" smtClean="0"/>
          </a:p>
          <a:p>
            <a:r>
              <a:rPr lang="zh-CN" altLang="en-US" dirty="0" smtClean="0"/>
              <a:t>系统检测到您没有申报法律硕士课程，如果您决定不申报法律硕士课程，请简述理由</a:t>
            </a:r>
            <a:endParaRPr lang="en-US" dirty="0"/>
          </a:p>
        </p:txBody>
      </p:sp>
      <p:sp>
        <p:nvSpPr>
          <p:cNvPr id="102" name="Oval 101"/>
          <p:cNvSpPr/>
          <p:nvPr/>
        </p:nvSpPr>
        <p:spPr>
          <a:xfrm>
            <a:off x="3791744" y="249289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791744" y="292494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295800" y="2420888"/>
            <a:ext cx="2262158" cy="369332"/>
          </a:xfrm>
          <a:prstGeom prst="rect">
            <a:avLst/>
          </a:prstGeom>
          <a:noFill/>
        </p:spPr>
        <p:txBody>
          <a:bodyPr wrap="none" rtlCol="0">
            <a:spAutoFit/>
          </a:bodyPr>
          <a:lstStyle/>
          <a:p>
            <a:r>
              <a:rPr lang="zh-CN" altLang="en-US" dirty="0" smtClean="0"/>
              <a:t>申报课程还没有完成</a:t>
            </a:r>
            <a:endParaRPr lang="en-US" dirty="0"/>
          </a:p>
        </p:txBody>
      </p:sp>
      <p:sp>
        <p:nvSpPr>
          <p:cNvPr id="106" name="TextBox 105"/>
          <p:cNvSpPr txBox="1"/>
          <p:nvPr/>
        </p:nvSpPr>
        <p:spPr>
          <a:xfrm>
            <a:off x="4295800" y="2924944"/>
            <a:ext cx="4570482" cy="369332"/>
          </a:xfrm>
          <a:prstGeom prst="rect">
            <a:avLst/>
          </a:prstGeom>
          <a:noFill/>
        </p:spPr>
        <p:txBody>
          <a:bodyPr wrap="none" rtlCol="0">
            <a:spAutoFit/>
          </a:bodyPr>
          <a:lstStyle/>
          <a:p>
            <a:r>
              <a:rPr lang="zh-CN" altLang="en-US" dirty="0" smtClean="0"/>
              <a:t>申报课程完成，我决定</a:t>
            </a:r>
            <a:r>
              <a:rPr lang="zh-CN" altLang="en-US" smtClean="0"/>
              <a:t>不申报法律硕士课程</a:t>
            </a:r>
            <a:endParaRPr lang="en-US" dirty="0"/>
          </a:p>
        </p:txBody>
      </p:sp>
      <p:sp>
        <p:nvSpPr>
          <p:cNvPr id="107" name="Oval 106"/>
          <p:cNvSpPr/>
          <p:nvPr/>
        </p:nvSpPr>
        <p:spPr>
          <a:xfrm>
            <a:off x="3863752"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91744" y="3717032"/>
            <a:ext cx="6984776"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19736" y="3284984"/>
            <a:ext cx="1656184" cy="369332"/>
          </a:xfrm>
          <a:prstGeom prst="rect">
            <a:avLst/>
          </a:prstGeom>
          <a:noFill/>
        </p:spPr>
        <p:txBody>
          <a:bodyPr wrap="square" rtlCol="0">
            <a:spAutoFit/>
          </a:bodyPr>
          <a:lstStyle/>
          <a:p>
            <a:r>
              <a:rPr lang="zh-CN" altLang="en-US" dirty="0" smtClean="0"/>
              <a:t>我的理由：</a:t>
            </a:r>
            <a:endParaRPr lang="en-US" dirty="0"/>
          </a:p>
        </p:txBody>
      </p:sp>
      <p:sp>
        <p:nvSpPr>
          <p:cNvPr id="109" name="Rectangle 108"/>
          <p:cNvSpPr/>
          <p:nvPr/>
        </p:nvSpPr>
        <p:spPr>
          <a:xfrm>
            <a:off x="9120336" y="5373216"/>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0" name="Rectangle 109"/>
          <p:cNvSpPr/>
          <p:nvPr/>
        </p:nvSpPr>
        <p:spPr>
          <a:xfrm>
            <a:off x="10416480" y="537321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1" name="Left Arrow 110"/>
          <p:cNvSpPr/>
          <p:nvPr/>
        </p:nvSpPr>
        <p:spPr>
          <a:xfrm rot="1363820">
            <a:off x="10088652" y="57307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45680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45680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13" name="Rectangle 112"/>
          <p:cNvSpPr/>
          <p:nvPr/>
        </p:nvSpPr>
        <p:spPr>
          <a:xfrm>
            <a:off x="2855640" y="116632"/>
            <a:ext cx="8784976" cy="60486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4" name="Rectangle 113"/>
          <p:cNvSpPr/>
          <p:nvPr/>
        </p:nvSpPr>
        <p:spPr>
          <a:xfrm>
            <a:off x="9120336" y="5373216"/>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5" name="Rectangle 114"/>
          <p:cNvSpPr/>
          <p:nvPr/>
        </p:nvSpPr>
        <p:spPr>
          <a:xfrm>
            <a:off x="10416480" y="537321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6" name="Left Arrow 115"/>
          <p:cNvSpPr/>
          <p:nvPr/>
        </p:nvSpPr>
        <p:spPr>
          <a:xfrm rot="1363820">
            <a:off x="10088652" y="57307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84032" y="2420888"/>
            <a:ext cx="1800493" cy="369332"/>
          </a:xfrm>
          <a:prstGeom prst="rect">
            <a:avLst/>
          </a:prstGeom>
          <a:noFill/>
        </p:spPr>
        <p:txBody>
          <a:bodyPr wrap="none" rtlCol="0">
            <a:spAutoFit/>
          </a:bodyPr>
          <a:lstStyle/>
          <a:p>
            <a:r>
              <a:rPr lang="zh-CN" altLang="en-US" dirty="0" smtClean="0"/>
              <a:t>申报课程完成！</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296144" cy="28803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申报已完成</a:t>
            </a:r>
            <a:endParaRPr lang="en-US" sz="1600" dirty="0"/>
          </a:p>
        </p:txBody>
      </p:sp>
      <p:sp>
        <p:nvSpPr>
          <p:cNvPr id="117" name="Left Arrow 116"/>
          <p:cNvSpPr/>
          <p:nvPr/>
        </p:nvSpPr>
        <p:spPr>
          <a:xfrm rot="1363820">
            <a:off x="4039981" y="1122225"/>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2" name="Folded Corner 1"/>
          <p:cNvSpPr/>
          <p:nvPr/>
        </p:nvSpPr>
        <p:spPr>
          <a:xfrm>
            <a:off x="9255968" y="1484784"/>
            <a:ext cx="2930624" cy="914400"/>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有人要求把这种重要的按钮放在上面最醒目的位置，</a:t>
            </a:r>
            <a:r>
              <a:rPr lang="zh-CN" altLang="en-US" smtClean="0">
                <a:solidFill>
                  <a:schemeClr val="tx1"/>
                </a:solidFill>
              </a:rPr>
              <a:t>你看看怎么放。</a:t>
            </a:r>
            <a:endParaRPr lang="en-US" dirty="0">
              <a:solidFill>
                <a:schemeClr val="tx1"/>
              </a:solidFill>
            </a:endParaRPr>
          </a:p>
        </p:txBody>
      </p:sp>
      <p:sp>
        <p:nvSpPr>
          <p:cNvPr id="5" name="Down Arrow 4"/>
          <p:cNvSpPr/>
          <p:nvPr/>
        </p:nvSpPr>
        <p:spPr>
          <a:xfrm>
            <a:off x="11208568" y="2060848"/>
            <a:ext cx="484632" cy="86409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a:t>
            </a:r>
            <a:r>
              <a:rPr lang="zh-CN" altLang="en-US" dirty="0"/>
              <a:t>课程截止</a:t>
            </a:r>
            <a:r>
              <a:rPr lang="zh-CN" altLang="en-US" dirty="0" smtClean="0"/>
              <a:t>时间已到，导出申报结果</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10448694"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4</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4" name="TextBox 173"/>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75" name="TextBox 174"/>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6" name="TextBox 175"/>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96" name="Rectangle 19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p:cNvGrpSpPr/>
          <p:nvPr/>
        </p:nvGrpSpPr>
        <p:grpSpPr>
          <a:xfrm>
            <a:off x="9624392" y="692696"/>
            <a:ext cx="1584176" cy="576064"/>
            <a:chOff x="3071664" y="2708920"/>
            <a:chExt cx="1659613" cy="648072"/>
          </a:xfrm>
          <a:solidFill>
            <a:schemeClr val="accent5">
              <a:lumMod val="75000"/>
            </a:schemeClr>
          </a:solidFill>
        </p:grpSpPr>
        <p:sp>
          <p:nvSpPr>
            <p:cNvPr id="198" name="Rectangle 19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0" name="Group 199"/>
          <p:cNvGrpSpPr/>
          <p:nvPr/>
        </p:nvGrpSpPr>
        <p:grpSpPr>
          <a:xfrm>
            <a:off x="6456040" y="692696"/>
            <a:ext cx="1584176" cy="576064"/>
            <a:chOff x="3071664" y="2852936"/>
            <a:chExt cx="1584176" cy="648072"/>
          </a:xfrm>
          <a:solidFill>
            <a:schemeClr val="accent5">
              <a:lumMod val="75000"/>
            </a:schemeClr>
          </a:solidFill>
        </p:grpSpPr>
        <p:sp>
          <p:nvSpPr>
            <p:cNvPr id="201" name="Rectangle 200"/>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3" name="Group 202"/>
          <p:cNvGrpSpPr/>
          <p:nvPr/>
        </p:nvGrpSpPr>
        <p:grpSpPr>
          <a:xfrm>
            <a:off x="3215680" y="692696"/>
            <a:ext cx="1728193" cy="576064"/>
            <a:chOff x="936470" y="3438001"/>
            <a:chExt cx="1653053" cy="648072"/>
          </a:xfrm>
          <a:solidFill>
            <a:schemeClr val="accent5">
              <a:lumMod val="75000"/>
            </a:schemeClr>
          </a:solidFill>
        </p:grpSpPr>
        <p:sp>
          <p:nvSpPr>
            <p:cNvPr id="204" name="Rectangle 203"/>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6" name="Group 205"/>
          <p:cNvGrpSpPr/>
          <p:nvPr/>
        </p:nvGrpSpPr>
        <p:grpSpPr>
          <a:xfrm>
            <a:off x="4871864" y="692696"/>
            <a:ext cx="1584176" cy="576064"/>
            <a:chOff x="3071664" y="2708920"/>
            <a:chExt cx="1584176" cy="648072"/>
          </a:xfrm>
          <a:solidFill>
            <a:schemeClr val="accent5">
              <a:lumMod val="75000"/>
            </a:schemeClr>
          </a:solidFill>
        </p:grpSpPr>
        <p:sp>
          <p:nvSpPr>
            <p:cNvPr id="207" name="Rectangle 20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9" name="Group 208"/>
          <p:cNvGrpSpPr/>
          <p:nvPr/>
        </p:nvGrpSpPr>
        <p:grpSpPr>
          <a:xfrm>
            <a:off x="8040216" y="692696"/>
            <a:ext cx="1584176" cy="576064"/>
            <a:chOff x="3071664" y="2492896"/>
            <a:chExt cx="1584176" cy="648072"/>
          </a:xfrm>
          <a:solidFill>
            <a:schemeClr val="accent5">
              <a:lumMod val="75000"/>
            </a:schemeClr>
          </a:solidFill>
        </p:grpSpPr>
        <p:sp>
          <p:nvSpPr>
            <p:cNvPr id="210" name="Rectangle 20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95" name="Left Arrow 194"/>
          <p:cNvSpPr/>
          <p:nvPr/>
        </p:nvSpPr>
        <p:spPr>
          <a:xfrm rot="1363820">
            <a:off x="10592708" y="308481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152" name="TextBox 151"/>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sp>
        <p:nvSpPr>
          <p:cNvPr id="161" name="TextBox 160"/>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4" name="Folded Corner 3"/>
          <p:cNvSpPr/>
          <p:nvPr/>
        </p:nvSpPr>
        <p:spPr>
          <a:xfrm>
            <a:off x="623392" y="2780928"/>
            <a:ext cx="3672408" cy="187220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教师申报课程完毕，课程可选教师列表即默认按照申报生成。</a:t>
            </a:r>
            <a:endParaRPr lang="en-US" altLang="zh-CN" dirty="0" smtClean="0">
              <a:solidFill>
                <a:schemeClr val="tx1"/>
              </a:solidFill>
            </a:endParaRPr>
          </a:p>
          <a:p>
            <a:pPr algn="ctr"/>
            <a:r>
              <a:rPr lang="zh-CN" altLang="en-US" dirty="0" smtClean="0">
                <a:solidFill>
                  <a:schemeClr val="tx1"/>
                </a:solidFill>
              </a:rPr>
              <a:t>核对可选教师阶段，可以用修改功能增减可选教师。</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5653697" y="38585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04" name="TextBox 103"/>
          <p:cNvSpPr txBox="1"/>
          <p:nvPr/>
        </p:nvSpPr>
        <p:spPr>
          <a:xfrm>
            <a:off x="8616280" y="8325544"/>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3" name="Rectangle 2"/>
          <p:cNvSpPr/>
          <p:nvPr/>
        </p:nvSpPr>
        <p:spPr>
          <a:xfrm>
            <a:off x="407368" y="198884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教务员</a:t>
            </a:r>
            <a:endParaRPr lang="en-US"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7" name="Rectangle 96"/>
          <p:cNvSpPr/>
          <p:nvPr/>
        </p:nvSpPr>
        <p:spPr>
          <a:xfrm>
            <a:off x="220756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教师总数</a:t>
            </a:r>
            <a:endParaRPr lang="en-US" altLang="zh-CN" dirty="0" smtClean="0">
              <a:solidFill>
                <a:schemeClr val="tx1"/>
              </a:solidFill>
            </a:endParaRPr>
          </a:p>
          <a:p>
            <a:pPr algn="ctr"/>
            <a:r>
              <a:rPr lang="en-US" altLang="zh-CN" dirty="0" smtClean="0">
                <a:solidFill>
                  <a:schemeClr val="tx1"/>
                </a:solidFill>
              </a:rPr>
              <a:t>9</a:t>
            </a:r>
            <a:endParaRPr lang="en-US" altLang="zh-CN" dirty="0" smtClean="0">
              <a:solidFill>
                <a:schemeClr val="tx1"/>
              </a:solidFill>
            </a:endParaRPr>
          </a:p>
        </p:txBody>
      </p:sp>
      <p:sp>
        <p:nvSpPr>
          <p:cNvPr id="98" name="Rectangle 97"/>
          <p:cNvSpPr/>
          <p:nvPr/>
        </p:nvSpPr>
        <p:spPr>
          <a:xfrm>
            <a:off x="3647728" y="1988840"/>
            <a:ext cx="172819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期望学时</a:t>
            </a:r>
            <a:r>
              <a:rPr lang="en-US" altLang="zh-CN" dirty="0" smtClean="0">
                <a:solidFill>
                  <a:schemeClr val="tx1"/>
                </a:solidFill>
              </a:rPr>
              <a:t>1</a:t>
            </a:r>
            <a:r>
              <a:rPr lang="zh-CN" altLang="en-US" dirty="0" smtClean="0">
                <a:solidFill>
                  <a:schemeClr val="tx1"/>
                </a:solidFill>
              </a:rPr>
              <a:t>总数</a:t>
            </a:r>
            <a:endParaRPr lang="en-US" altLang="zh-CN" dirty="0" smtClean="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101" name="TextBox 100"/>
          <p:cNvSpPr txBox="1"/>
          <p:nvPr/>
        </p:nvSpPr>
        <p:spPr>
          <a:xfrm>
            <a:off x="2431976" y="2933328"/>
            <a:ext cx="1415772" cy="461665"/>
          </a:xfrm>
          <a:prstGeom prst="rect">
            <a:avLst/>
          </a:prstGeom>
          <a:noFill/>
        </p:spPr>
        <p:txBody>
          <a:bodyPr wrap="none" rtlCol="0">
            <a:spAutoFit/>
          </a:bodyPr>
          <a:lstStyle/>
          <a:p>
            <a:r>
              <a:rPr lang="zh-CN" altLang="en-US" sz="2400" dirty="0" smtClean="0"/>
              <a:t>教师信息</a:t>
            </a:r>
            <a:endParaRPr lang="en-US" sz="2400" dirty="0"/>
          </a:p>
        </p:txBody>
      </p:sp>
      <p:cxnSp>
        <p:nvCxnSpPr>
          <p:cNvPr id="102" name="Straight Connector 101"/>
          <p:cNvCxnSpPr/>
          <p:nvPr/>
        </p:nvCxnSpPr>
        <p:spPr>
          <a:xfrm>
            <a:off x="2143944" y="35093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15952" y="35814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05" name="Picture 104"/>
          <p:cNvPicPr>
            <a:picLocks noChangeAspect="1"/>
          </p:cNvPicPr>
          <p:nvPr/>
        </p:nvPicPr>
        <p:blipFill>
          <a:blip r:embed="rId2"/>
          <a:stretch>
            <a:fillRect/>
          </a:stretch>
        </p:blipFill>
        <p:spPr>
          <a:xfrm>
            <a:off x="3080048" y="3581400"/>
            <a:ext cx="647700" cy="304800"/>
          </a:xfrm>
          <a:prstGeom prst="rect">
            <a:avLst/>
          </a:prstGeom>
        </p:spPr>
      </p:pic>
      <p:sp>
        <p:nvSpPr>
          <p:cNvPr id="106" name="TextBox 105"/>
          <p:cNvSpPr txBox="1"/>
          <p:nvPr/>
        </p:nvSpPr>
        <p:spPr>
          <a:xfrm>
            <a:off x="3728120" y="35814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07" name="TextBox 106"/>
          <p:cNvSpPr txBox="1"/>
          <p:nvPr/>
        </p:nvSpPr>
        <p:spPr>
          <a:xfrm>
            <a:off x="9632776" y="35814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08" name="Rectangle 107"/>
          <p:cNvSpPr/>
          <p:nvPr/>
        </p:nvSpPr>
        <p:spPr>
          <a:xfrm>
            <a:off x="10208840" y="35814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TextBox 108"/>
          <p:cNvSpPr txBox="1"/>
          <p:nvPr/>
        </p:nvSpPr>
        <p:spPr>
          <a:xfrm>
            <a:off x="2215952" y="4013448"/>
            <a:ext cx="1005403" cy="338554"/>
          </a:xfrm>
          <a:prstGeom prst="rect">
            <a:avLst/>
          </a:prstGeom>
          <a:noFill/>
        </p:spPr>
        <p:txBody>
          <a:bodyPr wrap="none" rtlCol="0">
            <a:spAutoFit/>
          </a:bodyPr>
          <a:lstStyle/>
          <a:p>
            <a:r>
              <a:rPr lang="zh-CN" altLang="en-US" sz="1600" dirty="0" smtClean="0"/>
              <a:t>教师工号</a:t>
            </a:r>
            <a:endParaRPr lang="en-US" sz="1600" dirty="0"/>
          </a:p>
        </p:txBody>
      </p:sp>
      <p:sp>
        <p:nvSpPr>
          <p:cNvPr id="110" name="TextBox 109"/>
          <p:cNvSpPr txBox="1"/>
          <p:nvPr/>
        </p:nvSpPr>
        <p:spPr>
          <a:xfrm>
            <a:off x="3440088" y="4013448"/>
            <a:ext cx="1005403" cy="338554"/>
          </a:xfrm>
          <a:prstGeom prst="rect">
            <a:avLst/>
          </a:prstGeom>
          <a:noFill/>
        </p:spPr>
        <p:txBody>
          <a:bodyPr wrap="none" rtlCol="0">
            <a:spAutoFit/>
          </a:bodyPr>
          <a:lstStyle/>
          <a:p>
            <a:r>
              <a:rPr lang="zh-CN" altLang="en-US" sz="1600" smtClean="0"/>
              <a:t>教师姓名</a:t>
            </a:r>
            <a:endParaRPr lang="en-US" sz="1600" dirty="0"/>
          </a:p>
        </p:txBody>
      </p:sp>
      <p:sp>
        <p:nvSpPr>
          <p:cNvPr id="111" name="TextBox 110"/>
          <p:cNvSpPr txBox="1"/>
          <p:nvPr/>
        </p:nvSpPr>
        <p:spPr>
          <a:xfrm>
            <a:off x="4592216" y="4013448"/>
            <a:ext cx="1109599" cy="338554"/>
          </a:xfrm>
          <a:prstGeom prst="rect">
            <a:avLst/>
          </a:prstGeom>
          <a:noFill/>
        </p:spPr>
        <p:txBody>
          <a:bodyPr wrap="none" rtlCol="0">
            <a:spAutoFit/>
          </a:bodyPr>
          <a:lstStyle/>
          <a:p>
            <a:r>
              <a:rPr lang="zh-CN" altLang="en-US" sz="1600" dirty="0" smtClean="0"/>
              <a:t>期望学时</a:t>
            </a:r>
            <a:r>
              <a:rPr lang="en-US" altLang="zh-CN" sz="1600" dirty="0" smtClean="0"/>
              <a:t>1</a:t>
            </a:r>
            <a:endParaRPr lang="en-US" sz="1600" dirty="0"/>
          </a:p>
        </p:txBody>
      </p:sp>
      <p:sp>
        <p:nvSpPr>
          <p:cNvPr id="112" name="TextBox 111"/>
          <p:cNvSpPr txBox="1"/>
          <p:nvPr/>
        </p:nvSpPr>
        <p:spPr>
          <a:xfrm>
            <a:off x="8473618" y="4005064"/>
            <a:ext cx="1109599" cy="338554"/>
          </a:xfrm>
          <a:prstGeom prst="rect">
            <a:avLst/>
          </a:prstGeom>
          <a:noFill/>
        </p:spPr>
        <p:txBody>
          <a:bodyPr wrap="none" rtlCol="0">
            <a:spAutoFit/>
          </a:bodyPr>
          <a:lstStyle/>
          <a:p>
            <a:r>
              <a:rPr lang="zh-CN" altLang="en-US" sz="1600" dirty="0" smtClean="0"/>
              <a:t>估算学时</a:t>
            </a:r>
            <a:r>
              <a:rPr lang="en-US" altLang="zh-CN" sz="1600" dirty="0" smtClean="0"/>
              <a:t>2</a:t>
            </a:r>
            <a:endParaRPr lang="en-US" sz="1600" dirty="0"/>
          </a:p>
        </p:txBody>
      </p:sp>
      <p:pic>
        <p:nvPicPr>
          <p:cNvPr id="117" name="Picture 116"/>
          <p:cNvPicPr>
            <a:picLocks noChangeAspect="1"/>
          </p:cNvPicPr>
          <p:nvPr/>
        </p:nvPicPr>
        <p:blipFill>
          <a:blip r:embed="rId3"/>
          <a:stretch>
            <a:fillRect/>
          </a:stretch>
        </p:blipFill>
        <p:spPr>
          <a:xfrm>
            <a:off x="3224064" y="4013448"/>
            <a:ext cx="190500" cy="304800"/>
          </a:xfrm>
          <a:prstGeom prst="rect">
            <a:avLst/>
          </a:prstGeom>
        </p:spPr>
      </p:pic>
      <p:pic>
        <p:nvPicPr>
          <p:cNvPr id="118" name="Picture 117"/>
          <p:cNvPicPr>
            <a:picLocks noChangeAspect="1"/>
          </p:cNvPicPr>
          <p:nvPr/>
        </p:nvPicPr>
        <p:blipFill>
          <a:blip r:embed="rId3"/>
          <a:stretch>
            <a:fillRect/>
          </a:stretch>
        </p:blipFill>
        <p:spPr>
          <a:xfrm>
            <a:off x="4376192" y="4013448"/>
            <a:ext cx="190500" cy="304800"/>
          </a:xfrm>
          <a:prstGeom prst="rect">
            <a:avLst/>
          </a:prstGeom>
        </p:spPr>
      </p:pic>
      <p:pic>
        <p:nvPicPr>
          <p:cNvPr id="119" name="Picture 118"/>
          <p:cNvPicPr>
            <a:picLocks noChangeAspect="1"/>
          </p:cNvPicPr>
          <p:nvPr/>
        </p:nvPicPr>
        <p:blipFill>
          <a:blip r:embed="rId3"/>
          <a:stretch>
            <a:fillRect/>
          </a:stretch>
        </p:blipFill>
        <p:spPr>
          <a:xfrm flipH="1">
            <a:off x="5663952" y="4005064"/>
            <a:ext cx="190500" cy="304800"/>
          </a:xfrm>
          <a:prstGeom prst="rect">
            <a:avLst/>
          </a:prstGeom>
        </p:spPr>
      </p:pic>
      <p:pic>
        <p:nvPicPr>
          <p:cNvPr id="120" name="Picture 119"/>
          <p:cNvPicPr>
            <a:picLocks noChangeAspect="1"/>
          </p:cNvPicPr>
          <p:nvPr/>
        </p:nvPicPr>
        <p:blipFill>
          <a:blip r:embed="rId3"/>
          <a:stretch>
            <a:fillRect/>
          </a:stretch>
        </p:blipFill>
        <p:spPr>
          <a:xfrm>
            <a:off x="9480376" y="4005064"/>
            <a:ext cx="190500" cy="304800"/>
          </a:xfrm>
          <a:prstGeom prst="rect">
            <a:avLst/>
          </a:prstGeom>
        </p:spPr>
      </p:pic>
      <p:cxnSp>
        <p:nvCxnSpPr>
          <p:cNvPr id="122" name="Straight Connector 121"/>
          <p:cNvCxnSpPr/>
          <p:nvPr/>
        </p:nvCxnSpPr>
        <p:spPr>
          <a:xfrm>
            <a:off x="2143944" y="43734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143944" y="48055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2143944" y="44454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25" name="Rounded Rectangle 124"/>
          <p:cNvSpPr/>
          <p:nvPr/>
        </p:nvSpPr>
        <p:spPr>
          <a:xfrm>
            <a:off x="9552384" y="306896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27" name="Rounded Rectangle 126"/>
          <p:cNvSpPr/>
          <p:nvPr/>
        </p:nvSpPr>
        <p:spPr>
          <a:xfrm>
            <a:off x="10344472" y="306896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29" name="Rounded Rectangle 128"/>
          <p:cNvSpPr/>
          <p:nvPr/>
        </p:nvSpPr>
        <p:spPr>
          <a:xfrm>
            <a:off x="11136560" y="306896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31" name="Left Arrow 130"/>
          <p:cNvSpPr/>
          <p:nvPr/>
        </p:nvSpPr>
        <p:spPr>
          <a:xfrm rot="1363820">
            <a:off x="4328012" y="10502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a:off x="2143944" y="43734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2143944" y="44454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4" name="TextBox 133"/>
          <p:cNvSpPr txBox="1"/>
          <p:nvPr/>
        </p:nvSpPr>
        <p:spPr>
          <a:xfrm>
            <a:off x="2359968" y="4445496"/>
            <a:ext cx="792087" cy="307777"/>
          </a:xfrm>
          <a:prstGeom prst="rect">
            <a:avLst/>
          </a:prstGeom>
          <a:noFill/>
        </p:spPr>
        <p:txBody>
          <a:bodyPr wrap="square" rtlCol="0">
            <a:spAutoFit/>
          </a:bodyPr>
          <a:lstStyle/>
          <a:p>
            <a:r>
              <a:rPr lang="en-US" altLang="zh-CN" sz="1400" smtClean="0"/>
              <a:t>123456</a:t>
            </a:r>
            <a:endParaRPr lang="en-US" sz="1400" dirty="0"/>
          </a:p>
        </p:txBody>
      </p:sp>
      <p:sp>
        <p:nvSpPr>
          <p:cNvPr id="136" name="TextBox 135"/>
          <p:cNvSpPr txBox="1"/>
          <p:nvPr/>
        </p:nvSpPr>
        <p:spPr>
          <a:xfrm>
            <a:off x="3584104" y="4445496"/>
            <a:ext cx="543739" cy="307777"/>
          </a:xfrm>
          <a:prstGeom prst="rect">
            <a:avLst/>
          </a:prstGeom>
          <a:noFill/>
        </p:spPr>
        <p:txBody>
          <a:bodyPr wrap="none" rtlCol="0">
            <a:spAutoFit/>
          </a:bodyPr>
          <a:lstStyle/>
          <a:p>
            <a:r>
              <a:rPr lang="zh-CN" altLang="en-US" sz="1400" smtClean="0"/>
              <a:t>郭建</a:t>
            </a:r>
            <a:endParaRPr lang="en-US" sz="1400" dirty="0"/>
          </a:p>
        </p:txBody>
      </p:sp>
      <p:sp>
        <p:nvSpPr>
          <p:cNvPr id="137" name="TextBox 136"/>
          <p:cNvSpPr txBox="1"/>
          <p:nvPr/>
        </p:nvSpPr>
        <p:spPr>
          <a:xfrm>
            <a:off x="4871864" y="4437112"/>
            <a:ext cx="720080" cy="307777"/>
          </a:xfrm>
          <a:prstGeom prst="rect">
            <a:avLst/>
          </a:prstGeom>
          <a:noFill/>
        </p:spPr>
        <p:txBody>
          <a:bodyPr wrap="square" rtlCol="0">
            <a:spAutoFit/>
          </a:bodyPr>
          <a:lstStyle/>
          <a:p>
            <a:r>
              <a:rPr lang="en-US" altLang="zh-CN" sz="1400" dirty="0" smtClean="0"/>
              <a:t>200%</a:t>
            </a:r>
            <a:endParaRPr lang="en-US" sz="1400" dirty="0"/>
          </a:p>
        </p:txBody>
      </p:sp>
      <p:sp>
        <p:nvSpPr>
          <p:cNvPr id="138" name="TextBox 137"/>
          <p:cNvSpPr txBox="1"/>
          <p:nvPr/>
        </p:nvSpPr>
        <p:spPr>
          <a:xfrm>
            <a:off x="7248128" y="4437112"/>
            <a:ext cx="458780" cy="307777"/>
          </a:xfrm>
          <a:prstGeom prst="rect">
            <a:avLst/>
          </a:prstGeom>
          <a:noFill/>
        </p:spPr>
        <p:txBody>
          <a:bodyPr wrap="none" rtlCol="0">
            <a:spAutoFit/>
          </a:bodyPr>
          <a:lstStyle/>
          <a:p>
            <a:r>
              <a:rPr lang="en-US" altLang="zh-CN" sz="1400" dirty="0" smtClean="0"/>
              <a:t>320</a:t>
            </a:r>
            <a:endParaRPr lang="en-US" sz="1400" dirty="0"/>
          </a:p>
        </p:txBody>
      </p:sp>
      <p:cxnSp>
        <p:nvCxnSpPr>
          <p:cNvPr id="146" name="Straight Connector 145"/>
          <p:cNvCxnSpPr/>
          <p:nvPr/>
        </p:nvCxnSpPr>
        <p:spPr>
          <a:xfrm>
            <a:off x="2143944" y="523758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2143944" y="4877544"/>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48" name="Rectangle 147"/>
          <p:cNvSpPr/>
          <p:nvPr/>
        </p:nvSpPr>
        <p:spPr>
          <a:xfrm>
            <a:off x="2143944" y="4877544"/>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9" name="TextBox 148"/>
          <p:cNvSpPr txBox="1"/>
          <p:nvPr/>
        </p:nvSpPr>
        <p:spPr>
          <a:xfrm>
            <a:off x="2359968" y="4877544"/>
            <a:ext cx="792087" cy="307777"/>
          </a:xfrm>
          <a:prstGeom prst="rect">
            <a:avLst/>
          </a:prstGeom>
          <a:noFill/>
        </p:spPr>
        <p:txBody>
          <a:bodyPr wrap="square" rtlCol="0">
            <a:spAutoFit/>
          </a:bodyPr>
          <a:lstStyle/>
          <a:p>
            <a:r>
              <a:rPr lang="en-US" altLang="zh-CN" sz="1400" dirty="0" smtClean="0"/>
              <a:t>165432</a:t>
            </a:r>
            <a:endParaRPr lang="en-US" sz="1400" dirty="0"/>
          </a:p>
        </p:txBody>
      </p:sp>
      <p:sp>
        <p:nvSpPr>
          <p:cNvPr id="151" name="TextBox 150"/>
          <p:cNvSpPr txBox="1"/>
          <p:nvPr/>
        </p:nvSpPr>
        <p:spPr>
          <a:xfrm>
            <a:off x="3584104" y="4877544"/>
            <a:ext cx="543739" cy="307777"/>
          </a:xfrm>
          <a:prstGeom prst="rect">
            <a:avLst/>
          </a:prstGeom>
          <a:noFill/>
        </p:spPr>
        <p:txBody>
          <a:bodyPr wrap="none" rtlCol="0">
            <a:spAutoFit/>
          </a:bodyPr>
          <a:lstStyle/>
          <a:p>
            <a:r>
              <a:rPr lang="zh-CN" altLang="en-US" sz="1400" dirty="0" smtClean="0"/>
              <a:t>韩涛</a:t>
            </a:r>
            <a:endParaRPr lang="en-US" sz="1400" dirty="0"/>
          </a:p>
        </p:txBody>
      </p:sp>
      <p:sp>
        <p:nvSpPr>
          <p:cNvPr id="152" name="TextBox 151"/>
          <p:cNvSpPr txBox="1"/>
          <p:nvPr/>
        </p:nvSpPr>
        <p:spPr>
          <a:xfrm>
            <a:off x="7248128" y="4941168"/>
            <a:ext cx="458780" cy="307777"/>
          </a:xfrm>
          <a:prstGeom prst="rect">
            <a:avLst/>
          </a:prstGeom>
          <a:noFill/>
        </p:spPr>
        <p:txBody>
          <a:bodyPr wrap="none" rtlCol="0">
            <a:spAutoFit/>
          </a:bodyPr>
          <a:lstStyle/>
          <a:p>
            <a:r>
              <a:rPr lang="en-US" altLang="zh-CN" sz="1400" dirty="0" smtClean="0"/>
              <a:t>160</a:t>
            </a:r>
            <a:endParaRPr lang="en-US" sz="1400" dirty="0"/>
          </a:p>
        </p:txBody>
      </p:sp>
      <p:cxnSp>
        <p:nvCxnSpPr>
          <p:cNvPr id="155" name="Straight Connector 154"/>
          <p:cNvCxnSpPr/>
          <p:nvPr/>
        </p:nvCxnSpPr>
        <p:spPr>
          <a:xfrm>
            <a:off x="2143944" y="523758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143944" y="56696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2143944" y="5309592"/>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cxnSp>
        <p:nvCxnSpPr>
          <p:cNvPr id="158" name="Straight Connector 157"/>
          <p:cNvCxnSpPr/>
          <p:nvPr/>
        </p:nvCxnSpPr>
        <p:spPr>
          <a:xfrm>
            <a:off x="2143944" y="523758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2143944" y="530959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0" name="TextBox 159"/>
          <p:cNvSpPr txBox="1"/>
          <p:nvPr/>
        </p:nvSpPr>
        <p:spPr>
          <a:xfrm>
            <a:off x="2359968" y="5309592"/>
            <a:ext cx="792087" cy="307777"/>
          </a:xfrm>
          <a:prstGeom prst="rect">
            <a:avLst/>
          </a:prstGeom>
          <a:noFill/>
        </p:spPr>
        <p:txBody>
          <a:bodyPr wrap="square" rtlCol="0">
            <a:spAutoFit/>
          </a:bodyPr>
          <a:lstStyle/>
          <a:p>
            <a:r>
              <a:rPr lang="en-US" altLang="zh-CN" sz="1400" dirty="0" smtClean="0"/>
              <a:t>543216</a:t>
            </a:r>
            <a:endParaRPr lang="en-US" sz="1400" dirty="0"/>
          </a:p>
        </p:txBody>
      </p:sp>
      <p:sp>
        <p:nvSpPr>
          <p:cNvPr id="162" name="TextBox 161"/>
          <p:cNvSpPr txBox="1"/>
          <p:nvPr/>
        </p:nvSpPr>
        <p:spPr>
          <a:xfrm>
            <a:off x="3584104" y="5309592"/>
            <a:ext cx="543739" cy="307777"/>
          </a:xfrm>
          <a:prstGeom prst="rect">
            <a:avLst/>
          </a:prstGeom>
          <a:noFill/>
        </p:spPr>
        <p:txBody>
          <a:bodyPr wrap="none" rtlCol="0">
            <a:spAutoFit/>
          </a:bodyPr>
          <a:lstStyle/>
          <a:p>
            <a:r>
              <a:rPr lang="zh-CN" altLang="en-US" sz="1400" dirty="0" smtClean="0"/>
              <a:t>孟烨</a:t>
            </a:r>
            <a:endParaRPr lang="en-US" sz="1400" dirty="0"/>
          </a:p>
        </p:txBody>
      </p:sp>
      <p:cxnSp>
        <p:nvCxnSpPr>
          <p:cNvPr id="165" name="Straight Connector 164"/>
          <p:cNvCxnSpPr/>
          <p:nvPr/>
        </p:nvCxnSpPr>
        <p:spPr>
          <a:xfrm>
            <a:off x="2143944" y="610168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2143944" y="5741640"/>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67" name="Rectangle 166"/>
          <p:cNvSpPr/>
          <p:nvPr/>
        </p:nvSpPr>
        <p:spPr>
          <a:xfrm>
            <a:off x="2143944" y="5741640"/>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8" name="TextBox 167"/>
          <p:cNvSpPr txBox="1"/>
          <p:nvPr/>
        </p:nvSpPr>
        <p:spPr>
          <a:xfrm>
            <a:off x="2359968" y="5741640"/>
            <a:ext cx="792087" cy="307777"/>
          </a:xfrm>
          <a:prstGeom prst="rect">
            <a:avLst/>
          </a:prstGeom>
          <a:noFill/>
        </p:spPr>
        <p:txBody>
          <a:bodyPr wrap="square" rtlCol="0">
            <a:spAutoFit/>
          </a:bodyPr>
          <a:lstStyle/>
          <a:p>
            <a:r>
              <a:rPr lang="en-US" altLang="zh-CN" sz="1400" dirty="0" smtClean="0"/>
              <a:t>643216</a:t>
            </a:r>
            <a:endParaRPr lang="en-US" sz="1400" dirty="0"/>
          </a:p>
        </p:txBody>
      </p:sp>
      <p:sp>
        <p:nvSpPr>
          <p:cNvPr id="169" name="TextBox 168"/>
          <p:cNvSpPr txBox="1"/>
          <p:nvPr/>
        </p:nvSpPr>
        <p:spPr>
          <a:xfrm>
            <a:off x="3584104" y="5741640"/>
            <a:ext cx="723275" cy="307777"/>
          </a:xfrm>
          <a:prstGeom prst="rect">
            <a:avLst/>
          </a:prstGeom>
          <a:noFill/>
        </p:spPr>
        <p:txBody>
          <a:bodyPr wrap="none" rtlCol="0">
            <a:spAutoFit/>
          </a:bodyPr>
          <a:lstStyle/>
          <a:p>
            <a:r>
              <a:rPr lang="zh-CN" altLang="en-US" sz="1400" dirty="0" smtClean="0"/>
              <a:t>班天可</a:t>
            </a:r>
            <a:endParaRPr lang="en-US" sz="1400" dirty="0"/>
          </a:p>
        </p:txBody>
      </p:sp>
      <p:cxnSp>
        <p:nvCxnSpPr>
          <p:cNvPr id="172" name="Straight Connector 171"/>
          <p:cNvCxnSpPr/>
          <p:nvPr/>
        </p:nvCxnSpPr>
        <p:spPr>
          <a:xfrm>
            <a:off x="2143944" y="653372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2143944" y="617368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74" name="Rectangle 173"/>
          <p:cNvSpPr/>
          <p:nvPr/>
        </p:nvSpPr>
        <p:spPr>
          <a:xfrm>
            <a:off x="2143944" y="6173688"/>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5" name="TextBox 174"/>
          <p:cNvSpPr txBox="1"/>
          <p:nvPr/>
        </p:nvSpPr>
        <p:spPr>
          <a:xfrm>
            <a:off x="2359968" y="6173688"/>
            <a:ext cx="792087" cy="307777"/>
          </a:xfrm>
          <a:prstGeom prst="rect">
            <a:avLst/>
          </a:prstGeom>
          <a:noFill/>
        </p:spPr>
        <p:txBody>
          <a:bodyPr wrap="square" rtlCol="0">
            <a:spAutoFit/>
          </a:bodyPr>
          <a:lstStyle/>
          <a:p>
            <a:r>
              <a:rPr lang="en-US" altLang="zh-CN" sz="1400" dirty="0" smtClean="0"/>
              <a:t>778866</a:t>
            </a:r>
            <a:endParaRPr lang="en-US" sz="1400" dirty="0"/>
          </a:p>
        </p:txBody>
      </p:sp>
      <p:sp>
        <p:nvSpPr>
          <p:cNvPr id="176" name="TextBox 175"/>
          <p:cNvSpPr txBox="1"/>
          <p:nvPr/>
        </p:nvSpPr>
        <p:spPr>
          <a:xfrm>
            <a:off x="3584104" y="6173688"/>
            <a:ext cx="543739" cy="307777"/>
          </a:xfrm>
          <a:prstGeom prst="rect">
            <a:avLst/>
          </a:prstGeom>
          <a:noFill/>
        </p:spPr>
        <p:txBody>
          <a:bodyPr wrap="none" rtlCol="0">
            <a:spAutoFit/>
          </a:bodyPr>
          <a:lstStyle/>
          <a:p>
            <a:r>
              <a:rPr lang="zh-CN" altLang="en-US" sz="1400" dirty="0" smtClean="0"/>
              <a:t>王蔚</a:t>
            </a:r>
            <a:endParaRPr lang="en-US" sz="1400" dirty="0"/>
          </a:p>
        </p:txBody>
      </p:sp>
      <p:cxnSp>
        <p:nvCxnSpPr>
          <p:cNvPr id="179" name="Straight Connector 178"/>
          <p:cNvCxnSpPr/>
          <p:nvPr/>
        </p:nvCxnSpPr>
        <p:spPr>
          <a:xfrm>
            <a:off x="2143944" y="696577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2143944" y="660573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81" name="Rectangle 180"/>
          <p:cNvSpPr/>
          <p:nvPr/>
        </p:nvSpPr>
        <p:spPr>
          <a:xfrm>
            <a:off x="2143944" y="6605736"/>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2" name="TextBox 181"/>
          <p:cNvSpPr txBox="1"/>
          <p:nvPr/>
        </p:nvSpPr>
        <p:spPr>
          <a:xfrm>
            <a:off x="2359968" y="6605736"/>
            <a:ext cx="792087" cy="307777"/>
          </a:xfrm>
          <a:prstGeom prst="rect">
            <a:avLst/>
          </a:prstGeom>
          <a:noFill/>
        </p:spPr>
        <p:txBody>
          <a:bodyPr wrap="square" rtlCol="0">
            <a:spAutoFit/>
          </a:bodyPr>
          <a:lstStyle/>
          <a:p>
            <a:r>
              <a:rPr lang="en-US" altLang="zh-CN" sz="1400" dirty="0" smtClean="0"/>
              <a:t>745326</a:t>
            </a:r>
            <a:endParaRPr lang="en-US" sz="1400" dirty="0"/>
          </a:p>
        </p:txBody>
      </p:sp>
      <p:sp>
        <p:nvSpPr>
          <p:cNvPr id="183" name="TextBox 182"/>
          <p:cNvSpPr txBox="1"/>
          <p:nvPr/>
        </p:nvSpPr>
        <p:spPr>
          <a:xfrm>
            <a:off x="3584104" y="6605736"/>
            <a:ext cx="723275" cy="307777"/>
          </a:xfrm>
          <a:prstGeom prst="rect">
            <a:avLst/>
          </a:prstGeom>
          <a:noFill/>
        </p:spPr>
        <p:txBody>
          <a:bodyPr wrap="none" rtlCol="0">
            <a:spAutoFit/>
          </a:bodyPr>
          <a:lstStyle/>
          <a:p>
            <a:r>
              <a:rPr lang="zh-CN" altLang="en-US" sz="1400" dirty="0" smtClean="0"/>
              <a:t>涂云新</a:t>
            </a:r>
            <a:endParaRPr lang="en-US" sz="1400" dirty="0"/>
          </a:p>
        </p:txBody>
      </p:sp>
      <p:cxnSp>
        <p:nvCxnSpPr>
          <p:cNvPr id="187" name="Straight Connector 186"/>
          <p:cNvCxnSpPr/>
          <p:nvPr/>
        </p:nvCxnSpPr>
        <p:spPr>
          <a:xfrm>
            <a:off x="2143944" y="737828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2143944" y="7018240"/>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89" name="Rectangle 188"/>
          <p:cNvSpPr/>
          <p:nvPr/>
        </p:nvSpPr>
        <p:spPr>
          <a:xfrm>
            <a:off x="2143944" y="7018240"/>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0" name="TextBox 189"/>
          <p:cNvSpPr txBox="1"/>
          <p:nvPr/>
        </p:nvSpPr>
        <p:spPr>
          <a:xfrm>
            <a:off x="2359968" y="7020435"/>
            <a:ext cx="792087" cy="307777"/>
          </a:xfrm>
          <a:prstGeom prst="rect">
            <a:avLst/>
          </a:prstGeom>
          <a:noFill/>
        </p:spPr>
        <p:txBody>
          <a:bodyPr wrap="square" rtlCol="0">
            <a:spAutoFit/>
          </a:bodyPr>
          <a:lstStyle/>
          <a:p>
            <a:r>
              <a:rPr lang="en-US" altLang="zh-CN" sz="1400" dirty="0" smtClean="0"/>
              <a:t>776655</a:t>
            </a:r>
            <a:endParaRPr lang="en-US" sz="1400" dirty="0"/>
          </a:p>
        </p:txBody>
      </p:sp>
      <p:sp>
        <p:nvSpPr>
          <p:cNvPr id="191" name="TextBox 190"/>
          <p:cNvSpPr txBox="1"/>
          <p:nvPr/>
        </p:nvSpPr>
        <p:spPr>
          <a:xfrm>
            <a:off x="3584104" y="7018240"/>
            <a:ext cx="543739" cy="307777"/>
          </a:xfrm>
          <a:prstGeom prst="rect">
            <a:avLst/>
          </a:prstGeom>
          <a:noFill/>
        </p:spPr>
        <p:txBody>
          <a:bodyPr wrap="none" rtlCol="0">
            <a:spAutoFit/>
          </a:bodyPr>
          <a:lstStyle/>
          <a:p>
            <a:r>
              <a:rPr lang="zh-CN" altLang="en-US" sz="1400" dirty="0" smtClean="0"/>
              <a:t>王俊</a:t>
            </a:r>
            <a:endParaRPr lang="en-US" sz="1400" dirty="0"/>
          </a:p>
        </p:txBody>
      </p:sp>
      <p:cxnSp>
        <p:nvCxnSpPr>
          <p:cNvPr id="194" name="Straight Connector 193"/>
          <p:cNvCxnSpPr/>
          <p:nvPr/>
        </p:nvCxnSpPr>
        <p:spPr>
          <a:xfrm>
            <a:off x="2143944" y="781032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2143944" y="745028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96" name="Rectangle 195"/>
          <p:cNvSpPr/>
          <p:nvPr/>
        </p:nvSpPr>
        <p:spPr>
          <a:xfrm>
            <a:off x="2143944" y="745028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7" name="TextBox 196"/>
          <p:cNvSpPr txBox="1"/>
          <p:nvPr/>
        </p:nvSpPr>
        <p:spPr>
          <a:xfrm>
            <a:off x="2359968" y="7450288"/>
            <a:ext cx="792087" cy="307777"/>
          </a:xfrm>
          <a:prstGeom prst="rect">
            <a:avLst/>
          </a:prstGeom>
          <a:noFill/>
        </p:spPr>
        <p:txBody>
          <a:bodyPr wrap="square" rtlCol="0">
            <a:spAutoFit/>
          </a:bodyPr>
          <a:lstStyle/>
          <a:p>
            <a:r>
              <a:rPr lang="en-US" altLang="zh-CN" sz="1400" dirty="0" smtClean="0"/>
              <a:t>776633</a:t>
            </a:r>
            <a:endParaRPr lang="en-US" sz="1400" dirty="0"/>
          </a:p>
        </p:txBody>
      </p:sp>
      <p:sp>
        <p:nvSpPr>
          <p:cNvPr id="198" name="TextBox 197"/>
          <p:cNvSpPr txBox="1"/>
          <p:nvPr/>
        </p:nvSpPr>
        <p:spPr>
          <a:xfrm>
            <a:off x="3584104" y="7450288"/>
            <a:ext cx="723275" cy="307777"/>
          </a:xfrm>
          <a:prstGeom prst="rect">
            <a:avLst/>
          </a:prstGeom>
          <a:noFill/>
        </p:spPr>
        <p:txBody>
          <a:bodyPr wrap="none" rtlCol="0">
            <a:spAutoFit/>
          </a:bodyPr>
          <a:lstStyle/>
          <a:p>
            <a:r>
              <a:rPr lang="zh-CN" altLang="en-US" sz="1400" dirty="0" smtClean="0"/>
              <a:t>陈乃蔚</a:t>
            </a:r>
            <a:endParaRPr lang="en-US" sz="1400" dirty="0"/>
          </a:p>
        </p:txBody>
      </p:sp>
      <p:sp>
        <p:nvSpPr>
          <p:cNvPr id="202" name="Rectangle 201"/>
          <p:cNvSpPr/>
          <p:nvPr/>
        </p:nvSpPr>
        <p:spPr>
          <a:xfrm>
            <a:off x="2143944" y="788233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03" name="Rectangle 202"/>
          <p:cNvSpPr/>
          <p:nvPr/>
        </p:nvSpPr>
        <p:spPr>
          <a:xfrm>
            <a:off x="2143944" y="788233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4" name="TextBox 203"/>
          <p:cNvSpPr txBox="1"/>
          <p:nvPr/>
        </p:nvSpPr>
        <p:spPr>
          <a:xfrm>
            <a:off x="2359968" y="7882336"/>
            <a:ext cx="792087" cy="307777"/>
          </a:xfrm>
          <a:prstGeom prst="rect">
            <a:avLst/>
          </a:prstGeom>
          <a:noFill/>
        </p:spPr>
        <p:txBody>
          <a:bodyPr wrap="square" rtlCol="0">
            <a:spAutoFit/>
          </a:bodyPr>
          <a:lstStyle/>
          <a:p>
            <a:r>
              <a:rPr lang="en-US" altLang="zh-CN" sz="1400" dirty="0" smtClean="0"/>
              <a:t>776622</a:t>
            </a:r>
            <a:endParaRPr lang="en-US" sz="1400" dirty="0"/>
          </a:p>
        </p:txBody>
      </p:sp>
      <p:sp>
        <p:nvSpPr>
          <p:cNvPr id="205" name="TextBox 204"/>
          <p:cNvSpPr txBox="1"/>
          <p:nvPr/>
        </p:nvSpPr>
        <p:spPr>
          <a:xfrm>
            <a:off x="3584104" y="7882336"/>
            <a:ext cx="723275" cy="307777"/>
          </a:xfrm>
          <a:prstGeom prst="rect">
            <a:avLst/>
          </a:prstGeom>
          <a:noFill/>
        </p:spPr>
        <p:txBody>
          <a:bodyPr wrap="none" rtlCol="0">
            <a:spAutoFit/>
          </a:bodyPr>
          <a:lstStyle/>
          <a:p>
            <a:r>
              <a:rPr lang="zh-CN" altLang="en-US" sz="1400" dirty="0" smtClean="0"/>
              <a:t>丁文杰</a:t>
            </a:r>
            <a:endParaRPr lang="en-US" sz="1400" dirty="0"/>
          </a:p>
        </p:txBody>
      </p:sp>
      <p:sp>
        <p:nvSpPr>
          <p:cNvPr id="2" name="Folded Corner 1"/>
          <p:cNvSpPr/>
          <p:nvPr/>
        </p:nvSpPr>
        <p:spPr>
          <a:xfrm>
            <a:off x="10704512" y="1556792"/>
            <a:ext cx="914400" cy="914400"/>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教务员页面</a:t>
            </a:r>
            <a:endParaRPr lang="en-US" dirty="0">
              <a:solidFill>
                <a:schemeClr val="tx1"/>
              </a:solidFill>
            </a:endParaRPr>
          </a:p>
        </p:txBody>
      </p:sp>
      <p:cxnSp>
        <p:nvCxnSpPr>
          <p:cNvPr id="6" name="Straight Connector 5"/>
          <p:cNvCxnSpPr/>
          <p:nvPr/>
        </p:nvCxnSpPr>
        <p:spPr>
          <a:xfrm>
            <a:off x="2135560" y="8325544"/>
            <a:ext cx="9721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5807968" y="4005064"/>
            <a:ext cx="1109599" cy="338554"/>
          </a:xfrm>
          <a:prstGeom prst="rect">
            <a:avLst/>
          </a:prstGeom>
          <a:noFill/>
        </p:spPr>
        <p:txBody>
          <a:bodyPr wrap="none" rtlCol="0">
            <a:spAutoFit/>
          </a:bodyPr>
          <a:lstStyle/>
          <a:p>
            <a:r>
              <a:rPr lang="zh-CN" altLang="en-US" sz="1600" dirty="0" smtClean="0"/>
              <a:t>期望学时</a:t>
            </a:r>
            <a:r>
              <a:rPr lang="en-US" altLang="zh-CN" sz="1600" dirty="0" smtClean="0"/>
              <a:t>2</a:t>
            </a:r>
            <a:endParaRPr lang="en-US" sz="1600" dirty="0"/>
          </a:p>
        </p:txBody>
      </p:sp>
      <p:pic>
        <p:nvPicPr>
          <p:cNvPr id="11" name="Picture 10"/>
          <p:cNvPicPr>
            <a:picLocks noChangeAspect="1"/>
          </p:cNvPicPr>
          <p:nvPr/>
        </p:nvPicPr>
        <p:blipFill>
          <a:blip r:embed="rId4"/>
          <a:stretch>
            <a:fillRect/>
          </a:stretch>
        </p:blipFill>
        <p:spPr>
          <a:xfrm>
            <a:off x="6816080" y="4005064"/>
            <a:ext cx="190500" cy="304800"/>
          </a:xfrm>
          <a:prstGeom prst="rect">
            <a:avLst/>
          </a:prstGeom>
        </p:spPr>
      </p:pic>
      <p:sp>
        <p:nvSpPr>
          <p:cNvPr id="237" name="TextBox 236"/>
          <p:cNvSpPr txBox="1"/>
          <p:nvPr/>
        </p:nvSpPr>
        <p:spPr>
          <a:xfrm>
            <a:off x="6960096" y="4005064"/>
            <a:ext cx="1109599" cy="338554"/>
          </a:xfrm>
          <a:prstGeom prst="rect">
            <a:avLst/>
          </a:prstGeom>
          <a:noFill/>
        </p:spPr>
        <p:txBody>
          <a:bodyPr wrap="none" rtlCol="0">
            <a:spAutoFit/>
          </a:bodyPr>
          <a:lstStyle/>
          <a:p>
            <a:r>
              <a:rPr lang="zh-CN" altLang="en-US" sz="1600" dirty="0" smtClean="0"/>
              <a:t>估算学时</a:t>
            </a:r>
            <a:r>
              <a:rPr lang="en-US" altLang="zh-CN" sz="1600" dirty="0" smtClean="0"/>
              <a:t>1</a:t>
            </a:r>
            <a:endParaRPr lang="en-US" sz="1600" dirty="0"/>
          </a:p>
        </p:txBody>
      </p:sp>
      <p:pic>
        <p:nvPicPr>
          <p:cNvPr id="238" name="Picture 237"/>
          <p:cNvPicPr>
            <a:picLocks noChangeAspect="1"/>
          </p:cNvPicPr>
          <p:nvPr/>
        </p:nvPicPr>
        <p:blipFill>
          <a:blip r:embed="rId3"/>
          <a:stretch>
            <a:fillRect/>
          </a:stretch>
        </p:blipFill>
        <p:spPr>
          <a:xfrm>
            <a:off x="8184232" y="4005064"/>
            <a:ext cx="190500" cy="304800"/>
          </a:xfrm>
          <a:prstGeom prst="rect">
            <a:avLst/>
          </a:prstGeom>
        </p:spPr>
      </p:pic>
      <p:sp>
        <p:nvSpPr>
          <p:cNvPr id="239" name="TextBox 238"/>
          <p:cNvSpPr txBox="1"/>
          <p:nvPr/>
        </p:nvSpPr>
        <p:spPr>
          <a:xfrm>
            <a:off x="6096000" y="4437112"/>
            <a:ext cx="720080" cy="307777"/>
          </a:xfrm>
          <a:prstGeom prst="rect">
            <a:avLst/>
          </a:prstGeom>
          <a:noFill/>
        </p:spPr>
        <p:txBody>
          <a:bodyPr wrap="square" rtlCol="0">
            <a:spAutoFit/>
          </a:bodyPr>
          <a:lstStyle/>
          <a:p>
            <a:r>
              <a:rPr lang="en-US" altLang="zh-CN" sz="1400" dirty="0" smtClean="0"/>
              <a:t>0%</a:t>
            </a:r>
            <a:endParaRPr lang="en-US" sz="1400" dirty="0"/>
          </a:p>
        </p:txBody>
      </p:sp>
      <p:sp>
        <p:nvSpPr>
          <p:cNvPr id="240" name="Rectangle 239"/>
          <p:cNvSpPr/>
          <p:nvPr/>
        </p:nvSpPr>
        <p:spPr>
          <a:xfrm>
            <a:off x="5519936" y="1988840"/>
            <a:ext cx="172819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期望学时</a:t>
            </a:r>
            <a:r>
              <a:rPr lang="en-US" altLang="zh-CN" dirty="0" smtClean="0">
                <a:solidFill>
                  <a:schemeClr val="tx1"/>
                </a:solidFill>
              </a:rPr>
              <a:t>2</a:t>
            </a:r>
            <a:r>
              <a:rPr lang="zh-CN" altLang="en-US" dirty="0" smtClean="0">
                <a:solidFill>
                  <a:schemeClr val="tx1"/>
                </a:solidFill>
              </a:rPr>
              <a:t>总数</a:t>
            </a:r>
            <a:endParaRPr lang="en-US" altLang="zh-CN" dirty="0" smtClean="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241" name="Rectangle 240"/>
          <p:cNvSpPr/>
          <p:nvPr/>
        </p:nvSpPr>
        <p:spPr>
          <a:xfrm>
            <a:off x="7392144" y="1988840"/>
            <a:ext cx="172819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其余平均学时</a:t>
            </a:r>
            <a:r>
              <a:rPr lang="en-US" altLang="zh-CN" dirty="0" smtClean="0">
                <a:solidFill>
                  <a:schemeClr val="tx1"/>
                </a:solidFill>
              </a:rPr>
              <a:t>1</a:t>
            </a:r>
            <a:endParaRPr lang="en-US" altLang="zh-CN" dirty="0" smtClean="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242" name="Rectangle 241"/>
          <p:cNvSpPr/>
          <p:nvPr/>
        </p:nvSpPr>
        <p:spPr>
          <a:xfrm>
            <a:off x="9264352" y="1988840"/>
            <a:ext cx="172819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其余平均学时</a:t>
            </a:r>
            <a:r>
              <a:rPr lang="en-US" altLang="zh-CN" dirty="0" smtClean="0">
                <a:solidFill>
                  <a:schemeClr val="tx1"/>
                </a:solidFill>
              </a:rPr>
              <a:t>2</a:t>
            </a:r>
            <a:endParaRPr lang="en-US" altLang="zh-CN" dirty="0" smtClean="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243" name="TextBox 242"/>
          <p:cNvSpPr txBox="1"/>
          <p:nvPr/>
        </p:nvSpPr>
        <p:spPr>
          <a:xfrm>
            <a:off x="8832304" y="4509120"/>
            <a:ext cx="276038" cy="307777"/>
          </a:xfrm>
          <a:prstGeom prst="rect">
            <a:avLst/>
          </a:prstGeom>
          <a:noFill/>
        </p:spPr>
        <p:txBody>
          <a:bodyPr wrap="none" rtlCol="0">
            <a:spAutoFit/>
          </a:bodyPr>
          <a:lstStyle/>
          <a:p>
            <a:r>
              <a:rPr lang="en-US" altLang="zh-CN" sz="1400" dirty="0" smtClean="0"/>
              <a:t>0</a:t>
            </a:r>
            <a:endParaRPr lang="en-US" sz="1400" dirty="0"/>
          </a:p>
        </p:txBody>
      </p:sp>
      <p:sp>
        <p:nvSpPr>
          <p:cNvPr id="244" name="TextBox 243"/>
          <p:cNvSpPr txBox="1"/>
          <p:nvPr/>
        </p:nvSpPr>
        <p:spPr>
          <a:xfrm>
            <a:off x="8688288" y="4941168"/>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45" name="TextBox 244"/>
          <p:cNvSpPr txBox="1"/>
          <p:nvPr/>
        </p:nvSpPr>
        <p:spPr>
          <a:xfrm>
            <a:off x="7248128" y="5301208"/>
            <a:ext cx="458780" cy="307777"/>
          </a:xfrm>
          <a:prstGeom prst="rect">
            <a:avLst/>
          </a:prstGeom>
          <a:noFill/>
        </p:spPr>
        <p:txBody>
          <a:bodyPr wrap="none" rtlCol="0">
            <a:spAutoFit/>
          </a:bodyPr>
          <a:lstStyle/>
          <a:p>
            <a:r>
              <a:rPr lang="en-US" altLang="zh-CN" sz="1400" smtClean="0"/>
              <a:t>160</a:t>
            </a:r>
            <a:endParaRPr lang="en-US" sz="1400" dirty="0"/>
          </a:p>
        </p:txBody>
      </p:sp>
      <p:sp>
        <p:nvSpPr>
          <p:cNvPr id="246" name="TextBox 245"/>
          <p:cNvSpPr txBox="1"/>
          <p:nvPr/>
        </p:nvSpPr>
        <p:spPr>
          <a:xfrm>
            <a:off x="8688288" y="5301208"/>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47" name="TextBox 246"/>
          <p:cNvSpPr txBox="1"/>
          <p:nvPr/>
        </p:nvSpPr>
        <p:spPr>
          <a:xfrm>
            <a:off x="7248128" y="5733256"/>
            <a:ext cx="458780" cy="307777"/>
          </a:xfrm>
          <a:prstGeom prst="rect">
            <a:avLst/>
          </a:prstGeom>
          <a:noFill/>
        </p:spPr>
        <p:txBody>
          <a:bodyPr wrap="none" rtlCol="0">
            <a:spAutoFit/>
          </a:bodyPr>
          <a:lstStyle/>
          <a:p>
            <a:r>
              <a:rPr lang="en-US" altLang="zh-CN" sz="1400" smtClean="0"/>
              <a:t>160</a:t>
            </a:r>
            <a:endParaRPr lang="en-US" sz="1400" dirty="0"/>
          </a:p>
        </p:txBody>
      </p:sp>
      <p:sp>
        <p:nvSpPr>
          <p:cNvPr id="248" name="TextBox 247"/>
          <p:cNvSpPr txBox="1"/>
          <p:nvPr/>
        </p:nvSpPr>
        <p:spPr>
          <a:xfrm>
            <a:off x="8688288" y="5733256"/>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49" name="TextBox 248"/>
          <p:cNvSpPr txBox="1"/>
          <p:nvPr/>
        </p:nvSpPr>
        <p:spPr>
          <a:xfrm>
            <a:off x="7248128" y="6165304"/>
            <a:ext cx="458780" cy="307777"/>
          </a:xfrm>
          <a:prstGeom prst="rect">
            <a:avLst/>
          </a:prstGeom>
          <a:noFill/>
        </p:spPr>
        <p:txBody>
          <a:bodyPr wrap="none" rtlCol="0">
            <a:spAutoFit/>
          </a:bodyPr>
          <a:lstStyle/>
          <a:p>
            <a:r>
              <a:rPr lang="en-US" altLang="zh-CN" sz="1400" smtClean="0"/>
              <a:t>160</a:t>
            </a:r>
            <a:endParaRPr lang="en-US" sz="1400" dirty="0"/>
          </a:p>
        </p:txBody>
      </p:sp>
      <p:sp>
        <p:nvSpPr>
          <p:cNvPr id="250" name="TextBox 249"/>
          <p:cNvSpPr txBox="1"/>
          <p:nvPr/>
        </p:nvSpPr>
        <p:spPr>
          <a:xfrm>
            <a:off x="8688288" y="6165304"/>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51" name="TextBox 250"/>
          <p:cNvSpPr txBox="1"/>
          <p:nvPr/>
        </p:nvSpPr>
        <p:spPr>
          <a:xfrm>
            <a:off x="7248128" y="6573578"/>
            <a:ext cx="458780" cy="307777"/>
          </a:xfrm>
          <a:prstGeom prst="rect">
            <a:avLst/>
          </a:prstGeom>
          <a:noFill/>
        </p:spPr>
        <p:txBody>
          <a:bodyPr wrap="none" rtlCol="0">
            <a:spAutoFit/>
          </a:bodyPr>
          <a:lstStyle/>
          <a:p>
            <a:r>
              <a:rPr lang="en-US" altLang="zh-CN" sz="1400" smtClean="0"/>
              <a:t>160</a:t>
            </a:r>
            <a:endParaRPr lang="en-US" sz="1400" dirty="0"/>
          </a:p>
        </p:txBody>
      </p:sp>
      <p:sp>
        <p:nvSpPr>
          <p:cNvPr id="252" name="TextBox 251"/>
          <p:cNvSpPr txBox="1"/>
          <p:nvPr/>
        </p:nvSpPr>
        <p:spPr>
          <a:xfrm>
            <a:off x="8688288" y="6573578"/>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53" name="TextBox 252"/>
          <p:cNvSpPr txBox="1"/>
          <p:nvPr/>
        </p:nvSpPr>
        <p:spPr>
          <a:xfrm>
            <a:off x="7248128" y="7029400"/>
            <a:ext cx="458780" cy="307777"/>
          </a:xfrm>
          <a:prstGeom prst="rect">
            <a:avLst/>
          </a:prstGeom>
          <a:noFill/>
        </p:spPr>
        <p:txBody>
          <a:bodyPr wrap="none" rtlCol="0">
            <a:spAutoFit/>
          </a:bodyPr>
          <a:lstStyle/>
          <a:p>
            <a:r>
              <a:rPr lang="en-US" altLang="zh-CN" sz="1400" smtClean="0"/>
              <a:t>160</a:t>
            </a:r>
            <a:endParaRPr lang="en-US" sz="1400" dirty="0"/>
          </a:p>
        </p:txBody>
      </p:sp>
      <p:sp>
        <p:nvSpPr>
          <p:cNvPr id="254" name="TextBox 253"/>
          <p:cNvSpPr txBox="1"/>
          <p:nvPr/>
        </p:nvSpPr>
        <p:spPr>
          <a:xfrm>
            <a:off x="8688288" y="7029400"/>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55" name="TextBox 254"/>
          <p:cNvSpPr txBox="1"/>
          <p:nvPr/>
        </p:nvSpPr>
        <p:spPr>
          <a:xfrm>
            <a:off x="7320136" y="7461448"/>
            <a:ext cx="458780" cy="307777"/>
          </a:xfrm>
          <a:prstGeom prst="rect">
            <a:avLst/>
          </a:prstGeom>
          <a:noFill/>
        </p:spPr>
        <p:txBody>
          <a:bodyPr wrap="none" rtlCol="0">
            <a:spAutoFit/>
          </a:bodyPr>
          <a:lstStyle/>
          <a:p>
            <a:r>
              <a:rPr lang="en-US" altLang="zh-CN" sz="1400" smtClean="0"/>
              <a:t>160</a:t>
            </a:r>
            <a:endParaRPr lang="en-US" sz="1400" dirty="0"/>
          </a:p>
        </p:txBody>
      </p:sp>
      <p:sp>
        <p:nvSpPr>
          <p:cNvPr id="256" name="TextBox 255"/>
          <p:cNvSpPr txBox="1"/>
          <p:nvPr/>
        </p:nvSpPr>
        <p:spPr>
          <a:xfrm>
            <a:off x="8760296" y="7461448"/>
            <a:ext cx="458780" cy="307777"/>
          </a:xfrm>
          <a:prstGeom prst="rect">
            <a:avLst/>
          </a:prstGeom>
          <a:noFill/>
        </p:spPr>
        <p:txBody>
          <a:bodyPr wrap="none" rtlCol="0">
            <a:spAutoFit/>
          </a:bodyPr>
          <a:lstStyle/>
          <a:p>
            <a:r>
              <a:rPr lang="en-US" altLang="zh-CN" sz="1400" dirty="0" smtClean="0"/>
              <a:t>180</a:t>
            </a:r>
            <a:endParaRPr lang="en-US" sz="1400" dirty="0"/>
          </a:p>
        </p:txBody>
      </p:sp>
      <p:sp>
        <p:nvSpPr>
          <p:cNvPr id="257" name="TextBox 256"/>
          <p:cNvSpPr txBox="1"/>
          <p:nvPr/>
        </p:nvSpPr>
        <p:spPr>
          <a:xfrm>
            <a:off x="7320136" y="7965504"/>
            <a:ext cx="458780" cy="307777"/>
          </a:xfrm>
          <a:prstGeom prst="rect">
            <a:avLst/>
          </a:prstGeom>
          <a:noFill/>
        </p:spPr>
        <p:txBody>
          <a:bodyPr wrap="none" rtlCol="0">
            <a:spAutoFit/>
          </a:bodyPr>
          <a:lstStyle/>
          <a:p>
            <a:r>
              <a:rPr lang="en-US" altLang="zh-CN" sz="1400" smtClean="0"/>
              <a:t>160</a:t>
            </a:r>
            <a:endParaRPr lang="en-US" sz="1400" dirty="0"/>
          </a:p>
        </p:txBody>
      </p:sp>
      <p:sp>
        <p:nvSpPr>
          <p:cNvPr id="258" name="TextBox 257"/>
          <p:cNvSpPr txBox="1"/>
          <p:nvPr/>
        </p:nvSpPr>
        <p:spPr>
          <a:xfrm>
            <a:off x="8760296" y="7965504"/>
            <a:ext cx="458780" cy="307777"/>
          </a:xfrm>
          <a:prstGeom prst="rect">
            <a:avLst/>
          </a:prstGeom>
          <a:noFill/>
        </p:spPr>
        <p:txBody>
          <a:bodyPr wrap="none" rtlCol="0">
            <a:spAutoFit/>
          </a:bodyPr>
          <a:lstStyle/>
          <a:p>
            <a:r>
              <a:rPr lang="en-US" altLang="zh-CN" sz="1400" dirty="0" smtClean="0"/>
              <a:t>180</a:t>
            </a:r>
            <a:endParaRPr 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确认教师认领</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408133"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51584" y="836712"/>
            <a:ext cx="9001000" cy="4536504"/>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Box 8"/>
          <p:cNvSpPr txBox="1"/>
          <p:nvPr/>
        </p:nvSpPr>
        <p:spPr>
          <a:xfrm>
            <a:off x="3071664" y="1628800"/>
            <a:ext cx="3917804" cy="369332"/>
          </a:xfrm>
          <a:prstGeom prst="rect">
            <a:avLst/>
          </a:prstGeom>
          <a:noFill/>
        </p:spPr>
        <p:txBody>
          <a:bodyPr wrap="none" rtlCol="0">
            <a:spAutoFit/>
          </a:bodyPr>
          <a:lstStyle/>
          <a:p>
            <a:r>
              <a:rPr lang="en-US" altLang="zh-CN" dirty="0" smtClean="0"/>
              <a:t>*  </a:t>
            </a:r>
            <a:r>
              <a:rPr lang="zh-CN" altLang="en-US" dirty="0" smtClean="0"/>
              <a:t>刑法</a:t>
            </a:r>
            <a:r>
              <a:rPr lang="en-US" altLang="zh-CN" dirty="0" smtClean="0"/>
              <a:t>II(LAWS30050.01)</a:t>
            </a:r>
            <a:r>
              <a:rPr lang="zh-CN" altLang="en-US" dirty="0" smtClean="0"/>
              <a:t>没有可选教师</a:t>
            </a:r>
            <a:endParaRPr lang="en-US" dirty="0"/>
          </a:p>
        </p:txBody>
      </p:sp>
      <p:sp>
        <p:nvSpPr>
          <p:cNvPr id="11" name="Rectangle 10"/>
          <p:cNvSpPr/>
          <p:nvPr/>
        </p:nvSpPr>
        <p:spPr>
          <a:xfrm>
            <a:off x="8904312" y="40770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57" name="Left Arrow 56"/>
          <p:cNvSpPr/>
          <p:nvPr/>
        </p:nvSpPr>
        <p:spPr>
          <a:xfrm rot="1363820">
            <a:off x="10520700" y="450660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确认教师认领</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480141"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351584" y="836712"/>
            <a:ext cx="9001000" cy="4536504"/>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3" name="TextBox 52"/>
          <p:cNvSpPr txBox="1"/>
          <p:nvPr/>
        </p:nvSpPr>
        <p:spPr>
          <a:xfrm>
            <a:off x="3071664" y="1628800"/>
            <a:ext cx="2954655" cy="369332"/>
          </a:xfrm>
          <a:prstGeom prst="rect">
            <a:avLst/>
          </a:prstGeom>
          <a:noFill/>
        </p:spPr>
        <p:txBody>
          <a:bodyPr wrap="none" rtlCol="0">
            <a:spAutoFit/>
          </a:bodyPr>
          <a:lstStyle/>
          <a:p>
            <a:r>
              <a:rPr lang="zh-CN" altLang="en-US" dirty="0" smtClean="0"/>
              <a:t>所有课程确认有可选教师！</a:t>
            </a:r>
            <a:endParaRPr lang="en-US" dirty="0"/>
          </a:p>
        </p:txBody>
      </p:sp>
      <p:sp>
        <p:nvSpPr>
          <p:cNvPr id="57" name="Rectangle 56"/>
          <p:cNvSpPr/>
          <p:nvPr/>
        </p:nvSpPr>
        <p:spPr>
          <a:xfrm>
            <a:off x="8904312" y="40770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58" name="Left Arrow 57"/>
          <p:cNvSpPr/>
          <p:nvPr/>
        </p:nvSpPr>
        <p:spPr>
          <a:xfrm rot="1363820">
            <a:off x="10520700" y="450660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7064316" y="479463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Arrow 50"/>
          <p:cNvSpPr/>
          <p:nvPr/>
        </p:nvSpPr>
        <p:spPr>
          <a:xfrm rot="1363820">
            <a:off x="10520701"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 Arrow 52"/>
          <p:cNvSpPr/>
          <p:nvPr/>
        </p:nvSpPr>
        <p:spPr>
          <a:xfrm rot="1363820">
            <a:off x="8864516"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7064316" y="479463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Arrow 50"/>
          <p:cNvSpPr/>
          <p:nvPr/>
        </p:nvSpPr>
        <p:spPr>
          <a:xfrm rot="1363820">
            <a:off x="10520701"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 Arrow 52"/>
          <p:cNvSpPr/>
          <p:nvPr/>
        </p:nvSpPr>
        <p:spPr>
          <a:xfrm rot="1363820">
            <a:off x="8864516"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57" name="Rectangle 56"/>
          <p:cNvSpPr/>
          <p:nvPr/>
        </p:nvSpPr>
        <p:spPr>
          <a:xfrm>
            <a:off x="5735960"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58" name="Rectangle 57"/>
          <p:cNvSpPr/>
          <p:nvPr/>
        </p:nvSpPr>
        <p:spPr>
          <a:xfrm>
            <a:off x="7392144"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65" name="Rectangle 64"/>
          <p:cNvSpPr/>
          <p:nvPr/>
        </p:nvSpPr>
        <p:spPr>
          <a:xfrm>
            <a:off x="9048328"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
        <p:nvSpPr>
          <p:cNvPr id="9" name="Rectangle 8"/>
          <p:cNvSpPr/>
          <p:nvPr/>
        </p:nvSpPr>
        <p:spPr>
          <a:xfrm>
            <a:off x="911424" y="224644"/>
            <a:ext cx="10729192" cy="640871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 name="TextBox 10"/>
          <p:cNvSpPr txBox="1"/>
          <p:nvPr/>
        </p:nvSpPr>
        <p:spPr>
          <a:xfrm>
            <a:off x="1271464" y="476672"/>
            <a:ext cx="1107996" cy="369332"/>
          </a:xfrm>
          <a:prstGeom prst="rect">
            <a:avLst/>
          </a:prstGeom>
          <a:noFill/>
        </p:spPr>
        <p:txBody>
          <a:bodyPr wrap="none" rtlCol="0">
            <a:spAutoFit/>
          </a:bodyPr>
          <a:lstStyle/>
          <a:p>
            <a:r>
              <a:rPr lang="zh-CN" altLang="en-US" smtClean="0"/>
              <a:t>统计信息</a:t>
            </a:r>
            <a:endParaRPr lang="en-US" dirty="0"/>
          </a:p>
        </p:txBody>
      </p:sp>
      <p:sp>
        <p:nvSpPr>
          <p:cNvPr id="28" name="TextBox 27"/>
          <p:cNvSpPr txBox="1"/>
          <p:nvPr/>
        </p:nvSpPr>
        <p:spPr>
          <a:xfrm>
            <a:off x="3143672" y="476672"/>
            <a:ext cx="1678665" cy="369332"/>
          </a:xfrm>
          <a:prstGeom prst="rect">
            <a:avLst/>
          </a:prstGeom>
          <a:noFill/>
        </p:spPr>
        <p:txBody>
          <a:bodyPr wrap="none" rtlCol="0">
            <a:spAutoFit/>
          </a:bodyPr>
          <a:lstStyle/>
          <a:p>
            <a:r>
              <a:rPr lang="zh-CN" altLang="en-US" dirty="0" smtClean="0"/>
              <a:t>教师总人数  </a:t>
            </a:r>
            <a:r>
              <a:rPr lang="en-US" altLang="zh-CN" dirty="0" smtClean="0"/>
              <a:t>49</a:t>
            </a:r>
            <a:endParaRPr lang="en-US" dirty="0"/>
          </a:p>
        </p:txBody>
      </p:sp>
      <p:sp>
        <p:nvSpPr>
          <p:cNvPr id="33" name="TextBox 32"/>
          <p:cNvSpPr txBox="1"/>
          <p:nvPr/>
        </p:nvSpPr>
        <p:spPr>
          <a:xfrm>
            <a:off x="3143672" y="980728"/>
            <a:ext cx="4752528" cy="369332"/>
          </a:xfrm>
          <a:prstGeom prst="rect">
            <a:avLst/>
          </a:prstGeom>
          <a:noFill/>
        </p:spPr>
        <p:txBody>
          <a:bodyPr wrap="square" rtlCol="0">
            <a:spAutoFit/>
          </a:bodyPr>
          <a:lstStyle/>
          <a:p>
            <a:r>
              <a:rPr lang="zh-CN" altLang="en-US" dirty="0" smtClean="0"/>
              <a:t>有</a:t>
            </a:r>
            <a:r>
              <a:rPr lang="en-US" altLang="zh-CN" dirty="0" smtClean="0"/>
              <a:t>10</a:t>
            </a:r>
            <a:r>
              <a:rPr lang="zh-CN" altLang="en-US" dirty="0" smtClean="0"/>
              <a:t>位教师有期望学时，总计</a:t>
            </a:r>
            <a:r>
              <a:rPr lang="en-US" altLang="zh-CN" dirty="0" smtClean="0"/>
              <a:t>1800</a:t>
            </a:r>
            <a:r>
              <a:rPr lang="zh-CN" altLang="en-US" dirty="0" smtClean="0"/>
              <a:t>学时</a:t>
            </a:r>
            <a:endParaRPr lang="en-US" dirty="0"/>
          </a:p>
        </p:txBody>
      </p:sp>
      <p:sp>
        <p:nvSpPr>
          <p:cNvPr id="51" name="TextBox 50"/>
          <p:cNvSpPr txBox="1"/>
          <p:nvPr/>
        </p:nvSpPr>
        <p:spPr>
          <a:xfrm>
            <a:off x="3143672" y="1484784"/>
            <a:ext cx="4752528" cy="369332"/>
          </a:xfrm>
          <a:prstGeom prst="rect">
            <a:avLst/>
          </a:prstGeom>
          <a:noFill/>
        </p:spPr>
        <p:txBody>
          <a:bodyPr wrap="square" rtlCol="0">
            <a:spAutoFit/>
          </a:bodyPr>
          <a:lstStyle/>
          <a:p>
            <a:r>
              <a:rPr lang="zh-CN" altLang="en-US" dirty="0" smtClean="0"/>
              <a:t>其余</a:t>
            </a:r>
            <a:r>
              <a:rPr lang="en-US" altLang="zh-CN" dirty="0" smtClean="0"/>
              <a:t>39</a:t>
            </a:r>
            <a:r>
              <a:rPr lang="zh-CN" altLang="en-US" dirty="0" smtClean="0"/>
              <a:t>位教师，预计平均分配学时为</a:t>
            </a:r>
            <a:r>
              <a:rPr lang="en-US" altLang="zh-CN" dirty="0" smtClean="0"/>
              <a:t>174</a:t>
            </a:r>
            <a:r>
              <a:rPr lang="zh-CN" altLang="en-US" dirty="0" smtClean="0"/>
              <a:t>学时</a:t>
            </a:r>
            <a:endParaRPr lang="en-US" dirty="0"/>
          </a:p>
        </p:txBody>
      </p:sp>
      <p:sp>
        <p:nvSpPr>
          <p:cNvPr id="53" name="TextBox 52"/>
          <p:cNvSpPr txBox="1"/>
          <p:nvPr/>
        </p:nvSpPr>
        <p:spPr>
          <a:xfrm>
            <a:off x="3143672" y="2060848"/>
            <a:ext cx="4752528" cy="369332"/>
          </a:xfrm>
          <a:prstGeom prst="rect">
            <a:avLst/>
          </a:prstGeom>
          <a:noFill/>
        </p:spPr>
        <p:txBody>
          <a:bodyPr wrap="square" rtlCol="0">
            <a:spAutoFit/>
          </a:bodyPr>
          <a:lstStyle/>
          <a:p>
            <a:r>
              <a:rPr lang="zh-CN" altLang="en-US" dirty="0" smtClean="0"/>
              <a:t>预计平均课程难度</a:t>
            </a:r>
            <a:endParaRPr lang="en-US" dirty="0"/>
          </a:p>
        </p:txBody>
      </p:sp>
      <p:sp>
        <p:nvSpPr>
          <p:cNvPr id="38" name="Rectangle 37"/>
          <p:cNvSpPr/>
          <p:nvPr/>
        </p:nvSpPr>
        <p:spPr>
          <a:xfrm>
            <a:off x="5303912" y="2132856"/>
            <a:ext cx="13681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课程难度</a:t>
            </a:r>
            <a:endParaRPr lang="en-US" dirty="0">
              <a:solidFill>
                <a:schemeClr val="tx1"/>
              </a:solidFill>
            </a:endParaRPr>
          </a:p>
        </p:txBody>
      </p:sp>
      <p:sp>
        <p:nvSpPr>
          <p:cNvPr id="56" name="Rectangle 55"/>
          <p:cNvSpPr/>
          <p:nvPr/>
        </p:nvSpPr>
        <p:spPr>
          <a:xfrm>
            <a:off x="5303912" y="2492896"/>
            <a:ext cx="13681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人均课程数</a:t>
            </a:r>
            <a:endParaRPr lang="en-US" dirty="0">
              <a:solidFill>
                <a:schemeClr val="tx1"/>
              </a:solidFill>
            </a:endParaRPr>
          </a:p>
        </p:txBody>
      </p:sp>
      <p:sp>
        <p:nvSpPr>
          <p:cNvPr id="39" name="Rectangle 38"/>
          <p:cNvSpPr/>
          <p:nvPr/>
        </p:nvSpPr>
        <p:spPr>
          <a:xfrm>
            <a:off x="6672064"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en-US" dirty="0">
              <a:solidFill>
                <a:schemeClr val="tx1"/>
              </a:solidFill>
            </a:endParaRPr>
          </a:p>
        </p:txBody>
      </p:sp>
      <p:sp>
        <p:nvSpPr>
          <p:cNvPr id="59" name="Rectangle 58"/>
          <p:cNvSpPr/>
          <p:nvPr/>
        </p:nvSpPr>
        <p:spPr>
          <a:xfrm>
            <a:off x="6672064"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0.6</a:t>
            </a:r>
            <a:endParaRPr lang="en-US" dirty="0">
              <a:solidFill>
                <a:schemeClr val="tx1"/>
              </a:solidFill>
            </a:endParaRPr>
          </a:p>
        </p:txBody>
      </p:sp>
      <p:sp>
        <p:nvSpPr>
          <p:cNvPr id="60" name="Rectangle 59"/>
          <p:cNvSpPr/>
          <p:nvPr/>
        </p:nvSpPr>
        <p:spPr>
          <a:xfrm>
            <a:off x="7176120"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en-US" altLang="zh-CN" dirty="0" smtClean="0">
              <a:solidFill>
                <a:schemeClr val="tx1"/>
              </a:solidFill>
            </a:endParaRPr>
          </a:p>
        </p:txBody>
      </p:sp>
      <p:sp>
        <p:nvSpPr>
          <p:cNvPr id="61" name="Rectangle 60"/>
          <p:cNvSpPr/>
          <p:nvPr/>
        </p:nvSpPr>
        <p:spPr>
          <a:xfrm>
            <a:off x="7176120"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0.8</a:t>
            </a:r>
            <a:endParaRPr lang="en-US" dirty="0">
              <a:solidFill>
                <a:schemeClr val="tx1"/>
              </a:solidFill>
            </a:endParaRPr>
          </a:p>
        </p:txBody>
      </p:sp>
      <p:sp>
        <p:nvSpPr>
          <p:cNvPr id="62" name="Rectangle 61"/>
          <p:cNvSpPr/>
          <p:nvPr/>
        </p:nvSpPr>
        <p:spPr>
          <a:xfrm>
            <a:off x="7680176"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en-US" dirty="0">
              <a:solidFill>
                <a:schemeClr val="tx1"/>
              </a:solidFill>
            </a:endParaRPr>
          </a:p>
        </p:txBody>
      </p:sp>
      <p:sp>
        <p:nvSpPr>
          <p:cNvPr id="63" name="Rectangle 62"/>
          <p:cNvSpPr/>
          <p:nvPr/>
        </p:nvSpPr>
        <p:spPr>
          <a:xfrm>
            <a:off x="7680176"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64" name="Rectangle 63"/>
          <p:cNvSpPr/>
          <p:nvPr/>
        </p:nvSpPr>
        <p:spPr>
          <a:xfrm>
            <a:off x="8184232"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en-US" dirty="0">
              <a:solidFill>
                <a:schemeClr val="tx1"/>
              </a:solidFill>
            </a:endParaRPr>
          </a:p>
        </p:txBody>
      </p:sp>
      <p:sp>
        <p:nvSpPr>
          <p:cNvPr id="66" name="Rectangle 65"/>
          <p:cNvSpPr/>
          <p:nvPr/>
        </p:nvSpPr>
        <p:spPr>
          <a:xfrm>
            <a:off x="8184232"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0.9</a:t>
            </a:r>
            <a:endParaRPr lang="en-US" dirty="0">
              <a:solidFill>
                <a:schemeClr val="tx1"/>
              </a:solidFill>
            </a:endParaRPr>
          </a:p>
        </p:txBody>
      </p:sp>
      <p:sp>
        <p:nvSpPr>
          <p:cNvPr id="67" name="Rectangle 66"/>
          <p:cNvSpPr/>
          <p:nvPr/>
        </p:nvSpPr>
        <p:spPr>
          <a:xfrm>
            <a:off x="8688288"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68" name="Rectangle 67"/>
          <p:cNvSpPr/>
          <p:nvPr/>
        </p:nvSpPr>
        <p:spPr>
          <a:xfrm>
            <a:off x="8688288"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0.4</a:t>
            </a:r>
            <a:endParaRPr lang="en-US" dirty="0">
              <a:solidFill>
                <a:schemeClr val="tx1"/>
              </a:solidFill>
            </a:endParaRPr>
          </a:p>
        </p:txBody>
      </p:sp>
      <p:sp>
        <p:nvSpPr>
          <p:cNvPr id="69" name="TextBox 68"/>
          <p:cNvSpPr txBox="1"/>
          <p:nvPr/>
        </p:nvSpPr>
        <p:spPr>
          <a:xfrm>
            <a:off x="3143672" y="3140968"/>
            <a:ext cx="1511952" cy="369332"/>
          </a:xfrm>
          <a:prstGeom prst="rect">
            <a:avLst/>
          </a:prstGeom>
          <a:noFill/>
        </p:spPr>
        <p:txBody>
          <a:bodyPr wrap="none" rtlCol="0">
            <a:spAutoFit/>
          </a:bodyPr>
          <a:lstStyle/>
          <a:p>
            <a:r>
              <a:rPr lang="zh-CN" altLang="en-US" dirty="0" smtClean="0"/>
              <a:t>课程总数 </a:t>
            </a:r>
            <a:r>
              <a:rPr lang="en-US" altLang="zh-CN" dirty="0" smtClean="0"/>
              <a:t>226</a:t>
            </a:r>
            <a:endParaRPr lang="en-US" dirty="0"/>
          </a:p>
        </p:txBody>
      </p:sp>
      <p:graphicFrame>
        <p:nvGraphicFramePr>
          <p:cNvPr id="40" name="Table 39"/>
          <p:cNvGraphicFramePr>
            <a:graphicFrameLocks noGrp="1"/>
          </p:cNvGraphicFramePr>
          <p:nvPr/>
        </p:nvGraphicFramePr>
        <p:xfrm>
          <a:off x="3287688" y="3645024"/>
          <a:ext cx="6335341" cy="1981524"/>
        </p:xfrm>
        <a:graphic>
          <a:graphicData uri="http://schemas.openxmlformats.org/drawingml/2006/table">
            <a:tbl>
              <a:tblPr/>
              <a:tblGrid>
                <a:gridCol w="926815"/>
                <a:gridCol w="241225"/>
                <a:gridCol w="241225"/>
                <a:gridCol w="241225"/>
                <a:gridCol w="241225"/>
                <a:gridCol w="241225"/>
                <a:gridCol w="622108"/>
                <a:gridCol w="698284"/>
                <a:gridCol w="596715"/>
                <a:gridCol w="596715"/>
                <a:gridCol w="418971"/>
                <a:gridCol w="317402"/>
                <a:gridCol w="317402"/>
                <a:gridCol w="317402"/>
                <a:gridCol w="317402"/>
              </a:tblGrid>
              <a:tr h="330254">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zh-CN" altLang="en-US" sz="1600" b="0" i="0" u="none" strike="noStrike" dirty="0">
                          <a:solidFill>
                            <a:srgbClr val="000000"/>
                          </a:solidFill>
                          <a:effectLst/>
                          <a:latin typeface="Calibri" panose="020F0502020204030204" charset="0"/>
                        </a:rPr>
                        <a:t>难度系数</a:t>
                      </a:r>
                      <a:endParaRPr lang="zh-CN" alt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gridSpan="5">
                  <a:txBody>
                    <a:bodyPr/>
                    <a:lstStyle/>
                    <a:p>
                      <a:pPr algn="ctr" fontAlgn="b"/>
                      <a:r>
                        <a:rPr lang="zh-CN" altLang="en-US" sz="1600" b="0" i="0" u="none" strike="noStrike">
                          <a:solidFill>
                            <a:srgbClr val="000000"/>
                          </a:solidFill>
                          <a:effectLst/>
                          <a:latin typeface="Calibri" panose="020F0502020204030204" charset="0"/>
                        </a:rPr>
                        <a:t>人数</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gridSpan="4">
                  <a:txBody>
                    <a:bodyPr/>
                    <a:lstStyle/>
                    <a:p>
                      <a:pPr algn="ctr" fontAlgn="b"/>
                      <a:r>
                        <a:rPr lang="zh-CN" altLang="en-US" sz="1600" b="0" i="0" u="none" strike="noStrike">
                          <a:solidFill>
                            <a:srgbClr val="000000"/>
                          </a:solidFill>
                          <a:effectLst/>
                          <a:latin typeface="Calibri" panose="020F0502020204030204" charset="0"/>
                        </a:rPr>
                        <a:t>学时</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330254">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5</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3</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2</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&gt;=100</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60-100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20-60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10-20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&lt;10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FI" sz="1600" b="0" i="0" u="none" strike="noStrike">
                          <a:solidFill>
                            <a:srgbClr val="000000"/>
                          </a:solidFill>
                          <a:effectLst/>
                          <a:latin typeface="Calibri" panose="020F0502020204030204" charset="0"/>
                        </a:rPr>
                        <a:t>18</a:t>
                      </a:r>
                      <a:endParaRPr lang="fi-FI"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cs-CZ" sz="1600" b="0" i="0" u="none" strike="noStrike" dirty="0">
                          <a:solidFill>
                            <a:srgbClr val="000000"/>
                          </a:solidFill>
                          <a:effectLst/>
                          <a:latin typeface="Calibri" panose="020F0502020204030204" charset="0"/>
                        </a:rPr>
                        <a:t>36</a:t>
                      </a:r>
                      <a:endParaRPr lang="cs-CZ"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54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72</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ja-JP" altLang="en-US" sz="1600" b="0" i="0" u="none" strike="noStrike">
                          <a:solidFill>
                            <a:srgbClr val="000000"/>
                          </a:solidFill>
                          <a:effectLst/>
                          <a:latin typeface="Calibri" panose="020F0502020204030204" charset="0"/>
                        </a:rPr>
                        <a:t>本科</a:t>
                      </a:r>
                      <a:endParaRPr lang="ja-JP"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dirty="0">
                          <a:solidFill>
                            <a:srgbClr val="000000"/>
                          </a:solidFill>
                          <a:effectLst/>
                          <a:latin typeface="Calibri" panose="020F0502020204030204" charset="0"/>
                        </a:rPr>
                        <a:t>27</a:t>
                      </a:r>
                      <a:endParaRPr lang="is-I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31</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zh-CN" altLang="en-US" sz="1600" b="0" i="0" u="none" strike="noStrike">
                          <a:solidFill>
                            <a:srgbClr val="000000"/>
                          </a:solidFill>
                          <a:effectLst/>
                          <a:latin typeface="Calibri" panose="020F0502020204030204" charset="0"/>
                        </a:rPr>
                        <a:t>法律硕士</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45</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dirty="0">
                          <a:solidFill>
                            <a:srgbClr val="000000"/>
                          </a:solidFill>
                          <a:effectLst/>
                          <a:latin typeface="Calibri" panose="020F0502020204030204" charset="0"/>
                        </a:rPr>
                        <a:t>12</a:t>
                      </a:r>
                      <a:endParaRPr lang="is-I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zh-CN" altLang="en-US" sz="1600" b="0" i="0" u="none" strike="noStrike">
                          <a:solidFill>
                            <a:srgbClr val="000000"/>
                          </a:solidFill>
                          <a:effectLst/>
                          <a:latin typeface="Calibri" panose="020F0502020204030204" charset="0"/>
                        </a:rPr>
                        <a:t>法学硕士</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16</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30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dirty="0">
                          <a:solidFill>
                            <a:srgbClr val="000000"/>
                          </a:solidFill>
                          <a:effectLst/>
                          <a:latin typeface="Calibri" panose="020F0502020204030204" charset="0"/>
                        </a:rPr>
                        <a:t> </a:t>
                      </a:r>
                      <a:endParaRPr lang="sk-SK"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en-US" sz="1600" b="0" i="0" u="none" strike="noStrike">
                          <a:solidFill>
                            <a:srgbClr val="000000"/>
                          </a:solidFill>
                          <a:effectLst/>
                          <a:latin typeface="Calibri" panose="020F0502020204030204" charset="0"/>
                        </a:rPr>
                        <a:t>博士</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3</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24</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dirty="0">
                          <a:solidFill>
                            <a:srgbClr val="000000"/>
                          </a:solidFill>
                          <a:effectLst/>
                          <a:latin typeface="Calibri" panose="020F0502020204030204" charset="0"/>
                        </a:rPr>
                        <a:t> </a:t>
                      </a:r>
                      <a:endParaRPr lang="sk-SK"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2" name="Rectangle 41"/>
          <p:cNvSpPr/>
          <p:nvPr/>
        </p:nvSpPr>
        <p:spPr>
          <a:xfrm>
            <a:off x="7968208"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73" name="Rectangle 72"/>
          <p:cNvSpPr/>
          <p:nvPr/>
        </p:nvSpPr>
        <p:spPr>
          <a:xfrm>
            <a:off x="9840416"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74" name="Picture 73"/>
          <p:cNvPicPr>
            <a:picLocks noChangeAspect="1"/>
          </p:cNvPicPr>
          <p:nvPr/>
        </p:nvPicPr>
        <p:blipFill>
          <a:blip r:embed="rId2"/>
          <a:stretch>
            <a:fillRect/>
          </a:stretch>
        </p:blipFill>
        <p:spPr>
          <a:xfrm>
            <a:off x="9480376" y="6237312"/>
            <a:ext cx="431800" cy="31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4560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184232"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被认领课程数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适格教师</a:t>
            </a:r>
            <a:r>
              <a:rPr lang="zh-CN" altLang="en-US" dirty="0">
                <a:solidFill>
                  <a:schemeClr val="tx1"/>
                </a:solidFill>
              </a:rPr>
              <a:t>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591944"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384032"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176120"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040216"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048328"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447928" y="3861048"/>
            <a:ext cx="190500" cy="304800"/>
          </a:xfrm>
          <a:prstGeom prst="rect">
            <a:avLst/>
          </a:prstGeom>
        </p:spPr>
      </p:pic>
      <p:pic>
        <p:nvPicPr>
          <p:cNvPr id="95" name="Picture 94"/>
          <p:cNvPicPr>
            <a:picLocks noChangeAspect="1"/>
          </p:cNvPicPr>
          <p:nvPr/>
        </p:nvPicPr>
        <p:blipFill>
          <a:blip r:embed="rId3"/>
          <a:stretch>
            <a:fillRect/>
          </a:stretch>
        </p:blipFill>
        <p:spPr>
          <a:xfrm>
            <a:off x="6168008" y="3861048"/>
            <a:ext cx="190500" cy="304800"/>
          </a:xfrm>
          <a:prstGeom prst="rect">
            <a:avLst/>
          </a:prstGeom>
        </p:spPr>
      </p:pic>
      <p:pic>
        <p:nvPicPr>
          <p:cNvPr id="96" name="Picture 95"/>
          <p:cNvPicPr>
            <a:picLocks noChangeAspect="1"/>
          </p:cNvPicPr>
          <p:nvPr/>
        </p:nvPicPr>
        <p:blipFill>
          <a:blip r:embed="rId3"/>
          <a:stretch>
            <a:fillRect/>
          </a:stretch>
        </p:blipFill>
        <p:spPr>
          <a:xfrm>
            <a:off x="6960096" y="3861048"/>
            <a:ext cx="190500" cy="304800"/>
          </a:xfrm>
          <a:prstGeom prst="rect">
            <a:avLst/>
          </a:prstGeom>
        </p:spPr>
      </p:pic>
      <p:pic>
        <p:nvPicPr>
          <p:cNvPr id="97" name="Picture 96"/>
          <p:cNvPicPr>
            <a:picLocks noChangeAspect="1"/>
          </p:cNvPicPr>
          <p:nvPr/>
        </p:nvPicPr>
        <p:blipFill>
          <a:blip r:embed="rId3"/>
          <a:stretch>
            <a:fillRect/>
          </a:stretch>
        </p:blipFill>
        <p:spPr>
          <a:xfrm>
            <a:off x="7680176" y="3861048"/>
            <a:ext cx="190500" cy="304800"/>
          </a:xfrm>
          <a:prstGeom prst="rect">
            <a:avLst/>
          </a:prstGeom>
        </p:spPr>
      </p:pic>
      <p:pic>
        <p:nvPicPr>
          <p:cNvPr id="98" name="Picture 97"/>
          <p:cNvPicPr>
            <a:picLocks noChangeAspect="1"/>
          </p:cNvPicPr>
          <p:nvPr/>
        </p:nvPicPr>
        <p:blipFill>
          <a:blip r:embed="rId3"/>
          <a:stretch>
            <a:fillRect/>
          </a:stretch>
        </p:blipFill>
        <p:spPr>
          <a:xfrm>
            <a:off x="8904312"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17" name="Left Arrow 116"/>
          <p:cNvSpPr/>
          <p:nvPr/>
        </p:nvSpPr>
        <p:spPr>
          <a:xfrm rot="1363820">
            <a:off x="8360460" y="312732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07" name="TextBox 10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08" name="Rectangle 10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09" name="TextBox 10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18" name="Rectangle 11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6" name="Oval 5"/>
          <p:cNvSpPr/>
          <p:nvPr/>
        </p:nvSpPr>
        <p:spPr>
          <a:xfrm>
            <a:off x="0" y="4365104"/>
            <a:ext cx="199154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0216"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896200" y="3717032"/>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968208" y="3717032"/>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848528" y="3789040"/>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0920536" y="3789040"/>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10776520" y="3861048"/>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456040"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184232"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9984432"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6888088" y="1988840"/>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6960096" y="1988840"/>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0344472" y="2060848"/>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0416480" y="2060848"/>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
        <p:nvSpPr>
          <p:cNvPr id="9" name="Rectangle 8"/>
          <p:cNvSpPr/>
          <p:nvPr/>
        </p:nvSpPr>
        <p:spPr>
          <a:xfrm>
            <a:off x="911424" y="224644"/>
            <a:ext cx="10729192" cy="640871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 name="TextBox 10"/>
          <p:cNvSpPr txBox="1"/>
          <p:nvPr/>
        </p:nvSpPr>
        <p:spPr>
          <a:xfrm>
            <a:off x="4151784" y="1196752"/>
            <a:ext cx="4185761" cy="461665"/>
          </a:xfrm>
          <a:prstGeom prst="rect">
            <a:avLst/>
          </a:prstGeom>
          <a:noFill/>
        </p:spPr>
        <p:txBody>
          <a:bodyPr wrap="none" rtlCol="0">
            <a:spAutoFit/>
          </a:bodyPr>
          <a:lstStyle/>
          <a:p>
            <a:r>
              <a:rPr lang="zh-CN" altLang="en-US" sz="2400" dirty="0" smtClean="0"/>
              <a:t>系统自动分配授课教师完成！</a:t>
            </a:r>
            <a:endParaRPr lang="en-US" sz="2400" dirty="0"/>
          </a:p>
        </p:txBody>
      </p:sp>
      <p:sp>
        <p:nvSpPr>
          <p:cNvPr id="73" name="Rectangle 72"/>
          <p:cNvSpPr/>
          <p:nvPr/>
        </p:nvSpPr>
        <p:spPr>
          <a:xfrm>
            <a:off x="9840416"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70" name="TextBox 69"/>
          <p:cNvSpPr txBox="1"/>
          <p:nvPr/>
        </p:nvSpPr>
        <p:spPr>
          <a:xfrm>
            <a:off x="2207568" y="3573016"/>
            <a:ext cx="1107996" cy="369332"/>
          </a:xfrm>
          <a:prstGeom prst="rect">
            <a:avLst/>
          </a:prstGeom>
          <a:noFill/>
        </p:spPr>
        <p:txBody>
          <a:bodyPr wrap="none" rtlCol="0">
            <a:spAutoFit/>
          </a:bodyPr>
          <a:lstStyle/>
          <a:p>
            <a:r>
              <a:rPr lang="zh-CN" altLang="en-US" dirty="0" smtClean="0"/>
              <a:t>提示信息</a:t>
            </a:r>
            <a:endParaRPr lang="en-US" dirty="0"/>
          </a:p>
        </p:txBody>
      </p:sp>
      <p:sp>
        <p:nvSpPr>
          <p:cNvPr id="71" name="TextBox 70"/>
          <p:cNvSpPr txBox="1"/>
          <p:nvPr/>
        </p:nvSpPr>
        <p:spPr>
          <a:xfrm>
            <a:off x="6312024" y="3573016"/>
            <a:ext cx="1107996" cy="369332"/>
          </a:xfrm>
          <a:prstGeom prst="rect">
            <a:avLst/>
          </a:prstGeom>
          <a:noFill/>
        </p:spPr>
        <p:txBody>
          <a:bodyPr wrap="none" rtlCol="0">
            <a:spAutoFit/>
          </a:bodyPr>
          <a:lstStyle/>
          <a:p>
            <a:r>
              <a:rPr lang="zh-CN" altLang="en-US" dirty="0" smtClean="0"/>
              <a:t>排课结果</a:t>
            </a:r>
            <a:endParaRPr lang="en-US" dirty="0"/>
          </a:p>
        </p:txBody>
      </p:sp>
      <p:sp>
        <p:nvSpPr>
          <p:cNvPr id="43" name="Rectangle 42"/>
          <p:cNvSpPr/>
          <p:nvPr/>
        </p:nvSpPr>
        <p:spPr>
          <a:xfrm>
            <a:off x="3719736" y="357301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导出</a:t>
            </a:r>
            <a:endParaRPr lang="en-US" dirty="0"/>
          </a:p>
        </p:txBody>
      </p:sp>
      <p:sp>
        <p:nvSpPr>
          <p:cNvPr id="72" name="Rectangle 71"/>
          <p:cNvSpPr/>
          <p:nvPr/>
        </p:nvSpPr>
        <p:spPr>
          <a:xfrm>
            <a:off x="7968208" y="357301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导出</a:t>
            </a:r>
            <a:endParaRPr lang="en-US" dirty="0"/>
          </a:p>
        </p:txBody>
      </p:sp>
      <p:pic>
        <p:nvPicPr>
          <p:cNvPr id="74" name="Picture 73"/>
          <p:cNvPicPr>
            <a:picLocks noChangeAspect="1"/>
          </p:cNvPicPr>
          <p:nvPr/>
        </p:nvPicPr>
        <p:blipFill>
          <a:blip r:embed="rId2"/>
          <a:stretch>
            <a:fillRect/>
          </a:stretch>
        </p:blipFill>
        <p:spPr>
          <a:xfrm>
            <a:off x="11208568" y="6165304"/>
            <a:ext cx="431800" cy="3175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4007768"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64" name="Oval 63"/>
          <p:cNvSpPr/>
          <p:nvPr/>
        </p:nvSpPr>
        <p:spPr>
          <a:xfrm>
            <a:off x="4007768"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03912" y="4625752"/>
            <a:ext cx="431800" cy="317500"/>
          </a:xfrm>
          <a:prstGeom prst="rect">
            <a:avLst/>
          </a:prstGeom>
        </p:spPr>
      </p:pic>
      <p:sp>
        <p:nvSpPr>
          <p:cNvPr id="9" name="Folded Corner 8"/>
          <p:cNvSpPr/>
          <p:nvPr/>
        </p:nvSpPr>
        <p:spPr>
          <a:xfrm>
            <a:off x="10335834" y="3657982"/>
            <a:ext cx="1866746" cy="79208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微调希望按照不同学位开展</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4869160"/>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84032" y="4077072"/>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8828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4941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5663952"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732013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8976320" y="501317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确认微调结束</a:t>
            </a:r>
            <a:endParaRPr lang="en-US" dirty="0"/>
          </a:p>
        </p:txBody>
      </p:sp>
      <p:pic>
        <p:nvPicPr>
          <p:cNvPr id="65" name="Picture 64"/>
          <p:cNvPicPr>
            <a:picLocks noChangeAspect="1"/>
          </p:cNvPicPr>
          <p:nvPr/>
        </p:nvPicPr>
        <p:blipFill>
          <a:blip r:embed="rId2"/>
          <a:stretch>
            <a:fillRect/>
          </a:stretch>
        </p:blipFill>
        <p:spPr>
          <a:xfrm>
            <a:off x="5447928" y="5301208"/>
            <a:ext cx="431800" cy="317500"/>
          </a:xfrm>
          <a:prstGeom prst="rect">
            <a:avLst/>
          </a:prstGeom>
        </p:spPr>
      </p:pic>
      <p:sp>
        <p:nvSpPr>
          <p:cNvPr id="9" name="Rectangle 8"/>
          <p:cNvSpPr/>
          <p:nvPr/>
        </p:nvSpPr>
        <p:spPr>
          <a:xfrm>
            <a:off x="2135560" y="476672"/>
            <a:ext cx="9505056" cy="62646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2567608" y="764704"/>
            <a:ext cx="2031325" cy="369332"/>
          </a:xfrm>
          <a:prstGeom prst="rect">
            <a:avLst/>
          </a:prstGeom>
          <a:noFill/>
        </p:spPr>
        <p:txBody>
          <a:bodyPr wrap="none" rtlCol="0">
            <a:spAutoFit/>
          </a:bodyPr>
          <a:lstStyle/>
          <a:p>
            <a:r>
              <a:rPr lang="zh-CN" altLang="en-US" dirty="0" smtClean="0"/>
              <a:t>微调</a:t>
            </a:r>
            <a:r>
              <a:rPr lang="zh-CN" altLang="en-US" smtClean="0"/>
              <a:t>课程授课老师</a:t>
            </a:r>
            <a:endParaRPr lang="en-US" dirty="0"/>
          </a:p>
        </p:txBody>
      </p:sp>
      <p:sp>
        <p:nvSpPr>
          <p:cNvPr id="66" name="TextBox 65"/>
          <p:cNvSpPr txBox="1"/>
          <p:nvPr/>
        </p:nvSpPr>
        <p:spPr>
          <a:xfrm>
            <a:off x="2567608" y="1268760"/>
            <a:ext cx="1107996" cy="369332"/>
          </a:xfrm>
          <a:prstGeom prst="rect">
            <a:avLst/>
          </a:prstGeom>
          <a:noFill/>
        </p:spPr>
        <p:txBody>
          <a:bodyPr wrap="none" rtlCol="0">
            <a:spAutoFit/>
          </a:bodyPr>
          <a:lstStyle/>
          <a:p>
            <a:r>
              <a:rPr lang="zh-CN" altLang="en-US" dirty="0" smtClean="0"/>
              <a:t>课程代码</a:t>
            </a:r>
            <a:endParaRPr lang="en-US" dirty="0"/>
          </a:p>
        </p:txBody>
      </p:sp>
      <p:sp>
        <p:nvSpPr>
          <p:cNvPr id="67" name="TextBox 66"/>
          <p:cNvSpPr txBox="1"/>
          <p:nvPr/>
        </p:nvSpPr>
        <p:spPr>
          <a:xfrm>
            <a:off x="2567608" y="1772816"/>
            <a:ext cx="1107996" cy="369332"/>
          </a:xfrm>
          <a:prstGeom prst="rect">
            <a:avLst/>
          </a:prstGeom>
          <a:noFill/>
        </p:spPr>
        <p:txBody>
          <a:bodyPr wrap="none" rtlCol="0">
            <a:spAutoFit/>
          </a:bodyPr>
          <a:lstStyle/>
          <a:p>
            <a:r>
              <a:rPr lang="zh-CN" altLang="en-US" dirty="0" smtClean="0"/>
              <a:t>课程名称</a:t>
            </a:r>
            <a:endParaRPr lang="en-US" dirty="0"/>
          </a:p>
        </p:txBody>
      </p:sp>
      <p:sp>
        <p:nvSpPr>
          <p:cNvPr id="68" name="Rectangle 67"/>
          <p:cNvSpPr/>
          <p:nvPr/>
        </p:nvSpPr>
        <p:spPr>
          <a:xfrm>
            <a:off x="4079776" y="1268760"/>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079776" y="1772816"/>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67608" y="2276872"/>
            <a:ext cx="1069524" cy="369332"/>
          </a:xfrm>
          <a:prstGeom prst="rect">
            <a:avLst/>
          </a:prstGeom>
          <a:noFill/>
        </p:spPr>
        <p:txBody>
          <a:bodyPr wrap="none" rtlCol="0">
            <a:spAutoFit/>
          </a:bodyPr>
          <a:lstStyle/>
          <a:p>
            <a:r>
              <a:rPr lang="zh-CN" altLang="en-US" dirty="0" smtClean="0"/>
              <a:t>学        位</a:t>
            </a:r>
            <a:endParaRPr lang="en-US" dirty="0"/>
          </a:p>
        </p:txBody>
      </p:sp>
      <p:sp>
        <p:nvSpPr>
          <p:cNvPr id="71" name="Rectangle 70"/>
          <p:cNvSpPr/>
          <p:nvPr/>
        </p:nvSpPr>
        <p:spPr>
          <a:xfrm>
            <a:off x="4079776" y="227687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896200" y="227687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2567608" y="2780928"/>
            <a:ext cx="1069524" cy="369332"/>
          </a:xfrm>
          <a:prstGeom prst="rect">
            <a:avLst/>
          </a:prstGeom>
          <a:noFill/>
        </p:spPr>
        <p:txBody>
          <a:bodyPr wrap="none" rtlCol="0">
            <a:spAutoFit/>
          </a:bodyPr>
          <a:lstStyle/>
          <a:p>
            <a:r>
              <a:rPr lang="zh-CN" altLang="en-US" dirty="0" smtClean="0"/>
              <a:t>班        级</a:t>
            </a:r>
            <a:endParaRPr lang="en-US" dirty="0"/>
          </a:p>
        </p:txBody>
      </p:sp>
      <p:sp>
        <p:nvSpPr>
          <p:cNvPr id="74" name="Rectangle 73"/>
          <p:cNvSpPr/>
          <p:nvPr/>
        </p:nvSpPr>
        <p:spPr>
          <a:xfrm>
            <a:off x="4079776" y="2780928"/>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896200" y="3284984"/>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556290" y="3284984"/>
            <a:ext cx="1069524" cy="369332"/>
          </a:xfrm>
          <a:prstGeom prst="rect">
            <a:avLst/>
          </a:prstGeom>
          <a:noFill/>
        </p:spPr>
        <p:txBody>
          <a:bodyPr wrap="none" rtlCol="0">
            <a:spAutoFit/>
          </a:bodyPr>
          <a:lstStyle/>
          <a:p>
            <a:r>
              <a:rPr lang="zh-CN" altLang="en-US" dirty="0" smtClean="0"/>
              <a:t>难        度</a:t>
            </a:r>
            <a:endParaRPr lang="en-US" dirty="0"/>
          </a:p>
        </p:txBody>
      </p:sp>
      <p:sp>
        <p:nvSpPr>
          <p:cNvPr id="79" name="Rectangle 78"/>
          <p:cNvSpPr/>
          <p:nvPr/>
        </p:nvSpPr>
        <p:spPr>
          <a:xfrm>
            <a:off x="4068458" y="3284984"/>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556290" y="3789040"/>
            <a:ext cx="1088760" cy="369332"/>
          </a:xfrm>
          <a:prstGeom prst="rect">
            <a:avLst/>
          </a:prstGeom>
          <a:noFill/>
        </p:spPr>
        <p:txBody>
          <a:bodyPr wrap="none" rtlCol="0">
            <a:spAutoFit/>
          </a:bodyPr>
          <a:lstStyle/>
          <a:p>
            <a:r>
              <a:rPr lang="zh-CN" altLang="en-US" dirty="0" smtClean="0"/>
              <a:t>学  生  数</a:t>
            </a:r>
            <a:endParaRPr lang="en-US" dirty="0"/>
          </a:p>
        </p:txBody>
      </p:sp>
      <p:sp>
        <p:nvSpPr>
          <p:cNvPr id="81" name="Rectangle 80"/>
          <p:cNvSpPr/>
          <p:nvPr/>
        </p:nvSpPr>
        <p:spPr>
          <a:xfrm>
            <a:off x="4084102" y="3789040"/>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896200" y="378904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6456040" y="3789040"/>
            <a:ext cx="1088760" cy="369332"/>
          </a:xfrm>
          <a:prstGeom prst="rect">
            <a:avLst/>
          </a:prstGeom>
          <a:noFill/>
        </p:spPr>
        <p:txBody>
          <a:bodyPr wrap="none" rtlCol="0">
            <a:spAutoFit/>
          </a:bodyPr>
          <a:lstStyle/>
          <a:p>
            <a:r>
              <a:rPr lang="zh-CN" altLang="en-US" dirty="0" smtClean="0"/>
              <a:t>教  师  数</a:t>
            </a:r>
            <a:endParaRPr lang="en-US" dirty="0"/>
          </a:p>
        </p:txBody>
      </p:sp>
      <p:sp>
        <p:nvSpPr>
          <p:cNvPr id="86" name="TextBox 85"/>
          <p:cNvSpPr txBox="1"/>
          <p:nvPr/>
        </p:nvSpPr>
        <p:spPr>
          <a:xfrm>
            <a:off x="2567608" y="4653136"/>
            <a:ext cx="1338828" cy="369332"/>
          </a:xfrm>
          <a:prstGeom prst="rect">
            <a:avLst/>
          </a:prstGeom>
          <a:noFill/>
        </p:spPr>
        <p:txBody>
          <a:bodyPr wrap="none" rtlCol="0">
            <a:spAutoFit/>
          </a:bodyPr>
          <a:lstStyle/>
          <a:p>
            <a:r>
              <a:rPr lang="zh-CN" altLang="en-US" dirty="0" smtClean="0"/>
              <a:t>原授课教师</a:t>
            </a:r>
            <a:endParaRPr lang="en-US" dirty="0"/>
          </a:p>
        </p:txBody>
      </p:sp>
      <p:sp>
        <p:nvSpPr>
          <p:cNvPr id="87" name="Rectangle 86"/>
          <p:cNvSpPr/>
          <p:nvPr/>
        </p:nvSpPr>
        <p:spPr>
          <a:xfrm>
            <a:off x="4655840" y="4653136"/>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7464152" y="1268760"/>
            <a:ext cx="360040" cy="360040"/>
            <a:chOff x="8472264" y="764704"/>
            <a:chExt cx="360040" cy="360040"/>
          </a:xfrm>
        </p:grpSpPr>
        <p:sp>
          <p:nvSpPr>
            <p:cNvPr id="90" name="Oval 8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6456040" y="3244334"/>
            <a:ext cx="1103187" cy="369332"/>
          </a:xfrm>
          <a:prstGeom prst="rect">
            <a:avLst/>
          </a:prstGeom>
          <a:noFill/>
        </p:spPr>
        <p:txBody>
          <a:bodyPr wrap="none" rtlCol="0">
            <a:spAutoFit/>
          </a:bodyPr>
          <a:lstStyle/>
          <a:p>
            <a:r>
              <a:rPr lang="zh-CN" altLang="en-US" dirty="0" smtClean="0"/>
              <a:t>学        时</a:t>
            </a:r>
            <a:endParaRPr lang="en-US" dirty="0"/>
          </a:p>
        </p:txBody>
      </p:sp>
      <p:sp>
        <p:nvSpPr>
          <p:cNvPr id="93" name="TextBox 92"/>
          <p:cNvSpPr txBox="1"/>
          <p:nvPr/>
        </p:nvSpPr>
        <p:spPr>
          <a:xfrm>
            <a:off x="6456040" y="2276872"/>
            <a:ext cx="1069524" cy="369332"/>
          </a:xfrm>
          <a:prstGeom prst="rect">
            <a:avLst/>
          </a:prstGeom>
          <a:noFill/>
        </p:spPr>
        <p:txBody>
          <a:bodyPr wrap="none" rtlCol="0">
            <a:spAutoFit/>
          </a:bodyPr>
          <a:lstStyle/>
          <a:p>
            <a:r>
              <a:rPr lang="zh-CN" altLang="en-US" dirty="0" smtClean="0"/>
              <a:t>年        级</a:t>
            </a:r>
            <a:endParaRPr lang="en-US" dirty="0"/>
          </a:p>
        </p:txBody>
      </p:sp>
      <p:sp>
        <p:nvSpPr>
          <p:cNvPr id="94" name="TextBox 93"/>
          <p:cNvSpPr txBox="1"/>
          <p:nvPr/>
        </p:nvSpPr>
        <p:spPr>
          <a:xfrm>
            <a:off x="2567608" y="5301208"/>
            <a:ext cx="1800493" cy="369332"/>
          </a:xfrm>
          <a:prstGeom prst="rect">
            <a:avLst/>
          </a:prstGeom>
          <a:noFill/>
        </p:spPr>
        <p:txBody>
          <a:bodyPr wrap="none" rtlCol="0">
            <a:spAutoFit/>
          </a:bodyPr>
          <a:lstStyle/>
          <a:p>
            <a:r>
              <a:rPr lang="zh-CN" altLang="en-US" dirty="0" smtClean="0"/>
              <a:t>替换成授课教师</a:t>
            </a:r>
            <a:endParaRPr lang="en-US" dirty="0"/>
          </a:p>
        </p:txBody>
      </p:sp>
      <p:sp>
        <p:nvSpPr>
          <p:cNvPr id="95" name="Rectangle 94"/>
          <p:cNvSpPr/>
          <p:nvPr/>
        </p:nvSpPr>
        <p:spPr>
          <a:xfrm>
            <a:off x="4655840" y="5301208"/>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351584" y="4437112"/>
            <a:ext cx="9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9048328" y="5949280"/>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97" name="Rectangle 96"/>
          <p:cNvSpPr/>
          <p:nvPr/>
        </p:nvSpPr>
        <p:spPr>
          <a:xfrm>
            <a:off x="10344472" y="5949280"/>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88" name="Picture 87"/>
          <p:cNvPicPr>
            <a:picLocks noChangeAspect="1"/>
          </p:cNvPicPr>
          <p:nvPr/>
        </p:nvPicPr>
        <p:blipFill>
          <a:blip r:embed="rId3"/>
          <a:stretch>
            <a:fillRect/>
          </a:stretch>
        </p:blipFill>
        <p:spPr>
          <a:xfrm>
            <a:off x="9840416" y="6165304"/>
            <a:ext cx="431800" cy="3175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4007768"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64" name="Oval 63"/>
          <p:cNvSpPr/>
          <p:nvPr/>
        </p:nvSpPr>
        <p:spPr>
          <a:xfrm>
            <a:off x="4007768"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03912" y="6523605"/>
            <a:ext cx="431800" cy="3175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3" name="Rectangle 62"/>
          <p:cNvSpPr/>
          <p:nvPr/>
        </p:nvSpPr>
        <p:spPr>
          <a:xfrm>
            <a:off x="4007768" y="6209928"/>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75920" y="6540500"/>
            <a:ext cx="431800" cy="31750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3" name="Rectangle 62"/>
          <p:cNvSpPr/>
          <p:nvPr/>
        </p:nvSpPr>
        <p:spPr>
          <a:xfrm>
            <a:off x="4007768" y="6209928"/>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3" name="Rectangle 72"/>
          <p:cNvSpPr/>
          <p:nvPr/>
        </p:nvSpPr>
        <p:spPr>
          <a:xfrm>
            <a:off x="5663952"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4" name="Rectangle 73"/>
          <p:cNvSpPr/>
          <p:nvPr/>
        </p:nvSpPr>
        <p:spPr>
          <a:xfrm>
            <a:off x="5663952"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663952"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76" name="Rectangle 75"/>
          <p:cNvSpPr/>
          <p:nvPr/>
        </p:nvSpPr>
        <p:spPr>
          <a:xfrm>
            <a:off x="5663952"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85" name="Rectangle 84"/>
          <p:cNvSpPr/>
          <p:nvPr/>
        </p:nvSpPr>
        <p:spPr>
          <a:xfrm>
            <a:off x="7320136"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6" name="Rectangle 85"/>
          <p:cNvSpPr/>
          <p:nvPr/>
        </p:nvSpPr>
        <p:spPr>
          <a:xfrm>
            <a:off x="7320136"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20136"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8" name="Rectangle 87"/>
          <p:cNvSpPr/>
          <p:nvPr/>
        </p:nvSpPr>
        <p:spPr>
          <a:xfrm>
            <a:off x="7320136"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93" name="Rectangle 92"/>
          <p:cNvSpPr/>
          <p:nvPr/>
        </p:nvSpPr>
        <p:spPr>
          <a:xfrm>
            <a:off x="8976320"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94" name="Rectangle 93"/>
          <p:cNvSpPr/>
          <p:nvPr/>
        </p:nvSpPr>
        <p:spPr>
          <a:xfrm>
            <a:off x="8976320"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8976320"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6" name="Rectangle 95"/>
          <p:cNvSpPr/>
          <p:nvPr/>
        </p:nvSpPr>
        <p:spPr>
          <a:xfrm>
            <a:off x="8976320"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1899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dirty="0"/>
          </a:p>
        </p:txBody>
      </p:sp>
      <p:sp>
        <p:nvSpPr>
          <p:cNvPr id="31" name="Rectangle 30"/>
          <p:cNvSpPr/>
          <p:nvPr/>
        </p:nvSpPr>
        <p:spPr>
          <a:xfrm>
            <a:off x="767408" y="5877272"/>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79776" y="443711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7977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4" name="Rectangle 73"/>
          <p:cNvSpPr/>
          <p:nvPr/>
        </p:nvSpPr>
        <p:spPr>
          <a:xfrm>
            <a:off x="5735960"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735960"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6" name="Rectangle 85"/>
          <p:cNvSpPr/>
          <p:nvPr/>
        </p:nvSpPr>
        <p:spPr>
          <a:xfrm>
            <a:off x="7392144"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92144"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4" name="Rectangle 93"/>
          <p:cNvSpPr/>
          <p:nvPr/>
        </p:nvSpPr>
        <p:spPr>
          <a:xfrm>
            <a:off x="9048328"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9048328"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9" name="Right Arrow 68"/>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47728" y="580526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600056" y="5949280"/>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77" name="Rectangle 76"/>
          <p:cNvSpPr/>
          <p:nvPr/>
        </p:nvSpPr>
        <p:spPr>
          <a:xfrm>
            <a:off x="4007768" y="5940170"/>
            <a:ext cx="2448272" cy="513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确认排课</a:t>
            </a:r>
            <a:r>
              <a:rPr lang="zh-CN" altLang="en-US" smtClean="0"/>
              <a:t>结束并锁定</a:t>
            </a:r>
            <a:endParaRPr lang="en-US" dirty="0"/>
          </a:p>
        </p:txBody>
      </p:sp>
      <p:pic>
        <p:nvPicPr>
          <p:cNvPr id="78" name="Picture 77"/>
          <p:cNvPicPr>
            <a:picLocks noChangeAspect="1"/>
          </p:cNvPicPr>
          <p:nvPr/>
        </p:nvPicPr>
        <p:blipFill>
          <a:blip r:embed="rId2"/>
          <a:stretch>
            <a:fillRect/>
          </a:stretch>
        </p:blipFill>
        <p:spPr>
          <a:xfrm>
            <a:off x="6096000" y="6237312"/>
            <a:ext cx="431800" cy="3175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1899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dirty="0"/>
          </a:p>
        </p:txBody>
      </p:sp>
      <p:sp>
        <p:nvSpPr>
          <p:cNvPr id="31" name="Rectangle 30"/>
          <p:cNvSpPr/>
          <p:nvPr/>
        </p:nvSpPr>
        <p:spPr>
          <a:xfrm>
            <a:off x="767408" y="5877272"/>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当前排课结束：目标学年为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79776" y="443711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7977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4" name="Rectangle 73"/>
          <p:cNvSpPr/>
          <p:nvPr/>
        </p:nvSpPr>
        <p:spPr>
          <a:xfrm>
            <a:off x="5735960"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735960"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6" name="Rectangle 85"/>
          <p:cNvSpPr/>
          <p:nvPr/>
        </p:nvSpPr>
        <p:spPr>
          <a:xfrm>
            <a:off x="7392144"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92144"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4" name="Rectangle 93"/>
          <p:cNvSpPr/>
          <p:nvPr/>
        </p:nvSpPr>
        <p:spPr>
          <a:xfrm>
            <a:off x="9048328"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9048328"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9" name="Right Arrow 68"/>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647728" y="580526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84032" y="5949280"/>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79" name="Rectangle 78"/>
          <p:cNvSpPr/>
          <p:nvPr/>
        </p:nvSpPr>
        <p:spPr>
          <a:xfrm>
            <a:off x="4007768" y="5940170"/>
            <a:ext cx="2232248" cy="51316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已锁定</a:t>
            </a:r>
            <a:endParaRPr lang="en-US" dirty="0"/>
          </a:p>
        </p:txBody>
      </p:sp>
      <p:sp>
        <p:nvSpPr>
          <p:cNvPr id="80" name="Rectangle 79"/>
          <p:cNvSpPr/>
          <p:nvPr/>
        </p:nvSpPr>
        <p:spPr>
          <a:xfrm>
            <a:off x="8688288" y="5949280"/>
            <a:ext cx="1944216" cy="50405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解锁重排</a:t>
            </a:r>
            <a:endParaRPr lang="en-US" dirty="0"/>
          </a:p>
        </p:txBody>
      </p:sp>
      <p:pic>
        <p:nvPicPr>
          <p:cNvPr id="81" name="Picture 80"/>
          <p:cNvPicPr>
            <a:picLocks noChangeAspect="1"/>
          </p:cNvPicPr>
          <p:nvPr/>
        </p:nvPicPr>
        <p:blipFill>
          <a:blip r:embed="rId2"/>
          <a:stretch>
            <a:fillRect/>
          </a:stretch>
        </p:blipFill>
        <p:spPr>
          <a:xfrm>
            <a:off x="6240016" y="980728"/>
            <a:ext cx="431800" cy="31750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pic>
        <p:nvPicPr>
          <p:cNvPr id="65" name="Picture 64"/>
          <p:cNvPicPr>
            <a:picLocks noChangeAspect="1"/>
          </p:cNvPicPr>
          <p:nvPr/>
        </p:nvPicPr>
        <p:blipFill>
          <a:blip r:embed="rId3"/>
          <a:stretch>
            <a:fillRect/>
          </a:stretch>
        </p:blipFill>
        <p:spPr>
          <a:xfrm>
            <a:off x="4871864" y="2276872"/>
            <a:ext cx="431800" cy="3175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pic>
        <p:nvPicPr>
          <p:cNvPr id="65" name="Picture 64"/>
          <p:cNvPicPr>
            <a:picLocks noChangeAspect="1"/>
          </p:cNvPicPr>
          <p:nvPr/>
        </p:nvPicPr>
        <p:blipFill>
          <a:blip r:embed="rId3"/>
          <a:stretch>
            <a:fillRect/>
          </a:stretch>
        </p:blipFill>
        <p:spPr>
          <a:xfrm>
            <a:off x="1271464" y="2924944"/>
            <a:ext cx="431800" cy="317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被申报课程</a:t>
            </a:r>
            <a:r>
              <a:rPr lang="zh-CN" altLang="en-US" dirty="0" smtClean="0">
                <a:solidFill>
                  <a:schemeClr val="tx1"/>
                </a:solidFill>
              </a:rPr>
              <a:t>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591944"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384032"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176120"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048328"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447928" y="3861048"/>
            <a:ext cx="190500" cy="304800"/>
          </a:xfrm>
          <a:prstGeom prst="rect">
            <a:avLst/>
          </a:prstGeom>
        </p:spPr>
      </p:pic>
      <p:pic>
        <p:nvPicPr>
          <p:cNvPr id="95" name="Picture 94"/>
          <p:cNvPicPr>
            <a:picLocks noChangeAspect="1"/>
          </p:cNvPicPr>
          <p:nvPr/>
        </p:nvPicPr>
        <p:blipFill>
          <a:blip r:embed="rId3"/>
          <a:stretch>
            <a:fillRect/>
          </a:stretch>
        </p:blipFill>
        <p:spPr>
          <a:xfrm>
            <a:off x="6168008" y="3861048"/>
            <a:ext cx="190500" cy="304800"/>
          </a:xfrm>
          <a:prstGeom prst="rect">
            <a:avLst/>
          </a:prstGeom>
        </p:spPr>
      </p:pic>
      <p:pic>
        <p:nvPicPr>
          <p:cNvPr id="96" name="Picture 95"/>
          <p:cNvPicPr>
            <a:picLocks noChangeAspect="1"/>
          </p:cNvPicPr>
          <p:nvPr/>
        </p:nvPicPr>
        <p:blipFill>
          <a:blip r:embed="rId3"/>
          <a:stretch>
            <a:fillRect/>
          </a:stretch>
        </p:blipFill>
        <p:spPr>
          <a:xfrm>
            <a:off x="6960096" y="3861048"/>
            <a:ext cx="190500" cy="304800"/>
          </a:xfrm>
          <a:prstGeom prst="rect">
            <a:avLst/>
          </a:prstGeom>
        </p:spPr>
      </p:pic>
      <p:pic>
        <p:nvPicPr>
          <p:cNvPr id="97" name="Picture 96"/>
          <p:cNvPicPr>
            <a:picLocks noChangeAspect="1"/>
          </p:cNvPicPr>
          <p:nvPr/>
        </p:nvPicPr>
        <p:blipFill>
          <a:blip r:embed="rId3"/>
          <a:stretch>
            <a:fillRect/>
          </a:stretch>
        </p:blipFill>
        <p:spPr>
          <a:xfrm>
            <a:off x="7680176" y="3861048"/>
            <a:ext cx="190500" cy="304800"/>
          </a:xfrm>
          <a:prstGeom prst="rect">
            <a:avLst/>
          </a:prstGeom>
        </p:spPr>
      </p:pic>
      <p:pic>
        <p:nvPicPr>
          <p:cNvPr id="98" name="Picture 97"/>
          <p:cNvPicPr>
            <a:picLocks noChangeAspect="1"/>
          </p:cNvPicPr>
          <p:nvPr/>
        </p:nvPicPr>
        <p:blipFill>
          <a:blip r:embed="rId3"/>
          <a:stretch>
            <a:fillRect/>
          </a:stretch>
        </p:blipFill>
        <p:spPr>
          <a:xfrm>
            <a:off x="8904312"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rId4" action="ppaction://hlinksldjump"/>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17" name="Left Arrow 116"/>
          <p:cNvSpPr/>
          <p:nvPr/>
        </p:nvSpPr>
        <p:spPr>
          <a:xfrm rot="1363820">
            <a:off x="8360460" y="312732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07" name="TextBox 10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08" name="Rectangle 10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09" name="TextBox 10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18" name="Rectangle 11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8112224"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6" name="Oval 5"/>
          <p:cNvSpPr/>
          <p:nvPr/>
        </p:nvSpPr>
        <p:spPr>
          <a:xfrm>
            <a:off x="0" y="4365104"/>
            <a:ext cx="199154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0216"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848528"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6456040" y="1916832"/>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8256240" y="1916832"/>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9624392" y="692696"/>
            <a:ext cx="1584176" cy="576064"/>
            <a:chOff x="3071664" y="2708920"/>
            <a:chExt cx="1659613" cy="648072"/>
          </a:xfrm>
          <a:solidFill>
            <a:schemeClr val="accent5">
              <a:lumMod val="75000"/>
            </a:schemeClr>
          </a:solidFill>
        </p:grpSpPr>
        <p:sp>
          <p:nvSpPr>
            <p:cNvPr id="141" name="Rectangle 14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3" name="Group 142"/>
          <p:cNvGrpSpPr/>
          <p:nvPr/>
        </p:nvGrpSpPr>
        <p:grpSpPr>
          <a:xfrm>
            <a:off x="6456040" y="692696"/>
            <a:ext cx="1584176" cy="576064"/>
            <a:chOff x="3071664" y="2852936"/>
            <a:chExt cx="1584176" cy="648072"/>
          </a:xfrm>
          <a:solidFill>
            <a:schemeClr val="accent5">
              <a:lumMod val="75000"/>
            </a:schemeClr>
          </a:solidFill>
        </p:grpSpPr>
        <p:sp>
          <p:nvSpPr>
            <p:cNvPr id="144" name="Rectangle 14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6" name="Group 145"/>
          <p:cNvGrpSpPr/>
          <p:nvPr/>
        </p:nvGrpSpPr>
        <p:grpSpPr>
          <a:xfrm>
            <a:off x="3215680" y="692696"/>
            <a:ext cx="1728193" cy="576064"/>
            <a:chOff x="936470" y="3438001"/>
            <a:chExt cx="1653053" cy="648072"/>
          </a:xfrm>
          <a:solidFill>
            <a:schemeClr val="accent5">
              <a:lumMod val="75000"/>
            </a:schemeClr>
          </a:solidFill>
        </p:grpSpPr>
        <p:sp>
          <p:nvSpPr>
            <p:cNvPr id="147" name="Rectangle 14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49" name="Group 148"/>
          <p:cNvGrpSpPr/>
          <p:nvPr/>
        </p:nvGrpSpPr>
        <p:grpSpPr>
          <a:xfrm>
            <a:off x="4871864" y="692696"/>
            <a:ext cx="1584176" cy="576064"/>
            <a:chOff x="3071664" y="2708920"/>
            <a:chExt cx="1584176" cy="648072"/>
          </a:xfrm>
          <a:solidFill>
            <a:schemeClr val="accent5">
              <a:lumMod val="75000"/>
            </a:schemeClr>
          </a:solidFill>
        </p:grpSpPr>
        <p:sp>
          <p:nvSpPr>
            <p:cNvPr id="150" name="Rectangle 14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2" name="Group 151"/>
          <p:cNvGrpSpPr/>
          <p:nvPr/>
        </p:nvGrpSpPr>
        <p:grpSpPr>
          <a:xfrm>
            <a:off x="8040216" y="692696"/>
            <a:ext cx="1584176" cy="576064"/>
            <a:chOff x="3071664" y="2492896"/>
            <a:chExt cx="1584176" cy="648072"/>
          </a:xfrm>
          <a:solidFill>
            <a:schemeClr val="accent5">
              <a:lumMod val="75000"/>
            </a:schemeClr>
          </a:solidFill>
        </p:grpSpPr>
        <p:sp>
          <p:nvSpPr>
            <p:cNvPr id="153" name="Rectangle 15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sp>
        <p:nvSpPr>
          <p:cNvPr id="105" name="Rectangle 104"/>
          <p:cNvSpPr/>
          <p:nvPr/>
        </p:nvSpPr>
        <p:spPr>
          <a:xfrm>
            <a:off x="2207568"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TextBox 105"/>
          <p:cNvSpPr txBox="1"/>
          <p:nvPr/>
        </p:nvSpPr>
        <p:spPr>
          <a:xfrm>
            <a:off x="2351584" y="476672"/>
            <a:ext cx="1569660" cy="369332"/>
          </a:xfrm>
          <a:prstGeom prst="rect">
            <a:avLst/>
          </a:prstGeom>
          <a:noFill/>
        </p:spPr>
        <p:txBody>
          <a:bodyPr wrap="none" rtlCol="0">
            <a:spAutoFit/>
          </a:bodyPr>
          <a:lstStyle/>
          <a:p>
            <a:r>
              <a:rPr lang="zh-CN" altLang="en-US" dirty="0" smtClean="0"/>
              <a:t>非配上课时间</a:t>
            </a:r>
            <a:endParaRPr lang="en-US" dirty="0"/>
          </a:p>
        </p:txBody>
      </p:sp>
      <p:sp>
        <p:nvSpPr>
          <p:cNvPr id="107" name="TextBox 106"/>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20" name="TextBox 119"/>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21" name="Rectangle 120"/>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LAWS130004.01</a:t>
            </a:r>
            <a:endParaRPr lang="en-US" dirty="0">
              <a:solidFill>
                <a:schemeClr val="tx1"/>
              </a:solidFill>
            </a:endParaRPr>
          </a:p>
        </p:txBody>
      </p:sp>
      <p:sp>
        <p:nvSpPr>
          <p:cNvPr id="122" name="Rectangle 121"/>
          <p:cNvSpPr/>
          <p:nvPr/>
        </p:nvSpPr>
        <p:spPr>
          <a:xfrm>
            <a:off x="4439816" y="1484784"/>
            <a:ext cx="619268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27648"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26" name="Rectangle 125"/>
          <p:cNvSpPr/>
          <p:nvPr/>
        </p:nvSpPr>
        <p:spPr>
          <a:xfrm>
            <a:off x="4457364"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r>
              <a:rPr lang="en-US" dirty="0" smtClean="0">
                <a:solidFill>
                  <a:schemeClr val="tx1"/>
                </a:solidFill>
              </a:rPr>
              <a:t>17</a:t>
            </a:r>
            <a:endParaRPr lang="en-US" dirty="0">
              <a:solidFill>
                <a:schemeClr val="tx1"/>
              </a:solidFill>
            </a:endParaRPr>
          </a:p>
        </p:txBody>
      </p:sp>
      <p:sp>
        <p:nvSpPr>
          <p:cNvPr id="127" name="TextBox 126"/>
          <p:cNvSpPr txBox="1"/>
          <p:nvPr/>
        </p:nvSpPr>
        <p:spPr>
          <a:xfrm>
            <a:off x="6312024" y="1988840"/>
            <a:ext cx="1069524" cy="369332"/>
          </a:xfrm>
          <a:prstGeom prst="rect">
            <a:avLst/>
          </a:prstGeom>
          <a:noFill/>
        </p:spPr>
        <p:txBody>
          <a:bodyPr wrap="none" rtlCol="0">
            <a:spAutoFit/>
          </a:bodyPr>
          <a:lstStyle/>
          <a:p>
            <a:r>
              <a:rPr lang="zh-CN" altLang="en-US" dirty="0" smtClean="0"/>
              <a:t>班        级</a:t>
            </a:r>
            <a:endParaRPr lang="en-US" dirty="0"/>
          </a:p>
        </p:txBody>
      </p:sp>
      <p:sp>
        <p:nvSpPr>
          <p:cNvPr id="128" name="Rectangle 127"/>
          <p:cNvSpPr/>
          <p:nvPr/>
        </p:nvSpPr>
        <p:spPr>
          <a:xfrm>
            <a:off x="7536160" y="1988840"/>
            <a:ext cx="30963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法学院本科</a:t>
            </a:r>
            <a:endParaRPr lang="en-US" dirty="0">
              <a:solidFill>
                <a:schemeClr val="tx1"/>
              </a:solidFill>
            </a:endParaRPr>
          </a:p>
        </p:txBody>
      </p:sp>
      <p:sp>
        <p:nvSpPr>
          <p:cNvPr id="130" name="TextBox 129"/>
          <p:cNvSpPr txBox="1"/>
          <p:nvPr/>
        </p:nvSpPr>
        <p:spPr>
          <a:xfrm>
            <a:off x="2927648" y="357301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1" name="Rectangle 130"/>
          <p:cNvSpPr/>
          <p:nvPr/>
        </p:nvSpPr>
        <p:spPr>
          <a:xfrm>
            <a:off x="4439816" y="357301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2" name="Rectangle 131"/>
          <p:cNvSpPr/>
          <p:nvPr/>
        </p:nvSpPr>
        <p:spPr>
          <a:xfrm>
            <a:off x="8688288" y="580526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33" name="Rectangle 132"/>
          <p:cNvSpPr/>
          <p:nvPr/>
        </p:nvSpPr>
        <p:spPr>
          <a:xfrm>
            <a:off x="9984432" y="580526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34" name="Rectangle 133"/>
          <p:cNvSpPr/>
          <p:nvPr/>
        </p:nvSpPr>
        <p:spPr>
          <a:xfrm>
            <a:off x="8616280" y="2636912"/>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调出班级课表</a:t>
            </a:r>
            <a:endParaRPr lang="en-US" dirty="0"/>
          </a:p>
        </p:txBody>
      </p:sp>
      <p:sp>
        <p:nvSpPr>
          <p:cNvPr id="135" name="TextBox 134"/>
          <p:cNvSpPr txBox="1"/>
          <p:nvPr/>
        </p:nvSpPr>
        <p:spPr>
          <a:xfrm>
            <a:off x="2927648" y="4149080"/>
            <a:ext cx="646331" cy="369332"/>
          </a:xfrm>
          <a:prstGeom prst="rect">
            <a:avLst/>
          </a:prstGeom>
          <a:noFill/>
        </p:spPr>
        <p:txBody>
          <a:bodyPr wrap="none" rtlCol="0">
            <a:spAutoFit/>
          </a:bodyPr>
          <a:lstStyle/>
          <a:p>
            <a:r>
              <a:rPr lang="zh-CN" altLang="en-US" dirty="0" smtClean="0"/>
              <a:t>从第</a:t>
            </a:r>
            <a:endParaRPr lang="en-US" dirty="0"/>
          </a:p>
        </p:txBody>
      </p:sp>
      <p:sp>
        <p:nvSpPr>
          <p:cNvPr id="136" name="Rectangle 135"/>
          <p:cNvSpPr/>
          <p:nvPr/>
        </p:nvSpPr>
        <p:spPr>
          <a:xfrm>
            <a:off x="3575720" y="414908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4007768" y="4149080"/>
            <a:ext cx="877163" cy="369332"/>
          </a:xfrm>
          <a:prstGeom prst="rect">
            <a:avLst/>
          </a:prstGeom>
          <a:noFill/>
        </p:spPr>
        <p:txBody>
          <a:bodyPr wrap="none" rtlCol="0">
            <a:spAutoFit/>
          </a:bodyPr>
          <a:lstStyle/>
          <a:p>
            <a:r>
              <a:rPr lang="zh-CN" altLang="en-US" dirty="0" smtClean="0"/>
              <a:t>周到第</a:t>
            </a:r>
            <a:endParaRPr lang="en-US" dirty="0"/>
          </a:p>
        </p:txBody>
      </p:sp>
      <p:sp>
        <p:nvSpPr>
          <p:cNvPr id="138" name="Rectangle 137"/>
          <p:cNvSpPr/>
          <p:nvPr/>
        </p:nvSpPr>
        <p:spPr>
          <a:xfrm>
            <a:off x="4799856" y="4149080"/>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TextBox 138"/>
          <p:cNvSpPr txBox="1"/>
          <p:nvPr/>
        </p:nvSpPr>
        <p:spPr>
          <a:xfrm>
            <a:off x="5243245" y="4149080"/>
            <a:ext cx="877163" cy="369332"/>
          </a:xfrm>
          <a:prstGeom prst="rect">
            <a:avLst/>
          </a:prstGeom>
          <a:noFill/>
        </p:spPr>
        <p:txBody>
          <a:bodyPr wrap="none" rtlCol="0">
            <a:spAutoFit/>
          </a:bodyPr>
          <a:lstStyle/>
          <a:p>
            <a:r>
              <a:rPr lang="zh-CN" altLang="en-US" dirty="0" smtClean="0"/>
              <a:t>周上课</a:t>
            </a:r>
            <a:endParaRPr lang="en-US" dirty="0"/>
          </a:p>
        </p:txBody>
      </p:sp>
      <p:sp>
        <p:nvSpPr>
          <p:cNvPr id="140" name="TextBox 139"/>
          <p:cNvSpPr txBox="1"/>
          <p:nvPr/>
        </p:nvSpPr>
        <p:spPr>
          <a:xfrm>
            <a:off x="2927648" y="4653136"/>
            <a:ext cx="646331" cy="369332"/>
          </a:xfrm>
          <a:prstGeom prst="rect">
            <a:avLst/>
          </a:prstGeom>
          <a:noFill/>
        </p:spPr>
        <p:txBody>
          <a:bodyPr wrap="none" rtlCol="0">
            <a:spAutoFit/>
          </a:bodyPr>
          <a:lstStyle/>
          <a:p>
            <a:r>
              <a:rPr lang="zh-CN" altLang="en-US" dirty="0" smtClean="0"/>
              <a:t>每周</a:t>
            </a:r>
            <a:endParaRPr lang="en-US" dirty="0"/>
          </a:p>
        </p:txBody>
      </p:sp>
      <p:pic>
        <p:nvPicPr>
          <p:cNvPr id="6" name="Picture 5"/>
          <p:cNvPicPr>
            <a:picLocks noChangeAspect="1"/>
          </p:cNvPicPr>
          <p:nvPr/>
        </p:nvPicPr>
        <p:blipFill>
          <a:blip r:embed="rId3"/>
          <a:stretch>
            <a:fillRect/>
          </a:stretch>
        </p:blipFill>
        <p:spPr>
          <a:xfrm>
            <a:off x="3575720" y="4653136"/>
            <a:ext cx="368300" cy="368300"/>
          </a:xfrm>
          <a:prstGeom prst="rect">
            <a:avLst/>
          </a:prstGeom>
        </p:spPr>
      </p:pic>
      <p:sp>
        <p:nvSpPr>
          <p:cNvPr id="142" name="TextBox 141"/>
          <p:cNvSpPr txBox="1"/>
          <p:nvPr/>
        </p:nvSpPr>
        <p:spPr>
          <a:xfrm>
            <a:off x="4007768" y="4653136"/>
            <a:ext cx="646331" cy="369332"/>
          </a:xfrm>
          <a:prstGeom prst="rect">
            <a:avLst/>
          </a:prstGeom>
          <a:noFill/>
        </p:spPr>
        <p:txBody>
          <a:bodyPr wrap="none" rtlCol="0">
            <a:spAutoFit/>
          </a:bodyPr>
          <a:lstStyle/>
          <a:p>
            <a:r>
              <a:rPr lang="zh-CN" altLang="en-US" dirty="0" smtClean="0"/>
              <a:t>从第</a:t>
            </a:r>
            <a:endParaRPr lang="en-US" dirty="0"/>
          </a:p>
        </p:txBody>
      </p:sp>
      <p:sp>
        <p:nvSpPr>
          <p:cNvPr id="143" name="Rectangle 142"/>
          <p:cNvSpPr/>
          <p:nvPr/>
        </p:nvSpPr>
        <p:spPr>
          <a:xfrm>
            <a:off x="4655840" y="465313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087888" y="4653136"/>
            <a:ext cx="877163" cy="369332"/>
          </a:xfrm>
          <a:prstGeom prst="rect">
            <a:avLst/>
          </a:prstGeom>
          <a:noFill/>
        </p:spPr>
        <p:txBody>
          <a:bodyPr wrap="none" rtlCol="0">
            <a:spAutoFit/>
          </a:bodyPr>
          <a:lstStyle/>
          <a:p>
            <a:r>
              <a:rPr lang="zh-CN" altLang="en-US" dirty="0" smtClean="0"/>
              <a:t>节到第</a:t>
            </a:r>
            <a:endParaRPr lang="en-US" dirty="0"/>
          </a:p>
        </p:txBody>
      </p:sp>
      <p:sp>
        <p:nvSpPr>
          <p:cNvPr id="145" name="Rectangle 144"/>
          <p:cNvSpPr/>
          <p:nvPr/>
        </p:nvSpPr>
        <p:spPr>
          <a:xfrm>
            <a:off x="5951984" y="4653136"/>
            <a:ext cx="360040" cy="368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6323365" y="4653136"/>
            <a:ext cx="869149" cy="369332"/>
          </a:xfrm>
          <a:prstGeom prst="rect">
            <a:avLst/>
          </a:prstGeom>
          <a:noFill/>
        </p:spPr>
        <p:txBody>
          <a:bodyPr wrap="none" rtlCol="0">
            <a:spAutoFit/>
          </a:bodyPr>
          <a:lstStyle/>
          <a:p>
            <a:r>
              <a:rPr lang="zh-CN" altLang="en-US" dirty="0" smtClean="0"/>
              <a:t>节上课</a:t>
            </a:r>
            <a:endParaRPr lang="en-US" dirty="0"/>
          </a:p>
        </p:txBody>
      </p:sp>
      <p:pic>
        <p:nvPicPr>
          <p:cNvPr id="65" name="Picture 64"/>
          <p:cNvPicPr>
            <a:picLocks noChangeAspect="1"/>
          </p:cNvPicPr>
          <p:nvPr/>
        </p:nvPicPr>
        <p:blipFill>
          <a:blip r:embed="rId4"/>
          <a:stretch>
            <a:fillRect/>
          </a:stretch>
        </p:blipFill>
        <p:spPr>
          <a:xfrm>
            <a:off x="3791744" y="4293096"/>
            <a:ext cx="431800" cy="317500"/>
          </a:xfrm>
          <a:prstGeom prst="rect">
            <a:avLst/>
          </a:prstGeom>
        </p:spPr>
      </p:pic>
      <p:sp>
        <p:nvSpPr>
          <p:cNvPr id="7" name="TextBox 6"/>
          <p:cNvSpPr txBox="1"/>
          <p:nvPr/>
        </p:nvSpPr>
        <p:spPr>
          <a:xfrm>
            <a:off x="4511824" y="1484784"/>
            <a:ext cx="1338828" cy="369332"/>
          </a:xfrm>
          <a:prstGeom prst="rect">
            <a:avLst/>
          </a:prstGeom>
          <a:noFill/>
        </p:spPr>
        <p:txBody>
          <a:bodyPr wrap="none" rtlCol="0">
            <a:spAutoFit/>
          </a:bodyPr>
          <a:lstStyle/>
          <a:p>
            <a:r>
              <a:rPr lang="zh-CN" altLang="en-US" smtClean="0"/>
              <a:t>中国法制史</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sp>
        <p:nvSpPr>
          <p:cNvPr id="105" name="Rectangle 104"/>
          <p:cNvSpPr/>
          <p:nvPr/>
        </p:nvSpPr>
        <p:spPr>
          <a:xfrm>
            <a:off x="2207568"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TextBox 105"/>
          <p:cNvSpPr txBox="1"/>
          <p:nvPr/>
        </p:nvSpPr>
        <p:spPr>
          <a:xfrm>
            <a:off x="2351584" y="476672"/>
            <a:ext cx="1569660" cy="369332"/>
          </a:xfrm>
          <a:prstGeom prst="rect">
            <a:avLst/>
          </a:prstGeom>
          <a:noFill/>
        </p:spPr>
        <p:txBody>
          <a:bodyPr wrap="none" rtlCol="0">
            <a:spAutoFit/>
          </a:bodyPr>
          <a:lstStyle/>
          <a:p>
            <a:r>
              <a:rPr lang="zh-CN" altLang="en-US" dirty="0" smtClean="0"/>
              <a:t>非配上课时间</a:t>
            </a:r>
            <a:endParaRPr lang="en-US" dirty="0"/>
          </a:p>
        </p:txBody>
      </p:sp>
      <p:sp>
        <p:nvSpPr>
          <p:cNvPr id="107" name="TextBox 106"/>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20" name="TextBox 119"/>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21" name="Rectangle 120"/>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LAWS130004.01</a:t>
            </a:r>
            <a:endParaRPr lang="en-US" dirty="0">
              <a:solidFill>
                <a:schemeClr val="tx1"/>
              </a:solidFill>
            </a:endParaRPr>
          </a:p>
        </p:txBody>
      </p:sp>
      <p:sp>
        <p:nvSpPr>
          <p:cNvPr id="122" name="Rectangle 121"/>
          <p:cNvSpPr/>
          <p:nvPr/>
        </p:nvSpPr>
        <p:spPr>
          <a:xfrm>
            <a:off x="4439816" y="1484784"/>
            <a:ext cx="619268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27648"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26" name="Rectangle 125"/>
          <p:cNvSpPr/>
          <p:nvPr/>
        </p:nvSpPr>
        <p:spPr>
          <a:xfrm>
            <a:off x="4457364"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r>
              <a:rPr lang="en-US" dirty="0" smtClean="0">
                <a:solidFill>
                  <a:schemeClr val="tx1"/>
                </a:solidFill>
              </a:rPr>
              <a:t>17</a:t>
            </a:r>
            <a:endParaRPr lang="en-US" dirty="0">
              <a:solidFill>
                <a:schemeClr val="tx1"/>
              </a:solidFill>
            </a:endParaRPr>
          </a:p>
        </p:txBody>
      </p:sp>
      <p:sp>
        <p:nvSpPr>
          <p:cNvPr id="127" name="TextBox 126"/>
          <p:cNvSpPr txBox="1"/>
          <p:nvPr/>
        </p:nvSpPr>
        <p:spPr>
          <a:xfrm>
            <a:off x="6312024" y="1988840"/>
            <a:ext cx="1069524" cy="369332"/>
          </a:xfrm>
          <a:prstGeom prst="rect">
            <a:avLst/>
          </a:prstGeom>
          <a:noFill/>
        </p:spPr>
        <p:txBody>
          <a:bodyPr wrap="none" rtlCol="0">
            <a:spAutoFit/>
          </a:bodyPr>
          <a:lstStyle/>
          <a:p>
            <a:r>
              <a:rPr lang="zh-CN" altLang="en-US" dirty="0" smtClean="0"/>
              <a:t>班        级</a:t>
            </a:r>
            <a:endParaRPr lang="en-US" dirty="0"/>
          </a:p>
        </p:txBody>
      </p:sp>
      <p:sp>
        <p:nvSpPr>
          <p:cNvPr id="128" name="Rectangle 127"/>
          <p:cNvSpPr/>
          <p:nvPr/>
        </p:nvSpPr>
        <p:spPr>
          <a:xfrm>
            <a:off x="7536160" y="1988840"/>
            <a:ext cx="30963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法学院本科</a:t>
            </a:r>
            <a:endParaRPr lang="en-US" dirty="0">
              <a:solidFill>
                <a:schemeClr val="tx1"/>
              </a:solidFill>
            </a:endParaRPr>
          </a:p>
        </p:txBody>
      </p:sp>
      <p:sp>
        <p:nvSpPr>
          <p:cNvPr id="130" name="TextBox 129"/>
          <p:cNvSpPr txBox="1"/>
          <p:nvPr/>
        </p:nvSpPr>
        <p:spPr>
          <a:xfrm>
            <a:off x="2927648" y="357301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1" name="Rectangle 130"/>
          <p:cNvSpPr/>
          <p:nvPr/>
        </p:nvSpPr>
        <p:spPr>
          <a:xfrm>
            <a:off x="4439816" y="357301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2" name="Rectangle 131"/>
          <p:cNvSpPr/>
          <p:nvPr/>
        </p:nvSpPr>
        <p:spPr>
          <a:xfrm>
            <a:off x="8688288" y="580526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33" name="Rectangle 132"/>
          <p:cNvSpPr/>
          <p:nvPr/>
        </p:nvSpPr>
        <p:spPr>
          <a:xfrm>
            <a:off x="9984432" y="580526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34" name="Rectangle 133"/>
          <p:cNvSpPr/>
          <p:nvPr/>
        </p:nvSpPr>
        <p:spPr>
          <a:xfrm>
            <a:off x="8616280" y="2636912"/>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调出班级课表</a:t>
            </a:r>
            <a:endParaRPr lang="en-US" dirty="0"/>
          </a:p>
        </p:txBody>
      </p:sp>
      <p:sp>
        <p:nvSpPr>
          <p:cNvPr id="135" name="TextBox 134"/>
          <p:cNvSpPr txBox="1"/>
          <p:nvPr/>
        </p:nvSpPr>
        <p:spPr>
          <a:xfrm>
            <a:off x="2927648" y="4149080"/>
            <a:ext cx="646331" cy="369332"/>
          </a:xfrm>
          <a:prstGeom prst="rect">
            <a:avLst/>
          </a:prstGeom>
          <a:noFill/>
        </p:spPr>
        <p:txBody>
          <a:bodyPr wrap="none" rtlCol="0">
            <a:spAutoFit/>
          </a:bodyPr>
          <a:lstStyle/>
          <a:p>
            <a:r>
              <a:rPr lang="zh-CN" altLang="en-US" dirty="0" smtClean="0"/>
              <a:t>从第</a:t>
            </a:r>
            <a:endParaRPr lang="en-US" dirty="0"/>
          </a:p>
        </p:txBody>
      </p:sp>
      <p:sp>
        <p:nvSpPr>
          <p:cNvPr id="136" name="Rectangle 135"/>
          <p:cNvSpPr/>
          <p:nvPr/>
        </p:nvSpPr>
        <p:spPr>
          <a:xfrm>
            <a:off x="3575720" y="414908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7" name="TextBox 136"/>
          <p:cNvSpPr txBox="1"/>
          <p:nvPr/>
        </p:nvSpPr>
        <p:spPr>
          <a:xfrm>
            <a:off x="4007768" y="4149080"/>
            <a:ext cx="877163" cy="369332"/>
          </a:xfrm>
          <a:prstGeom prst="rect">
            <a:avLst/>
          </a:prstGeom>
          <a:noFill/>
        </p:spPr>
        <p:txBody>
          <a:bodyPr wrap="none" rtlCol="0">
            <a:spAutoFit/>
          </a:bodyPr>
          <a:lstStyle/>
          <a:p>
            <a:r>
              <a:rPr lang="zh-CN" altLang="en-US" dirty="0" smtClean="0"/>
              <a:t>周到第</a:t>
            </a:r>
            <a:endParaRPr lang="en-US" dirty="0"/>
          </a:p>
        </p:txBody>
      </p:sp>
      <p:sp>
        <p:nvSpPr>
          <p:cNvPr id="138" name="Rectangle 137"/>
          <p:cNvSpPr/>
          <p:nvPr/>
        </p:nvSpPr>
        <p:spPr>
          <a:xfrm>
            <a:off x="4799856" y="4149080"/>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17</a:t>
            </a:r>
            <a:endParaRPr lang="en-US">
              <a:solidFill>
                <a:schemeClr val="tx1"/>
              </a:solidFill>
            </a:endParaRPr>
          </a:p>
        </p:txBody>
      </p:sp>
      <p:sp>
        <p:nvSpPr>
          <p:cNvPr id="139" name="TextBox 138"/>
          <p:cNvSpPr txBox="1"/>
          <p:nvPr/>
        </p:nvSpPr>
        <p:spPr>
          <a:xfrm>
            <a:off x="5243245" y="4149080"/>
            <a:ext cx="877163" cy="369332"/>
          </a:xfrm>
          <a:prstGeom prst="rect">
            <a:avLst/>
          </a:prstGeom>
          <a:noFill/>
        </p:spPr>
        <p:txBody>
          <a:bodyPr wrap="none" rtlCol="0">
            <a:spAutoFit/>
          </a:bodyPr>
          <a:lstStyle/>
          <a:p>
            <a:r>
              <a:rPr lang="zh-CN" altLang="en-US" dirty="0" smtClean="0"/>
              <a:t>周上课</a:t>
            </a:r>
            <a:endParaRPr lang="en-US" dirty="0"/>
          </a:p>
        </p:txBody>
      </p:sp>
      <p:sp>
        <p:nvSpPr>
          <p:cNvPr id="140" name="TextBox 139"/>
          <p:cNvSpPr txBox="1"/>
          <p:nvPr/>
        </p:nvSpPr>
        <p:spPr>
          <a:xfrm>
            <a:off x="2927648" y="4653136"/>
            <a:ext cx="646331" cy="369332"/>
          </a:xfrm>
          <a:prstGeom prst="rect">
            <a:avLst/>
          </a:prstGeom>
          <a:noFill/>
        </p:spPr>
        <p:txBody>
          <a:bodyPr wrap="none" rtlCol="0">
            <a:spAutoFit/>
          </a:bodyPr>
          <a:lstStyle/>
          <a:p>
            <a:r>
              <a:rPr lang="zh-CN" altLang="en-US" dirty="0" smtClean="0"/>
              <a:t>每周</a:t>
            </a:r>
            <a:endParaRPr lang="en-US" dirty="0"/>
          </a:p>
        </p:txBody>
      </p:sp>
      <p:pic>
        <p:nvPicPr>
          <p:cNvPr id="6" name="Picture 5"/>
          <p:cNvPicPr>
            <a:picLocks noChangeAspect="1"/>
          </p:cNvPicPr>
          <p:nvPr/>
        </p:nvPicPr>
        <p:blipFill>
          <a:blip r:embed="rId3"/>
          <a:stretch>
            <a:fillRect/>
          </a:stretch>
        </p:blipFill>
        <p:spPr>
          <a:xfrm>
            <a:off x="3575720" y="4653136"/>
            <a:ext cx="368300" cy="368300"/>
          </a:xfrm>
          <a:prstGeom prst="rect">
            <a:avLst/>
          </a:prstGeom>
        </p:spPr>
      </p:pic>
      <p:sp>
        <p:nvSpPr>
          <p:cNvPr id="142" name="TextBox 141"/>
          <p:cNvSpPr txBox="1"/>
          <p:nvPr/>
        </p:nvSpPr>
        <p:spPr>
          <a:xfrm>
            <a:off x="4007768" y="4653136"/>
            <a:ext cx="646331" cy="369332"/>
          </a:xfrm>
          <a:prstGeom prst="rect">
            <a:avLst/>
          </a:prstGeom>
          <a:noFill/>
        </p:spPr>
        <p:txBody>
          <a:bodyPr wrap="none" rtlCol="0">
            <a:spAutoFit/>
          </a:bodyPr>
          <a:lstStyle/>
          <a:p>
            <a:r>
              <a:rPr lang="zh-CN" altLang="en-US" dirty="0" smtClean="0"/>
              <a:t>从第</a:t>
            </a:r>
            <a:endParaRPr lang="en-US" dirty="0"/>
          </a:p>
        </p:txBody>
      </p:sp>
      <p:sp>
        <p:nvSpPr>
          <p:cNvPr id="143" name="Rectangle 142"/>
          <p:cNvSpPr/>
          <p:nvPr/>
        </p:nvSpPr>
        <p:spPr>
          <a:xfrm>
            <a:off x="4655840" y="465313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087888" y="4653136"/>
            <a:ext cx="877163" cy="369332"/>
          </a:xfrm>
          <a:prstGeom prst="rect">
            <a:avLst/>
          </a:prstGeom>
          <a:noFill/>
        </p:spPr>
        <p:txBody>
          <a:bodyPr wrap="none" rtlCol="0">
            <a:spAutoFit/>
          </a:bodyPr>
          <a:lstStyle/>
          <a:p>
            <a:r>
              <a:rPr lang="zh-CN" altLang="en-US" dirty="0" smtClean="0"/>
              <a:t>节到第</a:t>
            </a:r>
            <a:endParaRPr lang="en-US" dirty="0"/>
          </a:p>
        </p:txBody>
      </p:sp>
      <p:sp>
        <p:nvSpPr>
          <p:cNvPr id="145" name="Rectangle 144"/>
          <p:cNvSpPr/>
          <p:nvPr/>
        </p:nvSpPr>
        <p:spPr>
          <a:xfrm>
            <a:off x="5951984" y="4653136"/>
            <a:ext cx="360040" cy="368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6323365" y="4653136"/>
            <a:ext cx="869149" cy="369332"/>
          </a:xfrm>
          <a:prstGeom prst="rect">
            <a:avLst/>
          </a:prstGeom>
          <a:noFill/>
        </p:spPr>
        <p:txBody>
          <a:bodyPr wrap="none" rtlCol="0">
            <a:spAutoFit/>
          </a:bodyPr>
          <a:lstStyle/>
          <a:p>
            <a:r>
              <a:rPr lang="zh-CN" altLang="en-US" dirty="0" smtClean="0"/>
              <a:t>节上课</a:t>
            </a:r>
            <a:endParaRPr lang="en-US" dirty="0"/>
          </a:p>
        </p:txBody>
      </p:sp>
      <p:pic>
        <p:nvPicPr>
          <p:cNvPr id="65" name="Picture 64"/>
          <p:cNvPicPr>
            <a:picLocks noChangeAspect="1"/>
          </p:cNvPicPr>
          <p:nvPr/>
        </p:nvPicPr>
        <p:blipFill>
          <a:blip r:embed="rId4"/>
          <a:stretch>
            <a:fillRect/>
          </a:stretch>
        </p:blipFill>
        <p:spPr>
          <a:xfrm>
            <a:off x="9624392" y="6093296"/>
            <a:ext cx="431800" cy="317500"/>
          </a:xfrm>
          <a:prstGeom prst="rect">
            <a:avLst/>
          </a:prstGeom>
        </p:spPr>
      </p:pic>
      <p:sp>
        <p:nvSpPr>
          <p:cNvPr id="7" name="TextBox 6"/>
          <p:cNvSpPr txBox="1"/>
          <p:nvPr/>
        </p:nvSpPr>
        <p:spPr>
          <a:xfrm>
            <a:off x="4511824" y="1484784"/>
            <a:ext cx="1338828" cy="369332"/>
          </a:xfrm>
          <a:prstGeom prst="rect">
            <a:avLst/>
          </a:prstGeom>
          <a:noFill/>
        </p:spPr>
        <p:txBody>
          <a:bodyPr wrap="none" rtlCol="0">
            <a:spAutoFit/>
          </a:bodyPr>
          <a:lstStyle/>
          <a:p>
            <a:r>
              <a:rPr lang="zh-CN" altLang="en-US" smtClean="0"/>
              <a:t>中国法制史</a:t>
            </a:r>
            <a:endParaRPr lang="en-US" dirty="0"/>
          </a:p>
        </p:txBody>
      </p:sp>
      <p:sp>
        <p:nvSpPr>
          <p:cNvPr id="8" name="TextBox 7"/>
          <p:cNvSpPr txBox="1"/>
          <p:nvPr/>
        </p:nvSpPr>
        <p:spPr>
          <a:xfrm>
            <a:off x="3647728" y="4653136"/>
            <a:ext cx="301686" cy="369332"/>
          </a:xfrm>
          <a:prstGeom prst="rect">
            <a:avLst/>
          </a:prstGeom>
          <a:noFill/>
        </p:spPr>
        <p:txBody>
          <a:bodyPr wrap="none" rtlCol="0">
            <a:spAutoFit/>
          </a:bodyPr>
          <a:lstStyle/>
          <a:p>
            <a:r>
              <a:rPr lang="en-US" altLang="zh-CN" smtClean="0"/>
              <a:t>1</a:t>
            </a:r>
            <a:endParaRPr lang="en-US"/>
          </a:p>
        </p:txBody>
      </p:sp>
      <p:sp>
        <p:nvSpPr>
          <p:cNvPr id="9" name="TextBox 8"/>
          <p:cNvSpPr txBox="1"/>
          <p:nvPr/>
        </p:nvSpPr>
        <p:spPr>
          <a:xfrm>
            <a:off x="4727848" y="4653136"/>
            <a:ext cx="301686" cy="369332"/>
          </a:xfrm>
          <a:prstGeom prst="rect">
            <a:avLst/>
          </a:prstGeom>
          <a:noFill/>
        </p:spPr>
        <p:txBody>
          <a:bodyPr wrap="none" rtlCol="0">
            <a:spAutoFit/>
          </a:bodyPr>
          <a:lstStyle/>
          <a:p>
            <a:r>
              <a:rPr lang="en-US" altLang="zh-CN" smtClean="0"/>
              <a:t>2</a:t>
            </a:r>
            <a:endParaRPr lang="en-US"/>
          </a:p>
        </p:txBody>
      </p:sp>
      <p:sp>
        <p:nvSpPr>
          <p:cNvPr id="11" name="TextBox 10"/>
          <p:cNvSpPr txBox="1"/>
          <p:nvPr/>
        </p:nvSpPr>
        <p:spPr>
          <a:xfrm>
            <a:off x="5945157" y="4653136"/>
            <a:ext cx="301686" cy="369332"/>
          </a:xfrm>
          <a:prstGeom prst="rect">
            <a:avLst/>
          </a:prstGeom>
          <a:noFill/>
        </p:spPr>
        <p:txBody>
          <a:bodyPr wrap="none" rtlCol="0">
            <a:spAutoFit/>
          </a:bodyPr>
          <a:lstStyle/>
          <a:p>
            <a:r>
              <a:rPr lang="en-US" altLang="zh-CN" smtClean="0"/>
              <a:t>4</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91344" y="2708920"/>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91344" y="3059668"/>
            <a:ext cx="1372492" cy="369332"/>
          </a:xfrm>
          <a:prstGeom prst="rect">
            <a:avLst/>
          </a:prstGeom>
          <a:noFill/>
        </p:spPr>
        <p:txBody>
          <a:bodyPr wrap="none" rtlCol="0">
            <a:spAutoFit/>
          </a:bodyPr>
          <a:lstStyle/>
          <a:p>
            <a:r>
              <a:rPr lang="zh-CN" altLang="en-US" dirty="0" smtClean="0"/>
              <a:t>中国民法史</a:t>
            </a:r>
            <a:endParaRPr lang="en-US" dirty="0"/>
          </a:p>
        </p:txBody>
      </p:sp>
      <p:sp>
        <p:nvSpPr>
          <p:cNvPr id="27" name="Rectangle 26"/>
          <p:cNvSpPr/>
          <p:nvPr/>
        </p:nvSpPr>
        <p:spPr>
          <a:xfrm>
            <a:off x="1703512" y="3212976"/>
            <a:ext cx="57606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1-17</a:t>
            </a:r>
            <a:br>
              <a:rPr lang="en-US" altLang="zh-CN" sz="1000" dirty="0" smtClean="0">
                <a:solidFill>
                  <a:schemeClr val="tx1"/>
                </a:solidFill>
              </a:rPr>
            </a:br>
            <a:r>
              <a:rPr lang="zh-CN" altLang="en-US" sz="1000" dirty="0" smtClean="0">
                <a:solidFill>
                  <a:schemeClr val="tx1"/>
                </a:solidFill>
              </a:rPr>
              <a:t>中国法制史</a:t>
            </a:r>
            <a:endParaRPr lang="en-US" sz="1000" dirty="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extBox 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6" name="TextBox 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7" name="Rectangle 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 name="Rectangle 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4" name="Rectangle 1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8" name="Rectangle 1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2" name="Rectangle 2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4" name="Rectangle 2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1"/>
          <a:stretch>
            <a:fillRect/>
          </a:stretch>
        </p:blipFill>
        <p:spPr>
          <a:xfrm>
            <a:off x="10056440" y="3068960"/>
            <a:ext cx="254000" cy="241300"/>
          </a:xfrm>
          <a:prstGeom prst="rect">
            <a:avLst/>
          </a:prstGeom>
        </p:spPr>
      </p:pic>
      <p:sp>
        <p:nvSpPr>
          <p:cNvPr id="27" name="TextBox 2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8" name="Rectangle 2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1"/>
          <a:stretch>
            <a:fillRect/>
          </a:stretch>
        </p:blipFill>
        <p:spPr>
          <a:xfrm>
            <a:off x="6240016" y="3068960"/>
            <a:ext cx="254000" cy="241300"/>
          </a:xfrm>
          <a:prstGeom prst="rect">
            <a:avLst/>
          </a:prstGeom>
        </p:spPr>
      </p:pic>
      <p:sp>
        <p:nvSpPr>
          <p:cNvPr id="31" name="TextBox 3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2" name="Rectangle 3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5" name="TextBox 3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6" name="Rectangle 3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
          <a:stretch>
            <a:fillRect/>
          </a:stretch>
        </p:blipFill>
        <p:spPr>
          <a:xfrm>
            <a:off x="6240016" y="3573016"/>
            <a:ext cx="254000" cy="241300"/>
          </a:xfrm>
          <a:prstGeom prst="rect">
            <a:avLst/>
          </a:prstGeom>
        </p:spPr>
      </p:pic>
      <p:sp>
        <p:nvSpPr>
          <p:cNvPr id="39" name="Rectangle 38"/>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 name="Rectangle 39"/>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1" name="Group 40"/>
          <p:cNvGrpSpPr/>
          <p:nvPr/>
        </p:nvGrpSpPr>
        <p:grpSpPr>
          <a:xfrm>
            <a:off x="7824192" y="980728"/>
            <a:ext cx="360040" cy="360040"/>
            <a:chOff x="8472264" y="764704"/>
            <a:chExt cx="360040" cy="360040"/>
          </a:xfrm>
        </p:grpSpPr>
        <p:sp>
          <p:nvSpPr>
            <p:cNvPr id="42" name="Oval 41"/>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4" name="Picture 43"/>
          <p:cNvPicPr>
            <a:picLocks noChangeAspect="1"/>
          </p:cNvPicPr>
          <p:nvPr/>
        </p:nvPicPr>
        <p:blipFill>
          <a:blip r:embed="rId2"/>
          <a:stretch>
            <a:fillRect/>
          </a:stretch>
        </p:blipFill>
        <p:spPr>
          <a:xfrm>
            <a:off x="7680176" y="1052736"/>
            <a:ext cx="431800" cy="317500"/>
          </a:xfrm>
          <a:prstGeom prst="rect">
            <a:avLst/>
          </a:prstGeom>
        </p:spPr>
      </p:pic>
      <p:sp>
        <p:nvSpPr>
          <p:cNvPr id="45" name="Rectangle 44"/>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
          <a:stretch>
            <a:fillRect/>
          </a:stretch>
        </p:blipFill>
        <p:spPr>
          <a:xfrm>
            <a:off x="6240016" y="4077072"/>
            <a:ext cx="254000" cy="241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5" name="Oval 4">
            <a:hlinkClick r:id="rId4" action="ppaction://hlinksldjump"/>
          </p:cNvPr>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9816" y="2276872"/>
            <a:ext cx="3433953" cy="369332"/>
          </a:xfrm>
          <a:prstGeom prst="rect">
            <a:avLst/>
          </a:prstGeom>
          <a:noFill/>
        </p:spPr>
        <p:txBody>
          <a:bodyPr wrap="none" rtlCol="0">
            <a:spAutoFit/>
          </a:bodyPr>
          <a:lstStyle/>
          <a:p>
            <a:r>
              <a:rPr lang="zh-CN" altLang="en-US" dirty="0" smtClean="0"/>
              <a:t>从系统内之前学期导入课程信息</a:t>
            </a:r>
            <a:endParaRPr lang="en-US" dirty="0"/>
          </a:p>
        </p:txBody>
      </p:sp>
      <p:sp>
        <p:nvSpPr>
          <p:cNvPr id="106" name="TextBox 105"/>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07" name="TextBox 106"/>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08" name="Rectangle 107">
            <a:hlinkClick r:id="" action="ppaction://hlinkshowjump?jump=nextslide"/>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09" name="Rectangle 108">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Left Arrow 109"/>
          <p:cNvSpPr/>
          <p:nvPr/>
        </p:nvSpPr>
        <p:spPr>
          <a:xfrm rot="1363820">
            <a:off x="4183996" y="256238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1" name="TextBox 12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2" name="Rectangle 12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42" name="Rectangle 141"/>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p:cNvGrpSpPr/>
          <p:nvPr/>
        </p:nvGrpSpPr>
        <p:grpSpPr>
          <a:xfrm>
            <a:off x="9624392" y="692696"/>
            <a:ext cx="1584176" cy="576064"/>
            <a:chOff x="3071664" y="2708920"/>
            <a:chExt cx="1659613" cy="648072"/>
          </a:xfrm>
          <a:solidFill>
            <a:schemeClr val="accent5">
              <a:lumMod val="75000"/>
            </a:schemeClr>
          </a:solidFill>
        </p:grpSpPr>
        <p:sp>
          <p:nvSpPr>
            <p:cNvPr id="144" name="Rectangle 14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6" name="Group 145"/>
          <p:cNvGrpSpPr/>
          <p:nvPr/>
        </p:nvGrpSpPr>
        <p:grpSpPr>
          <a:xfrm>
            <a:off x="6456040" y="692696"/>
            <a:ext cx="1584176" cy="576064"/>
            <a:chOff x="3071664" y="2852936"/>
            <a:chExt cx="1584176" cy="648072"/>
          </a:xfrm>
          <a:solidFill>
            <a:schemeClr val="accent5">
              <a:lumMod val="75000"/>
            </a:schemeClr>
          </a:solidFill>
        </p:grpSpPr>
        <p:sp>
          <p:nvSpPr>
            <p:cNvPr id="147" name="Rectangle 146"/>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9" name="Group 148"/>
          <p:cNvGrpSpPr/>
          <p:nvPr/>
        </p:nvGrpSpPr>
        <p:grpSpPr>
          <a:xfrm>
            <a:off x="3215680" y="692696"/>
            <a:ext cx="1728193" cy="576064"/>
            <a:chOff x="936470" y="3438001"/>
            <a:chExt cx="1653053" cy="648072"/>
          </a:xfrm>
          <a:solidFill>
            <a:schemeClr val="accent5">
              <a:lumMod val="75000"/>
            </a:schemeClr>
          </a:solidFill>
        </p:grpSpPr>
        <p:sp>
          <p:nvSpPr>
            <p:cNvPr id="150" name="Rectangle 149"/>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52" name="Group 151"/>
          <p:cNvGrpSpPr/>
          <p:nvPr/>
        </p:nvGrpSpPr>
        <p:grpSpPr>
          <a:xfrm>
            <a:off x="4871864" y="692696"/>
            <a:ext cx="1584176" cy="576064"/>
            <a:chOff x="3071664" y="2708920"/>
            <a:chExt cx="1584176" cy="648072"/>
          </a:xfrm>
          <a:solidFill>
            <a:schemeClr val="accent5">
              <a:lumMod val="75000"/>
            </a:schemeClr>
          </a:solidFill>
        </p:grpSpPr>
        <p:sp>
          <p:nvSpPr>
            <p:cNvPr id="153" name="Rectangle 15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5" name="Group 154"/>
          <p:cNvGrpSpPr/>
          <p:nvPr/>
        </p:nvGrpSpPr>
        <p:grpSpPr>
          <a:xfrm>
            <a:off x="8040216" y="692696"/>
            <a:ext cx="1584176" cy="576064"/>
            <a:chOff x="3071664" y="2492896"/>
            <a:chExt cx="1584176" cy="648072"/>
          </a:xfrm>
          <a:solidFill>
            <a:schemeClr val="accent5">
              <a:lumMod val="75000"/>
            </a:schemeClr>
          </a:solidFill>
        </p:grpSpPr>
        <p:sp>
          <p:nvSpPr>
            <p:cNvPr id="156" name="Rectangle 155"/>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 name="Folded Corner 6"/>
          <p:cNvSpPr/>
          <p:nvPr/>
        </p:nvSpPr>
        <p:spPr>
          <a:xfrm>
            <a:off x="8040216" y="2132856"/>
            <a:ext cx="2304256" cy="115212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先不做从系统内之前学期导入课程信息。</a:t>
            </a:r>
            <a:endParaRPr lang="en-US" dirty="0">
              <a:solidFill>
                <a:schemeClr val="tx1"/>
              </a:solidFill>
            </a:endParaRPr>
          </a:p>
        </p:txBody>
      </p:sp>
      <p:sp>
        <p:nvSpPr>
          <p:cNvPr id="8" name="Oval 7"/>
          <p:cNvSpPr/>
          <p:nvPr/>
        </p:nvSpPr>
        <p:spPr>
          <a:xfrm>
            <a:off x="3359696" y="1916832"/>
            <a:ext cx="4536504" cy="1512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3647728" y="2060848"/>
            <a:ext cx="3888432"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27278</Words>
  <Application>WPS 演示</Application>
  <PresentationFormat>Widescreen</PresentationFormat>
  <Paragraphs>12066</Paragraphs>
  <Slides>83</Slides>
  <Notes>80</Notes>
  <HiddenSlides>7</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83</vt:i4>
      </vt:variant>
    </vt:vector>
  </HeadingPairs>
  <TitlesOfParts>
    <vt:vector size="95" baseType="lpstr">
      <vt:lpstr>Arial</vt:lpstr>
      <vt:lpstr>宋体</vt:lpstr>
      <vt:lpstr>Wingdings</vt:lpstr>
      <vt:lpstr>Arial</vt:lpstr>
      <vt:lpstr>Symbol</vt:lpstr>
      <vt:lpstr>等线 Light</vt:lpstr>
      <vt:lpstr>Calibri Light</vt:lpstr>
      <vt:lpstr>等线</vt:lpstr>
      <vt:lpstr>Calibri</vt:lpstr>
      <vt:lpstr>微软雅黑</vt:lpstr>
      <vt:lpstr>Arial Unicode MS</vt:lpstr>
      <vt:lpstr>Office Theme</vt:lpstr>
      <vt:lpstr>复旦大学法学院排课系统界面演示</vt:lpstr>
      <vt:lpstr>to do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Arkey Huang</dc:creator>
  <cp:lastModifiedBy>喂了个烦</cp:lastModifiedBy>
  <cp:revision>109</cp:revision>
  <dcterms:created xsi:type="dcterms:W3CDTF">2018-01-20T03:43:00Z</dcterms:created>
  <dcterms:modified xsi:type="dcterms:W3CDTF">2018-01-24T15:50:24Z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