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1"/>
  </p:sldMasterIdLst>
  <p:notesMasterIdLst>
    <p:notesMasterId r:id="rId111"/>
  </p:notesMasterIdLst>
  <p:handoutMasterIdLst>
    <p:handoutMasterId r:id="rId112"/>
  </p:handoutMasterIdLst>
  <p:sldIdLst>
    <p:sldId id="256" r:id="rId2"/>
    <p:sldId id="425" r:id="rId3"/>
    <p:sldId id="458" r:id="rId4"/>
    <p:sldId id="474" r:id="rId5"/>
    <p:sldId id="448" r:id="rId6"/>
    <p:sldId id="446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0" r:id="rId24"/>
    <p:sldId id="287" r:id="rId25"/>
    <p:sldId id="288" r:id="rId26"/>
    <p:sldId id="289" r:id="rId27"/>
    <p:sldId id="335" r:id="rId28"/>
    <p:sldId id="291" r:id="rId29"/>
    <p:sldId id="292" r:id="rId30"/>
    <p:sldId id="294" r:id="rId31"/>
    <p:sldId id="295" r:id="rId32"/>
    <p:sldId id="293" r:id="rId33"/>
    <p:sldId id="296" r:id="rId34"/>
    <p:sldId id="297" r:id="rId35"/>
    <p:sldId id="300" r:id="rId36"/>
    <p:sldId id="301" r:id="rId37"/>
    <p:sldId id="302" r:id="rId38"/>
    <p:sldId id="308" r:id="rId39"/>
    <p:sldId id="311" r:id="rId40"/>
    <p:sldId id="309" r:id="rId41"/>
    <p:sldId id="312" r:id="rId42"/>
    <p:sldId id="470" r:id="rId43"/>
    <p:sldId id="471" r:id="rId44"/>
    <p:sldId id="472" r:id="rId45"/>
    <p:sldId id="473" r:id="rId46"/>
    <p:sldId id="467" r:id="rId47"/>
    <p:sldId id="469" r:id="rId48"/>
    <p:sldId id="468" r:id="rId49"/>
    <p:sldId id="413" r:id="rId50"/>
    <p:sldId id="460" r:id="rId51"/>
    <p:sldId id="414" r:id="rId52"/>
    <p:sldId id="415" r:id="rId53"/>
    <p:sldId id="461" r:id="rId54"/>
    <p:sldId id="463" r:id="rId55"/>
    <p:sldId id="464" r:id="rId56"/>
    <p:sldId id="465" r:id="rId57"/>
    <p:sldId id="275" r:id="rId58"/>
    <p:sldId id="319" r:id="rId59"/>
    <p:sldId id="320" r:id="rId60"/>
    <p:sldId id="322" r:id="rId61"/>
    <p:sldId id="323" r:id="rId62"/>
    <p:sldId id="324" r:id="rId63"/>
    <p:sldId id="325" r:id="rId64"/>
    <p:sldId id="326" r:id="rId65"/>
    <p:sldId id="332" r:id="rId66"/>
    <p:sldId id="496" r:id="rId67"/>
    <p:sldId id="416" r:id="rId68"/>
    <p:sldId id="485" r:id="rId69"/>
    <p:sldId id="486" r:id="rId70"/>
    <p:sldId id="442" r:id="rId71"/>
    <p:sldId id="443" r:id="rId72"/>
    <p:sldId id="338" r:id="rId73"/>
    <p:sldId id="339" r:id="rId74"/>
    <p:sldId id="340" r:id="rId75"/>
    <p:sldId id="341" r:id="rId76"/>
    <p:sldId id="387" r:id="rId77"/>
    <p:sldId id="394" r:id="rId78"/>
    <p:sldId id="395" r:id="rId79"/>
    <p:sldId id="396" r:id="rId80"/>
    <p:sldId id="466" r:id="rId81"/>
    <p:sldId id="487" r:id="rId82"/>
    <p:sldId id="360" r:id="rId83"/>
    <p:sldId id="484" r:id="rId84"/>
    <p:sldId id="488" r:id="rId85"/>
    <p:sldId id="373" r:id="rId86"/>
    <p:sldId id="374" r:id="rId87"/>
    <p:sldId id="375" r:id="rId88"/>
    <p:sldId id="376" r:id="rId89"/>
    <p:sldId id="391" r:id="rId90"/>
    <p:sldId id="378" r:id="rId91"/>
    <p:sldId id="381" r:id="rId92"/>
    <p:sldId id="380" r:id="rId93"/>
    <p:sldId id="382" r:id="rId94"/>
    <p:sldId id="383" r:id="rId95"/>
    <p:sldId id="384" r:id="rId96"/>
    <p:sldId id="392" r:id="rId97"/>
    <p:sldId id="495" r:id="rId98"/>
    <p:sldId id="444" r:id="rId99"/>
    <p:sldId id="491" r:id="rId100"/>
    <p:sldId id="489" r:id="rId101"/>
    <p:sldId id="431" r:id="rId102"/>
    <p:sldId id="432" r:id="rId103"/>
    <p:sldId id="433" r:id="rId104"/>
    <p:sldId id="438" r:id="rId105"/>
    <p:sldId id="439" r:id="rId106"/>
    <p:sldId id="441" r:id="rId107"/>
    <p:sldId id="493" r:id="rId108"/>
    <p:sldId id="494" r:id="rId109"/>
    <p:sldId id="263" r:id="rId1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B2A"/>
    <a:srgbClr val="208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8" autoAdjust="0"/>
    <p:restoredTop sz="94712"/>
  </p:normalViewPr>
  <p:slideViewPr>
    <p:cSldViewPr snapToGrid="0" snapToObjects="1">
      <p:cViewPr varScale="1">
        <p:scale>
          <a:sx n="64" d="100"/>
          <a:sy n="64" d="100"/>
        </p:scale>
        <p:origin x="82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0F2F6-F5AA-DE4A-9C83-0E2950FF6B9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FD550-8B26-DD4B-A241-54D585D2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278B-891C-DF49-A05F-88209B4C909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6D387-ED2D-B243-8591-A0E20858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uses of a</a:t>
            </a:r>
            <a:r>
              <a:rPr lang="en-US" baseline="0" dirty="0"/>
              <a:t> partially ordered set is as a description of a set of total orders.</a:t>
            </a:r>
          </a:p>
          <a:p>
            <a:r>
              <a:rPr lang="en-US" baseline="0" dirty="0"/>
              <a:t>We can think of extending the set of relations in a </a:t>
            </a:r>
            <a:r>
              <a:rPr lang="en-US" baseline="0" dirty="0" err="1"/>
              <a:t>poset</a:t>
            </a:r>
            <a:r>
              <a:rPr lang="en-US" baseline="0" dirty="0"/>
              <a:t> until the elements are totally ordered. </a:t>
            </a:r>
          </a:p>
          <a:p>
            <a:r>
              <a:rPr lang="en-US" baseline="0" dirty="0"/>
              <a:t>Such an extension is called a linear extension.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8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poset</a:t>
            </a:r>
            <a:r>
              <a:rPr lang="en-US" dirty="0"/>
              <a:t> may, for example,</a:t>
            </a:r>
            <a:r>
              <a:rPr lang="en-US" baseline="0" dirty="0"/>
              <a:t> represent jobs that are constrained in their scheduling – perhaps A must be executed before C,</a:t>
            </a:r>
          </a:p>
          <a:p>
            <a:r>
              <a:rPr lang="en-US" baseline="0" dirty="0"/>
              <a:t>B before D, D </a:t>
            </a:r>
            <a:r>
              <a:rPr lang="en-US" baseline="0" dirty="0" err="1"/>
              <a:t>begore</a:t>
            </a:r>
            <a:r>
              <a:rPr lang="en-US" baseline="0" dirty="0"/>
              <a:t> f and G, etc.   Then we seek a schedule or total order of the jobs that is consistent with the partial partial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can easily obtain such an ordering, or linear extension, just by SHELLING the </a:t>
            </a:r>
            <a:r>
              <a:rPr lang="en-US" baseline="0" dirty="0" err="1"/>
              <a:t>poset</a:t>
            </a:r>
            <a:r>
              <a:rPr lang="en-US" baseline="0" dirty="0"/>
              <a:t>, by which I mean, removing minimal elements from the </a:t>
            </a:r>
            <a:r>
              <a:rPr lang="en-US" baseline="0" dirty="0" err="1"/>
              <a:t>poset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4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shell</a:t>
            </a:r>
            <a:r>
              <a:rPr lang="en-US" baseline="0" dirty="0"/>
              <a:t> the elements, the slide shows the covers relations that the last shelled element has with the remainder of the </a:t>
            </a:r>
            <a:r>
              <a:rPr lang="en-US" baseline="0" dirty="0" err="1"/>
              <a:t>poset</a:t>
            </a:r>
            <a:r>
              <a:rPr lang="en-US" baseline="0" dirty="0"/>
              <a:t>.</a:t>
            </a:r>
          </a:p>
          <a:p>
            <a:r>
              <a:rPr lang="en-US" baseline="0" dirty="0"/>
              <a:t>At this point, it is viable to shell either C or D,     Now, one of the things we are interested in is not just finding any linear extension, but finding ones that are optimal by some metric.</a:t>
            </a:r>
          </a:p>
          <a:p>
            <a:r>
              <a:rPr lang="en-US" baseline="0" dirty="0"/>
              <a:t>The topic of this talk is the bump number.  A bump is introduced into a linear extension when an element in the ordering immediately follows one which constrains it.  </a:t>
            </a:r>
          </a:p>
          <a:p>
            <a:r>
              <a:rPr lang="en-US" baseline="0" dirty="0"/>
              <a:t>We can think of the </a:t>
            </a:r>
            <a:r>
              <a:rPr lang="en-US" baseline="0" dirty="0" err="1"/>
              <a:t>poset</a:t>
            </a:r>
            <a:r>
              <a:rPr lang="en-US" baseline="0" dirty="0"/>
              <a:t> as being jobs to be scheduled; and one job precedes another when the outputs of one feed into the inputs of the other; and suppose also that there is a communication delay in delivering the inputs;  so scheduling D right after B would incur such a delay whereas scheduling C at this point would not.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7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call the</a:t>
            </a:r>
            <a:r>
              <a:rPr lang="en-US" baseline="0" dirty="0"/>
              <a:t> incidence of two related jobs being adjacent in the linear ordering a BUMP.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2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MPC for</a:t>
            </a:r>
            <a:r>
              <a:rPr lang="en-US" baseline="0" dirty="0"/>
              <a:t> Interval Graphs: </a:t>
            </a:r>
            <a:r>
              <a:rPr lang="en-US" baseline="0" dirty="0" err="1"/>
              <a:t>Arikati</a:t>
            </a:r>
            <a:r>
              <a:rPr lang="en-US" baseline="0" dirty="0"/>
              <a:t> and </a:t>
            </a:r>
            <a:r>
              <a:rPr lang="en-US" baseline="0" dirty="0" err="1"/>
              <a:t>Rangan</a:t>
            </a:r>
            <a:r>
              <a:rPr lang="en-US" baseline="0" dirty="0"/>
              <a:t> 1990</a:t>
            </a:r>
          </a:p>
          <a:p>
            <a:r>
              <a:rPr lang="en-US" baseline="0" dirty="0" err="1"/>
              <a:t>Fujii</a:t>
            </a:r>
            <a:r>
              <a:rPr lang="en-US" baseline="0" dirty="0"/>
              <a:t> </a:t>
            </a:r>
            <a:r>
              <a:rPr lang="en-US" baseline="0" dirty="0" err="1"/>
              <a:t>Kasami</a:t>
            </a:r>
            <a:r>
              <a:rPr lang="en-US" baseline="0" dirty="0"/>
              <a:t> </a:t>
            </a:r>
            <a:r>
              <a:rPr lang="en-US" baseline="0" dirty="0" err="1"/>
              <a:t>Ninomiya</a:t>
            </a:r>
            <a:r>
              <a:rPr lang="en-US" baseline="0" dirty="0"/>
              <a:t> 1969</a:t>
            </a:r>
          </a:p>
          <a:p>
            <a:r>
              <a:rPr lang="en-US" baseline="0" dirty="0" err="1"/>
              <a:t>Damaschke</a:t>
            </a:r>
            <a:r>
              <a:rPr lang="en-US" baseline="0" dirty="0"/>
              <a:t> </a:t>
            </a:r>
            <a:r>
              <a:rPr lang="en-US" baseline="0" dirty="0" err="1"/>
              <a:t>Deogun</a:t>
            </a:r>
            <a:r>
              <a:rPr lang="en-US" baseline="0" dirty="0"/>
              <a:t> </a:t>
            </a:r>
            <a:r>
              <a:rPr lang="en-US" baseline="0" dirty="0" err="1"/>
              <a:t>Kratsch</a:t>
            </a:r>
            <a:r>
              <a:rPr lang="en-US" baseline="0" dirty="0"/>
              <a:t> Steiner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05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MPC for</a:t>
            </a:r>
            <a:r>
              <a:rPr lang="en-US" baseline="0" dirty="0"/>
              <a:t> Interval Graphs: </a:t>
            </a:r>
            <a:r>
              <a:rPr lang="en-US" baseline="0" dirty="0" err="1"/>
              <a:t>Arikati</a:t>
            </a:r>
            <a:r>
              <a:rPr lang="en-US" baseline="0" dirty="0"/>
              <a:t> and </a:t>
            </a:r>
            <a:r>
              <a:rPr lang="en-US" baseline="0" dirty="0" err="1"/>
              <a:t>Rangan</a:t>
            </a:r>
            <a:r>
              <a:rPr lang="en-US" baseline="0" dirty="0"/>
              <a:t> 1990</a:t>
            </a:r>
          </a:p>
          <a:p>
            <a:r>
              <a:rPr lang="en-US" baseline="0" dirty="0" err="1"/>
              <a:t>Fujii</a:t>
            </a:r>
            <a:r>
              <a:rPr lang="en-US" baseline="0" dirty="0"/>
              <a:t> </a:t>
            </a:r>
            <a:r>
              <a:rPr lang="en-US" baseline="0" dirty="0" err="1"/>
              <a:t>Kasami</a:t>
            </a:r>
            <a:r>
              <a:rPr lang="en-US" baseline="0" dirty="0"/>
              <a:t> </a:t>
            </a:r>
            <a:r>
              <a:rPr lang="en-US" baseline="0" dirty="0" err="1"/>
              <a:t>Ninomiya</a:t>
            </a:r>
            <a:r>
              <a:rPr lang="en-US" baseline="0" dirty="0"/>
              <a:t> 1969</a:t>
            </a:r>
          </a:p>
          <a:p>
            <a:r>
              <a:rPr lang="en-US" baseline="0" dirty="0" err="1"/>
              <a:t>Damaschke</a:t>
            </a:r>
            <a:r>
              <a:rPr lang="en-US" baseline="0" dirty="0"/>
              <a:t> </a:t>
            </a:r>
            <a:r>
              <a:rPr lang="en-US" baseline="0" dirty="0" err="1"/>
              <a:t>Deogun</a:t>
            </a:r>
            <a:r>
              <a:rPr lang="en-US" baseline="0" dirty="0"/>
              <a:t> </a:t>
            </a:r>
            <a:r>
              <a:rPr lang="en-US" baseline="0" dirty="0" err="1"/>
              <a:t>Kratsch</a:t>
            </a:r>
            <a:r>
              <a:rPr lang="en-US" baseline="0" dirty="0"/>
              <a:t> Steiner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05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MPC for</a:t>
            </a:r>
            <a:r>
              <a:rPr lang="en-US" baseline="0" dirty="0"/>
              <a:t> Interval Graphs: </a:t>
            </a:r>
            <a:r>
              <a:rPr lang="en-US" baseline="0" dirty="0" err="1"/>
              <a:t>Arikati</a:t>
            </a:r>
            <a:r>
              <a:rPr lang="en-US" baseline="0" dirty="0"/>
              <a:t> and </a:t>
            </a:r>
            <a:r>
              <a:rPr lang="en-US" baseline="0" dirty="0" err="1"/>
              <a:t>Rangan</a:t>
            </a:r>
            <a:r>
              <a:rPr lang="en-US" baseline="0" dirty="0"/>
              <a:t> 1990</a:t>
            </a:r>
          </a:p>
          <a:p>
            <a:r>
              <a:rPr lang="en-US" baseline="0" dirty="0" err="1"/>
              <a:t>Fujii</a:t>
            </a:r>
            <a:r>
              <a:rPr lang="en-US" baseline="0" dirty="0"/>
              <a:t> </a:t>
            </a:r>
            <a:r>
              <a:rPr lang="en-US" baseline="0" dirty="0" err="1"/>
              <a:t>Kasami</a:t>
            </a:r>
            <a:r>
              <a:rPr lang="en-US" baseline="0" dirty="0"/>
              <a:t> </a:t>
            </a:r>
            <a:r>
              <a:rPr lang="en-US" baseline="0" dirty="0" err="1"/>
              <a:t>Ninomiya</a:t>
            </a:r>
            <a:r>
              <a:rPr lang="en-US" baseline="0" dirty="0"/>
              <a:t> 1969</a:t>
            </a:r>
          </a:p>
          <a:p>
            <a:r>
              <a:rPr lang="en-US" baseline="0" dirty="0" err="1"/>
              <a:t>Damaschke</a:t>
            </a:r>
            <a:r>
              <a:rPr lang="en-US" baseline="0" dirty="0"/>
              <a:t> </a:t>
            </a:r>
            <a:r>
              <a:rPr lang="en-US" baseline="0" dirty="0" err="1"/>
              <a:t>Deogun</a:t>
            </a:r>
            <a:r>
              <a:rPr lang="en-US" baseline="0" dirty="0"/>
              <a:t> </a:t>
            </a:r>
            <a:r>
              <a:rPr lang="en-US" baseline="0" dirty="0" err="1"/>
              <a:t>Kratsch</a:t>
            </a:r>
            <a:r>
              <a:rPr lang="en-US" baseline="0" dirty="0"/>
              <a:t> Steiner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0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Represent a </a:t>
            </a:r>
            <a:r>
              <a:rPr lang="en-US" baseline="0" dirty="0" err="1"/>
              <a:t>poset</a:t>
            </a:r>
            <a:r>
              <a:rPr lang="en-US" baseline="0" dirty="0"/>
              <a:t> with a directed acyclic graph; the edges have a direction implied, and the direction is usually not drawn; </a:t>
            </a:r>
          </a:p>
          <a:p>
            <a:r>
              <a:rPr lang="en-US" baseline="0" dirty="0"/>
              <a:t>U &lt; v there is an upwards-only path from u to v in the diagram.  If the path of of length one, we say that u is covered by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D387-ED2D-B243-8591-A0E20858D1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1D80-43DF-8845-8F59-7072C512D991}" type="datetime1">
              <a:rPr lang="en-CA" smtClean="0"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A2A4-1F89-CA46-9A70-A1DD858B4D1F}" type="datetime1">
              <a:rPr lang="en-CA" smtClean="0"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E28-0572-834F-A9FA-2C1A3DC409BC}" type="datetime1">
              <a:rPr lang="en-CA" smtClean="0"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9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C257-12E5-1A45-B02D-F3A3D96F6442}" type="datetime1">
              <a:rPr lang="en-CA" smtClean="0"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8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F2DE-6308-DB48-A429-2148738A49EC}" type="datetime1">
              <a:rPr lang="en-CA" smtClean="0"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9DD1-B4BC-C04D-931D-3EDFC8C2E295}" type="datetime1">
              <a:rPr lang="en-CA" smtClean="0"/>
              <a:t>01/10/2019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7EE6-D52D-864D-AB9D-DF4D6D568A86}" type="datetime1">
              <a:rPr lang="en-CA" smtClean="0"/>
              <a:t>01/10/2019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E4F4-CAC0-3244-A75E-914169664DF4}" type="datetime1">
              <a:rPr lang="en-CA" smtClean="0"/>
              <a:t>01/10/2019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B19-2F03-4349-837F-EBA58A106D26}" type="datetime1">
              <a:rPr lang="en-CA" smtClean="0"/>
              <a:t>01/10/2019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EC7-C09C-9D44-A422-A66EF1017346}" type="datetime1">
              <a:rPr lang="en-CA" smtClean="0"/>
              <a:t>01/10/2019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8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EA9E-99A2-BF48-9D2D-9D1068816F1A}" type="datetime1">
              <a:rPr lang="en-CA" smtClean="0"/>
              <a:t>01/10/2019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6BC5-F34A-4148-96F9-E575C5AD71AD}" type="datetime1">
              <a:rPr lang="en-CA" smtClean="0"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Gara Pruesse     Vancouver Island University     Connections in Discrete Mathematics SFU 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03AE-FE57-2942-AE92-ECA28BEA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3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909"/>
            <a:ext cx="7772400" cy="28170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Edwardian Script ITC"/>
                <a:cs typeface="Edwardian Script ITC"/>
              </a:rPr>
              <a:t>The Most Elegant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Edwardian Script ITC"/>
                <a:cs typeface="Edwardian Script ITC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Bump Number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1104"/>
            <a:ext cx="6400800" cy="2514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Gara Pruesse</a:t>
            </a:r>
          </a:p>
          <a:p>
            <a:r>
              <a:rPr lang="en-US" cap="none" dirty="0">
                <a:latin typeface="Arial"/>
              </a:rPr>
              <a:t>Vancouver Island University</a:t>
            </a:r>
          </a:p>
          <a:p>
            <a:endParaRPr lang="en-US" cap="none" dirty="0">
              <a:latin typeface="Arial"/>
            </a:endParaRPr>
          </a:p>
          <a:p>
            <a:r>
              <a:rPr lang="en-US" dirty="0">
                <a:solidFill>
                  <a:srgbClr val="3366FF"/>
                </a:solidFill>
              </a:rPr>
              <a:t>Derek </a:t>
            </a:r>
            <a:r>
              <a:rPr lang="en-US" dirty="0" err="1">
                <a:solidFill>
                  <a:srgbClr val="3366FF"/>
                </a:solidFill>
              </a:rPr>
              <a:t>Corneil</a:t>
            </a:r>
            <a:endParaRPr lang="en-US" dirty="0">
              <a:solidFill>
                <a:srgbClr val="3366FF"/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Lalla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Mouatadid</a:t>
            </a:r>
            <a:endParaRPr lang="en-US" dirty="0">
              <a:solidFill>
                <a:srgbClr val="3366FF"/>
              </a:solidFill>
            </a:endParaRPr>
          </a:p>
          <a:p>
            <a:r>
              <a:rPr lang="en-US" cap="none" dirty="0">
                <a:latin typeface="Arial"/>
              </a:rPr>
              <a:t>University of Toronto</a:t>
            </a:r>
          </a:p>
          <a:p>
            <a:endParaRPr lang="en-US" cap="non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69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</a:t>
            </a:r>
            <a:r>
              <a:rPr lang="en-US" i="1" dirty="0">
                <a:solidFill>
                  <a:srgbClr val="FF6600"/>
                </a:solidFill>
              </a:rPr>
              <a:t>partially</a:t>
            </a:r>
            <a:r>
              <a:rPr lang="en-US" dirty="0">
                <a:solidFill>
                  <a:srgbClr val="FF6600"/>
                </a:solidFill>
              </a:rPr>
              <a:t>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1279610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1920987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907801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619206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4729" y="1621278"/>
            <a:ext cx="387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always be extended (add relations)</a:t>
            </a:r>
          </a:p>
          <a:p>
            <a:r>
              <a:rPr lang="en-US" dirty="0"/>
              <a:t>Until the ordering is </a:t>
            </a:r>
            <a:r>
              <a:rPr lang="en-US" i="1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5316" y="312163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equivalent to shelling the </a:t>
            </a:r>
            <a:r>
              <a:rPr lang="en-US" dirty="0" err="1"/>
              <a:t>poset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510" y="516499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9589" y="147235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28061" y="23717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59948" y="2283699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10011" y="514994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95870" y="5105191"/>
            <a:ext cx="2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01745" y="516499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2732" y="143661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34790" y="235097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2687704" y="1790114"/>
            <a:ext cx="547133" cy="694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77253" y="177383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25704" y="1805944"/>
            <a:ext cx="751549" cy="662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25704" y="183850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338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is the </a:t>
            </a:r>
            <a:r>
              <a:rPr lang="en-US" dirty="0">
                <a:latin typeface="Edwardian Script ITC"/>
                <a:cs typeface="Edwardian Script ITC"/>
              </a:rPr>
              <a:t>Elegant </a:t>
            </a:r>
            <a:r>
              <a:rPr lang="en-US" dirty="0">
                <a:cs typeface="Edwardian Script ITC"/>
              </a:rPr>
              <a:t>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 log w) </a:t>
            </a:r>
            <a:r>
              <a:rPr lang="en-US" dirty="0">
                <a:solidFill>
                  <a:srgbClr val="3366FF"/>
                </a:solidFill>
              </a:rPr>
              <a:t>   w is size of maximum </a:t>
            </a:r>
            <a:r>
              <a:rPr lang="en-US" dirty="0" err="1">
                <a:solidFill>
                  <a:srgbClr val="3366FF"/>
                </a:solidFill>
              </a:rPr>
              <a:t>antichain</a:t>
            </a:r>
            <a:endParaRPr lang="en-US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</a:rPr>
              <a:t>                           n is size of the cover graph</a:t>
            </a:r>
          </a:p>
          <a:p>
            <a:r>
              <a:rPr lang="en-US" dirty="0"/>
              <a:t>Can be quickly programmed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</p:spTree>
    <p:extLst>
      <p:ext uri="{BB962C8B-B14F-4D97-AF65-F5344CB8AC3E}">
        <p14:creationId xmlns:p14="http://schemas.microsoft.com/office/powerpoint/2010/main" val="41453628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2-Processor Schedules</a:t>
            </a:r>
            <a:endParaRPr lang="en-US" sz="3200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817412" y="4019381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2664414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3504591" y="403466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427500" y="3059388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1910011" y="398028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42200" y="3297678"/>
            <a:ext cx="1603345" cy="73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8" idx="3"/>
          </p:cNvCxnSpPr>
          <p:nvPr/>
        </p:nvCxnSpPr>
        <p:spPr>
          <a:xfrm>
            <a:off x="3536523" y="3235436"/>
            <a:ext cx="0" cy="825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3"/>
          </p:cNvCxnSpPr>
          <p:nvPr/>
        </p:nvCxnSpPr>
        <p:spPr>
          <a:xfrm>
            <a:off x="2817412" y="3297678"/>
            <a:ext cx="719111" cy="762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9034" y="3297678"/>
            <a:ext cx="0" cy="682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  <a:endCxn id="10" idx="5"/>
          </p:cNvCxnSpPr>
          <p:nvPr/>
        </p:nvCxnSpPr>
        <p:spPr>
          <a:xfrm flipH="1">
            <a:off x="2096124" y="3209654"/>
            <a:ext cx="1363308" cy="79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" idx="4"/>
          </p:cNvCxnSpPr>
          <p:nvPr/>
        </p:nvCxnSpPr>
        <p:spPr>
          <a:xfrm>
            <a:off x="2817412" y="3297678"/>
            <a:ext cx="109023" cy="721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9101" y="3952102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8781" y="299510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3386" y="4059219"/>
            <a:ext cx="18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7775" y="4004948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26611" y="2916579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8943" y="2916579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5834" y="1797326"/>
            <a:ext cx="2730886" cy="4616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   b   c   d   e   f   g  h</a:t>
            </a:r>
          </a:p>
        </p:txBody>
      </p:sp>
      <p:sp>
        <p:nvSpPr>
          <p:cNvPr id="14" name="Freeform 13"/>
          <p:cNvSpPr/>
          <p:nvPr/>
        </p:nvSpPr>
        <p:spPr>
          <a:xfrm>
            <a:off x="5406559" y="1886163"/>
            <a:ext cx="188601" cy="113236"/>
          </a:xfrm>
          <a:custGeom>
            <a:avLst/>
            <a:gdLst>
              <a:gd name="connsiteX0" fmla="*/ 0 w 188601"/>
              <a:gd name="connsiteY0" fmla="*/ 100661 h 113236"/>
              <a:gd name="connsiteX1" fmla="*/ 88014 w 188601"/>
              <a:gd name="connsiteY1" fmla="*/ 62 h 113236"/>
              <a:gd name="connsiteX2" fmla="*/ 188601 w 188601"/>
              <a:gd name="connsiteY2" fmla="*/ 113236 h 11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601" h="113236">
                <a:moveTo>
                  <a:pt x="0" y="100661"/>
                </a:moveTo>
                <a:cubicBezTo>
                  <a:pt x="28290" y="49313"/>
                  <a:pt x="56581" y="-2034"/>
                  <a:pt x="88014" y="62"/>
                </a:cubicBezTo>
                <a:cubicBezTo>
                  <a:pt x="119447" y="2158"/>
                  <a:pt x="188601" y="113236"/>
                  <a:pt x="188601" y="11323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25834" y="2995100"/>
            <a:ext cx="4257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schedule these unit-length jobs </a:t>
            </a:r>
          </a:p>
          <a:p>
            <a:r>
              <a:rPr lang="en-US" dirty="0"/>
              <a:t>on two identical processor so that no job is</a:t>
            </a:r>
          </a:p>
          <a:p>
            <a:r>
              <a:rPr lang="en-US" dirty="0"/>
              <a:t>executed before all of its lower covers have </a:t>
            </a:r>
          </a:p>
          <a:p>
            <a:r>
              <a:rPr lang="en-US" dirty="0"/>
              <a:t>completed execution.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 flipV="1">
            <a:off x="2999839" y="233612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 flipV="1">
            <a:off x="2326611" y="231536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03661" y="2113485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19034" y="2105296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019034" y="2491414"/>
            <a:ext cx="329537" cy="630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7" idx="3"/>
          </p:cNvCxnSpPr>
          <p:nvPr/>
        </p:nvCxnSpPr>
        <p:spPr>
          <a:xfrm>
            <a:off x="2348571" y="2519663"/>
            <a:ext cx="347775" cy="627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1" idx="5"/>
          </p:cNvCxnSpPr>
          <p:nvPr/>
        </p:nvCxnSpPr>
        <p:spPr>
          <a:xfrm flipH="1">
            <a:off x="2042200" y="2491414"/>
            <a:ext cx="1002442" cy="655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9" idx="4"/>
          </p:cNvCxnSpPr>
          <p:nvPr/>
        </p:nvCxnSpPr>
        <p:spPr>
          <a:xfrm>
            <a:off x="2348571" y="2491414"/>
            <a:ext cx="1187952" cy="567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9" idx="5"/>
          </p:cNvCxnSpPr>
          <p:nvPr/>
        </p:nvCxnSpPr>
        <p:spPr>
          <a:xfrm>
            <a:off x="3135309" y="2519663"/>
            <a:ext cx="478304" cy="565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7" idx="4"/>
          </p:cNvCxnSpPr>
          <p:nvPr/>
        </p:nvCxnSpPr>
        <p:spPr>
          <a:xfrm flipH="1">
            <a:off x="2773437" y="2519663"/>
            <a:ext cx="273791" cy="601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019034" y="3285103"/>
            <a:ext cx="927177" cy="761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489051" y="1852923"/>
            <a:ext cx="188601" cy="113236"/>
          </a:xfrm>
          <a:custGeom>
            <a:avLst/>
            <a:gdLst>
              <a:gd name="connsiteX0" fmla="*/ 0 w 188601"/>
              <a:gd name="connsiteY0" fmla="*/ 100661 h 113236"/>
              <a:gd name="connsiteX1" fmla="*/ 88014 w 188601"/>
              <a:gd name="connsiteY1" fmla="*/ 62 h 113236"/>
              <a:gd name="connsiteX2" fmla="*/ 188601 w 188601"/>
              <a:gd name="connsiteY2" fmla="*/ 113236 h 11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601" h="113236">
                <a:moveTo>
                  <a:pt x="0" y="100661"/>
                </a:moveTo>
                <a:cubicBezTo>
                  <a:pt x="28290" y="49313"/>
                  <a:pt x="56581" y="-2034"/>
                  <a:pt x="88014" y="62"/>
                </a:cubicBezTo>
                <a:cubicBezTo>
                  <a:pt x="119447" y="2158"/>
                  <a:pt x="188601" y="113236"/>
                  <a:pt x="188601" y="11323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254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2-Processor Schedules</a:t>
            </a:r>
            <a:endParaRPr lang="en-US" sz="3200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817412" y="4019381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2664414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3504591" y="403466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427500" y="3059388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1910011" y="398028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19034" y="3297678"/>
            <a:ext cx="1626511" cy="73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8" idx="3"/>
          </p:cNvCxnSpPr>
          <p:nvPr/>
        </p:nvCxnSpPr>
        <p:spPr>
          <a:xfrm>
            <a:off x="3536523" y="3235436"/>
            <a:ext cx="0" cy="825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3"/>
          </p:cNvCxnSpPr>
          <p:nvPr/>
        </p:nvCxnSpPr>
        <p:spPr>
          <a:xfrm>
            <a:off x="2817412" y="3297678"/>
            <a:ext cx="719111" cy="762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9101" y="3952102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8781" y="299510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3386" y="4059219"/>
            <a:ext cx="18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7775" y="4004948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26611" y="2916579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8943" y="2916579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5834" y="1797326"/>
            <a:ext cx="2730886" cy="4616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   b   c   d   e   f   g  h</a:t>
            </a:r>
          </a:p>
        </p:txBody>
      </p:sp>
      <p:sp>
        <p:nvSpPr>
          <p:cNvPr id="14" name="Freeform 13"/>
          <p:cNvSpPr/>
          <p:nvPr/>
        </p:nvSpPr>
        <p:spPr>
          <a:xfrm>
            <a:off x="5406559" y="1886163"/>
            <a:ext cx="188601" cy="113236"/>
          </a:xfrm>
          <a:custGeom>
            <a:avLst/>
            <a:gdLst>
              <a:gd name="connsiteX0" fmla="*/ 0 w 188601"/>
              <a:gd name="connsiteY0" fmla="*/ 100661 h 113236"/>
              <a:gd name="connsiteX1" fmla="*/ 88014 w 188601"/>
              <a:gd name="connsiteY1" fmla="*/ 62 h 113236"/>
              <a:gd name="connsiteX2" fmla="*/ 188601 w 188601"/>
              <a:gd name="connsiteY2" fmla="*/ 113236 h 11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601" h="113236">
                <a:moveTo>
                  <a:pt x="0" y="100661"/>
                </a:moveTo>
                <a:cubicBezTo>
                  <a:pt x="28290" y="49313"/>
                  <a:pt x="56581" y="-2034"/>
                  <a:pt x="88014" y="62"/>
                </a:cubicBezTo>
                <a:cubicBezTo>
                  <a:pt x="119447" y="2158"/>
                  <a:pt x="188601" y="113236"/>
                  <a:pt x="188601" y="11323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489051" y="1852923"/>
            <a:ext cx="188601" cy="113236"/>
          </a:xfrm>
          <a:custGeom>
            <a:avLst/>
            <a:gdLst>
              <a:gd name="connsiteX0" fmla="*/ 0 w 188601"/>
              <a:gd name="connsiteY0" fmla="*/ 100661 h 113236"/>
              <a:gd name="connsiteX1" fmla="*/ 88014 w 188601"/>
              <a:gd name="connsiteY1" fmla="*/ 62 h 113236"/>
              <a:gd name="connsiteX2" fmla="*/ 188601 w 188601"/>
              <a:gd name="connsiteY2" fmla="*/ 113236 h 11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601" h="113236">
                <a:moveTo>
                  <a:pt x="0" y="100661"/>
                </a:moveTo>
                <a:cubicBezTo>
                  <a:pt x="28290" y="49313"/>
                  <a:pt x="56581" y="-2034"/>
                  <a:pt x="88014" y="62"/>
                </a:cubicBezTo>
                <a:cubicBezTo>
                  <a:pt x="119447" y="2158"/>
                  <a:pt x="188601" y="113236"/>
                  <a:pt x="188601" y="11323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25834" y="2995100"/>
            <a:ext cx="4257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schedule these unit-length jobs </a:t>
            </a:r>
          </a:p>
          <a:p>
            <a:r>
              <a:rPr lang="en-US" dirty="0"/>
              <a:t>on two identical processor so that no job is</a:t>
            </a:r>
          </a:p>
          <a:p>
            <a:r>
              <a:rPr lang="en-US" dirty="0"/>
              <a:t>executed before all of its lower covers have </a:t>
            </a:r>
          </a:p>
          <a:p>
            <a:r>
              <a:rPr lang="en-US" dirty="0"/>
              <a:t>completed execution.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 flipV="1">
            <a:off x="2999839" y="233612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 flipV="1">
            <a:off x="2326611" y="231536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03661" y="2113485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19034" y="2105296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019034" y="2491414"/>
            <a:ext cx="329537" cy="630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7" idx="3"/>
          </p:cNvCxnSpPr>
          <p:nvPr/>
        </p:nvCxnSpPr>
        <p:spPr>
          <a:xfrm>
            <a:off x="2348571" y="2519663"/>
            <a:ext cx="347775" cy="627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1" idx="5"/>
          </p:cNvCxnSpPr>
          <p:nvPr/>
        </p:nvCxnSpPr>
        <p:spPr>
          <a:xfrm flipH="1">
            <a:off x="2042200" y="2491414"/>
            <a:ext cx="1002442" cy="655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9" idx="4"/>
          </p:cNvCxnSpPr>
          <p:nvPr/>
        </p:nvCxnSpPr>
        <p:spPr>
          <a:xfrm>
            <a:off x="2348571" y="2491414"/>
            <a:ext cx="1187952" cy="567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9" idx="5"/>
          </p:cNvCxnSpPr>
          <p:nvPr/>
        </p:nvCxnSpPr>
        <p:spPr>
          <a:xfrm>
            <a:off x="3135309" y="2519663"/>
            <a:ext cx="478304" cy="565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7" idx="4"/>
          </p:cNvCxnSpPr>
          <p:nvPr/>
        </p:nvCxnSpPr>
        <p:spPr>
          <a:xfrm flipH="1">
            <a:off x="2773437" y="2519663"/>
            <a:ext cx="273791" cy="601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17371" y="1797326"/>
            <a:ext cx="0" cy="46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60720" y="1797326"/>
            <a:ext cx="0" cy="46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62811" y="1811925"/>
            <a:ext cx="0" cy="46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>
            <a:off x="2019034" y="3297678"/>
            <a:ext cx="927177" cy="761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5" idx="3"/>
          </p:cNvCxnSpPr>
          <p:nvPr/>
        </p:nvCxnSpPr>
        <p:spPr>
          <a:xfrm>
            <a:off x="2773437" y="3297678"/>
            <a:ext cx="75907" cy="747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3"/>
          </p:cNvCxnSpPr>
          <p:nvPr/>
        </p:nvCxnSpPr>
        <p:spPr>
          <a:xfrm flipH="1">
            <a:off x="2074132" y="3147412"/>
            <a:ext cx="1413403" cy="857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45150" y="3251083"/>
            <a:ext cx="73884" cy="754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365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2-Processor Schedules</a:t>
            </a:r>
            <a:endParaRPr lang="en-US" sz="3200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817412" y="4019381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2664414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3504591" y="403466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427500" y="3059388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1910011" y="398028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19034" y="3297678"/>
            <a:ext cx="1626511" cy="73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8" idx="3"/>
          </p:cNvCxnSpPr>
          <p:nvPr/>
        </p:nvCxnSpPr>
        <p:spPr>
          <a:xfrm>
            <a:off x="3536523" y="3235436"/>
            <a:ext cx="0" cy="825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3"/>
          </p:cNvCxnSpPr>
          <p:nvPr/>
        </p:nvCxnSpPr>
        <p:spPr>
          <a:xfrm>
            <a:off x="2817412" y="3297678"/>
            <a:ext cx="719111" cy="762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9101" y="3952102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8781" y="299510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3386" y="4059219"/>
            <a:ext cx="18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7775" y="4004948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26611" y="2916579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8943" y="2916579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5834" y="1797326"/>
            <a:ext cx="2730886" cy="4616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   b   c   d   e   f   g  h</a:t>
            </a:r>
          </a:p>
        </p:txBody>
      </p:sp>
      <p:sp>
        <p:nvSpPr>
          <p:cNvPr id="14" name="Freeform 13"/>
          <p:cNvSpPr/>
          <p:nvPr/>
        </p:nvSpPr>
        <p:spPr>
          <a:xfrm>
            <a:off x="5406559" y="1886163"/>
            <a:ext cx="188601" cy="113236"/>
          </a:xfrm>
          <a:custGeom>
            <a:avLst/>
            <a:gdLst>
              <a:gd name="connsiteX0" fmla="*/ 0 w 188601"/>
              <a:gd name="connsiteY0" fmla="*/ 100661 h 113236"/>
              <a:gd name="connsiteX1" fmla="*/ 88014 w 188601"/>
              <a:gd name="connsiteY1" fmla="*/ 62 h 113236"/>
              <a:gd name="connsiteX2" fmla="*/ 188601 w 188601"/>
              <a:gd name="connsiteY2" fmla="*/ 113236 h 11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601" h="113236">
                <a:moveTo>
                  <a:pt x="0" y="100661"/>
                </a:moveTo>
                <a:cubicBezTo>
                  <a:pt x="28290" y="49313"/>
                  <a:pt x="56581" y="-2034"/>
                  <a:pt x="88014" y="62"/>
                </a:cubicBezTo>
                <a:cubicBezTo>
                  <a:pt x="119447" y="2158"/>
                  <a:pt x="188601" y="113236"/>
                  <a:pt x="188601" y="11323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25834" y="2995100"/>
            <a:ext cx="4257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schedule these unit-length jobs </a:t>
            </a:r>
          </a:p>
          <a:p>
            <a:r>
              <a:rPr lang="en-US" dirty="0"/>
              <a:t>on two identical processor so that no job is</a:t>
            </a:r>
          </a:p>
          <a:p>
            <a:r>
              <a:rPr lang="en-US" dirty="0"/>
              <a:t>executed before all of its lower covers have </a:t>
            </a:r>
          </a:p>
          <a:p>
            <a:r>
              <a:rPr lang="en-US" dirty="0"/>
              <a:t>completed execution.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 flipV="1">
            <a:off x="2999839" y="233612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 flipV="1">
            <a:off x="2326611" y="231536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03661" y="2113485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19034" y="2105296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019034" y="2491414"/>
            <a:ext cx="329537" cy="630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7" idx="3"/>
          </p:cNvCxnSpPr>
          <p:nvPr/>
        </p:nvCxnSpPr>
        <p:spPr>
          <a:xfrm>
            <a:off x="2348571" y="2519663"/>
            <a:ext cx="347775" cy="627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1" idx="5"/>
          </p:cNvCxnSpPr>
          <p:nvPr/>
        </p:nvCxnSpPr>
        <p:spPr>
          <a:xfrm flipH="1">
            <a:off x="2042200" y="2491414"/>
            <a:ext cx="1002442" cy="655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9" idx="4"/>
          </p:cNvCxnSpPr>
          <p:nvPr/>
        </p:nvCxnSpPr>
        <p:spPr>
          <a:xfrm>
            <a:off x="2348571" y="2491414"/>
            <a:ext cx="1187952" cy="567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9" idx="5"/>
          </p:cNvCxnSpPr>
          <p:nvPr/>
        </p:nvCxnSpPr>
        <p:spPr>
          <a:xfrm>
            <a:off x="3135309" y="2519663"/>
            <a:ext cx="478304" cy="565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7" idx="4"/>
          </p:cNvCxnSpPr>
          <p:nvPr/>
        </p:nvCxnSpPr>
        <p:spPr>
          <a:xfrm flipH="1">
            <a:off x="2773437" y="2519663"/>
            <a:ext cx="273791" cy="601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17371" y="1797326"/>
            <a:ext cx="0" cy="46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60720" y="1797326"/>
            <a:ext cx="0" cy="46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62811" y="1797326"/>
            <a:ext cx="0" cy="46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>
            <a:off x="2019034" y="3297678"/>
            <a:ext cx="927177" cy="761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5" idx="3"/>
          </p:cNvCxnSpPr>
          <p:nvPr/>
        </p:nvCxnSpPr>
        <p:spPr>
          <a:xfrm>
            <a:off x="2773437" y="3297678"/>
            <a:ext cx="75907" cy="747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3"/>
          </p:cNvCxnSpPr>
          <p:nvPr/>
        </p:nvCxnSpPr>
        <p:spPr>
          <a:xfrm flipH="1">
            <a:off x="2074132" y="3147412"/>
            <a:ext cx="1413403" cy="857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45150" y="3251083"/>
            <a:ext cx="73884" cy="754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26421" y="4376042"/>
            <a:ext cx="30594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8252" y="4385108"/>
            <a:ext cx="32690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420152" y="1797326"/>
            <a:ext cx="0" cy="46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37422" y="1798828"/>
            <a:ext cx="0" cy="46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6489051" y="1852923"/>
            <a:ext cx="188601" cy="113236"/>
          </a:xfrm>
          <a:custGeom>
            <a:avLst/>
            <a:gdLst>
              <a:gd name="connsiteX0" fmla="*/ 0 w 188601"/>
              <a:gd name="connsiteY0" fmla="*/ 100661 h 113236"/>
              <a:gd name="connsiteX1" fmla="*/ 88014 w 188601"/>
              <a:gd name="connsiteY1" fmla="*/ 62 h 113236"/>
              <a:gd name="connsiteX2" fmla="*/ 188601 w 188601"/>
              <a:gd name="connsiteY2" fmla="*/ 113236 h 11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601" h="113236">
                <a:moveTo>
                  <a:pt x="0" y="100661"/>
                </a:moveTo>
                <a:cubicBezTo>
                  <a:pt x="28290" y="49313"/>
                  <a:pt x="56581" y="-2034"/>
                  <a:pt x="88014" y="62"/>
                </a:cubicBezTo>
                <a:cubicBezTo>
                  <a:pt x="119447" y="2158"/>
                  <a:pt x="188601" y="113236"/>
                  <a:pt x="188601" y="11323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9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Autofit/>
          </a:bodyPr>
          <a:lstStyle/>
          <a:p>
            <a:r>
              <a:rPr lang="en-US" sz="3200" dirty="0"/>
              <a:t>Coffman-Graham Lexicographic </a:t>
            </a:r>
            <a:r>
              <a:rPr lang="en-US" sz="3200" dirty="0" err="1"/>
              <a:t>Labelling</a:t>
            </a:r>
            <a:endParaRPr lang="en-US" sz="3200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69056" y="1378723"/>
            <a:ext cx="4326529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Give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2088BC"/>
                </a:solidFill>
              </a:rPr>
              <a:t> minima </a:t>
            </a:r>
            <a:r>
              <a:rPr lang="en-US" sz="2400" strike="sngStrike" dirty="0">
                <a:solidFill>
                  <a:srgbClr val="2088BC"/>
                </a:solidFill>
              </a:rPr>
              <a:t>arbitrary</a:t>
            </a:r>
            <a:r>
              <a:rPr lang="en-US" sz="2400" dirty="0">
                <a:solidFill>
                  <a:srgbClr val="2088BC"/>
                </a:solidFill>
              </a:rPr>
              <a:t>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#’s </a:t>
            </a:r>
            <a:r>
              <a:rPr lang="en-US" sz="2400" dirty="0">
                <a:solidFill>
                  <a:srgbClr val="FF0000"/>
                </a:solidFill>
              </a:rPr>
              <a:t>1…t arbitrarily</a:t>
            </a:r>
          </a:p>
          <a:p>
            <a:endParaRPr lang="en-US" sz="2400" dirty="0">
              <a:solidFill>
                <a:srgbClr val="2088BC"/>
              </a:solidFill>
            </a:endParaRPr>
          </a:p>
          <a:p>
            <a:r>
              <a:rPr lang="en-US" sz="2400" dirty="0">
                <a:solidFill>
                  <a:srgbClr val="2088BC"/>
                </a:solidFill>
              </a:rPr>
              <a:t>Assign </a:t>
            </a:r>
            <a:r>
              <a:rPr lang="en-US" sz="2400" dirty="0" err="1">
                <a:solidFill>
                  <a:srgbClr val="2088BC"/>
                </a:solidFill>
              </a:rPr>
              <a:t>lex#s</a:t>
            </a:r>
            <a:r>
              <a:rPr lang="en-US" sz="2400" dirty="0">
                <a:solidFill>
                  <a:srgbClr val="2088BC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t+1…n </a:t>
            </a:r>
            <a:r>
              <a:rPr lang="en-US" sz="2400" dirty="0">
                <a:solidFill>
                  <a:srgbClr val="2088BC"/>
                </a:solidFill>
              </a:rPr>
              <a:t>so that    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(u)&lt;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(v)    </a:t>
            </a:r>
            <a:r>
              <a:rPr lang="en-US" sz="2400" dirty="0">
                <a:solidFill>
                  <a:schemeClr val="accent1"/>
                </a:solidFill>
              </a:rPr>
              <a:t>whenever</a:t>
            </a:r>
            <a:r>
              <a:rPr lang="en-US" sz="2400" dirty="0">
                <a:solidFill>
                  <a:schemeClr val="accent2"/>
                </a:solidFill>
              </a:rPr>
              <a:t> 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(u’): </a:t>
            </a:r>
            <a:r>
              <a:rPr lang="en-US" sz="2400" dirty="0" err="1">
                <a:solidFill>
                  <a:schemeClr val="accent2"/>
                </a:solidFill>
              </a:rPr>
              <a:t>u’covers</a:t>
            </a:r>
            <a:r>
              <a:rPr lang="en-US" sz="2400" dirty="0">
                <a:solidFill>
                  <a:schemeClr val="accent2"/>
                </a:solidFill>
              </a:rPr>
              <a:t> u}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</a:rPr>
              <a:t>lexico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(v’): v’ covers v}</a:t>
            </a:r>
            <a:r>
              <a:rPr lang="en-US" sz="2400" dirty="0">
                <a:solidFill>
                  <a:srgbClr val="2088BC"/>
                </a:solidFill>
              </a:rPr>
              <a:t>, breaking ties arbitrarily                                       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847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985" y="2963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2432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2396" y="3769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329" y="3805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466" y="46434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09421" y="461929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5271" y="457509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339159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Autofit/>
          </a:bodyPr>
          <a:lstStyle/>
          <a:p>
            <a:r>
              <a:rPr lang="en-US" sz="3200" dirty="0"/>
              <a:t>Coffman-Graham Lexicographic </a:t>
            </a:r>
            <a:r>
              <a:rPr lang="en-US" sz="3200" dirty="0" err="1"/>
              <a:t>Labelling</a:t>
            </a:r>
            <a:endParaRPr lang="en-US" sz="3200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69056" y="1378723"/>
            <a:ext cx="4326529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Give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2088BC"/>
                </a:solidFill>
              </a:rPr>
              <a:t> minima </a:t>
            </a:r>
            <a:r>
              <a:rPr lang="en-US" sz="2400" strike="sngStrike" dirty="0">
                <a:solidFill>
                  <a:srgbClr val="2088BC"/>
                </a:solidFill>
              </a:rPr>
              <a:t>arbitrary</a:t>
            </a:r>
            <a:r>
              <a:rPr lang="en-US" sz="2400" dirty="0">
                <a:solidFill>
                  <a:srgbClr val="2088BC"/>
                </a:solidFill>
              </a:rPr>
              <a:t>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#’s </a:t>
            </a:r>
            <a:r>
              <a:rPr lang="en-US" sz="2400" dirty="0">
                <a:solidFill>
                  <a:srgbClr val="FF0000"/>
                </a:solidFill>
              </a:rPr>
              <a:t>1…t arbitrarily</a:t>
            </a:r>
          </a:p>
          <a:p>
            <a:endParaRPr lang="en-US" sz="2400" dirty="0">
              <a:solidFill>
                <a:srgbClr val="2088BC"/>
              </a:solidFill>
            </a:endParaRPr>
          </a:p>
          <a:p>
            <a:r>
              <a:rPr lang="en-US" sz="2400" dirty="0">
                <a:solidFill>
                  <a:srgbClr val="2088BC"/>
                </a:solidFill>
              </a:rPr>
              <a:t>Assign </a:t>
            </a:r>
            <a:r>
              <a:rPr lang="en-US" sz="2400" dirty="0" err="1">
                <a:solidFill>
                  <a:srgbClr val="2088BC"/>
                </a:solidFill>
              </a:rPr>
              <a:t>lex#s</a:t>
            </a:r>
            <a:r>
              <a:rPr lang="en-US" sz="2400" dirty="0">
                <a:solidFill>
                  <a:srgbClr val="2088BC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t+1…n </a:t>
            </a:r>
            <a:r>
              <a:rPr lang="en-US" sz="2400" dirty="0">
                <a:solidFill>
                  <a:srgbClr val="2088BC"/>
                </a:solidFill>
              </a:rPr>
              <a:t>so that    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(u)&lt;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(v)    </a:t>
            </a:r>
            <a:r>
              <a:rPr lang="en-US" sz="2400" dirty="0">
                <a:solidFill>
                  <a:schemeClr val="accent1"/>
                </a:solidFill>
              </a:rPr>
              <a:t>whenever</a:t>
            </a:r>
            <a:r>
              <a:rPr lang="en-US" sz="2400" dirty="0">
                <a:solidFill>
                  <a:schemeClr val="accent2"/>
                </a:solidFill>
              </a:rPr>
              <a:t> 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(u’): </a:t>
            </a:r>
            <a:r>
              <a:rPr lang="en-US" sz="2400" dirty="0" err="1">
                <a:solidFill>
                  <a:schemeClr val="accent2"/>
                </a:solidFill>
              </a:rPr>
              <a:t>u’covers</a:t>
            </a:r>
            <a:r>
              <a:rPr lang="en-US" sz="2400" dirty="0">
                <a:solidFill>
                  <a:schemeClr val="accent2"/>
                </a:solidFill>
              </a:rPr>
              <a:t> u}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</a:rPr>
              <a:t>lexico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(v’): v’ covers v}</a:t>
            </a:r>
            <a:r>
              <a:rPr lang="en-US" sz="2400" dirty="0">
                <a:solidFill>
                  <a:srgbClr val="2088BC"/>
                </a:solidFill>
              </a:rPr>
              <a:t>, breaking ties arbitrarily                                       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847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985" y="2963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2432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2396" y="3769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329" y="3805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466" y="46434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09421" y="461929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5271" y="457509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16784" y="4988626"/>
            <a:ext cx="347915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Sethi</a:t>
            </a:r>
            <a:r>
              <a:rPr lang="en-US" dirty="0"/>
              <a:t>, </a:t>
            </a:r>
            <a:r>
              <a:rPr lang="en-US" dirty="0" smtClean="0"/>
              <a:t>1976) </a:t>
            </a:r>
            <a:r>
              <a:rPr lang="en-US" dirty="0"/>
              <a:t>O(</a:t>
            </a:r>
            <a:r>
              <a:rPr lang="en-US" dirty="0" err="1"/>
              <a:t>n+m</a:t>
            </a:r>
            <a:r>
              <a:rPr lang="en-US" dirty="0"/>
              <a:t>) algorithm for </a:t>
            </a:r>
          </a:p>
          <a:p>
            <a:r>
              <a:rPr lang="en-US" dirty="0"/>
              <a:t>C-G </a:t>
            </a:r>
            <a:r>
              <a:rPr lang="en-US" dirty="0" err="1"/>
              <a:t>lex</a:t>
            </a:r>
            <a:r>
              <a:rPr lang="en-US" dirty="0"/>
              <a:t> </a:t>
            </a:r>
            <a:r>
              <a:rPr lang="en-US" dirty="0" err="1"/>
              <a:t>labelling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831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Lexicographic </a:t>
            </a:r>
            <a:r>
              <a:rPr lang="en-US" dirty="0" err="1"/>
              <a:t>Labelling</a:t>
            </a:r>
            <a:r>
              <a:rPr lang="en-US" dirty="0"/>
              <a:t> and 2PS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458126" y="1378723"/>
            <a:ext cx="4685874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Coffman and Graham ‘72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it for 2-proc scheduling</a:t>
            </a:r>
            <a:r>
              <a:rPr lang="en-US" sz="2400" dirty="0">
                <a:solidFill>
                  <a:srgbClr val="2088BC"/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sz="24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/>
                </a:solidFill>
              </a:rPr>
              <a:t>Sethi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fr-FR" sz="2400" dirty="0">
                <a:solidFill>
                  <a:schemeClr val="accent1"/>
                </a:solidFill>
              </a:rPr>
              <a:t>’</a:t>
            </a:r>
            <a:r>
              <a:rPr lang="en-US" sz="2400" dirty="0">
                <a:solidFill>
                  <a:schemeClr val="accent1"/>
                </a:solidFill>
              </a:rPr>
              <a:t>76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used it for a 2PS;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labelling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takes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O(n + m)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though the remainder of the 2PS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takes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O(n α(n) + m))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847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985" y="2963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2432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2396" y="3769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329" y="3805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466" y="46434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09421" y="4619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5271" y="45750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4167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Completed:</a:t>
            </a:r>
          </a:p>
          <a:p>
            <a:r>
              <a:rPr lang="en-US" dirty="0">
                <a:solidFill>
                  <a:srgbClr val="2088BC"/>
                </a:solidFill>
              </a:rPr>
              <a:t>Solve 2-Proc </a:t>
            </a:r>
            <a:r>
              <a:rPr lang="en-US" dirty="0" err="1">
                <a:solidFill>
                  <a:srgbClr val="2088BC"/>
                </a:solidFill>
              </a:rPr>
              <a:t>Sched</a:t>
            </a:r>
            <a:r>
              <a:rPr lang="en-US" dirty="0">
                <a:solidFill>
                  <a:srgbClr val="2088BC"/>
                </a:solidFill>
              </a:rPr>
              <a:t> using </a:t>
            </a:r>
            <a:r>
              <a:rPr lang="en-US" dirty="0" err="1">
                <a:solidFill>
                  <a:srgbClr val="2088BC"/>
                </a:solidFill>
              </a:rPr>
              <a:t>Greedlex</a:t>
            </a:r>
            <a:endParaRPr lang="en-US" dirty="0">
              <a:solidFill>
                <a:srgbClr val="2088BC"/>
              </a:solidFill>
            </a:endParaRPr>
          </a:p>
          <a:p>
            <a:r>
              <a:rPr lang="en-US" dirty="0" err="1">
                <a:solidFill>
                  <a:srgbClr val="2088BC"/>
                </a:solidFill>
              </a:rPr>
              <a:t>Greedlex</a:t>
            </a:r>
            <a:r>
              <a:rPr lang="en-US" dirty="0">
                <a:solidFill>
                  <a:srgbClr val="2088BC"/>
                </a:solidFill>
              </a:rPr>
              <a:t> can work on either transitive closure or transitive reduction</a:t>
            </a:r>
          </a:p>
          <a:p>
            <a:r>
              <a:rPr lang="en-US" dirty="0" err="1">
                <a:solidFill>
                  <a:srgbClr val="2088BC"/>
                </a:solidFill>
              </a:rPr>
              <a:t>Greedlex</a:t>
            </a:r>
            <a:r>
              <a:rPr lang="en-US" dirty="0">
                <a:solidFill>
                  <a:srgbClr val="2088BC"/>
                </a:solidFill>
              </a:rPr>
              <a:t> can generate all min-bump linear extensions (all </a:t>
            </a:r>
            <a:r>
              <a:rPr lang="en-US" dirty="0" err="1">
                <a:solidFill>
                  <a:srgbClr val="2088BC"/>
                </a:solidFill>
              </a:rPr>
              <a:t>MinPath</a:t>
            </a:r>
            <a:r>
              <a:rPr lang="en-US" dirty="0">
                <a:solidFill>
                  <a:srgbClr val="2088BC"/>
                </a:solidFill>
              </a:rPr>
              <a:t> Covers in </a:t>
            </a:r>
            <a:r>
              <a:rPr lang="en-US" dirty="0" err="1">
                <a:solidFill>
                  <a:srgbClr val="2088BC"/>
                </a:solidFill>
              </a:rPr>
              <a:t>Cocomp</a:t>
            </a:r>
            <a:r>
              <a:rPr lang="en-US" dirty="0">
                <a:solidFill>
                  <a:srgbClr val="2088BC"/>
                </a:solidFill>
              </a:rPr>
              <a:t> graphs)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Open:</a:t>
            </a:r>
          </a:p>
          <a:p>
            <a:r>
              <a:rPr lang="en-US" dirty="0">
                <a:solidFill>
                  <a:srgbClr val="2088BC"/>
                </a:solidFill>
              </a:rPr>
              <a:t>Show how to do it all in linear time</a:t>
            </a:r>
          </a:p>
          <a:p>
            <a:r>
              <a:rPr lang="en-US" dirty="0">
                <a:solidFill>
                  <a:srgbClr val="2088BC"/>
                </a:solidFill>
              </a:rPr>
              <a:t>What if the communication delays are weighted?</a:t>
            </a:r>
          </a:p>
          <a:p>
            <a:r>
              <a:rPr lang="en-US" dirty="0">
                <a:solidFill>
                  <a:srgbClr val="2088BC"/>
                </a:solidFill>
              </a:rPr>
              <a:t>What about representations that are in between transitive closure and reduction?</a:t>
            </a:r>
          </a:p>
          <a:p>
            <a:r>
              <a:rPr lang="en-US" dirty="0">
                <a:solidFill>
                  <a:srgbClr val="2088BC"/>
                </a:solidFill>
              </a:rPr>
              <a:t>What about AT-free graphs?</a:t>
            </a:r>
          </a:p>
          <a:p>
            <a:pPr lvl="1"/>
            <a:r>
              <a:rPr lang="en-US" dirty="0">
                <a:solidFill>
                  <a:srgbClr val="2088BC"/>
                </a:solidFill>
              </a:rPr>
              <a:t>Contains the </a:t>
            </a:r>
            <a:r>
              <a:rPr lang="en-US" dirty="0" err="1">
                <a:solidFill>
                  <a:srgbClr val="2088BC"/>
                </a:solidFill>
              </a:rPr>
              <a:t>cocomp</a:t>
            </a:r>
            <a:r>
              <a:rPr lang="en-US" dirty="0">
                <a:solidFill>
                  <a:srgbClr val="2088BC"/>
                </a:solidFill>
              </a:rPr>
              <a:t> graphs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</p:spTree>
    <p:extLst>
      <p:ext uri="{BB962C8B-B14F-4D97-AF65-F5344CB8AC3E}">
        <p14:creationId xmlns:p14="http://schemas.microsoft.com/office/powerpoint/2010/main" val="36682447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Gara Pruesse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Vancouver Island University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2088BC"/>
                </a:solidFill>
              </a:rPr>
              <a:t>Coauthors: </a:t>
            </a:r>
          </a:p>
          <a:p>
            <a:pPr marL="0" indent="0" algn="ctr">
              <a:buNone/>
            </a:pPr>
            <a:r>
              <a:rPr lang="en-US" dirty="0"/>
              <a:t>Derek </a:t>
            </a:r>
            <a:r>
              <a:rPr lang="en-US" dirty="0" err="1"/>
              <a:t>Corneil</a:t>
            </a:r>
            <a:r>
              <a:rPr lang="en-US" dirty="0"/>
              <a:t>  </a:t>
            </a:r>
          </a:p>
          <a:p>
            <a:pPr marL="0" indent="0" algn="ctr">
              <a:buNone/>
            </a:pPr>
            <a:r>
              <a:rPr lang="en-US" dirty="0" err="1"/>
              <a:t>Lalla</a:t>
            </a:r>
            <a:r>
              <a:rPr lang="en-US" dirty="0"/>
              <a:t> </a:t>
            </a:r>
            <a:r>
              <a:rPr lang="en-US" dirty="0" err="1"/>
              <a:t>Mouatadid</a:t>
            </a:r>
            <a:r>
              <a:rPr lang="en-US" dirty="0"/>
              <a:t> 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E46C0A"/>
                </a:solidFill>
              </a:rPr>
              <a:t>University of Toronto</a:t>
            </a:r>
          </a:p>
          <a:p>
            <a:pPr marL="0" indent="0" algn="ctr">
              <a:buNone/>
            </a:pPr>
            <a:endParaRPr lang="en-US" dirty="0">
              <a:solidFill>
                <a:srgbClr val="E46C0A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E46C0A"/>
              </a:solidFill>
            </a:endParaRP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</p:spTree>
    <p:extLst>
      <p:ext uri="{BB962C8B-B14F-4D97-AF65-F5344CB8AC3E}">
        <p14:creationId xmlns:p14="http://schemas.microsoft.com/office/powerpoint/2010/main" val="11580846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Hamiltonicity</a:t>
            </a:r>
            <a:r>
              <a:rPr lang="en-US" dirty="0"/>
              <a:t> of </a:t>
            </a:r>
            <a:r>
              <a:rPr lang="en-US" dirty="0" err="1"/>
              <a:t>Cocomp</a:t>
            </a:r>
            <a:r>
              <a:rPr lang="en-US" dirty="0"/>
              <a:t>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07" y="1600200"/>
            <a:ext cx="868326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558ED5"/>
                </a:solidFill>
              </a:rPr>
              <a:t>Keil</a:t>
            </a:r>
            <a:r>
              <a:rPr lang="en-US" sz="2400" dirty="0">
                <a:solidFill>
                  <a:srgbClr val="558ED5"/>
                </a:solidFill>
              </a:rPr>
              <a:t> 1985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Ham’n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cycle in Interval graphs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alg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558ED5"/>
                </a:solidFill>
              </a:rPr>
              <a:t>Deogun</a:t>
            </a:r>
            <a:r>
              <a:rPr lang="en-US" sz="2400" dirty="0">
                <a:solidFill>
                  <a:srgbClr val="558ED5"/>
                </a:solidFill>
              </a:rPr>
              <a:t> Steiner 1990</a:t>
            </a:r>
          </a:p>
          <a:p>
            <a:r>
              <a:rPr lang="en-US" dirty="0">
                <a:solidFill>
                  <a:srgbClr val="953735"/>
                </a:solidFill>
              </a:rPr>
              <a:t>Poly-time </a:t>
            </a:r>
            <a:r>
              <a:rPr lang="en-US" dirty="0" err="1">
                <a:solidFill>
                  <a:srgbClr val="953735"/>
                </a:solidFill>
              </a:rPr>
              <a:t>Ham’n</a:t>
            </a:r>
            <a:r>
              <a:rPr lang="en-US" dirty="0">
                <a:solidFill>
                  <a:srgbClr val="953735"/>
                </a:solidFill>
              </a:rPr>
              <a:t> Cycle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558ED5"/>
                </a:solidFill>
              </a:rPr>
              <a:t>Deogun</a:t>
            </a:r>
            <a:r>
              <a:rPr lang="en-US" sz="2400" dirty="0">
                <a:solidFill>
                  <a:srgbClr val="558ED5"/>
                </a:solidFill>
              </a:rPr>
              <a:t> </a:t>
            </a:r>
            <a:r>
              <a:rPr lang="en-US" sz="2400" dirty="0" err="1">
                <a:solidFill>
                  <a:srgbClr val="558ED5"/>
                </a:solidFill>
              </a:rPr>
              <a:t>Kratsch</a:t>
            </a:r>
            <a:r>
              <a:rPr lang="en-US" sz="2400" dirty="0">
                <a:solidFill>
                  <a:srgbClr val="558ED5"/>
                </a:solidFill>
              </a:rPr>
              <a:t> Steiner 1997</a:t>
            </a:r>
          </a:p>
          <a:p>
            <a:r>
              <a:rPr lang="en-US" dirty="0">
                <a:solidFill>
                  <a:srgbClr val="953735"/>
                </a:solidFill>
              </a:rPr>
              <a:t>1-tough </a:t>
            </a:r>
            <a:r>
              <a:rPr lang="en-US" dirty="0" err="1">
                <a:solidFill>
                  <a:srgbClr val="953735"/>
                </a:solidFill>
              </a:rPr>
              <a:t>cocomp</a:t>
            </a:r>
            <a:r>
              <a:rPr lang="en-US" dirty="0">
                <a:solidFill>
                  <a:srgbClr val="953735"/>
                </a:solidFill>
              </a:rPr>
              <a:t> graphs are </a:t>
            </a:r>
            <a:r>
              <a:rPr lang="en-US" dirty="0" err="1">
                <a:solidFill>
                  <a:srgbClr val="953735"/>
                </a:solidFill>
              </a:rPr>
              <a:t>hamiltonian</a:t>
            </a:r>
            <a:r>
              <a:rPr lang="en-US" dirty="0">
                <a:solidFill>
                  <a:srgbClr val="95373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–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558ED5"/>
                </a:solidFill>
              </a:rPr>
              <a:t>Damaschke</a:t>
            </a:r>
            <a:r>
              <a:rPr lang="en-US" sz="2400" dirty="0">
                <a:solidFill>
                  <a:srgbClr val="558ED5"/>
                </a:solidFill>
              </a:rPr>
              <a:t> </a:t>
            </a:r>
            <a:r>
              <a:rPr lang="en-US" sz="2400" dirty="0" err="1">
                <a:solidFill>
                  <a:srgbClr val="558ED5"/>
                </a:solidFill>
              </a:rPr>
              <a:t>Deogun</a:t>
            </a:r>
            <a:r>
              <a:rPr lang="en-US" sz="2400" dirty="0">
                <a:solidFill>
                  <a:srgbClr val="558ED5"/>
                </a:solidFill>
              </a:rPr>
              <a:t> </a:t>
            </a:r>
            <a:r>
              <a:rPr lang="en-US" sz="2400" dirty="0" err="1">
                <a:solidFill>
                  <a:srgbClr val="558ED5"/>
                </a:solidFill>
              </a:rPr>
              <a:t>Kratsch</a:t>
            </a:r>
            <a:r>
              <a:rPr lang="en-US" sz="2400" dirty="0">
                <a:solidFill>
                  <a:srgbClr val="558ED5"/>
                </a:solidFill>
              </a:rPr>
              <a:t> Steiner 1991</a:t>
            </a:r>
          </a:p>
          <a:p>
            <a:r>
              <a:rPr lang="en-US" dirty="0">
                <a:solidFill>
                  <a:srgbClr val="953735"/>
                </a:solidFill>
              </a:rPr>
              <a:t>Hamilton Path in </a:t>
            </a:r>
            <a:r>
              <a:rPr lang="en-US" dirty="0" err="1">
                <a:solidFill>
                  <a:srgbClr val="953735"/>
                </a:solidFill>
              </a:rPr>
              <a:t>cocomps</a:t>
            </a:r>
            <a:r>
              <a:rPr lang="en-US" dirty="0">
                <a:solidFill>
                  <a:srgbClr val="953735"/>
                </a:solidFill>
              </a:rPr>
              <a:t> using bump number algorithm</a:t>
            </a:r>
            <a:r>
              <a:rPr lang="en-US" dirty="0">
                <a:solidFill>
                  <a:srgbClr val="558ED5"/>
                </a:solidFill>
              </a:rPr>
              <a:t> </a:t>
            </a:r>
          </a:p>
          <a:p>
            <a:pPr marL="0" lvl="1" indent="0">
              <a:buNone/>
            </a:pPr>
            <a:r>
              <a:rPr lang="en-US" sz="2400" dirty="0" err="1">
                <a:solidFill>
                  <a:srgbClr val="558ED5"/>
                </a:solidFill>
              </a:rPr>
              <a:t>Corneil</a:t>
            </a:r>
            <a:r>
              <a:rPr lang="en-US" sz="2400" dirty="0">
                <a:solidFill>
                  <a:srgbClr val="558ED5"/>
                </a:solidFill>
              </a:rPr>
              <a:t> Dalton </a:t>
            </a:r>
            <a:r>
              <a:rPr lang="en-US" sz="2400" dirty="0" err="1">
                <a:solidFill>
                  <a:srgbClr val="558ED5"/>
                </a:solidFill>
              </a:rPr>
              <a:t>Habib</a:t>
            </a:r>
            <a:r>
              <a:rPr lang="en-US" sz="2400" dirty="0">
                <a:solidFill>
                  <a:srgbClr val="558ED5"/>
                </a:solidFill>
              </a:rPr>
              <a:t> 2013</a:t>
            </a:r>
          </a:p>
          <a:p>
            <a:r>
              <a:rPr lang="en-US" dirty="0">
                <a:solidFill>
                  <a:srgbClr val="953735"/>
                </a:solidFill>
              </a:rPr>
              <a:t>Min Path Cover </a:t>
            </a:r>
            <a:r>
              <a:rPr lang="en-US" dirty="0" err="1">
                <a:solidFill>
                  <a:srgbClr val="953735"/>
                </a:solidFill>
              </a:rPr>
              <a:t>Alg</a:t>
            </a:r>
            <a:r>
              <a:rPr lang="en-US" dirty="0">
                <a:solidFill>
                  <a:srgbClr val="953735"/>
                </a:solidFill>
              </a:rPr>
              <a:t> (certified) in </a:t>
            </a:r>
            <a:r>
              <a:rPr lang="en-US" dirty="0" err="1">
                <a:solidFill>
                  <a:srgbClr val="953735"/>
                </a:solidFill>
              </a:rPr>
              <a:t>Cocomp</a:t>
            </a:r>
            <a:r>
              <a:rPr lang="en-US" dirty="0">
                <a:solidFill>
                  <a:srgbClr val="953735"/>
                </a:solidFill>
              </a:rPr>
              <a:t> Graphs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</p:spTree>
    <p:extLst>
      <p:ext uri="{BB962C8B-B14F-4D97-AF65-F5344CB8AC3E}">
        <p14:creationId xmlns:p14="http://schemas.microsoft.com/office/powerpoint/2010/main" val="7877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</a:t>
            </a:r>
            <a:r>
              <a:rPr lang="en-US" i="1" dirty="0">
                <a:solidFill>
                  <a:srgbClr val="FF6600"/>
                </a:solidFill>
              </a:rPr>
              <a:t>partially</a:t>
            </a:r>
            <a:r>
              <a:rPr lang="en-US" dirty="0">
                <a:solidFill>
                  <a:srgbClr val="FF6600"/>
                </a:solidFill>
              </a:rPr>
              <a:t>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1279610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2239971" y="52702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1920987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907801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619206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4729" y="1621278"/>
            <a:ext cx="387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always be extended (add relations)</a:t>
            </a:r>
          </a:p>
          <a:p>
            <a:r>
              <a:rPr lang="en-US" dirty="0"/>
              <a:t>Until the ordering is </a:t>
            </a:r>
            <a:r>
              <a:rPr lang="en-US" i="1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5316" y="312163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equivalent to shelling the </a:t>
            </a:r>
            <a:r>
              <a:rPr lang="en-US" dirty="0" err="1"/>
              <a:t>poset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510" y="516499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9589" y="147235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28061" y="23717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64701" y="5182924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10011" y="514994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95870" y="5105191"/>
            <a:ext cx="2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01745" y="516499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2732" y="143661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34790" y="235097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687704" y="1773834"/>
            <a:ext cx="547133" cy="694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77253" y="177383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25704" y="1805944"/>
            <a:ext cx="751549" cy="662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0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</a:t>
            </a:r>
            <a:r>
              <a:rPr lang="en-US" i="1" dirty="0">
                <a:solidFill>
                  <a:srgbClr val="FF6600"/>
                </a:solidFill>
              </a:rPr>
              <a:t>partially</a:t>
            </a:r>
            <a:r>
              <a:rPr lang="en-US" dirty="0">
                <a:solidFill>
                  <a:srgbClr val="FF6600"/>
                </a:solidFill>
              </a:rPr>
              <a:t>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1279610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614330" y="52702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2239971" y="52702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1920987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907801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619206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4729" y="1621278"/>
            <a:ext cx="387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always be extended (add relations)</a:t>
            </a:r>
          </a:p>
          <a:p>
            <a:r>
              <a:rPr lang="en-US" dirty="0"/>
              <a:t>Until the ordering is </a:t>
            </a:r>
            <a:r>
              <a:rPr lang="en-US" i="1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5316" y="312163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equivalent to shelling the </a:t>
            </a:r>
            <a:r>
              <a:rPr lang="en-US" dirty="0" err="1"/>
              <a:t>poset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510" y="516499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9589" y="147235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9589" y="514106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64701" y="5182924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10011" y="514994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95870" y="5105191"/>
            <a:ext cx="2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01745" y="516499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2732" y="143661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34790" y="235097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687704" y="1773834"/>
            <a:ext cx="547133" cy="694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2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</a:t>
            </a:r>
            <a:r>
              <a:rPr lang="en-US" i="1" dirty="0">
                <a:solidFill>
                  <a:srgbClr val="FF6600"/>
                </a:solidFill>
              </a:rPr>
              <a:t>partially</a:t>
            </a:r>
            <a:r>
              <a:rPr lang="en-US" dirty="0">
                <a:solidFill>
                  <a:srgbClr val="FF6600"/>
                </a:solidFill>
              </a:rPr>
              <a:t>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1279610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614330" y="52702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2239971" y="52702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1920987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2961425" y="5291882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907801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619206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4729" y="1621278"/>
            <a:ext cx="387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always be extended (add relations)</a:t>
            </a:r>
          </a:p>
          <a:p>
            <a:r>
              <a:rPr lang="en-US" dirty="0"/>
              <a:t>Until the ordering is </a:t>
            </a:r>
            <a:r>
              <a:rPr lang="en-US" i="1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5316" y="312163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equivalent to shelling the </a:t>
            </a:r>
            <a:r>
              <a:rPr lang="en-US" dirty="0" err="1"/>
              <a:t>poset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510" y="516499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9589" y="147235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9589" y="514106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64701" y="5182924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10011" y="514994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95870" y="5105191"/>
            <a:ext cx="2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01745" y="516499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2732" y="143661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36256" y="514106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15411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</a:t>
            </a:r>
            <a:r>
              <a:rPr lang="en-US" i="1" dirty="0">
                <a:solidFill>
                  <a:srgbClr val="FF6600"/>
                </a:solidFill>
              </a:rPr>
              <a:t>partially</a:t>
            </a:r>
            <a:r>
              <a:rPr lang="en-US" dirty="0">
                <a:solidFill>
                  <a:srgbClr val="FF6600"/>
                </a:solidFill>
              </a:rPr>
              <a:t>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3285605" y="5317203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1279610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614330" y="52702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2239971" y="52702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1920987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2961425" y="5291882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907801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619206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4729" y="1621278"/>
            <a:ext cx="387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always be extended (add relations)</a:t>
            </a:r>
          </a:p>
          <a:p>
            <a:r>
              <a:rPr lang="en-US" dirty="0"/>
              <a:t>Until the ordering is </a:t>
            </a:r>
            <a:r>
              <a:rPr lang="en-US" i="1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5316" y="312163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equivalent to shelling the </a:t>
            </a:r>
            <a:r>
              <a:rPr lang="en-US" dirty="0" err="1"/>
              <a:t>poset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510" y="516499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9589" y="147235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9589" y="514106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64701" y="5182924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10011" y="514994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95870" y="5105191"/>
            <a:ext cx="2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01745" y="516499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41656" y="516499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36256" y="514106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4009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</a:t>
            </a:r>
            <a:r>
              <a:rPr lang="en-US" i="1" dirty="0">
                <a:solidFill>
                  <a:srgbClr val="FF6600"/>
                </a:solidFill>
              </a:rPr>
              <a:t>partially</a:t>
            </a:r>
            <a:r>
              <a:rPr lang="en-US" dirty="0">
                <a:solidFill>
                  <a:srgbClr val="FF6600"/>
                </a:solidFill>
              </a:rPr>
              <a:t>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3285605" y="5317203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3577784" y="5277796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1279610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614330" y="52702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2239971" y="52702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1920987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2961425" y="5291882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907801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619206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4729" y="1621278"/>
            <a:ext cx="387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always be extended (add relations)</a:t>
            </a:r>
          </a:p>
          <a:p>
            <a:r>
              <a:rPr lang="en-US" dirty="0"/>
              <a:t>Until the ordering is </a:t>
            </a:r>
            <a:r>
              <a:rPr lang="en-US" i="1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5316" y="312163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equivalent to shelling the </a:t>
            </a:r>
            <a:r>
              <a:rPr lang="en-US" dirty="0" err="1"/>
              <a:t>poset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510" y="516499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189" y="5167190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9589" y="514106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64701" y="5182924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10011" y="514994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95870" y="5105191"/>
            <a:ext cx="2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01745" y="516499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41656" y="516499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36256" y="514106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57504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Bumps in linear extensions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961425" y="398028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1910011" y="398028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5559" y="2644413"/>
            <a:ext cx="12574" cy="47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4"/>
          </p:cNvCxnSpPr>
          <p:nvPr/>
        </p:nvCxnSpPr>
        <p:spPr>
          <a:xfrm>
            <a:off x="1910011" y="2623702"/>
            <a:ext cx="55099" cy="497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9034" y="3297678"/>
            <a:ext cx="0" cy="682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</p:cNvCxnSpPr>
          <p:nvPr/>
        </p:nvCxnSpPr>
        <p:spPr>
          <a:xfrm flipH="1">
            <a:off x="2714255" y="2618631"/>
            <a:ext cx="497147" cy="50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" idx="4"/>
          </p:cNvCxnSpPr>
          <p:nvPr/>
        </p:nvCxnSpPr>
        <p:spPr>
          <a:xfrm>
            <a:off x="2665559" y="3297678"/>
            <a:ext cx="404889" cy="682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9101" y="3952102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6639" y="3980282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982" y="3066845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6734" y="312163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98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264072"/>
            <a:ext cx="8229600" cy="691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Bumps in linear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961425" y="398028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1910011" y="398028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5559" y="2644413"/>
            <a:ext cx="12574" cy="47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4"/>
          </p:cNvCxnSpPr>
          <p:nvPr/>
        </p:nvCxnSpPr>
        <p:spPr>
          <a:xfrm>
            <a:off x="1910011" y="2623702"/>
            <a:ext cx="55099" cy="497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9034" y="3297678"/>
            <a:ext cx="0" cy="682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</p:cNvCxnSpPr>
          <p:nvPr/>
        </p:nvCxnSpPr>
        <p:spPr>
          <a:xfrm flipH="1">
            <a:off x="2714255" y="2618631"/>
            <a:ext cx="497147" cy="50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" idx="4"/>
          </p:cNvCxnSpPr>
          <p:nvPr/>
        </p:nvCxnSpPr>
        <p:spPr>
          <a:xfrm>
            <a:off x="2665559" y="3297678"/>
            <a:ext cx="404889" cy="682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9101" y="3952102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6639" y="3980282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982" y="3066845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6734" y="312163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369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Bumps in linear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961425" y="398028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5559" y="2644413"/>
            <a:ext cx="12574" cy="47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4"/>
          </p:cNvCxnSpPr>
          <p:nvPr/>
        </p:nvCxnSpPr>
        <p:spPr>
          <a:xfrm>
            <a:off x="1910011" y="2623702"/>
            <a:ext cx="55099" cy="497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</p:cNvCxnSpPr>
          <p:nvPr/>
        </p:nvCxnSpPr>
        <p:spPr>
          <a:xfrm flipH="1">
            <a:off x="2714255" y="2618631"/>
            <a:ext cx="497147" cy="50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" idx="4"/>
          </p:cNvCxnSpPr>
          <p:nvPr/>
        </p:nvCxnSpPr>
        <p:spPr>
          <a:xfrm>
            <a:off x="2665559" y="3297678"/>
            <a:ext cx="404889" cy="682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6639" y="3980282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982" y="3066845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6734" y="312163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553390" y="3297678"/>
            <a:ext cx="411720" cy="2084351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1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Bumps in linear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5559" y="2644413"/>
            <a:ext cx="12574" cy="47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4"/>
          </p:cNvCxnSpPr>
          <p:nvPr/>
        </p:nvCxnSpPr>
        <p:spPr>
          <a:xfrm>
            <a:off x="1910011" y="2623702"/>
            <a:ext cx="55099" cy="497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</p:cNvCxnSpPr>
          <p:nvPr/>
        </p:nvCxnSpPr>
        <p:spPr>
          <a:xfrm flipH="1">
            <a:off x="2714255" y="2618631"/>
            <a:ext cx="497147" cy="50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982" y="3066845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6734" y="312163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>
            <a:stCxn id="8" idx="0"/>
            <a:endCxn id="13" idx="0"/>
          </p:cNvCxnSpPr>
          <p:nvPr/>
        </p:nvCxnSpPr>
        <p:spPr>
          <a:xfrm flipH="1">
            <a:off x="1856087" y="3297678"/>
            <a:ext cx="815925" cy="1974782"/>
          </a:xfrm>
          <a:prstGeom prst="straightConnector1">
            <a:avLst/>
          </a:prstGeom>
          <a:ln w="635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2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partially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961425" y="3980282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1910011" y="3980282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97515" y="237172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2206" y="3081922"/>
            <a:ext cx="2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1626" y="4769466"/>
            <a:ext cx="204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Hasse</a:t>
            </a:r>
            <a:r>
              <a:rPr lang="en-US" sz="2400" dirty="0"/>
              <a:t> Diagram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86587" y="1573801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5930" y="1621278"/>
            <a:ext cx="94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Maxima</a:t>
            </a:r>
          </a:p>
        </p:txBody>
      </p:sp>
      <p:cxnSp>
        <p:nvCxnSpPr>
          <p:cNvPr id="21" name="Straight Connector 20"/>
          <p:cNvCxnSpPr>
            <a:stCxn id="11" idx="0"/>
            <a:endCxn id="10" idx="4"/>
          </p:cNvCxnSpPr>
          <p:nvPr/>
        </p:nvCxnSpPr>
        <p:spPr>
          <a:xfrm>
            <a:off x="1965110" y="3297678"/>
            <a:ext cx="53924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8" idx="5"/>
          </p:cNvCxnSpPr>
          <p:nvPr/>
        </p:nvCxnSpPr>
        <p:spPr>
          <a:xfrm flipH="1">
            <a:off x="2749102" y="2556389"/>
            <a:ext cx="430368" cy="5910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05615" y="1765050"/>
            <a:ext cx="0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65559" y="1785761"/>
            <a:ext cx="0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0"/>
          </p:cNvCxnSpPr>
          <p:nvPr/>
        </p:nvCxnSpPr>
        <p:spPr>
          <a:xfrm flipH="1">
            <a:off x="1910011" y="2623702"/>
            <a:ext cx="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78133" y="3297678"/>
            <a:ext cx="403643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6"/>
          </p:cNvCxnSpPr>
          <p:nvPr/>
        </p:nvCxnSpPr>
        <p:spPr>
          <a:xfrm>
            <a:off x="2781034" y="1709302"/>
            <a:ext cx="453142" cy="738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78283" y="2623702"/>
            <a:ext cx="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45930" y="3971664"/>
            <a:ext cx="90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987102" y="1804104"/>
            <a:ext cx="607819" cy="722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1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Bumps in linear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0"/>
          </p:cNvCxnSpPr>
          <p:nvPr/>
        </p:nvCxnSpPr>
        <p:spPr>
          <a:xfrm flipH="1">
            <a:off x="2313504" y="2691421"/>
            <a:ext cx="364629" cy="2581039"/>
          </a:xfrm>
          <a:prstGeom prst="straightConnector1">
            <a:avLst/>
          </a:prstGeom>
          <a:ln w="6350" cmpd="sng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4"/>
          </p:cNvCxnSpPr>
          <p:nvPr/>
        </p:nvCxnSpPr>
        <p:spPr>
          <a:xfrm>
            <a:off x="1910011" y="2623702"/>
            <a:ext cx="55099" cy="497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  <a:endCxn id="16" idx="0"/>
          </p:cNvCxnSpPr>
          <p:nvPr/>
        </p:nvCxnSpPr>
        <p:spPr>
          <a:xfrm flipH="1">
            <a:off x="2313504" y="2618631"/>
            <a:ext cx="897898" cy="2653829"/>
          </a:xfrm>
          <a:prstGeom prst="straightConnector1">
            <a:avLst/>
          </a:prstGeom>
          <a:ln w="6350" cmpd="sng">
            <a:solidFill>
              <a:srgbClr val="DCE6F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982" y="3066845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0319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</p:txBody>
      </p:sp>
      <p:sp>
        <p:nvSpPr>
          <p:cNvPr id="25" name="Freeform 24"/>
          <p:cNvSpPr/>
          <p:nvPr/>
        </p:nvSpPr>
        <p:spPr>
          <a:xfrm>
            <a:off x="1961449" y="5369454"/>
            <a:ext cx="258935" cy="137848"/>
          </a:xfrm>
          <a:custGeom>
            <a:avLst/>
            <a:gdLst>
              <a:gd name="connsiteX0" fmla="*/ 0 w 258935"/>
              <a:gd name="connsiteY0" fmla="*/ 125748 h 137848"/>
              <a:gd name="connsiteX1" fmla="*/ 138308 w 258935"/>
              <a:gd name="connsiteY1" fmla="*/ 0 h 137848"/>
              <a:gd name="connsiteX2" fmla="*/ 251468 w 258935"/>
              <a:gd name="connsiteY2" fmla="*/ 125748 h 137848"/>
              <a:gd name="connsiteX3" fmla="*/ 238895 w 258935"/>
              <a:gd name="connsiteY3" fmla="*/ 125748 h 1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35" h="137848">
                <a:moveTo>
                  <a:pt x="0" y="125748"/>
                </a:moveTo>
                <a:cubicBezTo>
                  <a:pt x="48198" y="62874"/>
                  <a:pt x="96397" y="0"/>
                  <a:pt x="138308" y="0"/>
                </a:cubicBezTo>
                <a:cubicBezTo>
                  <a:pt x="180219" y="0"/>
                  <a:pt x="234704" y="104790"/>
                  <a:pt x="251468" y="125748"/>
                </a:cubicBezTo>
                <a:cubicBezTo>
                  <a:pt x="268232" y="146706"/>
                  <a:pt x="253563" y="136227"/>
                  <a:pt x="238895" y="125748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Bumps in linear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0"/>
          </p:cNvCxnSpPr>
          <p:nvPr/>
        </p:nvCxnSpPr>
        <p:spPr>
          <a:xfrm>
            <a:off x="1910011" y="2623702"/>
            <a:ext cx="810383" cy="2648758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298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0319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</p:txBody>
      </p:sp>
      <p:sp>
        <p:nvSpPr>
          <p:cNvPr id="25" name="Freeform 24"/>
          <p:cNvSpPr/>
          <p:nvPr/>
        </p:nvSpPr>
        <p:spPr>
          <a:xfrm>
            <a:off x="1961449" y="5369454"/>
            <a:ext cx="258935" cy="137848"/>
          </a:xfrm>
          <a:custGeom>
            <a:avLst/>
            <a:gdLst>
              <a:gd name="connsiteX0" fmla="*/ 0 w 258935"/>
              <a:gd name="connsiteY0" fmla="*/ 125748 h 137848"/>
              <a:gd name="connsiteX1" fmla="*/ 138308 w 258935"/>
              <a:gd name="connsiteY1" fmla="*/ 0 h 137848"/>
              <a:gd name="connsiteX2" fmla="*/ 251468 w 258935"/>
              <a:gd name="connsiteY2" fmla="*/ 125748 h 137848"/>
              <a:gd name="connsiteX3" fmla="*/ 238895 w 258935"/>
              <a:gd name="connsiteY3" fmla="*/ 125748 h 1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35" h="137848">
                <a:moveTo>
                  <a:pt x="0" y="125748"/>
                </a:moveTo>
                <a:cubicBezTo>
                  <a:pt x="48198" y="62874"/>
                  <a:pt x="96397" y="0"/>
                  <a:pt x="138308" y="0"/>
                </a:cubicBezTo>
                <a:cubicBezTo>
                  <a:pt x="180219" y="0"/>
                  <a:pt x="234704" y="104790"/>
                  <a:pt x="251468" y="125748"/>
                </a:cubicBezTo>
                <a:cubicBezTo>
                  <a:pt x="268232" y="146706"/>
                  <a:pt x="253563" y="136227"/>
                  <a:pt x="238895" y="125748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Bumps in linear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0"/>
          </p:cNvCxnSpPr>
          <p:nvPr/>
        </p:nvCxnSpPr>
        <p:spPr>
          <a:xfrm>
            <a:off x="2665559" y="1797326"/>
            <a:ext cx="431326" cy="3475134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10011" y="1797326"/>
            <a:ext cx="1186874" cy="3572128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298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0319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7589" y="5272460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</p:txBody>
      </p:sp>
      <p:sp>
        <p:nvSpPr>
          <p:cNvPr id="25" name="Freeform 24"/>
          <p:cNvSpPr/>
          <p:nvPr/>
        </p:nvSpPr>
        <p:spPr>
          <a:xfrm>
            <a:off x="1961449" y="5369454"/>
            <a:ext cx="258935" cy="137848"/>
          </a:xfrm>
          <a:custGeom>
            <a:avLst/>
            <a:gdLst>
              <a:gd name="connsiteX0" fmla="*/ 0 w 258935"/>
              <a:gd name="connsiteY0" fmla="*/ 125748 h 137848"/>
              <a:gd name="connsiteX1" fmla="*/ 138308 w 258935"/>
              <a:gd name="connsiteY1" fmla="*/ 0 h 137848"/>
              <a:gd name="connsiteX2" fmla="*/ 251468 w 258935"/>
              <a:gd name="connsiteY2" fmla="*/ 125748 h 137848"/>
              <a:gd name="connsiteX3" fmla="*/ 238895 w 258935"/>
              <a:gd name="connsiteY3" fmla="*/ 125748 h 1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35" h="137848">
                <a:moveTo>
                  <a:pt x="0" y="125748"/>
                </a:moveTo>
                <a:cubicBezTo>
                  <a:pt x="48198" y="62874"/>
                  <a:pt x="96397" y="0"/>
                  <a:pt x="138308" y="0"/>
                </a:cubicBezTo>
                <a:cubicBezTo>
                  <a:pt x="180219" y="0"/>
                  <a:pt x="234704" y="104790"/>
                  <a:pt x="251468" y="125748"/>
                </a:cubicBezTo>
                <a:cubicBezTo>
                  <a:pt x="268232" y="146706"/>
                  <a:pt x="253563" y="136227"/>
                  <a:pt x="238895" y="125748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Bumps in linear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729256" cy="3572128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298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0319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7589" y="5272460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6181" y="5268021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</p:txBody>
      </p:sp>
      <p:sp>
        <p:nvSpPr>
          <p:cNvPr id="25" name="Freeform 24"/>
          <p:cNvSpPr/>
          <p:nvPr/>
        </p:nvSpPr>
        <p:spPr>
          <a:xfrm>
            <a:off x="1961449" y="5369454"/>
            <a:ext cx="258935" cy="137848"/>
          </a:xfrm>
          <a:custGeom>
            <a:avLst/>
            <a:gdLst>
              <a:gd name="connsiteX0" fmla="*/ 0 w 258935"/>
              <a:gd name="connsiteY0" fmla="*/ 125748 h 137848"/>
              <a:gd name="connsiteX1" fmla="*/ 138308 w 258935"/>
              <a:gd name="connsiteY1" fmla="*/ 0 h 137848"/>
              <a:gd name="connsiteX2" fmla="*/ 251468 w 258935"/>
              <a:gd name="connsiteY2" fmla="*/ 125748 h 137848"/>
              <a:gd name="connsiteX3" fmla="*/ 238895 w 258935"/>
              <a:gd name="connsiteY3" fmla="*/ 125748 h 1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35" h="137848">
                <a:moveTo>
                  <a:pt x="0" y="125748"/>
                </a:moveTo>
                <a:cubicBezTo>
                  <a:pt x="48198" y="62874"/>
                  <a:pt x="96397" y="0"/>
                  <a:pt x="138308" y="0"/>
                </a:cubicBezTo>
                <a:cubicBezTo>
                  <a:pt x="180219" y="0"/>
                  <a:pt x="234704" y="104790"/>
                  <a:pt x="251468" y="125748"/>
                </a:cubicBezTo>
                <a:cubicBezTo>
                  <a:pt x="268232" y="146706"/>
                  <a:pt x="253563" y="136227"/>
                  <a:pt x="238895" y="125748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Bumps in linear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1887154" cy="3709976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298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0319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5328" y="5272460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7589" y="5272460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5791" y="5272460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</p:txBody>
      </p:sp>
      <p:sp>
        <p:nvSpPr>
          <p:cNvPr id="25" name="Freeform 24"/>
          <p:cNvSpPr/>
          <p:nvPr/>
        </p:nvSpPr>
        <p:spPr>
          <a:xfrm>
            <a:off x="1961449" y="5369454"/>
            <a:ext cx="258935" cy="137848"/>
          </a:xfrm>
          <a:custGeom>
            <a:avLst/>
            <a:gdLst>
              <a:gd name="connsiteX0" fmla="*/ 0 w 258935"/>
              <a:gd name="connsiteY0" fmla="*/ 125748 h 137848"/>
              <a:gd name="connsiteX1" fmla="*/ 138308 w 258935"/>
              <a:gd name="connsiteY1" fmla="*/ 0 h 137848"/>
              <a:gd name="connsiteX2" fmla="*/ 251468 w 258935"/>
              <a:gd name="connsiteY2" fmla="*/ 125748 h 137848"/>
              <a:gd name="connsiteX3" fmla="*/ 238895 w 258935"/>
              <a:gd name="connsiteY3" fmla="*/ 125748 h 1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35" h="137848">
                <a:moveTo>
                  <a:pt x="0" y="125748"/>
                </a:moveTo>
                <a:cubicBezTo>
                  <a:pt x="48198" y="62874"/>
                  <a:pt x="96397" y="0"/>
                  <a:pt x="138308" y="0"/>
                </a:cubicBezTo>
                <a:cubicBezTo>
                  <a:pt x="180219" y="0"/>
                  <a:pt x="234704" y="104790"/>
                  <a:pt x="251468" y="125748"/>
                </a:cubicBezTo>
                <a:cubicBezTo>
                  <a:pt x="268232" y="146706"/>
                  <a:pt x="253563" y="136227"/>
                  <a:pt x="238895" y="125748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Bumps in linear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298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0319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5328" y="5272460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7589" y="5272460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5791" y="5272460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93131" y="5272460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</p:txBody>
      </p:sp>
      <p:sp>
        <p:nvSpPr>
          <p:cNvPr id="25" name="Freeform 24"/>
          <p:cNvSpPr/>
          <p:nvPr/>
        </p:nvSpPr>
        <p:spPr>
          <a:xfrm>
            <a:off x="1961449" y="5369454"/>
            <a:ext cx="258935" cy="137848"/>
          </a:xfrm>
          <a:custGeom>
            <a:avLst/>
            <a:gdLst>
              <a:gd name="connsiteX0" fmla="*/ 0 w 258935"/>
              <a:gd name="connsiteY0" fmla="*/ 125748 h 137848"/>
              <a:gd name="connsiteX1" fmla="*/ 138308 w 258935"/>
              <a:gd name="connsiteY1" fmla="*/ 0 h 137848"/>
              <a:gd name="connsiteX2" fmla="*/ 251468 w 258935"/>
              <a:gd name="connsiteY2" fmla="*/ 125748 h 137848"/>
              <a:gd name="connsiteX3" fmla="*/ 238895 w 258935"/>
              <a:gd name="connsiteY3" fmla="*/ 125748 h 1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35" h="137848">
                <a:moveTo>
                  <a:pt x="0" y="125748"/>
                </a:moveTo>
                <a:cubicBezTo>
                  <a:pt x="48198" y="62874"/>
                  <a:pt x="96397" y="0"/>
                  <a:pt x="138308" y="0"/>
                </a:cubicBezTo>
                <a:cubicBezTo>
                  <a:pt x="180219" y="0"/>
                  <a:pt x="234704" y="104790"/>
                  <a:pt x="251468" y="125748"/>
                </a:cubicBezTo>
                <a:cubicBezTo>
                  <a:pt x="268232" y="146706"/>
                  <a:pt x="253563" y="136227"/>
                  <a:pt x="238895" y="125748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Bumps in linear extensions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298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0319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5328" y="5272460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7589" y="5272460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5791" y="5272460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48429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93131" y="5272460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</p:txBody>
      </p:sp>
      <p:sp>
        <p:nvSpPr>
          <p:cNvPr id="25" name="Freeform 24"/>
          <p:cNvSpPr/>
          <p:nvPr/>
        </p:nvSpPr>
        <p:spPr>
          <a:xfrm>
            <a:off x="1961449" y="5369454"/>
            <a:ext cx="258935" cy="137848"/>
          </a:xfrm>
          <a:custGeom>
            <a:avLst/>
            <a:gdLst>
              <a:gd name="connsiteX0" fmla="*/ 0 w 258935"/>
              <a:gd name="connsiteY0" fmla="*/ 125748 h 137848"/>
              <a:gd name="connsiteX1" fmla="*/ 138308 w 258935"/>
              <a:gd name="connsiteY1" fmla="*/ 0 h 137848"/>
              <a:gd name="connsiteX2" fmla="*/ 251468 w 258935"/>
              <a:gd name="connsiteY2" fmla="*/ 125748 h 137848"/>
              <a:gd name="connsiteX3" fmla="*/ 238895 w 258935"/>
              <a:gd name="connsiteY3" fmla="*/ 125748 h 1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35" h="137848">
                <a:moveTo>
                  <a:pt x="0" y="125748"/>
                </a:moveTo>
                <a:cubicBezTo>
                  <a:pt x="48198" y="62874"/>
                  <a:pt x="96397" y="0"/>
                  <a:pt x="138308" y="0"/>
                </a:cubicBezTo>
                <a:cubicBezTo>
                  <a:pt x="180219" y="0"/>
                  <a:pt x="234704" y="104790"/>
                  <a:pt x="251468" y="125748"/>
                </a:cubicBezTo>
                <a:cubicBezTo>
                  <a:pt x="268232" y="146706"/>
                  <a:pt x="253563" y="136227"/>
                  <a:pt x="238895" y="125748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6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Bump Number Problem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298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0319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5328" y="5272460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7589" y="5272460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5791" y="5272460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48429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93131" y="5272460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25" name="Freeform 24"/>
          <p:cNvSpPr/>
          <p:nvPr/>
        </p:nvSpPr>
        <p:spPr>
          <a:xfrm>
            <a:off x="1961449" y="5369454"/>
            <a:ext cx="258935" cy="137848"/>
          </a:xfrm>
          <a:custGeom>
            <a:avLst/>
            <a:gdLst>
              <a:gd name="connsiteX0" fmla="*/ 0 w 258935"/>
              <a:gd name="connsiteY0" fmla="*/ 125748 h 137848"/>
              <a:gd name="connsiteX1" fmla="*/ 138308 w 258935"/>
              <a:gd name="connsiteY1" fmla="*/ 0 h 137848"/>
              <a:gd name="connsiteX2" fmla="*/ 251468 w 258935"/>
              <a:gd name="connsiteY2" fmla="*/ 125748 h 137848"/>
              <a:gd name="connsiteX3" fmla="*/ 238895 w 258935"/>
              <a:gd name="connsiteY3" fmla="*/ 125748 h 1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35" h="137848">
                <a:moveTo>
                  <a:pt x="0" y="125748"/>
                </a:moveTo>
                <a:cubicBezTo>
                  <a:pt x="48198" y="62874"/>
                  <a:pt x="96397" y="0"/>
                  <a:pt x="138308" y="0"/>
                </a:cubicBezTo>
                <a:cubicBezTo>
                  <a:pt x="180219" y="0"/>
                  <a:pt x="234704" y="104790"/>
                  <a:pt x="251468" y="125748"/>
                </a:cubicBezTo>
                <a:cubicBezTo>
                  <a:pt x="268232" y="146706"/>
                  <a:pt x="253563" y="136227"/>
                  <a:pt x="238895" y="125748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31605" y="1559279"/>
            <a:ext cx="74367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Given </a:t>
            </a:r>
            <a:r>
              <a:rPr lang="en-US" sz="2800" dirty="0" err="1"/>
              <a:t>poset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54061"/>
                </a:solidFill>
              </a:rPr>
              <a:t>P</a:t>
            </a:r>
            <a:r>
              <a:rPr lang="en-US" sz="2800" dirty="0"/>
              <a:t>, what is the least number of bumps</a:t>
            </a:r>
          </a:p>
          <a:p>
            <a:r>
              <a:rPr lang="en-US" sz="2800" dirty="0"/>
              <a:t>realized by a linear extension of </a:t>
            </a:r>
            <a:r>
              <a:rPr lang="en-US" sz="2800" dirty="0">
                <a:solidFill>
                  <a:srgbClr val="254061"/>
                </a:solidFill>
              </a:rPr>
              <a:t>P</a:t>
            </a:r>
            <a:r>
              <a:rPr lang="en-US" sz="28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0926" y="2972584"/>
            <a:ext cx="271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558ED5"/>
                </a:solidFill>
              </a:rPr>
              <a:t>bump</a:t>
            </a:r>
            <a:r>
              <a:rPr lang="en-US" sz="2800" dirty="0"/>
              <a:t># of </a:t>
            </a:r>
            <a:r>
              <a:rPr lang="en-US" sz="2800" dirty="0">
                <a:solidFill>
                  <a:srgbClr val="254061"/>
                </a:solidFill>
              </a:rPr>
              <a:t>P</a:t>
            </a:r>
            <a:r>
              <a:rPr lang="en-US" sz="2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5936" y="3810175"/>
            <a:ext cx="7137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Find an algorithm to compute </a:t>
            </a:r>
            <a:r>
              <a:rPr lang="en-US" sz="2800" dirty="0">
                <a:solidFill>
                  <a:srgbClr val="FF0000"/>
                </a:solidFill>
              </a:rPr>
              <a:t>b(</a:t>
            </a:r>
            <a:r>
              <a:rPr lang="en-US" sz="2800" dirty="0">
                <a:solidFill>
                  <a:srgbClr val="17375E"/>
                </a:solidFill>
              </a:rPr>
              <a:t>P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and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construct a linear extension with fewest bumps</a:t>
            </a:r>
          </a:p>
        </p:txBody>
      </p:sp>
    </p:spTree>
    <p:extLst>
      <p:ext uri="{BB962C8B-B14F-4D97-AF65-F5344CB8AC3E}">
        <p14:creationId xmlns:p14="http://schemas.microsoft.com/office/powerpoint/2010/main" val="2803332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961425" y="398028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1910011" y="398028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5559" y="2644413"/>
            <a:ext cx="12574" cy="47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4"/>
          </p:cNvCxnSpPr>
          <p:nvPr/>
        </p:nvCxnSpPr>
        <p:spPr>
          <a:xfrm>
            <a:off x="1910011" y="2623702"/>
            <a:ext cx="55099" cy="497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9034" y="3297678"/>
            <a:ext cx="0" cy="682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</p:cNvCxnSpPr>
          <p:nvPr/>
        </p:nvCxnSpPr>
        <p:spPr>
          <a:xfrm flipH="1">
            <a:off x="2714255" y="2618631"/>
            <a:ext cx="497147" cy="50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" idx="4"/>
          </p:cNvCxnSpPr>
          <p:nvPr/>
        </p:nvCxnSpPr>
        <p:spPr>
          <a:xfrm>
            <a:off x="2665559" y="3297678"/>
            <a:ext cx="404889" cy="682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9101" y="3952102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6639" y="3980282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982" y="3066845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6734" y="312163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FF0000"/>
                </a:solidFill>
              </a:rPr>
              <a:t>Greedily </a:t>
            </a:r>
            <a:r>
              <a:rPr lang="en-US" dirty="0"/>
              <a:t>selecting to avoid bumps</a:t>
            </a:r>
          </a:p>
        </p:txBody>
      </p:sp>
    </p:spTree>
    <p:extLst>
      <p:ext uri="{BB962C8B-B14F-4D97-AF65-F5344CB8AC3E}">
        <p14:creationId xmlns:p14="http://schemas.microsoft.com/office/powerpoint/2010/main" val="531975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961425" y="398028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5559" y="2644413"/>
            <a:ext cx="12574" cy="47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4"/>
          </p:cNvCxnSpPr>
          <p:nvPr/>
        </p:nvCxnSpPr>
        <p:spPr>
          <a:xfrm>
            <a:off x="1910011" y="2623702"/>
            <a:ext cx="55099" cy="497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</p:cNvCxnSpPr>
          <p:nvPr/>
        </p:nvCxnSpPr>
        <p:spPr>
          <a:xfrm flipH="1">
            <a:off x="2714255" y="2618631"/>
            <a:ext cx="497147" cy="50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" idx="4"/>
          </p:cNvCxnSpPr>
          <p:nvPr/>
        </p:nvCxnSpPr>
        <p:spPr>
          <a:xfrm>
            <a:off x="2665559" y="3297678"/>
            <a:ext cx="404889" cy="682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6639" y="3980282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982" y="3066845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6734" y="312163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Greedily </a:t>
            </a:r>
            <a:r>
              <a:rPr lang="en-US" dirty="0"/>
              <a:t>selecting to avoid bumps</a:t>
            </a:r>
          </a:p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553390" y="3297678"/>
            <a:ext cx="411720" cy="2084351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partially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961425" y="3980282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1910011" y="3980282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97515" y="237172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2206" y="3081922"/>
            <a:ext cx="2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1626" y="4769466"/>
            <a:ext cx="655820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Hasse</a:t>
            </a:r>
            <a:r>
              <a:rPr lang="en-US" sz="2400" dirty="0"/>
              <a:t> Diagram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 compact representation of a set of relations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i.e. can be O(n) representation of O(n</a:t>
            </a:r>
            <a:r>
              <a:rPr lang="en-US" sz="24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 relations</a:t>
            </a:r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2961426" y="2892212"/>
            <a:ext cx="1187797" cy="242118"/>
          </a:xfrm>
          <a:prstGeom prst="curvedConnector3">
            <a:avLst/>
          </a:prstGeom>
          <a:ln w="3175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49807" y="3134331"/>
            <a:ext cx="2342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</a:t>
            </a:r>
            <a:r>
              <a:rPr lang="en-US" i="1" dirty="0">
                <a:solidFill>
                  <a:srgbClr val="FF6600"/>
                </a:solidFill>
              </a:rPr>
              <a:t>covers</a:t>
            </a:r>
            <a:r>
              <a:rPr lang="en-US" dirty="0"/>
              <a:t> v</a:t>
            </a:r>
          </a:p>
          <a:p>
            <a:r>
              <a:rPr lang="en-US" dirty="0"/>
              <a:t>u </a:t>
            </a:r>
            <a:r>
              <a:rPr lang="en-US" dirty="0">
                <a:solidFill>
                  <a:srgbClr val="FF6600"/>
                </a:solidFill>
              </a:rPr>
              <a:t>is an </a:t>
            </a:r>
            <a:r>
              <a:rPr lang="en-US" i="1" dirty="0">
                <a:solidFill>
                  <a:srgbClr val="FF6600"/>
                </a:solidFill>
              </a:rPr>
              <a:t>upper cover </a:t>
            </a:r>
            <a:r>
              <a:rPr lang="en-US" dirty="0">
                <a:solidFill>
                  <a:srgbClr val="FF6600"/>
                </a:solidFill>
              </a:rPr>
              <a:t>of </a:t>
            </a:r>
            <a:r>
              <a:rPr lang="en-US" dirty="0"/>
              <a:t>v</a:t>
            </a:r>
          </a:p>
          <a:p>
            <a:r>
              <a:rPr lang="en-US" dirty="0"/>
              <a:t>v </a:t>
            </a:r>
            <a:r>
              <a:rPr lang="en-US" dirty="0">
                <a:solidFill>
                  <a:srgbClr val="FF6600"/>
                </a:solidFill>
              </a:rPr>
              <a:t>is a </a:t>
            </a:r>
            <a:r>
              <a:rPr lang="en-US" i="1" dirty="0">
                <a:solidFill>
                  <a:srgbClr val="FF6600"/>
                </a:solidFill>
              </a:rPr>
              <a:t>lower cover </a:t>
            </a:r>
            <a:r>
              <a:rPr lang="en-US" dirty="0">
                <a:solidFill>
                  <a:srgbClr val="FF6600"/>
                </a:solidFill>
              </a:rPr>
              <a:t>of</a:t>
            </a:r>
            <a:r>
              <a:rPr lang="en-US" dirty="0"/>
              <a:t> u</a:t>
            </a:r>
          </a:p>
          <a:p>
            <a:r>
              <a:rPr lang="en-US" dirty="0"/>
              <a:t>u      v   </a:t>
            </a:r>
          </a:p>
        </p:txBody>
      </p:sp>
      <p:sp>
        <p:nvSpPr>
          <p:cNvPr id="25" name="Freeform 24"/>
          <p:cNvSpPr/>
          <p:nvPr/>
        </p:nvSpPr>
        <p:spPr>
          <a:xfrm>
            <a:off x="4564049" y="4086821"/>
            <a:ext cx="125827" cy="113173"/>
          </a:xfrm>
          <a:custGeom>
            <a:avLst/>
            <a:gdLst>
              <a:gd name="connsiteX0" fmla="*/ 113253 w 125827"/>
              <a:gd name="connsiteY0" fmla="*/ 0 h 113173"/>
              <a:gd name="connsiteX1" fmla="*/ 50386 w 125827"/>
              <a:gd name="connsiteY1" fmla="*/ 62874 h 113173"/>
              <a:gd name="connsiteX2" fmla="*/ 93 w 125827"/>
              <a:gd name="connsiteY2" fmla="*/ 75449 h 113173"/>
              <a:gd name="connsiteX3" fmla="*/ 62960 w 125827"/>
              <a:gd name="connsiteY3" fmla="*/ 75449 h 113173"/>
              <a:gd name="connsiteX4" fmla="*/ 125827 w 125827"/>
              <a:gd name="connsiteY4" fmla="*/ 113173 h 113173"/>
              <a:gd name="connsiteX5" fmla="*/ 125827 w 125827"/>
              <a:gd name="connsiteY5" fmla="*/ 113173 h 11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827" h="113173">
                <a:moveTo>
                  <a:pt x="113253" y="0"/>
                </a:moveTo>
                <a:cubicBezTo>
                  <a:pt x="91249" y="25149"/>
                  <a:pt x="69246" y="50299"/>
                  <a:pt x="50386" y="62874"/>
                </a:cubicBezTo>
                <a:cubicBezTo>
                  <a:pt x="31526" y="75449"/>
                  <a:pt x="-2003" y="73353"/>
                  <a:pt x="93" y="75449"/>
                </a:cubicBezTo>
                <a:cubicBezTo>
                  <a:pt x="2189" y="77545"/>
                  <a:pt x="42004" y="69162"/>
                  <a:pt x="62960" y="75449"/>
                </a:cubicBezTo>
                <a:cubicBezTo>
                  <a:pt x="83916" y="81736"/>
                  <a:pt x="125827" y="113173"/>
                  <a:pt x="125827" y="113173"/>
                </a:cubicBezTo>
                <a:lnTo>
                  <a:pt x="125827" y="113173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86587" y="1573801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9807" y="1621278"/>
            <a:ext cx="3119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 </a:t>
            </a:r>
            <a:r>
              <a:rPr lang="en-US" dirty="0"/>
              <a:t>v</a:t>
            </a:r>
          </a:p>
          <a:p>
            <a:r>
              <a:rPr lang="en-US" dirty="0"/>
              <a:t>v </a:t>
            </a:r>
            <a:r>
              <a:rPr lang="en-US" dirty="0">
                <a:solidFill>
                  <a:srgbClr val="376092"/>
                </a:solidFill>
              </a:rPr>
              <a:t>&lt; </a:t>
            </a:r>
            <a:r>
              <a:rPr lang="en-US" dirty="0"/>
              <a:t>w</a:t>
            </a:r>
          </a:p>
          <a:p>
            <a:r>
              <a:rPr lang="en-US" dirty="0"/>
              <a:t>v </a:t>
            </a:r>
            <a:r>
              <a:rPr lang="en-US" dirty="0">
                <a:solidFill>
                  <a:srgbClr val="FF6600"/>
                </a:solidFill>
              </a:rPr>
              <a:t>and</a:t>
            </a:r>
            <a:r>
              <a:rPr lang="en-US" dirty="0"/>
              <a:t> w </a:t>
            </a:r>
            <a:r>
              <a:rPr lang="en-US" dirty="0">
                <a:solidFill>
                  <a:srgbClr val="FF6600"/>
                </a:solidFill>
              </a:rPr>
              <a:t>are </a:t>
            </a:r>
            <a:r>
              <a:rPr lang="en-US" i="1" dirty="0">
                <a:solidFill>
                  <a:srgbClr val="FF6600"/>
                </a:solidFill>
              </a:rPr>
              <a:t>transitively related</a:t>
            </a:r>
          </a:p>
          <a:p>
            <a:endParaRPr lang="en-US" dirty="0"/>
          </a:p>
        </p:txBody>
      </p:sp>
      <p:cxnSp>
        <p:nvCxnSpPr>
          <p:cNvPr id="21" name="Straight Connector 20"/>
          <p:cNvCxnSpPr>
            <a:stCxn id="11" idx="0"/>
            <a:endCxn id="10" idx="4"/>
          </p:cNvCxnSpPr>
          <p:nvPr/>
        </p:nvCxnSpPr>
        <p:spPr>
          <a:xfrm>
            <a:off x="1965110" y="3297678"/>
            <a:ext cx="53924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8" idx="5"/>
          </p:cNvCxnSpPr>
          <p:nvPr/>
        </p:nvCxnSpPr>
        <p:spPr>
          <a:xfrm flipH="1">
            <a:off x="2749102" y="2556389"/>
            <a:ext cx="430368" cy="5910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05615" y="1765050"/>
            <a:ext cx="0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65559" y="1785761"/>
            <a:ext cx="0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0"/>
          </p:cNvCxnSpPr>
          <p:nvPr/>
        </p:nvCxnSpPr>
        <p:spPr>
          <a:xfrm flipH="1">
            <a:off x="1910011" y="2623702"/>
            <a:ext cx="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78133" y="3297678"/>
            <a:ext cx="403643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6"/>
          </p:cNvCxnSpPr>
          <p:nvPr/>
        </p:nvCxnSpPr>
        <p:spPr>
          <a:xfrm>
            <a:off x="2781034" y="1709302"/>
            <a:ext cx="453142" cy="738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78283" y="2623702"/>
            <a:ext cx="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87102" y="1771544"/>
            <a:ext cx="607819" cy="722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1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5559" y="2644413"/>
            <a:ext cx="12574" cy="47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4"/>
          </p:cNvCxnSpPr>
          <p:nvPr/>
        </p:nvCxnSpPr>
        <p:spPr>
          <a:xfrm>
            <a:off x="1910011" y="2623702"/>
            <a:ext cx="55099" cy="497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</p:cNvCxnSpPr>
          <p:nvPr/>
        </p:nvCxnSpPr>
        <p:spPr>
          <a:xfrm flipH="1">
            <a:off x="2714255" y="2618631"/>
            <a:ext cx="497147" cy="50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982" y="3066845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6734" y="312163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Greedily </a:t>
            </a:r>
            <a:r>
              <a:rPr lang="en-US" dirty="0"/>
              <a:t>selecting to avoid bumps</a:t>
            </a:r>
          </a:p>
          <a:p>
            <a:endParaRPr lang="en-US" dirty="0"/>
          </a:p>
        </p:txBody>
      </p:sp>
      <p:cxnSp>
        <p:nvCxnSpPr>
          <p:cNvPr id="25" name="Straight Arrow Connector 24"/>
          <p:cNvCxnSpPr>
            <a:stCxn id="8" idx="0"/>
            <a:endCxn id="13" idx="0"/>
          </p:cNvCxnSpPr>
          <p:nvPr/>
        </p:nvCxnSpPr>
        <p:spPr>
          <a:xfrm flipH="1">
            <a:off x="1856087" y="3297678"/>
            <a:ext cx="815925" cy="1974782"/>
          </a:xfrm>
          <a:prstGeom prst="straightConnector1">
            <a:avLst/>
          </a:prstGeom>
          <a:ln w="635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95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5559" y="2644413"/>
            <a:ext cx="12574" cy="47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10011" y="2623702"/>
            <a:ext cx="302906" cy="2758327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</p:cNvCxnSpPr>
          <p:nvPr/>
        </p:nvCxnSpPr>
        <p:spPr>
          <a:xfrm flipH="1">
            <a:off x="2714255" y="2618631"/>
            <a:ext cx="497147" cy="50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29271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6734" y="312163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Greedily </a:t>
            </a:r>
            <a:r>
              <a:rPr lang="en-US" dirty="0"/>
              <a:t>selecting to avoid bumps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51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11226" y="244258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0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0"/>
          </p:cNvCxnSpPr>
          <p:nvPr/>
        </p:nvCxnSpPr>
        <p:spPr>
          <a:xfrm>
            <a:off x="2665559" y="2644413"/>
            <a:ext cx="0" cy="2628047"/>
          </a:xfrm>
          <a:prstGeom prst="straightConnector1">
            <a:avLst/>
          </a:prstGeom>
          <a:ln w="6350" cmpd="sng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  <a:endCxn id="16" idx="0"/>
          </p:cNvCxnSpPr>
          <p:nvPr/>
        </p:nvCxnSpPr>
        <p:spPr>
          <a:xfrm flipH="1">
            <a:off x="2665559" y="2618631"/>
            <a:ext cx="545843" cy="2653829"/>
          </a:xfrm>
          <a:prstGeom prst="straightConnector1">
            <a:avLst/>
          </a:prstGeom>
          <a:ln w="6350" cmpd="sng">
            <a:solidFill>
              <a:srgbClr val="DCE6F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609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2374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390" y="2325556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Greedily </a:t>
            </a:r>
            <a:r>
              <a:rPr lang="en-US" dirty="0"/>
              <a:t>selecting to avoid bumps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56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10011" y="1797326"/>
            <a:ext cx="1082457" cy="3647577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5559" y="1797326"/>
            <a:ext cx="12574" cy="6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>
            <a:off x="1910011" y="1797326"/>
            <a:ext cx="652978" cy="75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609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2374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8743" y="5272460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3504" y="2468365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Greedily </a:t>
            </a:r>
            <a:r>
              <a:rPr lang="en-US" dirty="0"/>
              <a:t>selecting to avoid bumps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76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65559" y="1797326"/>
            <a:ext cx="510987" cy="3647577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8133" y="1797326"/>
            <a:ext cx="501337" cy="671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10011" y="1797326"/>
            <a:ext cx="1269459" cy="3647577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609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2374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8743" y="5272460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8923" y="5272460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8239" y="2372158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Greedily </a:t>
            </a:r>
            <a:r>
              <a:rPr lang="en-US" dirty="0"/>
              <a:t>selecting to avoid bumps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98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678133" y="1797326"/>
            <a:ext cx="854990" cy="3622427"/>
          </a:xfrm>
          <a:prstGeom prst="straightConnector1">
            <a:avLst/>
          </a:prstGeom>
          <a:ln>
            <a:solidFill>
              <a:srgbClr val="EEEC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609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2374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8743" y="5272460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8923" y="5272460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515" y="5272460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9718" y="1504494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Greedily </a:t>
            </a:r>
            <a:r>
              <a:rPr lang="en-US" dirty="0"/>
              <a:t>selecting to avoid bumps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6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609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2374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8743" y="5272460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8923" y="5272460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515" y="5272460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705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587" y="149191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Greedily </a:t>
            </a:r>
            <a:r>
              <a:rPr lang="en-US" dirty="0"/>
              <a:t>selecting to avoid bumps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82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5936" y="527246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90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6099" y="5272460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2374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8743" y="5272460"/>
            <a:ext cx="33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8923" y="5272460"/>
            <a:ext cx="2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515" y="5272460"/>
            <a:ext cx="32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7052" y="527246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73421" y="5309309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674" y="1534130"/>
            <a:ext cx="33926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extension (showing </a:t>
            </a:r>
            <a:r>
              <a:rPr lang="en-US" dirty="0">
                <a:solidFill>
                  <a:srgbClr val="0000FF"/>
                </a:solidFill>
              </a:rPr>
              <a:t>bumps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Greedily </a:t>
            </a:r>
            <a:r>
              <a:rPr lang="en-US" dirty="0"/>
              <a:t>selecting to avoid bumps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9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917" y="2383266"/>
            <a:ext cx="8229600" cy="225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is always some greedy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l.e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that achieves minimum bu</a:t>
            </a:r>
            <a:r>
              <a:rPr lang="en-US" dirty="0">
                <a:solidFill>
                  <a:srgbClr val="953735"/>
                </a:solidFill>
              </a:rPr>
              <a:t>mp</a:t>
            </a:r>
            <a:r>
              <a:rPr lang="en-US" dirty="0"/>
              <a:t> (</a:t>
            </a:r>
            <a:r>
              <a:rPr lang="en-US" dirty="0" err="1"/>
              <a:t>Fishburn</a:t>
            </a:r>
            <a:r>
              <a:rPr lang="en-US" dirty="0"/>
              <a:t> &amp; </a:t>
            </a:r>
            <a:r>
              <a:rPr lang="en-US" dirty="0" err="1"/>
              <a:t>Gehrlein</a:t>
            </a:r>
            <a:r>
              <a:rPr lang="en-US" dirty="0"/>
              <a:t>, ‘86).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4917" y="3998797"/>
            <a:ext cx="7773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For which </a:t>
            </a:r>
            <a:r>
              <a:rPr lang="en-US" sz="2800" dirty="0" err="1">
                <a:solidFill>
                  <a:srgbClr val="008000"/>
                </a:solidFill>
              </a:rPr>
              <a:t>posets</a:t>
            </a:r>
            <a:r>
              <a:rPr lang="en-US" sz="2800" dirty="0">
                <a:solidFill>
                  <a:srgbClr val="008000"/>
                </a:solidFill>
              </a:rPr>
              <a:t> does greedy always work?  </a:t>
            </a:r>
            <a:endParaRPr lang="en-US" sz="2800" dirty="0"/>
          </a:p>
          <a:p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66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917" y="2383266"/>
            <a:ext cx="8229600" cy="225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is always some greedy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l.e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that achieves minimum bu</a:t>
            </a:r>
            <a:r>
              <a:rPr lang="en-US" dirty="0">
                <a:solidFill>
                  <a:srgbClr val="953735"/>
                </a:solidFill>
              </a:rPr>
              <a:t>mp</a:t>
            </a:r>
            <a:r>
              <a:rPr lang="en-US" dirty="0"/>
              <a:t> (</a:t>
            </a:r>
            <a:r>
              <a:rPr lang="en-US" dirty="0" err="1"/>
              <a:t>Fishburn</a:t>
            </a:r>
            <a:r>
              <a:rPr lang="en-US" dirty="0"/>
              <a:t> &amp; </a:t>
            </a:r>
            <a:r>
              <a:rPr lang="en-US" dirty="0" err="1"/>
              <a:t>Gehrlein</a:t>
            </a:r>
            <a:r>
              <a:rPr lang="en-US" dirty="0"/>
              <a:t>, ‘86).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4917" y="3998797"/>
            <a:ext cx="7773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For which </a:t>
            </a:r>
            <a:r>
              <a:rPr lang="en-US" sz="2800" dirty="0" err="1">
                <a:solidFill>
                  <a:srgbClr val="008000"/>
                </a:solidFill>
              </a:rPr>
              <a:t>posets</a:t>
            </a:r>
            <a:r>
              <a:rPr lang="en-US" sz="2800" dirty="0">
                <a:solidFill>
                  <a:srgbClr val="008000"/>
                </a:solidFill>
              </a:rPr>
              <a:t> does greedy always work?  </a:t>
            </a:r>
            <a:endParaRPr lang="en-US" sz="2800" dirty="0"/>
          </a:p>
          <a:p>
            <a:endParaRPr lang="en-US" sz="2800" dirty="0">
              <a:solidFill>
                <a:srgbClr val="008000"/>
              </a:solidFill>
            </a:endParaRPr>
          </a:p>
          <a:p>
            <a:r>
              <a:rPr lang="en-US" sz="3200" dirty="0">
                <a:solidFill>
                  <a:srgbClr val="008000"/>
                </a:solidFill>
              </a:rPr>
              <a:t>Greedy + 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>
                <a:solidFill>
                  <a:srgbClr val="008000"/>
                </a:solidFill>
              </a:rPr>
              <a:t> works for all </a:t>
            </a:r>
            <a:r>
              <a:rPr lang="en-US" sz="3200" dirty="0" err="1">
                <a:solidFill>
                  <a:srgbClr val="008000"/>
                </a:solidFill>
              </a:rPr>
              <a:t>posets</a:t>
            </a:r>
            <a:r>
              <a:rPr lang="en-US" sz="3200" dirty="0">
                <a:solidFill>
                  <a:srgbClr val="008000"/>
                </a:solidFill>
              </a:rPr>
              <a:t>? 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5256" y="591556"/>
            <a:ext cx="82296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3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partially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961425" y="3980282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1910011" y="3980282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2206" y="3081922"/>
            <a:ext cx="2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1626" y="4769466"/>
            <a:ext cx="655820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Hasse</a:t>
            </a:r>
            <a:r>
              <a:rPr lang="en-US" sz="2400" dirty="0"/>
              <a:t> Diagram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 compact representation of a set of relations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i.e. can be O(n) representation of O(n</a:t>
            </a:r>
            <a:r>
              <a:rPr lang="en-US" sz="24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 relations</a:t>
            </a:r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2961426" y="2892212"/>
            <a:ext cx="1187797" cy="242118"/>
          </a:xfrm>
          <a:prstGeom prst="curvedConnector3">
            <a:avLst/>
          </a:prstGeom>
          <a:ln w="3175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49807" y="2644413"/>
            <a:ext cx="1038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ideal</a:t>
            </a:r>
            <a:r>
              <a:rPr lang="en-US" i="1" dirty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of </a:t>
            </a:r>
            <a:r>
              <a:rPr lang="en-US" dirty="0"/>
              <a:t>v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21" name="Straight Connector 20"/>
          <p:cNvCxnSpPr>
            <a:stCxn id="11" idx="0"/>
            <a:endCxn id="10" idx="4"/>
          </p:cNvCxnSpPr>
          <p:nvPr/>
        </p:nvCxnSpPr>
        <p:spPr>
          <a:xfrm>
            <a:off x="1965110" y="3297678"/>
            <a:ext cx="53924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8" idx="5"/>
          </p:cNvCxnSpPr>
          <p:nvPr/>
        </p:nvCxnSpPr>
        <p:spPr>
          <a:xfrm flipH="1">
            <a:off x="2749102" y="2556389"/>
            <a:ext cx="430368" cy="5910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05615" y="1765050"/>
            <a:ext cx="0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65559" y="1785761"/>
            <a:ext cx="0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0"/>
          </p:cNvCxnSpPr>
          <p:nvPr/>
        </p:nvCxnSpPr>
        <p:spPr>
          <a:xfrm flipH="1">
            <a:off x="1910011" y="2623702"/>
            <a:ext cx="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78133" y="3297678"/>
            <a:ext cx="403643" cy="682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6"/>
          </p:cNvCxnSpPr>
          <p:nvPr/>
        </p:nvCxnSpPr>
        <p:spPr>
          <a:xfrm>
            <a:off x="2781034" y="1709302"/>
            <a:ext cx="453142" cy="738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78283" y="2623702"/>
            <a:ext cx="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87102" y="1771544"/>
            <a:ext cx="607819" cy="722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41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56" y="591556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917" y="2383266"/>
            <a:ext cx="8229600" cy="225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is always some greedy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l.e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that achieves minimum bu</a:t>
            </a:r>
            <a:r>
              <a:rPr lang="en-US" dirty="0">
                <a:solidFill>
                  <a:srgbClr val="953735"/>
                </a:solidFill>
              </a:rPr>
              <a:t>mp</a:t>
            </a:r>
            <a:r>
              <a:rPr lang="en-US" dirty="0"/>
              <a:t> (</a:t>
            </a:r>
            <a:r>
              <a:rPr lang="en-US" dirty="0" err="1"/>
              <a:t>Fishburn</a:t>
            </a:r>
            <a:r>
              <a:rPr lang="en-US" dirty="0"/>
              <a:t> &amp; </a:t>
            </a:r>
            <a:r>
              <a:rPr lang="en-US" dirty="0" err="1"/>
              <a:t>Gehrlein</a:t>
            </a:r>
            <a:r>
              <a:rPr lang="en-US" dirty="0"/>
              <a:t>, ‘86).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4917" y="3998797"/>
            <a:ext cx="7773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For which </a:t>
            </a:r>
            <a:r>
              <a:rPr lang="en-US" sz="2800" dirty="0" err="1">
                <a:solidFill>
                  <a:srgbClr val="008000"/>
                </a:solidFill>
              </a:rPr>
              <a:t>posets</a:t>
            </a:r>
            <a:r>
              <a:rPr lang="en-US" sz="2800" dirty="0">
                <a:solidFill>
                  <a:srgbClr val="008000"/>
                </a:solidFill>
              </a:rPr>
              <a:t> does greedy always work?  </a:t>
            </a:r>
            <a:r>
              <a:rPr lang="en-US" sz="2800" dirty="0"/>
              <a:t>F&amp;G’86</a:t>
            </a:r>
          </a:p>
          <a:p>
            <a:endParaRPr lang="en-US" sz="2800" dirty="0">
              <a:solidFill>
                <a:srgbClr val="008000"/>
              </a:solidFill>
            </a:endParaRPr>
          </a:p>
          <a:p>
            <a:r>
              <a:rPr lang="en-US" sz="3200" dirty="0">
                <a:solidFill>
                  <a:srgbClr val="008000"/>
                </a:solidFill>
              </a:rPr>
              <a:t>Greedy + 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>
                <a:solidFill>
                  <a:srgbClr val="008000"/>
                </a:solidFill>
              </a:rPr>
              <a:t> works for all </a:t>
            </a:r>
            <a:r>
              <a:rPr lang="en-US" sz="3200" dirty="0" err="1">
                <a:solidFill>
                  <a:srgbClr val="008000"/>
                </a:solidFill>
              </a:rPr>
              <a:t>posets</a:t>
            </a:r>
            <a:r>
              <a:rPr lang="en-US" sz="3200" dirty="0">
                <a:solidFill>
                  <a:srgbClr val="008000"/>
                </a:solidFill>
              </a:rPr>
              <a:t>?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45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53" y="59755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Greedily seeking min-bump </a:t>
            </a:r>
            <a:r>
              <a:rPr lang="en-US" dirty="0" err="1">
                <a:solidFill>
                  <a:srgbClr val="FF0000"/>
                </a:solidFill>
              </a:rPr>
              <a:t>l.e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917" y="2383266"/>
            <a:ext cx="8229600" cy="225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is always some greedy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l.e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that achieves minimum bu</a:t>
            </a:r>
            <a:r>
              <a:rPr lang="en-US" dirty="0">
                <a:solidFill>
                  <a:srgbClr val="953735"/>
                </a:solidFill>
              </a:rPr>
              <a:t>mp</a:t>
            </a:r>
            <a:r>
              <a:rPr lang="en-US" dirty="0"/>
              <a:t> (</a:t>
            </a:r>
            <a:r>
              <a:rPr lang="en-US" dirty="0" err="1"/>
              <a:t>Fishburn</a:t>
            </a:r>
            <a:r>
              <a:rPr lang="en-US" dirty="0"/>
              <a:t> &amp; </a:t>
            </a:r>
            <a:r>
              <a:rPr lang="en-US" dirty="0" err="1"/>
              <a:t>Gehrlein</a:t>
            </a:r>
            <a:r>
              <a:rPr lang="en-US" dirty="0"/>
              <a:t>, ‘86).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4917" y="3998797"/>
            <a:ext cx="7773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For which </a:t>
            </a:r>
            <a:r>
              <a:rPr lang="en-US" sz="2800" dirty="0" err="1">
                <a:solidFill>
                  <a:srgbClr val="008000"/>
                </a:solidFill>
              </a:rPr>
              <a:t>posets</a:t>
            </a:r>
            <a:r>
              <a:rPr lang="en-US" sz="2800" dirty="0">
                <a:solidFill>
                  <a:srgbClr val="008000"/>
                </a:solidFill>
              </a:rPr>
              <a:t> does greedy always work?  </a:t>
            </a:r>
            <a:r>
              <a:rPr lang="en-US" sz="2800" dirty="0"/>
              <a:t>F&amp;G’86</a:t>
            </a:r>
          </a:p>
          <a:p>
            <a:endParaRPr lang="en-US" sz="2800" dirty="0">
              <a:solidFill>
                <a:srgbClr val="008000"/>
              </a:solidFill>
            </a:endParaRPr>
          </a:p>
          <a:p>
            <a:r>
              <a:rPr lang="en-US" sz="3200" dirty="0">
                <a:solidFill>
                  <a:srgbClr val="008000"/>
                </a:solidFill>
              </a:rPr>
              <a:t>Greedy + 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>
                <a:solidFill>
                  <a:srgbClr val="008000"/>
                </a:solidFill>
              </a:rPr>
              <a:t> works for all </a:t>
            </a:r>
            <a:r>
              <a:rPr lang="en-US" sz="3200" dirty="0" err="1">
                <a:solidFill>
                  <a:srgbClr val="008000"/>
                </a:solidFill>
              </a:rPr>
              <a:t>posets</a:t>
            </a:r>
            <a:r>
              <a:rPr lang="en-US" sz="3200" dirty="0">
                <a:solidFill>
                  <a:srgbClr val="008000"/>
                </a:solidFill>
              </a:rPr>
              <a:t>?  </a:t>
            </a:r>
            <a:r>
              <a:rPr lang="en-US" sz="3200" dirty="0">
                <a:solidFill>
                  <a:srgbClr val="FF0000"/>
                </a:solidFill>
              </a:rPr>
              <a:t>This talk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30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223"/>
          </a:xfrm>
        </p:spPr>
        <p:txBody>
          <a:bodyPr>
            <a:normAutofit/>
          </a:bodyPr>
          <a:lstStyle/>
          <a:p>
            <a:r>
              <a:rPr lang="en-US" sz="3600" dirty="0"/>
              <a:t>Bump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27538"/>
            <a:ext cx="8229600" cy="1498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58ED5"/>
              </a:solidFill>
            </a:endParaRPr>
          </a:p>
          <a:p>
            <a:r>
              <a:rPr lang="en-US" sz="2200" dirty="0"/>
              <a:t>linear time algorithm</a:t>
            </a:r>
            <a:r>
              <a:rPr lang="en-US" sz="2200" dirty="0">
                <a:solidFill>
                  <a:srgbClr val="31859C"/>
                </a:solidFill>
              </a:rPr>
              <a:t> – based on </a:t>
            </a:r>
            <a:r>
              <a:rPr lang="en-US" sz="2200" dirty="0" err="1">
                <a:solidFill>
                  <a:srgbClr val="31859C"/>
                </a:solidFill>
              </a:rPr>
              <a:t>Gabow’s</a:t>
            </a:r>
            <a:r>
              <a:rPr lang="en-US" sz="2200" dirty="0">
                <a:solidFill>
                  <a:srgbClr val="31859C"/>
                </a:solidFill>
              </a:rPr>
              <a:t> linear time 2-proc scheduling algorithm                                         </a:t>
            </a:r>
            <a:r>
              <a:rPr lang="en-US" sz="2200" dirty="0" err="1">
                <a:solidFill>
                  <a:srgbClr val="558ED5"/>
                </a:solidFill>
              </a:rPr>
              <a:t>Schäffer</a:t>
            </a:r>
            <a:r>
              <a:rPr lang="en-US" sz="2200" dirty="0">
                <a:solidFill>
                  <a:srgbClr val="558ED5"/>
                </a:solidFill>
              </a:rPr>
              <a:t> &amp; Simons 1988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748" y="1068861"/>
            <a:ext cx="88390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/>
              <a:buChar char="•"/>
            </a:pPr>
            <a:r>
              <a:rPr lang="en-US" sz="2200" dirty="0"/>
              <a:t>polynomial algorithms for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interval order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posets</a:t>
            </a:r>
            <a:r>
              <a:rPr lang="en-US" sz="2200" dirty="0"/>
              <a:t> and for </a:t>
            </a:r>
            <a:r>
              <a:rPr lang="en-US" sz="2200" dirty="0">
                <a:solidFill>
                  <a:srgbClr val="7F7F7F"/>
                </a:solidFill>
              </a:rPr>
              <a:t>partial </a:t>
            </a:r>
            <a:r>
              <a:rPr lang="en-US" sz="2200" dirty="0" err="1">
                <a:solidFill>
                  <a:srgbClr val="7F7F7F"/>
                </a:solidFill>
              </a:rPr>
              <a:t>semiorder</a:t>
            </a:r>
            <a:r>
              <a:rPr lang="en-US" sz="2200" dirty="0">
                <a:solidFill>
                  <a:srgbClr val="7F7F7F"/>
                </a:solidFill>
              </a:rPr>
              <a:t> </a:t>
            </a:r>
            <a:r>
              <a:rPr lang="en-US" sz="2200" dirty="0" err="1"/>
              <a:t>posets</a:t>
            </a:r>
            <a:r>
              <a:rPr lang="en-US" sz="2200" dirty="0"/>
              <a:t> – both are based on the greedy  shelling algorithms                          </a:t>
            </a:r>
            <a:r>
              <a:rPr lang="en-US" sz="2200" dirty="0" err="1">
                <a:solidFill>
                  <a:srgbClr val="558ED5"/>
                </a:solidFill>
              </a:rPr>
              <a:t>Fishburn</a:t>
            </a:r>
            <a:r>
              <a:rPr lang="en-US" sz="2200" dirty="0">
                <a:solidFill>
                  <a:srgbClr val="558ED5"/>
                </a:solidFill>
              </a:rPr>
              <a:t> and </a:t>
            </a:r>
            <a:r>
              <a:rPr lang="en-US" sz="2200" dirty="0" err="1">
                <a:solidFill>
                  <a:srgbClr val="558ED5"/>
                </a:solidFill>
              </a:rPr>
              <a:t>Gehrlein</a:t>
            </a:r>
            <a:r>
              <a:rPr lang="en-US" sz="2200" dirty="0">
                <a:solidFill>
                  <a:srgbClr val="558ED5"/>
                </a:solidFill>
              </a:rPr>
              <a:t> 1986 </a:t>
            </a:r>
          </a:p>
          <a:p>
            <a:pPr marL="342900" indent="-342900" algn="r">
              <a:buFont typeface="Arial"/>
              <a:buChar char="•"/>
            </a:pPr>
            <a:endParaRPr lang="en-US" sz="2200" dirty="0">
              <a:solidFill>
                <a:srgbClr val="558ED5"/>
              </a:solidFill>
            </a:endParaRPr>
          </a:p>
          <a:p>
            <a:pPr marL="342900" indent="-342900" algn="r">
              <a:buFont typeface="Arial"/>
              <a:buChar char="•"/>
            </a:pPr>
            <a:r>
              <a:rPr lang="en-US" sz="2200" dirty="0"/>
              <a:t>polynomial algorithm for width=2 </a:t>
            </a:r>
            <a:r>
              <a:rPr lang="en-US" sz="2200" dirty="0" err="1">
                <a:solidFill>
                  <a:srgbClr val="000000"/>
                </a:solidFill>
              </a:rPr>
              <a:t>posets</a:t>
            </a:r>
            <a:r>
              <a:rPr lang="en-US" sz="2200" dirty="0">
                <a:solidFill>
                  <a:srgbClr val="31859C"/>
                </a:solidFill>
              </a:rPr>
              <a:t> – not based on greedy shelling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Zaguia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1987</a:t>
            </a:r>
          </a:p>
          <a:p>
            <a:pPr marL="342900" indent="-342900" algn="r">
              <a:buFont typeface="Arial"/>
              <a:buChar char="•"/>
            </a:pPr>
            <a:r>
              <a:rPr lang="en-US" sz="2200" dirty="0"/>
              <a:t>                                                                                                                              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polynomial algorithm for any </a:t>
            </a:r>
            <a:r>
              <a:rPr lang="en-US" sz="2200" dirty="0" err="1"/>
              <a:t>poset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– not based on shelling</a:t>
            </a:r>
          </a:p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                                                                                 </a:t>
            </a:r>
            <a:r>
              <a:rPr lang="en-US" sz="2200" dirty="0">
                <a:solidFill>
                  <a:srgbClr val="558ED5"/>
                </a:solidFill>
              </a:rPr>
              <a:t> </a:t>
            </a:r>
            <a:r>
              <a:rPr lang="en-US" sz="2200" dirty="0" err="1">
                <a:solidFill>
                  <a:srgbClr val="558ED5"/>
                </a:solidFill>
              </a:rPr>
              <a:t>Habib</a:t>
            </a:r>
            <a:r>
              <a:rPr lang="en-US" sz="2200" dirty="0">
                <a:solidFill>
                  <a:srgbClr val="558ED5"/>
                </a:solidFill>
              </a:rPr>
              <a:t>, </a:t>
            </a:r>
            <a:r>
              <a:rPr lang="en-US" sz="2200" dirty="0" err="1">
                <a:solidFill>
                  <a:srgbClr val="558ED5"/>
                </a:solidFill>
              </a:rPr>
              <a:t>Möhring</a:t>
            </a:r>
            <a:r>
              <a:rPr lang="en-US" sz="2200" dirty="0">
                <a:solidFill>
                  <a:srgbClr val="558ED5"/>
                </a:solidFill>
              </a:rPr>
              <a:t>, Steiner 1988</a:t>
            </a:r>
          </a:p>
          <a:p>
            <a:endParaRPr lang="en-US" sz="22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60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3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Time Bump Number</a:t>
            </a:r>
            <a:br>
              <a:rPr lang="en-US" dirty="0"/>
            </a:br>
            <a:r>
              <a:rPr lang="en-US" sz="3100" dirty="0" err="1">
                <a:solidFill>
                  <a:srgbClr val="558ED5"/>
                </a:solidFill>
              </a:rPr>
              <a:t>Schäffer</a:t>
            </a:r>
            <a:r>
              <a:rPr lang="en-US" sz="3100" dirty="0">
                <a:solidFill>
                  <a:srgbClr val="558ED5"/>
                </a:solidFill>
              </a:rPr>
              <a:t> &amp; Simons 1988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35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6092"/>
                </a:solidFill>
              </a:rPr>
              <a:t>relies on </a:t>
            </a:r>
            <a:r>
              <a:rPr lang="en-US" dirty="0" err="1">
                <a:solidFill>
                  <a:srgbClr val="376092"/>
                </a:solidFill>
              </a:rPr>
              <a:t>Gabow</a:t>
            </a:r>
            <a:r>
              <a:rPr lang="en-US" dirty="0">
                <a:solidFill>
                  <a:srgbClr val="376092"/>
                </a:solidFill>
              </a:rPr>
              <a:t> and </a:t>
            </a:r>
            <a:r>
              <a:rPr lang="en-US" dirty="0" err="1">
                <a:solidFill>
                  <a:srgbClr val="376092"/>
                </a:solidFill>
              </a:rPr>
              <a:t>Tarjan’s</a:t>
            </a:r>
            <a:r>
              <a:rPr lang="en-US" dirty="0">
                <a:solidFill>
                  <a:srgbClr val="376092"/>
                </a:solidFill>
              </a:rPr>
              <a:t> special case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Union-Find </a:t>
            </a:r>
            <a:r>
              <a:rPr lang="en-US" dirty="0">
                <a:solidFill>
                  <a:srgbClr val="376092"/>
                </a:solidFill>
              </a:rPr>
              <a:t>algorithm: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dirty="0">
                <a:solidFill>
                  <a:srgbClr val="558ED5"/>
                </a:solidFill>
              </a:rPr>
              <a:t>find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operations known in advance             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n+m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the cover graph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…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376092"/>
                </a:solidFill>
              </a:rPr>
              <a:t>relies on hybrid linked-list / array data structure </a:t>
            </a:r>
            <a:r>
              <a:rPr lang="en-US" sz="2000" dirty="0">
                <a:solidFill>
                  <a:srgbClr val="376092"/>
                </a:solidFill>
              </a:rPr>
              <a:t>... Switch to array representation of tree for </a:t>
            </a:r>
            <a:r>
              <a:rPr lang="en-US" sz="2000" dirty="0" err="1">
                <a:solidFill>
                  <a:srgbClr val="376092"/>
                </a:solidFill>
              </a:rPr>
              <a:t>subtrees</a:t>
            </a:r>
            <a:r>
              <a:rPr lang="en-US" sz="2000" dirty="0">
                <a:solidFill>
                  <a:srgbClr val="376092"/>
                </a:solidFill>
              </a:rPr>
              <a:t> that are small enough…</a:t>
            </a:r>
            <a:endParaRPr lang="en-US" dirty="0">
              <a:solidFill>
                <a:srgbClr val="37609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</p:spTree>
    <p:extLst>
      <p:ext uri="{BB962C8B-B14F-4D97-AF65-F5344CB8AC3E}">
        <p14:creationId xmlns:p14="http://schemas.microsoft.com/office/powerpoint/2010/main" val="2749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Algorithm, proof of correctness,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Spread across several papers</a:t>
            </a:r>
          </a:p>
          <a:p>
            <a:r>
              <a:rPr lang="en-US" dirty="0">
                <a:solidFill>
                  <a:srgbClr val="3366FF"/>
                </a:solidFill>
              </a:rPr>
              <a:t>Proofs long and case-ridden</a:t>
            </a:r>
          </a:p>
          <a:p>
            <a:r>
              <a:rPr lang="en-US" dirty="0">
                <a:solidFill>
                  <a:srgbClr val="3366FF"/>
                </a:solidFill>
              </a:rPr>
              <a:t>Analysis complex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Question:</a:t>
            </a:r>
            <a:r>
              <a:rPr lang="en-US" dirty="0">
                <a:solidFill>
                  <a:srgbClr val="3366FF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953735"/>
                </a:solidFill>
              </a:rPr>
              <a:t>    a </a:t>
            </a:r>
            <a:r>
              <a:rPr lang="en-US" dirty="0">
                <a:solidFill>
                  <a:srgbClr val="FF0000"/>
                </a:solidFill>
              </a:rPr>
              <a:t>simple</a:t>
            </a:r>
            <a:r>
              <a:rPr lang="en-US" dirty="0">
                <a:solidFill>
                  <a:srgbClr val="953735"/>
                </a:solidFill>
              </a:rPr>
              <a:t> algorithm </a:t>
            </a:r>
          </a:p>
          <a:p>
            <a:pPr marL="0" indent="0">
              <a:buNone/>
            </a:pPr>
            <a:r>
              <a:rPr lang="en-US" dirty="0">
                <a:solidFill>
                  <a:srgbClr val="953735"/>
                </a:solidFill>
              </a:rPr>
              <a:t>with a </a:t>
            </a:r>
            <a:r>
              <a:rPr lang="en-US" dirty="0">
                <a:solidFill>
                  <a:srgbClr val="FF0000"/>
                </a:solidFill>
              </a:rPr>
              <a:t>short</a:t>
            </a:r>
            <a:r>
              <a:rPr lang="en-US" dirty="0">
                <a:solidFill>
                  <a:srgbClr val="953735"/>
                </a:solidFill>
              </a:rPr>
              <a:t> proof </a:t>
            </a:r>
          </a:p>
          <a:p>
            <a:pPr marL="0" indent="0">
              <a:buNone/>
            </a:pPr>
            <a:r>
              <a:rPr lang="en-US" dirty="0">
                <a:solidFill>
                  <a:srgbClr val="953735"/>
                </a:solidFill>
              </a:rPr>
              <a:t>that can be made </a:t>
            </a:r>
            <a:r>
              <a:rPr lang="en-US" dirty="0">
                <a:solidFill>
                  <a:srgbClr val="FF0000"/>
                </a:solidFill>
              </a:rPr>
              <a:t>efficient</a:t>
            </a:r>
            <a:r>
              <a:rPr lang="en-US" dirty="0">
                <a:solidFill>
                  <a:srgbClr val="953735"/>
                </a:solidFill>
              </a:rPr>
              <a:t> (linear time) without recourse to Special Case of Union-Find?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TextBox 4"/>
          <p:cNvSpPr txBox="1"/>
          <p:nvPr/>
        </p:nvSpPr>
        <p:spPr>
          <a:xfrm rot="10800000">
            <a:off x="457200" y="4095370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85274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Algorithm, proof of correctness,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Spread across several papers</a:t>
            </a:r>
          </a:p>
          <a:p>
            <a:r>
              <a:rPr lang="en-US" dirty="0">
                <a:solidFill>
                  <a:srgbClr val="3366FF"/>
                </a:solidFill>
              </a:rPr>
              <a:t>Proofs long and case-ridden</a:t>
            </a:r>
          </a:p>
          <a:p>
            <a:r>
              <a:rPr lang="en-US" dirty="0">
                <a:solidFill>
                  <a:srgbClr val="3366FF"/>
                </a:solidFill>
              </a:rPr>
              <a:t>Analysis complex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Question:</a:t>
            </a:r>
            <a:r>
              <a:rPr lang="en-US" dirty="0">
                <a:solidFill>
                  <a:srgbClr val="3366FF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953735"/>
                </a:solidFill>
              </a:rPr>
              <a:t>    a </a:t>
            </a:r>
            <a:r>
              <a:rPr lang="en-US" dirty="0">
                <a:solidFill>
                  <a:srgbClr val="FF0000"/>
                </a:solidFill>
              </a:rPr>
              <a:t>simple</a:t>
            </a:r>
            <a:r>
              <a:rPr lang="en-US" dirty="0">
                <a:solidFill>
                  <a:srgbClr val="953735"/>
                </a:solidFill>
              </a:rPr>
              <a:t> algorithm         </a:t>
            </a:r>
            <a:r>
              <a:rPr lang="en-US" dirty="0">
                <a:solidFill>
                  <a:srgbClr val="33CB2A"/>
                </a:solidFill>
              </a:rPr>
              <a:t>YES</a:t>
            </a:r>
          </a:p>
          <a:p>
            <a:pPr marL="0" indent="0">
              <a:buNone/>
            </a:pPr>
            <a:r>
              <a:rPr lang="en-US" dirty="0">
                <a:solidFill>
                  <a:srgbClr val="953735"/>
                </a:solidFill>
              </a:rPr>
              <a:t>with a </a:t>
            </a:r>
            <a:r>
              <a:rPr lang="en-US" dirty="0">
                <a:solidFill>
                  <a:srgbClr val="FF0000"/>
                </a:solidFill>
              </a:rPr>
              <a:t>short</a:t>
            </a:r>
            <a:r>
              <a:rPr lang="en-US" dirty="0">
                <a:solidFill>
                  <a:srgbClr val="953735"/>
                </a:solidFill>
              </a:rPr>
              <a:t> proof              </a:t>
            </a:r>
            <a:r>
              <a:rPr lang="en-US" dirty="0">
                <a:solidFill>
                  <a:srgbClr val="33CB2A"/>
                </a:solidFill>
              </a:rPr>
              <a:t>YES</a:t>
            </a:r>
          </a:p>
          <a:p>
            <a:pPr marL="0" indent="0">
              <a:buNone/>
            </a:pPr>
            <a:r>
              <a:rPr lang="en-US" dirty="0">
                <a:solidFill>
                  <a:srgbClr val="953735"/>
                </a:solidFill>
              </a:rPr>
              <a:t>that can be made </a:t>
            </a:r>
            <a:r>
              <a:rPr lang="en-US" dirty="0">
                <a:solidFill>
                  <a:srgbClr val="FF0000"/>
                </a:solidFill>
              </a:rPr>
              <a:t>efficient</a:t>
            </a:r>
            <a:r>
              <a:rPr lang="en-US" dirty="0">
                <a:solidFill>
                  <a:srgbClr val="953735"/>
                </a:solidFill>
              </a:rPr>
              <a:t> (linear time) without recourse to Special Case of Union-Find?  </a:t>
            </a:r>
            <a:r>
              <a:rPr lang="en-US" dirty="0">
                <a:solidFill>
                  <a:srgbClr val="33CB2A"/>
                </a:solidFill>
              </a:rPr>
              <a:t>Open.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TextBox 4"/>
          <p:cNvSpPr txBox="1"/>
          <p:nvPr/>
        </p:nvSpPr>
        <p:spPr>
          <a:xfrm rot="10800000">
            <a:off x="457200" y="4095370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76732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2650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Greedy is not enough 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24393" y="528369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493457" y="2704329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05193" y="3590681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07196" y="4511775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/>
          <p:cNvSpPr txBox="1">
            <a:spLocks/>
          </p:cNvSpPr>
          <p:nvPr/>
        </p:nvSpPr>
        <p:spPr>
          <a:xfrm flipV="1">
            <a:off x="4286869" y="5269340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 flipV="1">
            <a:off x="6896572" y="3490288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 flipV="1">
            <a:off x="4294718" y="2550034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 flipV="1">
            <a:off x="6122264" y="3490288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 flipV="1">
            <a:off x="4350735" y="3437477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 flipV="1">
            <a:off x="4304964" y="4332883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 flipV="1">
            <a:off x="5372565" y="3453757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77100" y="428877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35100" y="5283690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16764" y="3428069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54224" y="250592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02552" y="3455939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88309" y="352393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55360" y="3490288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38246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2650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Greedy is not enough 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24393" y="528369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493457" y="2704329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05193" y="3590681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07196" y="4511775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/>
          <p:cNvSpPr txBox="1">
            <a:spLocks/>
          </p:cNvSpPr>
          <p:nvPr/>
        </p:nvSpPr>
        <p:spPr>
          <a:xfrm flipV="1">
            <a:off x="4286869" y="5269340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 flipV="1">
            <a:off x="6896572" y="3490288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 flipV="1">
            <a:off x="4294718" y="2550034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 flipV="1">
            <a:off x="6122264" y="3490288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 flipV="1">
            <a:off x="4350735" y="3437477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 flipV="1">
            <a:off x="4304964" y="4332883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 flipV="1">
            <a:off x="5372565" y="3453757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77100" y="428877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35100" y="5283690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16764" y="3428069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54224" y="250592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02552" y="3455939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88309" y="352393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55360" y="3490288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3105" y="3445622"/>
            <a:ext cx="183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 a f b g c d</a:t>
            </a:r>
          </a:p>
        </p:txBody>
      </p:sp>
      <p:sp>
        <p:nvSpPr>
          <p:cNvPr id="12" name="Freeform 11"/>
          <p:cNvSpPr/>
          <p:nvPr/>
        </p:nvSpPr>
        <p:spPr>
          <a:xfrm>
            <a:off x="2311948" y="3402139"/>
            <a:ext cx="231475" cy="179487"/>
          </a:xfrm>
          <a:custGeom>
            <a:avLst/>
            <a:gdLst>
              <a:gd name="connsiteX0" fmla="*/ 0 w 231475"/>
              <a:gd name="connsiteY0" fmla="*/ 179487 h 179487"/>
              <a:gd name="connsiteX1" fmla="*/ 130251 w 231475"/>
              <a:gd name="connsiteY1" fmla="*/ 406 h 179487"/>
              <a:gd name="connsiteX2" fmla="*/ 227939 w 231475"/>
              <a:gd name="connsiteY2" fmla="*/ 130647 h 179487"/>
              <a:gd name="connsiteX3" fmla="*/ 211658 w 231475"/>
              <a:gd name="connsiteY3" fmla="*/ 130647 h 17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75" h="179487">
                <a:moveTo>
                  <a:pt x="0" y="179487"/>
                </a:moveTo>
                <a:cubicBezTo>
                  <a:pt x="46130" y="94016"/>
                  <a:pt x="92261" y="8546"/>
                  <a:pt x="130251" y="406"/>
                </a:cubicBezTo>
                <a:cubicBezTo>
                  <a:pt x="168241" y="-7734"/>
                  <a:pt x="214371" y="108940"/>
                  <a:pt x="227939" y="130647"/>
                </a:cubicBezTo>
                <a:cubicBezTo>
                  <a:pt x="241507" y="152354"/>
                  <a:pt x="211658" y="130647"/>
                  <a:pt x="211658" y="13064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27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2650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Greedy is not enough 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2775" y="5283690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24393" y="528369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491454" y="1753918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397515" y="2686958"/>
            <a:ext cx="1079850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397515" y="4489826"/>
            <a:ext cx="1079850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397515" y="3608052"/>
            <a:ext cx="1079850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485214" y="1770198"/>
            <a:ext cx="1079850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495460" y="2712646"/>
            <a:ext cx="1079850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399518" y="3590681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93457" y="2704329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06322" y="4494404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563061" y="1783235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05193" y="3590681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573307" y="879512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07196" y="4511775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575310" y="2712646"/>
            <a:ext cx="2003" cy="90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97515" y="3590681"/>
            <a:ext cx="1095942" cy="899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/>
          <p:cNvSpPr txBox="1">
            <a:spLocks/>
          </p:cNvSpPr>
          <p:nvPr/>
        </p:nvSpPr>
        <p:spPr>
          <a:xfrm flipV="1">
            <a:off x="4286869" y="5269340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 flipV="1">
            <a:off x="5372565" y="1620623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 flipV="1">
            <a:off x="4294718" y="2550034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 flipV="1">
            <a:off x="5374568" y="2641802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 flipV="1">
            <a:off x="3207019" y="3428069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 flipV="1">
            <a:off x="4350735" y="3437477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 flipV="1">
            <a:off x="3207019" y="4327214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 flipV="1">
            <a:off x="4304964" y="4332883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 flipV="1">
            <a:off x="3238234" y="5283690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 flipV="1">
            <a:off x="5386817" y="731155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 flipV="1">
            <a:off x="5372565" y="3453757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 flipV="1">
            <a:off x="4350735" y="1620623"/>
            <a:ext cx="380992" cy="3252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61918" y="526161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92775" y="5296483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58381" y="4290767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61918" y="428310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56562" y="3369672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60894" y="34474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18404" y="3446179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50735" y="255003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54487" y="2657641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460894" y="1620623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22123" y="1569252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54487" y="731155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681808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bump#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50526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8158" y="402789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>
            <a:off x="2744380" y="1924319"/>
            <a:ext cx="529601" cy="146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3273981" y="2755552"/>
            <a:ext cx="123455" cy="63479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  <a:endCxn id="15" idx="1"/>
          </p:cNvCxnSpPr>
          <p:nvPr/>
        </p:nvCxnSpPr>
        <p:spPr>
          <a:xfrm>
            <a:off x="1466030" y="3521760"/>
            <a:ext cx="558287" cy="5396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4"/>
            <a:endCxn id="15" idx="7"/>
          </p:cNvCxnSpPr>
          <p:nvPr/>
        </p:nvCxnSpPr>
        <p:spPr>
          <a:xfrm flipH="1">
            <a:off x="2198909" y="3618914"/>
            <a:ext cx="188559" cy="442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1988158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0526" y="3326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12674" y="1924319"/>
            <a:ext cx="237336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Greedy Approach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Oval 4"/>
          <p:cNvSpPr/>
          <p:nvPr/>
        </p:nvSpPr>
        <p:spPr>
          <a:xfrm>
            <a:off x="2634125" y="1156885"/>
            <a:ext cx="188601" cy="1886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4125" y="2428445"/>
            <a:ext cx="188601" cy="1886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4125" y="3576983"/>
            <a:ext cx="188601" cy="1886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34125" y="4896117"/>
            <a:ext cx="188601" cy="1886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45243" y="1156885"/>
            <a:ext cx="188601" cy="1886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45243" y="2428445"/>
            <a:ext cx="188601" cy="1886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45243" y="3576983"/>
            <a:ext cx="188601" cy="1886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63893" y="4896117"/>
            <a:ext cx="188601" cy="1886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5" idx="4"/>
            <a:endCxn id="6" idx="0"/>
          </p:cNvCxnSpPr>
          <p:nvPr/>
        </p:nvCxnSpPr>
        <p:spPr>
          <a:xfrm>
            <a:off x="2728426" y="1345507"/>
            <a:ext cx="0" cy="1082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>
            <a:off x="5739544" y="1345507"/>
            <a:ext cx="0" cy="1082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7" idx="0"/>
          </p:cNvCxnSpPr>
          <p:nvPr/>
        </p:nvCxnSpPr>
        <p:spPr>
          <a:xfrm>
            <a:off x="2728426" y="2617067"/>
            <a:ext cx="0" cy="959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1" idx="0"/>
          </p:cNvCxnSpPr>
          <p:nvPr/>
        </p:nvCxnSpPr>
        <p:spPr>
          <a:xfrm>
            <a:off x="5739544" y="2617067"/>
            <a:ext cx="0" cy="959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8" idx="0"/>
          </p:cNvCxnSpPr>
          <p:nvPr/>
        </p:nvCxnSpPr>
        <p:spPr>
          <a:xfrm>
            <a:off x="2728426" y="3765605"/>
            <a:ext cx="0" cy="1130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39544" y="3765605"/>
            <a:ext cx="0" cy="1130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4316" y="5671250"/>
            <a:ext cx="1576310" cy="646331"/>
          </a:xfrm>
          <a:prstGeom prst="rect">
            <a:avLst/>
          </a:prstGeom>
          <a:noFill/>
          <a:ln>
            <a:solidFill>
              <a:srgbClr val="33CB2A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Hasse</a:t>
            </a:r>
            <a:r>
              <a:rPr lang="en-US" dirty="0"/>
              <a:t> Diagram</a:t>
            </a:r>
          </a:p>
          <a:p>
            <a:r>
              <a:rPr lang="en-US" dirty="0"/>
              <a:t>O(n) for chain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87407" y="5671250"/>
            <a:ext cx="2130173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Comparability Graph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for chain</a:t>
            </a:r>
          </a:p>
        </p:txBody>
      </p:sp>
      <p:sp>
        <p:nvSpPr>
          <p:cNvPr id="47" name="Freeform 46"/>
          <p:cNvSpPr/>
          <p:nvPr/>
        </p:nvSpPr>
        <p:spPr>
          <a:xfrm>
            <a:off x="5029264" y="2565266"/>
            <a:ext cx="653910" cy="2389219"/>
          </a:xfrm>
          <a:custGeom>
            <a:avLst/>
            <a:gdLst>
              <a:gd name="connsiteX0" fmla="*/ 616189 w 653910"/>
              <a:gd name="connsiteY0" fmla="*/ 0 h 2389219"/>
              <a:gd name="connsiteX1" fmla="*/ 93 w 653910"/>
              <a:gd name="connsiteY1" fmla="*/ 1307783 h 2389219"/>
              <a:gd name="connsiteX2" fmla="*/ 653910 w 653910"/>
              <a:gd name="connsiteY2" fmla="*/ 2389219 h 238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910" h="2389219">
                <a:moveTo>
                  <a:pt x="616189" y="0"/>
                </a:moveTo>
                <a:cubicBezTo>
                  <a:pt x="304997" y="454790"/>
                  <a:pt x="-6194" y="909580"/>
                  <a:pt x="93" y="1307783"/>
                </a:cubicBezTo>
                <a:cubicBezTo>
                  <a:pt x="6380" y="1705986"/>
                  <a:pt x="653910" y="2389219"/>
                  <a:pt x="653910" y="2389219"/>
                </a:cubicBez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846628" y="1282633"/>
            <a:ext cx="867564" cy="3646702"/>
          </a:xfrm>
          <a:custGeom>
            <a:avLst/>
            <a:gdLst>
              <a:gd name="connsiteX0" fmla="*/ 0 w 867564"/>
              <a:gd name="connsiteY0" fmla="*/ 0 h 3646702"/>
              <a:gd name="connsiteX1" fmla="*/ 867564 w 867564"/>
              <a:gd name="connsiteY1" fmla="*/ 1685028 h 3646702"/>
              <a:gd name="connsiteX2" fmla="*/ 0 w 867564"/>
              <a:gd name="connsiteY2" fmla="*/ 3646702 h 364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564" h="3646702">
                <a:moveTo>
                  <a:pt x="0" y="0"/>
                </a:moveTo>
                <a:cubicBezTo>
                  <a:pt x="433782" y="538622"/>
                  <a:pt x="867564" y="1077244"/>
                  <a:pt x="867564" y="1685028"/>
                </a:cubicBezTo>
                <a:cubicBezTo>
                  <a:pt x="867564" y="2292812"/>
                  <a:pt x="0" y="3646702"/>
                  <a:pt x="0" y="3646702"/>
                </a:cubicBez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878476" y="1282633"/>
            <a:ext cx="779551" cy="2376644"/>
          </a:xfrm>
          <a:custGeom>
            <a:avLst/>
            <a:gdLst>
              <a:gd name="connsiteX0" fmla="*/ 779551 w 779551"/>
              <a:gd name="connsiteY0" fmla="*/ 0 h 2376644"/>
              <a:gd name="connsiteX1" fmla="*/ 0 w 779551"/>
              <a:gd name="connsiteY1" fmla="*/ 1169460 h 2376644"/>
              <a:gd name="connsiteX2" fmla="*/ 779551 w 779551"/>
              <a:gd name="connsiteY2" fmla="*/ 2376644 h 23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551" h="2376644">
                <a:moveTo>
                  <a:pt x="779551" y="0"/>
                </a:moveTo>
                <a:cubicBezTo>
                  <a:pt x="389775" y="386676"/>
                  <a:pt x="0" y="773353"/>
                  <a:pt x="0" y="1169460"/>
                </a:cubicBezTo>
                <a:cubicBezTo>
                  <a:pt x="0" y="1565567"/>
                  <a:pt x="779551" y="2376644"/>
                  <a:pt x="779551" y="2376644"/>
                </a:cubicBez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1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bump#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50526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8158" y="402789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>
            <a:off x="2744380" y="1924319"/>
            <a:ext cx="529601" cy="146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3273981" y="2755552"/>
            <a:ext cx="123455" cy="63479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  <a:endCxn id="15" idx="1"/>
          </p:cNvCxnSpPr>
          <p:nvPr/>
        </p:nvCxnSpPr>
        <p:spPr>
          <a:xfrm>
            <a:off x="1466030" y="3521760"/>
            <a:ext cx="558287" cy="5396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4"/>
            <a:endCxn id="15" idx="7"/>
          </p:cNvCxnSpPr>
          <p:nvPr/>
        </p:nvCxnSpPr>
        <p:spPr>
          <a:xfrm flipH="1">
            <a:off x="2198909" y="3618914"/>
            <a:ext cx="188559" cy="442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1988158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0526" y="3326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12674" y="1924319"/>
            <a:ext cx="23733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Greedy Approach</a:t>
            </a:r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sz="2400" dirty="0"/>
              <a:t>d  a  … </a:t>
            </a:r>
            <a:r>
              <a:rPr lang="en-US" dirty="0"/>
              <a:t>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85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bump#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50526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8158" y="402789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>
            <a:off x="2744380" y="1924319"/>
            <a:ext cx="529601" cy="146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3273981" y="2755552"/>
            <a:ext cx="123455" cy="63479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  <a:endCxn id="15" idx="1"/>
          </p:cNvCxnSpPr>
          <p:nvPr/>
        </p:nvCxnSpPr>
        <p:spPr>
          <a:xfrm>
            <a:off x="1466030" y="3521760"/>
            <a:ext cx="558287" cy="5396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4"/>
            <a:endCxn id="15" idx="7"/>
          </p:cNvCxnSpPr>
          <p:nvPr/>
        </p:nvCxnSpPr>
        <p:spPr>
          <a:xfrm flipH="1">
            <a:off x="2198909" y="3618914"/>
            <a:ext cx="188559" cy="442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1988158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0526" y="3326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12674" y="1924319"/>
            <a:ext cx="283923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Greedy Approach</a:t>
            </a:r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sz="2400" dirty="0"/>
              <a:t>d  a  … </a:t>
            </a:r>
            <a:r>
              <a:rPr lang="en-US" dirty="0"/>
              <a:t>oops</a:t>
            </a:r>
          </a:p>
          <a:p>
            <a:endParaRPr lang="en-US" dirty="0"/>
          </a:p>
          <a:p>
            <a:r>
              <a:rPr lang="en-US" sz="2400" dirty="0"/>
              <a:t>a  d  b  c  h  e  f  …</a:t>
            </a:r>
            <a:r>
              <a:rPr lang="en-US" dirty="0"/>
              <a:t>oops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426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bump#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50526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8158" y="402789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>
            <a:off x="2744380" y="1924319"/>
            <a:ext cx="529601" cy="146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3273981" y="2755552"/>
            <a:ext cx="123455" cy="63479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  <a:endCxn id="15" idx="1"/>
          </p:cNvCxnSpPr>
          <p:nvPr/>
        </p:nvCxnSpPr>
        <p:spPr>
          <a:xfrm>
            <a:off x="1466030" y="3521760"/>
            <a:ext cx="558287" cy="5396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4"/>
            <a:endCxn id="15" idx="7"/>
          </p:cNvCxnSpPr>
          <p:nvPr/>
        </p:nvCxnSpPr>
        <p:spPr>
          <a:xfrm flipH="1">
            <a:off x="2198909" y="3618914"/>
            <a:ext cx="188559" cy="442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1988158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0526" y="3326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12674" y="1924319"/>
            <a:ext cx="283923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Greedy Approach</a:t>
            </a:r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sz="2400" dirty="0"/>
              <a:t>d  a  … </a:t>
            </a:r>
            <a:r>
              <a:rPr lang="en-US" dirty="0"/>
              <a:t>oops</a:t>
            </a:r>
          </a:p>
          <a:p>
            <a:endParaRPr lang="en-US" dirty="0"/>
          </a:p>
          <a:p>
            <a:r>
              <a:rPr lang="en-US" sz="2400" dirty="0"/>
              <a:t>a  d  b  c  h  e  f  …</a:t>
            </a:r>
            <a:r>
              <a:rPr lang="en-US" dirty="0"/>
              <a:t>oops</a:t>
            </a:r>
          </a:p>
          <a:p>
            <a:endParaRPr lang="en-US" dirty="0"/>
          </a:p>
          <a:p>
            <a:r>
              <a:rPr lang="en-US" sz="2400" dirty="0"/>
              <a:t>a  d  c  b  f  e  h  g</a:t>
            </a:r>
          </a:p>
        </p:txBody>
      </p:sp>
    </p:spTree>
    <p:extLst>
      <p:ext uri="{BB962C8B-B14F-4D97-AF65-F5344CB8AC3E}">
        <p14:creationId xmlns:p14="http://schemas.microsoft.com/office/powerpoint/2010/main" val="2725895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Take the min at bottom of longest chain?</a:t>
            </a:r>
            <a:br>
              <a:rPr lang="en-US" sz="2800" dirty="0"/>
            </a:br>
            <a:r>
              <a:rPr lang="en-US" sz="2800" dirty="0"/>
              <a:t>Take the min with largest upper ideal?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50526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8158" y="402789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>
            <a:off x="2744380" y="1924319"/>
            <a:ext cx="529601" cy="146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3273981" y="2755552"/>
            <a:ext cx="123455" cy="63479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  <a:endCxn id="15" idx="1"/>
          </p:cNvCxnSpPr>
          <p:nvPr/>
        </p:nvCxnSpPr>
        <p:spPr>
          <a:xfrm>
            <a:off x="1466030" y="3521760"/>
            <a:ext cx="558287" cy="5396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4"/>
            <a:endCxn id="15" idx="7"/>
          </p:cNvCxnSpPr>
          <p:nvPr/>
        </p:nvCxnSpPr>
        <p:spPr>
          <a:xfrm flipH="1">
            <a:off x="2198909" y="3618914"/>
            <a:ext cx="188559" cy="442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1988158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0526" y="3326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01020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Take the min at bottom of longest chain?</a:t>
            </a:r>
            <a:br>
              <a:rPr lang="en-US" sz="2800" dirty="0"/>
            </a:br>
            <a:r>
              <a:rPr lang="en-US" sz="2800" dirty="0"/>
              <a:t>Take the min with largest upper ideal?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2185349" y="1747909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9209" y="255450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94035" y="324612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5557" y="3360410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48683" y="408063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65488" y="4036868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465405" y="3521760"/>
            <a:ext cx="0" cy="6027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3" idx="2"/>
            <a:endCxn id="5" idx="0"/>
          </p:cNvCxnSpPr>
          <p:nvPr/>
        </p:nvCxnSpPr>
        <p:spPr>
          <a:xfrm>
            <a:off x="2340293" y="2043890"/>
            <a:ext cx="2371" cy="51061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6" idx="1"/>
          </p:cNvCxnSpPr>
          <p:nvPr/>
        </p:nvCxnSpPr>
        <p:spPr>
          <a:xfrm>
            <a:off x="2423275" y="2641269"/>
            <a:ext cx="806919" cy="6383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9" idx="2"/>
          </p:cNvCxnSpPr>
          <p:nvPr/>
        </p:nvCxnSpPr>
        <p:spPr>
          <a:xfrm>
            <a:off x="2381728" y="2821676"/>
            <a:ext cx="3100" cy="62773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1" idx="3"/>
          </p:cNvCxnSpPr>
          <p:nvPr/>
        </p:nvCxnSpPr>
        <p:spPr>
          <a:xfrm flipV="1">
            <a:off x="1612398" y="3575014"/>
            <a:ext cx="721583" cy="59753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7" idx="2"/>
            <a:endCxn id="56" idx="1"/>
          </p:cNvCxnSpPr>
          <p:nvPr/>
        </p:nvCxnSpPr>
        <p:spPr>
          <a:xfrm>
            <a:off x="2413773" y="3662526"/>
            <a:ext cx="9502" cy="4620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474764" y="344940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2248683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1650" y="329977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35068" y="2452344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8412" y="3987882"/>
            <a:ext cx="2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79335" y="317574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87321" y="167455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04622" y="3545076"/>
            <a:ext cx="646223" cy="6274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18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Take the min at bottom of longest chain?</a:t>
            </a:r>
            <a:br>
              <a:rPr lang="en-US" sz="2800" dirty="0"/>
            </a:br>
            <a:r>
              <a:rPr lang="en-US" sz="2800" dirty="0"/>
              <a:t>Take the min with largest upper ideal?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2185349" y="1747909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9209" y="255450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94035" y="324612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5557" y="3360410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48683" y="408063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65488" y="4036868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465405" y="3521760"/>
            <a:ext cx="0" cy="6027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3" idx="2"/>
            <a:endCxn id="5" idx="0"/>
          </p:cNvCxnSpPr>
          <p:nvPr/>
        </p:nvCxnSpPr>
        <p:spPr>
          <a:xfrm>
            <a:off x="2340293" y="2043890"/>
            <a:ext cx="2371" cy="51061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6" idx="1"/>
          </p:cNvCxnSpPr>
          <p:nvPr/>
        </p:nvCxnSpPr>
        <p:spPr>
          <a:xfrm>
            <a:off x="2423275" y="2641269"/>
            <a:ext cx="806919" cy="6383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9" idx="2"/>
          </p:cNvCxnSpPr>
          <p:nvPr/>
        </p:nvCxnSpPr>
        <p:spPr>
          <a:xfrm>
            <a:off x="2381728" y="2821676"/>
            <a:ext cx="3100" cy="62773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1" idx="3"/>
          </p:cNvCxnSpPr>
          <p:nvPr/>
        </p:nvCxnSpPr>
        <p:spPr>
          <a:xfrm flipV="1">
            <a:off x="1612398" y="3575014"/>
            <a:ext cx="721583" cy="59753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7" idx="2"/>
            <a:endCxn id="56" idx="1"/>
          </p:cNvCxnSpPr>
          <p:nvPr/>
        </p:nvCxnSpPr>
        <p:spPr>
          <a:xfrm>
            <a:off x="2413773" y="3662526"/>
            <a:ext cx="9502" cy="4620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474764" y="344940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2248683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1650" y="329977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35068" y="2452344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8412" y="3987882"/>
            <a:ext cx="2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79335" y="317574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87321" y="167455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04622" y="3545076"/>
            <a:ext cx="646223" cy="6274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4649" y="2452344"/>
            <a:ext cx="2373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b c e f d g h</a:t>
            </a:r>
          </a:p>
        </p:txBody>
      </p:sp>
      <p:sp>
        <p:nvSpPr>
          <p:cNvPr id="11" name="Freeform 10"/>
          <p:cNvSpPr/>
          <p:nvPr/>
        </p:nvSpPr>
        <p:spPr>
          <a:xfrm>
            <a:off x="6903282" y="2457038"/>
            <a:ext cx="236861" cy="131501"/>
          </a:xfrm>
          <a:custGeom>
            <a:avLst/>
            <a:gdLst>
              <a:gd name="connsiteX0" fmla="*/ 0 w 236861"/>
              <a:gd name="connsiteY0" fmla="*/ 131501 h 131501"/>
              <a:gd name="connsiteX1" fmla="*/ 48844 w 236861"/>
              <a:gd name="connsiteY1" fmla="*/ 1260 h 131501"/>
              <a:gd name="connsiteX2" fmla="*/ 227939 w 236861"/>
              <a:gd name="connsiteY2" fmla="*/ 66380 h 131501"/>
              <a:gd name="connsiteX3" fmla="*/ 211658 w 236861"/>
              <a:gd name="connsiteY3" fmla="*/ 82661 h 1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61" h="131501">
                <a:moveTo>
                  <a:pt x="0" y="131501"/>
                </a:moveTo>
                <a:cubicBezTo>
                  <a:pt x="5427" y="71807"/>
                  <a:pt x="10854" y="12113"/>
                  <a:pt x="48844" y="1260"/>
                </a:cubicBezTo>
                <a:cubicBezTo>
                  <a:pt x="86834" y="-9593"/>
                  <a:pt x="200803" y="52813"/>
                  <a:pt x="227939" y="66380"/>
                </a:cubicBezTo>
                <a:cubicBezTo>
                  <a:pt x="255075" y="79947"/>
                  <a:pt x="211658" y="82661"/>
                  <a:pt x="211658" y="82661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3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Take the min at bottom of longest chain?</a:t>
            </a:r>
            <a:br>
              <a:rPr lang="en-US" sz="2800" dirty="0"/>
            </a:br>
            <a:r>
              <a:rPr lang="en-US" sz="2800" dirty="0"/>
              <a:t>Take the min with largest upper ideal?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2185349" y="1747909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9209" y="255450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94035" y="324612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5557" y="3360410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48683" y="408063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65488" y="4036868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465405" y="3521760"/>
            <a:ext cx="0" cy="6027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3" idx="2"/>
            <a:endCxn id="5" idx="0"/>
          </p:cNvCxnSpPr>
          <p:nvPr/>
        </p:nvCxnSpPr>
        <p:spPr>
          <a:xfrm>
            <a:off x="2340293" y="2043890"/>
            <a:ext cx="2371" cy="51061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6" idx="1"/>
          </p:cNvCxnSpPr>
          <p:nvPr/>
        </p:nvCxnSpPr>
        <p:spPr>
          <a:xfrm>
            <a:off x="2423275" y="2641269"/>
            <a:ext cx="806919" cy="6383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9" idx="2"/>
          </p:cNvCxnSpPr>
          <p:nvPr/>
        </p:nvCxnSpPr>
        <p:spPr>
          <a:xfrm>
            <a:off x="2381728" y="2821676"/>
            <a:ext cx="3100" cy="62773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1" idx="3"/>
          </p:cNvCxnSpPr>
          <p:nvPr/>
        </p:nvCxnSpPr>
        <p:spPr>
          <a:xfrm flipV="1">
            <a:off x="1612398" y="3575014"/>
            <a:ext cx="721583" cy="59753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7" idx="2"/>
            <a:endCxn id="56" idx="1"/>
          </p:cNvCxnSpPr>
          <p:nvPr/>
        </p:nvCxnSpPr>
        <p:spPr>
          <a:xfrm>
            <a:off x="2413773" y="3662526"/>
            <a:ext cx="9502" cy="4620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474764" y="344940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2248683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1650" y="329977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35068" y="2452344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8412" y="3987882"/>
            <a:ext cx="2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79335" y="317574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87321" y="167455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04622" y="3545076"/>
            <a:ext cx="646223" cy="6274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4649" y="2452344"/>
            <a:ext cx="2373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b c e f d g h</a:t>
            </a:r>
          </a:p>
        </p:txBody>
      </p:sp>
      <p:sp>
        <p:nvSpPr>
          <p:cNvPr id="11" name="Freeform 10"/>
          <p:cNvSpPr/>
          <p:nvPr/>
        </p:nvSpPr>
        <p:spPr>
          <a:xfrm>
            <a:off x="6903282" y="2457038"/>
            <a:ext cx="236861" cy="131501"/>
          </a:xfrm>
          <a:custGeom>
            <a:avLst/>
            <a:gdLst>
              <a:gd name="connsiteX0" fmla="*/ 0 w 236861"/>
              <a:gd name="connsiteY0" fmla="*/ 131501 h 131501"/>
              <a:gd name="connsiteX1" fmla="*/ 48844 w 236861"/>
              <a:gd name="connsiteY1" fmla="*/ 1260 h 131501"/>
              <a:gd name="connsiteX2" fmla="*/ 227939 w 236861"/>
              <a:gd name="connsiteY2" fmla="*/ 66380 h 131501"/>
              <a:gd name="connsiteX3" fmla="*/ 211658 w 236861"/>
              <a:gd name="connsiteY3" fmla="*/ 82661 h 1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61" h="131501">
                <a:moveTo>
                  <a:pt x="0" y="131501"/>
                </a:moveTo>
                <a:cubicBezTo>
                  <a:pt x="5427" y="71807"/>
                  <a:pt x="10854" y="12113"/>
                  <a:pt x="48844" y="1260"/>
                </a:cubicBezTo>
                <a:cubicBezTo>
                  <a:pt x="86834" y="-9593"/>
                  <a:pt x="200803" y="52813"/>
                  <a:pt x="227939" y="66380"/>
                </a:cubicBezTo>
                <a:cubicBezTo>
                  <a:pt x="255075" y="79947"/>
                  <a:pt x="211658" y="82661"/>
                  <a:pt x="211658" y="82661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014649" y="3662526"/>
            <a:ext cx="2373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 a f e c g d h</a:t>
            </a:r>
          </a:p>
        </p:txBody>
      </p:sp>
    </p:spTree>
    <p:extLst>
      <p:ext uri="{BB962C8B-B14F-4D97-AF65-F5344CB8AC3E}">
        <p14:creationId xmlns:p14="http://schemas.microsoft.com/office/powerpoint/2010/main" val="2800071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Lexicographic </a:t>
            </a:r>
            <a:r>
              <a:rPr lang="en-US" dirty="0" err="1"/>
              <a:t>Labelling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69056" y="1378723"/>
            <a:ext cx="4326529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Give minima arbitrary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</a:t>
            </a:r>
          </a:p>
          <a:p>
            <a:endParaRPr lang="en-US" sz="2400" dirty="0">
              <a:solidFill>
                <a:srgbClr val="2088B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7747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Lexicographic </a:t>
            </a:r>
            <a:r>
              <a:rPr lang="en-US" dirty="0" err="1"/>
              <a:t>Labelling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69056" y="1378723"/>
            <a:ext cx="4326529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Give maxima arbitrary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</a:t>
            </a:r>
          </a:p>
          <a:p>
            <a:endParaRPr lang="en-US" sz="2400" dirty="0">
              <a:solidFill>
                <a:srgbClr val="2088BC"/>
              </a:solidFill>
            </a:endParaRPr>
          </a:p>
          <a:p>
            <a:r>
              <a:rPr lang="en-US" sz="2400" dirty="0">
                <a:solidFill>
                  <a:srgbClr val="2088BC"/>
                </a:solidFill>
              </a:rPr>
              <a:t>Assign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 so that    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(u)&lt;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(v)    </a:t>
            </a:r>
            <a:r>
              <a:rPr lang="en-US" sz="2400" dirty="0">
                <a:solidFill>
                  <a:schemeClr val="accent1"/>
                </a:solidFill>
              </a:rPr>
              <a:t>whenever</a:t>
            </a:r>
            <a:r>
              <a:rPr lang="en-US" sz="2400" dirty="0">
                <a:solidFill>
                  <a:schemeClr val="accent2"/>
                </a:solidFill>
              </a:rPr>
              <a:t> 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(u’): </a:t>
            </a:r>
            <a:r>
              <a:rPr lang="en-US" sz="2400" dirty="0" err="1">
                <a:solidFill>
                  <a:schemeClr val="accent2"/>
                </a:solidFill>
              </a:rPr>
              <a:t>u’covers</a:t>
            </a:r>
            <a:r>
              <a:rPr lang="en-US" sz="2400" dirty="0">
                <a:solidFill>
                  <a:schemeClr val="accent2"/>
                </a:solidFill>
              </a:rPr>
              <a:t> u}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</a:rPr>
              <a:t>lexico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(v’): v’ covers v}</a:t>
            </a:r>
            <a:r>
              <a:rPr lang="en-US" sz="2400" dirty="0">
                <a:solidFill>
                  <a:srgbClr val="2088BC"/>
                </a:solidFill>
              </a:rPr>
              <a:t>                                    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32780" y="3256882"/>
            <a:ext cx="62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{1,1}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87195" y="334497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{1,1,1}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53710" y="3121630"/>
            <a:ext cx="62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{1,1}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868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Lexicographic </a:t>
            </a:r>
            <a:r>
              <a:rPr lang="en-US" dirty="0" err="1"/>
              <a:t>Labelling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69056" y="1378723"/>
            <a:ext cx="4326529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Give minima arbitrary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</a:t>
            </a:r>
          </a:p>
          <a:p>
            <a:endParaRPr lang="en-US" sz="2400" dirty="0">
              <a:solidFill>
                <a:srgbClr val="2088BC"/>
              </a:solidFill>
            </a:endParaRPr>
          </a:p>
          <a:p>
            <a:r>
              <a:rPr lang="en-US" sz="2400" dirty="0">
                <a:solidFill>
                  <a:srgbClr val="2088BC"/>
                </a:solidFill>
              </a:rPr>
              <a:t>Assign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 so that    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(u)&lt;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(v)    </a:t>
            </a:r>
            <a:r>
              <a:rPr lang="en-US" sz="2400" dirty="0">
                <a:solidFill>
                  <a:schemeClr val="accent1"/>
                </a:solidFill>
              </a:rPr>
              <a:t>whenever</a:t>
            </a:r>
            <a:r>
              <a:rPr lang="en-US" sz="2400" dirty="0">
                <a:solidFill>
                  <a:schemeClr val="accent2"/>
                </a:solidFill>
              </a:rPr>
              <a:t> 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(u’): </a:t>
            </a:r>
            <a:r>
              <a:rPr lang="en-US" sz="2400" dirty="0" err="1">
                <a:solidFill>
                  <a:schemeClr val="accent2"/>
                </a:solidFill>
              </a:rPr>
              <a:t>u’covers</a:t>
            </a:r>
            <a:r>
              <a:rPr lang="en-US" sz="2400" dirty="0">
                <a:solidFill>
                  <a:schemeClr val="accent2"/>
                </a:solidFill>
              </a:rPr>
              <a:t> u}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</a:rPr>
              <a:t>lexico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(v’): v’ covers v}</a:t>
            </a:r>
            <a:r>
              <a:rPr lang="en-US" sz="2400" dirty="0">
                <a:solidFill>
                  <a:srgbClr val="2088BC"/>
                </a:solidFill>
              </a:rPr>
              <a:t>                                     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32780" y="3256882"/>
            <a:ext cx="62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{1,1}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87195" y="334497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{1,1,1}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53710" y="3121630"/>
            <a:ext cx="62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{1,1}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847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985" y="2963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2432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139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</a:t>
            </a:r>
            <a:r>
              <a:rPr lang="en-US" i="1" dirty="0">
                <a:solidFill>
                  <a:srgbClr val="FF6600"/>
                </a:solidFill>
              </a:rPr>
              <a:t>partially</a:t>
            </a:r>
            <a:r>
              <a:rPr lang="en-US" dirty="0">
                <a:solidFill>
                  <a:srgbClr val="FF6600"/>
                </a:solidFill>
              </a:rPr>
              <a:t>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961425" y="3980282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1910011" y="3980282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4729" y="1621278"/>
            <a:ext cx="387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always be extended (add relations)</a:t>
            </a:r>
          </a:p>
          <a:p>
            <a:r>
              <a:rPr lang="en-US" dirty="0"/>
              <a:t>until the ordering is </a:t>
            </a:r>
            <a:r>
              <a:rPr lang="en-US" i="1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5316" y="312163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equivalent to shelling the </a:t>
            </a:r>
            <a:r>
              <a:rPr lang="en-US" dirty="0" err="1"/>
              <a:t>poset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56087" y="3894936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9589" y="147235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28061" y="23717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59948" y="2283699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2587" y="301548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8231" y="3015485"/>
            <a:ext cx="2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05459" y="386384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2732" y="143661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34790" y="235097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13" name="Straight Connector 12"/>
          <p:cNvCxnSpPr>
            <a:stCxn id="39" idx="2"/>
          </p:cNvCxnSpPr>
          <p:nvPr/>
        </p:nvCxnSpPr>
        <p:spPr>
          <a:xfrm>
            <a:off x="1925704" y="180594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66892" y="2586530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77253" y="177383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687704" y="1773834"/>
            <a:ext cx="547133" cy="694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687704" y="256794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687704" y="2655968"/>
            <a:ext cx="547133" cy="553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66930" y="3338572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687704" y="3345999"/>
            <a:ext cx="370727" cy="634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2"/>
          </p:cNvCxnSpPr>
          <p:nvPr/>
        </p:nvCxnSpPr>
        <p:spPr>
          <a:xfrm>
            <a:off x="1925704" y="1805944"/>
            <a:ext cx="751549" cy="662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23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Lexicographic </a:t>
            </a:r>
            <a:r>
              <a:rPr lang="en-US" dirty="0" err="1"/>
              <a:t>Labelling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69056" y="1378723"/>
            <a:ext cx="4326529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Give minima arbitrary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</a:t>
            </a:r>
          </a:p>
          <a:p>
            <a:endParaRPr lang="en-US" sz="2400" dirty="0">
              <a:solidFill>
                <a:srgbClr val="2088BC"/>
              </a:solidFill>
            </a:endParaRPr>
          </a:p>
          <a:p>
            <a:r>
              <a:rPr lang="en-US" sz="2400" dirty="0">
                <a:solidFill>
                  <a:srgbClr val="2088BC"/>
                </a:solidFill>
              </a:rPr>
              <a:t>Assign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 so that    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(u)&lt;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(v)    </a:t>
            </a:r>
            <a:r>
              <a:rPr lang="en-US" sz="2400" dirty="0">
                <a:solidFill>
                  <a:schemeClr val="accent1"/>
                </a:solidFill>
              </a:rPr>
              <a:t>whenever</a:t>
            </a:r>
            <a:r>
              <a:rPr lang="en-US" sz="2400" dirty="0">
                <a:solidFill>
                  <a:schemeClr val="accent2"/>
                </a:solidFill>
              </a:rPr>
              <a:t> 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(u’): </a:t>
            </a:r>
            <a:r>
              <a:rPr lang="en-US" sz="2400" dirty="0" err="1">
                <a:solidFill>
                  <a:schemeClr val="accent2"/>
                </a:solidFill>
              </a:rPr>
              <a:t>u’covers</a:t>
            </a:r>
            <a:r>
              <a:rPr lang="en-US" sz="2400" dirty="0">
                <a:solidFill>
                  <a:schemeClr val="accent2"/>
                </a:solidFill>
              </a:rPr>
              <a:t> u}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</a:rPr>
              <a:t>lexico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(v’): v’ covers v}</a:t>
            </a:r>
            <a:r>
              <a:rPr lang="en-US" sz="2400" dirty="0">
                <a:solidFill>
                  <a:srgbClr val="2088BC"/>
                </a:solidFill>
              </a:rPr>
              <a:t>                                     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70123" y="401895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{3,2,1}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847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985" y="2963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2432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10042" y="40189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{2}</a:t>
            </a:r>
          </a:p>
        </p:txBody>
      </p:sp>
    </p:spTree>
    <p:extLst>
      <p:ext uri="{BB962C8B-B14F-4D97-AF65-F5344CB8AC3E}">
        <p14:creationId xmlns:p14="http://schemas.microsoft.com/office/powerpoint/2010/main" val="168987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Lexicographic </a:t>
            </a:r>
            <a:r>
              <a:rPr lang="en-US" dirty="0" err="1"/>
              <a:t>Labelling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69056" y="1378723"/>
            <a:ext cx="4326529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Give minima arbitrary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</a:t>
            </a:r>
          </a:p>
          <a:p>
            <a:endParaRPr lang="en-US" sz="2400" dirty="0">
              <a:solidFill>
                <a:srgbClr val="2088BC"/>
              </a:solidFill>
            </a:endParaRPr>
          </a:p>
          <a:p>
            <a:r>
              <a:rPr lang="en-US" sz="2400" dirty="0">
                <a:solidFill>
                  <a:srgbClr val="2088BC"/>
                </a:solidFill>
              </a:rPr>
              <a:t>Assign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 so that    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(u)&lt;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(v)    </a:t>
            </a:r>
            <a:r>
              <a:rPr lang="en-US" sz="2400" dirty="0">
                <a:solidFill>
                  <a:schemeClr val="accent1"/>
                </a:solidFill>
              </a:rPr>
              <a:t>whenever</a:t>
            </a:r>
            <a:r>
              <a:rPr lang="en-US" sz="2400" dirty="0">
                <a:solidFill>
                  <a:schemeClr val="accent2"/>
                </a:solidFill>
              </a:rPr>
              <a:t> 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(u’): </a:t>
            </a:r>
            <a:r>
              <a:rPr lang="en-US" sz="2400" dirty="0" err="1">
                <a:solidFill>
                  <a:schemeClr val="accent2"/>
                </a:solidFill>
              </a:rPr>
              <a:t>u’covers</a:t>
            </a:r>
            <a:r>
              <a:rPr lang="en-US" sz="2400" dirty="0">
                <a:solidFill>
                  <a:schemeClr val="accent2"/>
                </a:solidFill>
              </a:rPr>
              <a:t> u}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</a:rPr>
              <a:t>lexico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(v’): v’ covers v}</a:t>
            </a:r>
            <a:r>
              <a:rPr lang="en-US" sz="2400" dirty="0">
                <a:solidFill>
                  <a:srgbClr val="2088BC"/>
                </a:solidFill>
              </a:rPr>
              <a:t>                                        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70123" y="401895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{3,2,1}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847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985" y="2963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2432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10042" y="40189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{2}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2396" y="3769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329" y="3805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34321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Lexicographic </a:t>
            </a:r>
            <a:r>
              <a:rPr lang="en-US" dirty="0" err="1"/>
              <a:t>Labelling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69056" y="1378723"/>
            <a:ext cx="4326529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Give minima arbitrary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</a:t>
            </a:r>
          </a:p>
          <a:p>
            <a:endParaRPr lang="en-US" sz="2400" dirty="0">
              <a:solidFill>
                <a:srgbClr val="2088BC"/>
              </a:solidFill>
            </a:endParaRPr>
          </a:p>
          <a:p>
            <a:r>
              <a:rPr lang="en-US" sz="2400" dirty="0">
                <a:solidFill>
                  <a:srgbClr val="2088BC"/>
                </a:solidFill>
              </a:rPr>
              <a:t>Assign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 so that    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(u)&lt;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(v)    </a:t>
            </a:r>
            <a:r>
              <a:rPr lang="en-US" sz="2400" dirty="0">
                <a:solidFill>
                  <a:schemeClr val="accent1"/>
                </a:solidFill>
              </a:rPr>
              <a:t>whenever</a:t>
            </a:r>
            <a:r>
              <a:rPr lang="en-US" sz="2400" dirty="0">
                <a:solidFill>
                  <a:schemeClr val="accent2"/>
                </a:solidFill>
              </a:rPr>
              <a:t> 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(u’): </a:t>
            </a:r>
            <a:r>
              <a:rPr lang="en-US" sz="2400" dirty="0" err="1">
                <a:solidFill>
                  <a:schemeClr val="accent2"/>
                </a:solidFill>
              </a:rPr>
              <a:t>u’covers</a:t>
            </a:r>
            <a:r>
              <a:rPr lang="en-US" sz="2400" dirty="0">
                <a:solidFill>
                  <a:schemeClr val="accent2"/>
                </a:solidFill>
              </a:rPr>
              <a:t> u}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</a:rPr>
              <a:t>lexico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(v’): v’ covers v}</a:t>
            </a:r>
            <a:r>
              <a:rPr lang="en-US" sz="2400" dirty="0">
                <a:solidFill>
                  <a:srgbClr val="2088BC"/>
                </a:solidFill>
              </a:rPr>
              <a:t>                                        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93027" y="485605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{5}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847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985" y="2963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2432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0455" y="4828117"/>
            <a:ext cx="62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{5,4}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2396" y="3769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329" y="3805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0459" y="4856051"/>
            <a:ext cx="62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{4,1}</a:t>
            </a:r>
          </a:p>
        </p:txBody>
      </p:sp>
    </p:spTree>
    <p:extLst>
      <p:ext uri="{BB962C8B-B14F-4D97-AF65-F5344CB8AC3E}">
        <p14:creationId xmlns:p14="http://schemas.microsoft.com/office/powerpoint/2010/main" val="5008403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Lexicographic </a:t>
            </a:r>
            <a:r>
              <a:rPr lang="en-US" dirty="0" err="1"/>
              <a:t>Labelling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69056" y="1378723"/>
            <a:ext cx="4326529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Give minima arbitrary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</a:t>
            </a:r>
          </a:p>
          <a:p>
            <a:endParaRPr lang="en-US" sz="2400" dirty="0">
              <a:solidFill>
                <a:srgbClr val="2088BC"/>
              </a:solidFill>
            </a:endParaRPr>
          </a:p>
          <a:p>
            <a:r>
              <a:rPr lang="en-US" sz="2400" dirty="0">
                <a:solidFill>
                  <a:srgbClr val="2088BC"/>
                </a:solidFill>
              </a:rPr>
              <a:t>Assign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 so that    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(u)&lt;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(v)    </a:t>
            </a:r>
            <a:r>
              <a:rPr lang="en-US" sz="2400" dirty="0">
                <a:solidFill>
                  <a:schemeClr val="accent1"/>
                </a:solidFill>
              </a:rPr>
              <a:t>whenever</a:t>
            </a:r>
            <a:r>
              <a:rPr lang="en-US" sz="2400" dirty="0">
                <a:solidFill>
                  <a:schemeClr val="accent2"/>
                </a:solidFill>
              </a:rPr>
              <a:t> 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(u’): </a:t>
            </a:r>
            <a:r>
              <a:rPr lang="en-US" sz="2400" dirty="0" err="1">
                <a:solidFill>
                  <a:schemeClr val="accent2"/>
                </a:solidFill>
              </a:rPr>
              <a:t>u’covers</a:t>
            </a:r>
            <a:r>
              <a:rPr lang="en-US" sz="2400" dirty="0">
                <a:solidFill>
                  <a:schemeClr val="accent2"/>
                </a:solidFill>
              </a:rPr>
              <a:t> u}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</a:rPr>
              <a:t>lexico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(v’): v’ covers v}</a:t>
            </a:r>
            <a:r>
              <a:rPr lang="en-US" sz="2400" dirty="0">
                <a:solidFill>
                  <a:srgbClr val="2088BC"/>
                </a:solidFill>
              </a:rPr>
              <a:t>                                        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93027" y="485605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{5}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847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985" y="2963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2432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0455" y="4828117"/>
            <a:ext cx="62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{5,4}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2396" y="3769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329" y="3805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0459" y="4856051"/>
            <a:ext cx="62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{4,1}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466" y="46434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09421" y="4619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5271" y="45750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0387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Lexicographic </a:t>
            </a:r>
            <a:r>
              <a:rPr lang="en-US" dirty="0" err="1"/>
              <a:t>Labelling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69056" y="1378723"/>
            <a:ext cx="4326529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Give minima arbitrary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</a:t>
            </a:r>
          </a:p>
          <a:p>
            <a:endParaRPr lang="en-US" sz="2400" dirty="0">
              <a:solidFill>
                <a:srgbClr val="2088BC"/>
              </a:solidFill>
            </a:endParaRPr>
          </a:p>
          <a:p>
            <a:r>
              <a:rPr lang="en-US" sz="2400" dirty="0">
                <a:solidFill>
                  <a:srgbClr val="2088BC"/>
                </a:solidFill>
              </a:rPr>
              <a:t>Assign </a:t>
            </a:r>
            <a:r>
              <a:rPr lang="en-US" sz="2400" dirty="0" err="1">
                <a:solidFill>
                  <a:srgbClr val="2088BC"/>
                </a:solidFill>
              </a:rPr>
              <a:t>lex</a:t>
            </a:r>
            <a:r>
              <a:rPr lang="en-US" sz="2400" dirty="0">
                <a:solidFill>
                  <a:srgbClr val="2088BC"/>
                </a:solidFill>
              </a:rPr>
              <a:t># so that    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(u)&lt;</a:t>
            </a:r>
            <a:r>
              <a:rPr lang="en-US" sz="2400" dirty="0" err="1">
                <a:solidFill>
                  <a:srgbClr val="FF6600"/>
                </a:solidFill>
              </a:rPr>
              <a:t>lex</a:t>
            </a:r>
            <a:r>
              <a:rPr lang="en-US" sz="2400" dirty="0">
                <a:solidFill>
                  <a:srgbClr val="FF6600"/>
                </a:solidFill>
              </a:rPr>
              <a:t>(v)    </a:t>
            </a:r>
            <a:r>
              <a:rPr lang="en-US" sz="2400" dirty="0">
                <a:solidFill>
                  <a:schemeClr val="accent1"/>
                </a:solidFill>
              </a:rPr>
              <a:t>whenever</a:t>
            </a:r>
            <a:r>
              <a:rPr lang="en-US" sz="2400" dirty="0">
                <a:solidFill>
                  <a:schemeClr val="accent2"/>
                </a:solidFill>
              </a:rPr>
              <a:t> 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(u’): </a:t>
            </a:r>
            <a:r>
              <a:rPr lang="en-US" sz="2400" dirty="0" err="1">
                <a:solidFill>
                  <a:schemeClr val="accent2"/>
                </a:solidFill>
              </a:rPr>
              <a:t>u’covers</a:t>
            </a:r>
            <a:r>
              <a:rPr lang="en-US" sz="2400" dirty="0">
                <a:solidFill>
                  <a:schemeClr val="accent2"/>
                </a:solidFill>
              </a:rPr>
              <a:t> u}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</a:rPr>
              <a:t>lexico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  <a:r>
              <a:rPr lang="en-US" sz="2400" dirty="0" err="1">
                <a:solidFill>
                  <a:schemeClr val="accent2"/>
                </a:solidFill>
              </a:rPr>
              <a:t>lex</a:t>
            </a:r>
            <a:r>
              <a:rPr lang="en-US" sz="2400" dirty="0">
                <a:solidFill>
                  <a:schemeClr val="accent2"/>
                </a:solidFill>
              </a:rPr>
              <a:t>(v’): v’ covers v}</a:t>
            </a:r>
            <a:r>
              <a:rPr lang="en-US" sz="2400" dirty="0">
                <a:solidFill>
                  <a:srgbClr val="2088BC"/>
                </a:solidFill>
              </a:rPr>
              <a:t>                                        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847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985" y="2963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2432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2396" y="3769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329" y="3805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466" y="46434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09421" y="4619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5271" y="45750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4492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Lexicographic </a:t>
            </a:r>
            <a:r>
              <a:rPr lang="en-US" dirty="0" err="1"/>
              <a:t>Labelling</a:t>
            </a:r>
            <a:endParaRPr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847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985" y="2963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2432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2396" y="3769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329" y="3805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466" y="46800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09421" y="4619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5271" y="45750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58126" y="2214371"/>
            <a:ext cx="39597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New:  O(</a:t>
            </a:r>
            <a:r>
              <a:rPr lang="en-US" dirty="0" err="1"/>
              <a:t>n+m</a:t>
            </a:r>
            <a:r>
              <a:rPr lang="en-US" dirty="0"/>
              <a:t>) algorithm for </a:t>
            </a:r>
            <a:r>
              <a:rPr lang="en-US" dirty="0" err="1"/>
              <a:t>lex-labelling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34729" y="3354765"/>
            <a:ext cx="468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Sethi</a:t>
            </a:r>
            <a:r>
              <a:rPr lang="en-US" dirty="0"/>
              <a:t>  1976 algorithm also achieves linear time)</a:t>
            </a:r>
          </a:p>
        </p:txBody>
      </p:sp>
    </p:spTree>
    <p:extLst>
      <p:ext uri="{BB962C8B-B14F-4D97-AF65-F5344CB8AC3E}">
        <p14:creationId xmlns:p14="http://schemas.microsoft.com/office/powerpoint/2010/main" val="33486786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86" y="540718"/>
            <a:ext cx="8229600" cy="528143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Lexicographic </a:t>
            </a:r>
            <a:r>
              <a:rPr lang="en-US" dirty="0" err="1"/>
              <a:t>Labelling</a:t>
            </a:r>
            <a:endParaRPr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18605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3938421" y="24713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V="1">
            <a:off x="2562989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V="1">
            <a:off x="3221940" y="316892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V="1">
            <a:off x="2518605" y="389541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V="1">
            <a:off x="3202708" y="3842902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V="1">
            <a:off x="2134308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V="1">
            <a:off x="3003895" y="4591979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flipV="1">
            <a:off x="3938421" y="4680003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2" name="Straight Connector 21"/>
          <p:cNvCxnSpPr>
            <a:endCxn id="11" idx="4"/>
          </p:cNvCxnSpPr>
          <p:nvPr/>
        </p:nvCxnSpPr>
        <p:spPr>
          <a:xfrm>
            <a:off x="1856087" y="2623702"/>
            <a:ext cx="109023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627" y="2647350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4"/>
          </p:cNvCxnSpPr>
          <p:nvPr/>
        </p:nvCxnSpPr>
        <p:spPr>
          <a:xfrm>
            <a:off x="3288492" y="2626773"/>
            <a:ext cx="42471" cy="542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4"/>
          </p:cNvCxnSpPr>
          <p:nvPr/>
        </p:nvCxnSpPr>
        <p:spPr>
          <a:xfrm>
            <a:off x="4035998" y="2674070"/>
            <a:ext cx="11446" cy="20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</p:cNvCxnSpPr>
          <p:nvPr/>
        </p:nvCxnSpPr>
        <p:spPr>
          <a:xfrm>
            <a:off x="1987102" y="2597920"/>
            <a:ext cx="604443" cy="61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3"/>
          </p:cNvCxnSpPr>
          <p:nvPr/>
        </p:nvCxnSpPr>
        <p:spPr>
          <a:xfrm>
            <a:off x="2025285" y="3297678"/>
            <a:ext cx="525252" cy="62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4"/>
          </p:cNvCxnSpPr>
          <p:nvPr/>
        </p:nvCxnSpPr>
        <p:spPr>
          <a:xfrm flipH="1">
            <a:off x="3311731" y="3344974"/>
            <a:ext cx="24979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5"/>
          </p:cNvCxnSpPr>
          <p:nvPr/>
        </p:nvCxnSpPr>
        <p:spPr>
          <a:xfrm flipH="1">
            <a:off x="2749102" y="2674070"/>
            <a:ext cx="1279055" cy="520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7627" y="3354765"/>
            <a:ext cx="54511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7" idx="4"/>
          </p:cNvCxnSpPr>
          <p:nvPr/>
        </p:nvCxnSpPr>
        <p:spPr>
          <a:xfrm>
            <a:off x="2704718" y="4045680"/>
            <a:ext cx="408200" cy="5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H="1">
            <a:off x="3112918" y="4018950"/>
            <a:ext cx="198812" cy="573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4"/>
          </p:cNvCxnSpPr>
          <p:nvPr/>
        </p:nvCxnSpPr>
        <p:spPr>
          <a:xfrm>
            <a:off x="3382396" y="3954574"/>
            <a:ext cx="665048" cy="725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6" idx="4"/>
          </p:cNvCxnSpPr>
          <p:nvPr/>
        </p:nvCxnSpPr>
        <p:spPr>
          <a:xfrm flipH="1">
            <a:off x="2243331" y="4071462"/>
            <a:ext cx="376824" cy="608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0"/>
            <a:endCxn id="14" idx="5"/>
          </p:cNvCxnSpPr>
          <p:nvPr/>
        </p:nvCxnSpPr>
        <p:spPr>
          <a:xfrm flipH="1">
            <a:off x="2704718" y="2623702"/>
            <a:ext cx="583775" cy="1297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5"/>
          </p:cNvCxnSpPr>
          <p:nvPr/>
        </p:nvCxnSpPr>
        <p:spPr>
          <a:xfrm flipH="1">
            <a:off x="2042200" y="2623702"/>
            <a:ext cx="553495" cy="52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88492" y="2675640"/>
            <a:ext cx="739665" cy="49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62892" y="20783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76797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2050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5168" y="21059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847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985" y="2963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2432" y="3072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2396" y="3769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329" y="3805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466" y="46800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09421" y="4619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5271" y="45750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58126" y="2214371"/>
            <a:ext cx="39597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New:  O(</a:t>
            </a:r>
            <a:r>
              <a:rPr lang="en-US" dirty="0" err="1"/>
              <a:t>n+m</a:t>
            </a:r>
            <a:r>
              <a:rPr lang="en-US" dirty="0"/>
              <a:t>) algorithm for </a:t>
            </a:r>
            <a:r>
              <a:rPr lang="en-US" dirty="0" err="1"/>
              <a:t>lex-labelling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34729" y="3354765"/>
            <a:ext cx="468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Sethi</a:t>
            </a:r>
            <a:r>
              <a:rPr lang="en-US" dirty="0"/>
              <a:t>  1976 algorithm also achieves linear time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… or does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91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50526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8158" y="402789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>
            <a:off x="2744380" y="1924319"/>
            <a:ext cx="529601" cy="146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3273981" y="2755552"/>
            <a:ext cx="123455" cy="63479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  <a:endCxn id="15" idx="1"/>
          </p:cNvCxnSpPr>
          <p:nvPr/>
        </p:nvCxnSpPr>
        <p:spPr>
          <a:xfrm>
            <a:off x="1466030" y="3521760"/>
            <a:ext cx="558287" cy="5396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4"/>
            <a:endCxn id="15" idx="7"/>
          </p:cNvCxnSpPr>
          <p:nvPr/>
        </p:nvCxnSpPr>
        <p:spPr>
          <a:xfrm flipH="1">
            <a:off x="2198909" y="3618914"/>
            <a:ext cx="188559" cy="442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1988158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0526" y="3326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5999" y="1417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7436" y="22834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9041" y="21576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44627" y="31085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3981" y="31524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4370" y="30570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06221" y="37172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921484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50526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8158" y="402789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>
            <a:off x="2744380" y="1924319"/>
            <a:ext cx="529601" cy="146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3273981" y="2755552"/>
            <a:ext cx="123455" cy="63479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  <a:endCxn id="15" idx="1"/>
          </p:cNvCxnSpPr>
          <p:nvPr/>
        </p:nvCxnSpPr>
        <p:spPr>
          <a:xfrm>
            <a:off x="1466030" y="3521760"/>
            <a:ext cx="558287" cy="5396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4"/>
            <a:endCxn id="15" idx="7"/>
          </p:cNvCxnSpPr>
          <p:nvPr/>
        </p:nvCxnSpPr>
        <p:spPr>
          <a:xfrm flipH="1">
            <a:off x="2198909" y="3618914"/>
            <a:ext cx="188559" cy="442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1988158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0526" y="3326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5999" y="1417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7436" y="22834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9041" y="21576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44627" y="31085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3981" y="31524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4370" y="30570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06221" y="37172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0082" y="2166649"/>
            <a:ext cx="428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has a higher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lex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-number than </a:t>
            </a:r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34959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50526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8158" y="402789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>
            <a:off x="2744380" y="1924319"/>
            <a:ext cx="529601" cy="146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3273981" y="2755552"/>
            <a:ext cx="123455" cy="63479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  <a:endCxn id="15" idx="1"/>
          </p:cNvCxnSpPr>
          <p:nvPr/>
        </p:nvCxnSpPr>
        <p:spPr>
          <a:xfrm>
            <a:off x="1466030" y="3521760"/>
            <a:ext cx="558287" cy="5396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4"/>
            <a:endCxn id="15" idx="7"/>
          </p:cNvCxnSpPr>
          <p:nvPr/>
        </p:nvCxnSpPr>
        <p:spPr>
          <a:xfrm flipH="1">
            <a:off x="2198909" y="3618914"/>
            <a:ext cx="188559" cy="442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1988158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0526" y="3326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5999" y="1417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7436" y="22834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9041" y="21576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44627" y="31085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3981" y="31524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4370" y="30570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06221" y="37172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0082" y="2166649"/>
            <a:ext cx="428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has a higher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lex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-number than </a:t>
            </a:r>
            <a:r>
              <a:rPr lang="en-US" sz="24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2257" y="3152428"/>
            <a:ext cx="5059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1859C"/>
                </a:solidFill>
              </a:rPr>
              <a:t>… therefore </a:t>
            </a:r>
            <a:r>
              <a:rPr lang="en-US" sz="2000" dirty="0"/>
              <a:t>c</a:t>
            </a:r>
            <a:r>
              <a:rPr lang="en-US" sz="2000" dirty="0">
                <a:solidFill>
                  <a:srgbClr val="31859C"/>
                </a:solidFill>
              </a:rPr>
              <a:t> has an upper cover that </a:t>
            </a:r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dirty="0">
                <a:solidFill>
                  <a:srgbClr val="31859C"/>
                </a:solidFill>
              </a:rPr>
              <a:t> doesn’t have, of high </a:t>
            </a:r>
            <a:r>
              <a:rPr lang="en-US" sz="2000" dirty="0" err="1">
                <a:solidFill>
                  <a:srgbClr val="31859C"/>
                </a:solidFill>
              </a:rPr>
              <a:t>lex</a:t>
            </a:r>
            <a:r>
              <a:rPr lang="en-US" sz="2000" dirty="0">
                <a:solidFill>
                  <a:srgbClr val="31859C"/>
                </a:solidFill>
              </a:rPr>
              <a:t> number (i.e., a private cover </a:t>
            </a:r>
            <a:r>
              <a:rPr lang="en-US" sz="2000" dirty="0" err="1">
                <a:solidFill>
                  <a:srgbClr val="31859C"/>
                </a:solidFill>
              </a:rPr>
              <a:t>w.r.t</a:t>
            </a:r>
            <a:r>
              <a:rPr lang="en-US" sz="2000" dirty="0">
                <a:solidFill>
                  <a:srgbClr val="31859C"/>
                </a:solidFill>
              </a:rPr>
              <a:t>. </a:t>
            </a:r>
            <a:r>
              <a:rPr lang="en-US" sz="2000" dirty="0"/>
              <a:t>c</a:t>
            </a:r>
            <a:r>
              <a:rPr lang="en-US" sz="2000" dirty="0">
                <a:solidFill>
                  <a:srgbClr val="31859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85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</a:t>
            </a:r>
            <a:r>
              <a:rPr lang="en-US" i="1" dirty="0">
                <a:solidFill>
                  <a:srgbClr val="FF6600"/>
                </a:solidFill>
              </a:rPr>
              <a:t>partially</a:t>
            </a:r>
            <a:r>
              <a:rPr lang="en-US" dirty="0">
                <a:solidFill>
                  <a:srgbClr val="FF6600"/>
                </a:solidFill>
              </a:rPr>
              <a:t>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2961425" y="3980282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907801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4729" y="1621278"/>
            <a:ext cx="387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always be extended (add relations)</a:t>
            </a:r>
          </a:p>
          <a:p>
            <a:r>
              <a:rPr lang="en-US" dirty="0"/>
              <a:t>Until the ordering is </a:t>
            </a:r>
            <a:r>
              <a:rPr lang="en-US" i="1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5316" y="312163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equivalent to shelling the </a:t>
            </a:r>
            <a:r>
              <a:rPr lang="en-US" dirty="0" err="1"/>
              <a:t>poset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510" y="516499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9589" y="147235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28061" y="23717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59948" y="2283699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2587" y="301548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09308" y="3043574"/>
            <a:ext cx="2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05459" y="386384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2732" y="143661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34790" y="235097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25704" y="180594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25704" y="1805944"/>
            <a:ext cx="751549" cy="662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77253" y="177383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87704" y="1773834"/>
            <a:ext cx="547133" cy="694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66892" y="2586530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687704" y="256794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687704" y="2655968"/>
            <a:ext cx="547133" cy="553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687704" y="3345999"/>
            <a:ext cx="370727" cy="634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00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50526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8158" y="402789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>
            <a:off x="2744380" y="1924319"/>
            <a:ext cx="529601" cy="146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3273981" y="2755552"/>
            <a:ext cx="123455" cy="63479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  <a:endCxn id="15" idx="1"/>
          </p:cNvCxnSpPr>
          <p:nvPr/>
        </p:nvCxnSpPr>
        <p:spPr>
          <a:xfrm>
            <a:off x="1466030" y="3521760"/>
            <a:ext cx="558287" cy="5396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4"/>
            <a:endCxn id="15" idx="7"/>
          </p:cNvCxnSpPr>
          <p:nvPr/>
        </p:nvCxnSpPr>
        <p:spPr>
          <a:xfrm flipH="1">
            <a:off x="2198909" y="3618914"/>
            <a:ext cx="188559" cy="442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1988158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0526" y="3326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77262" y="2352747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5999" y="1417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7436" y="22834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44627" y="31085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3981" y="31524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4370" y="30570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06221" y="37172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Oval Callout 9"/>
          <p:cNvSpPr/>
          <p:nvPr/>
        </p:nvSpPr>
        <p:spPr>
          <a:xfrm flipH="1" flipV="1">
            <a:off x="1901641" y="3939871"/>
            <a:ext cx="485827" cy="49519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Callout 41"/>
          <p:cNvSpPr/>
          <p:nvPr/>
        </p:nvSpPr>
        <p:spPr>
          <a:xfrm flipH="1" flipV="1">
            <a:off x="3127139" y="3316175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Callout 45"/>
          <p:cNvSpPr/>
          <p:nvPr/>
        </p:nvSpPr>
        <p:spPr>
          <a:xfrm flipH="1" flipV="1">
            <a:off x="2145859" y="3272003"/>
            <a:ext cx="475066" cy="40681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Callout 47"/>
          <p:cNvSpPr/>
          <p:nvPr/>
        </p:nvSpPr>
        <p:spPr>
          <a:xfrm flipH="1" flipV="1">
            <a:off x="1293677" y="3289814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Callout 48"/>
          <p:cNvSpPr/>
          <p:nvPr/>
        </p:nvSpPr>
        <p:spPr>
          <a:xfrm flipH="1" flipV="1">
            <a:off x="1410040" y="2386587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Callout 49"/>
          <p:cNvSpPr/>
          <p:nvPr/>
        </p:nvSpPr>
        <p:spPr>
          <a:xfrm flipH="1" flipV="1">
            <a:off x="1758119" y="1700164"/>
            <a:ext cx="230039" cy="19253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Callout 50"/>
          <p:cNvSpPr/>
          <p:nvPr/>
        </p:nvSpPr>
        <p:spPr>
          <a:xfrm flipH="1" flipV="1">
            <a:off x="3238864" y="2457774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Callout 51"/>
          <p:cNvSpPr/>
          <p:nvPr/>
        </p:nvSpPr>
        <p:spPr>
          <a:xfrm flipH="1" flipV="1">
            <a:off x="2638280" y="1700164"/>
            <a:ext cx="230039" cy="19253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36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50526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8158" y="4027895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>
            <a:off x="2744380" y="1924319"/>
            <a:ext cx="529601" cy="146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3273981" y="2755552"/>
            <a:ext cx="123455" cy="63479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  <a:endCxn id="15" idx="1"/>
          </p:cNvCxnSpPr>
          <p:nvPr/>
        </p:nvCxnSpPr>
        <p:spPr>
          <a:xfrm>
            <a:off x="1466030" y="3521760"/>
            <a:ext cx="558287" cy="5396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4"/>
            <a:endCxn id="15" idx="7"/>
          </p:cNvCxnSpPr>
          <p:nvPr/>
        </p:nvCxnSpPr>
        <p:spPr>
          <a:xfrm flipH="1">
            <a:off x="2198909" y="3618914"/>
            <a:ext cx="188559" cy="442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1988158" y="393987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0526" y="3326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5999" y="1417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7436" y="22834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9041" y="21576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44627" y="31085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3981" y="31524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4370" y="30570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06221" y="37172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Oval Callout 41"/>
          <p:cNvSpPr/>
          <p:nvPr/>
        </p:nvSpPr>
        <p:spPr>
          <a:xfrm flipH="1" flipV="1">
            <a:off x="1745244" y="4423071"/>
            <a:ext cx="485827" cy="49519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Callout 45"/>
          <p:cNvSpPr/>
          <p:nvPr/>
        </p:nvSpPr>
        <p:spPr>
          <a:xfrm flipH="1" flipV="1">
            <a:off x="2967525" y="3673623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316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50526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04039" y="525009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>
            <a:off x="2744380" y="1924319"/>
            <a:ext cx="529601" cy="146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3273981" y="2755552"/>
            <a:ext cx="123455" cy="63479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  <a:endCxn id="15" idx="1"/>
          </p:cNvCxnSpPr>
          <p:nvPr/>
        </p:nvCxnSpPr>
        <p:spPr>
          <a:xfrm flipH="1">
            <a:off x="1040198" y="3521760"/>
            <a:ext cx="425832" cy="176181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4"/>
            <a:endCxn id="15" idx="7"/>
          </p:cNvCxnSpPr>
          <p:nvPr/>
        </p:nvCxnSpPr>
        <p:spPr>
          <a:xfrm flipH="1">
            <a:off x="1214790" y="3618914"/>
            <a:ext cx="1172678" cy="16646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964632" y="510933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0526" y="3326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5999" y="1417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7436" y="22834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9041" y="21576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44627" y="31085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3981" y="31524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4370" y="30570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Oval Callout 40"/>
          <p:cNvSpPr/>
          <p:nvPr/>
        </p:nvSpPr>
        <p:spPr>
          <a:xfrm flipH="1" flipV="1">
            <a:off x="761125" y="5596559"/>
            <a:ext cx="485827" cy="49519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Callout 48"/>
          <p:cNvSpPr/>
          <p:nvPr/>
        </p:nvSpPr>
        <p:spPr>
          <a:xfrm flipH="1" flipV="1">
            <a:off x="2967525" y="3673623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33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42575" y="524472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04039" y="525009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8" idx="0"/>
          </p:cNvCxnSpPr>
          <p:nvPr/>
        </p:nvCxnSpPr>
        <p:spPr>
          <a:xfrm flipH="1">
            <a:off x="1466030" y="1924319"/>
            <a:ext cx="1278350" cy="3320409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  <a:endCxn id="8" idx="0"/>
          </p:cNvCxnSpPr>
          <p:nvPr/>
        </p:nvCxnSpPr>
        <p:spPr>
          <a:xfrm flipH="1">
            <a:off x="1466030" y="2755552"/>
            <a:ext cx="1931406" cy="2489176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2264013" y="339034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659550" cy="8426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2474764" y="2722079"/>
            <a:ext cx="835376" cy="70174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964632" y="510933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4013" y="329319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28904" y="5109331"/>
            <a:ext cx="2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5999" y="1417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7436" y="22834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9041" y="21576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44627" y="31085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4370" y="30570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Oval Callout 36"/>
          <p:cNvSpPr/>
          <p:nvPr/>
        </p:nvSpPr>
        <p:spPr>
          <a:xfrm flipH="1" flipV="1">
            <a:off x="1114328" y="3577496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Callout 40"/>
          <p:cNvSpPr/>
          <p:nvPr/>
        </p:nvSpPr>
        <p:spPr>
          <a:xfrm flipH="1" flipV="1">
            <a:off x="2035083" y="3709559"/>
            <a:ext cx="475066" cy="40681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 flipH="1" flipV="1">
            <a:off x="1258353" y="557281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Callout 42"/>
          <p:cNvSpPr/>
          <p:nvPr/>
        </p:nvSpPr>
        <p:spPr>
          <a:xfrm flipH="1" flipV="1">
            <a:off x="761125" y="5596559"/>
            <a:ext cx="485827" cy="49519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78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2575" y="3293194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42575" y="524472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04039" y="525009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1553326" y="1890846"/>
            <a:ext cx="1103758" cy="14358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 flipH="1">
            <a:off x="1466030" y="2614617"/>
            <a:ext cx="87296" cy="6785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1711864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5" idx="5"/>
            <a:endCxn id="39" idx="1"/>
          </p:cNvCxnSpPr>
          <p:nvPr/>
        </p:nvCxnSpPr>
        <p:spPr>
          <a:xfrm>
            <a:off x="1640622" y="2581144"/>
            <a:ext cx="107401" cy="2728382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39" idx="7"/>
          </p:cNvCxnSpPr>
          <p:nvPr/>
        </p:nvCxnSpPr>
        <p:spPr>
          <a:xfrm flipH="1">
            <a:off x="1922615" y="2722079"/>
            <a:ext cx="1387525" cy="2587447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964632" y="510933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72429" y="5109331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28904" y="5109331"/>
            <a:ext cx="2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8412" y="32056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5999" y="1417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7436" y="22834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9041" y="21576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4370" y="30570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Oval Callout 31"/>
          <p:cNvSpPr/>
          <p:nvPr/>
        </p:nvSpPr>
        <p:spPr>
          <a:xfrm flipH="1" flipV="1">
            <a:off x="761125" y="5596559"/>
            <a:ext cx="485827" cy="49519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Callout 35"/>
          <p:cNvSpPr/>
          <p:nvPr/>
        </p:nvSpPr>
        <p:spPr>
          <a:xfrm flipH="1" flipV="1">
            <a:off x="1258353" y="557281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Callout 36"/>
          <p:cNvSpPr/>
          <p:nvPr/>
        </p:nvSpPr>
        <p:spPr>
          <a:xfrm flipH="1" flipV="1">
            <a:off x="1491548" y="5596559"/>
            <a:ext cx="475066" cy="40681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Callout 40"/>
          <p:cNvSpPr/>
          <p:nvPr/>
        </p:nvSpPr>
        <p:spPr>
          <a:xfrm flipH="1" flipV="1">
            <a:off x="1114328" y="3577496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69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3981" y="2526986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06687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42575" y="524472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04039" y="525009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18" name="Straight Connector 17"/>
          <p:cNvCxnSpPr>
            <a:stCxn id="16" idx="3"/>
            <a:endCxn id="7" idx="7"/>
          </p:cNvCxnSpPr>
          <p:nvPr/>
        </p:nvCxnSpPr>
        <p:spPr>
          <a:xfrm flipH="1">
            <a:off x="2217438" y="1890846"/>
            <a:ext cx="439646" cy="341868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1321982" cy="7012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9" idx="2"/>
            <a:endCxn id="7" idx="0"/>
          </p:cNvCxnSpPr>
          <p:nvPr/>
        </p:nvCxnSpPr>
        <p:spPr>
          <a:xfrm>
            <a:off x="1555468" y="2637010"/>
            <a:ext cx="574674" cy="2639043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1711864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964632" y="510933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72429" y="5109331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28904" y="5109331"/>
            <a:ext cx="2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24317" y="51352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3826" y="24197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5999" y="1417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7436" y="22834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9041" y="21576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Oval Callout 27"/>
          <p:cNvSpPr/>
          <p:nvPr/>
        </p:nvSpPr>
        <p:spPr>
          <a:xfrm flipH="1" flipV="1">
            <a:off x="1947141" y="559655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 flipH="1" flipV="1">
            <a:off x="761125" y="5596559"/>
            <a:ext cx="485827" cy="49519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Callout 29"/>
          <p:cNvSpPr/>
          <p:nvPr/>
        </p:nvSpPr>
        <p:spPr>
          <a:xfrm flipH="1" flipV="1">
            <a:off x="1258353" y="557281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 flipH="1" flipV="1">
            <a:off x="1491548" y="5596559"/>
            <a:ext cx="475066" cy="40681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 flipH="1" flipV="1">
            <a:off x="3208148" y="2789059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2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9871" y="238605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3781" y="527382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06687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42575" y="524472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04039" y="525009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 flipH="1">
            <a:off x="1553326" y="1859224"/>
            <a:ext cx="260240" cy="5268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>
            <a:off x="1988158" y="1859224"/>
            <a:ext cx="371782" cy="344807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1711864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964632" y="510933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72429" y="5109331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28904" y="5109331"/>
            <a:ext cx="2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5708" y="2267678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24317" y="51352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4812" y="51458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5999" y="1417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9041" y="21576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Oval Callout 24"/>
          <p:cNvSpPr/>
          <p:nvPr/>
        </p:nvSpPr>
        <p:spPr>
          <a:xfrm flipH="1" flipV="1">
            <a:off x="2279850" y="5596559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Callout 26"/>
          <p:cNvSpPr/>
          <p:nvPr/>
        </p:nvSpPr>
        <p:spPr>
          <a:xfrm flipH="1" flipV="1">
            <a:off x="761125" y="5596559"/>
            <a:ext cx="485827" cy="49519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Callout 29"/>
          <p:cNvSpPr/>
          <p:nvPr/>
        </p:nvSpPr>
        <p:spPr>
          <a:xfrm flipH="1" flipV="1">
            <a:off x="1258353" y="557281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 flipH="1" flipV="1">
            <a:off x="1491548" y="5596559"/>
            <a:ext cx="475066" cy="40681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Callout 33"/>
          <p:cNvSpPr/>
          <p:nvPr/>
        </p:nvSpPr>
        <p:spPr>
          <a:xfrm flipH="1" flipV="1">
            <a:off x="1947141" y="559655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 flipH="1" flipV="1">
            <a:off x="1342575" y="2642765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Callout 36"/>
          <p:cNvSpPr/>
          <p:nvPr/>
        </p:nvSpPr>
        <p:spPr>
          <a:xfrm flipH="1" flipV="1">
            <a:off x="2555960" y="1965121"/>
            <a:ext cx="230039" cy="19253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977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0691" y="529994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3781" y="527382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06687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42575" y="524472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04039" y="525009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620925" y="1695753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cxnSp>
        <p:nvCxnSpPr>
          <p:cNvPr id="24" name="Straight Connector 23"/>
          <p:cNvCxnSpPr>
            <a:stCxn id="4" idx="3"/>
            <a:endCxn id="5" idx="0"/>
          </p:cNvCxnSpPr>
          <p:nvPr/>
        </p:nvCxnSpPr>
        <p:spPr>
          <a:xfrm>
            <a:off x="1813566" y="1859224"/>
            <a:ext cx="880580" cy="344071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1711864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964632" y="510933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72429" y="5109331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28904" y="5109331"/>
            <a:ext cx="2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60647" y="5159175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24317" y="51352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08968" y="15549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4812" y="51458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5999" y="1417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Oval Callout 22"/>
          <p:cNvSpPr/>
          <p:nvPr/>
        </p:nvSpPr>
        <p:spPr>
          <a:xfrm flipH="1" flipV="1">
            <a:off x="2531029" y="5596559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Callout 24"/>
          <p:cNvSpPr/>
          <p:nvPr/>
        </p:nvSpPr>
        <p:spPr>
          <a:xfrm flipH="1" flipV="1">
            <a:off x="761125" y="5596559"/>
            <a:ext cx="485827" cy="49519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Callout 25"/>
          <p:cNvSpPr/>
          <p:nvPr/>
        </p:nvSpPr>
        <p:spPr>
          <a:xfrm flipH="1" flipV="1">
            <a:off x="1258353" y="557281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Callout 26"/>
          <p:cNvSpPr/>
          <p:nvPr/>
        </p:nvSpPr>
        <p:spPr>
          <a:xfrm flipH="1" flipV="1">
            <a:off x="1491548" y="5596559"/>
            <a:ext cx="475066" cy="40681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Callout 27"/>
          <p:cNvSpPr/>
          <p:nvPr/>
        </p:nvSpPr>
        <p:spPr>
          <a:xfrm flipH="1" flipV="1">
            <a:off x="1947141" y="559655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 flipH="1" flipV="1">
            <a:off x="2279850" y="5596559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 flipH="1" flipV="1">
            <a:off x="2555960" y="1965121"/>
            <a:ext cx="230039" cy="19253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4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77407" y="166413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0691" y="529994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3781" y="527382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06687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42575" y="524472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04039" y="525009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919199" y="5301285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711864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964632" y="510933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72429" y="5109331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28904" y="5109331"/>
            <a:ext cx="2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60647" y="5159175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24317" y="51352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94837" y="521199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4812" y="51458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29081" y="155498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2736" y="13817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Oval Callout 20"/>
          <p:cNvSpPr/>
          <p:nvPr/>
        </p:nvSpPr>
        <p:spPr>
          <a:xfrm flipH="1" flipV="1">
            <a:off x="761125" y="5596559"/>
            <a:ext cx="485827" cy="49519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 flipH="1" flipV="1">
            <a:off x="1258353" y="557281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/>
          <p:cNvSpPr/>
          <p:nvPr/>
        </p:nvSpPr>
        <p:spPr>
          <a:xfrm flipH="1" flipV="1">
            <a:off x="1491548" y="5596559"/>
            <a:ext cx="475066" cy="40681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 flipH="1" flipV="1">
            <a:off x="1947141" y="559655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Callout 24"/>
          <p:cNvSpPr/>
          <p:nvPr/>
        </p:nvSpPr>
        <p:spPr>
          <a:xfrm flipH="1" flipV="1">
            <a:off x="2279850" y="5596559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 flipH="1" flipV="1">
            <a:off x="2531029" y="5596559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Callout 26"/>
          <p:cNvSpPr/>
          <p:nvPr/>
        </p:nvSpPr>
        <p:spPr>
          <a:xfrm flipH="1" flipV="1">
            <a:off x="2894837" y="5596559"/>
            <a:ext cx="230039" cy="19253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Callout 27"/>
          <p:cNvSpPr/>
          <p:nvPr/>
        </p:nvSpPr>
        <p:spPr>
          <a:xfrm flipH="1" flipV="1">
            <a:off x="1672429" y="1965121"/>
            <a:ext cx="230039" cy="19253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243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3205339" y="5307092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0691" y="529994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3781" y="527382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06687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42575" y="524472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04039" y="525009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919199" y="5301285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711864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964632" y="510933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72429" y="5109331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28904" y="5109331"/>
            <a:ext cx="2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60647" y="5159175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24317" y="51352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94837" y="521199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4812" y="51458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05339" y="5166326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0" name="Oval Callout 19"/>
          <p:cNvSpPr/>
          <p:nvPr/>
        </p:nvSpPr>
        <p:spPr>
          <a:xfrm flipH="1" flipV="1">
            <a:off x="761125" y="5596559"/>
            <a:ext cx="485827" cy="49519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 flipH="1" flipV="1">
            <a:off x="1258353" y="557281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 flipH="1" flipV="1">
            <a:off x="1491548" y="5596559"/>
            <a:ext cx="475066" cy="40681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/>
          <p:cNvSpPr/>
          <p:nvPr/>
        </p:nvSpPr>
        <p:spPr>
          <a:xfrm flipH="1" flipV="1">
            <a:off x="1947141" y="559655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 flipH="1" flipV="1">
            <a:off x="2279850" y="5596559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Callout 24"/>
          <p:cNvSpPr/>
          <p:nvPr/>
        </p:nvSpPr>
        <p:spPr>
          <a:xfrm flipH="1" flipV="1">
            <a:off x="2531029" y="5596559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 flipH="1" flipV="1">
            <a:off x="2894837" y="5596559"/>
            <a:ext cx="230039" cy="19253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Callout 26"/>
          <p:cNvSpPr/>
          <p:nvPr/>
        </p:nvSpPr>
        <p:spPr>
          <a:xfrm flipH="1" flipV="1">
            <a:off x="3200780" y="5596559"/>
            <a:ext cx="230039" cy="19253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</a:t>
            </a:r>
            <a:r>
              <a:rPr lang="en-US" i="1" dirty="0">
                <a:solidFill>
                  <a:srgbClr val="FF6600"/>
                </a:solidFill>
              </a:rPr>
              <a:t>partially</a:t>
            </a:r>
            <a:r>
              <a:rPr lang="en-US" dirty="0">
                <a:solidFill>
                  <a:srgbClr val="FF6600"/>
                </a:solidFill>
              </a:rPr>
              <a:t>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1279610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907801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856087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4729" y="1621278"/>
            <a:ext cx="387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always be extended (add relations)</a:t>
            </a:r>
          </a:p>
          <a:p>
            <a:r>
              <a:rPr lang="en-US" dirty="0"/>
              <a:t>Until the ordering is </a:t>
            </a:r>
            <a:r>
              <a:rPr lang="en-US" i="1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5316" y="312163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equivalent to shelling the </a:t>
            </a:r>
            <a:r>
              <a:rPr lang="en-US" dirty="0" err="1"/>
              <a:t>poset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510" y="516499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9589" y="147235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28061" y="23717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59948" y="2283699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2587" y="301548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8231" y="3015485"/>
            <a:ext cx="2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01745" y="516499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2732" y="143661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34790" y="235097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25704" y="180594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87704" y="1773834"/>
            <a:ext cx="547133" cy="694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77253" y="177383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66892" y="2586530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25704" y="1805944"/>
            <a:ext cx="751549" cy="662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687704" y="256794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87704" y="2655968"/>
            <a:ext cx="547133" cy="553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51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3205339" y="5307092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0691" y="5299941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3781" y="527382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06687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42575" y="5244728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04039" y="5250097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919199" y="5301285"/>
            <a:ext cx="246910" cy="228566"/>
          </a:xfrm>
          <a:prstGeom prst="ellipse">
            <a:avLst/>
          </a:prstGeom>
          <a:ln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711864" y="5276053"/>
            <a:ext cx="246910" cy="2285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964632" y="5109331"/>
            <a:ext cx="1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72429" y="5109331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28904" y="5109331"/>
            <a:ext cx="2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60647" y="5159175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24317" y="51352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94837" y="521199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4812" y="51458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05339" y="5166326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0" name="Oval Callout 19"/>
          <p:cNvSpPr/>
          <p:nvPr/>
        </p:nvSpPr>
        <p:spPr>
          <a:xfrm flipH="1" flipV="1">
            <a:off x="761125" y="5596559"/>
            <a:ext cx="485827" cy="49519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 flipH="1" flipV="1">
            <a:off x="1258353" y="557281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 flipH="1" flipV="1">
            <a:off x="1491548" y="5596559"/>
            <a:ext cx="475066" cy="40681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/>
          <p:cNvSpPr/>
          <p:nvPr/>
        </p:nvSpPr>
        <p:spPr>
          <a:xfrm flipH="1" flipV="1">
            <a:off x="1947141" y="5596559"/>
            <a:ext cx="366002" cy="36846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 flipH="1" flipV="1">
            <a:off x="2279850" y="5596559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Callout 24"/>
          <p:cNvSpPr/>
          <p:nvPr/>
        </p:nvSpPr>
        <p:spPr>
          <a:xfrm flipH="1" flipV="1">
            <a:off x="2531029" y="5596559"/>
            <a:ext cx="286572" cy="24673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 flipH="1" flipV="1">
            <a:off x="2894837" y="5596559"/>
            <a:ext cx="230039" cy="19253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Callout 26"/>
          <p:cNvSpPr/>
          <p:nvPr/>
        </p:nvSpPr>
        <p:spPr>
          <a:xfrm flipH="1" flipV="1">
            <a:off x="3200780" y="5596559"/>
            <a:ext cx="230039" cy="19253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4632" y="1794933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Label the elements lexicographically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Shell greedily (avoiding bumps locally) and take the lexicographically largest when given a choice</a:t>
            </a:r>
          </a:p>
        </p:txBody>
      </p:sp>
    </p:spTree>
    <p:extLst>
      <p:ext uri="{BB962C8B-B14F-4D97-AF65-F5344CB8AC3E}">
        <p14:creationId xmlns:p14="http://schemas.microsoft.com/office/powerpoint/2010/main" val="6520435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+ </a:t>
            </a:r>
            <a:r>
              <a:rPr lang="en-US" dirty="0" err="1"/>
              <a:t>Lex</a:t>
            </a:r>
            <a:r>
              <a:rPr lang="en-US" dirty="0"/>
              <a:t> = </a:t>
            </a:r>
            <a:r>
              <a:rPr lang="en-US" dirty="0" err="1"/>
              <a:t>Greedlex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4632" y="1794933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Label the elements lexicographically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Shell greedily (avoiding bumps locally) and take the lexicographically largest when given a choice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5117957"/>
            <a:ext cx="79439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Claim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: This always yields the min-bump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l.e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8617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5089"/>
            <a:ext cx="8105281" cy="13329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b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xxx..x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/>
              <a:t>a</a:t>
            </a:r>
            <a:r>
              <a:rPr lang="en-US" dirty="0">
                <a:solidFill>
                  <a:srgbClr val="0000FF"/>
                </a:solidFill>
              </a:rPr>
              <a:t> xx…x</a:t>
            </a:r>
            <a:r>
              <a:rPr lang="en-US" baseline="-25000" dirty="0">
                <a:solidFill>
                  <a:srgbClr val="0000FF"/>
                </a:solidFill>
              </a:rPr>
              <a:t>  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953735"/>
                </a:solidFill>
              </a:rPr>
              <a:t>has </a:t>
            </a:r>
            <a:r>
              <a:rPr lang="en-US" dirty="0">
                <a:solidFill>
                  <a:srgbClr val="FF0000"/>
                </a:solidFill>
              </a:rPr>
              <a:t>k </a:t>
            </a:r>
            <a:r>
              <a:rPr lang="en-US" dirty="0">
                <a:solidFill>
                  <a:srgbClr val="953735"/>
                </a:solidFill>
              </a:rPr>
              <a:t>bumps and </a:t>
            </a:r>
            <a:r>
              <a:rPr lang="en-US" dirty="0"/>
              <a:t>a</a:t>
            </a:r>
            <a:r>
              <a:rPr lang="en-US" dirty="0">
                <a:solidFill>
                  <a:srgbClr val="953735"/>
                </a:solidFill>
              </a:rPr>
              <a:t> is min</a:t>
            </a:r>
          </a:p>
          <a:p>
            <a:pPr marL="0" indent="0">
              <a:buNone/>
            </a:pP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949" y="452695"/>
            <a:ext cx="82858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Lex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-Yanking Lemma</a:t>
            </a:r>
          </a:p>
        </p:txBody>
      </p:sp>
      <p:sp>
        <p:nvSpPr>
          <p:cNvPr id="31" name="Oval Callout 30"/>
          <p:cNvSpPr/>
          <p:nvPr/>
        </p:nvSpPr>
        <p:spPr>
          <a:xfrm flipH="1" flipV="1">
            <a:off x="2211961" y="1981055"/>
            <a:ext cx="442716" cy="427982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 flipH="1" flipV="1">
            <a:off x="1141481" y="1938832"/>
            <a:ext cx="244199" cy="22381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29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5089"/>
            <a:ext cx="8105281" cy="13329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b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xxx..x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/>
              <a:t>a</a:t>
            </a:r>
            <a:r>
              <a:rPr lang="en-US" dirty="0">
                <a:solidFill>
                  <a:srgbClr val="0000FF"/>
                </a:solidFill>
              </a:rPr>
              <a:t> xx…x</a:t>
            </a:r>
            <a:r>
              <a:rPr lang="en-US" baseline="-25000" dirty="0">
                <a:solidFill>
                  <a:srgbClr val="0000FF"/>
                </a:solidFill>
              </a:rPr>
              <a:t>  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953735"/>
                </a:solidFill>
              </a:rPr>
              <a:t>has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953735"/>
                </a:solidFill>
              </a:rPr>
              <a:t> bumps and </a:t>
            </a:r>
            <a:r>
              <a:rPr lang="en-US" dirty="0"/>
              <a:t>a</a:t>
            </a:r>
            <a:r>
              <a:rPr lang="en-US" dirty="0">
                <a:solidFill>
                  <a:srgbClr val="953735"/>
                </a:solidFill>
              </a:rPr>
              <a:t> is min</a:t>
            </a:r>
          </a:p>
          <a:p>
            <a:pPr marL="0" indent="0">
              <a:buNone/>
            </a:pP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57200" y="2543758"/>
            <a:ext cx="704110" cy="389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949" y="452695"/>
            <a:ext cx="82858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Lex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-Yanking Lemma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8206" y="2409037"/>
            <a:ext cx="32534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953735"/>
                </a:solidFill>
              </a:rPr>
              <a:t>l.e</a:t>
            </a:r>
            <a:r>
              <a:rPr lang="en-US" sz="3200" dirty="0">
                <a:solidFill>
                  <a:srgbClr val="953735"/>
                </a:solidFill>
              </a:rPr>
              <a:t>.   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x’x’x</a:t>
            </a:r>
            <a:r>
              <a:rPr lang="en-US" sz="3200" dirty="0">
                <a:solidFill>
                  <a:srgbClr val="0000FF"/>
                </a:solidFill>
              </a:rPr>
              <a:t>’…</a:t>
            </a:r>
            <a:r>
              <a:rPr lang="en-US" sz="3200" dirty="0">
                <a:solidFill>
                  <a:srgbClr val="000000"/>
                </a:solidFill>
              </a:rPr>
              <a:t>b</a:t>
            </a:r>
            <a:r>
              <a:rPr lang="en-US" sz="3200" dirty="0">
                <a:solidFill>
                  <a:srgbClr val="0000FF"/>
                </a:solidFill>
              </a:rPr>
              <a:t>…x’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 rot="10800000">
            <a:off x="1269329" y="2409037"/>
            <a:ext cx="435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53735"/>
                </a:solidFill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5322" y="2439815"/>
            <a:ext cx="347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53735"/>
                </a:solidFill>
              </a:rPr>
              <a:t>with </a:t>
            </a:r>
            <a:r>
              <a:rPr lang="en-US" sz="2800" dirty="0">
                <a:solidFill>
                  <a:srgbClr val="FF0000"/>
                </a:solidFill>
              </a:rPr>
              <a:t>k</a:t>
            </a:r>
            <a:r>
              <a:rPr lang="en-US" sz="2800" dirty="0">
                <a:solidFill>
                  <a:srgbClr val="953735"/>
                </a:solidFill>
              </a:rPr>
              <a:t> or fewer bumps</a:t>
            </a:r>
          </a:p>
        </p:txBody>
      </p:sp>
      <p:sp>
        <p:nvSpPr>
          <p:cNvPr id="31" name="Oval Callout 30"/>
          <p:cNvSpPr/>
          <p:nvPr/>
        </p:nvSpPr>
        <p:spPr>
          <a:xfrm flipH="1" flipV="1">
            <a:off x="2211961" y="1981055"/>
            <a:ext cx="442716" cy="427982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 flipH="1" flipV="1">
            <a:off x="1141481" y="1938832"/>
            <a:ext cx="244199" cy="22381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 flipH="1" flipV="1">
            <a:off x="2364478" y="2963035"/>
            <a:ext cx="442716" cy="427982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Callout 37"/>
          <p:cNvSpPr/>
          <p:nvPr/>
        </p:nvSpPr>
        <p:spPr>
          <a:xfrm flipH="1" flipV="1">
            <a:off x="3882860" y="2936558"/>
            <a:ext cx="244199" cy="22381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60615" y="3299571"/>
            <a:ext cx="400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(Balloon size indicates relative </a:t>
            </a:r>
            <a:r>
              <a:rPr lang="en-US" dirty="0" err="1"/>
              <a:t>Lex</a:t>
            </a:r>
            <a:r>
              <a:rPr lang="en-US" dirty="0"/>
              <a:t> value)</a:t>
            </a:r>
          </a:p>
        </p:txBody>
      </p:sp>
      <p:sp>
        <p:nvSpPr>
          <p:cNvPr id="15" name="Bent Arrow 14"/>
          <p:cNvSpPr/>
          <p:nvPr/>
        </p:nvSpPr>
        <p:spPr>
          <a:xfrm rot="14476615">
            <a:off x="4014331" y="3078436"/>
            <a:ext cx="615554" cy="66273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51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5089"/>
            <a:ext cx="8105281" cy="13329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b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xxx..x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/>
              <a:t>a</a:t>
            </a:r>
            <a:r>
              <a:rPr lang="en-US" dirty="0">
                <a:solidFill>
                  <a:srgbClr val="0000FF"/>
                </a:solidFill>
              </a:rPr>
              <a:t> xx…x</a:t>
            </a:r>
            <a:r>
              <a:rPr lang="en-US" baseline="-25000" dirty="0">
                <a:solidFill>
                  <a:srgbClr val="0000FF"/>
                </a:solidFill>
              </a:rPr>
              <a:t>  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953735"/>
                </a:solidFill>
              </a:rPr>
              <a:t>has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953735"/>
                </a:solidFill>
              </a:rPr>
              <a:t> bumps and </a:t>
            </a:r>
            <a:r>
              <a:rPr lang="en-US" dirty="0"/>
              <a:t>a</a:t>
            </a:r>
            <a:r>
              <a:rPr lang="en-US" dirty="0">
                <a:solidFill>
                  <a:srgbClr val="953735"/>
                </a:solidFill>
              </a:rPr>
              <a:t> is min</a:t>
            </a:r>
          </a:p>
          <a:p>
            <a:pPr marL="0" indent="0">
              <a:buNone/>
            </a:pP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57200" y="2543758"/>
            <a:ext cx="704110" cy="389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949" y="452695"/>
            <a:ext cx="82858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Lex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-Yanking Lemma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8206" y="2409037"/>
            <a:ext cx="32534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953735"/>
                </a:solidFill>
              </a:rPr>
              <a:t>l.e</a:t>
            </a:r>
            <a:r>
              <a:rPr lang="en-US" sz="3200" dirty="0">
                <a:solidFill>
                  <a:srgbClr val="953735"/>
                </a:solidFill>
              </a:rPr>
              <a:t>.   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x’x’x</a:t>
            </a:r>
            <a:r>
              <a:rPr lang="en-US" sz="3200" dirty="0">
                <a:solidFill>
                  <a:srgbClr val="0000FF"/>
                </a:solidFill>
              </a:rPr>
              <a:t>’…</a:t>
            </a:r>
            <a:r>
              <a:rPr lang="en-US" sz="3200" dirty="0">
                <a:solidFill>
                  <a:srgbClr val="000000"/>
                </a:solidFill>
              </a:rPr>
              <a:t>b</a:t>
            </a:r>
            <a:r>
              <a:rPr lang="en-US" sz="3200" dirty="0">
                <a:solidFill>
                  <a:srgbClr val="0000FF"/>
                </a:solidFill>
              </a:rPr>
              <a:t>…x’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 rot="10800000">
            <a:off x="1269329" y="2409037"/>
            <a:ext cx="435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53735"/>
                </a:solidFill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5322" y="2439815"/>
            <a:ext cx="347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53735"/>
                </a:solidFill>
              </a:rPr>
              <a:t>with </a:t>
            </a:r>
            <a:r>
              <a:rPr lang="en-US" sz="2800" dirty="0">
                <a:solidFill>
                  <a:srgbClr val="FF0000"/>
                </a:solidFill>
              </a:rPr>
              <a:t>k</a:t>
            </a:r>
            <a:r>
              <a:rPr lang="en-US" sz="2800" dirty="0">
                <a:solidFill>
                  <a:srgbClr val="953735"/>
                </a:solidFill>
              </a:rPr>
              <a:t> or fewer bumps</a:t>
            </a:r>
          </a:p>
        </p:txBody>
      </p:sp>
      <p:sp>
        <p:nvSpPr>
          <p:cNvPr id="31" name="Oval Callout 30"/>
          <p:cNvSpPr/>
          <p:nvPr/>
        </p:nvSpPr>
        <p:spPr>
          <a:xfrm flipH="1" flipV="1">
            <a:off x="2211961" y="1981055"/>
            <a:ext cx="442716" cy="427982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 flipH="1" flipV="1">
            <a:off x="1141481" y="1938832"/>
            <a:ext cx="244199" cy="22381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 flipH="1" flipV="1">
            <a:off x="2364478" y="2963035"/>
            <a:ext cx="442716" cy="427982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Callout 37"/>
          <p:cNvSpPr/>
          <p:nvPr/>
        </p:nvSpPr>
        <p:spPr>
          <a:xfrm flipH="1" flipV="1">
            <a:off x="3882860" y="2936558"/>
            <a:ext cx="244199" cy="22381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60615" y="3299571"/>
            <a:ext cx="400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(Balloon size indicates relative </a:t>
            </a:r>
            <a:r>
              <a:rPr lang="en-US" dirty="0" err="1"/>
              <a:t>Lex</a:t>
            </a:r>
            <a:r>
              <a:rPr lang="en-US" dirty="0"/>
              <a:t> value)</a:t>
            </a:r>
          </a:p>
        </p:txBody>
      </p:sp>
      <p:sp>
        <p:nvSpPr>
          <p:cNvPr id="15" name="Bent Arrow 14"/>
          <p:cNvSpPr/>
          <p:nvPr/>
        </p:nvSpPr>
        <p:spPr>
          <a:xfrm rot="14476615">
            <a:off x="4014331" y="3078436"/>
            <a:ext cx="615554" cy="66273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598" y="4607274"/>
            <a:ext cx="7342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Claim</a:t>
            </a:r>
            <a:r>
              <a:rPr lang="en-US" sz="2000" dirty="0"/>
              <a:t>: If the </a:t>
            </a:r>
            <a:r>
              <a:rPr lang="en-US" sz="2000" dirty="0" err="1"/>
              <a:t>lex</a:t>
            </a:r>
            <a:r>
              <a:rPr lang="en-US" sz="2000" dirty="0"/>
              <a:t>-yanking lemma </a:t>
            </a:r>
            <a:r>
              <a:rPr lang="en-US" sz="2000" dirty="0" smtClean="0"/>
              <a:t>holds on a </a:t>
            </a:r>
            <a:r>
              <a:rPr lang="en-US" sz="2000" dirty="0" err="1" smtClean="0"/>
              <a:t>poset</a:t>
            </a:r>
            <a:r>
              <a:rPr lang="en-US" sz="2000" dirty="0" smtClean="0"/>
              <a:t> and all its induced </a:t>
            </a:r>
            <a:r>
              <a:rPr lang="en-US" sz="2000" dirty="0" err="1" smtClean="0"/>
              <a:t>subposets</a:t>
            </a:r>
            <a:r>
              <a:rPr lang="en-US" sz="2000" dirty="0" smtClean="0"/>
              <a:t>, </a:t>
            </a:r>
            <a:r>
              <a:rPr lang="en-US" sz="2000" dirty="0"/>
              <a:t>then </a:t>
            </a:r>
            <a:r>
              <a:rPr lang="en-US" sz="2000" dirty="0" err="1"/>
              <a:t>Greedlex</a:t>
            </a:r>
            <a:r>
              <a:rPr lang="en-US" sz="2000" dirty="0"/>
              <a:t> produces a bump-optimal linear </a:t>
            </a:r>
            <a:r>
              <a:rPr lang="en-US" sz="2000" dirty="0" smtClean="0"/>
              <a:t>extension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934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96" y="274638"/>
            <a:ext cx="8070704" cy="62076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Proof of </a:t>
            </a:r>
            <a:r>
              <a:rPr lang="en-US" sz="2400" dirty="0" err="1">
                <a:solidFill>
                  <a:srgbClr val="2088BC"/>
                </a:solidFill>
              </a:rPr>
              <a:t>LexYanking</a:t>
            </a:r>
            <a:r>
              <a:rPr lang="en-US" sz="2400" dirty="0">
                <a:solidFill>
                  <a:srgbClr val="2088BC"/>
                </a:solidFill>
              </a:rPr>
              <a:t> Lemma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Oval 4"/>
          <p:cNvSpPr/>
          <p:nvPr/>
        </p:nvSpPr>
        <p:spPr>
          <a:xfrm>
            <a:off x="1974022" y="4363466"/>
            <a:ext cx="276615" cy="301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069427" y="4350892"/>
            <a:ext cx="276615" cy="301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346042" y="3069198"/>
            <a:ext cx="276615" cy="301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2403037" y="3039544"/>
            <a:ext cx="276615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1477164" y="3023967"/>
            <a:ext cx="276615" cy="301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" name="Straight Connector 12"/>
          <p:cNvCxnSpPr>
            <a:stCxn id="11" idx="4"/>
            <a:endCxn id="5" idx="1"/>
          </p:cNvCxnSpPr>
          <p:nvPr/>
        </p:nvCxnSpPr>
        <p:spPr>
          <a:xfrm>
            <a:off x="1615472" y="3325763"/>
            <a:ext cx="399059" cy="1081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1713271" y="3281566"/>
            <a:ext cx="1396665" cy="1113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0"/>
          </p:cNvCxnSpPr>
          <p:nvPr/>
        </p:nvCxnSpPr>
        <p:spPr>
          <a:xfrm flipH="1">
            <a:off x="2112330" y="3344344"/>
            <a:ext cx="523106" cy="1019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1"/>
          </p:cNvCxnSpPr>
          <p:nvPr/>
        </p:nvCxnSpPr>
        <p:spPr>
          <a:xfrm>
            <a:off x="2645221" y="3325763"/>
            <a:ext cx="464715" cy="1069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7" idx="7"/>
          </p:cNvCxnSpPr>
          <p:nvPr/>
        </p:nvCxnSpPr>
        <p:spPr>
          <a:xfrm flipH="1">
            <a:off x="3305533" y="3370994"/>
            <a:ext cx="178817" cy="1024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71827" y="26998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4286" y="2839301"/>
            <a:ext cx="4462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)≥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) and</a:t>
            </a:r>
            <a:r>
              <a:rPr lang="en-US" sz="2400" dirty="0">
                <a:solidFill>
                  <a:srgbClr val="FF0000"/>
                </a:solidFill>
              </a:rPr>
              <a:t> b </a:t>
            </a:r>
            <a:r>
              <a:rPr lang="en-US" sz="2400" dirty="0"/>
              <a:t>has a private </a:t>
            </a:r>
          </a:p>
          <a:p>
            <a:r>
              <a:rPr lang="en-US" sz="2400" dirty="0"/>
              <a:t>cover </a:t>
            </a:r>
            <a:r>
              <a:rPr lang="en-US" sz="2400" dirty="0" smtClean="0"/>
              <a:t>(not covering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)…</a:t>
            </a:r>
            <a:endParaRPr lang="en-US" sz="2400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55994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74022" y="4363466"/>
            <a:ext cx="276615" cy="301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069427" y="4350892"/>
            <a:ext cx="276615" cy="301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346042" y="3069198"/>
            <a:ext cx="276615" cy="301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2403037" y="3039544"/>
            <a:ext cx="276615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1477164" y="3023967"/>
            <a:ext cx="276615" cy="301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" name="Straight Connector 12"/>
          <p:cNvCxnSpPr>
            <a:stCxn id="11" idx="4"/>
            <a:endCxn id="5" idx="1"/>
          </p:cNvCxnSpPr>
          <p:nvPr/>
        </p:nvCxnSpPr>
        <p:spPr>
          <a:xfrm>
            <a:off x="1615472" y="3325763"/>
            <a:ext cx="399059" cy="1081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1713271" y="3281566"/>
            <a:ext cx="1396665" cy="1113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0"/>
          </p:cNvCxnSpPr>
          <p:nvPr/>
        </p:nvCxnSpPr>
        <p:spPr>
          <a:xfrm flipH="1">
            <a:off x="2112330" y="3344344"/>
            <a:ext cx="523106" cy="1019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1"/>
          </p:cNvCxnSpPr>
          <p:nvPr/>
        </p:nvCxnSpPr>
        <p:spPr>
          <a:xfrm>
            <a:off x="2645221" y="3325763"/>
            <a:ext cx="464715" cy="1069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7" idx="7"/>
          </p:cNvCxnSpPr>
          <p:nvPr/>
        </p:nvCxnSpPr>
        <p:spPr>
          <a:xfrm flipH="1">
            <a:off x="3305533" y="3370994"/>
            <a:ext cx="178817" cy="1024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71827" y="26998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762000" y="3056061"/>
            <a:ext cx="276615" cy="301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8" name="Straight Connector 7"/>
          <p:cNvCxnSpPr>
            <a:stCxn id="18" idx="4"/>
            <a:endCxn id="5" idx="1"/>
          </p:cNvCxnSpPr>
          <p:nvPr/>
        </p:nvCxnSpPr>
        <p:spPr>
          <a:xfrm>
            <a:off x="900308" y="3357857"/>
            <a:ext cx="1114223" cy="1049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1995" y="2750165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≥5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24286" y="2839301"/>
            <a:ext cx="441524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)≥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) and</a:t>
            </a:r>
            <a:r>
              <a:rPr lang="en-US" sz="2400" dirty="0">
                <a:solidFill>
                  <a:srgbClr val="FF0000"/>
                </a:solidFill>
              </a:rPr>
              <a:t> b </a:t>
            </a:r>
            <a:r>
              <a:rPr lang="en-US" sz="2400" dirty="0"/>
              <a:t>has a private </a:t>
            </a:r>
          </a:p>
          <a:p>
            <a:r>
              <a:rPr lang="en-US" sz="2400" dirty="0"/>
              <a:t>cover (not covering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)…</a:t>
            </a:r>
          </a:p>
          <a:p>
            <a:endParaRPr lang="en-US" sz="2400" dirty="0"/>
          </a:p>
          <a:p>
            <a:r>
              <a:rPr lang="en-US" sz="2400" dirty="0"/>
              <a:t>Then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has a private cover </a:t>
            </a:r>
          </a:p>
          <a:p>
            <a:r>
              <a:rPr lang="en-US" sz="2400" dirty="0"/>
              <a:t>with </a:t>
            </a:r>
            <a:r>
              <a:rPr lang="en-US" sz="2400" dirty="0" err="1"/>
              <a:t>lex</a:t>
            </a:r>
            <a:r>
              <a:rPr lang="en-US" sz="2400" dirty="0"/>
              <a:t># at least as large.</a:t>
            </a:r>
          </a:p>
          <a:p>
            <a:r>
              <a:rPr lang="en-US" dirty="0"/>
              <a:t> 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16096" y="274638"/>
            <a:ext cx="8070704" cy="620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088BC"/>
                </a:solidFill>
              </a:rPr>
              <a:t>Proof of </a:t>
            </a:r>
            <a:r>
              <a:rPr lang="en-US" sz="2400" dirty="0" err="1">
                <a:solidFill>
                  <a:srgbClr val="2088BC"/>
                </a:solidFill>
              </a:rPr>
              <a:t>LexYanking</a:t>
            </a:r>
            <a:r>
              <a:rPr lang="en-US" sz="2400" dirty="0">
                <a:solidFill>
                  <a:srgbClr val="2088BC"/>
                </a:solidFill>
              </a:rPr>
              <a:t> Lemma</a:t>
            </a:r>
          </a:p>
        </p:txBody>
      </p:sp>
    </p:spTree>
    <p:extLst>
      <p:ext uri="{BB962C8B-B14F-4D97-AF65-F5344CB8AC3E}">
        <p14:creationId xmlns:p14="http://schemas.microsoft.com/office/powerpoint/2010/main" val="38455994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16096" y="274638"/>
            <a:ext cx="8070704" cy="62076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Proof of </a:t>
            </a:r>
            <a:r>
              <a:rPr lang="en-US" sz="2400" dirty="0" err="1">
                <a:solidFill>
                  <a:srgbClr val="2088BC"/>
                </a:solidFill>
              </a:rPr>
              <a:t>LexYanking</a:t>
            </a:r>
            <a:r>
              <a:rPr lang="en-US" sz="2400" dirty="0">
                <a:solidFill>
                  <a:srgbClr val="2088BC"/>
                </a:solidFill>
              </a:rPr>
              <a:t>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886"/>
            <a:ext cx="8229600" cy="4969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 induction on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=|V(P)|</a:t>
            </a:r>
            <a:r>
              <a:rPr lang="en-US" sz="2400" dirty="0">
                <a:solidFill>
                  <a:srgbClr val="FF0000"/>
                </a:solidFill>
              </a:rPr>
              <a:t>.  </a:t>
            </a:r>
            <a:r>
              <a:rPr lang="en-US" sz="2400" dirty="0"/>
              <a:t>Base cases</a:t>
            </a:r>
            <a:r>
              <a:rPr lang="en-US" sz="2400" dirty="0">
                <a:solidFill>
                  <a:srgbClr val="FF0000"/>
                </a:solidFill>
              </a:rPr>
              <a:t> n</a:t>
            </a:r>
            <a:r>
              <a:rPr lang="en-US" sz="2400" dirty="0"/>
              <a:t>=0,1 are trivial.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P be a </a:t>
            </a:r>
            <a:r>
              <a:rPr lang="en-US" sz="2400" dirty="0" err="1"/>
              <a:t>poset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&gt;1 elements, and suppose </a:t>
            </a:r>
            <a:r>
              <a:rPr lang="en-US" sz="2400" dirty="0" err="1"/>
              <a:t>LexYanking</a:t>
            </a:r>
            <a:r>
              <a:rPr lang="en-US" sz="2400" dirty="0"/>
              <a:t> Lemma holds for all smaller </a:t>
            </a:r>
            <a:r>
              <a:rPr lang="en-US" sz="2400" dirty="0" err="1"/>
              <a:t>posets</a:t>
            </a:r>
            <a:r>
              <a:rPr lang="en-US" sz="2400" dirty="0"/>
              <a:t>. (Then also </a:t>
            </a:r>
            <a:r>
              <a:rPr lang="en-US" sz="2400" dirty="0" err="1"/>
              <a:t>Greedlex</a:t>
            </a:r>
            <a:r>
              <a:rPr lang="en-US" sz="2400" dirty="0"/>
              <a:t> works on smaller </a:t>
            </a:r>
            <a:r>
              <a:rPr lang="en-US" sz="2400" dirty="0" err="1"/>
              <a:t>posets</a:t>
            </a:r>
            <a:r>
              <a:rPr lang="en-US" sz="2400" dirty="0"/>
              <a:t>.)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66FF"/>
                </a:solidFill>
              </a:rPr>
              <a:t>xxx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3366FF"/>
                </a:solidFill>
              </a:rPr>
              <a:t>xxxx</a:t>
            </a:r>
            <a:r>
              <a:rPr lang="en-US" sz="2400" dirty="0"/>
              <a:t>   a </a:t>
            </a:r>
            <a:r>
              <a:rPr lang="en-US" sz="2400" dirty="0" err="1"/>
              <a:t>l.e</a:t>
            </a:r>
            <a:r>
              <a:rPr lang="en-US" sz="2400" dirty="0"/>
              <a:t>. with k bumps,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)≥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min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Oval 4"/>
          <p:cNvSpPr/>
          <p:nvPr/>
        </p:nvSpPr>
        <p:spPr>
          <a:xfrm>
            <a:off x="943004" y="5444903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862380" y="5484129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6682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0499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6594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4090" y="5380298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4910" y="538029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>
            <a:stCxn id="10" idx="0"/>
            <a:endCxn id="7" idx="4"/>
          </p:cNvCxnSpPr>
          <p:nvPr/>
        </p:nvCxnSpPr>
        <p:spPr>
          <a:xfrm flipH="1" flipV="1">
            <a:off x="829843" y="4933841"/>
            <a:ext cx="191865" cy="44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354566" y="4261037"/>
            <a:ext cx="191865" cy="44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3"/>
          </p:cNvCxnSpPr>
          <p:nvPr/>
        </p:nvCxnSpPr>
        <p:spPr>
          <a:xfrm flipV="1">
            <a:off x="1021708" y="4900693"/>
            <a:ext cx="461935" cy="566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4"/>
          </p:cNvCxnSpPr>
          <p:nvPr/>
        </p:nvCxnSpPr>
        <p:spPr>
          <a:xfrm flipV="1">
            <a:off x="1958313" y="4933841"/>
            <a:ext cx="221442" cy="515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4"/>
          </p:cNvCxnSpPr>
          <p:nvPr/>
        </p:nvCxnSpPr>
        <p:spPr>
          <a:xfrm flipH="1" flipV="1">
            <a:off x="1563660" y="4933841"/>
            <a:ext cx="394653" cy="553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153942" y="4261036"/>
            <a:ext cx="22011" cy="446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</p:cNvCxnSpPr>
          <p:nvPr/>
        </p:nvCxnSpPr>
        <p:spPr>
          <a:xfrm flipH="1" flipV="1">
            <a:off x="551655" y="4361413"/>
            <a:ext cx="278188" cy="346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486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6096" y="240772"/>
            <a:ext cx="8070704" cy="62076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Proof of </a:t>
            </a:r>
            <a:r>
              <a:rPr lang="en-US" sz="2400" dirty="0" err="1">
                <a:solidFill>
                  <a:srgbClr val="2088BC"/>
                </a:solidFill>
              </a:rPr>
              <a:t>LexYanking</a:t>
            </a:r>
            <a:r>
              <a:rPr lang="en-US" sz="2400" dirty="0">
                <a:solidFill>
                  <a:srgbClr val="2088BC"/>
                </a:solidFill>
              </a:rPr>
              <a:t>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886"/>
            <a:ext cx="8206547" cy="562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66FF"/>
                </a:solidFill>
              </a:rPr>
              <a:t>xxx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3366FF"/>
                </a:solidFill>
              </a:rPr>
              <a:t>xxxx</a:t>
            </a:r>
            <a:r>
              <a:rPr lang="en-US" sz="2400" dirty="0"/>
              <a:t>   a </a:t>
            </a:r>
            <a:r>
              <a:rPr lang="en-US" sz="2400" dirty="0" err="1"/>
              <a:t>l.e</a:t>
            </a:r>
            <a:r>
              <a:rPr lang="en-US" sz="2400" dirty="0"/>
              <a:t>. with k bumps,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)≥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min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Oval 4"/>
          <p:cNvSpPr/>
          <p:nvPr/>
        </p:nvSpPr>
        <p:spPr>
          <a:xfrm>
            <a:off x="943004" y="5444903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862380" y="5484129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6682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0499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6594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4090" y="5380298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4910" y="538029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>
            <a:stCxn id="10" idx="0"/>
            <a:endCxn id="7" idx="4"/>
          </p:cNvCxnSpPr>
          <p:nvPr/>
        </p:nvCxnSpPr>
        <p:spPr>
          <a:xfrm flipH="1" flipV="1">
            <a:off x="829843" y="4933841"/>
            <a:ext cx="191865" cy="44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354566" y="4261037"/>
            <a:ext cx="191865" cy="44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3"/>
          </p:cNvCxnSpPr>
          <p:nvPr/>
        </p:nvCxnSpPr>
        <p:spPr>
          <a:xfrm flipV="1">
            <a:off x="1021708" y="4900693"/>
            <a:ext cx="461935" cy="566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4"/>
          </p:cNvCxnSpPr>
          <p:nvPr/>
        </p:nvCxnSpPr>
        <p:spPr>
          <a:xfrm flipV="1">
            <a:off x="1958313" y="4933841"/>
            <a:ext cx="221442" cy="515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4"/>
          </p:cNvCxnSpPr>
          <p:nvPr/>
        </p:nvCxnSpPr>
        <p:spPr>
          <a:xfrm flipH="1" flipV="1">
            <a:off x="1563660" y="4933841"/>
            <a:ext cx="394653" cy="553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153942" y="4275147"/>
            <a:ext cx="22011" cy="446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</p:cNvCxnSpPr>
          <p:nvPr/>
        </p:nvCxnSpPr>
        <p:spPr>
          <a:xfrm flipH="1" flipV="1">
            <a:off x="551655" y="4361413"/>
            <a:ext cx="278188" cy="346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83868" y="3923886"/>
            <a:ext cx="2539235" cy="2077048"/>
          </a:xfrm>
          <a:custGeom>
            <a:avLst/>
            <a:gdLst>
              <a:gd name="connsiteX0" fmla="*/ 162520 w 2539235"/>
              <a:gd name="connsiteY0" fmla="*/ 950634 h 2077048"/>
              <a:gd name="connsiteX1" fmla="*/ 149691 w 2539235"/>
              <a:gd name="connsiteY1" fmla="*/ 206628 h 2077048"/>
              <a:gd name="connsiteX2" fmla="*/ 2151043 w 2539235"/>
              <a:gd name="connsiteY2" fmla="*/ 52696 h 2077048"/>
              <a:gd name="connsiteX3" fmla="*/ 2510260 w 2539235"/>
              <a:gd name="connsiteY3" fmla="*/ 989117 h 2077048"/>
              <a:gd name="connsiteX4" fmla="*/ 1727680 w 2539235"/>
              <a:gd name="connsiteY4" fmla="*/ 1245670 h 2077048"/>
              <a:gd name="connsiteX5" fmla="*/ 1188855 w 2539235"/>
              <a:gd name="connsiteY5" fmla="*/ 1566362 h 2077048"/>
              <a:gd name="connsiteX6" fmla="*/ 1111879 w 2539235"/>
              <a:gd name="connsiteY6" fmla="*/ 2053814 h 2077048"/>
              <a:gd name="connsiteX7" fmla="*/ 303641 w 2539235"/>
              <a:gd name="connsiteY7" fmla="*/ 1887054 h 2077048"/>
              <a:gd name="connsiteX8" fmla="*/ 162520 w 2539235"/>
              <a:gd name="connsiteY8" fmla="*/ 950634 h 207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9235" h="2077048">
                <a:moveTo>
                  <a:pt x="162520" y="950634"/>
                </a:moveTo>
                <a:cubicBezTo>
                  <a:pt x="136862" y="670563"/>
                  <a:pt x="-181729" y="356284"/>
                  <a:pt x="149691" y="206628"/>
                </a:cubicBezTo>
                <a:cubicBezTo>
                  <a:pt x="481111" y="56972"/>
                  <a:pt x="1757615" y="-77719"/>
                  <a:pt x="2151043" y="52696"/>
                </a:cubicBezTo>
                <a:cubicBezTo>
                  <a:pt x="2544471" y="183111"/>
                  <a:pt x="2580820" y="790288"/>
                  <a:pt x="2510260" y="989117"/>
                </a:cubicBezTo>
                <a:cubicBezTo>
                  <a:pt x="2439700" y="1187946"/>
                  <a:pt x="1947914" y="1149463"/>
                  <a:pt x="1727680" y="1245670"/>
                </a:cubicBezTo>
                <a:cubicBezTo>
                  <a:pt x="1507446" y="1341878"/>
                  <a:pt x="1291489" y="1431671"/>
                  <a:pt x="1188855" y="1566362"/>
                </a:cubicBezTo>
                <a:cubicBezTo>
                  <a:pt x="1086222" y="1701053"/>
                  <a:pt x="1259415" y="2000365"/>
                  <a:pt x="1111879" y="2053814"/>
                </a:cubicBezTo>
                <a:cubicBezTo>
                  <a:pt x="964343" y="2107263"/>
                  <a:pt x="466144" y="2075193"/>
                  <a:pt x="303641" y="1887054"/>
                </a:cubicBezTo>
                <a:cubicBezTo>
                  <a:pt x="141138" y="1698915"/>
                  <a:pt x="188178" y="1230705"/>
                  <a:pt x="162520" y="950634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1718910"/>
            <a:ext cx="80357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poset</a:t>
            </a:r>
            <a:r>
              <a:rPr lang="en-US" sz="2400" dirty="0"/>
              <a:t> \ {b} is smaller, so by Ind. </a:t>
            </a:r>
            <a:r>
              <a:rPr lang="en-US" sz="2400" dirty="0" err="1"/>
              <a:t>Hyp</a:t>
            </a:r>
            <a:r>
              <a:rPr lang="en-US" sz="2400" dirty="0"/>
              <a:t>., </a:t>
            </a:r>
            <a:r>
              <a:rPr lang="en-US" sz="2400" dirty="0" err="1"/>
              <a:t>LexYanking</a:t>
            </a:r>
            <a:r>
              <a:rPr lang="en-US" sz="2400" dirty="0"/>
              <a:t> holds, and </a:t>
            </a:r>
            <a:r>
              <a:rPr lang="en-US" sz="2400" dirty="0" err="1"/>
              <a:t>Greedlex</a:t>
            </a:r>
            <a:r>
              <a:rPr lang="en-US" sz="2400" dirty="0"/>
              <a:t> produces a min-bump </a:t>
            </a:r>
            <a:r>
              <a:rPr lang="en-US" sz="2400" dirty="0">
                <a:solidFill>
                  <a:srgbClr val="558ED5"/>
                </a:solidFill>
              </a:rPr>
              <a:t>suffix</a:t>
            </a:r>
            <a:r>
              <a:rPr lang="en-US" sz="2400" dirty="0"/>
              <a:t> to follow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5143" y="2739563"/>
            <a:ext cx="1659429" cy="800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a </a:t>
            </a:r>
            <a:r>
              <a:rPr lang="en-US" sz="2800" dirty="0" err="1">
                <a:solidFill>
                  <a:srgbClr val="0000FF"/>
                </a:solidFill>
              </a:rPr>
              <a:t>yyyy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195143" y="3168438"/>
            <a:ext cx="585325" cy="114660"/>
          </a:xfrm>
          <a:custGeom>
            <a:avLst/>
            <a:gdLst>
              <a:gd name="connsiteX0" fmla="*/ 0 w 585325"/>
              <a:gd name="connsiteY0" fmla="*/ 0 h 114660"/>
              <a:gd name="connsiteX1" fmla="*/ 153950 w 585325"/>
              <a:gd name="connsiteY1" fmla="*/ 102621 h 114660"/>
              <a:gd name="connsiteX2" fmla="*/ 384875 w 585325"/>
              <a:gd name="connsiteY2" fmla="*/ 102621 h 114660"/>
              <a:gd name="connsiteX3" fmla="*/ 577313 w 585325"/>
              <a:gd name="connsiteY3" fmla="*/ 12827 h 114660"/>
              <a:gd name="connsiteX4" fmla="*/ 551655 w 585325"/>
              <a:gd name="connsiteY4" fmla="*/ 12827 h 11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25" h="114660">
                <a:moveTo>
                  <a:pt x="0" y="0"/>
                </a:moveTo>
                <a:cubicBezTo>
                  <a:pt x="44902" y="42759"/>
                  <a:pt x="89804" y="85518"/>
                  <a:pt x="153950" y="102621"/>
                </a:cubicBezTo>
                <a:cubicBezTo>
                  <a:pt x="218096" y="119724"/>
                  <a:pt x="314315" y="117587"/>
                  <a:pt x="384875" y="102621"/>
                </a:cubicBezTo>
                <a:cubicBezTo>
                  <a:pt x="455435" y="87655"/>
                  <a:pt x="549516" y="27793"/>
                  <a:pt x="577313" y="12827"/>
                </a:cubicBezTo>
                <a:cubicBezTo>
                  <a:pt x="605110" y="-2139"/>
                  <a:pt x="551655" y="12827"/>
                  <a:pt x="551655" y="1282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4325843" y="3345851"/>
            <a:ext cx="303083" cy="53876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53345" y="3923886"/>
            <a:ext cx="473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these elements have </a:t>
            </a:r>
            <a:r>
              <a:rPr lang="en-US" sz="2400" dirty="0" err="1"/>
              <a:t>lex</a:t>
            </a:r>
            <a:r>
              <a:rPr lang="en-US" sz="2400" dirty="0"/>
              <a:t># &gt;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42341" y="2790303"/>
            <a:ext cx="423364" cy="4616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8251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6096" y="240772"/>
            <a:ext cx="8070704" cy="62076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Proof of </a:t>
            </a:r>
            <a:r>
              <a:rPr lang="en-US" sz="2400" dirty="0" err="1">
                <a:solidFill>
                  <a:srgbClr val="2088BC"/>
                </a:solidFill>
              </a:rPr>
              <a:t>LexYanking</a:t>
            </a:r>
            <a:r>
              <a:rPr lang="en-US" sz="2400" dirty="0">
                <a:solidFill>
                  <a:srgbClr val="2088BC"/>
                </a:solidFill>
              </a:rPr>
              <a:t>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886"/>
            <a:ext cx="8206547" cy="562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66FF"/>
                </a:solidFill>
              </a:rPr>
              <a:t>xxx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3366FF"/>
                </a:solidFill>
              </a:rPr>
              <a:t>xxxx</a:t>
            </a:r>
            <a:r>
              <a:rPr lang="en-US" sz="2400" dirty="0"/>
              <a:t>   a </a:t>
            </a:r>
            <a:r>
              <a:rPr lang="en-US" sz="2400" dirty="0" err="1"/>
              <a:t>l.e</a:t>
            </a:r>
            <a:r>
              <a:rPr lang="en-US" sz="2400" dirty="0"/>
              <a:t>. with k bumps,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)≥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min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Oval 4"/>
          <p:cNvSpPr/>
          <p:nvPr/>
        </p:nvSpPr>
        <p:spPr>
          <a:xfrm>
            <a:off x="943004" y="5444903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862380" y="5484129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6682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0499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6594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4090" y="5380298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4910" y="538029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>
            <a:stCxn id="10" idx="0"/>
            <a:endCxn id="7" idx="4"/>
          </p:cNvCxnSpPr>
          <p:nvPr/>
        </p:nvCxnSpPr>
        <p:spPr>
          <a:xfrm flipH="1" flipV="1">
            <a:off x="829843" y="4933841"/>
            <a:ext cx="191865" cy="44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354566" y="4261037"/>
            <a:ext cx="191865" cy="44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3"/>
          </p:cNvCxnSpPr>
          <p:nvPr/>
        </p:nvCxnSpPr>
        <p:spPr>
          <a:xfrm flipV="1">
            <a:off x="1021708" y="4900693"/>
            <a:ext cx="461935" cy="566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4"/>
          </p:cNvCxnSpPr>
          <p:nvPr/>
        </p:nvCxnSpPr>
        <p:spPr>
          <a:xfrm flipV="1">
            <a:off x="1958313" y="4933841"/>
            <a:ext cx="221442" cy="515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4"/>
          </p:cNvCxnSpPr>
          <p:nvPr/>
        </p:nvCxnSpPr>
        <p:spPr>
          <a:xfrm flipH="1" flipV="1">
            <a:off x="1563660" y="4933841"/>
            <a:ext cx="394653" cy="553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153942" y="4261036"/>
            <a:ext cx="22011" cy="446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</p:cNvCxnSpPr>
          <p:nvPr/>
        </p:nvCxnSpPr>
        <p:spPr>
          <a:xfrm flipH="1" flipV="1">
            <a:off x="551655" y="4361413"/>
            <a:ext cx="278188" cy="346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83868" y="3923886"/>
            <a:ext cx="2539235" cy="2077048"/>
          </a:xfrm>
          <a:custGeom>
            <a:avLst/>
            <a:gdLst>
              <a:gd name="connsiteX0" fmla="*/ 162520 w 2539235"/>
              <a:gd name="connsiteY0" fmla="*/ 950634 h 2077048"/>
              <a:gd name="connsiteX1" fmla="*/ 149691 w 2539235"/>
              <a:gd name="connsiteY1" fmla="*/ 206628 h 2077048"/>
              <a:gd name="connsiteX2" fmla="*/ 2151043 w 2539235"/>
              <a:gd name="connsiteY2" fmla="*/ 52696 h 2077048"/>
              <a:gd name="connsiteX3" fmla="*/ 2510260 w 2539235"/>
              <a:gd name="connsiteY3" fmla="*/ 989117 h 2077048"/>
              <a:gd name="connsiteX4" fmla="*/ 1727680 w 2539235"/>
              <a:gd name="connsiteY4" fmla="*/ 1245670 h 2077048"/>
              <a:gd name="connsiteX5" fmla="*/ 1188855 w 2539235"/>
              <a:gd name="connsiteY5" fmla="*/ 1566362 h 2077048"/>
              <a:gd name="connsiteX6" fmla="*/ 1111879 w 2539235"/>
              <a:gd name="connsiteY6" fmla="*/ 2053814 h 2077048"/>
              <a:gd name="connsiteX7" fmla="*/ 303641 w 2539235"/>
              <a:gd name="connsiteY7" fmla="*/ 1887054 h 2077048"/>
              <a:gd name="connsiteX8" fmla="*/ 162520 w 2539235"/>
              <a:gd name="connsiteY8" fmla="*/ 950634 h 207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9235" h="2077048">
                <a:moveTo>
                  <a:pt x="162520" y="950634"/>
                </a:moveTo>
                <a:cubicBezTo>
                  <a:pt x="136862" y="670563"/>
                  <a:pt x="-181729" y="356284"/>
                  <a:pt x="149691" y="206628"/>
                </a:cubicBezTo>
                <a:cubicBezTo>
                  <a:pt x="481111" y="56972"/>
                  <a:pt x="1757615" y="-77719"/>
                  <a:pt x="2151043" y="52696"/>
                </a:cubicBezTo>
                <a:cubicBezTo>
                  <a:pt x="2544471" y="183111"/>
                  <a:pt x="2580820" y="790288"/>
                  <a:pt x="2510260" y="989117"/>
                </a:cubicBezTo>
                <a:cubicBezTo>
                  <a:pt x="2439700" y="1187946"/>
                  <a:pt x="1947914" y="1149463"/>
                  <a:pt x="1727680" y="1245670"/>
                </a:cubicBezTo>
                <a:cubicBezTo>
                  <a:pt x="1507446" y="1341878"/>
                  <a:pt x="1291489" y="1431671"/>
                  <a:pt x="1188855" y="1566362"/>
                </a:cubicBezTo>
                <a:cubicBezTo>
                  <a:pt x="1086222" y="1701053"/>
                  <a:pt x="1259415" y="2000365"/>
                  <a:pt x="1111879" y="2053814"/>
                </a:cubicBezTo>
                <a:cubicBezTo>
                  <a:pt x="964343" y="2107263"/>
                  <a:pt x="466144" y="2075193"/>
                  <a:pt x="303641" y="1887054"/>
                </a:cubicBezTo>
                <a:cubicBezTo>
                  <a:pt x="141138" y="1698915"/>
                  <a:pt x="188178" y="1230705"/>
                  <a:pt x="162520" y="950634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1718910"/>
            <a:ext cx="80357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poset</a:t>
            </a:r>
            <a:r>
              <a:rPr lang="en-US" sz="2400" dirty="0"/>
              <a:t> \ {b} is smaller, so by Ind. </a:t>
            </a:r>
            <a:r>
              <a:rPr lang="en-US" sz="2400" dirty="0" err="1"/>
              <a:t>Hyp</a:t>
            </a:r>
            <a:r>
              <a:rPr lang="en-US" sz="2400" dirty="0"/>
              <a:t>., </a:t>
            </a:r>
            <a:r>
              <a:rPr lang="en-US" sz="2400" dirty="0" err="1"/>
              <a:t>LexYanking</a:t>
            </a:r>
            <a:r>
              <a:rPr lang="en-US" sz="2400" dirty="0"/>
              <a:t> holds, and </a:t>
            </a:r>
            <a:r>
              <a:rPr lang="en-US" sz="2400" dirty="0" err="1"/>
              <a:t>Greedlex</a:t>
            </a:r>
            <a:r>
              <a:rPr lang="en-US" sz="2400" dirty="0"/>
              <a:t> produces a min-bump </a:t>
            </a:r>
            <a:r>
              <a:rPr lang="en-US" sz="2400" dirty="0">
                <a:solidFill>
                  <a:srgbClr val="558ED5"/>
                </a:solidFill>
              </a:rPr>
              <a:t>suffix</a:t>
            </a:r>
            <a:r>
              <a:rPr lang="en-US" sz="2400" dirty="0"/>
              <a:t> to follow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5143" y="2739563"/>
            <a:ext cx="1659429" cy="800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a </a:t>
            </a:r>
            <a:r>
              <a:rPr lang="en-US" sz="2800" dirty="0" err="1">
                <a:solidFill>
                  <a:srgbClr val="0000FF"/>
                </a:solidFill>
              </a:rPr>
              <a:t>yyyy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195143" y="3168438"/>
            <a:ext cx="585325" cy="114660"/>
          </a:xfrm>
          <a:custGeom>
            <a:avLst/>
            <a:gdLst>
              <a:gd name="connsiteX0" fmla="*/ 0 w 585325"/>
              <a:gd name="connsiteY0" fmla="*/ 0 h 114660"/>
              <a:gd name="connsiteX1" fmla="*/ 153950 w 585325"/>
              <a:gd name="connsiteY1" fmla="*/ 102621 h 114660"/>
              <a:gd name="connsiteX2" fmla="*/ 384875 w 585325"/>
              <a:gd name="connsiteY2" fmla="*/ 102621 h 114660"/>
              <a:gd name="connsiteX3" fmla="*/ 577313 w 585325"/>
              <a:gd name="connsiteY3" fmla="*/ 12827 h 114660"/>
              <a:gd name="connsiteX4" fmla="*/ 551655 w 585325"/>
              <a:gd name="connsiteY4" fmla="*/ 12827 h 11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25" h="114660">
                <a:moveTo>
                  <a:pt x="0" y="0"/>
                </a:moveTo>
                <a:cubicBezTo>
                  <a:pt x="44902" y="42759"/>
                  <a:pt x="89804" y="85518"/>
                  <a:pt x="153950" y="102621"/>
                </a:cubicBezTo>
                <a:cubicBezTo>
                  <a:pt x="218096" y="119724"/>
                  <a:pt x="314315" y="117587"/>
                  <a:pt x="384875" y="102621"/>
                </a:cubicBezTo>
                <a:cubicBezTo>
                  <a:pt x="455435" y="87655"/>
                  <a:pt x="549516" y="27793"/>
                  <a:pt x="577313" y="12827"/>
                </a:cubicBezTo>
                <a:cubicBezTo>
                  <a:pt x="605110" y="-2139"/>
                  <a:pt x="551655" y="12827"/>
                  <a:pt x="551655" y="1282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4325843" y="3345851"/>
            <a:ext cx="303083" cy="53876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53345" y="3923886"/>
            <a:ext cx="572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these elements have </a:t>
            </a:r>
            <a:r>
              <a:rPr lang="en-US" sz="2400" dirty="0" err="1"/>
              <a:t>lex</a:t>
            </a:r>
            <a:r>
              <a:rPr lang="en-US" sz="2400" dirty="0"/>
              <a:t># &gt;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 ≥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42341" y="2790303"/>
            <a:ext cx="4233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</a:t>
            </a: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99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73" y="564990"/>
            <a:ext cx="8229600" cy="13940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= </a:t>
            </a:r>
            <a:r>
              <a:rPr lang="en-US" i="1" dirty="0">
                <a:solidFill>
                  <a:srgbClr val="FF6600"/>
                </a:solidFill>
              </a:rPr>
              <a:t>partially</a:t>
            </a:r>
            <a:r>
              <a:rPr lang="en-US" dirty="0">
                <a:solidFill>
                  <a:srgbClr val="FF6600"/>
                </a:solidFill>
              </a:rPr>
              <a:t> ordered 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800989" y="1621278"/>
            <a:ext cx="218045" cy="1760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2562989" y="1621278"/>
            <a:ext cx="218045" cy="176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V="1">
            <a:off x="1279610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V="1">
            <a:off x="2562989" y="2468365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V="1">
            <a:off x="1800989" y="2447654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V="1">
            <a:off x="2562989" y="3121630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V="1">
            <a:off x="3179470" y="2468365"/>
            <a:ext cx="218045" cy="176048"/>
          </a:xfrm>
          <a:prstGeom prst="ellipse">
            <a:avLst/>
          </a:prstGeom>
          <a:ln w="12700" cmpd="sng">
            <a:solidFill>
              <a:srgbClr val="BBE0E3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V="1">
            <a:off x="907801" y="5270254"/>
            <a:ext cx="218045" cy="176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V="1">
            <a:off x="1619206" y="5277796"/>
            <a:ext cx="218045" cy="176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4729" y="1621278"/>
            <a:ext cx="387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always be extended (add relations)</a:t>
            </a:r>
          </a:p>
          <a:p>
            <a:r>
              <a:rPr lang="en-US" dirty="0"/>
              <a:t>Until the ordering is </a:t>
            </a:r>
            <a:r>
              <a:rPr lang="en-US" i="1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5316" y="312163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equivalent to shelling the </a:t>
            </a:r>
            <a:r>
              <a:rPr lang="en-US" dirty="0" err="1"/>
              <a:t>poset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510" y="516499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9589" y="147235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28061" y="23717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59948" y="2283699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2587" y="301548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95870" y="5105191"/>
            <a:ext cx="2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01745" y="516499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2732" y="143661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34790" y="2350977"/>
            <a:ext cx="2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925704" y="183850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87704" y="1790114"/>
            <a:ext cx="547133" cy="694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77253" y="179011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25704" y="1805944"/>
            <a:ext cx="751549" cy="662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87704" y="2567944"/>
            <a:ext cx="0" cy="64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687704" y="2655968"/>
            <a:ext cx="547133" cy="553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419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6096" y="240772"/>
            <a:ext cx="8070704" cy="62076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Proof of </a:t>
            </a:r>
            <a:r>
              <a:rPr lang="en-US" sz="2400" dirty="0" err="1">
                <a:solidFill>
                  <a:srgbClr val="2088BC"/>
                </a:solidFill>
              </a:rPr>
              <a:t>LexYanking</a:t>
            </a:r>
            <a:r>
              <a:rPr lang="en-US" sz="2400" dirty="0">
                <a:solidFill>
                  <a:srgbClr val="2088BC"/>
                </a:solidFill>
              </a:rPr>
              <a:t>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886"/>
            <a:ext cx="8206547" cy="562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66FF"/>
                </a:solidFill>
              </a:rPr>
              <a:t>xxx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3366FF"/>
                </a:solidFill>
              </a:rPr>
              <a:t>xxxx</a:t>
            </a:r>
            <a:r>
              <a:rPr lang="en-US" sz="2400" dirty="0"/>
              <a:t>   a </a:t>
            </a:r>
            <a:r>
              <a:rPr lang="en-US" sz="2400" dirty="0" err="1"/>
              <a:t>l.e</a:t>
            </a:r>
            <a:r>
              <a:rPr lang="en-US" sz="2400" dirty="0"/>
              <a:t>. with k bumps,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)≥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min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Oval 4"/>
          <p:cNvSpPr/>
          <p:nvPr/>
        </p:nvSpPr>
        <p:spPr>
          <a:xfrm>
            <a:off x="943004" y="5444903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862380" y="5484129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6682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0499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6594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4090" y="5380298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4910" y="538029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>
            <a:stCxn id="10" idx="0"/>
            <a:endCxn id="7" idx="4"/>
          </p:cNvCxnSpPr>
          <p:nvPr/>
        </p:nvCxnSpPr>
        <p:spPr>
          <a:xfrm flipH="1" flipV="1">
            <a:off x="829843" y="4933841"/>
            <a:ext cx="191865" cy="44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354566" y="4261037"/>
            <a:ext cx="191865" cy="44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3"/>
          </p:cNvCxnSpPr>
          <p:nvPr/>
        </p:nvCxnSpPr>
        <p:spPr>
          <a:xfrm flipV="1">
            <a:off x="1021708" y="4900693"/>
            <a:ext cx="461935" cy="566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4"/>
          </p:cNvCxnSpPr>
          <p:nvPr/>
        </p:nvCxnSpPr>
        <p:spPr>
          <a:xfrm flipV="1">
            <a:off x="1958313" y="4933841"/>
            <a:ext cx="221442" cy="515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4"/>
          </p:cNvCxnSpPr>
          <p:nvPr/>
        </p:nvCxnSpPr>
        <p:spPr>
          <a:xfrm flipH="1" flipV="1">
            <a:off x="1563660" y="4933841"/>
            <a:ext cx="394653" cy="553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153942" y="4261036"/>
            <a:ext cx="22011" cy="446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</p:cNvCxnSpPr>
          <p:nvPr/>
        </p:nvCxnSpPr>
        <p:spPr>
          <a:xfrm flipH="1" flipV="1">
            <a:off x="551655" y="4361413"/>
            <a:ext cx="278188" cy="346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83868" y="3923886"/>
            <a:ext cx="2539235" cy="2077048"/>
          </a:xfrm>
          <a:custGeom>
            <a:avLst/>
            <a:gdLst>
              <a:gd name="connsiteX0" fmla="*/ 162520 w 2539235"/>
              <a:gd name="connsiteY0" fmla="*/ 950634 h 2077048"/>
              <a:gd name="connsiteX1" fmla="*/ 149691 w 2539235"/>
              <a:gd name="connsiteY1" fmla="*/ 206628 h 2077048"/>
              <a:gd name="connsiteX2" fmla="*/ 2151043 w 2539235"/>
              <a:gd name="connsiteY2" fmla="*/ 52696 h 2077048"/>
              <a:gd name="connsiteX3" fmla="*/ 2510260 w 2539235"/>
              <a:gd name="connsiteY3" fmla="*/ 989117 h 2077048"/>
              <a:gd name="connsiteX4" fmla="*/ 1727680 w 2539235"/>
              <a:gd name="connsiteY4" fmla="*/ 1245670 h 2077048"/>
              <a:gd name="connsiteX5" fmla="*/ 1188855 w 2539235"/>
              <a:gd name="connsiteY5" fmla="*/ 1566362 h 2077048"/>
              <a:gd name="connsiteX6" fmla="*/ 1111879 w 2539235"/>
              <a:gd name="connsiteY6" fmla="*/ 2053814 h 2077048"/>
              <a:gd name="connsiteX7" fmla="*/ 303641 w 2539235"/>
              <a:gd name="connsiteY7" fmla="*/ 1887054 h 2077048"/>
              <a:gd name="connsiteX8" fmla="*/ 162520 w 2539235"/>
              <a:gd name="connsiteY8" fmla="*/ 950634 h 207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9235" h="2077048">
                <a:moveTo>
                  <a:pt x="162520" y="950634"/>
                </a:moveTo>
                <a:cubicBezTo>
                  <a:pt x="136862" y="670563"/>
                  <a:pt x="-181729" y="356284"/>
                  <a:pt x="149691" y="206628"/>
                </a:cubicBezTo>
                <a:cubicBezTo>
                  <a:pt x="481111" y="56972"/>
                  <a:pt x="1757615" y="-77719"/>
                  <a:pt x="2151043" y="52696"/>
                </a:cubicBezTo>
                <a:cubicBezTo>
                  <a:pt x="2544471" y="183111"/>
                  <a:pt x="2580820" y="790288"/>
                  <a:pt x="2510260" y="989117"/>
                </a:cubicBezTo>
                <a:cubicBezTo>
                  <a:pt x="2439700" y="1187946"/>
                  <a:pt x="1947914" y="1149463"/>
                  <a:pt x="1727680" y="1245670"/>
                </a:cubicBezTo>
                <a:cubicBezTo>
                  <a:pt x="1507446" y="1341878"/>
                  <a:pt x="1291489" y="1431671"/>
                  <a:pt x="1188855" y="1566362"/>
                </a:cubicBezTo>
                <a:cubicBezTo>
                  <a:pt x="1086222" y="1701053"/>
                  <a:pt x="1259415" y="2000365"/>
                  <a:pt x="1111879" y="2053814"/>
                </a:cubicBezTo>
                <a:cubicBezTo>
                  <a:pt x="964343" y="2107263"/>
                  <a:pt x="466144" y="2075193"/>
                  <a:pt x="303641" y="1887054"/>
                </a:cubicBezTo>
                <a:cubicBezTo>
                  <a:pt x="141138" y="1698915"/>
                  <a:pt x="188178" y="1230705"/>
                  <a:pt x="162520" y="950634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1718910"/>
            <a:ext cx="80357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poset</a:t>
            </a:r>
            <a:r>
              <a:rPr lang="en-US" sz="2400" dirty="0"/>
              <a:t> \ {b} is smaller, so by Ind. </a:t>
            </a:r>
            <a:r>
              <a:rPr lang="en-US" sz="2400" dirty="0" err="1"/>
              <a:t>Hyp</a:t>
            </a:r>
            <a:r>
              <a:rPr lang="en-US" sz="2400" dirty="0"/>
              <a:t>., </a:t>
            </a:r>
            <a:r>
              <a:rPr lang="en-US" sz="2400" dirty="0" err="1"/>
              <a:t>LexYanking</a:t>
            </a:r>
            <a:r>
              <a:rPr lang="en-US" sz="2400" dirty="0"/>
              <a:t> holds, and </a:t>
            </a:r>
            <a:r>
              <a:rPr lang="en-US" sz="2400" dirty="0" err="1"/>
              <a:t>Greedlex</a:t>
            </a:r>
            <a:r>
              <a:rPr lang="en-US" sz="2400" dirty="0"/>
              <a:t> produces a min-bump suffix to follow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267" y="2740221"/>
            <a:ext cx="20185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dirty="0" err="1">
                <a:solidFill>
                  <a:srgbClr val="0000FF"/>
                </a:solidFill>
              </a:rPr>
              <a:t>yyyy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195143" y="3168438"/>
            <a:ext cx="585325" cy="114660"/>
          </a:xfrm>
          <a:custGeom>
            <a:avLst/>
            <a:gdLst>
              <a:gd name="connsiteX0" fmla="*/ 0 w 585325"/>
              <a:gd name="connsiteY0" fmla="*/ 0 h 114660"/>
              <a:gd name="connsiteX1" fmla="*/ 153950 w 585325"/>
              <a:gd name="connsiteY1" fmla="*/ 102621 h 114660"/>
              <a:gd name="connsiteX2" fmla="*/ 384875 w 585325"/>
              <a:gd name="connsiteY2" fmla="*/ 102621 h 114660"/>
              <a:gd name="connsiteX3" fmla="*/ 577313 w 585325"/>
              <a:gd name="connsiteY3" fmla="*/ 12827 h 114660"/>
              <a:gd name="connsiteX4" fmla="*/ 551655 w 585325"/>
              <a:gd name="connsiteY4" fmla="*/ 12827 h 11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25" h="114660">
                <a:moveTo>
                  <a:pt x="0" y="0"/>
                </a:moveTo>
                <a:cubicBezTo>
                  <a:pt x="44902" y="42759"/>
                  <a:pt x="89804" y="85518"/>
                  <a:pt x="153950" y="102621"/>
                </a:cubicBezTo>
                <a:cubicBezTo>
                  <a:pt x="218096" y="119724"/>
                  <a:pt x="314315" y="117587"/>
                  <a:pt x="384875" y="102621"/>
                </a:cubicBezTo>
                <a:cubicBezTo>
                  <a:pt x="455435" y="87655"/>
                  <a:pt x="549516" y="27793"/>
                  <a:pt x="577313" y="12827"/>
                </a:cubicBezTo>
                <a:cubicBezTo>
                  <a:pt x="605110" y="-2139"/>
                  <a:pt x="551655" y="12827"/>
                  <a:pt x="551655" y="1282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4325843" y="3345851"/>
            <a:ext cx="303083" cy="53876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53345" y="3923886"/>
            <a:ext cx="5727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these elements have </a:t>
            </a:r>
            <a:r>
              <a:rPr lang="en-US" sz="2400" dirty="0" err="1"/>
              <a:t>lex</a:t>
            </a:r>
            <a:r>
              <a:rPr lang="en-US" sz="2400" dirty="0"/>
              <a:t># &gt;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 ≥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Hence all are incomparable with</a:t>
            </a:r>
            <a:r>
              <a:rPr lang="en-US" sz="2400" dirty="0">
                <a:solidFill>
                  <a:srgbClr val="FF0000"/>
                </a:solidFill>
              </a:rPr>
              <a:t> b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are also incomparable with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</a:p>
          <a:p>
            <a:endParaRPr lang="en-US" sz="2400" dirty="0"/>
          </a:p>
          <a:p>
            <a:r>
              <a:rPr lang="en-US" sz="2400" dirty="0"/>
              <a:t>Swap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</a:p>
          <a:p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894295" y="5310366"/>
            <a:ext cx="209544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b </a:t>
            </a:r>
            <a:r>
              <a:rPr lang="en-US" sz="2800" dirty="0" err="1">
                <a:solidFill>
                  <a:srgbClr val="0000FF"/>
                </a:solidFill>
              </a:rPr>
              <a:t>yyyy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82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16096" y="240772"/>
            <a:ext cx="8070704" cy="62076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rgbClr val="2088BC"/>
                </a:solidFill>
              </a:rPr>
              <a:t>Proof of </a:t>
            </a:r>
            <a:r>
              <a:rPr lang="en-US" sz="2400" dirty="0" err="1">
                <a:solidFill>
                  <a:srgbClr val="2088BC"/>
                </a:solidFill>
              </a:rPr>
              <a:t>LexYanking</a:t>
            </a:r>
            <a:r>
              <a:rPr lang="en-US" sz="2400" dirty="0">
                <a:solidFill>
                  <a:srgbClr val="2088BC"/>
                </a:solidFill>
              </a:rPr>
              <a:t>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886"/>
            <a:ext cx="8206547" cy="562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66FF"/>
                </a:solidFill>
              </a:rPr>
              <a:t>xxx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3366FF"/>
                </a:solidFill>
              </a:rPr>
              <a:t>xxxx</a:t>
            </a:r>
            <a:r>
              <a:rPr lang="en-US" sz="2400" dirty="0"/>
              <a:t>   a </a:t>
            </a:r>
            <a:r>
              <a:rPr lang="en-US" sz="2400" dirty="0" err="1"/>
              <a:t>l.e</a:t>
            </a:r>
            <a:r>
              <a:rPr lang="en-US" sz="2400" dirty="0"/>
              <a:t>. with k bumps,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)≥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min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Oval 4"/>
          <p:cNvSpPr/>
          <p:nvPr/>
        </p:nvSpPr>
        <p:spPr>
          <a:xfrm>
            <a:off x="943004" y="5444903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862380" y="5484129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6682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0499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6594" y="4707494"/>
            <a:ext cx="226322" cy="226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4090" y="5380298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4910" y="538029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>
            <a:stCxn id="10" idx="0"/>
            <a:endCxn id="7" idx="4"/>
          </p:cNvCxnSpPr>
          <p:nvPr/>
        </p:nvCxnSpPr>
        <p:spPr>
          <a:xfrm flipH="1" flipV="1">
            <a:off x="829843" y="4933841"/>
            <a:ext cx="191865" cy="44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354566" y="4261037"/>
            <a:ext cx="191865" cy="44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3"/>
          </p:cNvCxnSpPr>
          <p:nvPr/>
        </p:nvCxnSpPr>
        <p:spPr>
          <a:xfrm flipV="1">
            <a:off x="1021708" y="4900693"/>
            <a:ext cx="461935" cy="566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4"/>
          </p:cNvCxnSpPr>
          <p:nvPr/>
        </p:nvCxnSpPr>
        <p:spPr>
          <a:xfrm flipV="1">
            <a:off x="1958313" y="4933841"/>
            <a:ext cx="221442" cy="515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4"/>
          </p:cNvCxnSpPr>
          <p:nvPr/>
        </p:nvCxnSpPr>
        <p:spPr>
          <a:xfrm flipH="1" flipV="1">
            <a:off x="1563660" y="4933841"/>
            <a:ext cx="394653" cy="553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153942" y="4261036"/>
            <a:ext cx="22011" cy="446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</p:cNvCxnSpPr>
          <p:nvPr/>
        </p:nvCxnSpPr>
        <p:spPr>
          <a:xfrm flipH="1" flipV="1">
            <a:off x="551655" y="4361413"/>
            <a:ext cx="278188" cy="346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83868" y="3923886"/>
            <a:ext cx="2539235" cy="2077048"/>
          </a:xfrm>
          <a:custGeom>
            <a:avLst/>
            <a:gdLst>
              <a:gd name="connsiteX0" fmla="*/ 162520 w 2539235"/>
              <a:gd name="connsiteY0" fmla="*/ 950634 h 2077048"/>
              <a:gd name="connsiteX1" fmla="*/ 149691 w 2539235"/>
              <a:gd name="connsiteY1" fmla="*/ 206628 h 2077048"/>
              <a:gd name="connsiteX2" fmla="*/ 2151043 w 2539235"/>
              <a:gd name="connsiteY2" fmla="*/ 52696 h 2077048"/>
              <a:gd name="connsiteX3" fmla="*/ 2510260 w 2539235"/>
              <a:gd name="connsiteY3" fmla="*/ 989117 h 2077048"/>
              <a:gd name="connsiteX4" fmla="*/ 1727680 w 2539235"/>
              <a:gd name="connsiteY4" fmla="*/ 1245670 h 2077048"/>
              <a:gd name="connsiteX5" fmla="*/ 1188855 w 2539235"/>
              <a:gd name="connsiteY5" fmla="*/ 1566362 h 2077048"/>
              <a:gd name="connsiteX6" fmla="*/ 1111879 w 2539235"/>
              <a:gd name="connsiteY6" fmla="*/ 2053814 h 2077048"/>
              <a:gd name="connsiteX7" fmla="*/ 303641 w 2539235"/>
              <a:gd name="connsiteY7" fmla="*/ 1887054 h 2077048"/>
              <a:gd name="connsiteX8" fmla="*/ 162520 w 2539235"/>
              <a:gd name="connsiteY8" fmla="*/ 950634 h 207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9235" h="2077048">
                <a:moveTo>
                  <a:pt x="162520" y="950634"/>
                </a:moveTo>
                <a:cubicBezTo>
                  <a:pt x="136862" y="670563"/>
                  <a:pt x="-181729" y="356284"/>
                  <a:pt x="149691" y="206628"/>
                </a:cubicBezTo>
                <a:cubicBezTo>
                  <a:pt x="481111" y="56972"/>
                  <a:pt x="1757615" y="-77719"/>
                  <a:pt x="2151043" y="52696"/>
                </a:cubicBezTo>
                <a:cubicBezTo>
                  <a:pt x="2544471" y="183111"/>
                  <a:pt x="2580820" y="790288"/>
                  <a:pt x="2510260" y="989117"/>
                </a:cubicBezTo>
                <a:cubicBezTo>
                  <a:pt x="2439700" y="1187946"/>
                  <a:pt x="1947914" y="1149463"/>
                  <a:pt x="1727680" y="1245670"/>
                </a:cubicBezTo>
                <a:cubicBezTo>
                  <a:pt x="1507446" y="1341878"/>
                  <a:pt x="1291489" y="1431671"/>
                  <a:pt x="1188855" y="1566362"/>
                </a:cubicBezTo>
                <a:cubicBezTo>
                  <a:pt x="1086222" y="1701053"/>
                  <a:pt x="1259415" y="2000365"/>
                  <a:pt x="1111879" y="2053814"/>
                </a:cubicBezTo>
                <a:cubicBezTo>
                  <a:pt x="964343" y="2107263"/>
                  <a:pt x="466144" y="2075193"/>
                  <a:pt x="303641" y="1887054"/>
                </a:cubicBezTo>
                <a:cubicBezTo>
                  <a:pt x="141138" y="1698915"/>
                  <a:pt x="188178" y="1230705"/>
                  <a:pt x="162520" y="950634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1718910"/>
            <a:ext cx="80357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poset</a:t>
            </a:r>
            <a:r>
              <a:rPr lang="en-US" sz="2400" dirty="0"/>
              <a:t> \ {b} is smaller, so by Ind. </a:t>
            </a:r>
            <a:r>
              <a:rPr lang="en-US" sz="2400" dirty="0" err="1"/>
              <a:t>Hyp</a:t>
            </a:r>
            <a:r>
              <a:rPr lang="en-US" sz="2400" dirty="0"/>
              <a:t>., </a:t>
            </a:r>
            <a:r>
              <a:rPr lang="en-US" sz="2400" dirty="0" err="1"/>
              <a:t>LexYanking</a:t>
            </a:r>
            <a:r>
              <a:rPr lang="en-US" sz="2400" dirty="0"/>
              <a:t> holds, and </a:t>
            </a:r>
            <a:r>
              <a:rPr lang="en-US" sz="2400" dirty="0" err="1"/>
              <a:t>Greedlex</a:t>
            </a:r>
            <a:r>
              <a:rPr lang="en-US" sz="2400" dirty="0"/>
              <a:t> produces a min-bump suffix to follow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267" y="2740221"/>
            <a:ext cx="20185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dirty="0" err="1">
                <a:solidFill>
                  <a:srgbClr val="0000FF"/>
                </a:solidFill>
              </a:rPr>
              <a:t>yyyy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195143" y="3168438"/>
            <a:ext cx="585325" cy="114660"/>
          </a:xfrm>
          <a:custGeom>
            <a:avLst/>
            <a:gdLst>
              <a:gd name="connsiteX0" fmla="*/ 0 w 585325"/>
              <a:gd name="connsiteY0" fmla="*/ 0 h 114660"/>
              <a:gd name="connsiteX1" fmla="*/ 153950 w 585325"/>
              <a:gd name="connsiteY1" fmla="*/ 102621 h 114660"/>
              <a:gd name="connsiteX2" fmla="*/ 384875 w 585325"/>
              <a:gd name="connsiteY2" fmla="*/ 102621 h 114660"/>
              <a:gd name="connsiteX3" fmla="*/ 577313 w 585325"/>
              <a:gd name="connsiteY3" fmla="*/ 12827 h 114660"/>
              <a:gd name="connsiteX4" fmla="*/ 551655 w 585325"/>
              <a:gd name="connsiteY4" fmla="*/ 12827 h 11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25" h="114660">
                <a:moveTo>
                  <a:pt x="0" y="0"/>
                </a:moveTo>
                <a:cubicBezTo>
                  <a:pt x="44902" y="42759"/>
                  <a:pt x="89804" y="85518"/>
                  <a:pt x="153950" y="102621"/>
                </a:cubicBezTo>
                <a:cubicBezTo>
                  <a:pt x="218096" y="119724"/>
                  <a:pt x="314315" y="117587"/>
                  <a:pt x="384875" y="102621"/>
                </a:cubicBezTo>
                <a:cubicBezTo>
                  <a:pt x="455435" y="87655"/>
                  <a:pt x="549516" y="27793"/>
                  <a:pt x="577313" y="12827"/>
                </a:cubicBezTo>
                <a:cubicBezTo>
                  <a:pt x="605110" y="-2139"/>
                  <a:pt x="551655" y="12827"/>
                  <a:pt x="551655" y="1282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4325843" y="3345851"/>
            <a:ext cx="303083" cy="53876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53345" y="3923886"/>
            <a:ext cx="5727950" cy="230832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All these elements have </a:t>
            </a:r>
            <a:r>
              <a:rPr lang="en-US" sz="2400" dirty="0" err="1"/>
              <a:t>lex</a:t>
            </a:r>
            <a:r>
              <a:rPr lang="en-US" sz="2400" dirty="0"/>
              <a:t># &gt;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 ≥ </a:t>
            </a:r>
            <a:r>
              <a:rPr lang="en-US" sz="2400" dirty="0" err="1"/>
              <a:t>lex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Hence all are incomparable with</a:t>
            </a:r>
            <a:r>
              <a:rPr lang="en-US" sz="2400" dirty="0">
                <a:solidFill>
                  <a:srgbClr val="FF0000"/>
                </a:solidFill>
              </a:rPr>
              <a:t> b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are also incomparable with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</a:p>
          <a:p>
            <a:endParaRPr lang="en-US" sz="2400" dirty="0"/>
          </a:p>
          <a:p>
            <a:r>
              <a:rPr lang="en-US" sz="2400" dirty="0"/>
              <a:t>Swap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</a:p>
          <a:p>
            <a:r>
              <a:rPr lang="en-US" sz="2400" dirty="0"/>
              <a:t>May have introduced a bump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94295" y="5310366"/>
            <a:ext cx="209544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b </a:t>
            </a:r>
            <a:r>
              <a:rPr lang="en-US" sz="2800" dirty="0" err="1">
                <a:solidFill>
                  <a:srgbClr val="0000FF"/>
                </a:solidFill>
              </a:rPr>
              <a:t>yyyy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5080356" y="5400455"/>
            <a:ext cx="166780" cy="89793"/>
          </a:xfrm>
          <a:custGeom>
            <a:avLst/>
            <a:gdLst>
              <a:gd name="connsiteX0" fmla="*/ 0 w 166780"/>
              <a:gd name="connsiteY0" fmla="*/ 89793 h 89793"/>
              <a:gd name="connsiteX1" fmla="*/ 76975 w 166780"/>
              <a:gd name="connsiteY1" fmla="*/ 0 h 89793"/>
              <a:gd name="connsiteX2" fmla="*/ 166780 w 166780"/>
              <a:gd name="connsiteY2" fmla="*/ 89793 h 89793"/>
              <a:gd name="connsiteX3" fmla="*/ 153951 w 166780"/>
              <a:gd name="connsiteY3" fmla="*/ 76966 h 8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80" h="89793">
                <a:moveTo>
                  <a:pt x="0" y="89793"/>
                </a:moveTo>
                <a:cubicBezTo>
                  <a:pt x="24589" y="44896"/>
                  <a:pt x="49178" y="0"/>
                  <a:pt x="76975" y="0"/>
                </a:cubicBezTo>
                <a:cubicBezTo>
                  <a:pt x="104772" y="0"/>
                  <a:pt x="166780" y="89793"/>
                  <a:pt x="166780" y="89793"/>
                </a:cubicBezTo>
                <a:lnTo>
                  <a:pt x="153951" y="76966"/>
                </a:lnTo>
              </a:path>
            </a:pathLst>
          </a:cu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32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1928733" cy="111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b </a:t>
            </a:r>
            <a:r>
              <a:rPr lang="en-US" sz="2800" dirty="0" err="1">
                <a:solidFill>
                  <a:srgbClr val="0000FF"/>
                </a:solidFill>
              </a:rPr>
              <a:t>yyyy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Freeform 4"/>
          <p:cNvSpPr/>
          <p:nvPr/>
        </p:nvSpPr>
        <p:spPr>
          <a:xfrm>
            <a:off x="1471087" y="1697299"/>
            <a:ext cx="213748" cy="100902"/>
          </a:xfrm>
          <a:custGeom>
            <a:avLst/>
            <a:gdLst>
              <a:gd name="connsiteX0" fmla="*/ 0 w 213748"/>
              <a:gd name="connsiteY0" fmla="*/ 75753 h 100902"/>
              <a:gd name="connsiteX1" fmla="*/ 100587 w 213748"/>
              <a:gd name="connsiteY1" fmla="*/ 304 h 100902"/>
              <a:gd name="connsiteX2" fmla="*/ 213748 w 213748"/>
              <a:gd name="connsiteY2" fmla="*/ 100902 h 10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48" h="100902">
                <a:moveTo>
                  <a:pt x="0" y="75753"/>
                </a:moveTo>
                <a:cubicBezTo>
                  <a:pt x="32481" y="35933"/>
                  <a:pt x="64962" y="-3887"/>
                  <a:pt x="100587" y="304"/>
                </a:cubicBezTo>
                <a:cubicBezTo>
                  <a:pt x="136212" y="4495"/>
                  <a:pt x="213748" y="100902"/>
                  <a:pt x="213748" y="10090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3279" y="1483830"/>
            <a:ext cx="497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a bump was introduced after the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, and there was no such bump when</a:t>
            </a:r>
            <a:r>
              <a:rPr lang="en-US" sz="2400" dirty="0">
                <a:solidFill>
                  <a:srgbClr val="FF0000"/>
                </a:solidFill>
              </a:rPr>
              <a:t> a </a:t>
            </a:r>
            <a:r>
              <a:rPr lang="en-US" sz="2400" dirty="0"/>
              <a:t>was in the same spot.</a:t>
            </a:r>
          </a:p>
          <a:p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6096" y="240772"/>
            <a:ext cx="8070704" cy="620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2088BC"/>
                </a:solidFill>
              </a:rPr>
              <a:t>Proof of LexYanking Lemma</a:t>
            </a:r>
            <a:endParaRPr lang="en-US" sz="2400" dirty="0">
              <a:solidFill>
                <a:srgbClr val="2088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141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2108545" cy="111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b 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yyy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Freeform 4"/>
          <p:cNvSpPr/>
          <p:nvPr/>
        </p:nvSpPr>
        <p:spPr>
          <a:xfrm>
            <a:off x="1471087" y="1697299"/>
            <a:ext cx="213748" cy="100902"/>
          </a:xfrm>
          <a:custGeom>
            <a:avLst/>
            <a:gdLst>
              <a:gd name="connsiteX0" fmla="*/ 0 w 213748"/>
              <a:gd name="connsiteY0" fmla="*/ 75753 h 100902"/>
              <a:gd name="connsiteX1" fmla="*/ 100587 w 213748"/>
              <a:gd name="connsiteY1" fmla="*/ 304 h 100902"/>
              <a:gd name="connsiteX2" fmla="*/ 213748 w 213748"/>
              <a:gd name="connsiteY2" fmla="*/ 100902 h 10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48" h="100902">
                <a:moveTo>
                  <a:pt x="0" y="75753"/>
                </a:moveTo>
                <a:cubicBezTo>
                  <a:pt x="32481" y="35933"/>
                  <a:pt x="64962" y="-3887"/>
                  <a:pt x="100587" y="304"/>
                </a:cubicBezTo>
                <a:cubicBezTo>
                  <a:pt x="136212" y="4495"/>
                  <a:pt x="213748" y="100902"/>
                  <a:pt x="213748" y="10090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3279" y="1483830"/>
            <a:ext cx="497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a bump was introduced after the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, and there was no such bump when</a:t>
            </a:r>
            <a:r>
              <a:rPr lang="en-US" sz="2400" dirty="0">
                <a:solidFill>
                  <a:srgbClr val="FF0000"/>
                </a:solidFill>
              </a:rPr>
              <a:t> a </a:t>
            </a:r>
            <a:r>
              <a:rPr lang="en-US" sz="2400" dirty="0"/>
              <a:t>was in the analogous spot.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1537" y="3053490"/>
            <a:ext cx="729256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</a:t>
            </a:r>
            <a:r>
              <a:rPr lang="en-US" sz="2400" dirty="0">
                <a:solidFill>
                  <a:srgbClr val="0000FF"/>
                </a:solidFill>
              </a:rPr>
              <a:t> y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is a private cover of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(with respect to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).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6096" y="240772"/>
            <a:ext cx="8070704" cy="620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2088BC"/>
                </a:solidFill>
              </a:rPr>
              <a:t>Proof of LexYanking Lemma</a:t>
            </a:r>
            <a:endParaRPr lang="en-US" sz="2400" dirty="0">
              <a:solidFill>
                <a:srgbClr val="2088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62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2108545" cy="111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b 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yyy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Freeform 4"/>
          <p:cNvSpPr/>
          <p:nvPr/>
        </p:nvSpPr>
        <p:spPr>
          <a:xfrm>
            <a:off x="1471087" y="1697299"/>
            <a:ext cx="213748" cy="100902"/>
          </a:xfrm>
          <a:custGeom>
            <a:avLst/>
            <a:gdLst>
              <a:gd name="connsiteX0" fmla="*/ 0 w 213748"/>
              <a:gd name="connsiteY0" fmla="*/ 75753 h 100902"/>
              <a:gd name="connsiteX1" fmla="*/ 100587 w 213748"/>
              <a:gd name="connsiteY1" fmla="*/ 304 h 100902"/>
              <a:gd name="connsiteX2" fmla="*/ 213748 w 213748"/>
              <a:gd name="connsiteY2" fmla="*/ 100902 h 10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48" h="100902">
                <a:moveTo>
                  <a:pt x="0" y="75753"/>
                </a:moveTo>
                <a:cubicBezTo>
                  <a:pt x="32481" y="35933"/>
                  <a:pt x="64962" y="-3887"/>
                  <a:pt x="100587" y="304"/>
                </a:cubicBezTo>
                <a:cubicBezTo>
                  <a:pt x="136212" y="4495"/>
                  <a:pt x="213748" y="100902"/>
                  <a:pt x="213748" y="10090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3279" y="1483830"/>
            <a:ext cx="497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a bump was introduced after the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, and there was no such bump when</a:t>
            </a:r>
            <a:r>
              <a:rPr lang="en-US" sz="2400" dirty="0">
                <a:solidFill>
                  <a:srgbClr val="FF0000"/>
                </a:solidFill>
              </a:rPr>
              <a:t> a </a:t>
            </a:r>
            <a:r>
              <a:rPr lang="en-US" sz="2400" dirty="0"/>
              <a:t>was in the same spot.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1537" y="3053490"/>
            <a:ext cx="729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</a:t>
            </a:r>
            <a:r>
              <a:rPr lang="en-US" sz="2400" dirty="0">
                <a:solidFill>
                  <a:srgbClr val="0000FF"/>
                </a:solidFill>
              </a:rPr>
              <a:t> y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is a private cover of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(with respect to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).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Then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has some private cover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dirty="0" err="1">
                <a:solidFill>
                  <a:srgbClr val="000000"/>
                </a:solidFill>
              </a:rPr>
              <a:t>w.r.t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), with </a:t>
            </a:r>
            <a:r>
              <a:rPr lang="en-US" sz="2400" dirty="0" err="1">
                <a:solidFill>
                  <a:srgbClr val="000000"/>
                </a:solidFill>
              </a:rPr>
              <a:t>lex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)≥ </a:t>
            </a:r>
            <a:r>
              <a:rPr lang="en-US" sz="2400" dirty="0" err="1">
                <a:solidFill>
                  <a:srgbClr val="000000"/>
                </a:solidFill>
              </a:rPr>
              <a:t>lex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). 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91537" y="4745411"/>
            <a:ext cx="2492990" cy="111415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b 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y…</a:t>
            </a:r>
            <a:r>
              <a:rPr lang="en-US" sz="2800" dirty="0" err="1">
                <a:solidFill>
                  <a:srgbClr val="FF0000"/>
                </a:solidFill>
              </a:rPr>
              <a:t>c</a:t>
            </a:r>
            <a:r>
              <a:rPr lang="en-US" sz="2800" dirty="0" err="1">
                <a:solidFill>
                  <a:srgbClr val="0000FF"/>
                </a:solidFill>
              </a:rPr>
              <a:t>..y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667118" y="1513420"/>
            <a:ext cx="1026334" cy="295283"/>
          </a:xfrm>
          <a:custGeom>
            <a:avLst/>
            <a:gdLst>
              <a:gd name="connsiteX0" fmla="*/ 0 w 1026334"/>
              <a:gd name="connsiteY0" fmla="*/ 295283 h 295283"/>
              <a:gd name="connsiteX1" fmla="*/ 269412 w 1026334"/>
              <a:gd name="connsiteY1" fmla="*/ 64385 h 295283"/>
              <a:gd name="connsiteX2" fmla="*/ 769750 w 1026334"/>
              <a:gd name="connsiteY2" fmla="*/ 13074 h 295283"/>
              <a:gd name="connsiteX3" fmla="*/ 1026334 w 1026334"/>
              <a:gd name="connsiteY3" fmla="*/ 269628 h 295283"/>
              <a:gd name="connsiteX4" fmla="*/ 1026334 w 1026334"/>
              <a:gd name="connsiteY4" fmla="*/ 269628 h 29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334" h="295283">
                <a:moveTo>
                  <a:pt x="0" y="295283"/>
                </a:moveTo>
                <a:cubicBezTo>
                  <a:pt x="70560" y="203351"/>
                  <a:pt x="141120" y="111420"/>
                  <a:pt x="269412" y="64385"/>
                </a:cubicBezTo>
                <a:cubicBezTo>
                  <a:pt x="397704" y="17350"/>
                  <a:pt x="643596" y="-21133"/>
                  <a:pt x="769750" y="13074"/>
                </a:cubicBezTo>
                <a:cubicBezTo>
                  <a:pt x="895904" y="47281"/>
                  <a:pt x="1026334" y="269628"/>
                  <a:pt x="1026334" y="269628"/>
                </a:cubicBezTo>
                <a:lnTo>
                  <a:pt x="1026334" y="269628"/>
                </a:lnTo>
              </a:path>
            </a:pathLst>
          </a:cu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36530" y="4727628"/>
            <a:ext cx="1724312" cy="251888"/>
          </a:xfrm>
          <a:custGeom>
            <a:avLst/>
            <a:gdLst>
              <a:gd name="connsiteX0" fmla="*/ 0 w 1724312"/>
              <a:gd name="connsiteY0" fmla="*/ 249513 h 251888"/>
              <a:gd name="connsiteX1" fmla="*/ 153951 w 1724312"/>
              <a:gd name="connsiteY1" fmla="*/ 82753 h 251888"/>
              <a:gd name="connsiteX2" fmla="*/ 513168 w 1724312"/>
              <a:gd name="connsiteY2" fmla="*/ 5787 h 251888"/>
              <a:gd name="connsiteX3" fmla="*/ 1411210 w 1724312"/>
              <a:gd name="connsiteY3" fmla="*/ 31442 h 251888"/>
              <a:gd name="connsiteX4" fmla="*/ 1706282 w 1724312"/>
              <a:gd name="connsiteY4" fmla="*/ 236685 h 251888"/>
              <a:gd name="connsiteX5" fmla="*/ 1693452 w 1724312"/>
              <a:gd name="connsiteY5" fmla="*/ 236685 h 25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312" h="251888">
                <a:moveTo>
                  <a:pt x="0" y="249513"/>
                </a:moveTo>
                <a:cubicBezTo>
                  <a:pt x="34211" y="186443"/>
                  <a:pt x="68423" y="123374"/>
                  <a:pt x="153951" y="82753"/>
                </a:cubicBezTo>
                <a:cubicBezTo>
                  <a:pt x="239479" y="42132"/>
                  <a:pt x="303625" y="14339"/>
                  <a:pt x="513168" y="5787"/>
                </a:cubicBezTo>
                <a:cubicBezTo>
                  <a:pt x="722711" y="-2765"/>
                  <a:pt x="1212358" y="-7041"/>
                  <a:pt x="1411210" y="31442"/>
                </a:cubicBezTo>
                <a:cubicBezTo>
                  <a:pt x="1610062" y="69925"/>
                  <a:pt x="1659242" y="202478"/>
                  <a:pt x="1706282" y="236685"/>
                </a:cubicBezTo>
                <a:cubicBezTo>
                  <a:pt x="1753322" y="270892"/>
                  <a:pt x="1693452" y="236685"/>
                  <a:pt x="1693452" y="23668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731940" y="4818574"/>
            <a:ext cx="859555" cy="184222"/>
          </a:xfrm>
          <a:custGeom>
            <a:avLst/>
            <a:gdLst>
              <a:gd name="connsiteX0" fmla="*/ 0 w 859555"/>
              <a:gd name="connsiteY0" fmla="*/ 132912 h 184222"/>
              <a:gd name="connsiteX1" fmla="*/ 141121 w 859555"/>
              <a:gd name="connsiteY1" fmla="*/ 4635 h 184222"/>
              <a:gd name="connsiteX2" fmla="*/ 705605 w 859555"/>
              <a:gd name="connsiteY2" fmla="*/ 43118 h 184222"/>
              <a:gd name="connsiteX3" fmla="*/ 859555 w 859555"/>
              <a:gd name="connsiteY3" fmla="*/ 184222 h 18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555" h="184222">
                <a:moveTo>
                  <a:pt x="0" y="132912"/>
                </a:moveTo>
                <a:cubicBezTo>
                  <a:pt x="11760" y="76256"/>
                  <a:pt x="23520" y="19601"/>
                  <a:pt x="141121" y="4635"/>
                </a:cubicBezTo>
                <a:cubicBezTo>
                  <a:pt x="258722" y="-10331"/>
                  <a:pt x="585866" y="13187"/>
                  <a:pt x="705605" y="43118"/>
                </a:cubicBezTo>
                <a:cubicBezTo>
                  <a:pt x="825344" y="73049"/>
                  <a:pt x="859555" y="184222"/>
                  <a:pt x="859555" y="184222"/>
                </a:cubicBezTo>
              </a:path>
            </a:pathLst>
          </a:cu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16096" y="240772"/>
            <a:ext cx="8070704" cy="620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2088BC"/>
                </a:solidFill>
              </a:rPr>
              <a:t>Proof of LexYanking Lemma</a:t>
            </a:r>
            <a:endParaRPr lang="en-US" sz="2400" dirty="0">
              <a:solidFill>
                <a:srgbClr val="2088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9511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2108545" cy="111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b 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yyy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Freeform 4"/>
          <p:cNvSpPr/>
          <p:nvPr/>
        </p:nvSpPr>
        <p:spPr>
          <a:xfrm>
            <a:off x="1471087" y="1697299"/>
            <a:ext cx="213748" cy="100902"/>
          </a:xfrm>
          <a:custGeom>
            <a:avLst/>
            <a:gdLst>
              <a:gd name="connsiteX0" fmla="*/ 0 w 213748"/>
              <a:gd name="connsiteY0" fmla="*/ 75753 h 100902"/>
              <a:gd name="connsiteX1" fmla="*/ 100587 w 213748"/>
              <a:gd name="connsiteY1" fmla="*/ 304 h 100902"/>
              <a:gd name="connsiteX2" fmla="*/ 213748 w 213748"/>
              <a:gd name="connsiteY2" fmla="*/ 100902 h 10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48" h="100902">
                <a:moveTo>
                  <a:pt x="0" y="75753"/>
                </a:moveTo>
                <a:cubicBezTo>
                  <a:pt x="32481" y="35933"/>
                  <a:pt x="64962" y="-3887"/>
                  <a:pt x="100587" y="304"/>
                </a:cubicBezTo>
                <a:cubicBezTo>
                  <a:pt x="136212" y="4495"/>
                  <a:pt x="213748" y="100902"/>
                  <a:pt x="213748" y="10090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3279" y="1483830"/>
            <a:ext cx="497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a bump was introduced after the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, and there was no such bump when</a:t>
            </a:r>
            <a:r>
              <a:rPr lang="en-US" sz="2400" dirty="0">
                <a:solidFill>
                  <a:srgbClr val="FF0000"/>
                </a:solidFill>
              </a:rPr>
              <a:t> a </a:t>
            </a:r>
            <a:r>
              <a:rPr lang="en-US" sz="2400" dirty="0"/>
              <a:t>was in the same spot.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1537" y="3053490"/>
            <a:ext cx="729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</a:t>
            </a:r>
            <a:r>
              <a:rPr lang="en-US" sz="2400" dirty="0">
                <a:solidFill>
                  <a:srgbClr val="0000FF"/>
                </a:solidFill>
              </a:rPr>
              <a:t> y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is a private </a:t>
            </a:r>
            <a:r>
              <a:rPr lang="en-US" sz="2400" dirty="0" err="1">
                <a:solidFill>
                  <a:srgbClr val="000000"/>
                </a:solidFill>
              </a:rPr>
              <a:t>neighbour</a:t>
            </a:r>
            <a:r>
              <a:rPr lang="en-US" sz="2400" dirty="0">
                <a:solidFill>
                  <a:srgbClr val="000000"/>
                </a:solidFill>
              </a:rPr>
              <a:t> of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(with respect to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).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Then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has some private </a:t>
            </a:r>
            <a:r>
              <a:rPr lang="en-US" sz="2400" dirty="0" err="1">
                <a:solidFill>
                  <a:srgbClr val="000000"/>
                </a:solidFill>
              </a:rPr>
              <a:t>neighbour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dirty="0" err="1">
                <a:solidFill>
                  <a:srgbClr val="000000"/>
                </a:solidFill>
              </a:rPr>
              <a:t>w.r.t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), with </a:t>
            </a:r>
            <a:r>
              <a:rPr lang="en-US" sz="2400" dirty="0" err="1">
                <a:solidFill>
                  <a:srgbClr val="000000"/>
                </a:solidFill>
              </a:rPr>
              <a:t>lex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)≥ </a:t>
            </a:r>
            <a:r>
              <a:rPr lang="en-US" sz="2400" dirty="0" err="1">
                <a:solidFill>
                  <a:srgbClr val="000000"/>
                </a:solidFill>
              </a:rPr>
              <a:t>lex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).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91537" y="4745411"/>
            <a:ext cx="2492990" cy="111415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b 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y…</a:t>
            </a:r>
            <a:r>
              <a:rPr lang="en-US" sz="2800" dirty="0" err="1">
                <a:solidFill>
                  <a:srgbClr val="FF0000"/>
                </a:solidFill>
              </a:rPr>
              <a:t>c</a:t>
            </a:r>
            <a:r>
              <a:rPr lang="en-US" sz="2800" dirty="0" err="1">
                <a:solidFill>
                  <a:srgbClr val="0000FF"/>
                </a:solidFill>
              </a:rPr>
              <a:t>..y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760764" y="4786013"/>
            <a:ext cx="1409021" cy="526850"/>
          </a:xfrm>
          <a:custGeom>
            <a:avLst/>
            <a:gdLst>
              <a:gd name="connsiteX0" fmla="*/ 1168837 w 1409021"/>
              <a:gd name="connsiteY0" fmla="*/ 55298 h 526850"/>
              <a:gd name="connsiteX1" fmla="*/ 188112 w 1409021"/>
              <a:gd name="connsiteY1" fmla="*/ 30148 h 526850"/>
              <a:gd name="connsiteX2" fmla="*/ 87525 w 1409021"/>
              <a:gd name="connsiteY2" fmla="*/ 419968 h 526850"/>
              <a:gd name="connsiteX3" fmla="*/ 1168837 w 1409021"/>
              <a:gd name="connsiteY3" fmla="*/ 520567 h 526850"/>
              <a:gd name="connsiteX4" fmla="*/ 1407731 w 1409021"/>
              <a:gd name="connsiteY4" fmla="*/ 281645 h 526850"/>
              <a:gd name="connsiteX5" fmla="*/ 1118543 w 1409021"/>
              <a:gd name="connsiteY5" fmla="*/ 67873 h 52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9021" h="526850">
                <a:moveTo>
                  <a:pt x="1168837" y="55298"/>
                </a:moveTo>
                <a:cubicBezTo>
                  <a:pt x="768584" y="12334"/>
                  <a:pt x="368331" y="-30630"/>
                  <a:pt x="188112" y="30148"/>
                </a:cubicBezTo>
                <a:cubicBezTo>
                  <a:pt x="7893" y="90926"/>
                  <a:pt x="-75929" y="338232"/>
                  <a:pt x="87525" y="419968"/>
                </a:cubicBezTo>
                <a:cubicBezTo>
                  <a:pt x="250979" y="501705"/>
                  <a:pt x="948803" y="543621"/>
                  <a:pt x="1168837" y="520567"/>
                </a:cubicBezTo>
                <a:cubicBezTo>
                  <a:pt x="1388871" y="497513"/>
                  <a:pt x="1416113" y="357094"/>
                  <a:pt x="1407731" y="281645"/>
                </a:cubicBezTo>
                <a:cubicBezTo>
                  <a:pt x="1399349" y="206196"/>
                  <a:pt x="1258946" y="137034"/>
                  <a:pt x="1118543" y="67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99647" y="4601347"/>
            <a:ext cx="5546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c can be yanked forward in the suffix,</a:t>
            </a:r>
          </a:p>
          <a:p>
            <a:r>
              <a:rPr lang="en-US" sz="2400" dirty="0"/>
              <a:t>by the Ind. </a:t>
            </a:r>
            <a:r>
              <a:rPr lang="en-US" sz="2400" dirty="0" err="1"/>
              <a:t>Hyp</a:t>
            </a:r>
            <a:r>
              <a:rPr lang="en-US" sz="2400" dirty="0"/>
              <a:t>., without increasing bumps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76795" y="5432344"/>
            <a:ext cx="2506190" cy="111415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>
                <a:solidFill>
                  <a:srgbClr val="0000FF"/>
                </a:solidFill>
              </a:rPr>
              <a:t> z…y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..z</a:t>
            </a:r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16096" y="240772"/>
            <a:ext cx="8070704" cy="620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2088BC"/>
                </a:solidFill>
              </a:rPr>
              <a:t>Proof of LexYanking Lemma</a:t>
            </a:r>
            <a:endParaRPr lang="en-US" sz="2400" dirty="0">
              <a:solidFill>
                <a:srgbClr val="2088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291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2108545" cy="111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b 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yyy</a:t>
            </a:r>
          </a:p>
          <a:p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5" name="Freeform 4"/>
          <p:cNvSpPr/>
          <p:nvPr/>
        </p:nvSpPr>
        <p:spPr>
          <a:xfrm>
            <a:off x="1471087" y="1697299"/>
            <a:ext cx="213748" cy="100902"/>
          </a:xfrm>
          <a:custGeom>
            <a:avLst/>
            <a:gdLst>
              <a:gd name="connsiteX0" fmla="*/ 0 w 213748"/>
              <a:gd name="connsiteY0" fmla="*/ 75753 h 100902"/>
              <a:gd name="connsiteX1" fmla="*/ 100587 w 213748"/>
              <a:gd name="connsiteY1" fmla="*/ 304 h 100902"/>
              <a:gd name="connsiteX2" fmla="*/ 213748 w 213748"/>
              <a:gd name="connsiteY2" fmla="*/ 100902 h 10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48" h="100902">
                <a:moveTo>
                  <a:pt x="0" y="75753"/>
                </a:moveTo>
                <a:cubicBezTo>
                  <a:pt x="32481" y="35933"/>
                  <a:pt x="64962" y="-3887"/>
                  <a:pt x="100587" y="304"/>
                </a:cubicBezTo>
                <a:cubicBezTo>
                  <a:pt x="136212" y="4495"/>
                  <a:pt x="213748" y="100902"/>
                  <a:pt x="213748" y="10090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3279" y="1483830"/>
            <a:ext cx="497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a bump was introduced after the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, and there was no such bump when</a:t>
            </a:r>
            <a:r>
              <a:rPr lang="en-US" sz="2400" dirty="0">
                <a:solidFill>
                  <a:srgbClr val="FF0000"/>
                </a:solidFill>
              </a:rPr>
              <a:t> a </a:t>
            </a:r>
            <a:r>
              <a:rPr lang="en-US" sz="2400" dirty="0"/>
              <a:t>was in the same spot.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1537" y="3053490"/>
            <a:ext cx="729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</a:t>
            </a:r>
            <a:r>
              <a:rPr lang="en-US" sz="2400" dirty="0">
                <a:solidFill>
                  <a:srgbClr val="0000FF"/>
                </a:solidFill>
              </a:rPr>
              <a:t> y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is a private </a:t>
            </a:r>
            <a:r>
              <a:rPr lang="en-US" sz="2400" dirty="0" err="1">
                <a:solidFill>
                  <a:srgbClr val="000000"/>
                </a:solidFill>
              </a:rPr>
              <a:t>neighbour</a:t>
            </a:r>
            <a:r>
              <a:rPr lang="en-US" sz="2400" dirty="0">
                <a:solidFill>
                  <a:srgbClr val="000000"/>
                </a:solidFill>
              </a:rPr>
              <a:t> of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(with respect to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).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Then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has some private </a:t>
            </a:r>
            <a:r>
              <a:rPr lang="en-US" sz="2400" dirty="0" err="1">
                <a:solidFill>
                  <a:srgbClr val="000000"/>
                </a:solidFill>
              </a:rPr>
              <a:t>neighbour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dirty="0" err="1">
                <a:solidFill>
                  <a:srgbClr val="000000"/>
                </a:solidFill>
              </a:rPr>
              <a:t>w.r.t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), with </a:t>
            </a:r>
            <a:r>
              <a:rPr lang="en-US" sz="2400" dirty="0" err="1">
                <a:solidFill>
                  <a:srgbClr val="000000"/>
                </a:solidFill>
              </a:rPr>
              <a:t>lex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)≥ </a:t>
            </a:r>
            <a:r>
              <a:rPr lang="en-US" sz="2400" dirty="0" err="1">
                <a:solidFill>
                  <a:srgbClr val="000000"/>
                </a:solidFill>
              </a:rPr>
              <a:t>lex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).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91537" y="4745411"/>
            <a:ext cx="2492990" cy="111415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FF0000"/>
                </a:solidFill>
              </a:rPr>
              <a:t> b 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y…</a:t>
            </a:r>
            <a:r>
              <a:rPr lang="en-US" sz="2800" dirty="0" err="1">
                <a:solidFill>
                  <a:srgbClr val="FF0000"/>
                </a:solidFill>
              </a:rPr>
              <a:t>c</a:t>
            </a:r>
            <a:r>
              <a:rPr lang="en-US" sz="2800" dirty="0" err="1">
                <a:solidFill>
                  <a:srgbClr val="0000FF"/>
                </a:solidFill>
              </a:rPr>
              <a:t>..y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760764" y="4786013"/>
            <a:ext cx="1409021" cy="526850"/>
          </a:xfrm>
          <a:custGeom>
            <a:avLst/>
            <a:gdLst>
              <a:gd name="connsiteX0" fmla="*/ 1168837 w 1409021"/>
              <a:gd name="connsiteY0" fmla="*/ 55298 h 526850"/>
              <a:gd name="connsiteX1" fmla="*/ 188112 w 1409021"/>
              <a:gd name="connsiteY1" fmla="*/ 30148 h 526850"/>
              <a:gd name="connsiteX2" fmla="*/ 87525 w 1409021"/>
              <a:gd name="connsiteY2" fmla="*/ 419968 h 526850"/>
              <a:gd name="connsiteX3" fmla="*/ 1168837 w 1409021"/>
              <a:gd name="connsiteY3" fmla="*/ 520567 h 526850"/>
              <a:gd name="connsiteX4" fmla="*/ 1407731 w 1409021"/>
              <a:gd name="connsiteY4" fmla="*/ 281645 h 526850"/>
              <a:gd name="connsiteX5" fmla="*/ 1118543 w 1409021"/>
              <a:gd name="connsiteY5" fmla="*/ 67873 h 52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9021" h="526850">
                <a:moveTo>
                  <a:pt x="1168837" y="55298"/>
                </a:moveTo>
                <a:cubicBezTo>
                  <a:pt x="768584" y="12334"/>
                  <a:pt x="368331" y="-30630"/>
                  <a:pt x="188112" y="30148"/>
                </a:cubicBezTo>
                <a:cubicBezTo>
                  <a:pt x="7893" y="90926"/>
                  <a:pt x="-75929" y="338232"/>
                  <a:pt x="87525" y="419968"/>
                </a:cubicBezTo>
                <a:cubicBezTo>
                  <a:pt x="250979" y="501705"/>
                  <a:pt x="948803" y="543621"/>
                  <a:pt x="1168837" y="520567"/>
                </a:cubicBezTo>
                <a:cubicBezTo>
                  <a:pt x="1388871" y="497513"/>
                  <a:pt x="1416113" y="357094"/>
                  <a:pt x="1407731" y="281645"/>
                </a:cubicBezTo>
                <a:cubicBezTo>
                  <a:pt x="1399349" y="206196"/>
                  <a:pt x="1258946" y="137034"/>
                  <a:pt x="1118543" y="67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99647" y="4601347"/>
            <a:ext cx="5548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c can be yanked forward in the suffix,</a:t>
            </a:r>
          </a:p>
          <a:p>
            <a:r>
              <a:rPr lang="en-US" sz="2400" dirty="0"/>
              <a:t>by the Ind. </a:t>
            </a:r>
            <a:r>
              <a:rPr lang="en-US" sz="2400" dirty="0" err="1"/>
              <a:t>Hyp</a:t>
            </a:r>
            <a:r>
              <a:rPr lang="en-US" sz="2400" dirty="0"/>
              <a:t>., without increasing bumps</a:t>
            </a:r>
          </a:p>
          <a:p>
            <a:r>
              <a:rPr lang="en-US" sz="2400" dirty="0"/>
              <a:t>and destroying the bump after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.</a:t>
            </a:r>
          </a:p>
          <a:p>
            <a:r>
              <a:rPr lang="en-US" sz="2400" dirty="0"/>
              <a:t>[if</a:t>
            </a:r>
            <a:r>
              <a:rPr lang="en-US" sz="2400" dirty="0">
                <a:solidFill>
                  <a:srgbClr val="FF0000"/>
                </a:solidFill>
              </a:rPr>
              <a:t> c </a:t>
            </a:r>
            <a:r>
              <a:rPr lang="en-US" sz="2400" dirty="0"/>
              <a:t>is not a min, take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’s descendent]. </a:t>
            </a:r>
          </a:p>
          <a:p>
            <a:endParaRPr lang="en-US" sz="24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76795" y="5432344"/>
            <a:ext cx="2506190" cy="111415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yyy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>
                <a:solidFill>
                  <a:srgbClr val="0000FF"/>
                </a:solidFill>
              </a:rPr>
              <a:t> z…y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..z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01711" y="5768823"/>
            <a:ext cx="204037" cy="234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16096" y="240772"/>
            <a:ext cx="8070704" cy="620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2088BC"/>
                </a:solidFill>
              </a:rPr>
              <a:t>Proof of LexYanking Lemma</a:t>
            </a:r>
            <a:endParaRPr lang="en-US" sz="2400" dirty="0">
              <a:solidFill>
                <a:srgbClr val="2088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092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947"/>
          </a:xfrm>
        </p:spPr>
        <p:txBody>
          <a:bodyPr/>
          <a:lstStyle/>
          <a:p>
            <a:r>
              <a:rPr lang="en-US" dirty="0"/>
              <a:t>Where does this work fit in?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3129" y="1538755"/>
            <a:ext cx="1383073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2PS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FKN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2798" y="5108613"/>
            <a:ext cx="1383073" cy="138499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Bump # </a:t>
            </a:r>
            <a:r>
              <a:rPr lang="en-US" sz="2800" dirty="0">
                <a:solidFill>
                  <a:srgbClr val="595959"/>
                </a:solidFill>
              </a:rPr>
              <a:t>Schaffer Simons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3310" y="3562861"/>
            <a:ext cx="1383073" cy="95410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Bump # </a:t>
            </a:r>
            <a:r>
              <a:rPr lang="en-US" sz="2800" dirty="0">
                <a:solidFill>
                  <a:srgbClr val="595959"/>
                </a:solidFill>
              </a:rPr>
              <a:t>HMS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0945" y="1538755"/>
            <a:ext cx="1755653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2PS </a:t>
            </a:r>
            <a:r>
              <a:rPr lang="en-US" sz="2400" dirty="0" err="1">
                <a:solidFill>
                  <a:srgbClr val="595959"/>
                </a:solidFill>
              </a:rPr>
              <a:t>Gabow</a:t>
            </a: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3020" y="1240420"/>
            <a:ext cx="1170785" cy="10772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2PS </a:t>
            </a:r>
            <a:r>
              <a:rPr lang="en-US" dirty="0">
                <a:solidFill>
                  <a:srgbClr val="595959"/>
                </a:solidFill>
              </a:rPr>
              <a:t>Coffman- Graham</a:t>
            </a:r>
          </a:p>
        </p:txBody>
      </p:sp>
      <p:cxnSp>
        <p:nvCxnSpPr>
          <p:cNvPr id="4" name="Straight Arrow Connector 3"/>
          <p:cNvCxnSpPr>
            <a:endCxn id="9" idx="0"/>
          </p:cNvCxnSpPr>
          <p:nvPr/>
        </p:nvCxnSpPr>
        <p:spPr>
          <a:xfrm flipH="1">
            <a:off x="4934847" y="2114039"/>
            <a:ext cx="407638" cy="14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2484" y="2114039"/>
            <a:ext cx="1615170" cy="1531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9800" y="3645904"/>
            <a:ext cx="1943220" cy="52322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2PS </a:t>
            </a:r>
            <a:r>
              <a:rPr lang="en-US" sz="28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Gabow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9946" y="1240420"/>
            <a:ext cx="2564054" cy="107721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595959"/>
                </a:solidFill>
              </a:rPr>
              <a:t>Gabow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595959"/>
                </a:solidFill>
              </a:rPr>
              <a:t> </a:t>
            </a:r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595959"/>
                </a:solidFill>
              </a:rPr>
              <a:t>Tarjan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595959"/>
              </a:solidFill>
            </a:endParaRPr>
          </a:p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Union-Find</a:t>
            </a:r>
          </a:p>
        </p:txBody>
      </p:sp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6991410" y="2343588"/>
            <a:ext cx="971610" cy="130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75166" y="4169124"/>
            <a:ext cx="82829" cy="939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59663" y="5287597"/>
            <a:ext cx="2436935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Cocomp</a:t>
            </a:r>
            <a:r>
              <a:rPr lang="en-US" sz="2400" dirty="0"/>
              <a:t> </a:t>
            </a:r>
            <a:r>
              <a:rPr lang="en-US" sz="2400" dirty="0" err="1"/>
              <a:t>HamPath</a:t>
            </a:r>
            <a:endParaRPr lang="en-US" sz="2400" dirty="0"/>
          </a:p>
          <a:p>
            <a:r>
              <a:rPr lang="en-US" sz="2400" dirty="0">
                <a:solidFill>
                  <a:srgbClr val="595959"/>
                </a:solidFill>
              </a:rPr>
              <a:t>DDKS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934847" y="4516968"/>
            <a:ext cx="0" cy="770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2770" y="5287597"/>
            <a:ext cx="264222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Cocomp</a:t>
            </a:r>
            <a:r>
              <a:rPr lang="en-US" sz="2400" dirty="0"/>
              <a:t> </a:t>
            </a:r>
            <a:r>
              <a:rPr lang="en-US" sz="2400" dirty="0" err="1"/>
              <a:t>HamPath</a:t>
            </a:r>
            <a:endParaRPr lang="en-US" sz="2400" dirty="0"/>
          </a:p>
          <a:p>
            <a:r>
              <a:rPr lang="en-US" sz="2400" dirty="0" err="1">
                <a:solidFill>
                  <a:srgbClr val="595959"/>
                </a:solidFill>
              </a:rPr>
              <a:t>CorneilDaltonHabib</a:t>
            </a: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3409" y="2394581"/>
            <a:ext cx="2233454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MPC for Interval </a:t>
            </a:r>
          </a:p>
          <a:p>
            <a:r>
              <a:rPr lang="en-US" sz="2400" dirty="0"/>
              <a:t>Graphs </a:t>
            </a:r>
            <a:r>
              <a:rPr lang="en-US" sz="2400" dirty="0">
                <a:solidFill>
                  <a:srgbClr val="595959"/>
                </a:solidFill>
              </a:rPr>
              <a:t>AR or K</a:t>
            </a:r>
          </a:p>
        </p:txBody>
      </p:sp>
      <p:cxnSp>
        <p:nvCxnSpPr>
          <p:cNvPr id="44" name="Straight Arrow Connector 43"/>
          <p:cNvCxnSpPr>
            <a:stCxn id="42" idx="2"/>
            <a:endCxn id="39" idx="0"/>
          </p:cNvCxnSpPr>
          <p:nvPr/>
        </p:nvCxnSpPr>
        <p:spPr>
          <a:xfrm>
            <a:off x="1310136" y="3225578"/>
            <a:ext cx="743744" cy="2062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63019" y="3653329"/>
            <a:ext cx="71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1914" y="2343588"/>
            <a:ext cx="71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4436" y="1240420"/>
            <a:ext cx="58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30136" y="5102931"/>
            <a:ext cx="71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9400" y="4923947"/>
            <a:ext cx="58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1254" y="3276572"/>
            <a:ext cx="58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33713" y="921919"/>
            <a:ext cx="67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0100" y="1240420"/>
            <a:ext cx="67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3259" y="4927417"/>
            <a:ext cx="31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in size of Co-comp graph</a:t>
            </a:r>
          </a:p>
        </p:txBody>
      </p:sp>
    </p:spTree>
    <p:extLst>
      <p:ext uri="{BB962C8B-B14F-4D97-AF65-F5344CB8AC3E}">
        <p14:creationId xmlns:p14="http://schemas.microsoft.com/office/powerpoint/2010/main" val="10304568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947"/>
          </a:xfrm>
        </p:spPr>
        <p:txBody>
          <a:bodyPr/>
          <a:lstStyle/>
          <a:p>
            <a:r>
              <a:rPr lang="en-US" dirty="0"/>
              <a:t>Where does this work fit in?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3129" y="1538755"/>
            <a:ext cx="1383073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2PS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FKN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2798" y="5108613"/>
            <a:ext cx="1383073" cy="138499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Bump # </a:t>
            </a:r>
            <a:r>
              <a:rPr lang="en-US" sz="2800" dirty="0">
                <a:solidFill>
                  <a:srgbClr val="595959"/>
                </a:solidFill>
              </a:rPr>
              <a:t>Schaffer Simons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3310" y="3562861"/>
            <a:ext cx="1383073" cy="95410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Bump # </a:t>
            </a:r>
            <a:r>
              <a:rPr lang="en-US" sz="2800" dirty="0">
                <a:solidFill>
                  <a:srgbClr val="595959"/>
                </a:solidFill>
              </a:rPr>
              <a:t>HMS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0945" y="1538755"/>
            <a:ext cx="1755653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2PS </a:t>
            </a:r>
            <a:r>
              <a:rPr lang="en-US" sz="2400" dirty="0" err="1">
                <a:solidFill>
                  <a:srgbClr val="595959"/>
                </a:solidFill>
              </a:rPr>
              <a:t>Gabow</a:t>
            </a: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3020" y="1240420"/>
            <a:ext cx="1170785" cy="10772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2PS </a:t>
            </a:r>
            <a:r>
              <a:rPr lang="en-US" dirty="0">
                <a:solidFill>
                  <a:srgbClr val="595959"/>
                </a:solidFill>
              </a:rPr>
              <a:t>Coffman- Graham</a:t>
            </a:r>
          </a:p>
        </p:txBody>
      </p:sp>
      <p:cxnSp>
        <p:nvCxnSpPr>
          <p:cNvPr id="4" name="Straight Arrow Connector 3"/>
          <p:cNvCxnSpPr>
            <a:endCxn id="9" idx="0"/>
          </p:cNvCxnSpPr>
          <p:nvPr/>
        </p:nvCxnSpPr>
        <p:spPr>
          <a:xfrm flipH="1">
            <a:off x="4934847" y="2114039"/>
            <a:ext cx="407638" cy="14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2484" y="2114039"/>
            <a:ext cx="1615170" cy="1531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9800" y="3645904"/>
            <a:ext cx="1943220" cy="52322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2PS </a:t>
            </a:r>
            <a:r>
              <a:rPr lang="en-US" sz="28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Gabow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9946" y="1240420"/>
            <a:ext cx="2564054" cy="107721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595959"/>
                </a:solidFill>
              </a:rPr>
              <a:t>Gabow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595959"/>
                </a:solidFill>
              </a:rPr>
              <a:t> </a:t>
            </a:r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595959"/>
                </a:solidFill>
              </a:rPr>
              <a:t>Tarjan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595959"/>
              </a:solidFill>
            </a:endParaRPr>
          </a:p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Union-Find</a:t>
            </a:r>
          </a:p>
        </p:txBody>
      </p:sp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6991410" y="2343588"/>
            <a:ext cx="971610" cy="130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75166" y="4169124"/>
            <a:ext cx="82829" cy="939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59663" y="5287597"/>
            <a:ext cx="2436935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Cocomp</a:t>
            </a:r>
            <a:r>
              <a:rPr lang="en-US" sz="2400" dirty="0"/>
              <a:t> </a:t>
            </a:r>
            <a:r>
              <a:rPr lang="en-US" sz="2400" dirty="0" err="1"/>
              <a:t>HamPath</a:t>
            </a:r>
            <a:endParaRPr lang="en-US" sz="2400" dirty="0"/>
          </a:p>
          <a:p>
            <a:r>
              <a:rPr lang="en-US" sz="2400" dirty="0">
                <a:solidFill>
                  <a:srgbClr val="595959"/>
                </a:solidFill>
              </a:rPr>
              <a:t>DDKS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934847" y="4516968"/>
            <a:ext cx="0" cy="770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2770" y="5287597"/>
            <a:ext cx="264222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Cocomp</a:t>
            </a:r>
            <a:r>
              <a:rPr lang="en-US" sz="2400" dirty="0"/>
              <a:t> </a:t>
            </a:r>
            <a:r>
              <a:rPr lang="en-US" sz="2400" dirty="0" err="1"/>
              <a:t>HamPath</a:t>
            </a:r>
            <a:endParaRPr lang="en-US" sz="2400" dirty="0"/>
          </a:p>
          <a:p>
            <a:r>
              <a:rPr lang="en-US" sz="2400" dirty="0" err="1">
                <a:solidFill>
                  <a:srgbClr val="595959"/>
                </a:solidFill>
              </a:rPr>
              <a:t>CorneilDaltonHabib</a:t>
            </a: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3409" y="2394581"/>
            <a:ext cx="2233454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MPC for Interval </a:t>
            </a:r>
          </a:p>
          <a:p>
            <a:r>
              <a:rPr lang="en-US" sz="2400" dirty="0"/>
              <a:t>Graphs </a:t>
            </a:r>
            <a:r>
              <a:rPr lang="en-US" sz="2400" dirty="0">
                <a:solidFill>
                  <a:srgbClr val="595959"/>
                </a:solidFill>
              </a:rPr>
              <a:t>AR or K</a:t>
            </a:r>
          </a:p>
        </p:txBody>
      </p:sp>
      <p:cxnSp>
        <p:nvCxnSpPr>
          <p:cNvPr id="44" name="Straight Arrow Connector 43"/>
          <p:cNvCxnSpPr>
            <a:stCxn id="42" idx="2"/>
            <a:endCxn id="39" idx="0"/>
          </p:cNvCxnSpPr>
          <p:nvPr/>
        </p:nvCxnSpPr>
        <p:spPr>
          <a:xfrm>
            <a:off x="1310136" y="3225578"/>
            <a:ext cx="743744" cy="2062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63019" y="3653329"/>
            <a:ext cx="71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1914" y="2343588"/>
            <a:ext cx="71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4436" y="1240420"/>
            <a:ext cx="58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30136" y="5102931"/>
            <a:ext cx="71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9400" y="4923947"/>
            <a:ext cx="58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1254" y="3276572"/>
            <a:ext cx="58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33713" y="921919"/>
            <a:ext cx="67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0100" y="1240420"/>
            <a:ext cx="67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0799" y="4927417"/>
            <a:ext cx="247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in Co-comp graph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05115" y="3487691"/>
            <a:ext cx="1383073" cy="95410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Edwardian Script ITC"/>
                <a:cs typeface="Edwardian Script ITC"/>
              </a:rPr>
              <a:t>Elegant </a:t>
            </a:r>
            <a:r>
              <a:rPr lang="en-US" sz="2800" dirty="0"/>
              <a:t>Bump #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896652" y="2296215"/>
            <a:ext cx="691537" cy="1191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51238" y="4441798"/>
            <a:ext cx="654964" cy="845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63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947"/>
          </a:xfrm>
        </p:spPr>
        <p:txBody>
          <a:bodyPr/>
          <a:lstStyle/>
          <a:p>
            <a:r>
              <a:rPr lang="en-US" dirty="0"/>
              <a:t>Where does this work fit in?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Gara Pruesse     Vancouver Island University     Connections in Discrete Mathematics SFU '15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0703" y="5026134"/>
            <a:ext cx="1383073" cy="132343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Linear </a:t>
            </a:r>
            <a:r>
              <a:rPr lang="en-US" sz="2000" dirty="0"/>
              <a:t>Bump # </a:t>
            </a:r>
            <a:r>
              <a:rPr lang="en-US" sz="2000" dirty="0">
                <a:solidFill>
                  <a:srgbClr val="595959"/>
                </a:solidFill>
              </a:rPr>
              <a:t>Schaffer Simons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6314" y="1198313"/>
            <a:ext cx="2080675" cy="8002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O(n</a:t>
            </a:r>
            <a:r>
              <a:rPr lang="en-US" sz="2800" baseline="30000" dirty="0"/>
              <a:t>2</a:t>
            </a:r>
            <a:r>
              <a:rPr lang="en-US" sz="2800" dirty="0"/>
              <a:t>)  2PS </a:t>
            </a:r>
            <a:r>
              <a:rPr lang="en-US" dirty="0">
                <a:solidFill>
                  <a:srgbClr val="595959"/>
                </a:solidFill>
              </a:rPr>
              <a:t>Coffman- Graham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7755" y="1106585"/>
            <a:ext cx="1486021" cy="40011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2PS </a:t>
            </a:r>
            <a:r>
              <a:rPr lang="en-US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Gabow</a:t>
            </a:r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3183" y="1821492"/>
            <a:ext cx="1786005" cy="70788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595959"/>
                </a:solidFill>
              </a:rPr>
              <a:t>Gabow</a:t>
            </a: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595959"/>
                </a:solidFill>
              </a:rPr>
              <a:t> </a:t>
            </a:r>
            <a:r>
              <a:rPr lang="en-US" sz="2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595959"/>
                </a:solidFill>
              </a:rPr>
              <a:t>Tarjan</a:t>
            </a:r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595959"/>
              </a:solidFill>
            </a:endParaRPr>
          </a:p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Union-Find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26704" y="5026134"/>
            <a:ext cx="2647329" cy="7386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Cocomp</a:t>
            </a:r>
            <a:r>
              <a:rPr lang="en-US" sz="2400" dirty="0"/>
              <a:t> Path Cover</a:t>
            </a:r>
          </a:p>
          <a:p>
            <a:r>
              <a:rPr lang="en-US" dirty="0" err="1">
                <a:solidFill>
                  <a:srgbClr val="595959"/>
                </a:solidFill>
              </a:rPr>
              <a:t>Corneil</a:t>
            </a:r>
            <a:r>
              <a:rPr lang="en-US" dirty="0">
                <a:solidFill>
                  <a:srgbClr val="595959"/>
                </a:solidFill>
              </a:rPr>
              <a:t> Dalton </a:t>
            </a:r>
            <a:r>
              <a:rPr lang="en-US" dirty="0" err="1">
                <a:solidFill>
                  <a:srgbClr val="595959"/>
                </a:solidFill>
              </a:rPr>
              <a:t>Habib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4753" y="3037455"/>
            <a:ext cx="1383073" cy="95410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Edwardian Script ITC"/>
                <a:cs typeface="Edwardian Script ITC"/>
              </a:rPr>
              <a:t>Elegant </a:t>
            </a:r>
            <a:r>
              <a:rPr lang="en-US" sz="2800" dirty="0"/>
              <a:t>Bump 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9493" y="1316515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7949493" y="2643598"/>
            <a:ext cx="484632" cy="5541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34110" y="3412642"/>
            <a:ext cx="1486021" cy="70788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Linear</a:t>
            </a:r>
            <a:r>
              <a:rPr lang="en-US" sz="2000" dirty="0"/>
              <a:t> 2PS </a:t>
            </a:r>
            <a:r>
              <a:rPr lang="en-US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Gabow</a:t>
            </a:r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7949493" y="4239903"/>
            <a:ext cx="484632" cy="5541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8529" y="145216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beautiful idea -&gt;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3941382" y="2195203"/>
            <a:ext cx="484632" cy="66834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3941382" y="4196106"/>
            <a:ext cx="484632" cy="66834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8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16298</TotalTime>
  <Words>6420</Words>
  <Application>Microsoft Office PowerPoint</Application>
  <PresentationFormat>On-screen Show (4:3)</PresentationFormat>
  <Paragraphs>1509</Paragraphs>
  <Slides>109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Arial</vt:lpstr>
      <vt:lpstr>Calibri</vt:lpstr>
      <vt:lpstr>Calibri Light</vt:lpstr>
      <vt:lpstr>Edwardian Script ITC</vt:lpstr>
      <vt:lpstr>Office Theme</vt:lpstr>
      <vt:lpstr>The Most Elegant  Bump Number Algorithm</vt:lpstr>
      <vt:lpstr>Posets = partially ordered sets </vt:lpstr>
      <vt:lpstr>Posets = partially ordered sets </vt:lpstr>
      <vt:lpstr>Posets = partially ordered sets </vt:lpstr>
      <vt:lpstr>PowerPoint Presentation</vt:lpstr>
      <vt:lpstr>Posets = partially ordered sets </vt:lpstr>
      <vt:lpstr>Posets = partially ordered sets </vt:lpstr>
      <vt:lpstr>Posets = partially ordered sets </vt:lpstr>
      <vt:lpstr>Posets = partially ordered sets </vt:lpstr>
      <vt:lpstr>Posets = partially ordered sets </vt:lpstr>
      <vt:lpstr>Posets = partially ordered sets </vt:lpstr>
      <vt:lpstr>Posets = partially ordered sets </vt:lpstr>
      <vt:lpstr>Posets = partially ordered sets </vt:lpstr>
      <vt:lpstr>Posets = partially ordered sets </vt:lpstr>
      <vt:lpstr>Posets = partially ordered sets </vt:lpstr>
      <vt:lpstr>Bumps in linear extensions</vt:lpstr>
      <vt:lpstr>Bumps in linear extensions</vt:lpstr>
      <vt:lpstr>Bumps in linear extensions</vt:lpstr>
      <vt:lpstr>Bumps in linear extensions</vt:lpstr>
      <vt:lpstr>Bumps in linear extensions</vt:lpstr>
      <vt:lpstr>Bumps in linear extensions</vt:lpstr>
      <vt:lpstr>Bumps in linear extensions</vt:lpstr>
      <vt:lpstr>Bumps in linear extensions</vt:lpstr>
      <vt:lpstr>Bumps in linear extensions</vt:lpstr>
      <vt:lpstr>Bumps in linear extensions</vt:lpstr>
      <vt:lpstr>Bumps in linear extensions</vt:lpstr>
      <vt:lpstr>Bump Number Problem</vt:lpstr>
      <vt:lpstr>Greedily seeking min-bump l.e.</vt:lpstr>
      <vt:lpstr>Greedily seeking min-bump l.e</vt:lpstr>
      <vt:lpstr>Greedily seeking min-bump l.e</vt:lpstr>
      <vt:lpstr>Greedily seeking min-bump l.e</vt:lpstr>
      <vt:lpstr>Greedily seeking min-bump l.e</vt:lpstr>
      <vt:lpstr>Greedily seeking min-bump l.e</vt:lpstr>
      <vt:lpstr>Greedily seeking min-bump l.e</vt:lpstr>
      <vt:lpstr>Greedily seeking min-bump l.e</vt:lpstr>
      <vt:lpstr>Greedily seeking min-bump l.e</vt:lpstr>
      <vt:lpstr>Greedily seeking min-bump l.e</vt:lpstr>
      <vt:lpstr>Greedily seeking min-bump l.e</vt:lpstr>
      <vt:lpstr>PowerPoint Presentation</vt:lpstr>
      <vt:lpstr>Greedily seeking min-bump l.e</vt:lpstr>
      <vt:lpstr>Greedily seeking min-bump l.e</vt:lpstr>
      <vt:lpstr>Bump Number</vt:lpstr>
      <vt:lpstr>Linear Time Bump Number Schäffer &amp; Simons 1988 </vt:lpstr>
      <vt:lpstr>Algorithm, proof of correctness, and analysis</vt:lpstr>
      <vt:lpstr>Algorithm, proof of correctness, and analysis</vt:lpstr>
      <vt:lpstr>When Greedy is not enough </vt:lpstr>
      <vt:lpstr>When Greedy is not enough </vt:lpstr>
      <vt:lpstr>When Greedy is not enough </vt:lpstr>
      <vt:lpstr>Greedy bump#</vt:lpstr>
      <vt:lpstr>Greedy bump#</vt:lpstr>
      <vt:lpstr>Greedy bump#</vt:lpstr>
      <vt:lpstr>Greedy bump#</vt:lpstr>
      <vt:lpstr>Take the min at bottom of longest chain? Take the min with largest upper ideal?</vt:lpstr>
      <vt:lpstr>Take the min at bottom of longest chain? Take the min with largest upper ideal?</vt:lpstr>
      <vt:lpstr>Take the min at bottom of longest chain? Take the min with largest upper ideal?</vt:lpstr>
      <vt:lpstr>Take the min at bottom of longest chain? Take the min with largest upper ideal?</vt:lpstr>
      <vt:lpstr>Lexicographic Labelling</vt:lpstr>
      <vt:lpstr>Lexicographic Labelling</vt:lpstr>
      <vt:lpstr>Lexicographic Labelling</vt:lpstr>
      <vt:lpstr>Lexicographic Labelling</vt:lpstr>
      <vt:lpstr>Lexicographic Labelling</vt:lpstr>
      <vt:lpstr>Lexicographic Labelling</vt:lpstr>
      <vt:lpstr>Lexicographic Labelling</vt:lpstr>
      <vt:lpstr>Lexicographic Labelling</vt:lpstr>
      <vt:lpstr>Lexicographic Labelling</vt:lpstr>
      <vt:lpstr>Lexicographic Labelling</vt:lpstr>
      <vt:lpstr>Greedy + Lex = Greedlex</vt:lpstr>
      <vt:lpstr>Greedy + Lex = Greedlex</vt:lpstr>
      <vt:lpstr>Greedy + Lex = Greedlex</vt:lpstr>
      <vt:lpstr>Greedy + Lex = Greedlex</vt:lpstr>
      <vt:lpstr>Greedy + Lex = Greedlex</vt:lpstr>
      <vt:lpstr>Greedy + Lex = Greedlex</vt:lpstr>
      <vt:lpstr>Greedy + Lex = Greedlex</vt:lpstr>
      <vt:lpstr>Greedy + Lex = Greedlex</vt:lpstr>
      <vt:lpstr>Greedy + Lex = Greedlex</vt:lpstr>
      <vt:lpstr>Greedy + Lex = Greedlex</vt:lpstr>
      <vt:lpstr>Greedy + Lex = Greedlex</vt:lpstr>
      <vt:lpstr>Greedy + Lex = Greedlex</vt:lpstr>
      <vt:lpstr>Greedy + Lex = Greedlex</vt:lpstr>
      <vt:lpstr>Greedy + Lex = Greedlex</vt:lpstr>
      <vt:lpstr>Greedy + Lex = Greedlex</vt:lpstr>
      <vt:lpstr>PowerPoint Presentation</vt:lpstr>
      <vt:lpstr>PowerPoint Presentation</vt:lpstr>
      <vt:lpstr>PowerPoint Presentation</vt:lpstr>
      <vt:lpstr>Proof of LexYanking Lemma</vt:lpstr>
      <vt:lpstr>PowerPoint Presentation</vt:lpstr>
      <vt:lpstr>Proof of LexYanking Lemma</vt:lpstr>
      <vt:lpstr>Proof of LexYanking Lemma</vt:lpstr>
      <vt:lpstr>Proof of LexYanking Lemma</vt:lpstr>
      <vt:lpstr>Proof of LexYanking Lemma</vt:lpstr>
      <vt:lpstr>Proof of LexYanking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does this work fit in?</vt:lpstr>
      <vt:lpstr>Where does this work fit in?</vt:lpstr>
      <vt:lpstr>Where does this work fit in?</vt:lpstr>
      <vt:lpstr>How fast is the Elegant Algorithm?</vt:lpstr>
      <vt:lpstr>2-Processor Schedules</vt:lpstr>
      <vt:lpstr>2-Processor Schedules</vt:lpstr>
      <vt:lpstr>2-Processor Schedules</vt:lpstr>
      <vt:lpstr>Coffman-Graham Lexicographic Labelling</vt:lpstr>
      <vt:lpstr>Coffman-Graham Lexicographic Labelling</vt:lpstr>
      <vt:lpstr>Lexicographic Labelling and 2PS</vt:lpstr>
      <vt:lpstr>Further Work</vt:lpstr>
      <vt:lpstr>Thank You!</vt:lpstr>
      <vt:lpstr>Hamiltonicity of Cocomp Graphs</vt:lpstr>
    </vt:vector>
  </TitlesOfParts>
  <Company>Vancouver Island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Lexicographic Labelling: A new Bump Number Algorithm</dc:title>
  <dc:creator>Gara Pruesse</dc:creator>
  <cp:lastModifiedBy>Gara Pruesse</cp:lastModifiedBy>
  <cp:revision>191</cp:revision>
  <dcterms:created xsi:type="dcterms:W3CDTF">2014-02-18T22:57:36Z</dcterms:created>
  <dcterms:modified xsi:type="dcterms:W3CDTF">2019-10-01T18:18:12Z</dcterms:modified>
</cp:coreProperties>
</file>