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02" r:id="rId2"/>
    <p:sldId id="307" r:id="rId3"/>
    <p:sldId id="303" r:id="rId4"/>
    <p:sldId id="304" r:id="rId5"/>
    <p:sldId id="308" r:id="rId6"/>
    <p:sldId id="305" r:id="rId7"/>
    <p:sldId id="306" r:id="rId8"/>
    <p:sldId id="309" r:id="rId9"/>
    <p:sldId id="310" r:id="rId10"/>
    <p:sldId id="311" r:id="rId11"/>
  </p:sldIdLst>
  <p:sldSz cx="9144000" cy="6858000" type="screen4x3"/>
  <p:notesSz cx="7008813" cy="9294813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kumimoji="1" sz="2400" kern="1200">
        <a:solidFill>
          <a:schemeClr val="bg1"/>
        </a:solidFill>
        <a:latin typeface="Tahoma" pitchFamily="34" charset="0"/>
        <a:ea typeface="新細明體" charset="-120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defRPr kumimoji="1" sz="2400" kern="1200">
        <a:solidFill>
          <a:schemeClr val="bg1"/>
        </a:solidFill>
        <a:latin typeface="Tahoma" pitchFamily="34" charset="0"/>
        <a:ea typeface="新細明體" charset="-120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defRPr kumimoji="1" sz="2400" kern="1200">
        <a:solidFill>
          <a:schemeClr val="bg1"/>
        </a:solidFill>
        <a:latin typeface="Tahoma" pitchFamily="34" charset="0"/>
        <a:ea typeface="新細明體" charset="-120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defRPr kumimoji="1" sz="2400" kern="1200">
        <a:solidFill>
          <a:schemeClr val="bg1"/>
        </a:solidFill>
        <a:latin typeface="Tahoma" pitchFamily="34" charset="0"/>
        <a:ea typeface="新細明體" charset="-120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defRPr kumimoji="1" sz="2400" kern="1200">
        <a:solidFill>
          <a:schemeClr val="bg1"/>
        </a:solidFill>
        <a:latin typeface="Tahoma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bg1"/>
        </a:solidFill>
        <a:latin typeface="Tahoma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bg1"/>
        </a:solidFill>
        <a:latin typeface="Tahoma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bg1"/>
        </a:solidFill>
        <a:latin typeface="Tahoma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bg1"/>
        </a:solidFill>
        <a:latin typeface="Tahoma" pitchFamily="34" charset="0"/>
        <a:ea typeface="新細明體" charset="-12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9" autoAdjust="0"/>
    <p:restoredTop sz="80324" autoAdjust="0"/>
  </p:normalViewPr>
  <p:slideViewPr>
    <p:cSldViewPr>
      <p:cViewPr varScale="1">
        <p:scale>
          <a:sx n="88" d="100"/>
          <a:sy n="88" d="100"/>
        </p:scale>
        <p:origin x="-2226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Clr>
                <a:srgbClr val="000000"/>
              </a:buClr>
              <a:buSzPct val="100000"/>
              <a:buFont typeface="Times New Roman" charset="0"/>
              <a:buNone/>
              <a:defRPr kumimoji="1" sz="1200">
                <a:latin typeface="Tahoma" charset="0"/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6887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defRPr kumimoji="1" sz="1200">
                <a:latin typeface="Tahoma" charset="0"/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fld id="{1E93FFB2-08C6-4E11-AD3A-3729661C7D9F}" type="datetime1">
              <a:rPr lang="zh-TW" altLang="en-US"/>
              <a:pPr>
                <a:defRPr/>
              </a:pPr>
              <a:t>2017/5/23</a:t>
            </a:fld>
            <a:endParaRPr lang="en-US" altLang="zh-TW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8088"/>
            <a:ext cx="3036888" cy="465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Clr>
                <a:srgbClr val="000000"/>
              </a:buClr>
              <a:buSzPct val="100000"/>
              <a:buFont typeface="Times New Roman" charset="0"/>
              <a:buNone/>
              <a:defRPr kumimoji="1" sz="1200">
                <a:latin typeface="Tahoma" charset="0"/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defRPr kumimoji="1" sz="1200">
                <a:latin typeface="Tahoma" charset="0"/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fld id="{6DE05DA2-F354-4C09-BDC7-DD53E957F5E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713397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1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kumimoji="0" lang="zh-TW" altLang="en-US"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26627" name="AutoShape 2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kumimoji="0" lang="zh-TW" altLang="en-US"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kumimoji="0" lang="zh-TW" altLang="en-US"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kumimoji="0" lang="zh-TW" altLang="en-US"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25606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6913"/>
            <a:ext cx="4646613" cy="3484562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935038" y="4416425"/>
            <a:ext cx="5137150" cy="4179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3600" tIns="46800" rIns="936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TW" noProof="0"/>
          </a:p>
        </p:txBody>
      </p:sp>
      <p:sp>
        <p:nvSpPr>
          <p:cNvPr id="26632" name="Text Box 7"/>
          <p:cNvSpPr txBox="1"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kumimoji="0" lang="zh-TW" altLang="en-US"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971925" y="8831263"/>
            <a:ext cx="3035300" cy="461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3600" tIns="46800" rIns="936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0" sz="1200">
                <a:solidFill>
                  <a:srgbClr val="000000"/>
                </a:solidFill>
                <a:latin typeface="Tahoma" charset="0"/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fld id="{B329BE06-5B6F-4163-A730-C53C366EA3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62049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kumimoji="1" sz="1200" kern="1200">
        <a:solidFill>
          <a:srgbClr val="000000"/>
        </a:solidFill>
        <a:latin typeface="Times New Roman" pitchFamily="16" charset="0"/>
        <a:ea typeface="新細明體" charset="0"/>
        <a:cs typeface="新細明體" charset="0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kumimoji="1" sz="1200" kern="1200">
        <a:solidFill>
          <a:srgbClr val="000000"/>
        </a:solidFill>
        <a:latin typeface="Times New Roman" pitchFamily="16" charset="0"/>
        <a:ea typeface="新細明體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kumimoji="1" sz="1200" kern="1200">
        <a:solidFill>
          <a:srgbClr val="000000"/>
        </a:solidFill>
        <a:latin typeface="Times New Roman" pitchFamily="16" charset="0"/>
        <a:ea typeface="新細明體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kumimoji="1" sz="1200" kern="1200">
        <a:solidFill>
          <a:srgbClr val="000000"/>
        </a:solidFill>
        <a:latin typeface="Times New Roman" pitchFamily="16" charset="0"/>
        <a:ea typeface="新細明體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kumimoji="1" sz="1200" kern="1200">
        <a:solidFill>
          <a:srgbClr val="000000"/>
        </a:solidFill>
        <a:latin typeface="Times New Roman" pitchFamily="16" charset="0"/>
        <a:ea typeface="新細明體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sz="16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329BE06-5B6F-4163-A730-C53C366EA367}" type="slidenum">
              <a:rPr lang="en-US" altLang="zh-TW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62572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DAQ7432, DAQ7230,DAQ6509</a:t>
            </a:r>
            <a:r>
              <a:rPr lang="en-US" altLang="zh-TW" baseline="0" dirty="0" smtClean="0"/>
              <a:t> : </a:t>
            </a:r>
            <a:r>
              <a:rPr lang="zh-TW" altLang="en-US" baseline="0" dirty="0" smtClean="0"/>
              <a:t>利用</a:t>
            </a:r>
            <a:r>
              <a:rPr lang="en-US" altLang="zh-TW" baseline="0" dirty="0" smtClean="0"/>
              <a:t>TTL</a:t>
            </a:r>
            <a:r>
              <a:rPr lang="zh-TW" altLang="en-US" baseline="0" dirty="0" smtClean="0"/>
              <a:t>與</a:t>
            </a:r>
            <a:r>
              <a:rPr lang="en-US" altLang="zh-TW" baseline="0" dirty="0" smtClean="0"/>
              <a:t>Handler</a:t>
            </a:r>
            <a:r>
              <a:rPr lang="zh-TW" altLang="en-US" baseline="0" dirty="0" smtClean="0"/>
              <a:t>通訊</a:t>
            </a:r>
            <a:r>
              <a:rPr lang="en-US" altLang="zh-TW" baseline="0" dirty="0" smtClean="0"/>
              <a:t>, </a:t>
            </a:r>
            <a:r>
              <a:rPr lang="zh-TW" altLang="en-US" baseline="0" dirty="0" smtClean="0"/>
              <a:t>通常用於</a:t>
            </a:r>
            <a:r>
              <a:rPr lang="en-US" altLang="zh-TW" baseline="0" dirty="0" err="1" smtClean="0"/>
              <a:t>Bowlfeeder</a:t>
            </a:r>
            <a:r>
              <a:rPr lang="zh-TW" altLang="en-US" baseline="0" dirty="0" smtClean="0"/>
              <a:t>類</a:t>
            </a:r>
            <a:r>
              <a:rPr lang="en-US" altLang="zh-TW" baseline="0" dirty="0" smtClean="0"/>
              <a:t>Handler</a:t>
            </a:r>
            <a:r>
              <a:rPr lang="zh-TW" altLang="en-US" baseline="0" dirty="0" smtClean="0"/>
              <a:t>如</a:t>
            </a:r>
            <a:r>
              <a:rPr lang="en-US" altLang="zh-TW" baseline="0" dirty="0" err="1" smtClean="0"/>
              <a:t>Ismeca</a:t>
            </a:r>
            <a:r>
              <a:rPr lang="en-US" altLang="zh-TW" baseline="0" dirty="0" smtClean="0"/>
              <a:t>, Tripod</a:t>
            </a:r>
            <a:r>
              <a:rPr lang="zh-TW" altLang="en-US" baseline="0" dirty="0" smtClean="0"/>
              <a:t>等做</a:t>
            </a:r>
            <a:r>
              <a:rPr lang="en-US" altLang="zh-TW" baseline="0" dirty="0" smtClean="0"/>
              <a:t>FT</a:t>
            </a:r>
            <a:r>
              <a:rPr lang="zh-TW" altLang="en-US" baseline="0" dirty="0" smtClean="0"/>
              <a:t>測試</a:t>
            </a:r>
            <a:endParaRPr lang="en-US" altLang="zh-TW" baseline="0" dirty="0" smtClean="0"/>
          </a:p>
          <a:p>
            <a:r>
              <a:rPr lang="en-US" altLang="zh-TW" baseline="0" dirty="0" smtClean="0"/>
              <a:t>GPIBEPSON: </a:t>
            </a:r>
            <a:r>
              <a:rPr lang="zh-TW" altLang="en-US" baseline="0" dirty="0" smtClean="0"/>
              <a:t>藉由</a:t>
            </a:r>
            <a:r>
              <a:rPr lang="en-US" altLang="zh-TW" baseline="0" dirty="0" smtClean="0"/>
              <a:t>GPIB</a:t>
            </a:r>
            <a:r>
              <a:rPr lang="zh-TW" altLang="en-US" baseline="0" dirty="0" smtClean="0"/>
              <a:t>與</a:t>
            </a:r>
            <a:r>
              <a:rPr lang="en-US" altLang="zh-TW" baseline="0" dirty="0" smtClean="0"/>
              <a:t>Handler</a:t>
            </a:r>
            <a:r>
              <a:rPr lang="zh-TW" altLang="en-US" baseline="0" dirty="0" smtClean="0"/>
              <a:t>做溝通</a:t>
            </a:r>
            <a:r>
              <a:rPr lang="en-US" altLang="zh-TW" baseline="0" dirty="0" smtClean="0"/>
              <a:t>, </a:t>
            </a:r>
            <a:r>
              <a:rPr lang="zh-TW" altLang="en-US" baseline="0" dirty="0" smtClean="0"/>
              <a:t>通常用於</a:t>
            </a:r>
            <a:r>
              <a:rPr lang="en-US" altLang="zh-TW" baseline="0" dirty="0" err="1" smtClean="0"/>
              <a:t>pick&amp;place</a:t>
            </a:r>
            <a:r>
              <a:rPr lang="zh-TW" altLang="en-US" baseline="0" dirty="0" smtClean="0"/>
              <a:t>類</a:t>
            </a:r>
            <a:r>
              <a:rPr lang="en-US" altLang="zh-TW" baseline="0" dirty="0" smtClean="0"/>
              <a:t>Handler</a:t>
            </a:r>
            <a:r>
              <a:rPr lang="zh-TW" altLang="en-US" baseline="0" dirty="0" smtClean="0"/>
              <a:t>如</a:t>
            </a:r>
            <a:r>
              <a:rPr lang="en-US" altLang="zh-TW" baseline="0" dirty="0" smtClean="0"/>
              <a:t>EPSON 8000N</a:t>
            </a:r>
            <a:r>
              <a:rPr lang="zh-TW" altLang="en-US" baseline="0" dirty="0" smtClean="0"/>
              <a:t>等做</a:t>
            </a:r>
            <a:r>
              <a:rPr lang="en-US" altLang="zh-TW" baseline="0" dirty="0" smtClean="0"/>
              <a:t>FT</a:t>
            </a:r>
            <a:r>
              <a:rPr lang="zh-TW" altLang="en-US" baseline="0" dirty="0" smtClean="0"/>
              <a:t>測試</a:t>
            </a:r>
            <a:endParaRPr lang="en-US" altLang="zh-TW" baseline="0" dirty="0" smtClean="0"/>
          </a:p>
          <a:p>
            <a:r>
              <a:rPr lang="en-US" altLang="zh-TW" baseline="0" dirty="0" smtClean="0"/>
              <a:t>GPIBUF200: </a:t>
            </a:r>
            <a:r>
              <a:rPr lang="zh-TW" altLang="en-US" baseline="0" dirty="0" smtClean="0"/>
              <a:t>藉由</a:t>
            </a:r>
            <a:r>
              <a:rPr lang="en-US" altLang="zh-TW" baseline="0" dirty="0" smtClean="0"/>
              <a:t>GPIB</a:t>
            </a:r>
            <a:r>
              <a:rPr lang="zh-TW" altLang="en-US" baseline="0" dirty="0" smtClean="0"/>
              <a:t>與</a:t>
            </a:r>
            <a:r>
              <a:rPr lang="en-US" altLang="zh-TW" baseline="0" dirty="0" smtClean="0"/>
              <a:t>Prober</a:t>
            </a:r>
            <a:r>
              <a:rPr lang="zh-TW" altLang="en-US" baseline="0" dirty="0" smtClean="0"/>
              <a:t>做溝通</a:t>
            </a:r>
            <a:r>
              <a:rPr lang="en-US" altLang="zh-TW" baseline="0" dirty="0" smtClean="0"/>
              <a:t>, </a:t>
            </a:r>
            <a:r>
              <a:rPr lang="zh-TW" altLang="en-US" baseline="0" dirty="0" smtClean="0"/>
              <a:t>用於</a:t>
            </a:r>
            <a:r>
              <a:rPr lang="en-US" altLang="zh-TW" baseline="0" dirty="0" smtClean="0"/>
              <a:t>CP</a:t>
            </a:r>
            <a:r>
              <a:rPr lang="zh-TW" altLang="en-US" baseline="0" dirty="0" smtClean="0"/>
              <a:t>測試</a:t>
            </a:r>
            <a:r>
              <a:rPr lang="en-US" altLang="zh-TW" baseline="0" dirty="0" smtClean="0"/>
              <a:t>, </a:t>
            </a:r>
            <a:r>
              <a:rPr lang="zh-TW" altLang="en-US" baseline="0" dirty="0" smtClean="0"/>
              <a:t>只能跟</a:t>
            </a:r>
            <a:r>
              <a:rPr lang="en-US" altLang="zh-TW" baseline="0" dirty="0" smtClean="0"/>
              <a:t>UF200</a:t>
            </a:r>
            <a:r>
              <a:rPr lang="zh-TW" altLang="en-US" baseline="0" dirty="0" smtClean="0"/>
              <a:t>型號</a:t>
            </a:r>
            <a:r>
              <a:rPr lang="en-US" altLang="zh-TW" baseline="0" dirty="0" smtClean="0"/>
              <a:t>Prober</a:t>
            </a:r>
            <a:r>
              <a:rPr lang="zh-TW" altLang="en-US" baseline="0" smtClean="0"/>
              <a:t>溝通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329BE06-5B6F-4163-A730-C53C366EA367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33143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TW" dirty="0" smtClean="0"/>
              <a:t>SGSetting.ini</a:t>
            </a:r>
            <a:r>
              <a:rPr lang="zh-TW" altLang="en-US" dirty="0" smtClean="0"/>
              <a:t>可用來讓</a:t>
            </a:r>
            <a:r>
              <a:rPr lang="en-US" altLang="zh-TW" dirty="0" err="1" smtClean="0"/>
              <a:t>AutoLotID</a:t>
            </a:r>
            <a:r>
              <a:rPr lang="zh-TW" altLang="en-US" dirty="0" smtClean="0"/>
              <a:t>或</a:t>
            </a:r>
            <a:r>
              <a:rPr lang="en-US" altLang="zh-TW" dirty="0" err="1" smtClean="0"/>
              <a:t>LotIDKey</a:t>
            </a:r>
            <a:r>
              <a:rPr lang="zh-TW" altLang="en-US" dirty="0" smtClean="0"/>
              <a:t>去知道要關聯那個客戶的</a:t>
            </a:r>
            <a:r>
              <a:rPr lang="en-US" altLang="zh-TW" dirty="0" smtClean="0"/>
              <a:t>naming rule.</a:t>
            </a:r>
          </a:p>
          <a:p>
            <a:pPr marL="228600" indent="-228600">
              <a:buAutoNum type="arabicPeriod"/>
            </a:pPr>
            <a:r>
              <a:rPr lang="zh-TW" altLang="en-US" dirty="0" smtClean="0"/>
              <a:t>在</a:t>
            </a:r>
            <a:r>
              <a:rPr lang="en-US" altLang="zh-TW" dirty="0" smtClean="0"/>
              <a:t>Setup module</a:t>
            </a:r>
            <a:r>
              <a:rPr lang="zh-TW" altLang="en-US" dirty="0" smtClean="0"/>
              <a:t>中</a:t>
            </a:r>
            <a:r>
              <a:rPr lang="en-US" altLang="zh-TW" dirty="0" smtClean="0"/>
              <a:t>, </a:t>
            </a:r>
            <a:r>
              <a:rPr lang="zh-TW" altLang="en-US" dirty="0" smtClean="0"/>
              <a:t>會依靠此一檔案中的順序來判定</a:t>
            </a:r>
            <a:r>
              <a:rPr lang="en-US" altLang="zh-TW" dirty="0" err="1" smtClean="0"/>
              <a:t>MyModuleVar.Config.ProductType</a:t>
            </a:r>
            <a:r>
              <a:rPr lang="zh-TW" altLang="en-US" dirty="0" smtClean="0"/>
              <a:t>的數值</a:t>
            </a: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zh-TW" altLang="en-US" dirty="0" smtClean="0"/>
              <a:t>依照</a:t>
            </a:r>
            <a:r>
              <a:rPr lang="en-US" altLang="zh-TW" dirty="0" err="1" smtClean="0"/>
              <a:t>ProductType</a:t>
            </a:r>
            <a:r>
              <a:rPr lang="zh-TW" altLang="en-US" dirty="0" smtClean="0"/>
              <a:t>則可讓</a:t>
            </a:r>
            <a:r>
              <a:rPr lang="en-US" altLang="zh-TW" dirty="0" err="1" smtClean="0"/>
              <a:t>AutoLotID</a:t>
            </a:r>
            <a:r>
              <a:rPr lang="zh-TW" altLang="en-US" dirty="0" smtClean="0"/>
              <a:t>或</a:t>
            </a:r>
            <a:r>
              <a:rPr lang="en-US" altLang="zh-TW" dirty="0" err="1" smtClean="0"/>
              <a:t>LotIDKey</a:t>
            </a:r>
            <a:r>
              <a:rPr lang="zh-TW" altLang="en-US" dirty="0" smtClean="0"/>
              <a:t>取得要執行哪個函式</a:t>
            </a: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zh-TW" altLang="en-US" dirty="0" smtClean="0"/>
              <a:t>新增客戶則在</a:t>
            </a:r>
            <a:r>
              <a:rPr lang="en-US" altLang="zh-TW" dirty="0" smtClean="0"/>
              <a:t>Customer</a:t>
            </a:r>
            <a:r>
              <a:rPr lang="zh-TW" altLang="en-US" dirty="0" smtClean="0"/>
              <a:t>及</a:t>
            </a:r>
            <a:r>
              <a:rPr lang="en-US" altLang="zh-TW" dirty="0" err="1" smtClean="0"/>
              <a:t>CustomerNo</a:t>
            </a:r>
            <a:r>
              <a:rPr lang="zh-TW" altLang="en-US" dirty="0" smtClean="0"/>
              <a:t>的後面加上新客戶資訊即可</a:t>
            </a:r>
            <a:r>
              <a:rPr lang="en-US" altLang="zh-TW" dirty="0" smtClean="0"/>
              <a:t>, </a:t>
            </a:r>
            <a:r>
              <a:rPr lang="zh-TW" altLang="en-US" dirty="0" smtClean="0"/>
              <a:t>而</a:t>
            </a:r>
            <a:r>
              <a:rPr lang="en-US" altLang="zh-TW" dirty="0" err="1" smtClean="0"/>
              <a:t>AutoLotID</a:t>
            </a:r>
            <a:r>
              <a:rPr lang="zh-TW" altLang="en-US" dirty="0" smtClean="0"/>
              <a:t>或</a:t>
            </a:r>
            <a:r>
              <a:rPr lang="en-US" altLang="zh-TW" dirty="0" err="1" smtClean="0"/>
              <a:t>LotIDKey</a:t>
            </a:r>
            <a:r>
              <a:rPr lang="zh-TW" altLang="en-US" dirty="0" smtClean="0"/>
              <a:t>則可依照</a:t>
            </a:r>
            <a:r>
              <a:rPr lang="en-US" altLang="zh-TW" dirty="0" err="1" smtClean="0"/>
              <a:t>ProductType</a:t>
            </a:r>
            <a:r>
              <a:rPr lang="zh-TW" altLang="en-US" dirty="0" smtClean="0"/>
              <a:t>來選擇</a:t>
            </a:r>
            <a:r>
              <a:rPr lang="en-US" altLang="zh-TW" smtClean="0"/>
              <a:t>naming rule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329BE06-5B6F-4163-A730-C53C366EA367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7568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5813" cy="530701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30701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3946525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56125" y="1604963"/>
            <a:ext cx="3946525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將圖片拖曳至版面配置區或按一下圖示以新增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1"/>
          <p:cNvSpPr txBox="1">
            <a:spLocks noChangeArrowheads="1"/>
          </p:cNvSpPr>
          <p:nvPr/>
        </p:nvSpPr>
        <p:spPr bwMode="auto">
          <a:xfrm>
            <a:off x="914400" y="6321425"/>
            <a:ext cx="1905000" cy="4603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kumimoji="0" lang="zh-TW" altLang="en-US"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1027" name="Text Box 2"/>
          <p:cNvSpPr txBox="1">
            <a:spLocks noChangeArrowheads="1"/>
          </p:cNvSpPr>
          <p:nvPr/>
        </p:nvSpPr>
        <p:spPr bwMode="auto">
          <a:xfrm>
            <a:off x="3352800" y="6321425"/>
            <a:ext cx="2895600" cy="4603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kumimoji="0" lang="zh-TW" altLang="en-US"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6781800" y="6319838"/>
            <a:ext cx="1901825" cy="458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>
              <a:buClrTx/>
              <a:buSzPct val="100000"/>
              <a:buFontTx/>
              <a:buNone/>
              <a:defRPr kumimoji="0">
                <a:solidFill>
                  <a:srgbClr val="000000"/>
                </a:solidFill>
                <a:latin typeface="Tahoma" charset="0"/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6248400" y="6324600"/>
            <a:ext cx="457200" cy="381000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rgbClr val="FFFFFF"/>
              </a:gs>
            </a:gsLst>
            <a:lin ang="18900000" scaled="1"/>
          </a:gradFill>
          <a:ln>
            <a:noFill/>
          </a:ln>
          <a:ex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kumimoji="0" lang="zh-TW" altLang="en-US"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6477000" y="6248400"/>
            <a:ext cx="533400" cy="304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F01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kumimoji="0" lang="zh-TW" altLang="en-US"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6400800" y="6400800"/>
            <a:ext cx="533400" cy="304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3333CC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kumimoji="0" lang="zh-TW" altLang="en-US">
              <a:latin typeface="Tahoma" charset="0"/>
              <a:ea typeface="新細明體" charset="0"/>
              <a:cs typeface="新細明體" charset="0"/>
            </a:endParaRPr>
          </a:p>
        </p:txBody>
      </p:sp>
      <p:pic>
        <p:nvPicPr>
          <p:cNvPr id="1032" name="Picture 7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086600" y="6205538"/>
            <a:ext cx="16764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AutoShape 8"/>
          <p:cNvSpPr>
            <a:spLocks noChangeArrowheads="1"/>
          </p:cNvSpPr>
          <p:nvPr/>
        </p:nvSpPr>
        <p:spPr bwMode="auto">
          <a:xfrm flipV="1">
            <a:off x="0" y="0"/>
            <a:ext cx="1066800" cy="2667000"/>
          </a:xfrm>
          <a:prstGeom prst="rtTriangle">
            <a:avLst/>
          </a:prstGeom>
          <a:gradFill rotWithShape="0">
            <a:gsLst>
              <a:gs pos="0">
                <a:srgbClr val="D8D882"/>
              </a:gs>
              <a:gs pos="100000">
                <a:srgbClr val="FFFF99"/>
              </a:gs>
            </a:gsLst>
            <a:lin ang="2700000" scaled="1"/>
          </a:gradFill>
          <a:ln>
            <a:noFill/>
          </a:ln>
          <a:ex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kumimoji="0" lang="zh-TW" altLang="en-US"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1034" name="AutoShape 9"/>
          <p:cNvSpPr>
            <a:spLocks noChangeArrowheads="1"/>
          </p:cNvSpPr>
          <p:nvPr/>
        </p:nvSpPr>
        <p:spPr bwMode="auto">
          <a:xfrm>
            <a:off x="0" y="1447800"/>
            <a:ext cx="2514600" cy="5410200"/>
          </a:xfrm>
          <a:prstGeom prst="rtTriangle">
            <a:avLst/>
          </a:prstGeom>
          <a:gradFill rotWithShape="0">
            <a:gsLst>
              <a:gs pos="0">
                <a:srgbClr val="9BC1B7"/>
              </a:gs>
              <a:gs pos="100000">
                <a:srgbClr val="CDFFF2"/>
              </a:gs>
            </a:gsLst>
            <a:lin ang="2700000" scaled="1"/>
          </a:gradFill>
          <a:ln>
            <a:noFill/>
          </a:ln>
          <a:ex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kumimoji="0" lang="zh-TW" altLang="en-US"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1035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GB" smtClean="0"/>
              <a:t>請按一下滑鼠，編輯標題文的格式。</a:t>
            </a:r>
          </a:p>
        </p:txBody>
      </p:sp>
      <p:sp>
        <p:nvSpPr>
          <p:cNvPr id="1036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045450" cy="397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GB" smtClean="0"/>
              <a:t>請按滑鼠，編輯大綱文字格式。</a:t>
            </a:r>
          </a:p>
          <a:p>
            <a:pPr lvl="1"/>
            <a:r>
              <a:rPr lang="zh-TW" altLang="en-GB" smtClean="0"/>
              <a:t>第二個大綱層次</a:t>
            </a:r>
          </a:p>
          <a:p>
            <a:pPr lvl="2"/>
            <a:r>
              <a:rPr lang="zh-TW" altLang="en-GB" smtClean="0"/>
              <a:t>第三個大綱層次</a:t>
            </a:r>
          </a:p>
          <a:p>
            <a:pPr lvl="3"/>
            <a:r>
              <a:rPr lang="zh-TW" altLang="en-GB" smtClean="0"/>
              <a:t>第四個大綱層次</a:t>
            </a:r>
          </a:p>
          <a:p>
            <a:pPr lvl="4"/>
            <a:r>
              <a:rPr lang="zh-TW" altLang="en-GB" smtClean="0"/>
              <a:t>第五個大綱層次</a:t>
            </a:r>
          </a:p>
          <a:p>
            <a:pPr lvl="4"/>
            <a:r>
              <a:rPr lang="zh-TW" altLang="en-GB" smtClean="0"/>
              <a:t>第六個大綱層次</a:t>
            </a:r>
          </a:p>
          <a:p>
            <a:pPr lvl="4"/>
            <a:r>
              <a:rPr lang="zh-TW" altLang="en-GB" smtClean="0"/>
              <a:t>第七個大綱層次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4400">
          <a:solidFill>
            <a:srgbClr val="333399"/>
          </a:solidFill>
          <a:latin typeface="+mj-lt"/>
          <a:ea typeface="+mj-ea"/>
          <a:cs typeface="新細明體" charset="0"/>
        </a:defRPr>
      </a:lvl1pPr>
      <a:lvl2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4400">
          <a:solidFill>
            <a:srgbClr val="333399"/>
          </a:solidFill>
          <a:latin typeface="Tahoma" pitchFamily="32" charset="0"/>
          <a:ea typeface="新細明體" charset="-120"/>
          <a:cs typeface="新細明體" charset="0"/>
        </a:defRPr>
      </a:lvl2pPr>
      <a:lvl3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4400">
          <a:solidFill>
            <a:srgbClr val="333399"/>
          </a:solidFill>
          <a:latin typeface="Tahoma" pitchFamily="32" charset="0"/>
          <a:ea typeface="新細明體" charset="-120"/>
          <a:cs typeface="新細明體" charset="0"/>
        </a:defRPr>
      </a:lvl3pPr>
      <a:lvl4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4400">
          <a:solidFill>
            <a:srgbClr val="333399"/>
          </a:solidFill>
          <a:latin typeface="Tahoma" pitchFamily="32" charset="0"/>
          <a:ea typeface="新細明體" charset="-120"/>
          <a:cs typeface="新細明體" charset="0"/>
        </a:defRPr>
      </a:lvl4pPr>
      <a:lvl5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4400">
          <a:solidFill>
            <a:srgbClr val="333399"/>
          </a:solidFill>
          <a:latin typeface="Tahoma" pitchFamily="32" charset="0"/>
          <a:ea typeface="新細明體" charset="-120"/>
          <a:cs typeface="新細明體" charset="0"/>
        </a:defRPr>
      </a:lvl5pPr>
      <a:lvl6pPr marL="25146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Tahoma" pitchFamily="32" charset="0"/>
          <a:ea typeface="新細明體" charset="-120"/>
        </a:defRPr>
      </a:lvl6pPr>
      <a:lvl7pPr marL="29718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Tahoma" pitchFamily="32" charset="0"/>
          <a:ea typeface="新細明體" charset="-120"/>
        </a:defRPr>
      </a:lvl7pPr>
      <a:lvl8pPr marL="34290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Tahoma" pitchFamily="32" charset="0"/>
          <a:ea typeface="新細明體" charset="-120"/>
        </a:defRPr>
      </a:lvl8pPr>
      <a:lvl9pPr marL="38862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Tahoma" pitchFamily="32" charset="0"/>
          <a:ea typeface="新細明體" charset="-120"/>
        </a:defRPr>
      </a:lvl9pPr>
    </p:titleStyle>
    <p:bodyStyle>
      <a:lvl1pPr marL="342900" indent="-342900" algn="l" defTabSz="449263" rtl="0" eaLnBrk="1" fontAlgn="base" hangingPunct="1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kumimoji="1" sz="3200">
          <a:solidFill>
            <a:srgbClr val="000000"/>
          </a:solidFill>
          <a:latin typeface="+mn-lt"/>
          <a:ea typeface="+mn-ea"/>
          <a:cs typeface="新細明體" charset="0"/>
        </a:defRPr>
      </a:lvl1pPr>
      <a:lvl2pPr marL="742950" indent="-285750" algn="l" defTabSz="449263" rtl="0" eaLnBrk="1" fontAlgn="base" hangingPunct="1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kumimoji="1"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kumimoji="1"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kumimoji="1"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kumimoji="1"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sz="3200" dirty="0"/>
              <a:t>SGOS Checked Procedure for new build/modified SG9000 Tester</a:t>
            </a:r>
            <a:endParaRPr kumimoji="1" lang="zh-TW" altLang="en-US" sz="3200" dirty="0"/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44354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000" dirty="0"/>
              <a:t>SGOS Check Procedure</a:t>
            </a:r>
            <a:endParaRPr lang="zh-TW" altLang="en-US" sz="3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b="1" dirty="0">
                <a:solidFill>
                  <a:schemeClr val="tx1"/>
                </a:solidFill>
              </a:rPr>
              <a:t>Check 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SGSetting.ini </a:t>
            </a:r>
            <a:r>
              <a:rPr lang="en-US" altLang="zh-TW" sz="2000" b="1" dirty="0">
                <a:solidFill>
                  <a:schemeClr val="tx1"/>
                </a:solidFill>
              </a:rPr>
              <a:t>in 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/Utility </a:t>
            </a:r>
            <a:r>
              <a:rPr lang="en-US" altLang="zh-TW" sz="2000" b="1" dirty="0">
                <a:solidFill>
                  <a:schemeClr val="tx1"/>
                </a:solidFill>
              </a:rPr>
              <a:t>directory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zh-TW" sz="1800" dirty="0" smtClean="0">
                <a:solidFill>
                  <a:schemeClr val="tx1"/>
                </a:solidFill>
              </a:rPr>
              <a:t>1. It’s related to the “Customer’ set in SPJT file and the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AutoLotID</a:t>
            </a:r>
            <a:r>
              <a:rPr lang="en-US" altLang="zh-TW" sz="1800" dirty="0" smtClean="0">
                <a:solidFill>
                  <a:schemeClr val="tx1"/>
                </a:solidFill>
              </a:rPr>
              <a:t> module to know use which customer’s file rule</a:t>
            </a:r>
          </a:p>
          <a:p>
            <a:r>
              <a:rPr lang="en-US" altLang="zh-TW" sz="1800" dirty="0" smtClean="0">
                <a:solidFill>
                  <a:schemeClr val="tx1"/>
                </a:solidFill>
              </a:rPr>
              <a:t>2. The key “Customer” mean customer name store as same as in SPJT file and split by comma.</a:t>
            </a:r>
          </a:p>
          <a:p>
            <a:r>
              <a:rPr lang="en-US" altLang="zh-TW" sz="1800" dirty="0" smtClean="0">
                <a:solidFill>
                  <a:schemeClr val="tx1"/>
                </a:solidFill>
              </a:rPr>
              <a:t>3. The key “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CustomerNo</a:t>
            </a:r>
            <a:r>
              <a:rPr lang="en-US" altLang="zh-TW" sz="1800" dirty="0" smtClean="0">
                <a:solidFill>
                  <a:schemeClr val="tx1"/>
                </a:solidFill>
              </a:rPr>
              <a:t>” mean the number indicate which customer that same as in barcode file.</a:t>
            </a:r>
          </a:p>
          <a:p>
            <a:endParaRPr lang="en-US" altLang="zh-TW" sz="2000" b="1" dirty="0">
              <a:solidFill>
                <a:schemeClr val="tx1"/>
              </a:solidFill>
            </a:endParaRPr>
          </a:p>
          <a:p>
            <a:endParaRPr lang="zh-TW" altLang="en-US" sz="2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4" y="3933056"/>
            <a:ext cx="5647683" cy="332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203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z="3000" dirty="0" smtClean="0"/>
              <a:t>SGOS Check Procedure</a:t>
            </a:r>
            <a:endParaRPr kumimoji="1" lang="zh-TW" altLang="en-US" sz="3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2400" dirty="0" smtClean="0"/>
              <a:t>1. Make sure </a:t>
            </a:r>
            <a:r>
              <a:rPr kumimoji="1" lang="en-US" altLang="zh-TW" sz="2400" dirty="0" err="1" smtClean="0"/>
              <a:t>AutoUpdate</a:t>
            </a:r>
            <a:r>
              <a:rPr kumimoji="1" lang="en-US" altLang="zh-TW" sz="2400" dirty="0" smtClean="0"/>
              <a:t> installed in tester.</a:t>
            </a:r>
          </a:p>
          <a:p>
            <a:r>
              <a:rPr lang="en-US" altLang="zh-TW" sz="2400" dirty="0" smtClean="0"/>
              <a:t>2. Create shortcut of </a:t>
            </a:r>
            <a:r>
              <a:rPr lang="en-US" altLang="zh-TW" sz="2400" dirty="0" err="1" smtClean="0"/>
              <a:t>AutoUpdate</a:t>
            </a:r>
            <a:r>
              <a:rPr lang="en-US" altLang="zh-TW" sz="2400" dirty="0" smtClean="0"/>
              <a:t> on desktop</a:t>
            </a:r>
            <a:endParaRPr kumimoji="1" lang="en-US" altLang="zh-TW" sz="2400" dirty="0" smtClean="0"/>
          </a:p>
          <a:p>
            <a:r>
              <a:rPr lang="en-US" altLang="zh-TW" sz="2400" dirty="0" smtClean="0"/>
              <a:t>3. Check OSUpdate.ini setting</a:t>
            </a:r>
          </a:p>
          <a:p>
            <a:r>
              <a:rPr kumimoji="1" lang="en-US" altLang="zh-TW" sz="2400" dirty="0" smtClean="0"/>
              <a:t>4. Check SG9000II.ini setting</a:t>
            </a:r>
          </a:p>
          <a:p>
            <a:r>
              <a:rPr lang="en-US" altLang="zh-TW" sz="2400" dirty="0" smtClean="0"/>
              <a:t>5. Check interface type setting</a:t>
            </a:r>
          </a:p>
          <a:p>
            <a:r>
              <a:rPr kumimoji="1" lang="en-US" altLang="zh-TW" sz="2400" dirty="0" smtClean="0"/>
              <a:t>6. Check EndLot.txt</a:t>
            </a:r>
          </a:p>
          <a:p>
            <a:r>
              <a:rPr lang="en-US" altLang="zh-TW" sz="2400" dirty="0" smtClean="0"/>
              <a:t>7. Check SGSeting.ini</a:t>
            </a:r>
            <a:endParaRPr kumimoji="1" lang="en-US" altLang="zh-TW" sz="2400" dirty="0" smtClean="0"/>
          </a:p>
          <a:p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68435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z="3000" dirty="0" smtClean="0"/>
              <a:t>SGOS Check Procedure</a:t>
            </a:r>
            <a:endParaRPr kumimoji="1" lang="zh-TW" altLang="en-US" sz="3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2400" dirty="0" smtClean="0"/>
              <a:t>1. Make sure </a:t>
            </a:r>
            <a:r>
              <a:rPr kumimoji="1" lang="en-US" altLang="zh-TW" sz="2400" dirty="0" err="1" smtClean="0"/>
              <a:t>AutoUpdate</a:t>
            </a:r>
            <a:r>
              <a:rPr kumimoji="1" lang="en-US" altLang="zh-TW" sz="2400" dirty="0" smtClean="0"/>
              <a:t> installed in tester.</a:t>
            </a:r>
          </a:p>
          <a:p>
            <a:r>
              <a:rPr lang="en-US" altLang="zh-TW" sz="2400" dirty="0" smtClean="0"/>
              <a:t>2. Check OSUpdate.ini setting</a:t>
            </a:r>
            <a:endParaRPr kumimoji="1" lang="en-US" altLang="zh-TW" sz="2400" dirty="0" smtClean="0"/>
          </a:p>
          <a:p>
            <a:endParaRPr kumimoji="1" lang="zh-TW" altLang="en-US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429793"/>
            <a:ext cx="7884368" cy="435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81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z="3000" dirty="0" smtClean="0"/>
              <a:t>SGOS Check Procedure</a:t>
            </a:r>
            <a:endParaRPr kumimoji="1" lang="zh-TW" altLang="en-US" sz="3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2400" dirty="0" smtClean="0"/>
              <a:t>OSUpdate</a:t>
            </a:r>
            <a:r>
              <a:rPr lang="en-US" altLang="zh-TW" sz="2400" dirty="0" smtClean="0"/>
              <a:t>.ini</a:t>
            </a:r>
          </a:p>
          <a:p>
            <a:r>
              <a:rPr kumimoji="1" lang="en-US" altLang="zh-TW" sz="2400" dirty="0" smtClean="0"/>
              <a:t>*Condition = CP or FT</a:t>
            </a:r>
          </a:p>
          <a:p>
            <a:r>
              <a:rPr kumimoji="1" lang="en-US" altLang="zh-TW" sz="2400" dirty="0" smtClean="0"/>
              <a:t>*</a:t>
            </a:r>
            <a:r>
              <a:rPr kumimoji="1" lang="en-US" altLang="zh-TW" sz="2400" dirty="0" err="1" smtClean="0"/>
              <a:t>AutoUpdate</a:t>
            </a:r>
            <a:r>
              <a:rPr kumimoji="1" lang="en-US" altLang="zh-TW" sz="2400" dirty="0" smtClean="0"/>
              <a:t>= ON or OFF</a:t>
            </a:r>
            <a:endParaRPr kumimoji="1" lang="zh-TW" altLang="en-US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717032"/>
            <a:ext cx="43053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355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z="3000" dirty="0" smtClean="0"/>
              <a:t>SGOS Check Procedure</a:t>
            </a:r>
            <a:endParaRPr kumimoji="1" lang="zh-TW" altLang="en-US" sz="3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2400" dirty="0" smtClean="0"/>
              <a:t>1. Create shortcut of AutoUpdate</a:t>
            </a:r>
            <a:r>
              <a:rPr lang="en-US" altLang="zh-TW" sz="2400" dirty="0" smtClean="0"/>
              <a:t>.exe to desktop.</a:t>
            </a:r>
          </a:p>
          <a:p>
            <a:r>
              <a:rPr kumimoji="1" lang="en-US" altLang="zh-TW" sz="2400" dirty="0" smtClean="0"/>
              <a:t>2. </a:t>
            </a:r>
            <a:r>
              <a:rPr lang="en-US" altLang="zh-TW" sz="2400" dirty="0" smtClean="0"/>
              <a:t>Rename the name of shortcut as “SG9000II.exe”.</a:t>
            </a:r>
            <a:endParaRPr kumimoji="1"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81" y="2500859"/>
            <a:ext cx="4383459" cy="424487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667000"/>
            <a:ext cx="8096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63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z="3000" dirty="0" smtClean="0"/>
              <a:t>SGOS Check Procedure</a:t>
            </a:r>
            <a:endParaRPr kumimoji="1" lang="zh-TW" altLang="en-US" sz="3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1.Check </a:t>
            </a:r>
            <a:r>
              <a:rPr lang="en-US" altLang="zh-TW" sz="2400" dirty="0" err="1" smtClean="0"/>
              <a:t>OSVersion</a:t>
            </a:r>
            <a:r>
              <a:rPr lang="en-US" altLang="zh-TW" sz="2400" dirty="0" smtClean="0"/>
              <a:t>. </a:t>
            </a:r>
          </a:p>
          <a:p>
            <a:r>
              <a:rPr lang="en-US" altLang="zh-TW" sz="2400" dirty="0" smtClean="0"/>
              <a:t>2.Check SG9000II.ini content and setting</a:t>
            </a:r>
            <a:endParaRPr kumimoji="1"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15" y="2528122"/>
            <a:ext cx="7236296" cy="400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053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z="3000" dirty="0" smtClean="0"/>
              <a:t>SGOS Check Procedure</a:t>
            </a:r>
            <a:endParaRPr kumimoji="1" lang="zh-TW" altLang="en-US" sz="3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b="1" dirty="0" smtClean="0"/>
              <a:t>SG9000II.ini</a:t>
            </a:r>
          </a:p>
          <a:p>
            <a:r>
              <a:rPr lang="en-US" altLang="zh-TW" sz="1800" dirty="0"/>
              <a:t>[Tester</a:t>
            </a:r>
            <a:r>
              <a:rPr lang="en-US" altLang="zh-TW" sz="1800" dirty="0" smtClean="0"/>
              <a:t>]</a:t>
            </a:r>
            <a:endParaRPr lang="en-US" altLang="zh-TW" sz="1800" dirty="0"/>
          </a:p>
          <a:p>
            <a:r>
              <a:rPr lang="en-US" altLang="zh-TW" sz="1800" dirty="0" smtClean="0"/>
              <a:t>Name=TSG80  </a:t>
            </a:r>
            <a:r>
              <a:rPr lang="en-US" altLang="zh-TW" sz="1800" dirty="0" smtClean="0">
                <a:solidFill>
                  <a:srgbClr val="FF0000"/>
                </a:solidFill>
              </a:rPr>
              <a:t>#Tester No.</a:t>
            </a:r>
            <a:endParaRPr lang="en-US" altLang="zh-TW" sz="1800" dirty="0">
              <a:solidFill>
                <a:srgbClr val="FF0000"/>
              </a:solidFill>
            </a:endParaRPr>
          </a:p>
          <a:p>
            <a:r>
              <a:rPr lang="en-US" altLang="zh-TW" sz="1800" dirty="0" err="1" smtClean="0"/>
              <a:t>OSVer</a:t>
            </a:r>
            <a:r>
              <a:rPr lang="en-US" altLang="zh-TW" sz="1800" dirty="0" smtClean="0"/>
              <a:t>=V1.17  </a:t>
            </a:r>
            <a:r>
              <a:rPr lang="en-US" altLang="zh-TW" sz="1800" dirty="0" smtClean="0">
                <a:solidFill>
                  <a:srgbClr val="FF0000"/>
                </a:solidFill>
              </a:rPr>
              <a:t>#</a:t>
            </a:r>
            <a:r>
              <a:rPr lang="en-US" altLang="zh-TW" sz="1800" dirty="0" err="1" smtClean="0">
                <a:solidFill>
                  <a:srgbClr val="FF0000"/>
                </a:solidFill>
              </a:rPr>
              <a:t>OSVer</a:t>
            </a:r>
            <a:endParaRPr lang="en-US" altLang="zh-TW" sz="1800" dirty="0">
              <a:solidFill>
                <a:srgbClr val="FF0000"/>
              </a:solidFill>
            </a:endParaRPr>
          </a:p>
          <a:p>
            <a:r>
              <a:rPr lang="en-US" altLang="zh-TW" sz="1800" dirty="0" err="1" smtClean="0"/>
              <a:t>OSVerControl</a:t>
            </a:r>
            <a:r>
              <a:rPr lang="en-US" altLang="zh-TW" sz="1800" dirty="0" smtClean="0"/>
              <a:t>=V1.17.0.</a:t>
            </a:r>
            <a:r>
              <a:rPr lang="en-US" altLang="zh-TW" sz="1800" dirty="0" smtClean="0">
                <a:solidFill>
                  <a:srgbClr val="FF0000"/>
                </a:solidFill>
              </a:rPr>
              <a:t>0018</a:t>
            </a:r>
            <a:r>
              <a:rPr lang="en-US" altLang="zh-TW" sz="1800" dirty="0" smtClean="0"/>
              <a:t> </a:t>
            </a:r>
            <a:r>
              <a:rPr lang="en-US" altLang="zh-TW" sz="1800" dirty="0" smtClean="0">
                <a:solidFill>
                  <a:srgbClr val="FF0000"/>
                </a:solidFill>
              </a:rPr>
              <a:t>#</a:t>
            </a:r>
            <a:r>
              <a:rPr lang="en-US" altLang="zh-TW" sz="1800" dirty="0" err="1" smtClean="0">
                <a:solidFill>
                  <a:srgbClr val="FF0000"/>
                </a:solidFill>
              </a:rPr>
              <a:t>VerControl</a:t>
            </a:r>
            <a:r>
              <a:rPr lang="en-US" altLang="zh-TW" sz="1800" dirty="0" smtClean="0">
                <a:solidFill>
                  <a:srgbClr val="FF0000"/>
                </a:solidFill>
              </a:rPr>
              <a:t> setting for auto-update </a:t>
            </a:r>
          </a:p>
          <a:p>
            <a:r>
              <a:rPr lang="en-US" altLang="zh-TW" sz="1800" dirty="0" smtClean="0">
                <a:solidFill>
                  <a:srgbClr val="FF0000"/>
                </a:solidFill>
              </a:rPr>
              <a:t>#if version number less than version on SGOS server, it will activate </a:t>
            </a:r>
            <a:r>
              <a:rPr lang="en-US" altLang="zh-TW" sz="1800" dirty="0" err="1" smtClean="0">
                <a:solidFill>
                  <a:srgbClr val="FF0000"/>
                </a:solidFill>
              </a:rPr>
              <a:t>autoupdate</a:t>
            </a:r>
            <a:r>
              <a:rPr lang="en-US" altLang="zh-TW" sz="1800" dirty="0" smtClean="0">
                <a:solidFill>
                  <a:srgbClr val="FF0000"/>
                </a:solidFill>
              </a:rPr>
              <a:t> procedure.</a:t>
            </a:r>
            <a:endParaRPr lang="en-US" altLang="zh-TW" sz="1800" dirty="0">
              <a:solidFill>
                <a:srgbClr val="FF0000"/>
              </a:solidFill>
            </a:endParaRPr>
          </a:p>
          <a:p>
            <a:r>
              <a:rPr lang="en-US" altLang="zh-TW" sz="1800" dirty="0" smtClean="0"/>
              <a:t>Interface=DAQ7432 </a:t>
            </a:r>
            <a:r>
              <a:rPr lang="en-US" altLang="zh-TW" sz="1800" dirty="0" smtClean="0">
                <a:solidFill>
                  <a:srgbClr val="FF0000"/>
                </a:solidFill>
              </a:rPr>
              <a:t>#It decide what kind of interface to connect Handler</a:t>
            </a:r>
          </a:p>
          <a:p>
            <a:r>
              <a:rPr lang="en-US" altLang="zh-TW" sz="1800" dirty="0" smtClean="0">
                <a:solidFill>
                  <a:srgbClr val="FF0000"/>
                </a:solidFill>
              </a:rPr>
              <a:t>(DAQ7432. DAQ7230, DAQ6509, GPIBEPSON, GPIBUF200)</a:t>
            </a:r>
            <a:endParaRPr lang="en-US" altLang="zh-TW" sz="1800" dirty="0">
              <a:solidFill>
                <a:srgbClr val="FF0000"/>
              </a:solidFill>
            </a:endParaRPr>
          </a:p>
          <a:p>
            <a:r>
              <a:rPr lang="en-US" altLang="zh-TW" sz="1800" dirty="0" err="1" smtClean="0"/>
              <a:t>SetupPW</a:t>
            </a:r>
            <a:r>
              <a:rPr lang="en-US" altLang="zh-TW" sz="1800" dirty="0" smtClean="0"/>
              <a:t>=OFF  </a:t>
            </a:r>
            <a:r>
              <a:rPr lang="en-US" altLang="zh-TW" sz="1800" dirty="0" smtClean="0">
                <a:solidFill>
                  <a:srgbClr val="FF0000"/>
                </a:solidFill>
              </a:rPr>
              <a:t>#Turn on/off the password form of Setup Page</a:t>
            </a:r>
            <a:endParaRPr lang="en-US" altLang="zh-TW" sz="1800" dirty="0">
              <a:solidFill>
                <a:srgbClr val="FF0000"/>
              </a:solidFill>
            </a:endParaRPr>
          </a:p>
          <a:p>
            <a:endParaRPr kumimoji="1" lang="en-US" altLang="zh-TW" sz="1800" dirty="0" smtClean="0"/>
          </a:p>
          <a:p>
            <a:r>
              <a:rPr lang="en-US" altLang="zh-TW" sz="1800" dirty="0"/>
              <a:t>[Automation]</a:t>
            </a:r>
          </a:p>
          <a:p>
            <a:r>
              <a:rPr lang="en-US" altLang="zh-TW" sz="1800" dirty="0" err="1"/>
              <a:t>BarCode</a:t>
            </a:r>
            <a:r>
              <a:rPr lang="en-US" altLang="zh-TW" sz="1800" dirty="0"/>
              <a:t>=P:\</a:t>
            </a:r>
            <a:r>
              <a:rPr lang="en-US" altLang="zh-TW" sz="1800" dirty="0" smtClean="0"/>
              <a:t>Xml\TSG80\Tester_barcode.xml </a:t>
            </a:r>
            <a:r>
              <a:rPr lang="en-US" altLang="zh-TW" sz="1800" dirty="0" smtClean="0">
                <a:solidFill>
                  <a:srgbClr val="FF0000"/>
                </a:solidFill>
              </a:rPr>
              <a:t>#Indicate the location of Barcode file(Xml) for </a:t>
            </a:r>
            <a:r>
              <a:rPr lang="en-US" altLang="zh-TW" sz="1800" dirty="0" err="1" smtClean="0">
                <a:solidFill>
                  <a:srgbClr val="FF0000"/>
                </a:solidFill>
              </a:rPr>
              <a:t>Autoload</a:t>
            </a:r>
            <a:endParaRPr kumimoji="1" lang="zh-TW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536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z="3000" dirty="0" smtClean="0"/>
              <a:t>SGOS Check Procedure</a:t>
            </a:r>
            <a:endParaRPr kumimoji="1" lang="zh-TW" altLang="en-US" sz="3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b="1" dirty="0" smtClean="0"/>
              <a:t>Check Interface Type in SG9000II.ini.</a:t>
            </a:r>
          </a:p>
          <a:p>
            <a:r>
              <a:rPr lang="en-US" altLang="zh-TW" sz="1800" dirty="0" smtClean="0">
                <a:solidFill>
                  <a:schemeClr val="tx1"/>
                </a:solidFill>
              </a:rPr>
              <a:t>SG9000 could use the interface type as follows:</a:t>
            </a:r>
          </a:p>
          <a:p>
            <a:r>
              <a:rPr kumimoji="1" lang="en-US" altLang="zh-TW" sz="1800" dirty="0" smtClean="0">
                <a:solidFill>
                  <a:schemeClr val="tx1"/>
                </a:solidFill>
              </a:rPr>
              <a:t>1. DAQ7432, DAQ7230 – </a:t>
            </a:r>
            <a:r>
              <a:rPr kumimoji="1" lang="en-US" altLang="zh-TW" sz="1800" dirty="0" err="1" smtClean="0">
                <a:solidFill>
                  <a:schemeClr val="tx1"/>
                </a:solidFill>
              </a:rPr>
              <a:t>ADLink</a:t>
            </a:r>
            <a:r>
              <a:rPr kumimoji="1" lang="en-US" altLang="zh-TW" sz="1800" dirty="0" smtClean="0">
                <a:solidFill>
                  <a:schemeClr val="tx1"/>
                </a:solidFill>
              </a:rPr>
              <a:t> PCI Card for TTL, Connect Bow feeder Handler for Final Testing</a:t>
            </a:r>
          </a:p>
          <a:p>
            <a:r>
              <a:rPr lang="en-US" altLang="zh-TW" sz="1800" dirty="0" smtClean="0">
                <a:solidFill>
                  <a:schemeClr val="tx1"/>
                </a:solidFill>
              </a:rPr>
              <a:t>2. DAQ6509 – NI 6509 Card for TTL, connect Bow feeder Handler for Final Testing</a:t>
            </a:r>
          </a:p>
          <a:p>
            <a:r>
              <a:rPr kumimoji="1" lang="en-US" altLang="zh-TW" sz="1800" dirty="0" smtClean="0">
                <a:solidFill>
                  <a:schemeClr val="tx1"/>
                </a:solidFill>
              </a:rPr>
              <a:t>3. GPIBEPSON – GPIB Card for Pick-n-Place Handler, Connect EPSON N-Series Handler</a:t>
            </a:r>
          </a:p>
          <a:p>
            <a:r>
              <a:rPr lang="en-US" altLang="zh-TW" sz="1800" dirty="0" smtClean="0">
                <a:solidFill>
                  <a:schemeClr val="tx1"/>
                </a:solidFill>
              </a:rPr>
              <a:t>4. GPIBUF200 – GPIB Card for Prober, Connect UF200 Series Prober.</a:t>
            </a:r>
            <a:endParaRPr kumimoji="1" lang="zh-TW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371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z="3000" dirty="0" smtClean="0"/>
              <a:t>SGOS Check Procedure</a:t>
            </a:r>
            <a:endParaRPr kumimoji="1" lang="zh-TW" altLang="en-US" sz="3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2000" b="1" dirty="0" smtClean="0">
                <a:solidFill>
                  <a:schemeClr val="tx1"/>
                </a:solidFill>
              </a:rPr>
              <a:t>Check EndLot.txt in /SYSTEM/</a:t>
            </a:r>
            <a:r>
              <a:rPr kumimoji="1" lang="en-US" altLang="zh-TW" sz="2000" b="1" dirty="0" smtClean="0">
                <a:solidFill>
                  <a:srgbClr val="FF0000"/>
                </a:solidFill>
              </a:rPr>
              <a:t>Customer</a:t>
            </a:r>
            <a:r>
              <a:rPr kumimoji="1" lang="en-US" altLang="zh-TW" sz="2000" b="1" dirty="0" smtClean="0">
                <a:solidFill>
                  <a:schemeClr val="tx1"/>
                </a:solidFill>
              </a:rPr>
              <a:t>/ directory.</a:t>
            </a:r>
          </a:p>
          <a:p>
            <a:r>
              <a:rPr lang="en-US" altLang="zh-TW" sz="1800" dirty="0" smtClean="0">
                <a:solidFill>
                  <a:schemeClr val="tx1"/>
                </a:solidFill>
              </a:rPr>
              <a:t>1. Put the filename of execute program when End-Lot into EndLot.txt</a:t>
            </a:r>
          </a:p>
          <a:p>
            <a:r>
              <a:rPr lang="en-US" altLang="zh-TW" sz="1800" dirty="0" smtClean="0">
                <a:solidFill>
                  <a:schemeClr val="tx1"/>
                </a:solidFill>
              </a:rPr>
              <a:t>2. The content of EndLot.txt is customer related. </a:t>
            </a:r>
          </a:p>
          <a:p>
            <a:endParaRPr kumimoji="1" lang="zh-TW" altLang="en-US" sz="1800" dirty="0">
              <a:solidFill>
                <a:schemeClr val="tx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852937"/>
            <a:ext cx="5934075" cy="374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22102"/>
      </p:ext>
    </p:extLst>
  </p:cSld>
  <p:clrMapOvr>
    <a:masterClrMapping/>
  </p:clrMapOvr>
</p:sld>
</file>

<file path=ppt/theme/theme1.xml><?xml version="1.0" encoding="utf-8"?>
<a:theme xmlns:a="http://schemas.openxmlformats.org/drawingml/2006/main" name="Sigurd">
  <a:themeElements>
    <a:clrScheme name="Office 佈景主題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佈景主題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2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2" charset="0"/>
            <a:ea typeface="新細明體" charset="-120"/>
          </a:defRPr>
        </a:defPPr>
      </a:lstStyle>
    </a:lnDef>
  </a:objectDefaults>
  <a:extraClrSchemeLst>
    <a:extraClrScheme>
      <a:clrScheme name="Office 佈景主題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佈景主題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Sigurd</Template>
  <TotalTime>103</TotalTime>
  <Words>540</Words>
  <Application>Microsoft Office PowerPoint</Application>
  <PresentationFormat>如螢幕大小 (4:3)</PresentationFormat>
  <Paragraphs>61</Paragraphs>
  <Slides>10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Sigurd</vt:lpstr>
      <vt:lpstr>SGOS Checked Procedure for new build/modified SG9000 Tester</vt:lpstr>
      <vt:lpstr>SGOS Check Procedure</vt:lpstr>
      <vt:lpstr>SGOS Check Procedure</vt:lpstr>
      <vt:lpstr>SGOS Check Procedure</vt:lpstr>
      <vt:lpstr>SGOS Check Procedure</vt:lpstr>
      <vt:lpstr>SGOS Check Procedure</vt:lpstr>
      <vt:lpstr>SGOS Check Procedure</vt:lpstr>
      <vt:lpstr>SGOS Check Procedure</vt:lpstr>
      <vt:lpstr>SGOS Check Procedure</vt:lpstr>
      <vt:lpstr>SGOS Check Procedure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SGOS Checked Procedure for new build/modified SG9000 Tester</dc:title>
  <dc:creator>Arkhan Tsao</dc:creator>
  <cp:lastModifiedBy>Cao_Arkhan(曹正宏)</cp:lastModifiedBy>
  <cp:revision>17</cp:revision>
  <cp:lastPrinted>2001-06-21T13:15:50Z</cp:lastPrinted>
  <dcterms:created xsi:type="dcterms:W3CDTF">2016-12-30T05:26:00Z</dcterms:created>
  <dcterms:modified xsi:type="dcterms:W3CDTF">2017-05-23T10:10:50Z</dcterms:modified>
</cp:coreProperties>
</file>