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58" r:id="rId9"/>
    <p:sldId id="259" r:id="rId10"/>
    <p:sldId id="267" r:id="rId11"/>
    <p:sldId id="268" r:id="rId12"/>
    <p:sldId id="271" r:id="rId13"/>
    <p:sldId id="269" r:id="rId14"/>
    <p:sldId id="270" r:id="rId15"/>
    <p:sldId id="26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65" autoAdjust="0"/>
  </p:normalViewPr>
  <p:slideViewPr>
    <p:cSldViewPr>
      <p:cViewPr varScale="1">
        <p:scale>
          <a:sx n="85" d="100"/>
          <a:sy n="85" d="100"/>
        </p:scale>
        <p:origin x="-22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2C56-AC45-473D-99C7-9E4983A50F2E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E6FE9-E3B9-42B1-A503-EC4A360E97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此段程式碼為在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中註冊使用的</a:t>
            </a:r>
            <a:r>
              <a:rPr lang="en-US" altLang="zh-TW" dirty="0" smtClean="0"/>
              <a:t>DAQ7230/DAQ7432</a:t>
            </a:r>
            <a:r>
              <a:rPr lang="zh-TW" altLang="en-US" dirty="0" smtClean="0"/>
              <a:t>卡片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透過 </a:t>
            </a:r>
            <a:r>
              <a:rPr lang="en-US" altLang="zh-TW" dirty="0" err="1" smtClean="0"/>
              <a:t>bool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Sot1, Sot2</a:t>
            </a:r>
            <a:r>
              <a:rPr lang="zh-TW" altLang="en-US" dirty="0" smtClean="0"/>
              <a:t>可以獲得卡片中接收到的</a:t>
            </a:r>
            <a:r>
              <a:rPr lang="en-US" altLang="zh-TW" dirty="0" smtClean="0"/>
              <a:t>SOT</a:t>
            </a:r>
            <a:r>
              <a:rPr lang="zh-TW" altLang="en-US" dirty="0" smtClean="0"/>
              <a:t>訊號</a:t>
            </a:r>
            <a:r>
              <a:rPr lang="en-US" altLang="zh-TW" dirty="0" smtClean="0"/>
              <a:t>, Handler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SOT</a:t>
            </a:r>
            <a:r>
              <a:rPr lang="zh-TW" altLang="en-US" dirty="0" smtClean="0"/>
              <a:t>訊號並被卡片接收後，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Sot1/Sot2</a:t>
            </a:r>
            <a:r>
              <a:rPr lang="zh-TW" altLang="en-US" dirty="0" smtClean="0"/>
              <a:t>會變為</a:t>
            </a:r>
            <a:r>
              <a:rPr lang="en-US" altLang="zh-TW" dirty="0" smtClean="0"/>
              <a:t>True,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取得資料後記得把</a:t>
            </a:r>
            <a:r>
              <a:rPr lang="en-US" altLang="zh-TW" baseline="0" dirty="0" smtClean="0"/>
              <a:t>Sot1/Sot2</a:t>
            </a:r>
            <a:r>
              <a:rPr lang="zh-TW" altLang="en-US" baseline="0" dirty="0" smtClean="0"/>
              <a:t>設為</a:t>
            </a:r>
            <a:r>
              <a:rPr lang="en-US" altLang="zh-TW" baseline="0" dirty="0" smtClean="0"/>
              <a:t>false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Sot1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Site</a:t>
            </a:r>
            <a:r>
              <a:rPr lang="en-US" altLang="zh-TW" baseline="0" dirty="0" smtClean="0"/>
              <a:t> 0, Sot2</a:t>
            </a:r>
            <a:r>
              <a:rPr lang="zh-TW" altLang="en-US" baseline="0" dirty="0" smtClean="0"/>
              <a:t>為</a:t>
            </a:r>
            <a:r>
              <a:rPr lang="en-US" altLang="zh-TW" baseline="0" dirty="0" smtClean="0"/>
              <a:t>Site 1</a:t>
            </a:r>
            <a:endParaRPr lang="en-US" altLang="zh-TW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36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此段為</a:t>
            </a:r>
            <a:r>
              <a:rPr lang="en-US" altLang="zh-TW" dirty="0" smtClean="0"/>
              <a:t>Initialize DAQ7432</a:t>
            </a:r>
            <a:r>
              <a:rPr lang="zh-TW" altLang="en-US" dirty="0" smtClean="0"/>
              <a:t>的程式碼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必須讓</a:t>
            </a:r>
            <a:r>
              <a:rPr lang="en-US" altLang="zh-TW" dirty="0" smtClean="0"/>
              <a:t>SG9000</a:t>
            </a:r>
            <a:r>
              <a:rPr lang="zh-TW" altLang="en-US" dirty="0" smtClean="0"/>
              <a:t>與卡片取得連結後才能正確接收訊號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29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另用</a:t>
            </a:r>
            <a:r>
              <a:rPr lang="en-US" altLang="zh-TW" dirty="0" smtClean="0"/>
              <a:t>Sot1/Sot2</a:t>
            </a:r>
            <a:r>
              <a:rPr lang="zh-TW" altLang="en-US" dirty="0" smtClean="0"/>
              <a:t>來判斷是否收到</a:t>
            </a:r>
            <a:r>
              <a:rPr lang="en-US" altLang="zh-TW" dirty="0" smtClean="0"/>
              <a:t>SOT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smtClean="0"/>
              <a:t>SGOS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multisite</a:t>
            </a:r>
            <a:r>
              <a:rPr lang="zh-TW" altLang="en-US" dirty="0" smtClean="0"/>
              <a:t>是利用一</a:t>
            </a:r>
            <a:r>
              <a:rPr lang="en-US" altLang="zh-TW" dirty="0" smtClean="0"/>
              <a:t>unsigned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siteflag</a:t>
            </a:r>
            <a:r>
              <a:rPr lang="zh-TW" altLang="en-US" dirty="0" smtClean="0"/>
              <a:t>來記錄各</a:t>
            </a:r>
            <a:r>
              <a:rPr lang="en-US" altLang="zh-TW" dirty="0" smtClean="0"/>
              <a:t>site</a:t>
            </a:r>
            <a:r>
              <a:rPr lang="zh-TW" altLang="en-US" dirty="0" smtClean="0"/>
              <a:t>是否有</a:t>
            </a:r>
            <a:r>
              <a:rPr lang="en-US" altLang="zh-TW" dirty="0" smtClean="0"/>
              <a:t>SOT</a:t>
            </a:r>
          </a:p>
          <a:p>
            <a:pPr marL="228600" indent="-228600">
              <a:buAutoNum type="arabicPeriod"/>
            </a:pPr>
            <a:r>
              <a:rPr lang="zh-TW" altLang="en-US" dirty="0" smtClean="0"/>
              <a:t>將每一個</a:t>
            </a:r>
            <a:r>
              <a:rPr lang="en-US" altLang="zh-TW" dirty="0" smtClean="0"/>
              <a:t>site</a:t>
            </a:r>
            <a:r>
              <a:rPr lang="zh-TW" altLang="en-US" dirty="0" smtClean="0"/>
              <a:t>視作一個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。如</a:t>
            </a:r>
            <a:r>
              <a:rPr lang="en-US" altLang="zh-TW" dirty="0" smtClean="0"/>
              <a:t>4 sites</a:t>
            </a:r>
            <a:r>
              <a:rPr lang="zh-TW" altLang="en-US" dirty="0" smtClean="0"/>
              <a:t>都沒訊號便是 </a:t>
            </a:r>
            <a:r>
              <a:rPr lang="en-US" altLang="zh-TW" dirty="0" smtClean="0"/>
              <a:t>“0000”, 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site</a:t>
            </a:r>
            <a:r>
              <a:rPr lang="zh-TW" altLang="en-US" dirty="0" smtClean="0"/>
              <a:t>中只有</a:t>
            </a:r>
            <a:r>
              <a:rPr lang="en-US" altLang="zh-TW" dirty="0" smtClean="0"/>
              <a:t>site0, site1</a:t>
            </a:r>
            <a:r>
              <a:rPr lang="zh-TW" altLang="en-US" dirty="0" smtClean="0"/>
              <a:t>則是 </a:t>
            </a:r>
            <a:r>
              <a:rPr lang="en-US" altLang="zh-TW" dirty="0" smtClean="0"/>
              <a:t>“0011” (</a:t>
            </a:r>
            <a:r>
              <a:rPr lang="zh-TW" altLang="en-US" dirty="0" smtClean="0"/>
              <a:t>最右邊的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表示為</a:t>
            </a:r>
            <a:r>
              <a:rPr lang="en-US" altLang="zh-TW" dirty="0" smtClean="0"/>
              <a:t>site0)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 smtClean="0"/>
              <a:t>EOT</a:t>
            </a:r>
            <a:r>
              <a:rPr lang="zh-TW" altLang="en-US" dirty="0" smtClean="0"/>
              <a:t>必須利用</a:t>
            </a:r>
            <a:r>
              <a:rPr lang="en-US" altLang="zh-TW" dirty="0" smtClean="0"/>
              <a:t>DAQ</a:t>
            </a:r>
            <a:r>
              <a:rPr lang="zh-TW" altLang="en-US" dirty="0" smtClean="0"/>
              <a:t>卡片製造出一</a:t>
            </a:r>
            <a:r>
              <a:rPr lang="en-US" altLang="zh-TW" dirty="0" smtClean="0"/>
              <a:t>Pulse</a:t>
            </a:r>
            <a:r>
              <a:rPr lang="zh-TW" altLang="en-US" dirty="0" smtClean="0"/>
              <a:t>方波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此段程式碼在</a:t>
            </a:r>
            <a:r>
              <a:rPr lang="en-US" altLang="zh-TW" dirty="0" smtClean="0"/>
              <a:t>EOT_7432()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DO_WritePort</a:t>
            </a:r>
            <a:r>
              <a:rPr lang="zh-TW" altLang="en-US" dirty="0" smtClean="0"/>
              <a:t>函式 </a:t>
            </a:r>
            <a:r>
              <a:rPr lang="en-US" altLang="zh-TW" dirty="0" smtClean="0"/>
              <a:t>(DAQ7432</a:t>
            </a:r>
            <a:r>
              <a:rPr lang="zh-TW" altLang="en-US" dirty="0" smtClean="0"/>
              <a:t>提供的</a:t>
            </a:r>
            <a:r>
              <a:rPr lang="en-US" altLang="zh-TW" dirty="0" smtClean="0"/>
              <a:t>API)</a:t>
            </a:r>
            <a:r>
              <a:rPr lang="zh-TW" altLang="en-US" dirty="0" smtClean="0"/>
              <a:t> 讓</a:t>
            </a:r>
            <a:r>
              <a:rPr lang="en-US" altLang="zh-TW" dirty="0" smtClean="0"/>
              <a:t>DAQ</a:t>
            </a:r>
            <a:r>
              <a:rPr lang="zh-TW" altLang="en-US" dirty="0" smtClean="0"/>
              <a:t>卡片輸出設定好的訊號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DAQ7230,</a:t>
            </a:r>
            <a:r>
              <a:rPr lang="en-US" altLang="zh-TW" baseline="0" dirty="0" smtClean="0"/>
              <a:t> DAQ7432</a:t>
            </a:r>
            <a:r>
              <a:rPr lang="zh-TW" altLang="en-US" baseline="0" dirty="0" smtClean="0"/>
              <a:t>等卡片的</a:t>
            </a:r>
            <a:r>
              <a:rPr lang="en-US" altLang="zh-TW" baseline="0" dirty="0" smtClean="0"/>
              <a:t>Interface</a:t>
            </a:r>
            <a:r>
              <a:rPr lang="zh-TW" altLang="en-US" baseline="0" dirty="0" smtClean="0"/>
              <a:t>上</a:t>
            </a:r>
            <a:r>
              <a:rPr lang="en-US" altLang="zh-TW" baseline="0" dirty="0" smtClean="0"/>
              <a:t>Pin</a:t>
            </a:r>
            <a:r>
              <a:rPr lang="zh-TW" altLang="en-US" baseline="0" dirty="0" smtClean="0"/>
              <a:t>腳定義排列請洽詢</a:t>
            </a:r>
            <a:r>
              <a:rPr lang="en-US" altLang="zh-TW" baseline="0" dirty="0" err="1" smtClean="0"/>
              <a:t>SystemTeam</a:t>
            </a:r>
            <a:r>
              <a:rPr lang="zh-TW" altLang="en-US" baseline="0" dirty="0" smtClean="0"/>
              <a:t>的設計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ibdev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可以把要使用的</a:t>
            </a:r>
            <a:r>
              <a:rPr lang="en-US" altLang="zh-TW" dirty="0" smtClean="0"/>
              <a:t>GPIB</a:t>
            </a:r>
            <a:r>
              <a:rPr lang="zh-TW" altLang="en-US" dirty="0" smtClean="0"/>
              <a:t>設備</a:t>
            </a:r>
            <a:r>
              <a:rPr lang="en-US" altLang="zh-TW" dirty="0" smtClean="0"/>
              <a:t>, 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GPIB Address</a:t>
            </a:r>
            <a:r>
              <a:rPr lang="zh-TW" altLang="en-US" dirty="0" smtClean="0"/>
              <a:t>連結到指定的代號，如此程式便可透過代號知道是哪個設備</a:t>
            </a:r>
            <a:endParaRPr lang="en-US" altLang="zh-TW" dirty="0" smtClean="0"/>
          </a:p>
          <a:p>
            <a:r>
              <a:rPr lang="en-US" altLang="zh-TW" dirty="0" smtClean="0"/>
              <a:t>UF200 = </a:t>
            </a:r>
            <a:r>
              <a:rPr lang="en-US" altLang="zh-TW" dirty="0" err="1" smtClean="0"/>
              <a:t>ibdev</a:t>
            </a:r>
            <a:r>
              <a:rPr lang="en-US" altLang="zh-TW" dirty="0" smtClean="0"/>
              <a:t>(0,UF200Addr,0,T1s,1,0);</a:t>
            </a:r>
          </a:p>
          <a:p>
            <a:r>
              <a:rPr lang="zh-TW" altLang="en-US" dirty="0" smtClean="0"/>
              <a:t>如上是</a:t>
            </a:r>
            <a:r>
              <a:rPr lang="en-US" altLang="zh-TW" dirty="0" smtClean="0"/>
              <a:t>UF200</a:t>
            </a:r>
            <a:r>
              <a:rPr lang="zh-TW" altLang="en-US" dirty="0" smtClean="0"/>
              <a:t>代表一個</a:t>
            </a:r>
            <a:r>
              <a:rPr lang="en-US" altLang="zh-TW" dirty="0" smtClean="0"/>
              <a:t>Prober,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其</a:t>
            </a:r>
            <a:r>
              <a:rPr lang="en-US" altLang="zh-TW" baseline="0" dirty="0" smtClean="0"/>
              <a:t>GPIB Address</a:t>
            </a:r>
            <a:r>
              <a:rPr lang="zh-TW" altLang="en-US" baseline="0" dirty="0" smtClean="0"/>
              <a:t>在</a:t>
            </a:r>
            <a:r>
              <a:rPr lang="en-US" altLang="zh-TW" baseline="0" dirty="0" smtClean="0"/>
              <a:t>UF200Addr</a:t>
            </a:r>
            <a:r>
              <a:rPr lang="zh-TW" altLang="en-US" baseline="0" dirty="0" smtClean="0"/>
              <a:t>中</a:t>
            </a:r>
            <a:r>
              <a:rPr lang="en-US" altLang="zh-TW" baseline="0" dirty="0" smtClean="0"/>
              <a:t>, </a:t>
            </a:r>
            <a:r>
              <a:rPr lang="zh-TW" altLang="en-US" baseline="0" dirty="0" smtClean="0"/>
              <a:t>而指令</a:t>
            </a:r>
            <a:r>
              <a:rPr lang="en-US" altLang="zh-TW" baseline="0" dirty="0" smtClean="0"/>
              <a:t>Timeout</a:t>
            </a:r>
            <a:r>
              <a:rPr lang="zh-TW" altLang="en-US" baseline="0" dirty="0" smtClean="0"/>
              <a:t>時間為</a:t>
            </a:r>
            <a:r>
              <a:rPr lang="en-US" altLang="zh-TW" baseline="0" dirty="0" smtClean="0"/>
              <a:t>T1s (</a:t>
            </a:r>
            <a:r>
              <a:rPr lang="zh-TW" altLang="en-US" baseline="0" dirty="0" smtClean="0"/>
              <a:t>一秒</a:t>
            </a:r>
            <a:r>
              <a:rPr lang="en-US" altLang="zh-TW" baseline="0" dirty="0" smtClean="0"/>
              <a:t>)</a:t>
            </a:r>
          </a:p>
          <a:p>
            <a:r>
              <a:rPr lang="en-US" altLang="zh-TW" baseline="0" dirty="0" err="1" smtClean="0"/>
              <a:t>BdIndx</a:t>
            </a:r>
            <a:r>
              <a:rPr lang="en-US" altLang="zh-TW" baseline="0" dirty="0" smtClean="0"/>
              <a:t> : 0 </a:t>
            </a:r>
            <a:r>
              <a:rPr lang="zh-TW" altLang="en-US" baseline="0" dirty="0" smtClean="0"/>
              <a:t>是電腦上</a:t>
            </a:r>
            <a:r>
              <a:rPr lang="en-US" altLang="zh-TW" baseline="0" dirty="0" smtClean="0"/>
              <a:t>GPIB Card</a:t>
            </a:r>
            <a:r>
              <a:rPr lang="zh-TW" altLang="en-US" baseline="0" dirty="0" smtClean="0"/>
              <a:t>第一張</a:t>
            </a:r>
            <a:endParaRPr lang="en-US" altLang="zh-TW" baseline="0" dirty="0" smtClean="0"/>
          </a:p>
          <a:p>
            <a:r>
              <a:rPr lang="en-US" altLang="zh-TW" baseline="0" dirty="0" smtClean="0"/>
              <a:t>Sad: 0 </a:t>
            </a:r>
            <a:r>
              <a:rPr lang="zh-TW" altLang="en-US" baseline="0" dirty="0" smtClean="0"/>
              <a:t>設備不一定會有第二</a:t>
            </a:r>
            <a:r>
              <a:rPr lang="en-US" altLang="zh-TW" baseline="0" dirty="0" smtClean="0"/>
              <a:t>GPIB Address</a:t>
            </a:r>
          </a:p>
          <a:p>
            <a:r>
              <a:rPr lang="en-US" altLang="zh-TW" baseline="0" dirty="0" err="1" smtClean="0"/>
              <a:t>eot</a:t>
            </a:r>
            <a:r>
              <a:rPr lang="en-US" altLang="zh-TW" baseline="0" dirty="0" smtClean="0"/>
              <a:t>, </a:t>
            </a:r>
            <a:r>
              <a:rPr lang="en-US" altLang="zh-TW" baseline="0" dirty="0" err="1" smtClean="0"/>
              <a:t>eos</a:t>
            </a:r>
            <a:r>
              <a:rPr lang="zh-TW" altLang="en-US" baseline="0" dirty="0" smtClean="0"/>
              <a:t>通常就分別設定 </a:t>
            </a:r>
            <a:r>
              <a:rPr lang="en-US" altLang="zh-TW" baseline="0" dirty="0" smtClean="0"/>
              <a:t>(1,0)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4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ibonl</a:t>
            </a:r>
            <a:r>
              <a:rPr lang="zh-TW" altLang="en-US" dirty="0" smtClean="0"/>
              <a:t>為告訴</a:t>
            </a:r>
            <a:r>
              <a:rPr lang="en-US" altLang="zh-TW" dirty="0" smtClean="0"/>
              <a:t>GPIB Card</a:t>
            </a:r>
            <a:r>
              <a:rPr lang="zh-TW" altLang="en-US" dirty="0" smtClean="0"/>
              <a:t>開始啟動設備連結</a:t>
            </a:r>
            <a:endParaRPr lang="en-US" altLang="zh-TW" dirty="0" smtClean="0"/>
          </a:p>
          <a:p>
            <a:r>
              <a:rPr lang="en-US" altLang="zh-TW" dirty="0" err="1" smtClean="0"/>
              <a:t>ibonl</a:t>
            </a:r>
            <a:r>
              <a:rPr lang="en-US" altLang="zh-TW" dirty="0" smtClean="0"/>
              <a:t>(UF200,1) </a:t>
            </a:r>
            <a:r>
              <a:rPr lang="zh-TW" altLang="en-US" dirty="0" smtClean="0"/>
              <a:t>啟動</a:t>
            </a:r>
            <a:r>
              <a:rPr lang="en-US" altLang="zh-TW" dirty="0" smtClean="0"/>
              <a:t>UF200</a:t>
            </a:r>
          </a:p>
          <a:p>
            <a:r>
              <a:rPr lang="en-US" altLang="zh-TW" dirty="0" err="1" smtClean="0"/>
              <a:t>ibonl</a:t>
            </a:r>
            <a:r>
              <a:rPr lang="en-US" altLang="zh-TW" dirty="0" smtClean="0"/>
              <a:t>(UF200,0) 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UF200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6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ibwrt</a:t>
            </a:r>
            <a:r>
              <a:rPr lang="zh-TW" altLang="en-US" dirty="0" smtClean="0"/>
              <a:t>為將指令寫到</a:t>
            </a:r>
            <a:r>
              <a:rPr lang="en-US" altLang="zh-TW" dirty="0" smtClean="0"/>
              <a:t>GPIB</a:t>
            </a:r>
            <a:r>
              <a:rPr lang="zh-TW" altLang="en-US" dirty="0" smtClean="0"/>
              <a:t>設備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ibwrt</a:t>
            </a:r>
            <a:r>
              <a:rPr lang="en-US" altLang="zh-TW" dirty="0" smtClean="0"/>
              <a:t>(UF200, “b\r\n”, 3);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為將</a:t>
            </a:r>
            <a:r>
              <a:rPr lang="en-US" altLang="zh-TW" dirty="0" smtClean="0"/>
              <a:t>”b\r\n”</a:t>
            </a:r>
            <a:r>
              <a:rPr lang="zh-TW" altLang="en-US" dirty="0" smtClean="0"/>
              <a:t>指令下到</a:t>
            </a:r>
            <a:r>
              <a:rPr lang="en-US" altLang="zh-TW" dirty="0" smtClean="0"/>
              <a:t>UF200, count</a:t>
            </a:r>
            <a:r>
              <a:rPr lang="zh-TW" altLang="en-US" dirty="0" smtClean="0"/>
              <a:t>為指令長度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必須指定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至於指令通常有設備廠商提供說明書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7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ibrd</a:t>
            </a:r>
            <a:r>
              <a:rPr lang="zh-TW" altLang="en-US" dirty="0" smtClean="0"/>
              <a:t>則與</a:t>
            </a:r>
            <a:r>
              <a:rPr lang="en-US" altLang="zh-TW" dirty="0" err="1" smtClean="0"/>
              <a:t>ibwrt</a:t>
            </a:r>
            <a:r>
              <a:rPr lang="zh-TW" altLang="en-US" dirty="0" smtClean="0"/>
              <a:t>相對為將資料從設備讀回來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ibrd</a:t>
            </a:r>
            <a:r>
              <a:rPr lang="en-US" altLang="zh-TW" dirty="0" smtClean="0"/>
              <a:t>(UF200, </a:t>
            </a:r>
            <a:r>
              <a:rPr lang="en-US" altLang="zh-TW" dirty="0" err="1" smtClean="0"/>
              <a:t>strBuffer</a:t>
            </a:r>
            <a:r>
              <a:rPr lang="en-US" altLang="zh-TW" dirty="0" smtClean="0"/>
              <a:t>, 100);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將資料從</a:t>
            </a:r>
            <a:r>
              <a:rPr lang="en-US" altLang="zh-TW" dirty="0" smtClean="0"/>
              <a:t>UF200</a:t>
            </a:r>
            <a:r>
              <a:rPr lang="zh-TW" altLang="en-US" dirty="0" smtClean="0"/>
              <a:t>讀回來並存在 </a:t>
            </a:r>
            <a:r>
              <a:rPr lang="en-US" altLang="zh-TW" dirty="0" err="1" smtClean="0"/>
              <a:t>strBuffer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 count</a:t>
            </a:r>
            <a:r>
              <a:rPr lang="zh-TW" altLang="en-US" dirty="0" smtClean="0"/>
              <a:t>是指定</a:t>
            </a:r>
            <a:r>
              <a:rPr lang="en-US" altLang="zh-TW" dirty="0" err="1" smtClean="0"/>
              <a:t>strBuffer</a:t>
            </a:r>
            <a:r>
              <a:rPr lang="zh-TW" altLang="en-US" dirty="0" smtClean="0"/>
              <a:t>預計的大小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必須預估會回傳的資料大小而給</a:t>
            </a:r>
            <a:endParaRPr lang="en-US" altLang="zh-TW" dirty="0" smtClean="0"/>
          </a:p>
          <a:p>
            <a:r>
              <a:rPr lang="zh-TW" altLang="en-US" dirty="0" smtClean="0"/>
              <a:t>若給太小有可能讀到的資料不完全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6FE9-E3B9-42B1-A503-EC4A360E973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56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3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4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7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5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41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32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1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2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B32D-66DC-4676-87C5-7B91061EFD65}" type="datetimeFigureOut">
              <a:rPr lang="zh-TW" altLang="en-US" smtClean="0"/>
              <a:t>2017/5/19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27B9C-E4BE-47A5-9AEA-6CEF38E6C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12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ARKHAN~1\AppData\Local\Temp\GPIBHELP.chm::/gpib2o8j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Program%20Files\National%20Instruments\NI-488.2\Help\GPIBHELP.chm::/gpib2o8j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hyperlink" Target="mk:@MSITStore:C:\Program%20Files\National%20Instruments\NI-488.2\Help\GPIBHELP.chm::/gpib2o8j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zh.wikipedia.org/wiki/%E9%9B%BB%E6%99%B6%E9%AB%94%EF%BC%8D%E9%9B%BB%E6%99%B6%E9%AB%94%E9%82%8F%E8%BC%A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IEEE-48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Interface Module: TTL &amp; GPIB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傳送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指令以及從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設備獲取資料則透過以下兩個</a:t>
            </a:r>
            <a:r>
              <a:rPr lang="en-US" altLang="zh-TW" sz="1800" dirty="0" smtClean="0"/>
              <a:t>API: </a:t>
            </a:r>
            <a:r>
              <a:rPr lang="en-US" altLang="zh-TW" sz="1800" dirty="0" err="1" smtClean="0"/>
              <a:t>ibwrt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ibrd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/>
              <a:t>最後要</a:t>
            </a:r>
            <a:r>
              <a:rPr lang="zh-TW" altLang="en-US" sz="1800" dirty="0" smtClean="0"/>
              <a:t>結束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連線時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GPIB Address:</a:t>
            </a:r>
          </a:p>
          <a:p>
            <a:r>
              <a:rPr lang="zh-TW" altLang="en-US" sz="1800" dirty="0"/>
              <a:t> </a:t>
            </a:r>
            <a:r>
              <a:rPr lang="zh-TW" altLang="en-US" sz="1800" dirty="0" smtClean="0"/>
              <a:t> 每一台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設備都可以設定一個</a:t>
            </a:r>
            <a:r>
              <a:rPr lang="en-US" altLang="zh-TW" sz="1800" dirty="0" smtClean="0"/>
              <a:t>Address</a:t>
            </a:r>
            <a:r>
              <a:rPr lang="zh-TW" altLang="en-US" sz="1800" dirty="0" smtClean="0"/>
              <a:t>，如此即可用一塊介面卡同時串接好幾個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設備，只要靠</a:t>
            </a:r>
            <a:r>
              <a:rPr lang="en-US" altLang="zh-TW" sz="1800" dirty="0" smtClean="0"/>
              <a:t>GPIB Address</a:t>
            </a:r>
            <a:r>
              <a:rPr lang="zh-TW" altLang="en-US" sz="1800" dirty="0" smtClean="0"/>
              <a:t>來辨別對哪一個機器下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命令</a:t>
            </a:r>
            <a:endParaRPr lang="en-US" altLang="zh-TW" sz="1800" dirty="0"/>
          </a:p>
          <a:p>
            <a:endParaRPr lang="en-US" altLang="zh-TW" sz="18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041313"/>
            <a:ext cx="583264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Arial" pitchFamily="34" charset="0"/>
                <a:cs typeface="Arial" pitchFamily="34" charset="0"/>
              </a:rPr>
              <a:t>ibwrt</a:t>
            </a:r>
            <a:r>
              <a:rPr lang="en-US" altLang="zh-TW" sz="1600" dirty="0">
                <a:latin typeface="Arial" pitchFamily="34" charset="0"/>
                <a:cs typeface="Arial" pitchFamily="34" charset="0"/>
              </a:rPr>
              <a:t>(UF200,cmdbuffer.c_str(),</a:t>
            </a:r>
            <a:r>
              <a:rPr lang="en-US" altLang="zh-TW" sz="1600" dirty="0" err="1">
                <a:latin typeface="Arial" pitchFamily="34" charset="0"/>
                <a:cs typeface="Arial" pitchFamily="34" charset="0"/>
              </a:rPr>
              <a:t>cmdbuffer.Length</a:t>
            </a:r>
            <a:r>
              <a:rPr lang="en-US" altLang="zh-TW" sz="1600" dirty="0">
                <a:latin typeface="Arial" pitchFamily="34" charset="0"/>
                <a:cs typeface="Arial" pitchFamily="34" charset="0"/>
              </a:rPr>
              <a:t>());</a:t>
            </a:r>
          </a:p>
          <a:p>
            <a:r>
              <a:rPr lang="en-US" altLang="zh-TW" sz="1600" dirty="0" err="1">
                <a:latin typeface="Arial" pitchFamily="34" charset="0"/>
                <a:cs typeface="Arial" pitchFamily="34" charset="0"/>
              </a:rPr>
              <a:t>ibrd</a:t>
            </a:r>
            <a:r>
              <a:rPr lang="en-US" altLang="zh-TW" sz="1600" dirty="0">
                <a:latin typeface="Arial" pitchFamily="34" charset="0"/>
                <a:cs typeface="Arial" pitchFamily="34" charset="0"/>
              </a:rPr>
              <a:t>(UF200,read_char,20);</a:t>
            </a:r>
            <a:endParaRPr lang="zh-TW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98807" y="2924944"/>
            <a:ext cx="16385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ibonl</a:t>
            </a:r>
            <a:r>
              <a:rPr lang="en-US" altLang="zh-TW" dirty="0"/>
              <a:t>(UF200,0);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11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Ibdev</a:t>
            </a:r>
            <a:r>
              <a:rPr lang="en-US" altLang="zh-TW" sz="1800" dirty="0" smtClean="0"/>
              <a:t> syntax</a:t>
            </a:r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88116"/>
              </p:ext>
            </p:extLst>
          </p:nvPr>
        </p:nvGraphicFramePr>
        <p:xfrm>
          <a:off x="683568" y="2060848"/>
          <a:ext cx="8229600" cy="3657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ibdev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BdIndx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pad,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sad,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tmo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eot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eos</a:t>
                      </a:r>
                      <a:r>
                        <a:rPr lang="en-US" dirty="0"/>
                        <a:t>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32239"/>
              </p:ext>
            </p:extLst>
          </p:nvPr>
        </p:nvGraphicFramePr>
        <p:xfrm>
          <a:off x="971600" y="2564904"/>
          <a:ext cx="6336704" cy="2194560"/>
        </p:xfrm>
        <a:graphic>
          <a:graphicData uri="http://schemas.openxmlformats.org/drawingml/2006/table">
            <a:tbl>
              <a:tblPr/>
              <a:tblGrid>
                <a:gridCol w="2026568"/>
                <a:gridCol w="431013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BdIndx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of the access board for the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primary GPIB address of the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secondary GPIB address of the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tmo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I/O timeout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EOI mode of the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eos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EOS character and modes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62480"/>
              </p:ext>
            </p:extLst>
          </p:nvPr>
        </p:nvGraphicFramePr>
        <p:xfrm>
          <a:off x="971600" y="4797152"/>
          <a:ext cx="5688632" cy="437769"/>
        </p:xfrm>
        <a:graphic>
          <a:graphicData uri="http://schemas.openxmlformats.org/drawingml/2006/table">
            <a:tbl>
              <a:tblPr/>
              <a:tblGrid>
                <a:gridCol w="2016224"/>
                <a:gridCol w="3672408"/>
              </a:tblGrid>
              <a:tr h="437769">
                <a:tc>
                  <a:txBody>
                    <a:bodyPr/>
                    <a:lstStyle/>
                    <a:p>
                      <a:r>
                        <a:rPr lang="en-US" dirty="0"/>
                        <a:t>Function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device descriptor or a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1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ibonl</a:t>
            </a:r>
            <a:r>
              <a:rPr lang="en-US" altLang="zh-TW" sz="1800" dirty="0" smtClean="0"/>
              <a:t> syntax</a:t>
            </a:r>
          </a:p>
          <a:p>
            <a:r>
              <a:rPr lang="da-DK" altLang="zh-TW" sz="1800" dirty="0"/>
              <a:t>unsigned int ibonl (int ud, int v) </a:t>
            </a:r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1064"/>
              </p:ext>
            </p:extLst>
          </p:nvPr>
        </p:nvGraphicFramePr>
        <p:xfrm>
          <a:off x="755576" y="2420888"/>
          <a:ext cx="8229600" cy="734789"/>
        </p:xfrm>
        <a:graphic>
          <a:graphicData uri="http://schemas.openxmlformats.org/drawingml/2006/table">
            <a:tbl>
              <a:tblPr/>
              <a:tblGrid>
                <a:gridCol w="874440"/>
                <a:gridCol w="7355160"/>
              </a:tblGrid>
              <a:tr h="369029">
                <a:tc>
                  <a:txBody>
                    <a:bodyPr/>
                    <a:lstStyle/>
                    <a:p>
                      <a:r>
                        <a:rPr lang="en-US"/>
                        <a:t>ud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Board or device descriptor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whether the board or device is to be placed online or offline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66534"/>
              </p:ext>
            </p:extLst>
          </p:nvPr>
        </p:nvGraphicFramePr>
        <p:xfrm>
          <a:off x="827584" y="3284984"/>
          <a:ext cx="7344816" cy="365760"/>
        </p:xfrm>
        <a:graphic>
          <a:graphicData uri="http://schemas.openxmlformats.org/drawingml/2006/table">
            <a:tbl>
              <a:tblPr/>
              <a:tblGrid>
                <a:gridCol w="3672408"/>
                <a:gridCol w="3672408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Function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of </a:t>
                      </a:r>
                      <a:r>
                        <a:rPr lang="en-US" dirty="0" err="1">
                          <a:hlinkClick r:id="rId3" action="ppaction://hlinkfile"/>
                        </a:rPr>
                        <a:t>Ibsta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9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Ibwrt</a:t>
            </a:r>
            <a:r>
              <a:rPr lang="en-US" altLang="zh-TW" sz="1800" dirty="0" smtClean="0"/>
              <a:t> syntax</a:t>
            </a:r>
          </a:p>
          <a:p>
            <a:r>
              <a:rPr lang="en-US" altLang="zh-TW" sz="1800" dirty="0"/>
              <a:t>unsigned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ibwrt</a:t>
            </a:r>
            <a:r>
              <a:rPr lang="en-US" altLang="zh-TW" sz="1800" dirty="0"/>
              <a:t>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ud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const</a:t>
            </a:r>
            <a:r>
              <a:rPr lang="en-US" altLang="zh-TW" sz="1800" dirty="0"/>
              <a:t> void *</a:t>
            </a:r>
            <a:r>
              <a:rPr lang="en-US" altLang="zh-TW" sz="1800" dirty="0" err="1"/>
              <a:t>wrtbuf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size_t</a:t>
            </a:r>
            <a:r>
              <a:rPr lang="en-US" altLang="zh-TW" sz="1800" dirty="0"/>
              <a:t> count) 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40286"/>
              </p:ext>
            </p:extLst>
          </p:nvPr>
        </p:nvGraphicFramePr>
        <p:xfrm>
          <a:off x="1043608" y="2420888"/>
          <a:ext cx="6336704" cy="1097280"/>
        </p:xfrm>
        <a:graphic>
          <a:graphicData uri="http://schemas.openxmlformats.org/drawingml/2006/table">
            <a:tbl>
              <a:tblPr/>
              <a:tblGrid>
                <a:gridCol w="831681"/>
                <a:gridCol w="5505023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ud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Board or device descriptor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wrtbuf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the buffer containing the bytes to write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bytes to be written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89397"/>
              </p:ext>
            </p:extLst>
          </p:nvPr>
        </p:nvGraphicFramePr>
        <p:xfrm>
          <a:off x="1115616" y="3645024"/>
          <a:ext cx="6336704" cy="365760"/>
        </p:xfrm>
        <a:graphic>
          <a:graphicData uri="http://schemas.openxmlformats.org/drawingml/2006/table">
            <a:tbl>
              <a:tblPr/>
              <a:tblGrid>
                <a:gridCol w="2448272"/>
                <a:gridCol w="388843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Function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of </a:t>
                      </a:r>
                      <a:r>
                        <a:rPr lang="en-US" dirty="0" err="1">
                          <a:hlinkClick r:id="rId3" action="ppaction://hlinkfile"/>
                        </a:rPr>
                        <a:t>Ibsta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err="1" smtClean="0"/>
              <a:t>Ibrd</a:t>
            </a:r>
            <a:r>
              <a:rPr lang="en-US" altLang="zh-TW" sz="1800" dirty="0" smtClean="0"/>
              <a:t> syntax</a:t>
            </a:r>
          </a:p>
          <a:p>
            <a:r>
              <a:rPr lang="en-US" altLang="zh-TW" sz="1800" dirty="0"/>
              <a:t>unsigned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ibrd</a:t>
            </a:r>
            <a:r>
              <a:rPr lang="en-US" altLang="zh-TW" sz="1800" dirty="0"/>
              <a:t> 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ud</a:t>
            </a:r>
            <a:r>
              <a:rPr lang="en-US" altLang="zh-TW" sz="1800" dirty="0"/>
              <a:t>, void *</a:t>
            </a:r>
            <a:r>
              <a:rPr lang="en-US" altLang="zh-TW" sz="1800" dirty="0" err="1"/>
              <a:t>rdbuf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size_t</a:t>
            </a:r>
            <a:r>
              <a:rPr lang="en-US" altLang="zh-TW" sz="1800" dirty="0"/>
              <a:t> count) 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14224"/>
              </p:ext>
            </p:extLst>
          </p:nvPr>
        </p:nvGraphicFramePr>
        <p:xfrm>
          <a:off x="1187624" y="2420888"/>
          <a:ext cx="5544616" cy="731520"/>
        </p:xfrm>
        <a:graphic>
          <a:graphicData uri="http://schemas.openxmlformats.org/drawingml/2006/table">
            <a:tbl>
              <a:tblPr/>
              <a:tblGrid>
                <a:gridCol w="831719"/>
                <a:gridCol w="4712897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ud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Board or device descriptor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bytes to be read from the GPIB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78104"/>
              </p:ext>
            </p:extLst>
          </p:nvPr>
        </p:nvGraphicFramePr>
        <p:xfrm>
          <a:off x="1187624" y="3497421"/>
          <a:ext cx="7488832" cy="731520"/>
        </p:xfrm>
        <a:graphic>
          <a:graphicData uri="http://schemas.openxmlformats.org/drawingml/2006/table">
            <a:tbl>
              <a:tblPr/>
              <a:tblGrid>
                <a:gridCol w="1869626"/>
                <a:gridCol w="5619206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rdbuf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 of buffer into which data is 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Function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of </a:t>
                      </a:r>
                      <a:r>
                        <a:rPr lang="en-US" dirty="0" err="1">
                          <a:hlinkClick r:id="rId4" action="ppaction://hlinkfile"/>
                        </a:rPr>
                        <a:t>Ibsta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11560" y="5733256"/>
            <a:ext cx="456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More details of GPIB API:  NI-488.2 </a:t>
            </a:r>
            <a:r>
              <a:rPr lang="en-US" altLang="zh-TW" dirty="0" err="1" smtClean="0"/>
              <a:t>GPIBHelp</a:t>
            </a:r>
            <a:r>
              <a:rPr lang="en-US" altLang="zh-TW" dirty="0" smtClean="0"/>
              <a:t>-&gt;</a:t>
            </a:r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345636"/>
              </p:ext>
            </p:extLst>
          </p:nvPr>
        </p:nvGraphicFramePr>
        <p:xfrm>
          <a:off x="5148064" y="5575022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封裝程式殼層物件" showAsIcon="1" r:id="rId5" imgW="914400" imgH="685800" progId="Package">
                  <p:embed/>
                </p:oleObj>
              </mc:Choice>
              <mc:Fallback>
                <p:oleObj name="封裝程式殼層物件" showAsIcon="1" r:id="rId5" imgW="914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5575022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8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Interface Module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Interface Module/</a:t>
            </a:r>
            <a:r>
              <a:rPr lang="en-US" altLang="zh-TW" sz="1800" dirty="0" err="1" smtClean="0"/>
              <a:t>InterfaceGPIB</a:t>
            </a:r>
            <a:r>
              <a:rPr lang="en-US" altLang="zh-TW" sz="1800" dirty="0" smtClean="0"/>
              <a:t> Module</a:t>
            </a:r>
          </a:p>
          <a:p>
            <a:r>
              <a:rPr lang="zh-TW" altLang="en-US" sz="1800" dirty="0" smtClean="0"/>
              <a:t>按照流程動作拆分成 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InterfaceInitial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InterfaceStart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RecieveSOT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SendBinEOT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ResetSOT</a:t>
            </a:r>
            <a:endParaRPr lang="en-US" altLang="zh-TW" sz="1800" dirty="0" smtClean="0"/>
          </a:p>
          <a:p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InterfaceEnd</a:t>
            </a:r>
            <a:r>
              <a:rPr lang="en-US" altLang="zh-TW" sz="1800" dirty="0" smtClean="0"/>
              <a:t>    </a:t>
            </a:r>
          </a:p>
          <a:p>
            <a:r>
              <a:rPr lang="zh-TW" altLang="en-US" sz="1800" dirty="0" smtClean="0"/>
              <a:t>六個函式</a:t>
            </a:r>
            <a:endParaRPr lang="en-US" altLang="zh-TW" sz="1800" dirty="0" smtClean="0"/>
          </a:p>
          <a:p>
            <a:r>
              <a:rPr lang="zh-TW" altLang="en-US" sz="1800" dirty="0"/>
              <a:t>而其中</a:t>
            </a:r>
            <a:r>
              <a:rPr lang="zh-TW" altLang="en-US" sz="1800" dirty="0" smtClean="0"/>
              <a:t>配合各種使用的卡片寫對應的函式分散在這六個函式中來達到一個</a:t>
            </a:r>
            <a:r>
              <a:rPr lang="en-US" altLang="zh-TW" sz="1800" dirty="0" smtClean="0"/>
              <a:t>module</a:t>
            </a:r>
            <a:r>
              <a:rPr lang="zh-TW" altLang="en-US" sz="1800" dirty="0" smtClean="0"/>
              <a:t>可透過設定對應使用各種</a:t>
            </a:r>
            <a:r>
              <a:rPr lang="en-US" altLang="zh-TW" sz="1800" dirty="0" smtClean="0"/>
              <a:t>Interface Card</a:t>
            </a:r>
            <a:r>
              <a:rPr lang="zh-TW" altLang="en-US" sz="1800" dirty="0" smtClean="0"/>
              <a:t>的目標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830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Introduction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Interface : SG9000 Tester</a:t>
            </a:r>
            <a:r>
              <a:rPr lang="zh-TW" altLang="en-US" sz="1800" dirty="0" smtClean="0"/>
              <a:t>與</a:t>
            </a:r>
            <a:r>
              <a:rPr lang="en-US" altLang="zh-TW" sz="1800" dirty="0" smtClean="0"/>
              <a:t>Handler/Prober</a:t>
            </a:r>
            <a:r>
              <a:rPr lang="zh-TW" altLang="en-US" sz="1800" dirty="0" smtClean="0"/>
              <a:t>溝通</a:t>
            </a:r>
            <a:r>
              <a:rPr lang="en-US" altLang="zh-TW" sz="1800" dirty="0" smtClean="0"/>
              <a:t>SOT, EOT, </a:t>
            </a:r>
            <a:r>
              <a:rPr lang="zh-TW" altLang="en-US" sz="1800" dirty="0" smtClean="0"/>
              <a:t>或者</a:t>
            </a:r>
            <a:r>
              <a:rPr lang="en-US" altLang="zh-TW" sz="1800" dirty="0" smtClean="0"/>
              <a:t>X, Y</a:t>
            </a:r>
            <a:r>
              <a:rPr lang="zh-TW" altLang="en-US" sz="1800" dirty="0" smtClean="0"/>
              <a:t>座標</a:t>
            </a:r>
            <a:r>
              <a:rPr lang="en-US" altLang="zh-TW" sz="1800" dirty="0" smtClean="0"/>
              <a:t>(Prober)</a:t>
            </a:r>
            <a:r>
              <a:rPr lang="zh-TW" altLang="en-US" sz="1800" dirty="0" smtClean="0"/>
              <a:t>的介面。</a:t>
            </a:r>
            <a:endParaRPr lang="en-US" altLang="zh-TW" sz="1800" dirty="0" smtClean="0"/>
          </a:p>
          <a:p>
            <a:r>
              <a:rPr lang="zh-TW" altLang="en-US" sz="1800" dirty="0" smtClean="0"/>
              <a:t>將</a:t>
            </a:r>
            <a:r>
              <a:rPr lang="en-US" altLang="zh-TW" sz="1800" dirty="0" smtClean="0"/>
              <a:t>Interface</a:t>
            </a:r>
            <a:r>
              <a:rPr lang="zh-TW" altLang="en-US" sz="1800" dirty="0" smtClean="0"/>
              <a:t>相關的函式皆歸類到</a:t>
            </a:r>
            <a:r>
              <a:rPr lang="en-US" altLang="zh-TW" sz="1800" dirty="0" smtClean="0"/>
              <a:t>Interface Module</a:t>
            </a:r>
          </a:p>
          <a:p>
            <a:r>
              <a:rPr lang="zh-TW" altLang="en-US" sz="1800" dirty="0"/>
              <a:t>配合測試</a:t>
            </a:r>
            <a:r>
              <a:rPr lang="zh-TW" altLang="en-US" sz="1800" dirty="0" smtClean="0"/>
              <a:t>流程，</a:t>
            </a:r>
            <a:r>
              <a:rPr lang="en-US" altLang="zh-TW" sz="1800" dirty="0" smtClean="0"/>
              <a:t>Interface Module</a:t>
            </a:r>
            <a:r>
              <a:rPr lang="zh-TW" altLang="en-US" sz="1800" dirty="0" smtClean="0"/>
              <a:t>拆分成 </a:t>
            </a:r>
            <a:r>
              <a:rPr lang="en-US" altLang="zh-TW" sz="1800" dirty="0" err="1" smtClean="0"/>
              <a:t>LotBegin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DutBegin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DutEnd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LotEnd</a:t>
            </a:r>
            <a:r>
              <a:rPr lang="zh-TW" altLang="en-US" sz="1800" dirty="0" smtClean="0"/>
              <a:t>四大項，並將各動作配合流程且依設備種類分散在這四個函式中</a:t>
            </a:r>
            <a:endParaRPr lang="en-US" altLang="zh-TW" sz="1800" dirty="0" smtClean="0"/>
          </a:p>
          <a:p>
            <a:r>
              <a:rPr lang="en-US" altLang="zh-TW" sz="1800" dirty="0" smtClean="0"/>
              <a:t>Interface</a:t>
            </a:r>
            <a:r>
              <a:rPr lang="zh-TW" altLang="en-US" sz="1800" dirty="0" smtClean="0"/>
              <a:t>目前主要用兩種訊號</a:t>
            </a:r>
            <a:r>
              <a:rPr lang="en-US" altLang="zh-TW" sz="1800" dirty="0" smtClean="0"/>
              <a:t>: TTL &amp; GPIB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0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TTL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TTL – wiki </a:t>
            </a:r>
            <a:r>
              <a:rPr lang="zh-TW" altLang="en-US" sz="1600" dirty="0" smtClean="0"/>
              <a:t>定義 </a:t>
            </a:r>
            <a:r>
              <a:rPr lang="en-US" altLang="zh-TW" sz="1600" dirty="0">
                <a:hlinkClick r:id="rId2"/>
              </a:rPr>
              <a:t>https://zh.wikipedia.org/wiki/%</a:t>
            </a:r>
            <a:r>
              <a:rPr lang="en-US" altLang="zh-TW" sz="1600" dirty="0" smtClean="0">
                <a:hlinkClick r:id="rId2"/>
              </a:rPr>
              <a:t>E9%9B%BB%E6%99%B6%E9%AB%94%EF%BC%8D%E9%9B%BB%E6%99%B6%E9%AB%94%E9%82%8F%E8%BC%AF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在</a:t>
            </a:r>
            <a:r>
              <a:rPr lang="en-US" altLang="zh-TW" sz="1600" dirty="0" smtClean="0"/>
              <a:t>Tester-Handler</a:t>
            </a:r>
            <a:r>
              <a:rPr lang="zh-TW" altLang="en-US" sz="1600" dirty="0" smtClean="0"/>
              <a:t>利用</a:t>
            </a:r>
            <a:r>
              <a:rPr lang="en-US" altLang="zh-TW" sz="1600" dirty="0" smtClean="0"/>
              <a:t>TTL</a:t>
            </a:r>
            <a:r>
              <a:rPr lang="zh-TW" altLang="en-US" sz="1600" dirty="0" smtClean="0"/>
              <a:t>訊號通訊中，是傳送一個方波 </a:t>
            </a:r>
            <a:r>
              <a:rPr lang="en-US" altLang="zh-TW" sz="1600" dirty="0" smtClean="0"/>
              <a:t>(Pulse)</a:t>
            </a:r>
            <a:r>
              <a:rPr lang="zh-TW" altLang="en-US" sz="1600" dirty="0" smtClean="0"/>
              <a:t>。一個</a:t>
            </a:r>
            <a:r>
              <a:rPr lang="en-US" altLang="zh-TW" sz="1600" dirty="0" smtClean="0"/>
              <a:t>Pulse</a:t>
            </a:r>
            <a:r>
              <a:rPr lang="zh-TW" altLang="en-US" sz="1600" dirty="0" smtClean="0"/>
              <a:t>的時間視為</a:t>
            </a:r>
            <a:r>
              <a:rPr lang="en-US" altLang="zh-TW" sz="1600" dirty="0" smtClean="0"/>
              <a:t>1 (True)</a:t>
            </a:r>
            <a:r>
              <a:rPr lang="zh-TW" altLang="en-US" sz="1600" dirty="0" smtClean="0"/>
              <a:t>，其餘時間視為 </a:t>
            </a:r>
            <a:r>
              <a:rPr lang="en-US" altLang="zh-TW" sz="1600" dirty="0" smtClean="0"/>
              <a:t>0 (False)</a:t>
            </a:r>
          </a:p>
          <a:p>
            <a:r>
              <a:rPr lang="zh-TW" altLang="en-US" sz="1600" dirty="0" smtClean="0"/>
              <a:t>因此</a:t>
            </a:r>
            <a:r>
              <a:rPr lang="en-US" altLang="zh-TW" sz="1600" dirty="0" smtClean="0"/>
              <a:t>SOT</a:t>
            </a:r>
            <a:r>
              <a:rPr lang="zh-TW" altLang="en-US" sz="1600" dirty="0" smtClean="0"/>
              <a:t>訊號由</a:t>
            </a:r>
            <a:r>
              <a:rPr lang="en-US" altLang="zh-TW" sz="1600" dirty="0" smtClean="0"/>
              <a:t>Handler</a:t>
            </a:r>
            <a:r>
              <a:rPr lang="zh-TW" altLang="en-US" sz="1600" dirty="0" smtClean="0"/>
              <a:t>傳送一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pulse</a:t>
            </a:r>
            <a:r>
              <a:rPr lang="zh-TW" altLang="en-US" sz="1600" dirty="0" smtClean="0"/>
              <a:t>給</a:t>
            </a:r>
            <a:r>
              <a:rPr lang="en-US" altLang="zh-TW" sz="1600" dirty="0" smtClean="0"/>
              <a:t>Tester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EOT</a:t>
            </a:r>
            <a:r>
              <a:rPr lang="zh-TW" altLang="en-US" sz="1600" dirty="0" smtClean="0"/>
              <a:t>訊號由</a:t>
            </a:r>
            <a:r>
              <a:rPr lang="en-US" altLang="zh-TW" sz="1600" dirty="0" smtClean="0"/>
              <a:t>Tester</a:t>
            </a:r>
            <a:r>
              <a:rPr lang="zh-TW" altLang="en-US" sz="1600" dirty="0" smtClean="0"/>
              <a:t>傳送一</a:t>
            </a:r>
            <a:r>
              <a:rPr lang="en-US" altLang="zh-TW" sz="1600" dirty="0" smtClean="0"/>
              <a:t>Pulse</a:t>
            </a:r>
            <a:r>
              <a:rPr lang="zh-TW" altLang="en-US" sz="1600" dirty="0" smtClean="0"/>
              <a:t>給</a:t>
            </a:r>
            <a:r>
              <a:rPr lang="en-US" altLang="zh-TW" sz="1600" dirty="0" smtClean="0"/>
              <a:t>Handler</a:t>
            </a:r>
          </a:p>
          <a:p>
            <a:r>
              <a:rPr lang="en-US" altLang="zh-TW" sz="1600" dirty="0" smtClean="0"/>
              <a:t>SG9000</a:t>
            </a:r>
            <a:r>
              <a:rPr lang="zh-TW" altLang="en-US" sz="1600" dirty="0" smtClean="0"/>
              <a:t>可支援</a:t>
            </a:r>
            <a:r>
              <a:rPr lang="en-US" altLang="zh-TW" sz="1600" dirty="0" smtClean="0"/>
              <a:t>TTL</a:t>
            </a:r>
            <a:r>
              <a:rPr lang="zh-TW" altLang="en-US" sz="1600" dirty="0" smtClean="0"/>
              <a:t>方式的卡片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插在</a:t>
            </a:r>
            <a:r>
              <a:rPr lang="en-US" altLang="zh-TW" sz="1600" dirty="0" smtClean="0"/>
              <a:t>SG9000 PC</a:t>
            </a:r>
            <a:r>
              <a:rPr lang="zh-TW" altLang="en-US" sz="1600" dirty="0" smtClean="0"/>
              <a:t>裡的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目前有</a:t>
            </a:r>
            <a:r>
              <a:rPr lang="en-US" altLang="zh-TW" sz="1600" dirty="0" smtClean="0"/>
              <a:t>DAQ7230, DAQ7432, DAQ6509</a:t>
            </a:r>
            <a:r>
              <a:rPr lang="zh-TW" altLang="en-US" sz="1600" dirty="0" smtClean="0"/>
              <a:t>可在</a:t>
            </a:r>
            <a:r>
              <a:rPr lang="en-US" altLang="zh-TW" sz="1600" dirty="0" smtClean="0"/>
              <a:t>SG9000II.ini</a:t>
            </a:r>
            <a:r>
              <a:rPr lang="zh-TW" altLang="en-US" sz="1600" dirty="0" smtClean="0"/>
              <a:t>檔中設定使用哪種卡片。</a:t>
            </a:r>
            <a:r>
              <a:rPr lang="en-US" altLang="zh-TW" sz="1600" dirty="0" smtClean="0"/>
              <a:t>(PS: DAQ6509</a:t>
            </a:r>
            <a:r>
              <a:rPr lang="zh-TW" altLang="en-US" sz="1600" dirty="0" smtClean="0"/>
              <a:t>幾乎已淘汰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293096"/>
            <a:ext cx="3384376" cy="24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1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TTL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1400" dirty="0" err="1" smtClean="0"/>
              <a:t>InterfaceMain.h</a:t>
            </a:r>
            <a:r>
              <a:rPr lang="en-US" altLang="zh-TW" sz="1400" dirty="0" smtClean="0"/>
              <a:t>:</a:t>
            </a:r>
          </a:p>
          <a:p>
            <a:pPr marL="0" indent="0">
              <a:buNone/>
            </a:pPr>
            <a:r>
              <a:rPr lang="en-US" altLang="zh-TW" sz="1400" dirty="0" err="1"/>
              <a:t>bool</a:t>
            </a:r>
            <a:r>
              <a:rPr lang="en-US" altLang="zh-TW" sz="1400" dirty="0"/>
              <a:t> Sot1,Sot2;</a:t>
            </a:r>
          </a:p>
          <a:p>
            <a:pPr marL="0" indent="0">
              <a:buNone/>
            </a:pPr>
            <a:r>
              <a:rPr lang="en-US" altLang="zh-TW" sz="1400" dirty="0"/>
              <a:t>#define CardNumber1 0</a:t>
            </a:r>
          </a:p>
          <a:p>
            <a:pPr marL="0" indent="0">
              <a:buNone/>
            </a:pPr>
            <a:r>
              <a:rPr lang="en-US" altLang="zh-TW" sz="1400" dirty="0"/>
              <a:t>#define CardNumber2 1</a:t>
            </a:r>
          </a:p>
          <a:p>
            <a:pPr marL="0" indent="0">
              <a:buNone/>
            </a:pPr>
            <a:r>
              <a:rPr lang="en-US" altLang="zh-TW" sz="1400" dirty="0"/>
              <a:t>#define CardNumber3 2</a:t>
            </a:r>
          </a:p>
          <a:p>
            <a:pPr marL="0" indent="0">
              <a:buNone/>
            </a:pPr>
            <a:r>
              <a:rPr lang="en-US" altLang="zh-TW" sz="1400" dirty="0"/>
              <a:t>#define </a:t>
            </a:r>
            <a:r>
              <a:rPr lang="en-US" altLang="zh-TW" sz="1400" dirty="0" err="1"/>
              <a:t>DIPort</a:t>
            </a:r>
            <a:r>
              <a:rPr lang="en-US" altLang="zh-TW" sz="1400" dirty="0"/>
              <a:t>  0</a:t>
            </a:r>
          </a:p>
          <a:p>
            <a:pPr marL="0" indent="0">
              <a:buNone/>
            </a:pPr>
            <a:r>
              <a:rPr lang="en-US" altLang="zh-TW" sz="1400" dirty="0"/>
              <a:t>#define </a:t>
            </a:r>
            <a:r>
              <a:rPr lang="en-US" altLang="zh-TW" sz="1400" dirty="0" err="1"/>
              <a:t>DOPort</a:t>
            </a:r>
            <a:r>
              <a:rPr lang="en-US" altLang="zh-TW" sz="1400" dirty="0"/>
              <a:t>  0</a:t>
            </a:r>
          </a:p>
          <a:p>
            <a:pPr marL="0" indent="0">
              <a:buNone/>
            </a:pPr>
            <a:r>
              <a:rPr lang="en-US" altLang="zh-TW" sz="1400" dirty="0"/>
              <a:t>    U32 </a:t>
            </a:r>
            <a:r>
              <a:rPr lang="en-US" altLang="zh-TW" sz="1400" dirty="0" err="1"/>
              <a:t>DOValue</a:t>
            </a:r>
            <a:r>
              <a:rPr lang="en-US" altLang="zh-TW" sz="1400" dirty="0"/>
              <a:t>= 0x0000;// DO value</a:t>
            </a:r>
          </a:p>
          <a:p>
            <a:pPr marL="0" indent="0">
              <a:buNone/>
            </a:pPr>
            <a:r>
              <a:rPr lang="en-US" altLang="zh-TW" sz="1400" dirty="0"/>
              <a:t>    I16 cardID1 = -1;</a:t>
            </a:r>
          </a:p>
          <a:p>
            <a:pPr marL="0" indent="0">
              <a:buNone/>
            </a:pPr>
            <a:r>
              <a:rPr lang="en-US" altLang="zh-TW" sz="1400" dirty="0"/>
              <a:t>    I16 cardID2 = -1;</a:t>
            </a:r>
          </a:p>
          <a:p>
            <a:pPr marL="0" indent="0">
              <a:buNone/>
            </a:pPr>
            <a:r>
              <a:rPr lang="en-US" altLang="zh-TW" sz="1400" dirty="0"/>
              <a:t>    //I16 cardID3 = -1; // </a:t>
            </a:r>
            <a:r>
              <a:rPr lang="zh-TW" altLang="en-US" sz="1400" dirty="0"/>
              <a:t>有用到第三張</a:t>
            </a:r>
            <a:r>
              <a:rPr lang="en-US" altLang="zh-TW" sz="1400" dirty="0"/>
              <a:t>7230</a:t>
            </a:r>
            <a:r>
              <a:rPr lang="zh-TW" altLang="en-US" sz="1400" dirty="0"/>
              <a:t>時可以使用</a:t>
            </a:r>
          </a:p>
          <a:p>
            <a:pPr marL="0" indent="0"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I16 err1=0;</a:t>
            </a:r>
          </a:p>
          <a:p>
            <a:pPr marL="0" indent="0">
              <a:buNone/>
            </a:pPr>
            <a:r>
              <a:rPr lang="en-US" altLang="zh-TW" sz="1400" dirty="0"/>
              <a:t>    I16 err2=0;</a:t>
            </a:r>
          </a:p>
          <a:p>
            <a:pPr marL="0" indent="0">
              <a:buNone/>
            </a:pPr>
            <a:r>
              <a:rPr lang="en-US" altLang="zh-TW" sz="1400" dirty="0"/>
              <a:t>    I16 err3=0;</a:t>
            </a:r>
          </a:p>
          <a:p>
            <a:pPr marL="0" indent="0">
              <a:buNone/>
            </a:pPr>
            <a:r>
              <a:rPr lang="en-US" altLang="zh-TW" sz="1400" dirty="0"/>
              <a:t>     LRESULT CALLBACK </a:t>
            </a:r>
            <a:r>
              <a:rPr lang="en-US" altLang="zh-TW" sz="1400" dirty="0" err="1"/>
              <a:t>cbfn</a:t>
            </a:r>
            <a:r>
              <a:rPr lang="en-US" altLang="zh-TW" sz="1400" dirty="0"/>
              <a:t>(); // callback function declaration</a:t>
            </a:r>
          </a:p>
          <a:p>
            <a:pPr marL="0" indent="0">
              <a:buNone/>
            </a:pPr>
            <a:r>
              <a:rPr lang="en-US" altLang="zh-TW" sz="1400" dirty="0"/>
              <a:t>     LRESULT CALLBACK </a:t>
            </a:r>
            <a:r>
              <a:rPr lang="en-US" altLang="zh-TW" sz="1400" dirty="0" err="1"/>
              <a:t>cbfn</a:t>
            </a:r>
            <a:r>
              <a:rPr lang="en-US" altLang="zh-TW" sz="1400" dirty="0"/>
              <a:t>()</a:t>
            </a:r>
          </a:p>
          <a:p>
            <a:pPr marL="0" indent="0">
              <a:buNone/>
            </a:pPr>
            <a:r>
              <a:rPr lang="en-US" altLang="zh-TW" sz="1400" dirty="0"/>
              <a:t>        {</a:t>
            </a:r>
          </a:p>
          <a:p>
            <a:pPr marL="0" indent="0">
              <a:buNone/>
            </a:pPr>
            <a:r>
              <a:rPr lang="en-US" altLang="zh-TW" sz="1400" dirty="0"/>
              <a:t>         Sot1=true;</a:t>
            </a:r>
          </a:p>
          <a:p>
            <a:pPr marL="0" indent="0">
              <a:buNone/>
            </a:pPr>
            <a:r>
              <a:rPr lang="en-US" altLang="zh-TW" sz="1400" dirty="0"/>
              <a:t>         return Sot1;</a:t>
            </a:r>
          </a:p>
          <a:p>
            <a:pPr marL="0" indent="0">
              <a:buNone/>
            </a:pPr>
            <a:r>
              <a:rPr lang="en-US" altLang="zh-TW" sz="1400" dirty="0"/>
              <a:t>        }</a:t>
            </a:r>
          </a:p>
          <a:p>
            <a:pPr marL="0" indent="0">
              <a:buNone/>
            </a:pPr>
            <a:r>
              <a:rPr lang="en-US" altLang="zh-TW" sz="1400" dirty="0"/>
              <a:t>     LRESULT CALLBACK cbfn1(); // callback function declaration</a:t>
            </a:r>
          </a:p>
          <a:p>
            <a:pPr marL="0" indent="0">
              <a:buNone/>
            </a:pPr>
            <a:r>
              <a:rPr lang="en-US" altLang="zh-TW" sz="1400" dirty="0"/>
              <a:t>     LRESULT CALLBACK cbfn1()</a:t>
            </a:r>
          </a:p>
          <a:p>
            <a:pPr marL="0" indent="0">
              <a:buNone/>
            </a:pPr>
            <a:r>
              <a:rPr lang="en-US" altLang="zh-TW" sz="1400" dirty="0"/>
              <a:t>        {</a:t>
            </a:r>
          </a:p>
          <a:p>
            <a:pPr marL="0" indent="0">
              <a:buNone/>
            </a:pPr>
            <a:r>
              <a:rPr lang="en-US" altLang="zh-TW" sz="1400" dirty="0"/>
              <a:t>         Sot2=true;</a:t>
            </a:r>
          </a:p>
          <a:p>
            <a:pPr marL="0" indent="0">
              <a:buNone/>
            </a:pPr>
            <a:r>
              <a:rPr lang="en-US" altLang="zh-TW" sz="1400" dirty="0"/>
              <a:t>         return Sot2;</a:t>
            </a:r>
          </a:p>
          <a:p>
            <a:pPr marL="0" indent="0">
              <a:buNone/>
            </a:pPr>
            <a:r>
              <a:rPr lang="en-US" altLang="zh-TW" sz="1400" dirty="0"/>
              <a:t>        }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760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TTL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/>
              <a:t>InterfaceMain.cpp: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Init_7432()  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err1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= DIO_INT1_EventMessage(cardID1, INT1_EXT_SIGNAL, NULL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,  NULL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, (void*(*)())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cbfn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if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(err1 !=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NoError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ShowMessage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("INT1_Enable_Error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1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952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TTL - </a:t>
            </a:r>
            <a:r>
              <a:rPr lang="en-US" altLang="zh-TW" sz="3200" dirty="0" err="1" smtClean="0"/>
              <a:t>SiteFlag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switch (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MyModuleVar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Config.Site_Flag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case 1: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if (Sot1 == true) {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siteflag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 = 0x01;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else {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siteflag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 = 0x00;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break;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case 2: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if (Sot2 == true) {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siteflag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 = 0x02;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else {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	</a:t>
            </a:r>
            <a:r>
              <a:rPr lang="en-US" altLang="zh-TW" dirty="0" err="1">
                <a:latin typeface="Arial" pitchFamily="34" charset="0"/>
                <a:cs typeface="Arial" pitchFamily="34" charset="0"/>
              </a:rPr>
              <a:t>siteflag</a:t>
            </a:r>
            <a:r>
              <a:rPr lang="en-US" altLang="zh-TW" dirty="0">
                <a:latin typeface="Arial" pitchFamily="34" charset="0"/>
                <a:cs typeface="Arial" pitchFamily="34" charset="0"/>
              </a:rPr>
              <a:t> = 0x00;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}</a:t>
            </a:r>
          </a:p>
          <a:p>
            <a:pPr marL="0" indent="0">
              <a:buNone/>
            </a:pPr>
            <a:r>
              <a:rPr lang="en-US" altLang="zh-TW" dirty="0">
                <a:latin typeface="Arial" pitchFamily="34" charset="0"/>
                <a:cs typeface="Arial" pitchFamily="34" charset="0"/>
              </a:rPr>
              <a:t>		break;</a:t>
            </a:r>
            <a:endParaRPr lang="zh-TW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7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TTL - EOT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switch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(k) {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case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0: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b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MyModuleVar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BinCount.Site_HBin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[k];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if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(b == 1)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0x0001; // **0000.0001  pin_0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2)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0x0002; // **0000.0010  pin_1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3)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0x0004; // **0000.0100  pin_2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4)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0x0008; // **0000.1000  pin_3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5)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0x0010; // **0001.0000  pin_4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6)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0x0020; // **0010.0000  pin_5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if (b == 7)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0x0040; // **0100.0000  pin_6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else</a:t>
            </a:r>
            <a:endParaRPr lang="en-US" altLang="zh-TW" sz="9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0x0000;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EOTBIT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 |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EOTBIT;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err1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DO_WritePort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(cardID1,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Sleep(2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EOTBIT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0X0100 |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EOTBIT;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err1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DO_WritePort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(cardID1,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Sleep(5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EOTBIT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0X00 |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BinSite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900" dirty="0" err="1" smtClean="0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EOTBIT;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Sleep(5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zh-TW" sz="900" dirty="0" smtClean="0">
                <a:latin typeface="Arial" pitchFamily="34" charset="0"/>
                <a:cs typeface="Arial" pitchFamily="34" charset="0"/>
              </a:rPr>
              <a:t>    err1 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DO_WritePort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(cardID1,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DOPort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900" dirty="0" err="1">
                <a:latin typeface="Arial" pitchFamily="34" charset="0"/>
                <a:cs typeface="Arial" pitchFamily="34" charset="0"/>
              </a:rPr>
              <a:t>DOValue</a:t>
            </a:r>
            <a:r>
              <a:rPr lang="en-US" altLang="zh-TW" sz="900" dirty="0">
                <a:latin typeface="Arial" pitchFamily="34" charset="0"/>
                <a:cs typeface="Arial" pitchFamily="34" charset="0"/>
              </a:rPr>
              <a:t>);</a:t>
            </a:r>
            <a:endParaRPr lang="zh-TW" alt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3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GPIB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GPIB – wiki</a:t>
            </a:r>
            <a:r>
              <a:rPr lang="zh-TW" altLang="en-US" sz="1800" dirty="0" smtClean="0"/>
              <a:t> 定義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>
                <a:hlinkClick r:id="rId2"/>
              </a:rPr>
              <a:t>https://</a:t>
            </a:r>
            <a:r>
              <a:rPr lang="en-US" altLang="zh-TW" sz="1800" dirty="0" smtClean="0">
                <a:hlinkClick r:id="rId2"/>
              </a:rPr>
              <a:t>zh.wikipedia.org/wiki/IEEE-488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SOT/EOT</a:t>
            </a:r>
            <a:r>
              <a:rPr lang="zh-TW" altLang="en-US" sz="1800" dirty="0" smtClean="0"/>
              <a:t>訊號除了可用</a:t>
            </a:r>
            <a:r>
              <a:rPr lang="en-US" altLang="zh-TW" sz="1800" dirty="0" smtClean="0"/>
              <a:t>TTL</a:t>
            </a:r>
            <a:r>
              <a:rPr lang="zh-TW" altLang="en-US" sz="1800" dirty="0" smtClean="0"/>
              <a:t>傳輸以外，已可透過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方式傳送。跟</a:t>
            </a:r>
            <a:r>
              <a:rPr lang="en-US" altLang="zh-TW" sz="1800" dirty="0" smtClean="0"/>
              <a:t>TTL</a:t>
            </a:r>
            <a:r>
              <a:rPr lang="zh-TW" altLang="en-US" sz="1800" dirty="0" smtClean="0"/>
              <a:t>的差異是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可透過程式化傳送除了</a:t>
            </a:r>
            <a:r>
              <a:rPr lang="en-US" altLang="zh-TW" sz="1800" dirty="0" smtClean="0"/>
              <a:t>SOT/EOT</a:t>
            </a:r>
            <a:r>
              <a:rPr lang="zh-TW" altLang="en-US" sz="1800" dirty="0" smtClean="0"/>
              <a:t>以外的指令或資訊，可以做到更多事情。</a:t>
            </a:r>
            <a:endParaRPr lang="en-US" altLang="zh-TW" sz="1800" dirty="0" smtClean="0"/>
          </a:p>
          <a:p>
            <a:r>
              <a:rPr lang="zh-TW" altLang="en-US" sz="1800" dirty="0" smtClean="0"/>
              <a:t>在</a:t>
            </a:r>
            <a:r>
              <a:rPr lang="en-US" altLang="zh-TW" sz="1800" dirty="0" smtClean="0"/>
              <a:t>Interface Module</a:t>
            </a:r>
            <a:r>
              <a:rPr lang="zh-TW" altLang="en-US" sz="1800" dirty="0" smtClean="0"/>
              <a:t>中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由於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提供的</a:t>
            </a:r>
            <a:r>
              <a:rPr lang="en-US" altLang="zh-TW" sz="1800" dirty="0" smtClean="0"/>
              <a:t>header (.h)</a:t>
            </a:r>
            <a:r>
              <a:rPr lang="zh-TW" altLang="en-US" sz="1800" dirty="0" smtClean="0"/>
              <a:t>檔與</a:t>
            </a:r>
            <a:r>
              <a:rPr lang="en-US" altLang="zh-TW" sz="1800" dirty="0" smtClean="0"/>
              <a:t>DAT7432</a:t>
            </a:r>
            <a:r>
              <a:rPr lang="zh-TW" altLang="en-US" sz="1800" dirty="0" smtClean="0"/>
              <a:t>系列的</a:t>
            </a:r>
            <a:r>
              <a:rPr lang="en-US" altLang="zh-TW" sz="1800" dirty="0" smtClean="0"/>
              <a:t>header</a:t>
            </a:r>
            <a:r>
              <a:rPr lang="zh-TW" altLang="en-US" sz="1800" dirty="0" smtClean="0"/>
              <a:t>檔有變數衝突。所以將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的部分又獨立寫成</a:t>
            </a:r>
            <a:r>
              <a:rPr lang="en-US" altLang="zh-TW" sz="1800" dirty="0" smtClean="0"/>
              <a:t>DLL</a:t>
            </a:r>
            <a:r>
              <a:rPr lang="zh-TW" altLang="en-US" sz="1800" dirty="0" smtClean="0"/>
              <a:t>檔由</a:t>
            </a:r>
            <a:r>
              <a:rPr lang="en-US" altLang="zh-TW" sz="1800" dirty="0" err="1" smtClean="0"/>
              <a:t>InterfaceModule</a:t>
            </a:r>
            <a:r>
              <a:rPr lang="zh-TW" altLang="en-US" sz="1800" dirty="0" smtClean="0"/>
              <a:t>呼叫，來避開</a:t>
            </a:r>
            <a:r>
              <a:rPr lang="en-US" altLang="zh-TW" sz="1800" dirty="0" smtClean="0"/>
              <a:t>Compile</a:t>
            </a:r>
            <a:r>
              <a:rPr lang="zh-TW" altLang="en-US" sz="1800" dirty="0" smtClean="0"/>
              <a:t>時的問題。所以程式中會看到</a:t>
            </a:r>
            <a:r>
              <a:rPr lang="en-US" altLang="zh-TW" sz="1800" dirty="0" err="1" smtClean="0"/>
              <a:t>InterfaceGPIB</a:t>
            </a:r>
            <a:r>
              <a:rPr lang="en-US" altLang="zh-TW" sz="1800" dirty="0" smtClean="0"/>
              <a:t> Module (DLL)</a:t>
            </a:r>
          </a:p>
          <a:p>
            <a:endParaRPr lang="zh-TW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979712" y="4365104"/>
            <a:ext cx="18002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Interface Module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8064" y="4365104"/>
            <a:ext cx="180020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Interface GPIB Module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4" idx="3"/>
            <a:endCxn id="5" idx="1"/>
          </p:cNvCxnSpPr>
          <p:nvPr/>
        </p:nvCxnSpPr>
        <p:spPr>
          <a:xfrm>
            <a:off x="3779912" y="501317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67944" y="4715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呼叫</a:t>
            </a:r>
          </a:p>
        </p:txBody>
      </p:sp>
    </p:spTree>
    <p:extLst>
      <p:ext uri="{BB962C8B-B14F-4D97-AF65-F5344CB8AC3E}">
        <p14:creationId xmlns:p14="http://schemas.microsoft.com/office/powerpoint/2010/main" val="169946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GPIB - Programming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1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GPIB</a:t>
            </a:r>
            <a:r>
              <a:rPr lang="zh-TW" altLang="en-US" sz="1800" dirty="0" smtClean="0"/>
              <a:t>所要傳遞給</a:t>
            </a:r>
            <a:r>
              <a:rPr lang="en-US" altLang="zh-TW" sz="1800" dirty="0" smtClean="0"/>
              <a:t>Handler/Prober</a:t>
            </a:r>
            <a:r>
              <a:rPr lang="zh-TW" altLang="en-US" sz="1800" dirty="0" smtClean="0"/>
              <a:t>的指令通常由廠商提供，如此頁所附加的</a:t>
            </a:r>
            <a:r>
              <a:rPr lang="en-US" altLang="zh-TW" sz="1800" dirty="0" smtClean="0"/>
              <a:t>Prober GPIB Manual (UF200)</a:t>
            </a:r>
          </a:p>
          <a:p>
            <a:r>
              <a:rPr lang="zh-TW" altLang="en-US" sz="1800" dirty="0" smtClean="0"/>
              <a:t>而從</a:t>
            </a:r>
            <a:r>
              <a:rPr lang="en-US" altLang="zh-TW" sz="1800" dirty="0" smtClean="0"/>
              <a:t>C++</a:t>
            </a:r>
            <a:r>
              <a:rPr lang="zh-TW" altLang="en-US" sz="1800" dirty="0" smtClean="0"/>
              <a:t>呼叫</a:t>
            </a:r>
            <a:r>
              <a:rPr lang="en-US" altLang="zh-TW" sz="1800" dirty="0" smtClean="0"/>
              <a:t>GPIB </a:t>
            </a:r>
            <a:r>
              <a:rPr lang="zh-TW" altLang="en-US" sz="1800" dirty="0" smtClean="0"/>
              <a:t>介面卡 </a:t>
            </a:r>
            <a:r>
              <a:rPr lang="en-US" altLang="zh-TW" sz="1800" dirty="0" smtClean="0"/>
              <a:t>(Ex: NI 488-2 GPIB Card)</a:t>
            </a:r>
            <a:r>
              <a:rPr lang="zh-TW" altLang="en-US" sz="1800" dirty="0" smtClean="0"/>
              <a:t>的方式，則由</a:t>
            </a:r>
            <a:r>
              <a:rPr lang="en-US" altLang="zh-TW" sz="1800" dirty="0" smtClean="0"/>
              <a:t>GPIB </a:t>
            </a:r>
            <a:r>
              <a:rPr lang="zh-TW" altLang="en-US" sz="1800" dirty="0" smtClean="0"/>
              <a:t>介面卡的廠商提供</a:t>
            </a:r>
            <a:r>
              <a:rPr lang="en-US" altLang="zh-TW" sz="1800" dirty="0" smtClean="0"/>
              <a:t>API</a:t>
            </a:r>
            <a:r>
              <a:rPr lang="zh-TW" altLang="en-US" sz="1800" dirty="0" smtClean="0"/>
              <a:t>，接下來介紹</a:t>
            </a:r>
            <a:r>
              <a:rPr lang="en-US" altLang="zh-TW" sz="1800" dirty="0" err="1" smtClean="0"/>
              <a:t>InterfaceGPIB</a:t>
            </a:r>
            <a:r>
              <a:rPr lang="en-US" altLang="zh-TW" sz="1800" dirty="0" smtClean="0"/>
              <a:t> Module</a:t>
            </a:r>
            <a:r>
              <a:rPr lang="zh-TW" altLang="en-US" sz="1800" dirty="0" smtClean="0"/>
              <a:t>所使用的方式</a:t>
            </a:r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dirty="0" smtClean="0"/>
              <a:t>Init_UF200() : //</a:t>
            </a:r>
            <a:r>
              <a:rPr lang="zh-TW" altLang="en-US" sz="1800" dirty="0" smtClean="0"/>
              <a:t>透過</a:t>
            </a:r>
            <a:r>
              <a:rPr lang="en-US" altLang="zh-TW" sz="1800" dirty="0" smtClean="0"/>
              <a:t>Initial</a:t>
            </a:r>
            <a:r>
              <a:rPr lang="zh-TW" altLang="en-US" sz="1800" dirty="0" smtClean="0"/>
              <a:t> 跟</a:t>
            </a:r>
            <a:r>
              <a:rPr lang="en-US" altLang="zh-TW" sz="1800" dirty="0" smtClean="0"/>
              <a:t>GPIB</a:t>
            </a:r>
            <a:r>
              <a:rPr lang="zh-TW" altLang="en-US" sz="1800" dirty="0" smtClean="0"/>
              <a:t>設備做註冊連結</a:t>
            </a:r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zh-TW" altLang="en-US" sz="1800" dirty="0" smtClean="0"/>
              <a:t>如此</a:t>
            </a:r>
            <a:r>
              <a:rPr lang="en-US" altLang="zh-TW" sz="1800" dirty="0" smtClean="0"/>
              <a:t>UF200</a:t>
            </a:r>
            <a:r>
              <a:rPr lang="zh-TW" altLang="en-US" sz="1800" dirty="0" smtClean="0"/>
              <a:t>便代表</a:t>
            </a:r>
            <a:r>
              <a:rPr lang="en-US" altLang="zh-TW" sz="1800" dirty="0" smtClean="0"/>
              <a:t>Prober </a:t>
            </a:r>
            <a:r>
              <a:rPr lang="zh-TW" altLang="en-US" sz="1800" dirty="0" smtClean="0"/>
              <a:t>設備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</a:t>
            </a:r>
            <a:endParaRPr lang="zh-TW" altLang="en-US" sz="1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264974"/>
              </p:ext>
            </p:extLst>
          </p:nvPr>
        </p:nvGraphicFramePr>
        <p:xfrm>
          <a:off x="7524328" y="332656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showAsIcon="1" r:id="rId3" imgW="914400" imgH="685800" progId="AcroExch.Document.DC">
                  <p:embed/>
                </p:oleObj>
              </mc:Choice>
              <mc:Fallback>
                <p:oleObj name="Acrobat Document" showAsIcon="1" r:id="rId3" imgW="914400" imgH="685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328" y="332656"/>
                        <a:ext cx="914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63688" y="3573016"/>
            <a:ext cx="352025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1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TW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UF200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UF200 =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ibdev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(0,UF200Addr,0,T1s,1,0);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ibonl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(UF200Addr,1);</a:t>
            </a:r>
          </a:p>
          <a:p>
            <a:r>
              <a:rPr lang="en-US" altLang="zh-TW" sz="1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1400" dirty="0" err="1">
                <a:latin typeface="Arial" pitchFamily="34" charset="0"/>
                <a:cs typeface="Arial" pitchFamily="34" charset="0"/>
              </a:rPr>
              <a:t>ibclr</a:t>
            </a:r>
            <a:r>
              <a:rPr lang="en-US" altLang="zh-TW" sz="1400" dirty="0">
                <a:latin typeface="Arial" pitchFamily="34" charset="0"/>
                <a:cs typeface="Arial" pitchFamily="34" charset="0"/>
              </a:rPr>
              <a:t>(UF200);  </a:t>
            </a:r>
          </a:p>
          <a:p>
            <a:endParaRPr lang="zh-TW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1437</Words>
  <Application>Microsoft Office PowerPoint</Application>
  <PresentationFormat>如螢幕大小 (4:3)</PresentationFormat>
  <Paragraphs>238</Paragraphs>
  <Slides>15</Slides>
  <Notes>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Office 佈景主題</vt:lpstr>
      <vt:lpstr>Acrobat Document</vt:lpstr>
      <vt:lpstr>封裝</vt:lpstr>
      <vt:lpstr>Interface Module: TTL &amp; GPIB</vt:lpstr>
      <vt:lpstr>Introduction</vt:lpstr>
      <vt:lpstr>TTL</vt:lpstr>
      <vt:lpstr>TTL</vt:lpstr>
      <vt:lpstr>TTL</vt:lpstr>
      <vt:lpstr>TTL - SiteFlag</vt:lpstr>
      <vt:lpstr>TTL - EOT</vt:lpstr>
      <vt:lpstr>GPIB</vt:lpstr>
      <vt:lpstr>GPIB - Programming</vt:lpstr>
      <vt:lpstr>GPIB - Programming</vt:lpstr>
      <vt:lpstr>GPIB - Programming</vt:lpstr>
      <vt:lpstr>GPIB - Programming</vt:lpstr>
      <vt:lpstr>GPIB - Programming</vt:lpstr>
      <vt:lpstr>GPIB - Programming</vt:lpstr>
      <vt:lpstr>Interface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Cao_Arkhan(曹正宏)</dc:creator>
  <cp:lastModifiedBy>Cao_Arkhan(曹正宏)</cp:lastModifiedBy>
  <cp:revision>19</cp:revision>
  <dcterms:created xsi:type="dcterms:W3CDTF">2017-05-15T05:30:46Z</dcterms:created>
  <dcterms:modified xsi:type="dcterms:W3CDTF">2017-05-19T01:53:23Z</dcterms:modified>
</cp:coreProperties>
</file>