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256" r:id="rId3"/>
    <p:sldId id="257" r:id="rId4"/>
    <p:sldId id="265" r:id="rId5"/>
    <p:sldId id="258" r:id="rId6"/>
    <p:sldId id="266" r:id="rId7"/>
    <p:sldId id="267" r:id="rId8"/>
    <p:sldId id="270" r:id="rId9"/>
    <p:sldId id="272" r:id="rId10"/>
    <p:sldId id="271" r:id="rId11"/>
    <p:sldId id="259" r:id="rId12"/>
    <p:sldId id="269" r:id="rId13"/>
    <p:sldId id="260" r:id="rId14"/>
    <p:sldId id="264" r:id="rId15"/>
    <p:sldId id="262" r:id="rId16"/>
    <p:sldId id="261" r:id="rId17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按一下以編輯母片子標題樣式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C8EFB-2D44-4C4A-A0F9-B64CD7F49A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F1CA-DF47-495F-AE2C-172F5CB3177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117D6-87C2-41BD-BE9D-44EC553E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E3218-FB02-4A0E-965B-7D817E3E9F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C642-DA47-48BE-B8F7-7568535535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CC16-8FB5-4071-B624-B33D87EED0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4C2D8-3C3C-4609-9B6A-2778D51435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25E56-87DB-4242-BA27-9727D557FF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22831-B5AB-4AB1-8FBE-7FE2C0630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A1948-51A6-44A5-9CC8-AAB4FEC3C9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0A2E5-B8CA-4F10-BEE7-0D437A6503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0" y="2438400"/>
            <a:ext cx="9005888" cy="1049338"/>
            <a:chOff x="0" y="1536"/>
            <a:chExt cx="5673" cy="661"/>
          </a:xfrm>
        </p:grpSpPr>
        <p:grpSp>
          <p:nvGrpSpPr>
            <p:cNvPr id="13318" name="Group 2"/>
            <p:cNvGrpSpPr>
              <a:grpSpLocks/>
            </p:cNvGrpSpPr>
            <p:nvPr/>
          </p:nvGrpSpPr>
          <p:grpSpPr bwMode="auto">
            <a:xfrm>
              <a:off x="183" y="1604"/>
              <a:ext cx="446" cy="297"/>
              <a:chOff x="183" y="1604"/>
              <a:chExt cx="446" cy="297"/>
            </a:xfrm>
          </p:grpSpPr>
          <p:sp>
            <p:nvSpPr>
              <p:cNvPr id="2051" name="Rectangle 3"/>
              <p:cNvSpPr>
                <a:spLocks noChangeArrowheads="1"/>
              </p:cNvSpPr>
              <p:nvPr/>
            </p:nvSpPr>
            <p:spPr bwMode="auto">
              <a:xfrm>
                <a:off x="183" y="1604"/>
                <a:ext cx="274" cy="297"/>
              </a:xfrm>
              <a:prstGeom prst="rect">
                <a:avLst/>
              </a:prstGeom>
              <a:solidFill>
                <a:srgbClr val="3333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kumimoji="0" lang="zh-TW" altLang="en-US">
                  <a:latin typeface="Tahoma" pitchFamily="32" charset="0"/>
                </a:endParaRPr>
              </a:p>
            </p:txBody>
          </p:sp>
          <p:sp>
            <p:nvSpPr>
              <p:cNvPr id="2052" name="Rectangle 4"/>
              <p:cNvSpPr>
                <a:spLocks noChangeArrowheads="1"/>
              </p:cNvSpPr>
              <p:nvPr/>
            </p:nvSpPr>
            <p:spPr bwMode="auto">
              <a:xfrm>
                <a:off x="424" y="1604"/>
                <a:ext cx="205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kumimoji="0" lang="zh-TW" altLang="en-US">
                  <a:latin typeface="Tahoma" pitchFamily="32" charset="0"/>
                </a:endParaRPr>
              </a:p>
            </p:txBody>
          </p:sp>
        </p:grpSp>
        <p:grpSp>
          <p:nvGrpSpPr>
            <p:cNvPr id="13319" name="Group 5"/>
            <p:cNvGrpSpPr>
              <a:grpSpLocks/>
            </p:cNvGrpSpPr>
            <p:nvPr/>
          </p:nvGrpSpPr>
          <p:grpSpPr bwMode="auto">
            <a:xfrm>
              <a:off x="261" y="1870"/>
              <a:ext cx="463" cy="297"/>
              <a:chOff x="261" y="1870"/>
              <a:chExt cx="463" cy="297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4" cy="297"/>
              </a:xfrm>
              <a:prstGeom prst="rect">
                <a:avLst/>
              </a:prstGeom>
              <a:solidFill>
                <a:srgbClr val="FFCF0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kumimoji="0" lang="zh-TW" altLang="en-US">
                  <a:latin typeface="Tahoma" pitchFamily="32" charset="0"/>
                </a:endParaRPr>
              </a:p>
            </p:txBody>
          </p:sp>
          <p:sp>
            <p:nvSpPr>
              <p:cNvPr id="3" name="Rectangle 7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0" cy="297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kumimoji="0" lang="zh-TW" altLang="en-US">
                  <a:latin typeface="Tahoma" pitchFamily="32" charset="0"/>
                </a:endParaRPr>
              </a:p>
            </p:txBody>
          </p:sp>
        </p:grp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351" cy="264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kumimoji="0" lang="zh-TW" altLang="en-US">
                <a:latin typeface="Tahoma" pitchFamily="32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400" y="1536"/>
              <a:ext cx="18" cy="661"/>
            </a:xfrm>
            <a:prstGeom prst="rect">
              <a:avLst/>
            </a:prstGeom>
            <a:solidFill>
              <a:srgbClr val="1C1C1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kumimoji="0" lang="zh-TW" altLang="en-US">
                <a:latin typeface="Tahoma" pitchFamily="32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 flipV="1">
              <a:off x="199" y="2054"/>
              <a:ext cx="5474" cy="3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kumimoji="0" lang="zh-TW" altLang="en-US">
                <a:latin typeface="Tahoma" pitchFamily="32" charset="0"/>
              </a:endParaRPr>
            </a:p>
          </p:txBody>
        </p:sp>
      </p:grp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zh-TW" altLang="en-US">
              <a:latin typeface="Tahoma" pitchFamily="32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84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defRPr kumimoji="0" sz="1400">
                <a:solidFill>
                  <a:srgbClr val="1C1C1C"/>
                </a:solidFill>
                <a:latin typeface="Times New Roman" charset="0"/>
                <a:ea typeface="微軟正黑體" charset="0"/>
                <a:cs typeface="微軟正黑體" charset="0"/>
              </a:defRPr>
            </a:lvl1pPr>
          </a:lstStyle>
          <a:p>
            <a:pPr>
              <a:defRPr/>
            </a:pPr>
            <a:fld id="{EAE5EE4A-B325-4280-83AA-7F56519CC2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mtClean="0"/>
              <a:t>SG9000 OS Setting</a:t>
            </a:r>
            <a:endParaRPr kumimoji="1" lang="zh-TW" altLang="en-US" smtClean="0"/>
          </a:p>
        </p:txBody>
      </p:sp>
      <p:sp>
        <p:nvSpPr>
          <p:cNvPr id="25602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kumimoji="1" lang="en-US" altLang="zh-TW" sz="3000" dirty="0" smtClean="0">
                <a:latin typeface="Calibri" pitchFamily="34" charset="0"/>
                <a:cs typeface="Calibri" pitchFamily="34" charset="0"/>
              </a:rPr>
              <a:t>SG9000II.ini</a:t>
            </a:r>
          </a:p>
          <a:p>
            <a:pPr eaLnBrk="1" hangingPunct="1"/>
            <a:r>
              <a:rPr kumimoji="1" lang="en-US" altLang="zh-TW" sz="3000" dirty="0" smtClean="0">
                <a:latin typeface="Calibri" pitchFamily="34" charset="0"/>
                <a:cs typeface="Calibri" pitchFamily="34" charset="0"/>
              </a:rPr>
              <a:t>SPJT file</a:t>
            </a:r>
          </a:p>
          <a:p>
            <a:pPr eaLnBrk="1" hangingPunct="1"/>
            <a:r>
              <a:rPr kumimoji="1" lang="en-US" altLang="zh-TW" sz="3000" dirty="0" err="1" smtClean="0">
                <a:latin typeface="Calibri" pitchFamily="34" charset="0"/>
                <a:cs typeface="Calibri" pitchFamily="34" charset="0"/>
              </a:rPr>
              <a:t>AutoLoad</a:t>
            </a:r>
            <a:r>
              <a:rPr kumimoji="1" lang="en-US" altLang="zh-TW" sz="3000" dirty="0" smtClean="0">
                <a:latin typeface="Calibri" pitchFamily="34" charset="0"/>
                <a:cs typeface="Calibri" pitchFamily="34" charset="0"/>
              </a:rPr>
              <a:t> Setting</a:t>
            </a:r>
            <a:endParaRPr kumimoji="1" lang="zh-TW" altLang="en-US" sz="3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Auto Load Setting</a:t>
            </a:r>
            <a:endParaRPr kumimoji="1" lang="zh-TW" altLang="en-US" sz="3200" smtClean="0"/>
          </a:p>
        </p:txBody>
      </p:sp>
      <p:sp>
        <p:nvSpPr>
          <p:cNvPr id="4301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1600" smtClean="0"/>
              <a:t>To active Auto Load Funciton:</a:t>
            </a:r>
          </a:p>
          <a:p>
            <a:r>
              <a:rPr lang="en-US" altLang="zh-TW" sz="1600" smtClean="0"/>
              <a:t>1. Set Server connect batch file (AutoLoad.bat, AutoRelease.bat)</a:t>
            </a:r>
          </a:p>
          <a:p>
            <a:r>
              <a:rPr lang="en-US" altLang="zh-TW" sz="1600" smtClean="0"/>
              <a:t>2. Set Barcode path in SG9000.ini</a:t>
            </a:r>
          </a:p>
          <a:p>
            <a:r>
              <a:rPr lang="en-US" altLang="zh-TW" sz="1600" smtClean="0"/>
              <a:t>3. Put setup file at server (Setup filename must be same as set in release form)</a:t>
            </a:r>
          </a:p>
          <a:p>
            <a:r>
              <a:rPr lang="en-US" altLang="zh-TW" sz="1600" smtClean="0"/>
              <a:t>4. Put zipped test program at server which location as setup file set.</a:t>
            </a:r>
          </a:p>
          <a:p>
            <a:r>
              <a:rPr lang="en-US" altLang="zh-TW" sz="1600" smtClean="0"/>
              <a:t>Example File:</a:t>
            </a:r>
          </a:p>
          <a:p>
            <a:r>
              <a:rPr lang="en-US" altLang="zh-TW" sz="1600" smtClean="0"/>
              <a:t>    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11238" y="432593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封裝" showAsIcon="1" r:id="rId3" imgW="914400" imgH="685800" progId="Package">
                  <p:embed/>
                </p:oleObj>
              </mc:Choice>
              <mc:Fallback>
                <p:oleObj name="封裝" showAsIcon="1" r:id="rId3" imgW="914400" imgH="68580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325938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416175" y="432593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封裝" showAsIcon="1" r:id="rId5" imgW="914400" imgH="685800" progId="Package">
                  <p:embed/>
                </p:oleObj>
              </mc:Choice>
              <mc:Fallback>
                <p:oleObj name="封裝" showAsIcon="1" r:id="rId5" imgW="914400" imgH="685800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4325938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3851275" y="4325938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封裝" showAsIcon="1" r:id="rId7" imgW="914400" imgH="685800" progId="Package">
                  <p:embed/>
                </p:oleObj>
              </mc:Choice>
              <mc:Fallback>
                <p:oleObj name="封裝" showAsIcon="1" r:id="rId7" imgW="914400" imgH="685800" progId="Package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325938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5186363" y="433705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封裝" showAsIcon="1" r:id="rId9" imgW="914400" imgH="685800" progId="Package">
                  <p:embed/>
                </p:oleObj>
              </mc:Choice>
              <mc:Fallback>
                <p:oleObj name="封裝" showAsIcon="1" r:id="rId9" imgW="914400" imgH="685800" progId="Package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4337050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919163" y="3981450"/>
            <a:ext cx="1141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sz="1400">
                <a:solidFill>
                  <a:schemeClr val="tx1"/>
                </a:solidFill>
              </a:rPr>
              <a:t>Barcode File</a:t>
            </a:r>
          </a:p>
        </p:txBody>
      </p:sp>
      <p:sp>
        <p:nvSpPr>
          <p:cNvPr id="43019" name="Text Box 9"/>
          <p:cNvSpPr txBox="1">
            <a:spLocks noChangeArrowheads="1"/>
          </p:cNvSpPr>
          <p:nvPr/>
        </p:nvSpPr>
        <p:spPr bwMode="auto">
          <a:xfrm>
            <a:off x="2416175" y="3981450"/>
            <a:ext cx="955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sz="1400">
                <a:solidFill>
                  <a:schemeClr val="tx1"/>
                </a:solidFill>
              </a:rPr>
              <a:t>Setup File</a:t>
            </a:r>
          </a:p>
        </p:txBody>
      </p:sp>
      <p:sp>
        <p:nvSpPr>
          <p:cNvPr id="43020" name="Text Box 10"/>
          <p:cNvSpPr txBox="1">
            <a:spLocks noChangeArrowheads="1"/>
          </p:cNvSpPr>
          <p:nvPr/>
        </p:nvSpPr>
        <p:spPr bwMode="auto">
          <a:xfrm>
            <a:off x="3538538" y="3981450"/>
            <a:ext cx="1227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sz="1400">
                <a:solidFill>
                  <a:schemeClr val="tx1"/>
                </a:solidFill>
              </a:rPr>
              <a:t>AutoLoad.bat</a:t>
            </a:r>
          </a:p>
        </p:txBody>
      </p:sp>
      <p:sp>
        <p:nvSpPr>
          <p:cNvPr id="43021" name="Text Box 11"/>
          <p:cNvSpPr txBox="1">
            <a:spLocks noChangeArrowheads="1"/>
          </p:cNvSpPr>
          <p:nvPr/>
        </p:nvSpPr>
        <p:spPr bwMode="auto">
          <a:xfrm>
            <a:off x="4981575" y="3943350"/>
            <a:ext cx="1455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TW" sz="1400">
                <a:solidFill>
                  <a:schemeClr val="tx1"/>
                </a:solidFill>
              </a:rPr>
              <a:t>AutoRelease.bat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smtClean="0"/>
              <a:t>Auto Load – Setup File</a:t>
            </a:r>
            <a:endParaRPr kumimoji="1" lang="zh-TW" altLang="en-US" sz="3200" smtClean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smtClean="0">
                <a:solidFill>
                  <a:schemeClr val="accent2"/>
                </a:solidFill>
              </a:rPr>
              <a:t>L:\DUTS\Murata\MD029_FPGA_14G\    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MDFE2PFA029_revG17_1.spjt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\DUTS\Murata\MDFE2PFA029\MDFE2PFA029_revG17_1.spjt</a:t>
            </a:r>
          </a:p>
          <a:p>
            <a:endParaRPr lang="zh-TW" altLang="en-US" sz="1600" smtClean="0">
              <a:solidFill>
                <a:schemeClr val="accent2"/>
              </a:solidFill>
            </a:endParaRPr>
          </a:p>
          <a:p>
            <a:r>
              <a:rPr lang="en-US" altLang="zh-TW" sz="1600" smtClean="0">
                <a:solidFill>
                  <a:schemeClr val="tx1"/>
                </a:solidFill>
              </a:rPr>
              <a:t>1. The Location of zipped test program.</a:t>
            </a:r>
          </a:p>
          <a:p>
            <a:r>
              <a:rPr lang="en-US" altLang="zh-TW" sz="1600" smtClean="0">
                <a:solidFill>
                  <a:schemeClr val="tx1"/>
                </a:solidFill>
              </a:rPr>
              <a:t>2. Specify the filename of project file to load.</a:t>
            </a:r>
          </a:p>
          <a:p>
            <a:r>
              <a:rPr lang="en-US" altLang="zh-TW" sz="1600" smtClean="0">
                <a:solidFill>
                  <a:schemeClr val="tx1"/>
                </a:solidFill>
              </a:rPr>
              <a:t>3. Relative directory on local tester of project file.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Auto Transform (Changeover file)</a:t>
            </a:r>
            <a:endParaRPr kumimoji="1" lang="zh-TW" altLang="en-US" sz="3200" smtClean="0"/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1600" smtClean="0"/>
              <a:t>To activate auto transform function, there are two files required; changeover.txt, golden file(TP profile).</a:t>
            </a:r>
          </a:p>
          <a:p>
            <a:r>
              <a:rPr lang="en-US" altLang="zh-TW" sz="1600" smtClean="0"/>
              <a:t>1. changeover.txt </a:t>
            </a:r>
          </a:p>
          <a:p>
            <a:r>
              <a:rPr lang="en-US" altLang="zh-TW" sz="1600" smtClean="0"/>
              <a:t>    the content of file must have the title as the example at least. As follows:</a:t>
            </a:r>
          </a:p>
          <a:p>
            <a:endParaRPr lang="en-US" altLang="zh-TW" sz="1600" smtClean="0"/>
          </a:p>
          <a:p>
            <a:r>
              <a:rPr lang="en-US" altLang="zh-TW" sz="1800" smtClean="0">
                <a:solidFill>
                  <a:schemeClr val="accent2"/>
                </a:solidFill>
              </a:rPr>
              <a:t>GU_TestBoard:	130404-2	130404-1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GU_CalDate:	2013-05-10 11:01:01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GU_CalTech:	943408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SD_HandlerID:	IS34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GU_CalTray:	MD042001010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GU_Status:	Site#2 Pass (8 pass, 4 req)</a:t>
            </a:r>
          </a:p>
          <a:p>
            <a:endParaRPr lang="en-US" altLang="zh-TW" sz="1600" smtClean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6740525" y="3592513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封裝" showAsIcon="1" r:id="rId3" imgW="914400" imgH="685800" progId="Package">
                  <p:embed/>
                </p:oleObj>
              </mc:Choice>
              <mc:Fallback>
                <p:oleObj name="封裝" showAsIcon="1" r:id="rId3" imgW="914400" imgH="685800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3592513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Auto Transform (Golden File)</a:t>
            </a:r>
            <a:endParaRPr kumimoji="1" lang="zh-TW" altLang="en-US" sz="3200" smtClean="0"/>
          </a:p>
        </p:txBody>
      </p:sp>
      <p:sp>
        <p:nvSpPr>
          <p:cNvPr id="460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smtClean="0"/>
              <a:t>2.Golden File:</a:t>
            </a:r>
          </a:p>
          <a:p>
            <a:r>
              <a:rPr lang="en-US" altLang="zh-TW" sz="1600" smtClean="0"/>
              <a:t>   File name rule: Devicename_GU_bench_xxxxx</a:t>
            </a:r>
          </a:p>
          <a:p>
            <a:r>
              <a:rPr lang="en-US" altLang="zh-TW" sz="1600" smtClean="0"/>
              <a:t>   The file provide limit range of transform item and raw data of calset. </a:t>
            </a:r>
          </a:p>
          <a:p>
            <a:r>
              <a:rPr lang="en-US" altLang="zh-TW" sz="1600" smtClean="0"/>
              <a:t>   Example: </a:t>
            </a:r>
          </a:p>
          <a:p>
            <a:endParaRPr lang="en-US" altLang="zh-TW" sz="1600" smtClean="0"/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*********************************************************************</a:t>
            </a:r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 Golden Unit LIMIT INFORMATION ************************</a:t>
            </a:r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*********************************************************************</a:t>
            </a:r>
            <a:endParaRPr kumimoji="1" lang="en-US" altLang="zh-TW" sz="1400" smtClean="0">
              <a:solidFill>
                <a:schemeClr val="accent2"/>
              </a:solidFill>
            </a:endParaRPr>
          </a:p>
          <a:p>
            <a:r>
              <a:rPr kumimoji="1" lang="en-US" altLang="zh-TW" sz="1400" smtClean="0">
                <a:solidFill>
                  <a:schemeClr val="tx1"/>
                </a:solidFill>
              </a:rPr>
              <a:t>//Limit Range for the test item to add offset</a:t>
            </a:r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*********************************************************************</a:t>
            </a:r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 Golden Unit </a:t>
            </a:r>
            <a:r>
              <a:rPr kumimoji="1" lang="en-US" altLang="zh-TW" sz="1400" smtClean="0">
                <a:solidFill>
                  <a:schemeClr val="accent2"/>
                </a:solidFill>
              </a:rPr>
              <a:t>Data</a:t>
            </a:r>
            <a:r>
              <a:rPr kumimoji="1" lang="en-US" altLang="en-US" sz="1400" smtClean="0">
                <a:solidFill>
                  <a:schemeClr val="accent2"/>
                </a:solidFill>
              </a:rPr>
              <a:t> **************************************</a:t>
            </a:r>
          </a:p>
          <a:p>
            <a:r>
              <a:rPr kumimoji="1" lang="en-US" altLang="en-US" sz="1400" smtClean="0">
                <a:solidFill>
                  <a:schemeClr val="accent2"/>
                </a:solidFill>
              </a:rPr>
              <a:t>-- *********************************************************************</a:t>
            </a:r>
            <a:endParaRPr kumimoji="1" lang="en-US" altLang="zh-TW" sz="1400" smtClean="0">
              <a:solidFill>
                <a:schemeClr val="accent2"/>
              </a:solidFill>
            </a:endParaRPr>
          </a:p>
          <a:p>
            <a:r>
              <a:rPr kumimoji="1" lang="en-US" altLang="zh-TW" sz="1400" smtClean="0">
                <a:solidFill>
                  <a:schemeClr val="tx1"/>
                </a:solidFill>
              </a:rPr>
              <a:t>//Raw data of golden (calset) that target for added offset values.</a:t>
            </a:r>
          </a:p>
          <a:p>
            <a:endParaRPr kumimoji="1" lang="en-US" altLang="zh-TW" sz="1400" smtClean="0">
              <a:solidFill>
                <a:schemeClr val="tx1"/>
              </a:solidFill>
            </a:endParaRPr>
          </a:p>
          <a:p>
            <a:endParaRPr kumimoji="1" lang="en-US" altLang="zh-TW" sz="1600" smtClean="0">
              <a:solidFill>
                <a:schemeClr val="accent2"/>
              </a:solidFill>
            </a:endParaRP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92494"/>
              </p:ext>
            </p:extLst>
          </p:nvPr>
        </p:nvGraphicFramePr>
        <p:xfrm>
          <a:off x="2176463" y="2639541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封裝程式殼層物件" showAsIcon="1" r:id="rId3" imgW="914400" imgH="685800" progId="Package">
                  <p:embed/>
                </p:oleObj>
              </mc:Choice>
              <mc:Fallback>
                <p:oleObj name="封裝程式殼層物件" showAsIcon="1" r:id="rId3" imgW="914400" imgH="68580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2639541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EndLot Script</a:t>
            </a:r>
            <a:endParaRPr kumimoji="1" lang="zh-TW" altLang="en-US" sz="3200" smtClean="0"/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1600" smtClean="0"/>
              <a:t>1. Put a script file name as “Endlot.txt” in the directory of SG9000: \SYSTEM\Device\</a:t>
            </a:r>
          </a:p>
          <a:p>
            <a:r>
              <a:rPr lang="en-US" altLang="zh-TW" sz="1600" smtClean="0"/>
              <a:t>    OS will execute the exe file that record in the script file after “EndLot”</a:t>
            </a:r>
          </a:p>
          <a:p>
            <a:r>
              <a:rPr lang="en-US" altLang="zh-TW" sz="1600" smtClean="0"/>
              <a:t>2. Example File: </a:t>
            </a:r>
          </a:p>
          <a:p>
            <a:endParaRPr lang="en-US" altLang="zh-TW" sz="1600" smtClean="0"/>
          </a:p>
          <a:p>
            <a:endParaRPr lang="en-US" altLang="zh-TW" sz="1600" smtClean="0"/>
          </a:p>
          <a:p>
            <a:r>
              <a:rPr lang="en-US" altLang="zh-TW" sz="1600" smtClean="0"/>
              <a:t>3. The files that want to executed in the endlot.txt file have to be put in the same directory as Endlot.txt file.</a:t>
            </a:r>
          </a:p>
          <a:p>
            <a:endParaRPr lang="en-US" altLang="zh-TW" sz="1600" smtClean="0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081213" y="2743200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封裝" showAsIcon="1" r:id="rId3" imgW="914400" imgH="685800" progId="Package">
                  <p:embed/>
                </p:oleObj>
              </mc:Choice>
              <mc:Fallback>
                <p:oleObj name="封裝" showAsIcon="1" r:id="rId3" imgW="914400" imgH="685800" progId="Package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743200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Directories</a:t>
            </a:r>
            <a:endParaRPr kumimoji="1" lang="zh-TW" altLang="en-US" sz="3200" smtClean="0"/>
          </a:p>
        </p:txBody>
      </p:sp>
      <p:sp>
        <p:nvSpPr>
          <p:cNvPr id="48130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1600" smtClean="0">
                <a:solidFill>
                  <a:schemeClr val="accent2"/>
                </a:solidFill>
              </a:rPr>
              <a:t>Backup		</a:t>
            </a:r>
            <a:r>
              <a:rPr lang="en-US" altLang="zh-TW" sz="1600" smtClean="0">
                <a:solidFill>
                  <a:schemeClr val="tx1"/>
                </a:solidFill>
              </a:rPr>
              <a:t>//Store the files that set in backup function</a:t>
            </a:r>
            <a:endParaRPr lang="en-US" altLang="zh-TW" sz="1600" smtClean="0">
              <a:solidFill>
                <a:schemeClr val="accent2"/>
              </a:solidFill>
            </a:endParaRPr>
          </a:p>
          <a:p>
            <a:r>
              <a:rPr lang="en-US" altLang="zh-TW" sz="1600" smtClean="0">
                <a:solidFill>
                  <a:schemeClr val="accent2"/>
                </a:solidFill>
              </a:rPr>
              <a:t>Datalog		</a:t>
            </a:r>
            <a:r>
              <a:rPr lang="en-US" altLang="zh-TW" sz="1600" smtClean="0">
                <a:solidFill>
                  <a:schemeClr val="tx1"/>
                </a:solidFill>
              </a:rPr>
              <a:t>//Production datalog put in here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DUTs			</a:t>
            </a:r>
            <a:r>
              <a:rPr lang="en-US" altLang="zh-TW" sz="1600" smtClean="0">
                <a:solidFill>
                  <a:schemeClr val="tx1"/>
                </a:solidFill>
              </a:rPr>
              <a:t>//Test Program and project files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INCLUDE		</a:t>
            </a:r>
            <a:r>
              <a:rPr lang="en-US" altLang="zh-TW" sz="1600" smtClean="0">
                <a:solidFill>
                  <a:schemeClr val="tx1"/>
                </a:solidFill>
              </a:rPr>
              <a:t>//Library used by OS program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LIB			</a:t>
            </a:r>
            <a:r>
              <a:rPr lang="en-US" altLang="zh-TW" sz="1600" smtClean="0">
                <a:solidFill>
                  <a:schemeClr val="tx1"/>
                </a:solidFill>
              </a:rPr>
              <a:t>//Library used by Test Program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LSR			</a:t>
            </a:r>
            <a:r>
              <a:rPr lang="en-US" altLang="zh-TW" sz="1600" smtClean="0">
                <a:solidFill>
                  <a:schemeClr val="tx1"/>
                </a:solidFill>
              </a:rPr>
              <a:t>//LSR files of production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SYSTEM		</a:t>
            </a:r>
            <a:r>
              <a:rPr lang="en-US" altLang="zh-TW" sz="1600" smtClean="0">
                <a:solidFill>
                  <a:schemeClr val="tx1"/>
                </a:solidFill>
              </a:rPr>
              <a:t>//Some setting and related files for the project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TMP			</a:t>
            </a:r>
            <a:r>
              <a:rPr lang="en-US" altLang="zh-TW" sz="1600" smtClean="0">
                <a:solidFill>
                  <a:schemeClr val="tx1"/>
                </a:solidFill>
              </a:rPr>
              <a:t>//Temporary files of LSR files </a:t>
            </a:r>
          </a:p>
          <a:p>
            <a:r>
              <a:rPr lang="en-US" altLang="zh-TW" sz="1600" smtClean="0">
                <a:solidFill>
                  <a:schemeClr val="accent2"/>
                </a:solidFill>
              </a:rPr>
              <a:t>UTILITY		</a:t>
            </a:r>
            <a:r>
              <a:rPr lang="en-US" altLang="zh-TW" sz="1600" smtClean="0">
                <a:solidFill>
                  <a:schemeClr val="tx1"/>
                </a:solidFill>
              </a:rPr>
              <a:t>//Put some external application for 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SG9000.ini</a:t>
            </a:r>
            <a:endParaRPr kumimoji="1" lang="zh-TW" altLang="en-US" sz="3200" smtClean="0"/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1800" smtClean="0"/>
              <a:t>The ini file put in the root directory: </a:t>
            </a:r>
            <a:r>
              <a:rPr lang="en-US" altLang="zh-TW" sz="1800" smtClean="0">
                <a:solidFill>
                  <a:schemeClr val="accent2"/>
                </a:solidFill>
              </a:rPr>
              <a:t>C:\SG9000II\</a:t>
            </a:r>
          </a:p>
          <a:p>
            <a:pPr eaLnBrk="1" hangingPunct="1"/>
            <a:r>
              <a:rPr lang="en-US" altLang="zh-TW" sz="1800" smtClean="0"/>
              <a:t>Sg9000.ini file record the os program setting values:</a:t>
            </a:r>
          </a:p>
          <a:p>
            <a:pPr eaLnBrk="1" hangingPunct="1"/>
            <a:endParaRPr lang="en-US" altLang="zh-TW" sz="1800" smtClean="0"/>
          </a:p>
          <a:p>
            <a:r>
              <a:rPr lang="en-US" altLang="zh-TW" sz="1800" smtClean="0">
                <a:solidFill>
                  <a:schemeClr val="accent2"/>
                </a:solidFill>
              </a:rPr>
              <a:t>[Tester]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Name=TSG24             				</a:t>
            </a:r>
            <a:r>
              <a:rPr lang="en-US" altLang="zh-TW" sz="1800" smtClean="0">
                <a:solidFill>
                  <a:schemeClr val="tx1"/>
                </a:solidFill>
              </a:rPr>
              <a:t>//Tester Name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OSVer=V1.16.0 					</a:t>
            </a:r>
            <a:r>
              <a:rPr lang="en-US" altLang="zh-TW" sz="1800" smtClean="0">
                <a:solidFill>
                  <a:schemeClr val="tx1"/>
                </a:solidFill>
              </a:rPr>
              <a:t>//OS Version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OSVerControl=V1.16.0.0001		</a:t>
            </a:r>
            <a:r>
              <a:rPr lang="en-US" altLang="zh-TW" sz="1800" smtClean="0">
                <a:solidFill>
                  <a:schemeClr val="tx1"/>
                </a:solidFill>
              </a:rPr>
              <a:t>//Version Number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Interface=PCI7230				</a:t>
            </a:r>
            <a:r>
              <a:rPr lang="en-US" altLang="zh-TW" sz="1400" smtClean="0">
                <a:solidFill>
                  <a:schemeClr val="tx1"/>
                </a:solidFill>
              </a:rPr>
              <a:t>//Set Handler Interface Board(PCI7230,DAQ6509)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SetupPW=OFF					</a:t>
            </a:r>
            <a:r>
              <a:rPr lang="en-US" altLang="zh-TW" sz="1600" smtClean="0">
                <a:solidFill>
                  <a:schemeClr val="tx1"/>
                </a:solidFill>
              </a:rPr>
              <a:t>//Switch Passwarod function at setup Page</a:t>
            </a:r>
          </a:p>
          <a:p>
            <a:r>
              <a:rPr lang="en-US" altLang="zh-TW" sz="1800" smtClean="0">
                <a:solidFill>
                  <a:schemeClr val="accent2"/>
                </a:solidFill>
              </a:rPr>
              <a:t>HWScan=OFF						</a:t>
            </a:r>
            <a:r>
              <a:rPr lang="en-US" altLang="zh-TW" sz="1800" smtClean="0">
                <a:solidFill>
                  <a:schemeClr val="tx1"/>
                </a:solidFill>
              </a:rPr>
              <a:t>//Switch Hardware scan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smtClean="0"/>
              <a:t>SG9000.ini</a:t>
            </a:r>
            <a:endParaRPr kumimoji="1" lang="zh-TW" altLang="en-US" sz="3200" smtClean="0"/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[Last]				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en-US" altLang="zh-TW" sz="1600" dirty="0" smtClean="0">
                <a:solidFill>
                  <a:schemeClr val="tx1"/>
                </a:solidFill>
              </a:rPr>
              <a:t>Record the information </a:t>
            </a:r>
            <a:r>
              <a:rPr lang="en-US" altLang="zh-TW" sz="1600" dirty="0" smtClean="0">
                <a:solidFill>
                  <a:schemeClr val="tx1"/>
                </a:solidFill>
              </a:rPr>
              <a:t>by OS about </a:t>
            </a:r>
            <a:r>
              <a:rPr lang="en-US" altLang="zh-TW" sz="1600" dirty="0" smtClean="0">
                <a:solidFill>
                  <a:schemeClr val="tx1"/>
                </a:solidFill>
              </a:rPr>
              <a:t>the last project loaded</a:t>
            </a:r>
            <a:r>
              <a:rPr lang="en-US" altLang="zh-TW" sz="1600" dirty="0" smtClean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1600" dirty="0" err="1" smtClean="0">
                <a:solidFill>
                  <a:schemeClr val="accent2"/>
                </a:solidFill>
              </a:rPr>
              <a:t>DeviceName</a:t>
            </a:r>
            <a:r>
              <a:rPr lang="en-US" altLang="zh-TW" sz="1600" dirty="0" smtClean="0">
                <a:solidFill>
                  <a:schemeClr val="accent2"/>
                </a:solidFill>
              </a:rPr>
              <a:t>=TestProject2</a:t>
            </a:r>
          </a:p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Customer=Test</a:t>
            </a:r>
          </a:p>
          <a:p>
            <a:pPr>
              <a:lnSpc>
                <a:spcPct val="90000"/>
              </a:lnSpc>
            </a:pPr>
            <a:r>
              <a:rPr lang="en-US" altLang="zh-TW" sz="1600" dirty="0" err="1" smtClean="0">
                <a:solidFill>
                  <a:schemeClr val="accent2"/>
                </a:solidFill>
              </a:rPr>
              <a:t>TestPlan</a:t>
            </a:r>
            <a:r>
              <a:rPr lang="en-US" altLang="zh-TW" sz="1600" dirty="0" smtClean="0">
                <a:solidFill>
                  <a:schemeClr val="accent2"/>
                </a:solidFill>
              </a:rPr>
              <a:t>=TestProject_V1</a:t>
            </a:r>
          </a:p>
          <a:p>
            <a:pPr>
              <a:lnSpc>
                <a:spcPct val="90000"/>
              </a:lnSpc>
            </a:pPr>
            <a:endParaRPr lang="en-US" altLang="zh-TW" sz="16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[Automation]				 </a:t>
            </a:r>
            <a:r>
              <a:rPr lang="en-US" altLang="zh-TW" sz="1600" dirty="0" smtClean="0">
                <a:solidFill>
                  <a:schemeClr val="tx1"/>
                </a:solidFill>
              </a:rPr>
              <a:t>//Set Location of Barcode </a:t>
            </a:r>
            <a:r>
              <a:rPr lang="en-US" altLang="zh-TW" sz="1600" dirty="0" smtClean="0">
                <a:solidFill>
                  <a:schemeClr val="tx1"/>
                </a:solidFill>
              </a:rPr>
              <a:t>file</a:t>
            </a:r>
            <a:r>
              <a:rPr lang="en-US" altLang="zh-TW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 smtClean="0">
                <a:solidFill>
                  <a:schemeClr val="accent2"/>
                </a:solidFill>
              </a:rPr>
              <a:t>for OS to 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AutoLoad</a:t>
            </a:r>
            <a:endParaRPr lang="en-US" altLang="zh-TW" sz="16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1600" dirty="0" err="1" smtClean="0">
                <a:solidFill>
                  <a:schemeClr val="accent2"/>
                </a:solidFill>
              </a:rPr>
              <a:t>BarCode</a:t>
            </a:r>
            <a:r>
              <a:rPr lang="en-US" altLang="zh-TW" sz="1600" dirty="0" smtClean="0">
                <a:solidFill>
                  <a:schemeClr val="accent2"/>
                </a:solidFill>
              </a:rPr>
              <a:t> = D:\AutoMation\XML\Tester_Barcode.XML	</a:t>
            </a:r>
            <a:endParaRPr lang="zh-TW" altLang="en-US" sz="16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TW" sz="3200" smtClean="0"/>
              <a:t>SPJT File</a:t>
            </a:r>
            <a:endParaRPr kumimoji="1" lang="zh-TW" altLang="en-US" sz="3200" smtClean="0"/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4963"/>
            <a:ext cx="8045450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TW" sz="16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tx1"/>
                </a:solidFill>
              </a:rPr>
              <a:t>SPJT File could save OS setting for the </a:t>
            </a:r>
            <a:r>
              <a:rPr lang="en-US" altLang="zh-TW" sz="1600" dirty="0" smtClean="0">
                <a:solidFill>
                  <a:schemeClr val="tx1"/>
                </a:solidFill>
              </a:rPr>
              <a:t>project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[DUT]		</a:t>
            </a:r>
            <a:r>
              <a:rPr lang="en-US" altLang="zh-TW" sz="1600" dirty="0" smtClean="0">
                <a:solidFill>
                  <a:schemeClr val="tx1"/>
                </a:solidFill>
              </a:rPr>
              <a:t>//Record the location of required file for the project</a:t>
            </a:r>
            <a:endParaRPr lang="en-US" altLang="zh-TW" sz="16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Transform=C:\SG9000II\SYSTEM\Murata\MDFE2PFA029\MDFE2PFA029_revG15_1.trf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Limit=C:\SG9000II\DUTS\Murata\MDFE2PFA029\MDFE2PFA029_revG15_1.lim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Table=C:\SG9000II\DUTS\Murata\MDFE2PFA029\MDFE2PFA029_revG15_1.tab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DLL=C:\SG9000II\DUTS\Murata\MDFE2PFA029\MDFE2PFA029_revG15_1.dll</a:t>
            </a:r>
          </a:p>
          <a:p>
            <a:pPr>
              <a:lnSpc>
                <a:spcPct val="80000"/>
              </a:lnSpc>
            </a:pPr>
            <a:r>
              <a:rPr lang="en-US" altLang="zh-TW" sz="1600" dirty="0" err="1" smtClean="0">
                <a:solidFill>
                  <a:schemeClr val="accent2"/>
                </a:solidFill>
              </a:rPr>
              <a:t>PinMap</a:t>
            </a:r>
            <a:r>
              <a:rPr lang="en-US" altLang="zh-TW" sz="1600" dirty="0" smtClean="0">
                <a:solidFill>
                  <a:schemeClr val="accent2"/>
                </a:solidFill>
              </a:rPr>
              <a:t> =C:\SG9000II\DUTS\MURATA\MDFE2PFA029\MDFE2PFA029_revG15_1.mvp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>
                <a:solidFill>
                  <a:schemeClr val="accent2"/>
                </a:solidFill>
              </a:rPr>
              <a:t>TPPROFILE = L:\DUTS\Murata\TPPROFILE\MD029</a:t>
            </a:r>
          </a:p>
          <a:p>
            <a:pPr>
              <a:lnSpc>
                <a:spcPct val="80000"/>
              </a:lnSpc>
            </a:pPr>
            <a:endParaRPr lang="zh-TW" altLang="en-US" sz="1600" dirty="0" smtClean="0"/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Transform : transform file (*.</a:t>
            </a:r>
            <a:r>
              <a:rPr lang="en-US" altLang="zh-TW" sz="1600" dirty="0" err="1" smtClean="0"/>
              <a:t>trf</a:t>
            </a:r>
            <a:r>
              <a:rPr lang="en-US" altLang="zh-TW" sz="1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Limit : Limit Table (*.</a:t>
            </a:r>
            <a:r>
              <a:rPr lang="en-US" altLang="zh-TW" sz="1600" dirty="0" err="1" smtClean="0"/>
              <a:t>lim</a:t>
            </a:r>
            <a:r>
              <a:rPr lang="en-US" altLang="zh-TW" sz="1600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Table : Test Item Table (*.tab)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DLL : Compiled Test Program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</a:t>
            </a:r>
            <a:r>
              <a:rPr lang="en-US" altLang="zh-TW" sz="1600" dirty="0" err="1" smtClean="0"/>
              <a:t>PinMap</a:t>
            </a:r>
            <a:r>
              <a:rPr lang="en-US" altLang="zh-TW" sz="1600" dirty="0" smtClean="0"/>
              <a:t> :  Pin-mapping file (*.</a:t>
            </a:r>
            <a:r>
              <a:rPr lang="en-US" altLang="zh-TW" sz="1600" dirty="0" err="1" smtClean="0"/>
              <a:t>mvp</a:t>
            </a:r>
            <a:r>
              <a:rPr lang="en-US" altLang="zh-TW" sz="1600" dirty="0" smtClean="0"/>
              <a:t>) (only in V1.15.1)</a:t>
            </a:r>
          </a:p>
          <a:p>
            <a:pPr>
              <a:lnSpc>
                <a:spcPct val="80000"/>
              </a:lnSpc>
            </a:pPr>
            <a:r>
              <a:rPr lang="en-US" altLang="zh-TW" sz="1600" dirty="0" smtClean="0"/>
              <a:t>// TPPROFILE : Golden File for auto transform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 smtClean="0"/>
              <a:t>SPJT File (</a:t>
            </a:r>
            <a:r>
              <a:rPr kumimoji="1" lang="en-US" altLang="zh-TW" sz="3200" dirty="0" smtClean="0"/>
              <a:t>V1.17.X)</a:t>
            </a:r>
            <a:endParaRPr kumimoji="1" lang="zh-TW" altLang="en-US" sz="3200" dirty="0" smtClean="0"/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[Setting]	</a:t>
            </a:r>
            <a:r>
              <a:rPr lang="en-US" altLang="zh-TW" sz="1600" smtClean="0">
                <a:solidFill>
                  <a:schemeClr val="tx1"/>
                </a:solidFill>
              </a:rPr>
              <a:t>//Save setting state at Setup Page for the project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MaxSiteNum=2				</a:t>
            </a:r>
            <a:r>
              <a:rPr lang="en-US" altLang="zh-TW" sz="1600" smtClean="0">
                <a:solidFill>
                  <a:schemeClr val="tx1"/>
                </a:solidFill>
              </a:rPr>
              <a:t>//Maxsimun Site Numbers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ProductType=MURATA		</a:t>
            </a:r>
            <a:r>
              <a:rPr lang="en-US" altLang="zh-TW" sz="1600" smtClean="0">
                <a:solidFill>
                  <a:schemeClr val="tx1"/>
                </a:solidFill>
              </a:rPr>
              <a:t>//ProductType for Lot Name Function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Handler=FT				</a:t>
            </a:r>
            <a:r>
              <a:rPr lang="en-US" altLang="zh-TW" sz="1600" smtClean="0">
                <a:solidFill>
                  <a:schemeClr val="tx1"/>
                </a:solidFill>
              </a:rPr>
              <a:t>//Handler Type: FT,CP,Manual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ProgramMode=Production		</a:t>
            </a:r>
            <a:r>
              <a:rPr lang="en-US" altLang="zh-TW" sz="1600" smtClean="0">
                <a:solidFill>
                  <a:schemeClr val="tx1"/>
                </a:solidFill>
              </a:rPr>
              <a:t>//Program Mode: Production,Engineer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SiteFlag=3					</a:t>
            </a:r>
            <a:r>
              <a:rPr lang="en-US" altLang="zh-TW" sz="1600" smtClean="0">
                <a:solidFill>
                  <a:schemeClr val="tx1"/>
                </a:solidFill>
              </a:rPr>
              <a:t>//Testing Sites Switch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CSV=ON					</a:t>
            </a:r>
            <a:r>
              <a:rPr lang="en-US" altLang="zh-TW" sz="1600" smtClean="0">
                <a:solidFill>
                  <a:schemeClr val="tx1"/>
                </a:solidFill>
              </a:rPr>
              <a:t>//CSV format datalog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TXTSummary=OFF			</a:t>
            </a:r>
            <a:r>
              <a:rPr lang="en-US" altLang="zh-TW" sz="1600" smtClean="0">
                <a:solidFill>
                  <a:schemeClr val="tx1"/>
                </a:solidFill>
              </a:rPr>
              <a:t>//Txt Format datalog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StopOnFail=OFF			</a:t>
            </a:r>
            <a:r>
              <a:rPr lang="en-US" altLang="zh-TW" sz="1600" smtClean="0">
                <a:solidFill>
                  <a:schemeClr val="tx1"/>
                </a:solidFill>
              </a:rPr>
              <a:t>//Stop On Fail Function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TestTime=OFF				</a:t>
            </a:r>
            <a:r>
              <a:rPr lang="en-US" altLang="zh-TW" sz="1600" smtClean="0">
                <a:solidFill>
                  <a:schemeClr val="tx1"/>
                </a:solidFill>
              </a:rPr>
              <a:t>//Test Time Function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AutoTransForm=OFF			</a:t>
            </a:r>
            <a:r>
              <a:rPr lang="en-US" altLang="zh-TW" sz="1600" smtClean="0">
                <a:solidFill>
                  <a:schemeClr val="tx1"/>
                </a:solidFill>
              </a:rPr>
              <a:t>//Auto TransForm Function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SQC=OFF					</a:t>
            </a:r>
            <a:r>
              <a:rPr lang="en-US" altLang="zh-TW" sz="1600" smtClean="0">
                <a:solidFill>
                  <a:schemeClr val="tx1"/>
                </a:solidFill>
              </a:rPr>
              <a:t>//SQC Function</a:t>
            </a:r>
          </a:p>
          <a:p>
            <a:pPr>
              <a:lnSpc>
                <a:spcPct val="80000"/>
              </a:lnSpc>
            </a:pPr>
            <a:r>
              <a:rPr lang="en-US" altLang="zh-TW" sz="1600" smtClean="0">
                <a:solidFill>
                  <a:schemeClr val="accent2"/>
                </a:solidFill>
              </a:rPr>
              <a:t>Backup=OFF				</a:t>
            </a:r>
            <a:r>
              <a:rPr lang="en-US" altLang="zh-TW" sz="1600" smtClean="0">
                <a:solidFill>
                  <a:schemeClr val="tx1"/>
                </a:solidFill>
              </a:rPr>
              <a:t>//Backup Function</a:t>
            </a:r>
          </a:p>
          <a:p>
            <a:pPr>
              <a:lnSpc>
                <a:spcPct val="80000"/>
              </a:lnSpc>
            </a:pPr>
            <a:endParaRPr lang="zh-TW" altLang="en-US" sz="16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3200" dirty="0" smtClean="0"/>
              <a:t>SPJT File</a:t>
            </a:r>
            <a:endParaRPr kumimoji="1" lang="zh-TW" altLang="en-US" sz="3200" dirty="0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chemeClr val="accent2"/>
                </a:solidFill>
              </a:rPr>
              <a:t>[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CheckStack</a:t>
            </a:r>
            <a:r>
              <a:rPr lang="en-US" altLang="zh-TW" sz="1600" dirty="0" smtClean="0">
                <a:solidFill>
                  <a:schemeClr val="accent2"/>
                </a:solidFill>
              </a:rPr>
              <a:t>]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//Set Device Stack Check Function</a:t>
            </a:r>
          </a:p>
          <a:p>
            <a:r>
              <a:rPr lang="en-US" altLang="zh-TW" sz="1600" dirty="0" smtClean="0">
                <a:solidFill>
                  <a:schemeClr val="accent2"/>
                </a:solidFill>
              </a:rPr>
              <a:t>Enabled = 1			 </a:t>
            </a:r>
            <a:r>
              <a:rPr lang="en-US" altLang="zh-TW" sz="1600" dirty="0" smtClean="0">
                <a:solidFill>
                  <a:schemeClr val="tx1"/>
                </a:solidFill>
              </a:rPr>
              <a:t>//1:On 0:OFF</a:t>
            </a: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Stackea</a:t>
            </a:r>
            <a:r>
              <a:rPr lang="en-US" altLang="zh-TW" sz="1600" dirty="0" smtClean="0">
                <a:solidFill>
                  <a:schemeClr val="accent2"/>
                </a:solidFill>
              </a:rPr>
              <a:t> = 100			 </a:t>
            </a:r>
            <a:r>
              <a:rPr lang="en-US" altLang="zh-TW" sz="1600" dirty="0" smtClean="0">
                <a:solidFill>
                  <a:schemeClr val="tx1"/>
                </a:solidFill>
              </a:rPr>
              <a:t>//Set how many device tested to check if stack occur</a:t>
            </a: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TestName</a:t>
            </a:r>
            <a:r>
              <a:rPr lang="en-US" altLang="zh-TW" sz="1600" dirty="0" smtClean="0">
                <a:solidFill>
                  <a:schemeClr val="accent2"/>
                </a:solidFill>
              </a:rPr>
              <a:t> = Icc0_2450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//Set the test item which have to be monitor</a:t>
            </a:r>
          </a:p>
          <a:p>
            <a:r>
              <a:rPr lang="en-US" altLang="zh-TW" sz="1600" dirty="0" smtClean="0">
                <a:solidFill>
                  <a:schemeClr val="accent2"/>
                </a:solidFill>
              </a:rPr>
              <a:t>Limit = 0.001			</a:t>
            </a:r>
            <a:r>
              <a:rPr lang="en-US" altLang="zh-TW" sz="1600" dirty="0" smtClean="0">
                <a:solidFill>
                  <a:schemeClr val="tx1"/>
                </a:solidFill>
              </a:rPr>
              <a:t>//Set the limit range</a:t>
            </a:r>
            <a:endParaRPr lang="zh-TW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SPJT File (PAT for FT)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chemeClr val="accent2"/>
                </a:solidFill>
                <a:cs typeface="Calibri" pitchFamily="34" charset="0"/>
              </a:rPr>
              <a:t>[PAT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]     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//Option of PAT for FT</a:t>
            </a:r>
          </a:p>
          <a:p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Enable=ON          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//Turn OFF or ON for PAT function</a:t>
            </a:r>
            <a:endParaRPr lang="en-US" altLang="zh-TW" sz="1600" dirty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US" altLang="zh-TW" sz="1600" dirty="0" err="1">
                <a:solidFill>
                  <a:schemeClr val="accent2"/>
                </a:solidFill>
                <a:cs typeface="Calibri" pitchFamily="34" charset="0"/>
              </a:rPr>
              <a:t>BinName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= </a:t>
            </a:r>
            <a:r>
              <a:rPr lang="en-US" altLang="zh-TW" sz="1600" dirty="0" err="1" smtClean="0">
                <a:solidFill>
                  <a:schemeClr val="accent2"/>
                </a:solidFill>
                <a:cs typeface="Calibri" pitchFamily="34" charset="0"/>
              </a:rPr>
              <a:t>PATFail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//Set software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binname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 for PAT fail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duts</a:t>
            </a:r>
            <a:endParaRPr lang="en-US" altLang="zh-TW" sz="1600" dirty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US" altLang="zh-TW" sz="1600" dirty="0" err="1">
                <a:solidFill>
                  <a:schemeClr val="accent2"/>
                </a:solidFill>
                <a:cs typeface="Calibri" pitchFamily="34" charset="0"/>
              </a:rPr>
              <a:t>SWBin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= 9999       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//Set software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binnumber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 for PAT fail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duts</a:t>
            </a:r>
            <a:endParaRPr lang="en-US" altLang="zh-TW" sz="1600" dirty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US" altLang="zh-TW" sz="1600" dirty="0" err="1">
                <a:solidFill>
                  <a:schemeClr val="accent2"/>
                </a:solidFill>
                <a:cs typeface="Calibri" pitchFamily="34" charset="0"/>
              </a:rPr>
              <a:t>HWBin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=              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//Set hardware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binnumber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 for PAT fail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duts</a:t>
            </a:r>
            <a:endParaRPr lang="en-US" altLang="zh-TW" sz="1600" dirty="0">
              <a:solidFill>
                <a:schemeClr val="tx1"/>
              </a:solidFill>
              <a:cs typeface="Calibri" pitchFamily="34" charset="0"/>
            </a:endParaRPr>
          </a:p>
          <a:p>
            <a:r>
              <a:rPr lang="en-US" altLang="zh-TW" sz="1600" dirty="0" err="1" smtClean="0">
                <a:solidFill>
                  <a:schemeClr val="accent2"/>
                </a:solidFill>
                <a:cs typeface="Calibri" pitchFamily="34" charset="0"/>
              </a:rPr>
              <a:t>PATLimitFile</a:t>
            </a:r>
            <a:r>
              <a:rPr lang="en-US" altLang="zh-TW" sz="1600" dirty="0" smtClean="0">
                <a:solidFill>
                  <a:schemeClr val="accent2"/>
                </a:solidFill>
                <a:cs typeface="Calibri" pitchFamily="34" charset="0"/>
              </a:rPr>
              <a:t>=M:                       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//Indicate where to save </a:t>
            </a:r>
            <a:r>
              <a:rPr lang="en-US" altLang="zh-TW" sz="1600" dirty="0" err="1" smtClean="0">
                <a:solidFill>
                  <a:schemeClr val="tx1"/>
                </a:solidFill>
                <a:cs typeface="Calibri" pitchFamily="34" charset="0"/>
              </a:rPr>
              <a:t>PATlimitsFile</a:t>
            </a:r>
            <a:r>
              <a:rPr lang="en-US" altLang="zh-TW" sz="1600" dirty="0" smtClean="0">
                <a:solidFill>
                  <a:schemeClr val="tx1"/>
                </a:solidFill>
                <a:cs typeface="Calibri" pitchFamily="34" charset="0"/>
              </a:rPr>
              <a:t> on Server</a:t>
            </a:r>
            <a:endParaRPr lang="en-US" altLang="zh-TW" sz="1600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SPJT File (PAT for </a:t>
            </a:r>
            <a:r>
              <a:rPr lang="en-US" altLang="zh-TW" sz="3200" dirty="0" smtClean="0"/>
              <a:t>CP)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[PAT</a:t>
            </a:r>
            <a:r>
              <a:rPr lang="en-US" altLang="zh-TW" sz="1600" dirty="0" smtClean="0">
                <a:solidFill>
                  <a:schemeClr val="accent2"/>
                </a:solidFill>
              </a:rPr>
              <a:t>]                              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//Option of PAT for CP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accent2"/>
                </a:solidFill>
              </a:rPr>
              <a:t>Enable=ON                                           </a:t>
            </a:r>
            <a:r>
              <a:rPr lang="en-US" altLang="zh-TW" sz="1600" dirty="0" smtClean="0">
                <a:solidFill>
                  <a:schemeClr val="accent2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en-US" altLang="zh-TW" sz="1600" dirty="0">
                <a:solidFill>
                  <a:schemeClr val="tx1"/>
                </a:solidFill>
              </a:rPr>
              <a:t>Turn OFF or ON for PAT </a:t>
            </a:r>
            <a:r>
              <a:rPr lang="en-US" altLang="zh-TW" sz="1600" dirty="0" smtClean="0">
                <a:solidFill>
                  <a:schemeClr val="tx1"/>
                </a:solidFill>
              </a:rPr>
              <a:t>function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BinName</a:t>
            </a:r>
            <a:r>
              <a:rPr lang="en-US" altLang="zh-TW" sz="1600" dirty="0" smtClean="0">
                <a:solidFill>
                  <a:schemeClr val="accent2"/>
                </a:solidFill>
              </a:rPr>
              <a:t>=</a:t>
            </a:r>
            <a:r>
              <a:rPr lang="en-US" altLang="zh-TW" sz="1600" dirty="0" err="1" smtClean="0">
                <a:solidFill>
                  <a:schemeClr val="accent2"/>
                </a:solidFill>
              </a:rPr>
              <a:t>PATFailBin</a:t>
            </a:r>
            <a:r>
              <a:rPr lang="en-US" altLang="zh-TW" sz="1600" dirty="0">
                <a:solidFill>
                  <a:schemeClr val="accent2"/>
                </a:solidFill>
              </a:rPr>
              <a:t> </a:t>
            </a:r>
            <a:r>
              <a:rPr lang="en-US" altLang="zh-TW" sz="1600" dirty="0" smtClean="0">
                <a:solidFill>
                  <a:schemeClr val="accent2"/>
                </a:solidFill>
              </a:rPr>
              <a:t>              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en-US" altLang="zh-TW" sz="1600" dirty="0">
                <a:solidFill>
                  <a:schemeClr val="tx1"/>
                </a:solidFill>
              </a:rPr>
              <a:t>Set software </a:t>
            </a:r>
            <a:r>
              <a:rPr lang="en-US" altLang="zh-TW" sz="1600" dirty="0" err="1">
                <a:solidFill>
                  <a:schemeClr val="tx1"/>
                </a:solidFill>
              </a:rPr>
              <a:t>binname</a:t>
            </a:r>
            <a:r>
              <a:rPr lang="en-US" altLang="zh-TW" sz="1600" dirty="0">
                <a:solidFill>
                  <a:schemeClr val="tx1"/>
                </a:solidFill>
              </a:rPr>
              <a:t> for PAT fail </a:t>
            </a:r>
            <a:r>
              <a:rPr lang="en-US" altLang="zh-TW" sz="1600" dirty="0" err="1">
                <a:solidFill>
                  <a:schemeClr val="tx1"/>
                </a:solidFill>
              </a:rPr>
              <a:t>duts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SWBin</a:t>
            </a:r>
            <a:r>
              <a:rPr lang="en-US" altLang="zh-TW" sz="1600" dirty="0">
                <a:solidFill>
                  <a:schemeClr val="accent2"/>
                </a:solidFill>
              </a:rPr>
              <a:t>=9999 </a:t>
            </a:r>
            <a:r>
              <a:rPr lang="en-US" altLang="zh-TW" sz="1600" dirty="0" smtClean="0">
                <a:solidFill>
                  <a:schemeClr val="accent2"/>
                </a:solidFill>
              </a:rPr>
              <a:t>                         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en-US" altLang="zh-TW" sz="1600" dirty="0">
                <a:solidFill>
                  <a:schemeClr val="tx1"/>
                </a:solidFill>
              </a:rPr>
              <a:t>Set software </a:t>
            </a:r>
            <a:r>
              <a:rPr lang="en-US" altLang="zh-TW" sz="1600" dirty="0" err="1">
                <a:solidFill>
                  <a:schemeClr val="tx1"/>
                </a:solidFill>
              </a:rPr>
              <a:t>binnumber</a:t>
            </a:r>
            <a:r>
              <a:rPr lang="en-US" altLang="zh-TW" sz="1600" dirty="0">
                <a:solidFill>
                  <a:schemeClr val="tx1"/>
                </a:solidFill>
              </a:rPr>
              <a:t> for PAT fail </a:t>
            </a:r>
            <a:r>
              <a:rPr lang="en-US" altLang="zh-TW" sz="1600" dirty="0" err="1">
                <a:solidFill>
                  <a:schemeClr val="tx1"/>
                </a:solidFill>
              </a:rPr>
              <a:t>duts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 err="1">
                <a:solidFill>
                  <a:schemeClr val="accent2"/>
                </a:solidFill>
              </a:rPr>
              <a:t>HWBin</a:t>
            </a:r>
            <a:r>
              <a:rPr lang="en-US" altLang="zh-TW" sz="1600" dirty="0">
                <a:solidFill>
                  <a:schemeClr val="accent2"/>
                </a:solidFill>
              </a:rPr>
              <a:t>= </a:t>
            </a:r>
            <a:r>
              <a:rPr lang="en-US" altLang="zh-TW" sz="1600" dirty="0" smtClean="0">
                <a:solidFill>
                  <a:schemeClr val="accent2"/>
                </a:solidFill>
              </a:rPr>
              <a:t>                               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</a:t>
            </a:r>
            <a:r>
              <a:rPr lang="en-US" altLang="zh-TW" sz="1600" dirty="0">
                <a:solidFill>
                  <a:schemeClr val="tx1"/>
                </a:solidFill>
              </a:rPr>
              <a:t>Set hardware </a:t>
            </a:r>
            <a:r>
              <a:rPr lang="en-US" altLang="zh-TW" sz="1600" dirty="0" err="1">
                <a:solidFill>
                  <a:schemeClr val="tx1"/>
                </a:solidFill>
              </a:rPr>
              <a:t>binnumber</a:t>
            </a:r>
            <a:r>
              <a:rPr lang="en-US" altLang="zh-TW" sz="1600" dirty="0">
                <a:solidFill>
                  <a:schemeClr val="tx1"/>
                </a:solidFill>
              </a:rPr>
              <a:t> for PAT fail </a:t>
            </a:r>
            <a:r>
              <a:rPr lang="en-US" altLang="zh-TW" sz="1600" dirty="0" err="1">
                <a:solidFill>
                  <a:schemeClr val="tx1"/>
                </a:solidFill>
              </a:rPr>
              <a:t>duts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PATLimitFile</a:t>
            </a:r>
            <a:r>
              <a:rPr lang="en-US" altLang="zh-TW" sz="1600" dirty="0" smtClean="0">
                <a:solidFill>
                  <a:schemeClr val="accent2"/>
                </a:solidFill>
              </a:rPr>
              <a:t>=P:\</a:t>
            </a:r>
            <a:r>
              <a:rPr lang="en-US" altLang="zh-TW" sz="1600" dirty="0">
                <a:solidFill>
                  <a:schemeClr val="accent2"/>
                </a:solidFill>
              </a:rPr>
              <a:t>TestData\Temp\TSG\CP2 </a:t>
            </a:r>
            <a:r>
              <a:rPr lang="en-US" altLang="zh-TW" sz="1400" dirty="0" smtClean="0">
                <a:solidFill>
                  <a:schemeClr val="tx1"/>
                </a:solidFill>
              </a:rPr>
              <a:t>//</a:t>
            </a:r>
            <a:r>
              <a:rPr lang="en-US" altLang="zh-TW" sz="1400" dirty="0">
                <a:solidFill>
                  <a:schemeClr val="tx1"/>
                </a:solidFill>
              </a:rPr>
              <a:t>Indicate where to save </a:t>
            </a:r>
            <a:r>
              <a:rPr lang="en-US" altLang="zh-TW" sz="1400" dirty="0" err="1">
                <a:solidFill>
                  <a:schemeClr val="tx1"/>
                </a:solidFill>
              </a:rPr>
              <a:t>PATlimitsFile</a:t>
            </a:r>
            <a:r>
              <a:rPr lang="en-US" altLang="zh-TW" sz="1400" dirty="0">
                <a:solidFill>
                  <a:schemeClr val="tx1"/>
                </a:solidFill>
              </a:rPr>
              <a:t> on Server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accent2"/>
                </a:solidFill>
              </a:rPr>
              <a:t>CP=YES                                 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//Tell OS the PAT is run under CP/FT</a:t>
            </a:r>
          </a:p>
          <a:p>
            <a:r>
              <a:rPr lang="en-US" altLang="zh-TW" sz="1600" dirty="0" err="1" smtClean="0">
                <a:solidFill>
                  <a:schemeClr val="accent2"/>
                </a:solidFill>
              </a:rPr>
              <a:t>RTBin</a:t>
            </a:r>
            <a:r>
              <a:rPr lang="en-US" altLang="zh-TW" sz="1600" dirty="0" smtClean="0">
                <a:solidFill>
                  <a:schemeClr val="accent2"/>
                </a:solidFill>
              </a:rPr>
              <a:t>=2,3,4,5,6                  </a:t>
            </a:r>
            <a:r>
              <a:rPr lang="en-US" altLang="zh-TW" sz="1400" dirty="0" smtClean="0">
                <a:solidFill>
                  <a:schemeClr val="tx1"/>
                </a:solidFill>
              </a:rPr>
              <a:t>    //If under wafer sort, Need to set which BIN would be retest.</a:t>
            </a:r>
            <a:endParaRPr lang="en-US" altLang="zh-TW" sz="1400" dirty="0">
              <a:solidFill>
                <a:schemeClr val="tx1"/>
              </a:solidFill>
            </a:endParaRPr>
          </a:p>
          <a:p>
            <a:endParaRPr lang="zh-TW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0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SPJT File (GS Rule)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chemeClr val="accent2"/>
                </a:solidFill>
              </a:rPr>
              <a:t>[</a:t>
            </a:r>
            <a:r>
              <a:rPr lang="en-US" altLang="zh-TW" sz="1600" dirty="0" err="1">
                <a:solidFill>
                  <a:schemeClr val="accent2"/>
                </a:solidFill>
              </a:rPr>
              <a:t>GSruleSetting</a:t>
            </a:r>
            <a:r>
              <a:rPr lang="en-US" altLang="zh-TW" sz="1600" dirty="0">
                <a:solidFill>
                  <a:schemeClr val="accent2"/>
                </a:solidFill>
              </a:rPr>
              <a:t>]</a:t>
            </a:r>
          </a:p>
          <a:p>
            <a:r>
              <a:rPr lang="en-US" altLang="zh-TW" sz="1600" dirty="0">
                <a:solidFill>
                  <a:schemeClr val="accent2"/>
                </a:solidFill>
              </a:rPr>
              <a:t>Enable=on</a:t>
            </a:r>
          </a:p>
          <a:p>
            <a:r>
              <a:rPr lang="en-US" altLang="zh-TW" sz="1600" dirty="0" err="1">
                <a:solidFill>
                  <a:schemeClr val="accent2"/>
                </a:solidFill>
              </a:rPr>
              <a:t>Time_Hour</a:t>
            </a:r>
            <a:r>
              <a:rPr lang="en-US" altLang="zh-TW" sz="1600" dirty="0">
                <a:solidFill>
                  <a:schemeClr val="accent2"/>
                </a:solidFill>
              </a:rPr>
              <a:t>=48</a:t>
            </a:r>
          </a:p>
          <a:p>
            <a:r>
              <a:rPr lang="en-US" altLang="zh-TW" sz="1600" dirty="0" err="1">
                <a:solidFill>
                  <a:schemeClr val="accent2"/>
                </a:solidFill>
              </a:rPr>
              <a:t>Warn_Disable</a:t>
            </a:r>
            <a:r>
              <a:rPr lang="en-US" altLang="zh-TW" sz="1600" dirty="0">
                <a:solidFill>
                  <a:schemeClr val="accent2"/>
                </a:solidFill>
              </a:rPr>
              <a:t>=off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30870"/>
      </p:ext>
    </p:extLst>
  </p:cSld>
  <p:clrMapOvr>
    <a:masterClrMapping/>
  </p:clrMapOvr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Sigurd.thmx</Template>
  <TotalTime>2980</TotalTime>
  <Words>555</Words>
  <Application>Microsoft Office PowerPoint</Application>
  <PresentationFormat>如螢幕大小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Sigurd</vt:lpstr>
      <vt:lpstr>1_Office 佈景主題</vt:lpstr>
      <vt:lpstr>封裝</vt:lpstr>
      <vt:lpstr>SG9000 OS Setting</vt:lpstr>
      <vt:lpstr>SG9000.ini</vt:lpstr>
      <vt:lpstr>SG9000.ini</vt:lpstr>
      <vt:lpstr>SPJT File</vt:lpstr>
      <vt:lpstr>SPJT File (V1.17.X)</vt:lpstr>
      <vt:lpstr>SPJT File</vt:lpstr>
      <vt:lpstr>SPJT File (PAT for FT)</vt:lpstr>
      <vt:lpstr>SPJT File (PAT for CP)</vt:lpstr>
      <vt:lpstr>SPJT File (GS Rule)</vt:lpstr>
      <vt:lpstr>Auto Load Setting</vt:lpstr>
      <vt:lpstr>Auto Load – Setup File</vt:lpstr>
      <vt:lpstr>Auto Transform (Changeover file)</vt:lpstr>
      <vt:lpstr>Auto Transform (Golden File)</vt:lpstr>
      <vt:lpstr>EndLot Script</vt:lpstr>
      <vt:lpstr>Directories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SG9000 OS Setting</dc:title>
  <dc:creator>Arkhan USER</dc:creator>
  <cp:lastModifiedBy>Cao_Arkhan(曹正宏)</cp:lastModifiedBy>
  <cp:revision>17</cp:revision>
  <dcterms:created xsi:type="dcterms:W3CDTF">2013-05-06T06:56:49Z</dcterms:created>
  <dcterms:modified xsi:type="dcterms:W3CDTF">2017-05-05T07:37:16Z</dcterms:modified>
</cp:coreProperties>
</file>