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34"/>
  </p:notesMasterIdLst>
  <p:handoutMasterIdLst>
    <p:handoutMasterId r:id="rId35"/>
  </p:handoutMasterIdLst>
  <p:sldIdLst>
    <p:sldId id="264" r:id="rId3"/>
    <p:sldId id="265" r:id="rId4"/>
    <p:sldId id="292" r:id="rId5"/>
    <p:sldId id="301" r:id="rId6"/>
    <p:sldId id="303" r:id="rId7"/>
    <p:sldId id="305" r:id="rId8"/>
    <p:sldId id="304" r:id="rId9"/>
    <p:sldId id="302" r:id="rId10"/>
    <p:sldId id="307" r:id="rId11"/>
    <p:sldId id="300" r:id="rId12"/>
    <p:sldId id="266" r:id="rId13"/>
    <p:sldId id="267" r:id="rId14"/>
    <p:sldId id="277" r:id="rId15"/>
    <p:sldId id="268" r:id="rId16"/>
    <p:sldId id="269" r:id="rId17"/>
    <p:sldId id="278" r:id="rId18"/>
    <p:sldId id="289" r:id="rId19"/>
    <p:sldId id="294" r:id="rId20"/>
    <p:sldId id="271" r:id="rId21"/>
    <p:sldId id="272" r:id="rId22"/>
    <p:sldId id="273" r:id="rId23"/>
    <p:sldId id="274" r:id="rId24"/>
    <p:sldId id="275" r:id="rId25"/>
    <p:sldId id="276" r:id="rId26"/>
    <p:sldId id="279" r:id="rId27"/>
    <p:sldId id="280" r:id="rId28"/>
    <p:sldId id="281" r:id="rId29"/>
    <p:sldId id="282" r:id="rId30"/>
    <p:sldId id="283" r:id="rId31"/>
    <p:sldId id="284" r:id="rId32"/>
    <p:sldId id="308" r:id="rId33"/>
  </p:sldIdLst>
  <p:sldSz cx="9144000" cy="6858000" type="screen4x3"/>
  <p:notesSz cx="7008813" cy="9294813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702" autoAdjust="0"/>
  </p:normalViewPr>
  <p:slideViewPr>
    <p:cSldViewPr>
      <p:cViewPr>
        <p:scale>
          <a:sx n="66" d="100"/>
          <a:sy n="66" d="100"/>
        </p:scale>
        <p:origin x="-1284" y="-89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>
                <a:srgbClr val="000000"/>
              </a:buClr>
              <a:buSzPct val="100000"/>
              <a:buFont typeface="Times New Roman" charset="0"/>
              <a:buNone/>
              <a:defRPr kumimoji="1" sz="1200">
                <a:latin typeface="Tahoma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6887" cy="4651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kumimoji="1" sz="1200">
                <a:latin typeface="Tahoma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fld id="{3D1BBCD5-890B-4ABA-B663-CC3D50B74690}" type="datetime1">
              <a:rPr lang="zh-TW" altLang="en-US"/>
              <a:pPr>
                <a:defRPr/>
              </a:pPr>
              <a:t>2015/5/21</a:t>
            </a:fld>
            <a:endParaRPr lang="en-US" altLang="zh-TW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8088"/>
            <a:ext cx="3036888" cy="4651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>
                <a:srgbClr val="000000"/>
              </a:buClr>
              <a:buSzPct val="100000"/>
              <a:buFont typeface="Times New Roman" charset="0"/>
              <a:buNone/>
              <a:defRPr kumimoji="1" sz="1200">
                <a:latin typeface="Tahoma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kumimoji="1" sz="1200">
                <a:latin typeface="Tahoma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fld id="{23F2564B-5057-4CCA-910F-AA069C443A4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666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1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26627" name="AutoShape 2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25606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6613" cy="348456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35038" y="4416425"/>
            <a:ext cx="5137150" cy="4179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600" tIns="46800" rIns="936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noProof="0"/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971925" y="8831263"/>
            <a:ext cx="3035300" cy="461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600" tIns="46800" rIns="936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0" sz="1200">
                <a:solidFill>
                  <a:srgbClr val="000000"/>
                </a:solidFill>
                <a:latin typeface="Tahoma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fld id="{5C01FE72-A401-44C2-B238-6813C9F48C7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75292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pitchFamily="16" charset="0"/>
        <a:ea typeface="新細明體" charset="0"/>
        <a:cs typeface="新細明體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pitchFamily="16" charset="0"/>
        <a:ea typeface="新細明體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pitchFamily="16" charset="0"/>
        <a:ea typeface="新細明體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pitchFamily="16" charset="0"/>
        <a:ea typeface="新細明體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pitchFamily="16" charset="0"/>
        <a:ea typeface="新細明體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按一下以編輯母片子標題樣式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30701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701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82D24-3797-4C96-9889-012FB4AA7CE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6B14B-AE52-4710-9227-EF6AB0729B6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C384F-768A-44D7-961B-FABD31AFD6A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A5B5C-79A5-484E-9ED4-308E8DB0B3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AD501-4A81-4822-B7F1-BD22C719C0A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57A13-7814-4875-AD3E-3951D02520B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37DF3-A0C7-404A-B18A-E6B1A267E35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3844D-6187-4E54-A272-8E336F7A8A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7CD4D-8D67-4FDD-9BBB-2698B267634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B3A8A-2E72-4FA6-9F65-B3E4F31BA3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360EE-8768-497B-B298-F6D25D7B3CD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6525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將圖片拖曳至版面配置區或按一下圖示以新增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"/>
          <p:cNvSpPr txBox="1">
            <a:spLocks noChangeArrowheads="1"/>
          </p:cNvSpPr>
          <p:nvPr/>
        </p:nvSpPr>
        <p:spPr bwMode="auto">
          <a:xfrm>
            <a:off x="914400" y="6321425"/>
            <a:ext cx="1905000" cy="4603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3352800" y="6321425"/>
            <a:ext cx="2895600" cy="4603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781800" y="6319838"/>
            <a:ext cx="1901825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buClrTx/>
              <a:buSzPct val="100000"/>
              <a:buFontTx/>
              <a:buNone/>
              <a:defRPr kumimoji="0">
                <a:solidFill>
                  <a:srgbClr val="000000"/>
                </a:solidFill>
                <a:latin typeface="Tahoma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6248400" y="6324600"/>
            <a:ext cx="457200" cy="3810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FFFF"/>
              </a:gs>
            </a:gsLst>
            <a:lin ang="18900000" scaled="1"/>
          </a:gra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6477000" y="6248400"/>
            <a:ext cx="533400" cy="304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F01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6400800" y="6400800"/>
            <a:ext cx="533400" cy="304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33CC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086600" y="6205538"/>
            <a:ext cx="1676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AutoShape 8"/>
          <p:cNvSpPr>
            <a:spLocks noChangeArrowheads="1"/>
          </p:cNvSpPr>
          <p:nvPr/>
        </p:nvSpPr>
        <p:spPr bwMode="auto">
          <a:xfrm flipV="1">
            <a:off x="0" y="0"/>
            <a:ext cx="1066800" cy="2667000"/>
          </a:xfrm>
          <a:prstGeom prst="rtTriangle">
            <a:avLst/>
          </a:prstGeom>
          <a:gradFill rotWithShape="0">
            <a:gsLst>
              <a:gs pos="0">
                <a:srgbClr val="D8D882"/>
              </a:gs>
              <a:gs pos="100000">
                <a:srgbClr val="FFFF99"/>
              </a:gs>
            </a:gsLst>
            <a:lin ang="2700000" scaled="1"/>
          </a:gra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034" name="AutoShape 9"/>
          <p:cNvSpPr>
            <a:spLocks noChangeArrowheads="1"/>
          </p:cNvSpPr>
          <p:nvPr/>
        </p:nvSpPr>
        <p:spPr bwMode="auto">
          <a:xfrm>
            <a:off x="0" y="1447800"/>
            <a:ext cx="2514600" cy="5410200"/>
          </a:xfrm>
          <a:prstGeom prst="rtTriangle">
            <a:avLst/>
          </a:prstGeom>
          <a:gradFill rotWithShape="0">
            <a:gsLst>
              <a:gs pos="0">
                <a:srgbClr val="9BC1B7"/>
              </a:gs>
              <a:gs pos="100000">
                <a:srgbClr val="CDFFF2"/>
              </a:gs>
            </a:gsLst>
            <a:lin ang="2700000" scaled="1"/>
          </a:gra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035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請按一下滑鼠，編輯標題文的格式。</a:t>
            </a:r>
          </a:p>
        </p:txBody>
      </p:sp>
      <p:sp>
        <p:nvSpPr>
          <p:cNvPr id="1036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045450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請按滑鼠，編輯大綱文字格式。</a:t>
            </a:r>
          </a:p>
          <a:p>
            <a:pPr lvl="1"/>
            <a:r>
              <a:rPr lang="zh-TW" altLang="en-GB" smtClean="0"/>
              <a:t>第二個大綱層次</a:t>
            </a:r>
          </a:p>
          <a:p>
            <a:pPr lvl="2"/>
            <a:r>
              <a:rPr lang="zh-TW" altLang="en-GB" smtClean="0"/>
              <a:t>第三個大綱層次</a:t>
            </a:r>
          </a:p>
          <a:p>
            <a:pPr lvl="3"/>
            <a:r>
              <a:rPr lang="zh-TW" altLang="en-GB" smtClean="0"/>
              <a:t>第四個大綱層次</a:t>
            </a:r>
          </a:p>
          <a:p>
            <a:pPr lvl="4"/>
            <a:r>
              <a:rPr lang="zh-TW" altLang="en-GB" smtClean="0"/>
              <a:t>第五個大綱層次</a:t>
            </a:r>
          </a:p>
          <a:p>
            <a:pPr lvl="4"/>
            <a:r>
              <a:rPr lang="zh-TW" altLang="en-GB" smtClean="0"/>
              <a:t>第六個大綱層次</a:t>
            </a:r>
          </a:p>
          <a:p>
            <a:pPr lvl="4"/>
            <a:r>
              <a:rPr lang="zh-TW" altLang="en-GB" smtClean="0"/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4400">
          <a:solidFill>
            <a:srgbClr val="333399"/>
          </a:solidFill>
          <a:latin typeface="+mj-lt"/>
          <a:ea typeface="+mj-ea"/>
          <a:cs typeface="新細明體" charset="0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kumimoji="1" sz="3200">
          <a:solidFill>
            <a:srgbClr val="000000"/>
          </a:solidFill>
          <a:latin typeface="+mn-lt"/>
          <a:ea typeface="+mn-ea"/>
          <a:cs typeface="新細明體" charset="0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kumimoji="1"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kumimoji="1"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kumimoji="1"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kumimoji="1"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0" y="2438400"/>
            <a:ext cx="9005888" cy="1049338"/>
            <a:chOff x="0" y="1536"/>
            <a:chExt cx="5673" cy="661"/>
          </a:xfrm>
        </p:grpSpPr>
        <p:grpSp>
          <p:nvGrpSpPr>
            <p:cNvPr id="13318" name="Group 2"/>
            <p:cNvGrpSpPr>
              <a:grpSpLocks/>
            </p:cNvGrpSpPr>
            <p:nvPr/>
          </p:nvGrpSpPr>
          <p:grpSpPr bwMode="auto">
            <a:xfrm>
              <a:off x="183" y="1604"/>
              <a:ext cx="446" cy="297"/>
              <a:chOff x="183" y="1604"/>
              <a:chExt cx="446" cy="297"/>
            </a:xfrm>
          </p:grpSpPr>
          <p:sp>
            <p:nvSpPr>
              <p:cNvPr id="13325" name="Rectangle 3"/>
              <p:cNvSpPr>
                <a:spLocks noChangeArrowheads="1"/>
              </p:cNvSpPr>
              <p:nvPr/>
            </p:nvSpPr>
            <p:spPr bwMode="auto">
              <a:xfrm>
                <a:off x="183" y="1604"/>
                <a:ext cx="274" cy="297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/>
            </p:spPr>
            <p:txBody>
              <a:bodyPr wrap="none"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kumimoji="0" lang="zh-TW" altLang="en-US">
                  <a:latin typeface="Tahoma" charset="0"/>
                  <a:ea typeface="新細明體" charset="0"/>
                  <a:cs typeface="新細明體" charset="0"/>
                </a:endParaRPr>
              </a:p>
            </p:txBody>
          </p:sp>
          <p:sp>
            <p:nvSpPr>
              <p:cNvPr id="13326" name="Rectangle 4"/>
              <p:cNvSpPr>
                <a:spLocks noChangeArrowheads="1"/>
              </p:cNvSpPr>
              <p:nvPr/>
            </p:nvSpPr>
            <p:spPr bwMode="auto">
              <a:xfrm>
                <a:off x="424" y="1604"/>
                <a:ext cx="205" cy="297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 wrap="none"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kumimoji="0" lang="zh-TW" altLang="en-US">
                  <a:latin typeface="Tahoma" charset="0"/>
                  <a:ea typeface="新細明體" charset="0"/>
                  <a:cs typeface="新細明體" charset="0"/>
                </a:endParaRPr>
              </a:p>
            </p:txBody>
          </p:sp>
        </p:grpSp>
        <p:grpSp>
          <p:nvGrpSpPr>
            <p:cNvPr id="13319" name="Group 5"/>
            <p:cNvGrpSpPr>
              <a:grpSpLocks/>
            </p:cNvGrpSpPr>
            <p:nvPr/>
          </p:nvGrpSpPr>
          <p:grpSpPr bwMode="auto">
            <a:xfrm>
              <a:off x="261" y="1870"/>
              <a:ext cx="463" cy="297"/>
              <a:chOff x="261" y="1870"/>
              <a:chExt cx="463" cy="297"/>
            </a:xfrm>
          </p:grpSpPr>
          <p:sp>
            <p:nvSpPr>
              <p:cNvPr id="13323" name="Rectangle 6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4" cy="297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xtLst/>
            </p:spPr>
            <p:txBody>
              <a:bodyPr wrap="none"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kumimoji="0" lang="zh-TW" altLang="en-US">
                  <a:latin typeface="Tahoma" charset="0"/>
                  <a:ea typeface="新細明體" charset="0"/>
                  <a:cs typeface="新細明體" charset="0"/>
                </a:endParaRPr>
              </a:p>
            </p:txBody>
          </p:sp>
          <p:sp>
            <p:nvSpPr>
              <p:cNvPr id="13324" name="Rectangle 7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0" cy="297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 wrap="none"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kumimoji="0" lang="zh-TW" altLang="en-US">
                  <a:latin typeface="Tahoma" charset="0"/>
                  <a:ea typeface="新細明體" charset="0"/>
                  <a:cs typeface="新細明體" charset="0"/>
                </a:endParaRPr>
              </a:p>
            </p:txBody>
          </p:sp>
        </p:grp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0" y="1824"/>
              <a:ext cx="351" cy="264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kumimoji="0" lang="zh-TW" altLang="en-US">
                <a:latin typeface="Tahoma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400" y="1536"/>
              <a:ext cx="18" cy="661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kumimoji="0" lang="zh-TW" altLang="en-US">
                <a:latin typeface="Tahoma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3322" name="Rectangle 10"/>
            <p:cNvSpPr>
              <a:spLocks noChangeArrowheads="1"/>
            </p:cNvSpPr>
            <p:nvPr/>
          </p:nvSpPr>
          <p:spPr bwMode="auto">
            <a:xfrm flipV="1">
              <a:off x="199" y="2054"/>
              <a:ext cx="5474" cy="3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kumimoji="0" lang="zh-TW" altLang="en-US">
                <a:latin typeface="Tahoma" charset="0"/>
                <a:ea typeface="新細明體" charset="0"/>
                <a:cs typeface="新細明體" charset="0"/>
              </a:endParaRPr>
            </a:p>
          </p:txBody>
        </p:sp>
      </p:grpSp>
      <p:sp>
        <p:nvSpPr>
          <p:cNvPr id="13315" name="Text Box 11"/>
          <p:cNvSpPr txBox="1">
            <a:spLocks noChangeArrowheads="1"/>
          </p:cNvSpPr>
          <p:nvPr/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3316" name="Text Box 12"/>
          <p:cNvSpPr txBox="1">
            <a:spLocks noChangeArrowheads="1"/>
          </p:cNvSpPr>
          <p:nvPr/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6858000" y="6248400"/>
            <a:ext cx="19018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defRPr kumimoji="0" sz="1400">
                <a:solidFill>
                  <a:srgbClr val="1C1C1C"/>
                </a:solidFill>
                <a:latin typeface="Times New Roman" charset="0"/>
                <a:ea typeface="微軟正黑體" charset="0"/>
                <a:cs typeface="微軟正黑體" charset="0"/>
              </a:defRPr>
            </a:lvl1pPr>
          </a:lstStyle>
          <a:p>
            <a:pPr>
              <a:defRPr/>
            </a:pPr>
            <a:fld id="{084775C7-626A-47B5-B482-E51BC85300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4400">
          <a:solidFill>
            <a:srgbClr val="333399"/>
          </a:solidFill>
          <a:latin typeface="+mj-lt"/>
          <a:ea typeface="+mj-ea"/>
          <a:cs typeface="新細明體" charset="0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kumimoji="1" sz="3200">
          <a:solidFill>
            <a:srgbClr val="000000"/>
          </a:solidFill>
          <a:latin typeface="+mn-lt"/>
          <a:ea typeface="+mn-ea"/>
          <a:cs typeface="新細明體" charset="0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kumimoji="1"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kumimoji="1"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kumimoji="1"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kumimoji="1"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標題 1"/>
          <p:cNvSpPr>
            <a:spLocks noGrp="1"/>
          </p:cNvSpPr>
          <p:nvPr>
            <p:ph type="ctrTitle"/>
          </p:nvPr>
        </p:nvSpPr>
        <p:spPr>
          <a:xfrm>
            <a:off x="684213" y="1557338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zh-TW" smtClean="0"/>
              <a:t>SG9000 Standard OS</a:t>
            </a:r>
            <a:endParaRPr lang="zh-TW" altLang="en-US" smtClean="0"/>
          </a:p>
        </p:txBody>
      </p:sp>
      <p:sp>
        <p:nvSpPr>
          <p:cNvPr id="27650" name="子標題 2"/>
          <p:cNvSpPr>
            <a:spLocks noGrp="1"/>
          </p:cNvSpPr>
          <p:nvPr>
            <p:ph type="subTitle" idx="1"/>
          </p:nvPr>
        </p:nvSpPr>
        <p:spPr>
          <a:xfrm>
            <a:off x="1371600" y="4292600"/>
            <a:ext cx="6400800" cy="1346200"/>
          </a:xfrm>
        </p:spPr>
        <p:txBody>
          <a:bodyPr/>
          <a:lstStyle/>
          <a:p>
            <a:pPr algn="l" eaLnBrk="1" hangingPunct="1"/>
            <a:r>
              <a:rPr lang="en-US" altLang="zh-TW" smtClean="0"/>
              <a:t>Editor: Arkhan, Nick</a:t>
            </a:r>
          </a:p>
          <a:p>
            <a:pPr algn="l" eaLnBrk="1" hangingPunct="1"/>
            <a:r>
              <a:rPr lang="en-US" altLang="zh-TW" smtClean="0"/>
              <a:t>Date: 2015/05/14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內容版面配置區 3" descr="螢幕快照 2014-07-14 下午5.50.34.png"/>
          <p:cNvPicPr>
            <a:picLocks noChangeAspect="1"/>
          </p:cNvPicPr>
          <p:nvPr/>
        </p:nvPicPr>
        <p:blipFill>
          <a:blip r:embed="rId2"/>
          <a:srcRect l="-44273" r="-44273"/>
          <a:stretch>
            <a:fillRect/>
          </a:stretch>
        </p:blipFill>
        <p:spPr bwMode="auto">
          <a:xfrm>
            <a:off x="-1908175" y="1268413"/>
            <a:ext cx="10783888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6" name="標題 1"/>
          <p:cNvSpPr>
            <a:spLocks/>
          </p:cNvSpPr>
          <p:nvPr/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zh-TW" sz="3600">
                <a:solidFill>
                  <a:srgbClr val="333399"/>
                </a:solidFill>
              </a:rPr>
              <a:t>Testing File Setup</a:t>
            </a:r>
            <a:endParaRPr lang="zh-TW" altLang="en-US" sz="3600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8012" cy="288925"/>
          </a:xfrm>
        </p:spPr>
        <p:txBody>
          <a:bodyPr/>
          <a:lstStyle/>
          <a:p>
            <a:r>
              <a:rPr lang="en-US" altLang="zh-TW" sz="3200" smtClean="0"/>
              <a:t>Introduction of GUI</a:t>
            </a:r>
            <a:endParaRPr lang="zh-TW" altLang="en-US" sz="3200" smtClean="0"/>
          </a:p>
        </p:txBody>
      </p:sp>
      <p:pic>
        <p:nvPicPr>
          <p:cNvPr id="3789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836613"/>
            <a:ext cx="8316913" cy="536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Text Box 5"/>
          <p:cNvSpPr txBox="1">
            <a:spLocks noChangeArrowheads="1"/>
          </p:cNvSpPr>
          <p:nvPr/>
        </p:nvSpPr>
        <p:spPr bwMode="auto">
          <a:xfrm>
            <a:off x="2339975" y="6308725"/>
            <a:ext cx="3816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000" b="1">
                <a:solidFill>
                  <a:schemeClr val="tx1"/>
                </a:solidFill>
                <a:latin typeface="Arial" charset="0"/>
              </a:rPr>
              <a:t>上圖為</a:t>
            </a:r>
            <a:r>
              <a:rPr lang="en-US" altLang="zh-TW" sz="2000" b="1">
                <a:solidFill>
                  <a:schemeClr val="tx1"/>
                </a:solidFill>
                <a:latin typeface="Arial" charset="0"/>
              </a:rPr>
              <a:t>SG9000 OS</a:t>
            </a:r>
            <a:r>
              <a:rPr lang="zh-TW" altLang="en-US" sz="2000" b="1">
                <a:solidFill>
                  <a:schemeClr val="tx1"/>
                </a:solidFill>
                <a:latin typeface="Arial" charset="0"/>
              </a:rPr>
              <a:t>執行後畫面</a:t>
            </a:r>
          </a:p>
        </p:txBody>
      </p: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115888" y="1484313"/>
            <a:ext cx="8964612" cy="93662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893" name="Text Box 7"/>
          <p:cNvSpPr txBox="1">
            <a:spLocks noChangeArrowheads="1"/>
          </p:cNvSpPr>
          <p:nvPr/>
        </p:nvSpPr>
        <p:spPr bwMode="auto">
          <a:xfrm>
            <a:off x="611188" y="1916113"/>
            <a:ext cx="4608512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AutoLoad</a:t>
            </a: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程式後，相關資訊會顯示在這裡</a:t>
            </a:r>
          </a:p>
        </p:txBody>
      </p:sp>
      <p:sp>
        <p:nvSpPr>
          <p:cNvPr id="37894" name="Rectangle 8"/>
          <p:cNvSpPr>
            <a:spLocks noChangeArrowheads="1"/>
          </p:cNvSpPr>
          <p:nvPr/>
        </p:nvSpPr>
        <p:spPr bwMode="auto">
          <a:xfrm>
            <a:off x="128588" y="2420938"/>
            <a:ext cx="8964612" cy="647700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895" name="Text Box 9"/>
          <p:cNvSpPr txBox="1">
            <a:spLocks noChangeArrowheads="1"/>
          </p:cNvSpPr>
          <p:nvPr/>
        </p:nvSpPr>
        <p:spPr bwMode="auto">
          <a:xfrm>
            <a:off x="1244600" y="2536825"/>
            <a:ext cx="7488238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此區為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FT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所使用，所以於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CP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時不需要設定這裡</a:t>
            </a:r>
          </a:p>
        </p:txBody>
      </p:sp>
      <p:sp>
        <p:nvSpPr>
          <p:cNvPr id="37896" name="Rectangle 10"/>
          <p:cNvSpPr>
            <a:spLocks noChangeArrowheads="1"/>
          </p:cNvSpPr>
          <p:nvPr/>
        </p:nvSpPr>
        <p:spPr bwMode="auto">
          <a:xfrm>
            <a:off x="468313" y="1196975"/>
            <a:ext cx="3714750" cy="2159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897" name="Text Box 11"/>
          <p:cNvSpPr txBox="1">
            <a:spLocks noChangeArrowheads="1"/>
          </p:cNvSpPr>
          <p:nvPr/>
        </p:nvSpPr>
        <p:spPr bwMode="auto">
          <a:xfrm>
            <a:off x="3851275" y="1125538"/>
            <a:ext cx="5292725" cy="581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 b="1">
                <a:solidFill>
                  <a:schemeClr val="tx1"/>
                </a:solidFill>
                <a:latin typeface="Arial" charset="0"/>
              </a:rPr>
              <a:t>可切換</a:t>
            </a:r>
            <a:r>
              <a:rPr lang="en-US" altLang="zh-TW" sz="1600" b="1">
                <a:solidFill>
                  <a:schemeClr val="tx1"/>
                </a:solidFill>
                <a:latin typeface="Arial" charset="0"/>
              </a:rPr>
              <a:t>SG9000 OS</a:t>
            </a:r>
            <a:r>
              <a:rPr lang="zh-TW" altLang="en-US" sz="1600" b="1">
                <a:solidFill>
                  <a:schemeClr val="tx1"/>
                </a:solidFill>
                <a:latin typeface="Arial" charset="0"/>
              </a:rPr>
              <a:t>頁面，</a:t>
            </a:r>
            <a:r>
              <a:rPr lang="en-US" altLang="zh-TW" sz="1600" b="1">
                <a:solidFill>
                  <a:schemeClr val="tx1"/>
                </a:solidFill>
                <a:latin typeface="Arial" charset="0"/>
              </a:rPr>
              <a:t>SG9000 OS</a:t>
            </a:r>
            <a:r>
              <a:rPr lang="zh-TW" altLang="en-US" sz="1600" b="1">
                <a:solidFill>
                  <a:schemeClr val="tx1"/>
                </a:solidFill>
                <a:latin typeface="Arial" charset="0"/>
              </a:rPr>
              <a:t>執行後，畫面將自動切到</a:t>
            </a:r>
            <a:r>
              <a:rPr lang="en-US" altLang="zh-TW" sz="1600" b="1">
                <a:solidFill>
                  <a:schemeClr val="tx1"/>
                </a:solidFill>
                <a:latin typeface="Arial" charset="0"/>
              </a:rPr>
              <a:t>Automation System</a:t>
            </a:r>
          </a:p>
        </p:txBody>
      </p:sp>
      <p:sp>
        <p:nvSpPr>
          <p:cNvPr id="37898" name="Rectangle 12"/>
          <p:cNvSpPr>
            <a:spLocks noChangeArrowheads="1"/>
          </p:cNvSpPr>
          <p:nvPr/>
        </p:nvSpPr>
        <p:spPr bwMode="auto">
          <a:xfrm>
            <a:off x="395288" y="3076575"/>
            <a:ext cx="2303462" cy="346075"/>
          </a:xfrm>
          <a:prstGeom prst="rect">
            <a:avLst/>
          </a:prstGeom>
          <a:noFill/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899" name="Text Box 13"/>
          <p:cNvSpPr txBox="1">
            <a:spLocks noChangeArrowheads="1"/>
          </p:cNvSpPr>
          <p:nvPr/>
        </p:nvSpPr>
        <p:spPr bwMode="auto">
          <a:xfrm>
            <a:off x="250825" y="3429000"/>
            <a:ext cx="2592388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800" b="1">
                <a:solidFill>
                  <a:schemeClr val="tx1"/>
                </a:solidFill>
                <a:latin typeface="Arial" charset="0"/>
              </a:rPr>
              <a:t>點</a:t>
            </a:r>
            <a:r>
              <a:rPr lang="en-US" altLang="zh-TW" sz="1800" b="1">
                <a:solidFill>
                  <a:schemeClr val="tx1"/>
                </a:solidFill>
                <a:latin typeface="Arial" charset="0"/>
              </a:rPr>
              <a:t>START</a:t>
            </a:r>
            <a:r>
              <a:rPr lang="zh-TW" altLang="en-US" sz="1800" b="1">
                <a:solidFill>
                  <a:schemeClr val="tx1"/>
                </a:solidFill>
                <a:latin typeface="Arial" charset="0"/>
              </a:rPr>
              <a:t>按鈕，就可以</a:t>
            </a:r>
            <a:r>
              <a:rPr lang="en-US" altLang="zh-TW" sz="1800" b="1">
                <a:solidFill>
                  <a:schemeClr val="tx1"/>
                </a:solidFill>
                <a:latin typeface="Arial" charset="0"/>
              </a:rPr>
              <a:t>AutoLoad</a:t>
            </a:r>
            <a:r>
              <a:rPr lang="zh-TW" altLang="en-US" sz="1800" b="1">
                <a:solidFill>
                  <a:schemeClr val="tx1"/>
                </a:solidFill>
                <a:latin typeface="Arial" charset="0"/>
              </a:rPr>
              <a:t>測試程式</a:t>
            </a:r>
          </a:p>
        </p:txBody>
      </p:sp>
      <p:sp>
        <p:nvSpPr>
          <p:cNvPr id="37900" name="Rectangle 14"/>
          <p:cNvSpPr>
            <a:spLocks noChangeArrowheads="1"/>
          </p:cNvSpPr>
          <p:nvPr/>
        </p:nvSpPr>
        <p:spPr bwMode="auto">
          <a:xfrm>
            <a:off x="4643438" y="3068638"/>
            <a:ext cx="2303462" cy="360362"/>
          </a:xfrm>
          <a:prstGeom prst="rect">
            <a:avLst/>
          </a:prstGeom>
          <a:noFill/>
          <a:ln w="3810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01" name="Text Box 15"/>
          <p:cNvSpPr txBox="1">
            <a:spLocks noChangeArrowheads="1"/>
          </p:cNvSpPr>
          <p:nvPr/>
        </p:nvSpPr>
        <p:spPr bwMode="auto">
          <a:xfrm>
            <a:off x="4140200" y="3429000"/>
            <a:ext cx="3384550" cy="9159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800" b="1">
                <a:solidFill>
                  <a:schemeClr val="bg2"/>
                </a:solidFill>
                <a:latin typeface="Arial" charset="0"/>
              </a:rPr>
              <a:t>點</a:t>
            </a:r>
            <a:r>
              <a:rPr lang="en-US" altLang="zh-TW" sz="1800" b="1">
                <a:solidFill>
                  <a:schemeClr val="bg2"/>
                </a:solidFill>
                <a:latin typeface="Arial" charset="0"/>
              </a:rPr>
              <a:t>SetDatalog</a:t>
            </a:r>
            <a:r>
              <a:rPr lang="zh-TW" altLang="en-US" sz="1800" b="1">
                <a:solidFill>
                  <a:schemeClr val="bg2"/>
                </a:solidFill>
                <a:latin typeface="Arial" charset="0"/>
              </a:rPr>
              <a:t>按鈕，就可以自動帶出</a:t>
            </a:r>
            <a:r>
              <a:rPr lang="en-US" altLang="zh-TW" sz="1800" b="1">
                <a:solidFill>
                  <a:schemeClr val="bg2"/>
                </a:solidFill>
                <a:latin typeface="Arial" charset="0"/>
              </a:rPr>
              <a:t>data</a:t>
            </a:r>
            <a:r>
              <a:rPr lang="zh-TW" altLang="en-US" sz="1800" b="1">
                <a:solidFill>
                  <a:schemeClr val="bg2"/>
                </a:solidFill>
                <a:latin typeface="Arial" charset="0"/>
              </a:rPr>
              <a:t>的檔案名稱</a:t>
            </a:r>
            <a:r>
              <a:rPr lang="en-US" altLang="zh-TW" sz="1800" b="1">
                <a:solidFill>
                  <a:schemeClr val="bg2"/>
                </a:solidFill>
                <a:latin typeface="Arial" charset="0"/>
              </a:rPr>
              <a:t>(</a:t>
            </a:r>
            <a:r>
              <a:rPr lang="zh-TW" altLang="en-US" sz="1800" b="1">
                <a:solidFill>
                  <a:schemeClr val="bg2"/>
                </a:solidFill>
                <a:latin typeface="Arial" charset="0"/>
              </a:rPr>
              <a:t>需要先</a:t>
            </a:r>
            <a:r>
              <a:rPr lang="en-US" altLang="zh-TW" sz="1800" b="1">
                <a:solidFill>
                  <a:schemeClr val="bg2"/>
                </a:solidFill>
                <a:latin typeface="Arial" charset="0"/>
              </a:rPr>
              <a:t>AutoLoad</a:t>
            </a:r>
            <a:r>
              <a:rPr lang="zh-TW" altLang="en-US" sz="1800" b="1">
                <a:solidFill>
                  <a:schemeClr val="bg2"/>
                </a:solidFill>
                <a:latin typeface="Arial" charset="0"/>
              </a:rPr>
              <a:t>程式才可以點</a:t>
            </a:r>
            <a:r>
              <a:rPr lang="en-US" altLang="zh-TW" sz="1800" b="1">
                <a:solidFill>
                  <a:schemeClr val="bg2"/>
                </a:solidFill>
                <a:latin typeface="Arial" charset="0"/>
              </a:rPr>
              <a:t>)</a:t>
            </a:r>
          </a:p>
        </p:txBody>
      </p:sp>
      <p:sp>
        <p:nvSpPr>
          <p:cNvPr id="37902" name="Rectangle 16"/>
          <p:cNvSpPr>
            <a:spLocks noChangeArrowheads="1"/>
          </p:cNvSpPr>
          <p:nvPr/>
        </p:nvSpPr>
        <p:spPr bwMode="auto">
          <a:xfrm>
            <a:off x="6588125" y="5813425"/>
            <a:ext cx="2303463" cy="360363"/>
          </a:xfrm>
          <a:prstGeom prst="rect">
            <a:avLst/>
          </a:prstGeom>
          <a:noFill/>
          <a:ln w="38100">
            <a:solidFill>
              <a:srgbClr val="9933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03" name="Text Box 17"/>
          <p:cNvSpPr txBox="1">
            <a:spLocks noChangeArrowheads="1"/>
          </p:cNvSpPr>
          <p:nvPr/>
        </p:nvSpPr>
        <p:spPr bwMode="auto">
          <a:xfrm>
            <a:off x="6732588" y="6216650"/>
            <a:ext cx="2555875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800" b="1">
                <a:solidFill>
                  <a:srgbClr val="CC66FF"/>
                </a:solidFill>
                <a:latin typeface="Arial" charset="0"/>
              </a:rPr>
              <a:t>點</a:t>
            </a:r>
            <a:r>
              <a:rPr lang="en-US" altLang="zh-TW" sz="1800" b="1">
                <a:solidFill>
                  <a:srgbClr val="CC66FF"/>
                </a:solidFill>
                <a:latin typeface="Arial" charset="0"/>
              </a:rPr>
              <a:t>Exit</a:t>
            </a:r>
            <a:r>
              <a:rPr lang="zh-TW" altLang="en-US" sz="1800" b="1">
                <a:solidFill>
                  <a:srgbClr val="CC66FF"/>
                </a:solidFill>
                <a:latin typeface="Arial" charset="0"/>
              </a:rPr>
              <a:t>按鈕，就可以離開</a:t>
            </a:r>
            <a:r>
              <a:rPr lang="en-US" altLang="zh-TW" sz="1800" b="1">
                <a:solidFill>
                  <a:srgbClr val="CC66FF"/>
                </a:solidFill>
                <a:latin typeface="Arial" charset="0"/>
              </a:rPr>
              <a:t>SG9000 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908050"/>
            <a:ext cx="8316912" cy="536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4" name="Rectangle 5"/>
          <p:cNvSpPr>
            <a:spLocks noChangeArrowheads="1"/>
          </p:cNvSpPr>
          <p:nvPr/>
        </p:nvSpPr>
        <p:spPr bwMode="auto">
          <a:xfrm>
            <a:off x="539750" y="1628775"/>
            <a:ext cx="7920038" cy="446405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15" name="Text Box 6"/>
          <p:cNvSpPr txBox="1">
            <a:spLocks noChangeArrowheads="1"/>
          </p:cNvSpPr>
          <p:nvPr/>
        </p:nvSpPr>
        <p:spPr bwMode="auto">
          <a:xfrm>
            <a:off x="2268538" y="6308725"/>
            <a:ext cx="45354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000" b="1">
                <a:solidFill>
                  <a:schemeClr val="tx1"/>
                </a:solidFill>
                <a:latin typeface="Arial" charset="0"/>
              </a:rPr>
              <a:t>上圖為</a:t>
            </a:r>
            <a:r>
              <a:rPr lang="en-US" altLang="zh-TW" sz="2000" b="1">
                <a:solidFill>
                  <a:schemeClr val="tx1"/>
                </a:solidFill>
                <a:latin typeface="Arial" charset="0"/>
              </a:rPr>
              <a:t>Setup</a:t>
            </a:r>
            <a:r>
              <a:rPr lang="zh-TW" altLang="en-US" sz="2000" b="1">
                <a:solidFill>
                  <a:schemeClr val="tx1"/>
                </a:solidFill>
                <a:latin typeface="Arial" charset="0"/>
              </a:rPr>
              <a:t>執行頁面</a:t>
            </a:r>
            <a:r>
              <a:rPr lang="en-US" altLang="zh-TW" sz="2000" b="1">
                <a:solidFill>
                  <a:schemeClr val="tx1"/>
                </a:solidFill>
                <a:latin typeface="Arial" charset="0"/>
              </a:rPr>
              <a:t>(</a:t>
            </a:r>
            <a:r>
              <a:rPr lang="zh-TW" altLang="en-US" sz="2000" b="1">
                <a:solidFill>
                  <a:schemeClr val="tx1"/>
                </a:solidFill>
                <a:latin typeface="Arial" charset="0"/>
              </a:rPr>
              <a:t>下頁接說明</a:t>
            </a:r>
            <a:r>
              <a:rPr lang="en-US" altLang="zh-TW" sz="2000" b="1">
                <a:solidFill>
                  <a:schemeClr val="tx1"/>
                </a:solidFill>
                <a:latin typeface="Arial" charset="0"/>
              </a:rPr>
              <a:t>)</a:t>
            </a:r>
          </a:p>
        </p:txBody>
      </p:sp>
      <p:sp>
        <p:nvSpPr>
          <p:cNvPr id="38916" name="Rectangle 7"/>
          <p:cNvSpPr>
            <a:spLocks noChangeArrowheads="1"/>
          </p:cNvSpPr>
          <p:nvPr/>
        </p:nvSpPr>
        <p:spPr bwMode="auto">
          <a:xfrm>
            <a:off x="250825" y="1196975"/>
            <a:ext cx="792163" cy="360363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18488" cy="61928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1400" b="1" smtClean="0"/>
              <a:t>Handler Type</a:t>
            </a:r>
          </a:p>
          <a:p>
            <a:pPr lvl="1">
              <a:lnSpc>
                <a:spcPct val="90000"/>
              </a:lnSpc>
            </a:pPr>
            <a:r>
              <a:rPr lang="en-US" altLang="zh-TW" sz="1400" b="1" smtClean="0"/>
              <a:t>FT: FT</a:t>
            </a:r>
            <a:r>
              <a:rPr lang="zh-TW" altLang="en-US" sz="1400" b="1" smtClean="0"/>
              <a:t>使用，</a:t>
            </a:r>
            <a:r>
              <a:rPr lang="en-US" altLang="zh-TW" sz="1400" b="1" smtClean="0"/>
              <a:t>CP</a:t>
            </a:r>
            <a:r>
              <a:rPr lang="zh-TW" altLang="en-US" sz="1400" b="1" smtClean="0"/>
              <a:t>不需選擇</a:t>
            </a:r>
          </a:p>
          <a:p>
            <a:pPr lvl="1">
              <a:lnSpc>
                <a:spcPct val="90000"/>
              </a:lnSpc>
            </a:pPr>
            <a:r>
              <a:rPr lang="en-US" altLang="zh-TW" sz="1400" b="1" smtClean="0"/>
              <a:t>CP: </a:t>
            </a:r>
            <a:r>
              <a:rPr lang="zh-TW" altLang="en-US" sz="1400" b="1" smtClean="0"/>
              <a:t>使用和</a:t>
            </a:r>
            <a:r>
              <a:rPr lang="en-US" altLang="zh-TW" sz="1400" b="1" smtClean="0"/>
              <a:t>Prober</a:t>
            </a:r>
            <a:r>
              <a:rPr lang="zh-TW" altLang="en-US" sz="1400" b="1" smtClean="0"/>
              <a:t>連線的方式做測試</a:t>
            </a:r>
          </a:p>
          <a:p>
            <a:pPr lvl="1">
              <a:lnSpc>
                <a:spcPct val="90000"/>
              </a:lnSpc>
            </a:pPr>
            <a:r>
              <a:rPr lang="en-US" altLang="zh-TW" sz="1400" b="1" smtClean="0"/>
              <a:t>Manual_Tester: </a:t>
            </a:r>
            <a:r>
              <a:rPr lang="zh-TW" altLang="en-US" sz="1400" b="1" smtClean="0"/>
              <a:t>手動測試</a:t>
            </a:r>
            <a:r>
              <a:rPr lang="en-US" altLang="zh-TW" sz="1400" b="1" smtClean="0"/>
              <a:t>(</a:t>
            </a:r>
            <a:r>
              <a:rPr lang="zh-TW" altLang="en-US" sz="1400" b="1" smtClean="0"/>
              <a:t>不需和</a:t>
            </a:r>
            <a:r>
              <a:rPr lang="en-US" altLang="zh-TW" sz="1400" b="1" smtClean="0"/>
              <a:t>Prober</a:t>
            </a:r>
            <a:r>
              <a:rPr lang="zh-TW" altLang="en-US" sz="1400" b="1" smtClean="0"/>
              <a:t>連線</a:t>
            </a:r>
            <a:r>
              <a:rPr lang="en-US" altLang="zh-TW" sz="1400" b="1" smtClean="0"/>
              <a:t>)</a:t>
            </a:r>
          </a:p>
          <a:p>
            <a:pPr>
              <a:lnSpc>
                <a:spcPct val="90000"/>
              </a:lnSpc>
            </a:pPr>
            <a:r>
              <a:rPr lang="en-US" altLang="zh-TW" sz="1400" b="1" smtClean="0"/>
              <a:t>Mode</a:t>
            </a:r>
          </a:p>
          <a:p>
            <a:pPr lvl="1">
              <a:lnSpc>
                <a:spcPct val="90000"/>
              </a:lnSpc>
            </a:pPr>
            <a:r>
              <a:rPr lang="en-US" altLang="zh-TW" sz="1400" b="1" smtClean="0"/>
              <a:t>Production: </a:t>
            </a:r>
            <a:r>
              <a:rPr lang="zh-TW" altLang="en-US" sz="1400" b="1" smtClean="0"/>
              <a:t>在此</a:t>
            </a:r>
            <a:r>
              <a:rPr lang="en-US" altLang="zh-TW" sz="1400" b="1" smtClean="0"/>
              <a:t>mode</a:t>
            </a:r>
            <a:r>
              <a:rPr lang="zh-TW" altLang="en-US" sz="1400" b="1" smtClean="0"/>
              <a:t>下，可切換到</a:t>
            </a:r>
            <a:r>
              <a:rPr lang="en-US" altLang="zh-TW" sz="1400" b="1" smtClean="0"/>
              <a:t>Production</a:t>
            </a:r>
            <a:r>
              <a:rPr lang="zh-TW" altLang="en-US" sz="1400" b="1" smtClean="0"/>
              <a:t>頁面操作，但</a:t>
            </a:r>
            <a:r>
              <a:rPr lang="en-US" altLang="zh-TW" sz="1400" b="1" smtClean="0"/>
              <a:t>Engineering</a:t>
            </a:r>
            <a:r>
              <a:rPr lang="zh-TW" altLang="en-US" sz="1400" b="1" smtClean="0"/>
              <a:t>頁面將被鎖住</a:t>
            </a:r>
          </a:p>
          <a:p>
            <a:pPr lvl="1">
              <a:lnSpc>
                <a:spcPct val="90000"/>
              </a:lnSpc>
            </a:pPr>
            <a:r>
              <a:rPr lang="en-US" altLang="zh-TW" sz="1400" b="1" smtClean="0"/>
              <a:t>Engineering:</a:t>
            </a:r>
            <a:r>
              <a:rPr lang="zh-TW" altLang="en-US" sz="1400" b="1" smtClean="0"/>
              <a:t>在此</a:t>
            </a:r>
            <a:r>
              <a:rPr lang="en-US" altLang="zh-TW" sz="1400" b="1" smtClean="0"/>
              <a:t>mode</a:t>
            </a:r>
            <a:r>
              <a:rPr lang="zh-TW" altLang="en-US" sz="1400" b="1" smtClean="0"/>
              <a:t>下，可切換到</a:t>
            </a:r>
            <a:r>
              <a:rPr lang="en-US" altLang="zh-TW" sz="1400" b="1" smtClean="0"/>
              <a:t>Engineering</a:t>
            </a:r>
            <a:r>
              <a:rPr lang="zh-TW" altLang="en-US" sz="1400" b="1" smtClean="0"/>
              <a:t>頁面操作，但</a:t>
            </a:r>
            <a:r>
              <a:rPr lang="en-US" altLang="zh-TW" sz="1400" b="1" smtClean="0"/>
              <a:t>Production</a:t>
            </a:r>
            <a:r>
              <a:rPr lang="zh-TW" altLang="en-US" sz="1400" b="1" smtClean="0"/>
              <a:t>頁面將被鎖住</a:t>
            </a:r>
            <a:endParaRPr lang="zh-TW" altLang="en-US" sz="1400" smtClean="0"/>
          </a:p>
          <a:p>
            <a:pPr>
              <a:lnSpc>
                <a:spcPct val="90000"/>
              </a:lnSpc>
            </a:pPr>
            <a:r>
              <a:rPr lang="en-US" altLang="zh-TW" sz="1400" b="1" smtClean="0"/>
              <a:t>Test Modes</a:t>
            </a:r>
          </a:p>
          <a:p>
            <a:pPr lvl="1">
              <a:lnSpc>
                <a:spcPct val="90000"/>
              </a:lnSpc>
            </a:pPr>
            <a:r>
              <a:rPr lang="en-US" altLang="zh-TW" sz="1400" b="1" smtClean="0"/>
              <a:t>Mass Production: </a:t>
            </a:r>
            <a:r>
              <a:rPr lang="zh-TW" altLang="en-US" sz="1400" b="1" smtClean="0"/>
              <a:t>選擇測試時的</a:t>
            </a:r>
            <a:r>
              <a:rPr lang="en-US" altLang="zh-TW" sz="1400" b="1" smtClean="0"/>
              <a:t>limit</a:t>
            </a:r>
            <a:r>
              <a:rPr lang="zh-TW" altLang="en-US" sz="1400" b="1" smtClean="0"/>
              <a:t>，用</a:t>
            </a:r>
            <a:r>
              <a:rPr lang="en-US" altLang="zh-TW" sz="1400" b="1" smtClean="0"/>
              <a:t>MP</a:t>
            </a:r>
            <a:r>
              <a:rPr lang="zh-TW" altLang="en-US" sz="1400" b="1" smtClean="0"/>
              <a:t>的</a:t>
            </a:r>
            <a:r>
              <a:rPr lang="en-US" altLang="zh-TW" sz="1400" b="1" smtClean="0"/>
              <a:t>limit</a:t>
            </a:r>
            <a:r>
              <a:rPr lang="zh-TW" altLang="en-US" sz="1400" b="1" smtClean="0"/>
              <a:t>做測試</a:t>
            </a:r>
          </a:p>
          <a:p>
            <a:pPr lvl="1">
              <a:lnSpc>
                <a:spcPct val="90000"/>
              </a:lnSpc>
            </a:pPr>
            <a:r>
              <a:rPr lang="en-US" altLang="zh-TW" sz="1400" b="1" smtClean="0"/>
              <a:t>G/S: </a:t>
            </a:r>
            <a:r>
              <a:rPr lang="zh-TW" altLang="en-US" sz="1400" b="1" smtClean="0"/>
              <a:t>選擇測試時的</a:t>
            </a:r>
            <a:r>
              <a:rPr lang="en-US" altLang="zh-TW" sz="1400" b="1" smtClean="0"/>
              <a:t>limit</a:t>
            </a:r>
            <a:r>
              <a:rPr lang="zh-TW" altLang="en-US" sz="1400" b="1" smtClean="0"/>
              <a:t>，用</a:t>
            </a:r>
            <a:r>
              <a:rPr lang="en-US" altLang="zh-TW" sz="1400" b="1" smtClean="0"/>
              <a:t>GS</a:t>
            </a:r>
            <a:r>
              <a:rPr lang="zh-TW" altLang="en-US" sz="1400" b="1" smtClean="0"/>
              <a:t>的</a:t>
            </a:r>
            <a:r>
              <a:rPr lang="en-US" altLang="zh-TW" sz="1400" b="1" smtClean="0"/>
              <a:t>limit</a:t>
            </a:r>
            <a:r>
              <a:rPr lang="zh-TW" altLang="en-US" sz="1400" b="1" smtClean="0"/>
              <a:t>做測試，有需要做</a:t>
            </a:r>
            <a:r>
              <a:rPr lang="en-US" altLang="zh-TW" sz="1400" b="1" smtClean="0"/>
              <a:t>GS</a:t>
            </a:r>
            <a:r>
              <a:rPr lang="zh-TW" altLang="en-US" sz="1400" b="1" smtClean="0"/>
              <a:t>也要選擇</a:t>
            </a:r>
            <a:r>
              <a:rPr lang="en-US" altLang="zh-TW" sz="1400" b="1" smtClean="0"/>
              <a:t>G/S mode</a:t>
            </a:r>
          </a:p>
          <a:p>
            <a:pPr lvl="1">
              <a:lnSpc>
                <a:spcPct val="90000"/>
              </a:lnSpc>
            </a:pPr>
            <a:r>
              <a:rPr lang="en-US" altLang="zh-TW" sz="1400" b="1" smtClean="0"/>
              <a:t>Q/C:</a:t>
            </a:r>
            <a:r>
              <a:rPr lang="zh-TW" altLang="en-US" sz="1400" b="1" smtClean="0"/>
              <a:t>選擇測試時的</a:t>
            </a:r>
            <a:r>
              <a:rPr lang="en-US" altLang="zh-TW" sz="1400" b="1" smtClean="0"/>
              <a:t>limit</a:t>
            </a:r>
            <a:r>
              <a:rPr lang="zh-TW" altLang="en-US" sz="1400" b="1" smtClean="0"/>
              <a:t>，用</a:t>
            </a:r>
            <a:r>
              <a:rPr lang="en-US" altLang="zh-TW" sz="1400" b="1" smtClean="0"/>
              <a:t>QC</a:t>
            </a:r>
            <a:r>
              <a:rPr lang="zh-TW" altLang="en-US" sz="1400" b="1" smtClean="0"/>
              <a:t>的</a:t>
            </a:r>
            <a:r>
              <a:rPr lang="en-US" altLang="zh-TW" sz="1400" b="1" smtClean="0"/>
              <a:t>limit</a:t>
            </a:r>
            <a:r>
              <a:rPr lang="zh-TW" altLang="en-US" sz="1400" b="1" smtClean="0"/>
              <a:t>做測試</a:t>
            </a:r>
          </a:p>
          <a:p>
            <a:pPr>
              <a:lnSpc>
                <a:spcPct val="90000"/>
              </a:lnSpc>
            </a:pPr>
            <a:r>
              <a:rPr lang="en-US" altLang="zh-TW" sz="1400" b="1" smtClean="0"/>
              <a:t>Sites</a:t>
            </a:r>
          </a:p>
          <a:p>
            <a:pPr lvl="1">
              <a:lnSpc>
                <a:spcPct val="90000"/>
              </a:lnSpc>
            </a:pPr>
            <a:r>
              <a:rPr lang="en-US" altLang="zh-TW" sz="1400" b="1" smtClean="0"/>
              <a:t>Site: </a:t>
            </a:r>
            <a:r>
              <a:rPr lang="zh-TW" altLang="en-US" sz="1400" b="1" smtClean="0"/>
              <a:t>可以自行勾選要開的</a:t>
            </a:r>
            <a:r>
              <a:rPr lang="en-US" altLang="zh-TW" sz="1400" b="1" smtClean="0"/>
              <a:t>sites</a:t>
            </a:r>
          </a:p>
          <a:p>
            <a:pPr>
              <a:lnSpc>
                <a:spcPct val="90000"/>
              </a:lnSpc>
            </a:pPr>
            <a:r>
              <a:rPr lang="en-US" altLang="zh-TW" sz="1400" b="1" smtClean="0"/>
              <a:t>Datalog Setting</a:t>
            </a:r>
          </a:p>
          <a:p>
            <a:pPr lvl="1">
              <a:lnSpc>
                <a:spcPct val="90000"/>
              </a:lnSpc>
            </a:pPr>
            <a:r>
              <a:rPr lang="en-US" altLang="zh-TW" sz="1400" b="1" smtClean="0"/>
              <a:t>Datalog Setting: </a:t>
            </a:r>
            <a:r>
              <a:rPr lang="zh-TW" altLang="en-US" sz="1400" b="1" smtClean="0"/>
              <a:t>可以自行選擇要輸出的檔案格式</a:t>
            </a:r>
          </a:p>
          <a:p>
            <a:pPr>
              <a:lnSpc>
                <a:spcPct val="90000"/>
              </a:lnSpc>
            </a:pPr>
            <a:r>
              <a:rPr lang="en-US" altLang="zh-TW" sz="1400" b="1" smtClean="0"/>
              <a:t>Test Config</a:t>
            </a:r>
          </a:p>
          <a:p>
            <a:pPr lvl="1">
              <a:lnSpc>
                <a:spcPct val="90000"/>
              </a:lnSpc>
            </a:pPr>
            <a:r>
              <a:rPr lang="en-US" altLang="zh-TW" sz="1400" b="1" smtClean="0"/>
              <a:t>Stop on Fail: </a:t>
            </a:r>
            <a:r>
              <a:rPr lang="zh-TW" altLang="en-US" sz="1400" b="1" smtClean="0"/>
              <a:t>勾選後，測試中測到</a:t>
            </a:r>
            <a:r>
              <a:rPr lang="en-US" altLang="zh-TW" sz="1400" b="1" smtClean="0"/>
              <a:t>fail</a:t>
            </a:r>
            <a:r>
              <a:rPr lang="zh-TW" altLang="en-US" sz="1400" b="1" smtClean="0"/>
              <a:t>就停止測試目前的</a:t>
            </a:r>
            <a:r>
              <a:rPr lang="en-US" altLang="zh-TW" sz="1400" b="1" smtClean="0"/>
              <a:t>die</a:t>
            </a:r>
          </a:p>
          <a:p>
            <a:pPr lvl="1">
              <a:lnSpc>
                <a:spcPct val="90000"/>
              </a:lnSpc>
            </a:pPr>
            <a:r>
              <a:rPr lang="en-US" altLang="zh-TW" sz="1400" b="1" smtClean="0"/>
              <a:t>Test Item Time: </a:t>
            </a:r>
            <a:r>
              <a:rPr lang="zh-TW" altLang="en-US" sz="1400" b="1" smtClean="0"/>
              <a:t>顯示每一個測試項的測試時間</a:t>
            </a:r>
          </a:p>
          <a:p>
            <a:pPr lvl="1">
              <a:lnSpc>
                <a:spcPct val="90000"/>
              </a:lnSpc>
            </a:pPr>
            <a:r>
              <a:rPr lang="en-US" altLang="zh-TW" sz="1400" b="1" smtClean="0"/>
              <a:t>Auto TransForm: </a:t>
            </a:r>
            <a:r>
              <a:rPr lang="zh-TW" altLang="en-US" sz="1400" b="1" smtClean="0"/>
              <a:t>做</a:t>
            </a:r>
            <a:r>
              <a:rPr lang="en-US" altLang="zh-TW" sz="1400" b="1" smtClean="0"/>
              <a:t>G/S</a:t>
            </a:r>
            <a:r>
              <a:rPr lang="zh-TW" altLang="en-US" sz="1400" b="1" smtClean="0"/>
              <a:t>時需勾選</a:t>
            </a:r>
          </a:p>
          <a:p>
            <a:pPr lvl="1">
              <a:lnSpc>
                <a:spcPct val="90000"/>
              </a:lnSpc>
            </a:pPr>
            <a:r>
              <a:rPr lang="en-US" altLang="zh-TW" sz="1400" b="1" smtClean="0"/>
              <a:t>SQC Check: FT</a:t>
            </a:r>
            <a:r>
              <a:rPr lang="zh-TW" altLang="en-US" sz="1400" b="1" smtClean="0"/>
              <a:t>時卡</a:t>
            </a:r>
            <a:r>
              <a:rPr lang="en-US" altLang="zh-TW" sz="1400" b="1" smtClean="0"/>
              <a:t>SQC</a:t>
            </a:r>
            <a:r>
              <a:rPr lang="zh-TW" altLang="en-US" sz="1400" b="1" smtClean="0"/>
              <a:t>需勾選，</a:t>
            </a:r>
            <a:r>
              <a:rPr lang="en-US" altLang="zh-TW" sz="1400" b="1" smtClean="0"/>
              <a:t>CP</a:t>
            </a:r>
            <a:r>
              <a:rPr lang="zh-TW" altLang="en-US" sz="1400" b="1" smtClean="0"/>
              <a:t>不用選擇</a:t>
            </a:r>
          </a:p>
          <a:p>
            <a:pPr lvl="1">
              <a:lnSpc>
                <a:spcPct val="90000"/>
              </a:lnSpc>
            </a:pPr>
            <a:r>
              <a:rPr lang="en-US" altLang="zh-TW" sz="1400" b="1" smtClean="0"/>
              <a:t>Check Stack: FT</a:t>
            </a:r>
            <a:r>
              <a:rPr lang="zh-TW" altLang="en-US" sz="1400" b="1" smtClean="0"/>
              <a:t>時檢查是否有跌料，</a:t>
            </a:r>
            <a:r>
              <a:rPr lang="en-US" altLang="zh-TW" sz="1400" b="1" smtClean="0"/>
              <a:t>CP</a:t>
            </a:r>
            <a:r>
              <a:rPr lang="zh-TW" altLang="en-US" sz="1400" b="1" smtClean="0"/>
              <a:t>不用選擇</a:t>
            </a:r>
          </a:p>
          <a:p>
            <a:pPr lvl="1">
              <a:lnSpc>
                <a:spcPct val="90000"/>
              </a:lnSpc>
            </a:pPr>
            <a:r>
              <a:rPr lang="en-US" altLang="zh-TW" sz="1400" b="1" smtClean="0"/>
              <a:t>Backup Func: </a:t>
            </a:r>
            <a:r>
              <a:rPr lang="zh-TW" altLang="en-US" sz="1400" b="1" smtClean="0"/>
              <a:t>檔案備份，</a:t>
            </a:r>
            <a:r>
              <a:rPr lang="en-US" altLang="zh-TW" sz="1400" b="1" smtClean="0"/>
              <a:t>CP</a:t>
            </a:r>
            <a:r>
              <a:rPr lang="zh-TW" altLang="en-US" sz="1400" b="1" smtClean="0"/>
              <a:t>不用選擇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836613"/>
            <a:ext cx="8310562" cy="534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2" name="Text Box 5"/>
          <p:cNvSpPr txBox="1">
            <a:spLocks noChangeArrowheads="1"/>
          </p:cNvSpPr>
          <p:nvPr/>
        </p:nvSpPr>
        <p:spPr bwMode="auto">
          <a:xfrm>
            <a:off x="539750" y="1484313"/>
            <a:ext cx="2663825" cy="1262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Start: </a:t>
            </a:r>
            <a:r>
              <a:rPr lang="zh-TW" altLang="en-US" sz="1400" b="1">
                <a:solidFill>
                  <a:srgbClr val="0000FF"/>
                </a:solidFill>
                <a:latin typeface="Arial" charset="0"/>
              </a:rPr>
              <a:t>建立</a:t>
            </a: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data</a:t>
            </a:r>
            <a:r>
              <a:rPr lang="zh-TW" altLang="en-US" sz="1400" b="1">
                <a:solidFill>
                  <a:srgbClr val="0000FF"/>
                </a:solidFill>
                <a:latin typeface="Arial" charset="0"/>
              </a:rPr>
              <a:t>檔名</a:t>
            </a:r>
          </a:p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Manual:</a:t>
            </a:r>
            <a:r>
              <a:rPr lang="zh-TW" altLang="en-US" sz="1400" b="1">
                <a:solidFill>
                  <a:srgbClr val="0000FF"/>
                </a:solidFill>
                <a:latin typeface="Arial" charset="0"/>
              </a:rPr>
              <a:t>做每一個</a:t>
            </a: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die</a:t>
            </a:r>
            <a:r>
              <a:rPr lang="zh-TW" altLang="en-US" sz="1400" b="1">
                <a:solidFill>
                  <a:srgbClr val="0000FF"/>
                </a:solidFill>
                <a:latin typeface="Arial" charset="0"/>
              </a:rPr>
              <a:t>的測試</a:t>
            </a:r>
          </a:p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End:</a:t>
            </a:r>
            <a:r>
              <a:rPr lang="zh-TW" altLang="en-US" sz="1400" b="1">
                <a:solidFill>
                  <a:srgbClr val="0000FF"/>
                </a:solidFill>
                <a:latin typeface="Arial" charset="0"/>
              </a:rPr>
              <a:t>存出</a:t>
            </a: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data</a:t>
            </a:r>
          </a:p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Exit:</a:t>
            </a:r>
            <a:r>
              <a:rPr lang="zh-TW" altLang="en-US" sz="1400" b="1">
                <a:solidFill>
                  <a:srgbClr val="0000FF"/>
                </a:solidFill>
                <a:latin typeface="Arial" charset="0"/>
              </a:rPr>
              <a:t>離開</a:t>
            </a: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SG9000 OS</a:t>
            </a:r>
          </a:p>
        </p:txBody>
      </p:sp>
      <p:sp>
        <p:nvSpPr>
          <p:cNvPr id="40963" name="Rectangle 6"/>
          <p:cNvSpPr>
            <a:spLocks noChangeArrowheads="1"/>
          </p:cNvSpPr>
          <p:nvPr/>
        </p:nvSpPr>
        <p:spPr bwMode="auto">
          <a:xfrm>
            <a:off x="468313" y="2781300"/>
            <a:ext cx="3527425" cy="503238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964" name="Rectangle 7"/>
          <p:cNvSpPr>
            <a:spLocks noChangeArrowheads="1"/>
          </p:cNvSpPr>
          <p:nvPr/>
        </p:nvSpPr>
        <p:spPr bwMode="auto">
          <a:xfrm>
            <a:off x="3779838" y="1700213"/>
            <a:ext cx="3455987" cy="1296987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965" name="Text Box 8"/>
          <p:cNvSpPr txBox="1">
            <a:spLocks noChangeArrowheads="1"/>
          </p:cNvSpPr>
          <p:nvPr/>
        </p:nvSpPr>
        <p:spPr bwMode="auto">
          <a:xfrm>
            <a:off x="6048375" y="1773238"/>
            <a:ext cx="3095625" cy="10493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Test each DUT: </a:t>
            </a:r>
            <a:r>
              <a:rPr lang="zh-TW" altLang="en-US" sz="1400" b="1">
                <a:solidFill>
                  <a:srgbClr val="0000FF"/>
                </a:solidFill>
                <a:latin typeface="Arial" charset="0"/>
              </a:rPr>
              <a:t>按下</a:t>
            </a: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manual</a:t>
            </a:r>
            <a:r>
              <a:rPr lang="zh-TW" altLang="en-US" sz="1400" b="1">
                <a:solidFill>
                  <a:srgbClr val="0000FF"/>
                </a:solidFill>
                <a:latin typeface="Arial" charset="0"/>
              </a:rPr>
              <a:t>後做連續測試</a:t>
            </a:r>
          </a:p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Delay: </a:t>
            </a:r>
            <a:r>
              <a:rPr lang="zh-TW" altLang="en-US" sz="1400" b="1">
                <a:solidFill>
                  <a:srgbClr val="0000FF"/>
                </a:solidFill>
                <a:latin typeface="Arial" charset="0"/>
              </a:rPr>
              <a:t>每一次測試的間隔時間，需搭配</a:t>
            </a: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Test each DUT</a:t>
            </a:r>
            <a:r>
              <a:rPr lang="zh-TW" altLang="en-US" sz="1400" b="1">
                <a:solidFill>
                  <a:srgbClr val="0000FF"/>
                </a:solidFill>
                <a:latin typeface="Arial" charset="0"/>
              </a:rPr>
              <a:t>使用</a:t>
            </a:r>
          </a:p>
        </p:txBody>
      </p:sp>
      <p:sp>
        <p:nvSpPr>
          <p:cNvPr id="40966" name="Rectangle 9"/>
          <p:cNvSpPr>
            <a:spLocks noChangeArrowheads="1"/>
          </p:cNvSpPr>
          <p:nvPr/>
        </p:nvSpPr>
        <p:spPr bwMode="auto">
          <a:xfrm>
            <a:off x="395288" y="3357563"/>
            <a:ext cx="7416800" cy="287972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967" name="Text Box 10"/>
          <p:cNvSpPr txBox="1">
            <a:spLocks noChangeArrowheads="1"/>
          </p:cNvSpPr>
          <p:nvPr/>
        </p:nvSpPr>
        <p:spPr bwMode="auto">
          <a:xfrm>
            <a:off x="3995738" y="3860800"/>
            <a:ext cx="3095625" cy="517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400" b="1">
                <a:solidFill>
                  <a:srgbClr val="0000FF"/>
                </a:solidFill>
                <a:latin typeface="Arial" charset="0"/>
              </a:rPr>
              <a:t>測試完的結果會顯示在這個視窗，並且可切換</a:t>
            </a: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site</a:t>
            </a:r>
            <a:r>
              <a:rPr lang="zh-TW" altLang="en-US" sz="1400" b="1">
                <a:solidFill>
                  <a:srgbClr val="0000FF"/>
                </a:solidFill>
                <a:latin typeface="Arial" charset="0"/>
              </a:rPr>
              <a:t>觀察結果</a:t>
            </a:r>
          </a:p>
        </p:txBody>
      </p:sp>
      <p:sp>
        <p:nvSpPr>
          <p:cNvPr id="40968" name="Text Box 11"/>
          <p:cNvSpPr txBox="1">
            <a:spLocks noChangeArrowheads="1"/>
          </p:cNvSpPr>
          <p:nvPr/>
        </p:nvSpPr>
        <p:spPr bwMode="auto">
          <a:xfrm>
            <a:off x="2627313" y="6308725"/>
            <a:ext cx="3816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000" b="1">
                <a:solidFill>
                  <a:schemeClr val="tx1"/>
                </a:solidFill>
                <a:latin typeface="Arial" charset="0"/>
              </a:rPr>
              <a:t>上圖為</a:t>
            </a:r>
            <a:r>
              <a:rPr lang="en-US" altLang="zh-TW" sz="2000" b="1">
                <a:solidFill>
                  <a:schemeClr val="tx1"/>
                </a:solidFill>
                <a:latin typeface="Arial" charset="0"/>
              </a:rPr>
              <a:t>Engineering</a:t>
            </a:r>
            <a:r>
              <a:rPr lang="zh-TW" altLang="en-US" sz="2000" b="1">
                <a:solidFill>
                  <a:schemeClr val="tx1"/>
                </a:solidFill>
                <a:latin typeface="Arial" charset="0"/>
              </a:rPr>
              <a:t>執行頁面</a:t>
            </a:r>
          </a:p>
        </p:txBody>
      </p:sp>
      <p:sp>
        <p:nvSpPr>
          <p:cNvPr id="40969" name="Rectangle 12"/>
          <p:cNvSpPr>
            <a:spLocks noChangeArrowheads="1"/>
          </p:cNvSpPr>
          <p:nvPr/>
        </p:nvSpPr>
        <p:spPr bwMode="auto">
          <a:xfrm>
            <a:off x="1692275" y="1125538"/>
            <a:ext cx="935038" cy="360362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836613"/>
            <a:ext cx="8288337" cy="534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6" name="Text Box 5"/>
          <p:cNvSpPr txBox="1">
            <a:spLocks noChangeArrowheads="1"/>
          </p:cNvSpPr>
          <p:nvPr/>
        </p:nvSpPr>
        <p:spPr bwMode="auto">
          <a:xfrm>
            <a:off x="2627313" y="6308725"/>
            <a:ext cx="3816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000" b="1">
                <a:solidFill>
                  <a:schemeClr val="tx1"/>
                </a:solidFill>
                <a:latin typeface="Arial" charset="0"/>
              </a:rPr>
              <a:t>上圖為</a:t>
            </a:r>
            <a:r>
              <a:rPr lang="en-US" altLang="zh-TW" sz="2000" b="1">
                <a:solidFill>
                  <a:schemeClr val="tx1"/>
                </a:solidFill>
                <a:latin typeface="Arial" charset="0"/>
              </a:rPr>
              <a:t>Production</a:t>
            </a:r>
            <a:r>
              <a:rPr lang="zh-TW" altLang="en-US" sz="2000" b="1">
                <a:solidFill>
                  <a:schemeClr val="tx1"/>
                </a:solidFill>
                <a:latin typeface="Arial" charset="0"/>
              </a:rPr>
              <a:t>執行頁面</a:t>
            </a:r>
          </a:p>
        </p:txBody>
      </p:sp>
      <p:sp>
        <p:nvSpPr>
          <p:cNvPr id="41987" name="Text Box 6"/>
          <p:cNvSpPr txBox="1">
            <a:spLocks noChangeArrowheads="1"/>
          </p:cNvSpPr>
          <p:nvPr/>
        </p:nvSpPr>
        <p:spPr bwMode="auto">
          <a:xfrm>
            <a:off x="539750" y="4076700"/>
            <a:ext cx="2879725" cy="12620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Start: </a:t>
            </a:r>
            <a:r>
              <a:rPr lang="zh-TW" altLang="en-US" sz="1400" b="1">
                <a:solidFill>
                  <a:srgbClr val="0000FF"/>
                </a:solidFill>
                <a:latin typeface="Arial" charset="0"/>
              </a:rPr>
              <a:t>建立</a:t>
            </a: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data</a:t>
            </a:r>
            <a:r>
              <a:rPr lang="zh-TW" altLang="en-US" sz="1400" b="1">
                <a:solidFill>
                  <a:srgbClr val="0000FF"/>
                </a:solidFill>
                <a:latin typeface="Arial" charset="0"/>
              </a:rPr>
              <a:t>檔名</a:t>
            </a:r>
          </a:p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Change Lot: </a:t>
            </a:r>
            <a:r>
              <a:rPr lang="zh-TW" altLang="en-US" sz="1400" b="1">
                <a:solidFill>
                  <a:srgbClr val="0000FF"/>
                </a:solidFill>
                <a:latin typeface="Arial" charset="0"/>
              </a:rPr>
              <a:t>換新批</a:t>
            </a:r>
          </a:p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End Lot:</a:t>
            </a:r>
            <a:r>
              <a:rPr lang="zh-TW" altLang="en-US" sz="1400" b="1">
                <a:solidFill>
                  <a:srgbClr val="0000FF"/>
                </a:solidFill>
                <a:latin typeface="Arial" charset="0"/>
              </a:rPr>
              <a:t>存出</a:t>
            </a: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data</a:t>
            </a:r>
          </a:p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Exit:</a:t>
            </a:r>
            <a:r>
              <a:rPr lang="zh-TW" altLang="en-US" sz="1400" b="1">
                <a:solidFill>
                  <a:srgbClr val="0000FF"/>
                </a:solidFill>
                <a:latin typeface="Arial" charset="0"/>
              </a:rPr>
              <a:t>離開</a:t>
            </a: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SG9000 OS</a:t>
            </a:r>
          </a:p>
        </p:txBody>
      </p:sp>
      <p:sp>
        <p:nvSpPr>
          <p:cNvPr id="41988" name="Rectangle 7"/>
          <p:cNvSpPr>
            <a:spLocks noChangeArrowheads="1"/>
          </p:cNvSpPr>
          <p:nvPr/>
        </p:nvSpPr>
        <p:spPr bwMode="auto">
          <a:xfrm>
            <a:off x="468313" y="5300663"/>
            <a:ext cx="3311525" cy="792162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989" name="Text Box 8"/>
          <p:cNvSpPr txBox="1">
            <a:spLocks noChangeArrowheads="1"/>
          </p:cNvSpPr>
          <p:nvPr/>
        </p:nvSpPr>
        <p:spPr bwMode="auto">
          <a:xfrm>
            <a:off x="827088" y="2492375"/>
            <a:ext cx="295275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400" b="1">
                <a:solidFill>
                  <a:srgbClr val="0000FF"/>
                </a:solidFill>
                <a:latin typeface="Arial" charset="0"/>
              </a:rPr>
              <a:t>顯示每一個</a:t>
            </a: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site</a:t>
            </a:r>
            <a:r>
              <a:rPr lang="zh-TW" altLang="en-US" sz="1400" b="1">
                <a:solidFill>
                  <a:srgbClr val="0000FF"/>
                </a:solidFill>
                <a:latin typeface="Arial" charset="0"/>
              </a:rPr>
              <a:t>的分</a:t>
            </a: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bin</a:t>
            </a:r>
            <a:r>
              <a:rPr lang="zh-TW" altLang="en-US" sz="1400" b="1">
                <a:solidFill>
                  <a:srgbClr val="0000FF"/>
                </a:solidFill>
                <a:latin typeface="Arial" charset="0"/>
              </a:rPr>
              <a:t>狀況</a:t>
            </a:r>
          </a:p>
        </p:txBody>
      </p:sp>
      <p:sp>
        <p:nvSpPr>
          <p:cNvPr id="41990" name="Rectangle 9"/>
          <p:cNvSpPr>
            <a:spLocks noChangeArrowheads="1"/>
          </p:cNvSpPr>
          <p:nvPr/>
        </p:nvSpPr>
        <p:spPr bwMode="auto">
          <a:xfrm>
            <a:off x="684213" y="2781300"/>
            <a:ext cx="3240087" cy="115252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991" name="Text Box 10"/>
          <p:cNvSpPr txBox="1">
            <a:spLocks noChangeArrowheads="1"/>
          </p:cNvSpPr>
          <p:nvPr/>
        </p:nvSpPr>
        <p:spPr bwMode="auto">
          <a:xfrm>
            <a:off x="4211638" y="981075"/>
            <a:ext cx="295275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400" b="1">
                <a:solidFill>
                  <a:srgbClr val="0000FF"/>
                </a:solidFill>
                <a:latin typeface="Arial" charset="0"/>
              </a:rPr>
              <a:t>顯示每一個</a:t>
            </a: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site,</a:t>
            </a:r>
            <a:r>
              <a:rPr lang="zh-TW" altLang="en-US" sz="1400" b="1">
                <a:solidFill>
                  <a:srgbClr val="0000FF"/>
                </a:solidFill>
                <a:latin typeface="Arial" charset="0"/>
              </a:rPr>
              <a:t>每一個</a:t>
            </a: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bin</a:t>
            </a:r>
            <a:r>
              <a:rPr lang="zh-TW" altLang="en-US" sz="1400" b="1">
                <a:solidFill>
                  <a:srgbClr val="0000FF"/>
                </a:solidFill>
                <a:latin typeface="Arial" charset="0"/>
              </a:rPr>
              <a:t>的</a:t>
            </a: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yield</a:t>
            </a:r>
          </a:p>
        </p:txBody>
      </p:sp>
      <p:sp>
        <p:nvSpPr>
          <p:cNvPr id="41992" name="Rectangle 11"/>
          <p:cNvSpPr>
            <a:spLocks noChangeArrowheads="1"/>
          </p:cNvSpPr>
          <p:nvPr/>
        </p:nvSpPr>
        <p:spPr bwMode="auto">
          <a:xfrm>
            <a:off x="4068763" y="1270000"/>
            <a:ext cx="4751387" cy="3814763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993" name="Text Box 12"/>
          <p:cNvSpPr txBox="1">
            <a:spLocks noChangeArrowheads="1"/>
          </p:cNvSpPr>
          <p:nvPr/>
        </p:nvSpPr>
        <p:spPr bwMode="auto">
          <a:xfrm>
            <a:off x="5651500" y="5876925"/>
            <a:ext cx="295275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400" b="1">
                <a:solidFill>
                  <a:srgbClr val="0000FF"/>
                </a:solidFill>
                <a:latin typeface="Arial" charset="0"/>
              </a:rPr>
              <a:t>顯示總</a:t>
            </a: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yield</a:t>
            </a:r>
          </a:p>
        </p:txBody>
      </p:sp>
      <p:sp>
        <p:nvSpPr>
          <p:cNvPr id="41994" name="Rectangle 13"/>
          <p:cNvSpPr>
            <a:spLocks noChangeArrowheads="1"/>
          </p:cNvSpPr>
          <p:nvPr/>
        </p:nvSpPr>
        <p:spPr bwMode="auto">
          <a:xfrm>
            <a:off x="3995738" y="5157788"/>
            <a:ext cx="4824412" cy="115252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995" name="Rectangle 14"/>
          <p:cNvSpPr>
            <a:spLocks noChangeArrowheads="1"/>
          </p:cNvSpPr>
          <p:nvPr/>
        </p:nvSpPr>
        <p:spPr bwMode="auto">
          <a:xfrm>
            <a:off x="900113" y="1125538"/>
            <a:ext cx="863600" cy="360362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Procedure of Testing</a:t>
            </a:r>
            <a:endParaRPr lang="zh-TW" altLang="en-US" smtClean="0"/>
          </a:p>
        </p:txBody>
      </p:sp>
      <p:pic>
        <p:nvPicPr>
          <p:cNvPr id="43010" name="內容版面配置區 3" descr="SG9000 OI Procedure.jpg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l="-88409" r="-88409"/>
          <a:stretch>
            <a:fillRect/>
          </a:stretch>
        </p:blipFill>
        <p:spPr>
          <a:xfrm>
            <a:off x="-1692275" y="1268413"/>
            <a:ext cx="10836275" cy="53546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內容版面配置區 5" descr="SG9000 Testing Procedure.jpg"/>
          <p:cNvPicPr>
            <a:picLocks noChangeAspect="1"/>
          </p:cNvPicPr>
          <p:nvPr/>
        </p:nvPicPr>
        <p:blipFill>
          <a:blip r:embed="rId2"/>
          <a:srcRect l="-79309" r="-79309"/>
          <a:stretch>
            <a:fillRect/>
          </a:stretch>
        </p:blipFill>
        <p:spPr bwMode="auto">
          <a:xfrm>
            <a:off x="-1331913" y="1484313"/>
            <a:ext cx="10656888" cy="526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4" name="標題 1"/>
          <p:cNvSpPr>
            <a:spLocks/>
          </p:cNvSpPr>
          <p:nvPr/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zh-TW" sz="4400">
                <a:solidFill>
                  <a:srgbClr val="333399"/>
                </a:solidFill>
              </a:rPr>
              <a:t>Structure of Testing</a:t>
            </a:r>
            <a:endParaRPr lang="zh-TW" altLang="en-US" sz="4400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標題 1"/>
          <p:cNvSpPr>
            <a:spLocks/>
          </p:cNvSpPr>
          <p:nvPr/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zh-TW" sz="4400">
                <a:solidFill>
                  <a:srgbClr val="333399"/>
                </a:solidFill>
              </a:rPr>
              <a:t>Structure of Testing</a:t>
            </a:r>
            <a:endParaRPr lang="zh-TW" altLang="en-US" sz="4400">
              <a:solidFill>
                <a:srgbClr val="333399"/>
              </a:solidFill>
            </a:endParaRPr>
          </a:p>
        </p:txBody>
      </p:sp>
      <p:sp>
        <p:nvSpPr>
          <p:cNvPr id="45058" name="內容版面配置區 2"/>
          <p:cNvSpPr>
            <a:spLocks/>
          </p:cNvSpPr>
          <p:nvPr/>
        </p:nvSpPr>
        <p:spPr bwMode="auto">
          <a:xfrm>
            <a:off x="457200" y="1604963"/>
            <a:ext cx="8045450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zh-TW" sz="2200">
                <a:solidFill>
                  <a:srgbClr val="000000"/>
                </a:solidFill>
              </a:rPr>
              <a:t>Test Funciton:</a:t>
            </a:r>
            <a:endParaRPr lang="zh-TW" altLang="en-US" sz="2200">
              <a:solidFill>
                <a:srgbClr val="000000"/>
              </a:solidFill>
            </a:endParaRPr>
          </a:p>
        </p:txBody>
      </p:sp>
      <p:pic>
        <p:nvPicPr>
          <p:cNvPr id="45059" name="圖片 3" descr="螢幕快照 2014-07-16 下午5.28.2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975" y="1628775"/>
            <a:ext cx="6172200" cy="48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altLang="zh-TW" smtClean="0"/>
              <a:t>AutoLoad Mode For Production</a:t>
            </a:r>
          </a:p>
        </p:txBody>
      </p:sp>
      <p:pic>
        <p:nvPicPr>
          <p:cNvPr id="4608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025525"/>
            <a:ext cx="8316912" cy="536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3" name="Rectangle 6"/>
          <p:cNvSpPr>
            <a:spLocks noChangeArrowheads="1"/>
          </p:cNvSpPr>
          <p:nvPr/>
        </p:nvSpPr>
        <p:spPr bwMode="auto">
          <a:xfrm>
            <a:off x="368300" y="3155950"/>
            <a:ext cx="2303463" cy="6477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084" name="Text Box 7"/>
          <p:cNvSpPr txBox="1">
            <a:spLocks noChangeArrowheads="1"/>
          </p:cNvSpPr>
          <p:nvPr/>
        </p:nvSpPr>
        <p:spPr bwMode="auto">
          <a:xfrm>
            <a:off x="1116013" y="3860800"/>
            <a:ext cx="3671887" cy="7794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Step1:</a:t>
            </a:r>
          </a:p>
          <a:p>
            <a:pPr>
              <a:spcBef>
                <a:spcPct val="50000"/>
              </a:spcBef>
            </a:pP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點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START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按鈕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AutoLoad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測試程式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Agenda</a:t>
            </a:r>
            <a:endParaRPr lang="zh-TW" altLang="en-US" smtClean="0"/>
          </a:p>
        </p:txBody>
      </p:sp>
      <p:sp>
        <p:nvSpPr>
          <p:cNvPr id="2867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en-US" altLang="zh-TW" sz="2400" smtClean="0"/>
              <a:t>Directories of OS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zh-TW" sz="2400" smtClean="0"/>
              <a:t>Testing File Setup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zh-TW" sz="2400" smtClean="0"/>
              <a:t>Introduction of GUI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zh-TW" sz="2400" smtClean="0"/>
              <a:t>Procedure of Testing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zh-TW" sz="2400" smtClean="0"/>
              <a:t>OS Plug-in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765175"/>
            <a:ext cx="8288337" cy="534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6" name="Rectangle 5"/>
          <p:cNvSpPr>
            <a:spLocks noChangeArrowheads="1"/>
          </p:cNvSpPr>
          <p:nvPr/>
        </p:nvSpPr>
        <p:spPr bwMode="auto">
          <a:xfrm>
            <a:off x="3348038" y="2205038"/>
            <a:ext cx="2736850" cy="30241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7107" name="Text Box 6"/>
          <p:cNvSpPr txBox="1">
            <a:spLocks noChangeArrowheads="1"/>
          </p:cNvSpPr>
          <p:nvPr/>
        </p:nvSpPr>
        <p:spPr bwMode="auto">
          <a:xfrm>
            <a:off x="3851275" y="5300663"/>
            <a:ext cx="4681538" cy="13287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Step2:</a:t>
            </a:r>
          </a:p>
          <a:p>
            <a:pPr>
              <a:spcBef>
                <a:spcPct val="50000"/>
              </a:spcBef>
            </a:pP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點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START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按鈕後會出現一連串的確認測試訊息視窗，若訊息都沒問題請直接點確定跳往下一步，一直到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Load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測試程式完成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052513"/>
            <a:ext cx="8280400" cy="52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0" name="Rectangle 5"/>
          <p:cNvSpPr>
            <a:spLocks noChangeArrowheads="1"/>
          </p:cNvSpPr>
          <p:nvPr/>
        </p:nvSpPr>
        <p:spPr bwMode="auto">
          <a:xfrm>
            <a:off x="250825" y="4581525"/>
            <a:ext cx="2736850" cy="9350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1" name="Text Box 6"/>
          <p:cNvSpPr txBox="1">
            <a:spLocks noChangeArrowheads="1"/>
          </p:cNvSpPr>
          <p:nvPr/>
        </p:nvSpPr>
        <p:spPr bwMode="auto">
          <a:xfrm>
            <a:off x="3059113" y="5229225"/>
            <a:ext cx="4681537" cy="9159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等待底下空白處出現”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Load Program Successful”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完成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Load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測試程式，再進行下一步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620713"/>
            <a:ext cx="8277225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4" name="Rectangle 8"/>
          <p:cNvSpPr>
            <a:spLocks noChangeArrowheads="1"/>
          </p:cNvSpPr>
          <p:nvPr/>
        </p:nvSpPr>
        <p:spPr bwMode="auto">
          <a:xfrm>
            <a:off x="4500563" y="2636838"/>
            <a:ext cx="2303462" cy="5746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55" name="Text Box 9"/>
          <p:cNvSpPr txBox="1">
            <a:spLocks noChangeArrowheads="1"/>
          </p:cNvSpPr>
          <p:nvPr/>
        </p:nvSpPr>
        <p:spPr bwMode="auto">
          <a:xfrm>
            <a:off x="3924300" y="260350"/>
            <a:ext cx="4681538" cy="22907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Step3:</a:t>
            </a:r>
          </a:p>
          <a:p>
            <a:pPr>
              <a:spcBef>
                <a:spcPct val="50000"/>
              </a:spcBef>
            </a:pP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點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SetDatalog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設定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data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檔案名稱，</a:t>
            </a:r>
          </a:p>
          <a:p>
            <a:pPr>
              <a:spcBef>
                <a:spcPct val="50000"/>
              </a:spcBef>
            </a:pP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若檔案名稱和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Prober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相同，確認後會自動跳到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Production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頁面，即可進入正常生產流程，若名稱有問題會出現如下圖訊息，請再確認名稱是否有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Key in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錯誤或是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GPIB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無正常連線導致抓不到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Prober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送出的檔案名稱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/>
              <a:t>Manual Mode For Checking or Engineering</a:t>
            </a:r>
          </a:p>
        </p:txBody>
      </p:sp>
      <p:pic>
        <p:nvPicPr>
          <p:cNvPr id="5017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484313"/>
            <a:ext cx="8270875" cy="510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9" name="Rectangle 6"/>
          <p:cNvSpPr>
            <a:spLocks noChangeArrowheads="1"/>
          </p:cNvSpPr>
          <p:nvPr/>
        </p:nvSpPr>
        <p:spPr bwMode="auto">
          <a:xfrm>
            <a:off x="323850" y="1557338"/>
            <a:ext cx="2303463" cy="6477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180" name="Text Box 7"/>
          <p:cNvSpPr txBox="1">
            <a:spLocks noChangeArrowheads="1"/>
          </p:cNvSpPr>
          <p:nvPr/>
        </p:nvSpPr>
        <p:spPr bwMode="auto">
          <a:xfrm>
            <a:off x="1071563" y="2262188"/>
            <a:ext cx="7388225" cy="2016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Step1:</a:t>
            </a:r>
          </a:p>
          <a:p>
            <a:pPr>
              <a:spcBef>
                <a:spcPct val="50000"/>
              </a:spcBef>
            </a:pP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點</a:t>
            </a: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Project</a:t>
            </a: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按鈕再選擇</a:t>
            </a: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Load Project</a:t>
            </a: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，到指定路徑</a:t>
            </a: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Load</a:t>
            </a: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附檔名為</a:t>
            </a: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.spjt</a:t>
            </a: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的測試檔案</a:t>
            </a:r>
          </a:p>
          <a:p>
            <a:pPr>
              <a:spcBef>
                <a:spcPct val="50000"/>
              </a:spcBef>
            </a:pP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(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測試程式位置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: C:\SG9000II\DUTS\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客戶名稱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\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型號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\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測試名稱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.spjt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；若路徑底下無測試程式請先執行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AutoLoad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，不需做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SetDatalog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，再做上面藍字動作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836613"/>
            <a:ext cx="8266112" cy="535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2" name="Rectangle 5"/>
          <p:cNvSpPr>
            <a:spLocks noChangeArrowheads="1"/>
          </p:cNvSpPr>
          <p:nvPr/>
        </p:nvSpPr>
        <p:spPr bwMode="auto">
          <a:xfrm>
            <a:off x="323850" y="1125538"/>
            <a:ext cx="1439863" cy="35877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03" name="Text Box 6"/>
          <p:cNvSpPr txBox="1">
            <a:spLocks noChangeArrowheads="1"/>
          </p:cNvSpPr>
          <p:nvPr/>
        </p:nvSpPr>
        <p:spPr bwMode="auto">
          <a:xfrm>
            <a:off x="755650" y="1557338"/>
            <a:ext cx="7388225" cy="10541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Step2:</a:t>
            </a:r>
          </a:p>
          <a:p>
            <a:pPr>
              <a:spcBef>
                <a:spcPct val="50000"/>
              </a:spcBef>
            </a:pP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Load</a:t>
            </a: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完測試檔案後，</a:t>
            </a: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SG9000 OS</a:t>
            </a: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會自動切換到</a:t>
            </a: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Production</a:t>
            </a: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頁面，請再手動切到</a:t>
            </a: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Setup</a:t>
            </a: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頁面</a:t>
            </a:r>
            <a:endParaRPr lang="zh-TW" altLang="en-US" sz="1800" b="1">
              <a:solidFill>
                <a:srgbClr val="CC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908050"/>
            <a:ext cx="8294687" cy="535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6" name="Rectangle 5"/>
          <p:cNvSpPr>
            <a:spLocks noChangeArrowheads="1"/>
          </p:cNvSpPr>
          <p:nvPr/>
        </p:nvSpPr>
        <p:spPr bwMode="auto">
          <a:xfrm>
            <a:off x="1692275" y="1412875"/>
            <a:ext cx="3384550" cy="201612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27" name="Text Box 6"/>
          <p:cNvSpPr txBox="1">
            <a:spLocks noChangeArrowheads="1"/>
          </p:cNvSpPr>
          <p:nvPr/>
        </p:nvSpPr>
        <p:spPr bwMode="auto">
          <a:xfrm>
            <a:off x="1187450" y="3500438"/>
            <a:ext cx="4464050" cy="1604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Step3:</a:t>
            </a:r>
          </a:p>
          <a:p>
            <a:pPr>
              <a:spcBef>
                <a:spcPct val="50000"/>
              </a:spcBef>
            </a:pP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切到</a:t>
            </a: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Setup</a:t>
            </a: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頁面後，需要輸入帳號密碼</a:t>
            </a:r>
          </a:p>
          <a:p>
            <a:pPr>
              <a:spcBef>
                <a:spcPct val="50000"/>
              </a:spcBef>
            </a:pP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Account : Sig3920</a:t>
            </a:r>
          </a:p>
          <a:p>
            <a:pPr>
              <a:spcBef>
                <a:spcPct val="50000"/>
              </a:spcBef>
            </a:pP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Passord : 111111</a:t>
            </a:r>
            <a:endParaRPr lang="en-US" altLang="zh-TW" sz="1800" b="1">
              <a:solidFill>
                <a:srgbClr val="CC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692150"/>
            <a:ext cx="8277225" cy="536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0" name="Rectangle 5"/>
          <p:cNvSpPr>
            <a:spLocks noChangeArrowheads="1"/>
          </p:cNvSpPr>
          <p:nvPr/>
        </p:nvSpPr>
        <p:spPr bwMode="auto">
          <a:xfrm>
            <a:off x="2195513" y="1700213"/>
            <a:ext cx="1584325" cy="649287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1" name="Text Box 6"/>
          <p:cNvSpPr txBox="1">
            <a:spLocks noChangeArrowheads="1"/>
          </p:cNvSpPr>
          <p:nvPr/>
        </p:nvSpPr>
        <p:spPr bwMode="auto">
          <a:xfrm>
            <a:off x="3635375" y="3860800"/>
            <a:ext cx="5256213" cy="2933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Step4:</a:t>
            </a:r>
            <a:endParaRPr lang="en-US" altLang="zh-TW" sz="1600" b="1">
              <a:solidFill>
                <a:srgbClr val="0000FF"/>
              </a:solidFill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zh-TW" altLang="en-US" sz="1600" b="1">
                <a:solidFill>
                  <a:srgbClr val="0000FF"/>
                </a:solidFill>
                <a:latin typeface="Arial" charset="0"/>
              </a:rPr>
              <a:t>因為要做</a:t>
            </a:r>
            <a:r>
              <a:rPr lang="en-US" altLang="zh-TW" sz="1600" b="1">
                <a:solidFill>
                  <a:srgbClr val="0000FF"/>
                </a:solidFill>
                <a:latin typeface="Arial" charset="0"/>
              </a:rPr>
              <a:t>Manual Test</a:t>
            </a:r>
            <a:r>
              <a:rPr lang="zh-TW" altLang="en-US" sz="1600" b="1">
                <a:solidFill>
                  <a:srgbClr val="0000FF"/>
                </a:solidFill>
                <a:latin typeface="Arial" charset="0"/>
              </a:rPr>
              <a:t>，所以可以參考此圖設定</a:t>
            </a:r>
          </a:p>
          <a:p>
            <a:pPr>
              <a:spcBef>
                <a:spcPct val="50000"/>
              </a:spcBef>
            </a:pPr>
            <a:r>
              <a:rPr lang="en-US" altLang="zh-TW" sz="1600" b="1">
                <a:solidFill>
                  <a:srgbClr val="0000FF"/>
                </a:solidFill>
                <a:latin typeface="Arial" charset="0"/>
              </a:rPr>
              <a:t>Handler Type: Manual_Tester</a:t>
            </a:r>
          </a:p>
          <a:p>
            <a:pPr>
              <a:spcBef>
                <a:spcPct val="50000"/>
              </a:spcBef>
            </a:pPr>
            <a:r>
              <a:rPr lang="en-US" altLang="zh-TW" sz="1600" b="1">
                <a:solidFill>
                  <a:srgbClr val="0000FF"/>
                </a:solidFill>
                <a:latin typeface="Arial" charset="0"/>
              </a:rPr>
              <a:t>Mode: Engineering</a:t>
            </a:r>
          </a:p>
          <a:p>
            <a:pPr>
              <a:spcBef>
                <a:spcPct val="50000"/>
              </a:spcBef>
            </a:pPr>
            <a:r>
              <a:rPr lang="en-US" altLang="zh-TW" sz="1600" b="1">
                <a:solidFill>
                  <a:srgbClr val="0000FF"/>
                </a:solidFill>
                <a:latin typeface="Arial" charset="0"/>
              </a:rPr>
              <a:t>Test Modes: Mass Production</a:t>
            </a:r>
          </a:p>
          <a:p>
            <a:pPr>
              <a:spcBef>
                <a:spcPct val="50000"/>
              </a:spcBef>
            </a:pPr>
            <a:r>
              <a:rPr lang="en-US" altLang="zh-TW" sz="1600" b="1">
                <a:solidFill>
                  <a:srgbClr val="0000FF"/>
                </a:solidFill>
                <a:latin typeface="Arial" charset="0"/>
              </a:rPr>
              <a:t>Site:</a:t>
            </a:r>
            <a:r>
              <a:rPr lang="zh-TW" altLang="en-US" sz="1600" b="1">
                <a:solidFill>
                  <a:srgbClr val="0000FF"/>
                </a:solidFill>
                <a:latin typeface="Arial" charset="0"/>
              </a:rPr>
              <a:t>看要開哪幾個</a:t>
            </a:r>
            <a:r>
              <a:rPr lang="en-US" altLang="zh-TW" sz="1600" b="1">
                <a:solidFill>
                  <a:srgbClr val="0000FF"/>
                </a:solidFill>
                <a:latin typeface="Arial" charset="0"/>
              </a:rPr>
              <a:t>site</a:t>
            </a:r>
            <a:r>
              <a:rPr lang="zh-TW" altLang="en-US" sz="1600" b="1">
                <a:solidFill>
                  <a:srgbClr val="0000FF"/>
                </a:solidFill>
                <a:latin typeface="Arial" charset="0"/>
              </a:rPr>
              <a:t>就勾哪幾個</a:t>
            </a:r>
          </a:p>
          <a:p>
            <a:pPr>
              <a:spcBef>
                <a:spcPct val="50000"/>
              </a:spcBef>
            </a:pPr>
            <a:r>
              <a:rPr lang="en-US" altLang="zh-TW" sz="1600" b="1">
                <a:solidFill>
                  <a:srgbClr val="0000FF"/>
                </a:solidFill>
                <a:latin typeface="Arial" charset="0"/>
              </a:rPr>
              <a:t>Datalog Setting: CSV</a:t>
            </a:r>
          </a:p>
          <a:p>
            <a:pPr>
              <a:spcBef>
                <a:spcPct val="50000"/>
              </a:spcBef>
            </a:pPr>
            <a:r>
              <a:rPr lang="en-US" altLang="zh-TW" sz="1600" b="1">
                <a:solidFill>
                  <a:srgbClr val="0000FF"/>
                </a:solidFill>
                <a:latin typeface="Arial" charset="0"/>
              </a:rPr>
              <a:t>Test ConFig:</a:t>
            </a:r>
            <a:r>
              <a:rPr lang="zh-TW" altLang="en-US" sz="1600" b="1">
                <a:solidFill>
                  <a:srgbClr val="0000FF"/>
                </a:solidFill>
                <a:latin typeface="Arial" charset="0"/>
              </a:rPr>
              <a:t>有需要用到什麼功能再勾</a:t>
            </a:r>
          </a:p>
        </p:txBody>
      </p:sp>
      <p:sp>
        <p:nvSpPr>
          <p:cNvPr id="53252" name="Rectangle 7"/>
          <p:cNvSpPr>
            <a:spLocks noChangeArrowheads="1"/>
          </p:cNvSpPr>
          <p:nvPr/>
        </p:nvSpPr>
        <p:spPr bwMode="auto">
          <a:xfrm>
            <a:off x="2195513" y="2492375"/>
            <a:ext cx="1584325" cy="649288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3" name="Rectangle 8"/>
          <p:cNvSpPr>
            <a:spLocks noChangeArrowheads="1"/>
          </p:cNvSpPr>
          <p:nvPr/>
        </p:nvSpPr>
        <p:spPr bwMode="auto">
          <a:xfrm>
            <a:off x="755650" y="3716338"/>
            <a:ext cx="1295400" cy="360362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4" name="Rectangle 9"/>
          <p:cNvSpPr>
            <a:spLocks noChangeArrowheads="1"/>
          </p:cNvSpPr>
          <p:nvPr/>
        </p:nvSpPr>
        <p:spPr bwMode="auto">
          <a:xfrm>
            <a:off x="1042988" y="4508500"/>
            <a:ext cx="1873250" cy="122555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836613"/>
            <a:ext cx="8310562" cy="534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4" name="Text Box 5"/>
          <p:cNvSpPr txBox="1">
            <a:spLocks noChangeArrowheads="1"/>
          </p:cNvSpPr>
          <p:nvPr/>
        </p:nvSpPr>
        <p:spPr bwMode="auto">
          <a:xfrm>
            <a:off x="4211638" y="908050"/>
            <a:ext cx="3959225" cy="1328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Step5:</a:t>
            </a:r>
          </a:p>
          <a:p>
            <a:pPr>
              <a:spcBef>
                <a:spcPct val="50000"/>
              </a:spcBef>
            </a:pP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Setup</a:t>
            </a: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設定完成後，請再切換到</a:t>
            </a: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Engineering</a:t>
            </a: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頁面，就可以開始進行</a:t>
            </a: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Manual Test</a:t>
            </a:r>
            <a:endParaRPr lang="en-US" altLang="zh-TW" sz="1800" b="1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54275" name="Rectangle 6"/>
          <p:cNvSpPr>
            <a:spLocks noChangeArrowheads="1"/>
          </p:cNvSpPr>
          <p:nvPr/>
        </p:nvSpPr>
        <p:spPr bwMode="auto">
          <a:xfrm>
            <a:off x="395288" y="1052513"/>
            <a:ext cx="3816350" cy="576262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765175"/>
            <a:ext cx="8313737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298" name="Text Box 5"/>
          <p:cNvSpPr txBox="1">
            <a:spLocks noChangeArrowheads="1"/>
          </p:cNvSpPr>
          <p:nvPr/>
        </p:nvSpPr>
        <p:spPr bwMode="auto">
          <a:xfrm>
            <a:off x="1835150" y="1816100"/>
            <a:ext cx="5761038" cy="1328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Step6:</a:t>
            </a:r>
          </a:p>
          <a:p>
            <a:pPr>
              <a:spcBef>
                <a:spcPct val="50000"/>
              </a:spcBef>
            </a:pP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按下</a:t>
            </a: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Start</a:t>
            </a: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按鈕後，會跳出輸入檔名視窗，輸入完畢後會跳出再次確認檔案名稱的視窗，按下確定後就完成測試</a:t>
            </a: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data</a:t>
            </a: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建立</a:t>
            </a:r>
            <a:endParaRPr lang="zh-TW" altLang="en-US" sz="1800" b="1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55299" name="Rectangle 6"/>
          <p:cNvSpPr>
            <a:spLocks noChangeArrowheads="1"/>
          </p:cNvSpPr>
          <p:nvPr/>
        </p:nvSpPr>
        <p:spPr bwMode="auto">
          <a:xfrm>
            <a:off x="395288" y="2781300"/>
            <a:ext cx="1296987" cy="6477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765175"/>
            <a:ext cx="8285162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2" name="Text Box 5"/>
          <p:cNvSpPr txBox="1">
            <a:spLocks noChangeArrowheads="1"/>
          </p:cNvSpPr>
          <p:nvPr/>
        </p:nvSpPr>
        <p:spPr bwMode="auto">
          <a:xfrm>
            <a:off x="1476375" y="3357563"/>
            <a:ext cx="5761038" cy="10541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Step7:</a:t>
            </a:r>
          </a:p>
          <a:p>
            <a:pPr>
              <a:spcBef>
                <a:spcPct val="50000"/>
              </a:spcBef>
            </a:pP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如圖，檔名確認後，</a:t>
            </a: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Start</a:t>
            </a: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按鈕反白，</a:t>
            </a: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Manual</a:t>
            </a: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功能開啟，按下</a:t>
            </a: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Manual</a:t>
            </a: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按鈕就可以開始做一個</a:t>
            </a: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die</a:t>
            </a: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的測試</a:t>
            </a:r>
          </a:p>
        </p:txBody>
      </p:sp>
      <p:sp>
        <p:nvSpPr>
          <p:cNvPr id="56323" name="Rectangle 6"/>
          <p:cNvSpPr>
            <a:spLocks noChangeArrowheads="1"/>
          </p:cNvSpPr>
          <p:nvPr/>
        </p:nvSpPr>
        <p:spPr bwMode="auto">
          <a:xfrm>
            <a:off x="1403350" y="2738438"/>
            <a:ext cx="792163" cy="546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標題 1"/>
          <p:cNvSpPr>
            <a:spLocks/>
          </p:cNvSpPr>
          <p:nvPr/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zh-TW" sz="4400">
                <a:solidFill>
                  <a:srgbClr val="333399"/>
                </a:solidFill>
              </a:rPr>
              <a:t>Directories of OS</a:t>
            </a:r>
            <a:endParaRPr lang="zh-TW" altLang="en-US" sz="4400">
              <a:solidFill>
                <a:srgbClr val="333399"/>
              </a:solidFill>
            </a:endParaRPr>
          </a:p>
        </p:txBody>
      </p:sp>
      <p:sp>
        <p:nvSpPr>
          <p:cNvPr id="3" name="內容版面配置區 2"/>
          <p:cNvSpPr>
            <a:spLocks/>
          </p:cNvSpPr>
          <p:nvPr/>
        </p:nvSpPr>
        <p:spPr bwMode="auto">
          <a:xfrm>
            <a:off x="457200" y="1604963"/>
            <a:ext cx="8045450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800"/>
              </a:spcBef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altLang="zh-TW" sz="2200" kern="0" dirty="0">
                <a:solidFill>
                  <a:srgbClr val="000000"/>
                </a:solidFill>
                <a:latin typeface="+mn-lt"/>
                <a:ea typeface="+mn-ea"/>
                <a:cs typeface="新細明體" charset="0"/>
              </a:rPr>
              <a:t>Required directories for OS</a:t>
            </a:r>
          </a:p>
          <a:p>
            <a: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-US" altLang="zh-TW" sz="2200" kern="0" dirty="0">
                <a:solidFill>
                  <a:srgbClr val="000000"/>
                </a:solidFill>
                <a:latin typeface="+mn-lt"/>
                <a:ea typeface="+mn-ea"/>
                <a:cs typeface="新細明體" charset="0"/>
              </a:rPr>
              <a:t>INCLUDE</a:t>
            </a:r>
          </a:p>
          <a:p>
            <a: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-US" altLang="zh-TW" sz="2200" kern="0" dirty="0">
                <a:solidFill>
                  <a:srgbClr val="000000"/>
                </a:solidFill>
                <a:latin typeface="+mn-lt"/>
                <a:ea typeface="+mn-ea"/>
                <a:cs typeface="新細明體" charset="0"/>
              </a:rPr>
              <a:t>UTILITY</a:t>
            </a:r>
          </a:p>
          <a:p>
            <a:pPr>
              <a:spcBef>
                <a:spcPts val="800"/>
              </a:spcBef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altLang="zh-TW" sz="2200" kern="0" dirty="0">
                <a:solidFill>
                  <a:srgbClr val="000000"/>
                </a:solidFill>
                <a:latin typeface="+mn-lt"/>
                <a:ea typeface="+mn-ea"/>
                <a:cs typeface="新細明體" charset="0"/>
              </a:rPr>
              <a:t>Directories for Production</a:t>
            </a:r>
          </a:p>
          <a:p>
            <a: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-US" altLang="zh-TW" sz="2200" kern="0" dirty="0">
                <a:solidFill>
                  <a:srgbClr val="000000"/>
                </a:solidFill>
                <a:latin typeface="+mn-lt"/>
                <a:ea typeface="+mn-ea"/>
                <a:cs typeface="新細明體" charset="0"/>
              </a:rPr>
              <a:t>DATALOG</a:t>
            </a:r>
          </a:p>
          <a:p>
            <a: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-US" altLang="zh-TW" sz="2200" kern="0" dirty="0">
                <a:solidFill>
                  <a:srgbClr val="000000"/>
                </a:solidFill>
                <a:latin typeface="+mn-lt"/>
                <a:ea typeface="+mn-ea"/>
                <a:cs typeface="新細明體" charset="0"/>
              </a:rPr>
              <a:t>DUTS</a:t>
            </a:r>
          </a:p>
          <a:p>
            <a: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-US" altLang="zh-TW" sz="2200" kern="0" dirty="0">
                <a:solidFill>
                  <a:srgbClr val="000000"/>
                </a:solidFill>
                <a:latin typeface="+mn-lt"/>
                <a:ea typeface="+mn-ea"/>
                <a:cs typeface="新細明體" charset="0"/>
              </a:rPr>
              <a:t>LSR</a:t>
            </a:r>
          </a:p>
          <a:p>
            <a: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-US" altLang="zh-TW" sz="2200" kern="0" dirty="0">
                <a:solidFill>
                  <a:srgbClr val="000000"/>
                </a:solidFill>
                <a:latin typeface="+mn-lt"/>
                <a:ea typeface="+mn-ea"/>
                <a:cs typeface="新細明體" charset="0"/>
              </a:rPr>
              <a:t>TMP</a:t>
            </a:r>
          </a:p>
          <a:p>
            <a: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-US" altLang="zh-TW" sz="2200" kern="0" dirty="0">
                <a:solidFill>
                  <a:srgbClr val="000000"/>
                </a:solidFill>
                <a:latin typeface="+mn-lt"/>
                <a:ea typeface="+mn-ea"/>
                <a:cs typeface="新細明體" charset="0"/>
              </a:rPr>
              <a:t>SYSTEM</a:t>
            </a:r>
          </a:p>
          <a:p>
            <a: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 lang="zh-TW" altLang="en-US" sz="2200" kern="0" dirty="0">
              <a:solidFill>
                <a:srgbClr val="000000"/>
              </a:solidFill>
              <a:latin typeface="+mn-lt"/>
              <a:ea typeface="+mn-ea"/>
              <a:cs typeface="新細明體" charset="0"/>
            </a:endParaRPr>
          </a:p>
        </p:txBody>
      </p:sp>
      <p:pic>
        <p:nvPicPr>
          <p:cNvPr id="2969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2363" y="1628775"/>
            <a:ext cx="349567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765175"/>
            <a:ext cx="8285162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6" name="Text Box 5"/>
          <p:cNvSpPr txBox="1">
            <a:spLocks noChangeArrowheads="1"/>
          </p:cNvSpPr>
          <p:nvPr/>
        </p:nvSpPr>
        <p:spPr bwMode="auto">
          <a:xfrm>
            <a:off x="684213" y="3357563"/>
            <a:ext cx="8064500" cy="1466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Step8:</a:t>
            </a:r>
          </a:p>
          <a:p>
            <a:pPr>
              <a:spcBef>
                <a:spcPct val="50000"/>
              </a:spcBef>
            </a:pP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要關閉</a:t>
            </a: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Manual Test</a:t>
            </a: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，點選</a:t>
            </a: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End</a:t>
            </a: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按鈕，</a:t>
            </a: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SG9000 OS</a:t>
            </a: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就會把</a:t>
            </a: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Datalog</a:t>
            </a: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存出來。</a:t>
            </a:r>
          </a:p>
          <a:p>
            <a:pPr>
              <a:spcBef>
                <a:spcPct val="50000"/>
              </a:spcBef>
            </a:pP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(Datalog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路徑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:C:\SG9000II\DATALOG\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客戶名稱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\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型號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\ Test Mode\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檔案名稱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.xls)</a:t>
            </a:r>
          </a:p>
        </p:txBody>
      </p:sp>
      <p:sp>
        <p:nvSpPr>
          <p:cNvPr id="57347" name="Rectangle 6"/>
          <p:cNvSpPr>
            <a:spLocks noChangeArrowheads="1"/>
          </p:cNvSpPr>
          <p:nvPr/>
        </p:nvSpPr>
        <p:spPr bwMode="auto">
          <a:xfrm>
            <a:off x="2124075" y="2708275"/>
            <a:ext cx="792163" cy="546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標題 1"/>
          <p:cNvSpPr>
            <a:spLocks/>
          </p:cNvSpPr>
          <p:nvPr/>
        </p:nvSpPr>
        <p:spPr bwMode="auto">
          <a:xfrm>
            <a:off x="468313" y="404813"/>
            <a:ext cx="82280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zh-TW" sz="4400">
                <a:solidFill>
                  <a:srgbClr val="333399"/>
                </a:solidFill>
              </a:rPr>
              <a:t>OS Plug-in</a:t>
            </a:r>
            <a:endParaRPr lang="zh-TW" altLang="en-US" sz="4400">
              <a:solidFill>
                <a:srgbClr val="333399"/>
              </a:solidFill>
            </a:endParaRPr>
          </a:p>
        </p:txBody>
      </p:sp>
      <p:pic>
        <p:nvPicPr>
          <p:cNvPr id="5940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8038" y="1268413"/>
            <a:ext cx="5153025" cy="4543425"/>
          </a:xfrm>
          <a:prstGeom prst="rect">
            <a:avLst/>
          </a:prstGeom>
          <a:noFill/>
        </p:spPr>
      </p:pic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6659563" y="2636838"/>
            <a:ext cx="2484437" cy="7207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5076825" y="5013325"/>
            <a:ext cx="2484438" cy="7207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403" name="內容版面配置區 2"/>
          <p:cNvSpPr>
            <a:spLocks/>
          </p:cNvSpPr>
          <p:nvPr/>
        </p:nvSpPr>
        <p:spPr bwMode="auto">
          <a:xfrm>
            <a:off x="468313" y="1268413"/>
            <a:ext cx="295116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zh-TW" sz="2200">
              <a:solidFill>
                <a:srgbClr val="000000"/>
              </a:solidFill>
            </a:endParaRPr>
          </a:p>
          <a:p>
            <a:pPr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zh-TW" sz="2200">
                <a:solidFill>
                  <a:srgbClr val="000000"/>
                </a:solidFill>
              </a:rPr>
              <a:t>Customize tool</a:t>
            </a:r>
          </a:p>
          <a:p>
            <a:pPr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zh-TW" sz="2200">
                <a:solidFill>
                  <a:srgbClr val="000000"/>
                </a:solidFill>
              </a:rPr>
              <a:t>Running on End Lot</a:t>
            </a:r>
          </a:p>
          <a:p>
            <a:pPr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endParaRPr lang="en-US" altLang="zh-TW" sz="2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標題 1"/>
          <p:cNvSpPr>
            <a:spLocks/>
          </p:cNvSpPr>
          <p:nvPr/>
        </p:nvSpPr>
        <p:spPr bwMode="auto">
          <a:xfrm>
            <a:off x="468313" y="404813"/>
            <a:ext cx="82280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zh-TW" sz="4400">
                <a:solidFill>
                  <a:srgbClr val="333399"/>
                </a:solidFill>
              </a:rPr>
              <a:t>Testing File Setup</a:t>
            </a:r>
            <a:endParaRPr lang="zh-TW" altLang="en-US" sz="4400">
              <a:solidFill>
                <a:srgbClr val="333399"/>
              </a:solidFill>
            </a:endParaRPr>
          </a:p>
        </p:txBody>
      </p:sp>
      <p:sp>
        <p:nvSpPr>
          <p:cNvPr id="30722" name="內容版面配置區 2"/>
          <p:cNvSpPr>
            <a:spLocks/>
          </p:cNvSpPr>
          <p:nvPr/>
        </p:nvSpPr>
        <p:spPr bwMode="auto">
          <a:xfrm>
            <a:off x="468313" y="1268413"/>
            <a:ext cx="8045450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zh-TW" sz="2200">
                <a:solidFill>
                  <a:srgbClr val="000000"/>
                </a:solidFill>
              </a:rPr>
              <a:t>File Type of SG9000 OS</a:t>
            </a:r>
          </a:p>
          <a:p>
            <a:pPr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zh-TW" sz="2200">
                <a:solidFill>
                  <a:srgbClr val="000000"/>
                </a:solidFill>
              </a:rPr>
              <a:t>OS Control File (.ini)</a:t>
            </a:r>
          </a:p>
          <a:p>
            <a:pPr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zh-TW" sz="2200">
                <a:solidFill>
                  <a:srgbClr val="000000"/>
                </a:solidFill>
              </a:rPr>
              <a:t>BarCode File (.xml)</a:t>
            </a:r>
          </a:p>
          <a:p>
            <a:pPr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zh-TW" sz="2200">
                <a:solidFill>
                  <a:srgbClr val="000000"/>
                </a:solidFill>
              </a:rPr>
              <a:t>Setup File (.txt)</a:t>
            </a:r>
          </a:p>
          <a:p>
            <a:pPr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endParaRPr lang="en-US" altLang="zh-TW" sz="2200">
              <a:solidFill>
                <a:srgbClr val="000000"/>
              </a:solidFill>
            </a:endParaRPr>
          </a:p>
          <a:p>
            <a: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zh-TW" sz="2200">
                <a:solidFill>
                  <a:srgbClr val="000000"/>
                </a:solidFill>
              </a:rPr>
              <a:t>File Type of Test Program</a:t>
            </a:r>
          </a:p>
          <a:p>
            <a:pPr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zh-TW" sz="2200">
                <a:solidFill>
                  <a:srgbClr val="000000"/>
                </a:solidFill>
              </a:rPr>
              <a:t>Test Item File (.tab)</a:t>
            </a:r>
          </a:p>
          <a:p>
            <a:pPr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zh-TW" sz="2200">
                <a:solidFill>
                  <a:srgbClr val="000000"/>
                </a:solidFill>
              </a:rPr>
              <a:t>Limit File (.lim)</a:t>
            </a:r>
          </a:p>
          <a:p>
            <a:pPr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zh-TW" sz="2200">
                <a:solidFill>
                  <a:srgbClr val="000000"/>
                </a:solidFill>
              </a:rPr>
              <a:t>Test Program File (.cpp)</a:t>
            </a:r>
          </a:p>
          <a:p>
            <a:pPr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zh-TW" sz="2200">
                <a:solidFill>
                  <a:srgbClr val="000000"/>
                </a:solidFill>
              </a:rPr>
              <a:t>TransForm File (.trf)</a:t>
            </a:r>
          </a:p>
          <a:p>
            <a:pPr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zh-TW" sz="2200">
                <a:solidFill>
                  <a:srgbClr val="000000"/>
                </a:solidFill>
              </a:rPr>
              <a:t>Project File (.spjt)</a:t>
            </a:r>
            <a:endParaRPr lang="zh-TW" altLang="en-US" sz="2200">
              <a:solidFill>
                <a:srgbClr val="000000"/>
              </a:solidFill>
            </a:endParaRPr>
          </a:p>
          <a:p>
            <a:pPr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endParaRPr lang="zh-TW" altLang="en-US" sz="2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標題 1"/>
          <p:cNvSpPr>
            <a:spLocks/>
          </p:cNvSpPr>
          <p:nvPr/>
        </p:nvSpPr>
        <p:spPr bwMode="auto">
          <a:xfrm>
            <a:off x="457200" y="765175"/>
            <a:ext cx="8228013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zh-TW" sz="3200">
                <a:solidFill>
                  <a:schemeClr val="tx1"/>
                </a:solidFill>
              </a:rPr>
              <a:t>File Type of SG9000 OS</a:t>
            </a:r>
            <a:endParaRPr lang="zh-TW" altLang="en-US" sz="3200">
              <a:solidFill>
                <a:schemeClr val="tx1"/>
              </a:solidFill>
            </a:endParaRPr>
          </a:p>
        </p:txBody>
      </p:sp>
      <p:sp>
        <p:nvSpPr>
          <p:cNvPr id="31746" name="內容版面配置區 2"/>
          <p:cNvSpPr>
            <a:spLocks/>
          </p:cNvSpPr>
          <p:nvPr/>
        </p:nvSpPr>
        <p:spPr bwMode="auto">
          <a:xfrm>
            <a:off x="457200" y="1604963"/>
            <a:ext cx="8045450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514350" indent="-51435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AutoNum type="arabicPeriod"/>
            </a:pPr>
            <a:r>
              <a:rPr lang="en-US" altLang="zh-TW">
                <a:solidFill>
                  <a:srgbClr val="000000"/>
                </a:solidFill>
              </a:rPr>
              <a:t>SG9000.ini</a:t>
            </a:r>
          </a:p>
          <a:p>
            <a:pPr marL="514350" indent="-51435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AutoNum type="arabicPeriod"/>
            </a:pPr>
            <a:r>
              <a:rPr lang="en-US" altLang="zh-TW">
                <a:solidFill>
                  <a:srgbClr val="000000"/>
                </a:solidFill>
              </a:rPr>
              <a:t>BarCode</a:t>
            </a:r>
          </a:p>
          <a:p>
            <a:pPr marL="514350" indent="-51435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AutoNum type="arabicPeriod"/>
            </a:pPr>
            <a:r>
              <a:rPr lang="en-US" altLang="zh-TW">
                <a:solidFill>
                  <a:srgbClr val="000000"/>
                </a:solidFill>
              </a:rPr>
              <a:t>Setup File</a:t>
            </a:r>
            <a:endParaRPr lang="zh-TW" altLang="en-US" sz="3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文字方塊 7"/>
          <p:cNvSpPr txBox="1">
            <a:spLocks noChangeArrowheads="1"/>
          </p:cNvSpPr>
          <p:nvPr/>
        </p:nvSpPr>
        <p:spPr bwMode="auto">
          <a:xfrm>
            <a:off x="1547813" y="404813"/>
            <a:ext cx="60483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zh-TW" sz="3200">
                <a:solidFill>
                  <a:schemeClr val="tx1"/>
                </a:solidFill>
              </a:rPr>
              <a:t>SG9000 Control File</a:t>
            </a:r>
            <a:endParaRPr lang="zh-TW" altLang="en-US" sz="3200">
              <a:solidFill>
                <a:schemeClr val="tx1"/>
              </a:solidFill>
            </a:endParaRPr>
          </a:p>
        </p:txBody>
      </p:sp>
      <p:pic>
        <p:nvPicPr>
          <p:cNvPr id="3277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38" y="1125538"/>
            <a:ext cx="9085262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Rectangle 6"/>
          <p:cNvSpPr>
            <a:spLocks noChangeArrowheads="1"/>
          </p:cNvSpPr>
          <p:nvPr/>
        </p:nvSpPr>
        <p:spPr bwMode="auto">
          <a:xfrm>
            <a:off x="3203575" y="1844675"/>
            <a:ext cx="4032250" cy="15843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2" name="Rectangle 7"/>
          <p:cNvSpPr>
            <a:spLocks noChangeArrowheads="1"/>
          </p:cNvSpPr>
          <p:nvPr/>
        </p:nvSpPr>
        <p:spPr bwMode="auto">
          <a:xfrm>
            <a:off x="3276600" y="4437063"/>
            <a:ext cx="4608513" cy="6477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341438"/>
            <a:ext cx="8370888" cy="485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4" name="文字方塊 7"/>
          <p:cNvSpPr txBox="1">
            <a:spLocks noChangeArrowheads="1"/>
          </p:cNvSpPr>
          <p:nvPr/>
        </p:nvSpPr>
        <p:spPr bwMode="auto">
          <a:xfrm>
            <a:off x="1547813" y="549275"/>
            <a:ext cx="6048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zh-TW" sz="3200">
                <a:solidFill>
                  <a:schemeClr val="tx1"/>
                </a:solidFill>
              </a:rPr>
              <a:t>BarCode FILE</a:t>
            </a:r>
            <a:endParaRPr lang="zh-TW" altLang="en-US" sz="3200">
              <a:solidFill>
                <a:schemeClr val="tx1"/>
              </a:solidFill>
            </a:endParaRPr>
          </a:p>
        </p:txBody>
      </p:sp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3492500" y="2276475"/>
            <a:ext cx="5472113" cy="10080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557338"/>
            <a:ext cx="8540750" cy="451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8" name="文字方塊 7"/>
          <p:cNvSpPr txBox="1">
            <a:spLocks noChangeArrowheads="1"/>
          </p:cNvSpPr>
          <p:nvPr/>
        </p:nvSpPr>
        <p:spPr bwMode="auto">
          <a:xfrm>
            <a:off x="1547813" y="692150"/>
            <a:ext cx="6048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zh-TW" sz="3200">
                <a:solidFill>
                  <a:schemeClr val="tx1"/>
                </a:solidFill>
              </a:rPr>
              <a:t>SETUP FILE</a:t>
            </a:r>
            <a:endParaRPr lang="zh-TW" altLang="en-US" sz="3200">
              <a:solidFill>
                <a:schemeClr val="tx1"/>
              </a:solidFill>
            </a:endParaRP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3059113" y="4437063"/>
            <a:ext cx="5472112" cy="10080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標題 1"/>
          <p:cNvSpPr>
            <a:spLocks/>
          </p:cNvSpPr>
          <p:nvPr/>
        </p:nvSpPr>
        <p:spPr bwMode="auto">
          <a:xfrm>
            <a:off x="457200" y="765175"/>
            <a:ext cx="8228013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zh-TW" sz="3200">
                <a:solidFill>
                  <a:schemeClr val="tx1"/>
                </a:solidFill>
              </a:rPr>
              <a:t>File Type of Test Program</a:t>
            </a:r>
            <a:endParaRPr lang="zh-TW" altLang="en-US" sz="3200">
              <a:solidFill>
                <a:schemeClr val="tx1"/>
              </a:solidFill>
            </a:endParaRPr>
          </a:p>
        </p:txBody>
      </p:sp>
      <p:sp>
        <p:nvSpPr>
          <p:cNvPr id="35842" name="內容版面配置區 2"/>
          <p:cNvSpPr>
            <a:spLocks/>
          </p:cNvSpPr>
          <p:nvPr/>
        </p:nvSpPr>
        <p:spPr bwMode="auto">
          <a:xfrm>
            <a:off x="457200" y="1604963"/>
            <a:ext cx="8045450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514350" indent="-51435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AutoNum type="arabicPeriod"/>
            </a:pPr>
            <a:r>
              <a:rPr lang="en-US" altLang="zh-TW">
                <a:solidFill>
                  <a:srgbClr val="000000"/>
                </a:solidFill>
              </a:rPr>
              <a:t>Test Item File</a:t>
            </a:r>
          </a:p>
          <a:p>
            <a:pPr marL="514350" indent="-51435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AutoNum type="arabicPeriod"/>
            </a:pPr>
            <a:r>
              <a:rPr lang="en-US" altLang="zh-TW">
                <a:solidFill>
                  <a:srgbClr val="000000"/>
                </a:solidFill>
              </a:rPr>
              <a:t>Limit File</a:t>
            </a:r>
          </a:p>
          <a:p>
            <a:pPr marL="514350" indent="-51435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AutoNum type="arabicPeriod"/>
            </a:pPr>
            <a:r>
              <a:rPr lang="en-US" altLang="zh-TW">
                <a:solidFill>
                  <a:srgbClr val="000000"/>
                </a:solidFill>
              </a:rPr>
              <a:t>Test Program File</a:t>
            </a:r>
          </a:p>
          <a:p>
            <a:pPr marL="514350" indent="-51435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AutoNum type="arabicPeriod"/>
            </a:pPr>
            <a:r>
              <a:rPr lang="en-US" altLang="zh-TW">
                <a:solidFill>
                  <a:srgbClr val="000000"/>
                </a:solidFill>
              </a:rPr>
              <a:t>TransForm File</a:t>
            </a:r>
          </a:p>
          <a:p>
            <a:pPr marL="514350" indent="-51435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AutoNum type="arabicPeriod"/>
            </a:pPr>
            <a:r>
              <a:rPr lang="en-US" altLang="zh-TW">
                <a:solidFill>
                  <a:srgbClr val="000000"/>
                </a:solidFill>
              </a:rPr>
              <a:t>Project File</a:t>
            </a:r>
            <a:endParaRPr lang="zh-TW" altLang="en-US" sz="3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gurd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新細明體" charset="-120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佈景主題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新細明體" charset="-120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Sigurd.potx</Template>
  <TotalTime>35013</TotalTime>
  <Words>1030</Words>
  <Application>Microsoft Office PowerPoint</Application>
  <PresentationFormat>如螢幕大小 (4:3)</PresentationFormat>
  <Paragraphs>136</Paragraphs>
  <Slides>31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31</vt:i4>
      </vt:variant>
    </vt:vector>
  </HeadingPairs>
  <TitlesOfParts>
    <vt:vector size="33" baseType="lpstr">
      <vt:lpstr>Sigurd</vt:lpstr>
      <vt:lpstr>1_Office 佈景主題</vt:lpstr>
      <vt:lpstr>SG9000 Standard OS</vt:lpstr>
      <vt:lpstr>Agenda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Introduction of GUI</vt:lpstr>
      <vt:lpstr>PowerPoint 簡報</vt:lpstr>
      <vt:lpstr>PowerPoint 簡報</vt:lpstr>
      <vt:lpstr>PowerPoint 簡報</vt:lpstr>
      <vt:lpstr>PowerPoint 簡報</vt:lpstr>
      <vt:lpstr>Procedure of Testing</vt:lpstr>
      <vt:lpstr>PowerPoint 簡報</vt:lpstr>
      <vt:lpstr>PowerPoint 簡報</vt:lpstr>
      <vt:lpstr>AutoLoad Mode For Production</vt:lpstr>
      <vt:lpstr>PowerPoint 簡報</vt:lpstr>
      <vt:lpstr>PowerPoint 簡報</vt:lpstr>
      <vt:lpstr>PowerPoint 簡報</vt:lpstr>
      <vt:lpstr>Manual Mode For Checking or Engineering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Serge Wang</dc:creator>
  <cp:lastModifiedBy>Cao_Arkhan(曹正宏)</cp:lastModifiedBy>
  <cp:revision>1003</cp:revision>
  <cp:lastPrinted>2001-06-21T13:15:50Z</cp:lastPrinted>
  <dcterms:created xsi:type="dcterms:W3CDTF">2001-01-30T08:58:49Z</dcterms:created>
  <dcterms:modified xsi:type="dcterms:W3CDTF">2015-05-21T05:32:56Z</dcterms:modified>
</cp:coreProperties>
</file>