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4" r:id="rId2"/>
    <p:sldId id="265" r:id="rId3"/>
    <p:sldId id="292" r:id="rId4"/>
    <p:sldId id="301" r:id="rId5"/>
    <p:sldId id="303" r:id="rId6"/>
    <p:sldId id="305" r:id="rId7"/>
    <p:sldId id="311" r:id="rId8"/>
    <p:sldId id="312" r:id="rId9"/>
    <p:sldId id="310" r:id="rId10"/>
    <p:sldId id="304" r:id="rId11"/>
    <p:sldId id="302" r:id="rId12"/>
    <p:sldId id="307" r:id="rId13"/>
    <p:sldId id="300" r:id="rId14"/>
    <p:sldId id="314" r:id="rId15"/>
    <p:sldId id="315" r:id="rId16"/>
    <p:sldId id="313" r:id="rId17"/>
    <p:sldId id="266" r:id="rId18"/>
    <p:sldId id="267" r:id="rId19"/>
    <p:sldId id="277" r:id="rId20"/>
    <p:sldId id="268" r:id="rId21"/>
    <p:sldId id="269" r:id="rId22"/>
    <p:sldId id="278" r:id="rId23"/>
    <p:sldId id="289" r:id="rId24"/>
    <p:sldId id="294" r:id="rId25"/>
    <p:sldId id="271" r:id="rId26"/>
    <p:sldId id="272" r:id="rId27"/>
    <p:sldId id="273" r:id="rId28"/>
    <p:sldId id="274" r:id="rId29"/>
    <p:sldId id="275" r:id="rId30"/>
    <p:sldId id="276" r:id="rId31"/>
    <p:sldId id="279" r:id="rId32"/>
    <p:sldId id="280" r:id="rId33"/>
    <p:sldId id="281" r:id="rId34"/>
    <p:sldId id="282" r:id="rId35"/>
    <p:sldId id="283" r:id="rId36"/>
    <p:sldId id="284" r:id="rId37"/>
    <p:sldId id="308" r:id="rId38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4700" autoAdjust="0"/>
  </p:normalViewPr>
  <p:slideViewPr>
    <p:cSldViewPr>
      <p:cViewPr>
        <p:scale>
          <a:sx n="66" d="100"/>
          <a:sy n="66" d="100"/>
        </p:scale>
        <p:origin x="-2940" y="-10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3D1BBCD5-890B-4ABA-B663-CC3D50B74690}" type="datetime1">
              <a:rPr lang="zh-TW" altLang="en-US"/>
              <a:pPr>
                <a:defRPr/>
              </a:pPr>
              <a:t>2016/9/29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23F2564B-5057-4CCA-910F-AA069C443A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66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5C01FE72-A401-44C2-B238-6813C9F48C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5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ctrTitle"/>
          </p:nvPr>
        </p:nvSpPr>
        <p:spPr>
          <a:xfrm>
            <a:off x="684213" y="1557338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SG9000 Standard OS</a:t>
            </a:r>
            <a:br>
              <a:rPr lang="en-US" altLang="zh-TW" dirty="0" smtClean="0"/>
            </a:br>
            <a:r>
              <a:rPr lang="en-US" altLang="zh-TW" sz="3200" dirty="0" smtClean="0"/>
              <a:t>(SGOS V1.17)</a:t>
            </a:r>
            <a:endParaRPr lang="zh-TW" altLang="en-US" sz="3200" dirty="0" smtClean="0"/>
          </a:p>
        </p:txBody>
      </p:sp>
      <p:sp>
        <p:nvSpPr>
          <p:cNvPr id="27650" name="子標題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346200"/>
          </a:xfrm>
        </p:spPr>
        <p:txBody>
          <a:bodyPr/>
          <a:lstStyle/>
          <a:p>
            <a:pPr algn="l" eaLnBrk="1" hangingPunct="1"/>
            <a:r>
              <a:rPr lang="en-US" altLang="zh-TW" dirty="0" smtClean="0"/>
              <a:t>Editor: </a:t>
            </a:r>
            <a:r>
              <a:rPr lang="en-US" altLang="zh-TW" dirty="0" err="1" smtClean="0"/>
              <a:t>Arkhan</a:t>
            </a:r>
            <a:r>
              <a:rPr lang="en-US" altLang="zh-TW" dirty="0" smtClean="0"/>
              <a:t>, </a:t>
            </a:r>
            <a:r>
              <a:rPr lang="en-US" altLang="zh-TW" dirty="0" smtClean="0"/>
              <a:t>Eric</a:t>
            </a:r>
            <a:endParaRPr lang="en-US" altLang="zh-TW" dirty="0" smtClean="0"/>
          </a:p>
          <a:p>
            <a:pPr algn="l" eaLnBrk="1" hangingPunct="1"/>
            <a:r>
              <a:rPr lang="en-US" altLang="zh-TW" dirty="0" smtClean="0"/>
              <a:t>Date</a:t>
            </a:r>
            <a:r>
              <a:rPr lang="en-US" altLang="zh-TW" smtClean="0"/>
              <a:t>: </a:t>
            </a:r>
            <a:r>
              <a:rPr lang="en-US" altLang="zh-TW" smtClean="0"/>
              <a:t>2016/09/26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370888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文字方塊 7"/>
          <p:cNvSpPr txBox="1">
            <a:spLocks noChangeArrowheads="1"/>
          </p:cNvSpPr>
          <p:nvPr/>
        </p:nvSpPr>
        <p:spPr bwMode="auto">
          <a:xfrm>
            <a:off x="1547813" y="549275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BarCode FILE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3492500" y="2276475"/>
            <a:ext cx="5472113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57338"/>
            <a:ext cx="854075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文字方塊 7"/>
          <p:cNvSpPr txBox="1">
            <a:spLocks noChangeArrowheads="1"/>
          </p:cNvSpPr>
          <p:nvPr/>
        </p:nvSpPr>
        <p:spPr bwMode="auto">
          <a:xfrm>
            <a:off x="1547813" y="692150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SETUP FILE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059113" y="4437063"/>
            <a:ext cx="5472112" cy="1008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/>
          </p:cNvSpPr>
          <p:nvPr/>
        </p:nvSpPr>
        <p:spPr bwMode="auto">
          <a:xfrm>
            <a:off x="457200" y="765175"/>
            <a:ext cx="822801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File Type of Test Program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5842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Test Item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Limit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Test Program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TransForm File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Project File</a:t>
            </a:r>
            <a:endParaRPr lang="zh-TW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內容版面配置區 3" descr="螢幕快照 2014-07-14 下午5.50.34.png"/>
          <p:cNvPicPr>
            <a:picLocks noChangeAspect="1"/>
          </p:cNvPicPr>
          <p:nvPr/>
        </p:nvPicPr>
        <p:blipFill>
          <a:blip r:embed="rId2"/>
          <a:srcRect l="-44273" r="-44273"/>
          <a:stretch>
            <a:fillRect/>
          </a:stretch>
        </p:blipFill>
        <p:spPr bwMode="auto">
          <a:xfrm>
            <a:off x="-1908175" y="1268413"/>
            <a:ext cx="10783888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600" dirty="0">
                <a:solidFill>
                  <a:srgbClr val="333399"/>
                </a:solidFill>
              </a:rPr>
              <a:t>Testing File </a:t>
            </a:r>
            <a:r>
              <a:rPr lang="en-US" altLang="zh-TW" sz="3600" dirty="0" smtClean="0">
                <a:solidFill>
                  <a:srgbClr val="333399"/>
                </a:solidFill>
              </a:rPr>
              <a:t>Setup (SPJT)</a:t>
            </a:r>
            <a:endParaRPr lang="zh-TW" altLang="en-US" sz="3600" dirty="0">
              <a:solidFill>
                <a:srgbClr val="333399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57199" y="1268413"/>
            <a:ext cx="8228013" cy="13684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92080" y="21752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>
                <a:solidFill>
                  <a:srgbClr val="FF0000"/>
                </a:solidFill>
              </a:rPr>
              <a:t>測試程式檔案路徑設定</a:t>
            </a:r>
            <a:endParaRPr kumimoji="1"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Testing File Setup (SPJT)</a:t>
            </a:r>
            <a:endParaRPr kumimoji="1" lang="zh-TW" alt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4963"/>
            <a:ext cx="7459042" cy="38402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Arial" pitchFamily="34" charset="0"/>
                <a:cs typeface="Arial" pitchFamily="34" charset="0"/>
              </a:rPr>
              <a:t>[Setting]</a:t>
            </a: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VerFlag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=1       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版本對應設定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endParaRPr lang="en-US" altLang="zh-TW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MaxSiteNum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=1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最大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Site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數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ProductType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=MURATA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客戶名稱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Handler=CP    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//FT, CP, Manual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ProgramMode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=Production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//Production, Engineer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TestMode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=MP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//MP,GS,QC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SiteFlag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=1      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測試開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Site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CSV=ON         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Datalog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格式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StopOnFail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=ON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開啟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On Fail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TestTime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=OFF          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顯示測試時間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Arial" pitchFamily="34" charset="0"/>
                <a:cs typeface="Arial" pitchFamily="34" charset="0"/>
              </a:rPr>
              <a:t>AntoTransForm</a:t>
            </a:r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=OFF       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 Transform</a:t>
            </a:r>
            <a:endParaRPr lang="en-US" altLang="zh-TW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kumimoji="1" lang="zh-TW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6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Testing File Setup (SPJT)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686" y="1196752"/>
            <a:ext cx="8045450" cy="5661248"/>
          </a:xfrm>
        </p:spPr>
        <p:txBody>
          <a:bodyPr/>
          <a:lstStyle/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TW" sz="1800" dirty="0" err="1">
                <a:latin typeface="Arial" pitchFamily="34" charset="0"/>
                <a:cs typeface="Arial" pitchFamily="34" charset="0"/>
              </a:rPr>
              <a:t>CheckStack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Enabled =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0  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開啟疊料檢查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>
                <a:latin typeface="Arial" pitchFamily="34" charset="0"/>
                <a:cs typeface="Arial" pitchFamily="34" charset="0"/>
              </a:rPr>
              <a:t>Stackea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10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設定疊料觀察顆數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>
                <a:latin typeface="Arial" pitchFamily="34" charset="0"/>
                <a:cs typeface="Arial" pitchFamily="34" charset="0"/>
              </a:rPr>
              <a:t>TestName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IPA_H_ON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設定疊料觀察測試項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Limit =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0.08                              </a:t>
            </a:r>
            <a:r>
              <a:rPr lang="zh-TW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設定觀察測試項變化範圍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[PAT]</a:t>
            </a: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Enable=ON  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開啟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BinName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PATFailBin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 Fail </a:t>
            </a:r>
            <a:r>
              <a:rPr lang="en-US" altLang="zh-TW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BinName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SWBin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=9999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 Fail Soft Bin Number</a:t>
            </a:r>
            <a:endParaRPr lang="en-US" altLang="zh-TW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>
                <a:latin typeface="Arial" pitchFamily="34" charset="0"/>
                <a:cs typeface="Arial" pitchFamily="34" charset="0"/>
              </a:rPr>
              <a:t>HWBin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=      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 Fail Hard Bin Number</a:t>
            </a:r>
            <a:endParaRPr lang="en-US" altLang="zh-TW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>
                <a:latin typeface="Arial" pitchFamily="34" charset="0"/>
                <a:cs typeface="Arial" pitchFamily="34" charset="0"/>
              </a:rPr>
              <a:t>PATLimitFile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=P:\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TestData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\Temp\TSG\CP2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設定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 Limit File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存放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路徑</a:t>
            </a:r>
            <a:endParaRPr lang="en-US" altLang="zh-TW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CP=YES        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//CP PAT</a:t>
            </a:r>
            <a:r>
              <a:rPr lang="zh-TW" alt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測試</a:t>
            </a:r>
            <a:endParaRPr lang="en-US" altLang="zh-TW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RTBin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=2,5                                  </a:t>
            </a:r>
            <a:r>
              <a:rPr lang="en-US" altLang="zh-TW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//CP RT Bin Number</a:t>
            </a:r>
            <a:endParaRPr lang="zh-TW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2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5" descr="介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6546" y="1600200"/>
            <a:ext cx="5870907" cy="4525963"/>
          </a:xfrm>
          <a:prstGeom prst="rect">
            <a:avLst/>
          </a:prstGeom>
        </p:spPr>
      </p:pic>
      <p:sp>
        <p:nvSpPr>
          <p:cNvPr id="4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600" dirty="0" smtClean="0">
                <a:solidFill>
                  <a:srgbClr val="333399"/>
                </a:solidFill>
              </a:rPr>
              <a:t>SPJT Editor</a:t>
            </a:r>
            <a:endParaRPr lang="zh-TW" altLang="en-US" sz="3600" dirty="0">
              <a:solidFill>
                <a:srgbClr val="333399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83924"/>
              </p:ext>
            </p:extLst>
          </p:nvPr>
        </p:nvGraphicFramePr>
        <p:xfrm>
          <a:off x="4114799" y="50165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showAsIcon="1" r:id="rId4" imgW="914400" imgH="685800" progId="AcroExch.Document.DC">
                  <p:embed/>
                </p:oleObj>
              </mc:Choice>
              <mc:Fallback>
                <p:oleObj name="Acrobat Document" showAsIcon="1" r:id="rId4" imgW="914400" imgH="685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799" y="50165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76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8012" cy="288925"/>
          </a:xfrm>
        </p:spPr>
        <p:txBody>
          <a:bodyPr/>
          <a:lstStyle/>
          <a:p>
            <a:r>
              <a:rPr lang="en-US" altLang="zh-TW" sz="3200" smtClean="0"/>
              <a:t>Introduction of GUI</a:t>
            </a:r>
            <a:endParaRPr lang="zh-TW" altLang="en-US" sz="3200" smtClean="0"/>
          </a:p>
        </p:txBody>
      </p:sp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836613"/>
            <a:ext cx="8316913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2339975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執行後畫面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5888" y="1484313"/>
            <a:ext cx="8964612" cy="9366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11188" y="1916113"/>
            <a:ext cx="46085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程式後，相關資訊會顯示在這裡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28588" y="2420938"/>
            <a:ext cx="8964612" cy="6477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1244600" y="2536825"/>
            <a:ext cx="74882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此區為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FT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所使用，所以於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CP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時不需要設定這裡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68313" y="1196975"/>
            <a:ext cx="3714750" cy="215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851275" y="1125538"/>
            <a:ext cx="5292725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可切換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頁面，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SG9000 OS</a:t>
            </a:r>
            <a:r>
              <a:rPr lang="zh-TW" altLang="en-US" sz="1600" b="1">
                <a:solidFill>
                  <a:schemeClr val="tx1"/>
                </a:solidFill>
                <a:latin typeface="Arial" charset="0"/>
              </a:rPr>
              <a:t>執行後，畫面將自動切到</a:t>
            </a:r>
            <a:r>
              <a:rPr lang="en-US" altLang="zh-TW" sz="1600" b="1">
                <a:solidFill>
                  <a:schemeClr val="tx1"/>
                </a:solidFill>
                <a:latin typeface="Arial" charset="0"/>
              </a:rPr>
              <a:t>Automation System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95288" y="3076575"/>
            <a:ext cx="2303462" cy="346075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250825" y="3429000"/>
            <a:ext cx="2592388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按鈕，就可以</a:t>
            </a:r>
            <a:r>
              <a:rPr lang="en-US" altLang="zh-TW" sz="1800" b="1">
                <a:solidFill>
                  <a:schemeClr val="tx1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chemeClr val="tx1"/>
                </a:solidFill>
                <a:latin typeface="Arial" charset="0"/>
              </a:rPr>
              <a:t>測試程式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4643438" y="3068638"/>
            <a:ext cx="2303462" cy="360362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4140200" y="3429000"/>
            <a:ext cx="338455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按鈕，就可以自動帶出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的檔案名稱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(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需要先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chemeClr val="bg2"/>
                </a:solidFill>
                <a:latin typeface="Arial" charset="0"/>
              </a:rPr>
              <a:t>程式才可以點</a:t>
            </a:r>
            <a:r>
              <a:rPr lang="en-US" altLang="zh-TW" sz="1800" b="1">
                <a:solidFill>
                  <a:schemeClr val="bg2"/>
                </a:solidFill>
                <a:latin typeface="Arial" charset="0"/>
              </a:rPr>
              <a:t>)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6588125" y="5813425"/>
            <a:ext cx="2303463" cy="360363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6732588" y="6216650"/>
            <a:ext cx="25558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66FF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66FF"/>
                </a:solidFill>
                <a:latin typeface="Arial" charset="0"/>
              </a:rPr>
              <a:t>Exit</a:t>
            </a:r>
            <a:r>
              <a:rPr lang="zh-TW" altLang="en-US" sz="1800" b="1">
                <a:solidFill>
                  <a:srgbClr val="CC66FF"/>
                </a:solidFill>
                <a:latin typeface="Arial" charset="0"/>
              </a:rPr>
              <a:t>按鈕，就可以離開</a:t>
            </a:r>
            <a:r>
              <a:rPr lang="en-US" altLang="zh-TW" sz="1800" b="1">
                <a:solidFill>
                  <a:srgbClr val="CC66FF"/>
                </a:solidFill>
                <a:latin typeface="Arial" charset="0"/>
              </a:rPr>
              <a:t>SG9000 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908050"/>
            <a:ext cx="8316912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539750" y="1628775"/>
            <a:ext cx="7920038" cy="4464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2268538" y="6308725"/>
            <a:ext cx="4535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Setup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(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下頁接說明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50825" y="1196975"/>
            <a:ext cx="792163" cy="36036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18488" cy="6192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400" b="1" smtClean="0"/>
              <a:t>Handler Type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FT: FT</a:t>
            </a:r>
            <a:r>
              <a:rPr lang="zh-TW" altLang="en-US" sz="1400" b="1" smtClean="0"/>
              <a:t>使用，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不需選擇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CP: </a:t>
            </a:r>
            <a:r>
              <a:rPr lang="zh-TW" altLang="en-US" sz="1400" b="1" smtClean="0"/>
              <a:t>使用和</a:t>
            </a:r>
            <a:r>
              <a:rPr lang="en-US" altLang="zh-TW" sz="1400" b="1" smtClean="0"/>
              <a:t>Prober</a:t>
            </a:r>
            <a:r>
              <a:rPr lang="zh-TW" altLang="en-US" sz="1400" b="1" smtClean="0"/>
              <a:t>連線的方式做測試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Manual_Tester: </a:t>
            </a:r>
            <a:r>
              <a:rPr lang="zh-TW" altLang="en-US" sz="1400" b="1" smtClean="0"/>
              <a:t>手動測試</a:t>
            </a:r>
            <a:r>
              <a:rPr lang="en-US" altLang="zh-TW" sz="1400" b="1" smtClean="0"/>
              <a:t>(</a:t>
            </a:r>
            <a:r>
              <a:rPr lang="zh-TW" altLang="en-US" sz="1400" b="1" smtClean="0"/>
              <a:t>不需和</a:t>
            </a:r>
            <a:r>
              <a:rPr lang="en-US" altLang="zh-TW" sz="1400" b="1" smtClean="0"/>
              <a:t>Prober</a:t>
            </a:r>
            <a:r>
              <a:rPr lang="zh-TW" altLang="en-US" sz="1400" b="1" smtClean="0"/>
              <a:t>連線</a:t>
            </a:r>
            <a:r>
              <a:rPr lang="en-US" altLang="zh-TW" sz="1400" b="1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Mode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Production: </a:t>
            </a:r>
            <a:r>
              <a:rPr lang="zh-TW" altLang="en-US" sz="1400" b="1" smtClean="0"/>
              <a:t>在此</a:t>
            </a:r>
            <a:r>
              <a:rPr lang="en-US" altLang="zh-TW" sz="1400" b="1" smtClean="0"/>
              <a:t>mode</a:t>
            </a:r>
            <a:r>
              <a:rPr lang="zh-TW" altLang="en-US" sz="1400" b="1" smtClean="0"/>
              <a:t>下，可切換到</a:t>
            </a:r>
            <a:r>
              <a:rPr lang="en-US" altLang="zh-TW" sz="1400" b="1" smtClean="0"/>
              <a:t>Production</a:t>
            </a:r>
            <a:r>
              <a:rPr lang="zh-TW" altLang="en-US" sz="1400" b="1" smtClean="0"/>
              <a:t>頁面操作，但</a:t>
            </a:r>
            <a:r>
              <a:rPr lang="en-US" altLang="zh-TW" sz="1400" b="1" smtClean="0"/>
              <a:t>Engineering</a:t>
            </a:r>
            <a:r>
              <a:rPr lang="zh-TW" altLang="en-US" sz="1400" b="1" smtClean="0"/>
              <a:t>頁面將被鎖住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Engineering:</a:t>
            </a:r>
            <a:r>
              <a:rPr lang="zh-TW" altLang="en-US" sz="1400" b="1" smtClean="0"/>
              <a:t>在此</a:t>
            </a:r>
            <a:r>
              <a:rPr lang="en-US" altLang="zh-TW" sz="1400" b="1" smtClean="0"/>
              <a:t>mode</a:t>
            </a:r>
            <a:r>
              <a:rPr lang="zh-TW" altLang="en-US" sz="1400" b="1" smtClean="0"/>
              <a:t>下，可切換到</a:t>
            </a:r>
            <a:r>
              <a:rPr lang="en-US" altLang="zh-TW" sz="1400" b="1" smtClean="0"/>
              <a:t>Engineering</a:t>
            </a:r>
            <a:r>
              <a:rPr lang="zh-TW" altLang="en-US" sz="1400" b="1" smtClean="0"/>
              <a:t>頁面操作，但</a:t>
            </a:r>
            <a:r>
              <a:rPr lang="en-US" altLang="zh-TW" sz="1400" b="1" smtClean="0"/>
              <a:t>Production</a:t>
            </a:r>
            <a:r>
              <a:rPr lang="zh-TW" altLang="en-US" sz="1400" b="1" smtClean="0"/>
              <a:t>頁面將被鎖住</a:t>
            </a:r>
            <a:endParaRPr lang="zh-TW" altLang="en-US" sz="1400" smtClean="0"/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Test Modes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Mass Production: 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MP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G/S: 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GS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做測試，有需要做</a:t>
            </a:r>
            <a:r>
              <a:rPr lang="en-US" altLang="zh-TW" sz="1400" b="1" smtClean="0"/>
              <a:t>GS</a:t>
            </a:r>
            <a:r>
              <a:rPr lang="zh-TW" altLang="en-US" sz="1400" b="1" smtClean="0"/>
              <a:t>也要選擇</a:t>
            </a:r>
            <a:r>
              <a:rPr lang="en-US" altLang="zh-TW" sz="1400" b="1" smtClean="0"/>
              <a:t>G/S mode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Q/C:</a:t>
            </a:r>
            <a:r>
              <a:rPr lang="zh-TW" altLang="en-US" sz="1400" b="1" smtClean="0"/>
              <a:t>選擇測試時的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，用</a:t>
            </a:r>
            <a:r>
              <a:rPr lang="en-US" altLang="zh-TW" sz="1400" b="1" smtClean="0"/>
              <a:t>QC</a:t>
            </a:r>
            <a:r>
              <a:rPr lang="zh-TW" altLang="en-US" sz="1400" b="1" smtClean="0"/>
              <a:t>的</a:t>
            </a:r>
            <a:r>
              <a:rPr lang="en-US" altLang="zh-TW" sz="1400" b="1" smtClean="0"/>
              <a:t>limit</a:t>
            </a:r>
            <a:r>
              <a:rPr lang="zh-TW" altLang="en-US" sz="1400" b="1" smtClean="0"/>
              <a:t>做測試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Sites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Site: </a:t>
            </a:r>
            <a:r>
              <a:rPr lang="zh-TW" altLang="en-US" sz="1400" b="1" smtClean="0"/>
              <a:t>可以自行勾選要開的</a:t>
            </a:r>
            <a:r>
              <a:rPr lang="en-US" altLang="zh-TW" sz="1400" b="1" smtClean="0"/>
              <a:t>sites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Datalog Setting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Datalog Setting: </a:t>
            </a:r>
            <a:r>
              <a:rPr lang="zh-TW" altLang="en-US" sz="1400" b="1" smtClean="0"/>
              <a:t>可以自行選擇要輸出的檔案格式</a:t>
            </a:r>
          </a:p>
          <a:p>
            <a:pPr>
              <a:lnSpc>
                <a:spcPct val="90000"/>
              </a:lnSpc>
            </a:pPr>
            <a:r>
              <a:rPr lang="en-US" altLang="zh-TW" sz="1400" b="1" smtClean="0"/>
              <a:t>Test Config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Stop on Fail: </a:t>
            </a:r>
            <a:r>
              <a:rPr lang="zh-TW" altLang="en-US" sz="1400" b="1" smtClean="0"/>
              <a:t>勾選後，測試中測到</a:t>
            </a:r>
            <a:r>
              <a:rPr lang="en-US" altLang="zh-TW" sz="1400" b="1" smtClean="0"/>
              <a:t>fail</a:t>
            </a:r>
            <a:r>
              <a:rPr lang="zh-TW" altLang="en-US" sz="1400" b="1" smtClean="0"/>
              <a:t>就停止測試目前的</a:t>
            </a:r>
            <a:r>
              <a:rPr lang="en-US" altLang="zh-TW" sz="1400" b="1" smtClean="0"/>
              <a:t>die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Test Item Time: </a:t>
            </a:r>
            <a:r>
              <a:rPr lang="zh-TW" altLang="en-US" sz="1400" b="1" smtClean="0"/>
              <a:t>顯示每一個測試項的測試時間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Auto TransForm: </a:t>
            </a:r>
            <a:r>
              <a:rPr lang="zh-TW" altLang="en-US" sz="1400" b="1" smtClean="0"/>
              <a:t>做</a:t>
            </a:r>
            <a:r>
              <a:rPr lang="en-US" altLang="zh-TW" sz="1400" b="1" smtClean="0"/>
              <a:t>G/S</a:t>
            </a:r>
            <a:r>
              <a:rPr lang="zh-TW" altLang="en-US" sz="1400" b="1" smtClean="0"/>
              <a:t>時需勾選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SQC Check: FT</a:t>
            </a:r>
            <a:r>
              <a:rPr lang="zh-TW" altLang="en-US" sz="1400" b="1" smtClean="0"/>
              <a:t>時卡</a:t>
            </a:r>
            <a:r>
              <a:rPr lang="en-US" altLang="zh-TW" sz="1400" b="1" smtClean="0"/>
              <a:t>SQC</a:t>
            </a:r>
            <a:r>
              <a:rPr lang="zh-TW" altLang="en-US" sz="1400" b="1" smtClean="0"/>
              <a:t>需勾選，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Check Stack: FT</a:t>
            </a:r>
            <a:r>
              <a:rPr lang="zh-TW" altLang="en-US" sz="1400" b="1" smtClean="0"/>
              <a:t>時檢查是否有跌料，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  <a:p>
            <a:pPr lvl="1">
              <a:lnSpc>
                <a:spcPct val="90000"/>
              </a:lnSpc>
            </a:pPr>
            <a:r>
              <a:rPr lang="en-US" altLang="zh-TW" sz="1400" b="1" smtClean="0"/>
              <a:t>Backup Func: </a:t>
            </a:r>
            <a:r>
              <a:rPr lang="zh-TW" altLang="en-US" sz="1400" b="1" smtClean="0"/>
              <a:t>檔案備份，</a:t>
            </a:r>
            <a:r>
              <a:rPr lang="en-US" altLang="zh-TW" sz="1400" b="1" smtClean="0"/>
              <a:t>CP</a:t>
            </a:r>
            <a:r>
              <a:rPr lang="zh-TW" altLang="en-US" sz="1400" b="1" smtClean="0"/>
              <a:t>不用選擇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Agenda</a:t>
            </a:r>
            <a:endParaRPr lang="zh-TW" altLang="en-US" dirty="0" smtClean="0"/>
          </a:p>
        </p:txBody>
      </p:sp>
      <p:sp>
        <p:nvSpPr>
          <p:cNvPr id="286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Directories of OS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Testing File Setup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Introduction of GUI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Procedure of Testing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OS Plug-in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310562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2663825" cy="1262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Start: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建立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檔名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Manual: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做每一個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die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的測試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End: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存出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Exit: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離開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SG9000 OS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468313" y="2781300"/>
            <a:ext cx="3527425" cy="5032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3779838" y="1700213"/>
            <a:ext cx="3455987" cy="129698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6048375" y="1773238"/>
            <a:ext cx="3095625" cy="1049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Test each DUT: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按下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後做連續測試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Delay: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每一次測試的間隔時間，需搭配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Test each DUT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使用</a:t>
            </a:r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395288" y="3357563"/>
            <a:ext cx="7416800" cy="28797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3995738" y="3860800"/>
            <a:ext cx="309562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測試完的結果會顯示在這個視窗，並且可切換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觀察結果</a:t>
            </a:r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2627313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Engineering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1692275" y="1125538"/>
            <a:ext cx="935038" cy="360362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8288337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627313" y="6308725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上圖為</a:t>
            </a:r>
            <a:r>
              <a:rPr lang="en-US" altLang="zh-TW" sz="2000" b="1">
                <a:solidFill>
                  <a:schemeClr val="tx1"/>
                </a:solidFill>
                <a:latin typeface="Arial" charset="0"/>
              </a:rPr>
              <a:t>Production</a:t>
            </a:r>
            <a:r>
              <a:rPr lang="zh-TW" altLang="en-US" sz="2000" b="1">
                <a:solidFill>
                  <a:schemeClr val="tx1"/>
                </a:solidFill>
                <a:latin typeface="Arial" charset="0"/>
              </a:rPr>
              <a:t>執行頁面</a:t>
            </a: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539750" y="4076700"/>
            <a:ext cx="2879725" cy="1262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Start: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建立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檔名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Change Lot: 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換新批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End Lot: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存出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data</a:t>
            </a:r>
          </a:p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Exit: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離開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SG9000 OS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468313" y="5300663"/>
            <a:ext cx="3311525" cy="7921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827088" y="249237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的分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bin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狀況</a:t>
            </a: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684213" y="2781300"/>
            <a:ext cx="3240087" cy="1152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4211638" y="98107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site,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每一個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bin</a:t>
            </a: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的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yield</a:t>
            </a: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068763" y="1270000"/>
            <a:ext cx="4751387" cy="38147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5651500" y="5876925"/>
            <a:ext cx="29527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 b="1">
                <a:solidFill>
                  <a:srgbClr val="0000FF"/>
                </a:solidFill>
                <a:latin typeface="Arial" charset="0"/>
              </a:rPr>
              <a:t>顯示總</a:t>
            </a:r>
            <a:r>
              <a:rPr lang="en-US" altLang="zh-TW" sz="1400" b="1">
                <a:solidFill>
                  <a:srgbClr val="0000FF"/>
                </a:solidFill>
                <a:latin typeface="Arial" charset="0"/>
              </a:rPr>
              <a:t>yield</a:t>
            </a:r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3995738" y="5157788"/>
            <a:ext cx="4824412" cy="1152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900113" y="1125538"/>
            <a:ext cx="863600" cy="360362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Procedure of Testing</a:t>
            </a:r>
            <a:endParaRPr lang="zh-TW" altLang="en-US" smtClean="0"/>
          </a:p>
        </p:txBody>
      </p:sp>
      <p:pic>
        <p:nvPicPr>
          <p:cNvPr id="43010" name="內容版面配置區 3" descr="SG9000 OI Procedure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88409" r="-88409"/>
          <a:stretch>
            <a:fillRect/>
          </a:stretch>
        </p:blipFill>
        <p:spPr>
          <a:xfrm>
            <a:off x="-1692275" y="1268413"/>
            <a:ext cx="10836275" cy="53546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內容版面配置區 5" descr="SG9000 Testing Procedure.jpg"/>
          <p:cNvPicPr>
            <a:picLocks noChangeAspect="1"/>
          </p:cNvPicPr>
          <p:nvPr/>
        </p:nvPicPr>
        <p:blipFill>
          <a:blip r:embed="rId2"/>
          <a:srcRect l="-79309" r="-79309"/>
          <a:stretch>
            <a:fillRect/>
          </a:stretch>
        </p:blipFill>
        <p:spPr bwMode="auto">
          <a:xfrm>
            <a:off x="-1331913" y="1484313"/>
            <a:ext cx="10656888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Structure of Testing</a:t>
            </a:r>
            <a:endParaRPr lang="zh-TW" altLang="en-US" sz="44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Structure of Testing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45058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Test Funciton:</a:t>
            </a:r>
            <a:endParaRPr lang="zh-TW" altLang="en-US" sz="2200">
              <a:solidFill>
                <a:srgbClr val="000000"/>
              </a:solidFill>
            </a:endParaRPr>
          </a:p>
        </p:txBody>
      </p:sp>
      <p:pic>
        <p:nvPicPr>
          <p:cNvPr id="45059" name="圖片 3" descr="螢幕快照 2014-07-16 下午5.28.2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628775"/>
            <a:ext cx="61722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zh-TW" smtClean="0"/>
              <a:t>AutoLoad Mode For Production</a:t>
            </a:r>
          </a:p>
        </p:txBody>
      </p:sp>
      <p:pic>
        <p:nvPicPr>
          <p:cNvPr id="460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25525"/>
            <a:ext cx="8316912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368300" y="3155950"/>
            <a:ext cx="2303463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1116013" y="3860800"/>
            <a:ext cx="3671887" cy="779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Step1: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按鈕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765175"/>
            <a:ext cx="8288337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3348038" y="2205038"/>
            <a:ext cx="2736850" cy="3024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3851275" y="5300663"/>
            <a:ext cx="4681538" cy="1328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Step2: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按鈕後會出現一連串的確認測試訊息視窗，若訊息都沒問題請直接點確定跳往下一步，一直到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52513"/>
            <a:ext cx="82804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250825" y="4581525"/>
            <a:ext cx="2736850" cy="9350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3059113" y="5229225"/>
            <a:ext cx="4681537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等待底下空白處出現”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 Program Successful”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完成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測試程式，再進行下一步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0713"/>
            <a:ext cx="82772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8"/>
          <p:cNvSpPr>
            <a:spLocks noChangeArrowheads="1"/>
          </p:cNvSpPr>
          <p:nvPr/>
        </p:nvSpPr>
        <p:spPr bwMode="auto">
          <a:xfrm>
            <a:off x="4500563" y="2636838"/>
            <a:ext cx="2303462" cy="574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5" name="Text Box 9"/>
          <p:cNvSpPr txBox="1">
            <a:spLocks noChangeArrowheads="1"/>
          </p:cNvSpPr>
          <p:nvPr/>
        </p:nvSpPr>
        <p:spPr bwMode="auto">
          <a:xfrm>
            <a:off x="3924300" y="260350"/>
            <a:ext cx="4681538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Step3: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設定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檔案名稱，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若檔案名稱和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Prober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相同，確認後會自動跳到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Production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頁面，即可進入正常生產流程，若名稱有問題會出現如下圖訊息，請再確認名稱是否有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Key in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錯誤或是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GPIB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無正常連線導致抓不到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Prober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送出的檔案名稱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/>
              <a:t>Manual Mode For Checking or Engineering</a:t>
            </a:r>
          </a:p>
        </p:txBody>
      </p:sp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8270875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323850" y="1557338"/>
            <a:ext cx="2303463" cy="6477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071563" y="2262188"/>
            <a:ext cx="7388225" cy="201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Step1: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點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Project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按鈕再選擇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 Project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，到指定路徑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附檔名為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.spjt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的測試檔案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(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測試程式位置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: C:\SG9000II\DUTS\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客戶名稱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型號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測試名稱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.spjt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；若路徑底下無測試程式請先執行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AutoLoad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，不需做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SetDatalog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，再做上面藍字動作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/>
          </p:cNvSpPr>
          <p:nvPr/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Directories of OS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Required directories for OS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INCLUDE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UTILITY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Directories for Production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DATALOG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DUTS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LIB</a:t>
            </a:r>
            <a:endParaRPr lang="en-US" altLang="zh-TW" kern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LSR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TMP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zh-TW" kern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SYSTEM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zh-TW" altLang="en-US" kern="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42" y="273050"/>
            <a:ext cx="4230143" cy="567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836613"/>
            <a:ext cx="8266112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323850" y="1125538"/>
            <a:ext cx="1439863" cy="3587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755650" y="1557338"/>
            <a:ext cx="7388225" cy="105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Step2: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完測試檔案後，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SG9000 OS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會自動切換到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Production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頁面，請再手動切到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</a:t>
            </a:r>
            <a:endParaRPr lang="zh-TW" altLang="en-US" sz="1800" b="1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08050"/>
            <a:ext cx="8294687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692275" y="1412875"/>
            <a:ext cx="3384550" cy="20161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1187450" y="3500438"/>
            <a:ext cx="4464050" cy="1604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Step3: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切到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頁面後，需要輸入帳號密碼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Account : Sig3920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Passord : 111111</a:t>
            </a:r>
            <a:endParaRPr lang="en-US" altLang="zh-TW" sz="1800" b="1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92150"/>
            <a:ext cx="82772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2195513" y="1700213"/>
            <a:ext cx="1584325" cy="64928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3635375" y="3860800"/>
            <a:ext cx="5256213" cy="293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Step4: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因為要做</a:t>
            </a: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Manual Test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，所以可以參考此圖設定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Handler Type: Manual_Tester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Mode: Engineering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Test Modes: Mass Production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Site: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看要開哪幾個</a:t>
            </a: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site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就勾哪幾個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Datalog Setting: CSV</a:t>
            </a:r>
          </a:p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0000FF"/>
                </a:solidFill>
                <a:latin typeface="Arial" charset="0"/>
              </a:rPr>
              <a:t>Test ConFig:</a:t>
            </a:r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有需要用到什麼功能再勾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2195513" y="2492375"/>
            <a:ext cx="1584325" cy="6492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755650" y="3716338"/>
            <a:ext cx="1295400" cy="3603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Rectangle 9"/>
          <p:cNvSpPr>
            <a:spLocks noChangeArrowheads="1"/>
          </p:cNvSpPr>
          <p:nvPr/>
        </p:nvSpPr>
        <p:spPr bwMode="auto">
          <a:xfrm>
            <a:off x="1042988" y="4508500"/>
            <a:ext cx="1873250" cy="12255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836613"/>
            <a:ext cx="8310562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ext Box 5"/>
          <p:cNvSpPr txBox="1">
            <a:spLocks noChangeArrowheads="1"/>
          </p:cNvSpPr>
          <p:nvPr/>
        </p:nvSpPr>
        <p:spPr bwMode="auto">
          <a:xfrm>
            <a:off x="4211638" y="908050"/>
            <a:ext cx="3959225" cy="1328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Step5: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Setup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設定完成後，請再切換到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Engineering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頁面，就可以開始進行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 Test</a:t>
            </a:r>
            <a:endParaRPr lang="en-US" altLang="zh-TW" sz="18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395288" y="1052513"/>
            <a:ext cx="3816350" cy="5762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313737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ext Box 5"/>
          <p:cNvSpPr txBox="1">
            <a:spLocks noChangeArrowheads="1"/>
          </p:cNvSpPr>
          <p:nvPr/>
        </p:nvSpPr>
        <p:spPr bwMode="auto">
          <a:xfrm>
            <a:off x="1835150" y="1816100"/>
            <a:ext cx="5761038" cy="1328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Step6: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按鈕後，會跳出輸入檔名視窗，輸入完畢後會跳出再次確認檔案名稱的視窗，按下確定後就完成測試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data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建立</a:t>
            </a:r>
            <a:endParaRPr lang="zh-TW" altLang="en-US" sz="18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395288" y="2781300"/>
            <a:ext cx="1296987" cy="6477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28516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Text Box 5"/>
          <p:cNvSpPr txBox="1">
            <a:spLocks noChangeArrowheads="1"/>
          </p:cNvSpPr>
          <p:nvPr/>
        </p:nvSpPr>
        <p:spPr bwMode="auto">
          <a:xfrm>
            <a:off x="1476375" y="3357563"/>
            <a:ext cx="5761038" cy="1054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Step7: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如圖，檔名確認後，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Start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按鈕反白，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功能開啟，按下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按鈕就可以開始做一個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die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的測試</a:t>
            </a: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1403350" y="2738438"/>
            <a:ext cx="792163" cy="546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65175"/>
            <a:ext cx="828516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684213" y="3357563"/>
            <a:ext cx="8064500" cy="1466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Step8:</a:t>
            </a:r>
          </a:p>
          <a:p>
            <a:pPr>
              <a:spcBef>
                <a:spcPct val="50000"/>
              </a:spcBef>
            </a:pP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要關閉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Manual Test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，點選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End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按鈕，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SG9000 OS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就會把</a:t>
            </a:r>
            <a:r>
              <a:rPr lang="en-US" altLang="zh-TW" sz="1800" b="1">
                <a:solidFill>
                  <a:srgbClr val="0000FF"/>
                </a:solidFill>
                <a:latin typeface="Arial" charset="0"/>
              </a:rPr>
              <a:t>Datalog</a:t>
            </a:r>
            <a:r>
              <a:rPr lang="zh-TW" altLang="en-US" sz="1800" b="1">
                <a:solidFill>
                  <a:srgbClr val="0000FF"/>
                </a:solidFill>
                <a:latin typeface="Arial" charset="0"/>
              </a:rPr>
              <a:t>存出來。</a:t>
            </a:r>
          </a:p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(Datalog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路徑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:C:\SG9000II\DATALOG\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客戶名稱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型號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\ Test Mode\</a:t>
            </a:r>
            <a:r>
              <a:rPr lang="zh-TW" altLang="en-US" sz="1800" b="1">
                <a:solidFill>
                  <a:srgbClr val="CC0000"/>
                </a:solidFill>
                <a:latin typeface="Arial" charset="0"/>
              </a:rPr>
              <a:t>檔案名稱</a:t>
            </a:r>
            <a:r>
              <a:rPr lang="en-US" altLang="zh-TW" sz="1800" b="1">
                <a:solidFill>
                  <a:srgbClr val="CC0000"/>
                </a:solidFill>
                <a:latin typeface="Arial" charset="0"/>
              </a:rPr>
              <a:t>.xls)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2124075" y="2708275"/>
            <a:ext cx="792163" cy="546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標題 1"/>
          <p:cNvSpPr>
            <a:spLocks/>
          </p:cNvSpPr>
          <p:nvPr/>
        </p:nvSpPr>
        <p:spPr bwMode="auto">
          <a:xfrm>
            <a:off x="468313" y="404813"/>
            <a:ext cx="8228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OS Plug-in</a:t>
            </a:r>
            <a:endParaRPr lang="zh-TW" altLang="en-US" sz="4400">
              <a:solidFill>
                <a:srgbClr val="333399"/>
              </a:solidFill>
            </a:endParaRP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1268413"/>
            <a:ext cx="5153025" cy="4543425"/>
          </a:xfrm>
          <a:prstGeom prst="rect">
            <a:avLst/>
          </a:prstGeom>
          <a:noFill/>
        </p:spPr>
      </p:pic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659563" y="2636838"/>
            <a:ext cx="2484437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076825" y="5013325"/>
            <a:ext cx="2484438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3" name="內容版面配置區 2"/>
          <p:cNvSpPr>
            <a:spLocks/>
          </p:cNvSpPr>
          <p:nvPr/>
        </p:nvSpPr>
        <p:spPr bwMode="auto">
          <a:xfrm>
            <a:off x="468313" y="1268413"/>
            <a:ext cx="295116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zh-TW" sz="22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</a:rPr>
              <a:t>Customize tool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</a:rPr>
              <a:t>Running on End </a:t>
            </a:r>
            <a:r>
              <a:rPr lang="en-US" altLang="zh-TW" sz="2200" dirty="0" smtClean="0">
                <a:solidFill>
                  <a:srgbClr val="000000"/>
                </a:solidFill>
              </a:rPr>
              <a:t>Lot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US" altLang="zh-TW" sz="22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C:\SG9000II\SYSTEM\XXX\  XXX: Customer</a:t>
            </a:r>
            <a:endParaRPr lang="en-US" altLang="zh-TW" sz="22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zh-TW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/>
          </p:cNvSpPr>
          <p:nvPr/>
        </p:nvSpPr>
        <p:spPr bwMode="auto">
          <a:xfrm>
            <a:off x="468313" y="404813"/>
            <a:ext cx="8228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4400">
                <a:solidFill>
                  <a:srgbClr val="333399"/>
                </a:solidFill>
              </a:rPr>
              <a:t>Testing File Setup</a:t>
            </a:r>
            <a:endParaRPr lang="zh-TW" altLang="en-US" sz="4400">
              <a:solidFill>
                <a:srgbClr val="333399"/>
              </a:solidFill>
            </a:endParaRPr>
          </a:p>
        </p:txBody>
      </p:sp>
      <p:sp>
        <p:nvSpPr>
          <p:cNvPr id="30722" name="內容版面配置區 2"/>
          <p:cNvSpPr>
            <a:spLocks/>
          </p:cNvSpPr>
          <p:nvPr/>
        </p:nvSpPr>
        <p:spPr bwMode="auto">
          <a:xfrm>
            <a:off x="468313" y="126841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File Type of SG9000 OS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OS Control File (.ini)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BarCode File (.xml)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Setup File (.txt)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altLang="zh-TW" sz="2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200">
                <a:solidFill>
                  <a:srgbClr val="000000"/>
                </a:solidFill>
              </a:rPr>
              <a:t>File Type of Test Program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Test Item File (.tab)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Limit File (.lim)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Test Program File (.cpp)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TransForm File (.trf)</a:t>
            </a: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TW" sz="2200">
                <a:solidFill>
                  <a:srgbClr val="000000"/>
                </a:solidFill>
              </a:rPr>
              <a:t>Project File (.spjt)</a:t>
            </a:r>
            <a:endParaRPr lang="zh-TW" altLang="en-US" sz="220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endParaRPr lang="zh-TW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/>
          </p:cNvSpPr>
          <p:nvPr/>
        </p:nvSpPr>
        <p:spPr bwMode="auto">
          <a:xfrm>
            <a:off x="457200" y="765175"/>
            <a:ext cx="822801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>
                <a:solidFill>
                  <a:schemeClr val="tx1"/>
                </a:solidFill>
              </a:rPr>
              <a:t>File Type of SG9000 OS</a:t>
            </a:r>
            <a:endParaRPr lang="zh-TW" altLang="en-US" sz="3200">
              <a:solidFill>
                <a:schemeClr val="tx1"/>
              </a:solidFill>
            </a:endParaRPr>
          </a:p>
        </p:txBody>
      </p:sp>
      <p:sp>
        <p:nvSpPr>
          <p:cNvPr id="31746" name="內容版面配置區 2"/>
          <p:cNvSpPr>
            <a:spLocks/>
          </p:cNvSpPr>
          <p:nvPr/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SG9000.ini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BarCode</a:t>
            </a:r>
          </a:p>
          <a:p>
            <a:pPr marL="514350" indent="-51435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zh-TW">
                <a:solidFill>
                  <a:srgbClr val="000000"/>
                </a:solidFill>
              </a:rPr>
              <a:t>Setup File</a:t>
            </a:r>
            <a:endParaRPr lang="zh-TW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字方塊 7"/>
          <p:cNvSpPr txBox="1">
            <a:spLocks noChangeArrowheads="1"/>
          </p:cNvSpPr>
          <p:nvPr/>
        </p:nvSpPr>
        <p:spPr bwMode="auto">
          <a:xfrm>
            <a:off x="1547813" y="404813"/>
            <a:ext cx="604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SG9000 Control File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1125538"/>
            <a:ext cx="9085262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203575" y="1844675"/>
            <a:ext cx="4032250" cy="1584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276600" y="4437063"/>
            <a:ext cx="4608513" cy="647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SG9000 Control </a:t>
            </a:r>
            <a:r>
              <a:rPr lang="en-US" altLang="zh-TW" sz="3600" dirty="0" smtClean="0">
                <a:solidFill>
                  <a:schemeClr val="tx1"/>
                </a:solidFill>
              </a:rPr>
              <a:t>File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[Tester</a:t>
            </a:r>
            <a:r>
              <a:rPr lang="en-US" altLang="zh-TW" sz="2400" dirty="0" smtClean="0"/>
              <a:t>]</a:t>
            </a:r>
            <a:endParaRPr lang="en-US" altLang="zh-TW" sz="2400" dirty="0"/>
          </a:p>
          <a:p>
            <a:r>
              <a:rPr lang="en-US" altLang="zh-TW" sz="2400" dirty="0" smtClean="0"/>
              <a:t>Name=TSG80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//</a:t>
            </a:r>
            <a:r>
              <a:rPr lang="zh-TW" altLang="en-US" sz="2400" dirty="0" smtClean="0">
                <a:solidFill>
                  <a:srgbClr val="FF0000"/>
                </a:solidFill>
              </a:rPr>
              <a:t>機台編號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OSVer</a:t>
            </a:r>
            <a:r>
              <a:rPr lang="en-US" altLang="zh-TW" sz="2400" dirty="0" smtClean="0"/>
              <a:t>=V1.17 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//OS</a:t>
            </a:r>
            <a:r>
              <a:rPr lang="zh-TW" altLang="en-US" sz="2400" dirty="0" smtClean="0">
                <a:solidFill>
                  <a:srgbClr val="FF0000"/>
                </a:solidFill>
              </a:rPr>
              <a:t>版本號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err="1"/>
              <a:t>OSVerControl</a:t>
            </a:r>
            <a:r>
              <a:rPr lang="en-US" altLang="zh-TW" sz="2400" dirty="0"/>
              <a:t>=V1.17.0.0018</a:t>
            </a:r>
          </a:p>
          <a:p>
            <a:r>
              <a:rPr lang="en-US" altLang="zh-TW" sz="2400" dirty="0" smtClean="0"/>
              <a:t>Interface=DAQ7432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//</a:t>
            </a:r>
            <a:r>
              <a:rPr lang="zh-TW" altLang="en-US" sz="2400" dirty="0" smtClean="0">
                <a:solidFill>
                  <a:srgbClr val="FF0000"/>
                </a:solidFill>
              </a:rPr>
              <a:t>設定連接的</a:t>
            </a:r>
            <a:r>
              <a:rPr lang="en-US" altLang="zh-TW" sz="2400" dirty="0" smtClean="0">
                <a:solidFill>
                  <a:srgbClr val="FF0000"/>
                </a:solidFill>
              </a:rPr>
              <a:t>Handler/Prober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SetupPW</a:t>
            </a:r>
            <a:r>
              <a:rPr lang="en-US" altLang="zh-TW" sz="2400" dirty="0" smtClean="0"/>
              <a:t>=OFF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//Setup</a:t>
            </a:r>
            <a:r>
              <a:rPr lang="zh-TW" altLang="en-US" sz="2400" dirty="0" smtClean="0">
                <a:solidFill>
                  <a:srgbClr val="FF0000"/>
                </a:solidFill>
              </a:rPr>
              <a:t>頁面密碼開關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51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600" dirty="0" smtClean="0"/>
              <a:t>SG9000 Control File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Arial" pitchFamily="34" charset="0"/>
                <a:cs typeface="Arial" pitchFamily="34" charset="0"/>
              </a:rPr>
              <a:t>[Last]</a:t>
            </a:r>
          </a:p>
          <a:p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DeviceName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DUTDemo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>
                <a:latin typeface="Arial" pitchFamily="34" charset="0"/>
                <a:cs typeface="Arial" pitchFamily="34" charset="0"/>
              </a:rPr>
              <a:t>Customer=</a:t>
            </a:r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DUTDemo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TestPlan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DUTDemo</a:t>
            </a:r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LotName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=1234</a:t>
            </a:r>
          </a:p>
          <a:p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TestMode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=MP</a:t>
            </a:r>
          </a:p>
          <a:p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>
                <a:latin typeface="Arial" pitchFamily="34" charset="0"/>
                <a:cs typeface="Arial" pitchFamily="34" charset="0"/>
              </a:rPr>
              <a:t>[Automation]</a:t>
            </a:r>
          </a:p>
          <a:p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BarCode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=P:\Xml\TSG87\Tester_barcode.xml</a:t>
            </a:r>
          </a:p>
          <a:p>
            <a:endParaRPr lang="zh-TW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16050"/>
            <a:ext cx="8001645" cy="30210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08933" y="3975447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最新一次測試的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Device &amp; Lot</a:t>
            </a:r>
            <a:r>
              <a:rPr kumimoji="1" lang="zh-TW" altLang="en-US" dirty="0" smtClean="0">
                <a:solidFill>
                  <a:srgbClr val="FF0000"/>
                </a:solidFill>
              </a:rPr>
              <a:t>資料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568" y="4797152"/>
            <a:ext cx="8001645" cy="12241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3604" y="5580063"/>
            <a:ext cx="471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AutoLoad</a:t>
            </a:r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en-US" altLang="zh-TW" dirty="0" smtClean="0">
                <a:solidFill>
                  <a:srgbClr val="FF0000"/>
                </a:solidFill>
              </a:rPr>
              <a:t>Barcode</a:t>
            </a:r>
            <a:r>
              <a:rPr lang="zh-TW" altLang="en-US" dirty="0" smtClean="0">
                <a:solidFill>
                  <a:srgbClr val="FF0000"/>
                </a:solidFill>
              </a:rPr>
              <a:t>檔案的位置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3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SG9000 Control </a:t>
            </a:r>
            <a:r>
              <a:rPr lang="en-US" altLang="zh-TW" sz="3200" dirty="0" smtClean="0">
                <a:solidFill>
                  <a:schemeClr val="tx1"/>
                </a:solidFill>
              </a:rPr>
              <a:t>File</a:t>
            </a:r>
            <a:endParaRPr lang="zh-TW" altLang="en-US" sz="3200" dirty="0"/>
          </a:p>
        </p:txBody>
      </p:sp>
      <p:pic>
        <p:nvPicPr>
          <p:cNvPr id="5" name="圖片 4" descr="介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628800"/>
            <a:ext cx="7620000" cy="3981450"/>
          </a:xfrm>
          <a:prstGeom prst="rect">
            <a:avLst/>
          </a:prstGeom>
        </p:spPr>
      </p:pic>
      <p:graphicFrame>
        <p:nvGraphicFramePr>
          <p:cNvPr id="2" name="內容版面配置區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50756"/>
              </p:ext>
            </p:extLst>
          </p:nvPr>
        </p:nvGraphicFramePr>
        <p:xfrm>
          <a:off x="1043608" y="54868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showAsIcon="1" r:id="rId4" imgW="914400" imgH="685800" progId="AcroExch.Document.DC">
                  <p:embed/>
                </p:oleObj>
              </mc:Choice>
              <mc:Fallback>
                <p:oleObj name="Acrobat Document" showAsIcon="1" r:id="rId4" imgW="914400" imgH="685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4868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591245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Sigurd.potx</Template>
  <TotalTime>35259</TotalTime>
  <Words>1275</Words>
  <Application>Microsoft Office PowerPoint</Application>
  <PresentationFormat>如螢幕大小 (4:3)</PresentationFormat>
  <Paragraphs>188</Paragraphs>
  <Slides>37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Sigurd</vt:lpstr>
      <vt:lpstr>Acrobat Document</vt:lpstr>
      <vt:lpstr>SG9000 Standard OS (SGOS V1.17)</vt:lpstr>
      <vt:lpstr>Agenda</vt:lpstr>
      <vt:lpstr>PowerPoint 簡報</vt:lpstr>
      <vt:lpstr>PowerPoint 簡報</vt:lpstr>
      <vt:lpstr>PowerPoint 簡報</vt:lpstr>
      <vt:lpstr>PowerPoint 簡報</vt:lpstr>
      <vt:lpstr>SG9000 Control File</vt:lpstr>
      <vt:lpstr>SG9000 Control File</vt:lpstr>
      <vt:lpstr>SG9000 Control File</vt:lpstr>
      <vt:lpstr>PowerPoint 簡報</vt:lpstr>
      <vt:lpstr>PowerPoint 簡報</vt:lpstr>
      <vt:lpstr>PowerPoint 簡報</vt:lpstr>
      <vt:lpstr>PowerPoint 簡報</vt:lpstr>
      <vt:lpstr>Testing File Setup (SPJT)</vt:lpstr>
      <vt:lpstr>Testing File Setup (SPJT)</vt:lpstr>
      <vt:lpstr>PowerPoint 簡報</vt:lpstr>
      <vt:lpstr>Introduction of GUI</vt:lpstr>
      <vt:lpstr>PowerPoint 簡報</vt:lpstr>
      <vt:lpstr>PowerPoint 簡報</vt:lpstr>
      <vt:lpstr>PowerPoint 簡報</vt:lpstr>
      <vt:lpstr>PowerPoint 簡報</vt:lpstr>
      <vt:lpstr>Procedure of Testing</vt:lpstr>
      <vt:lpstr>PowerPoint 簡報</vt:lpstr>
      <vt:lpstr>PowerPoint 簡報</vt:lpstr>
      <vt:lpstr>AutoLoad Mode For Production</vt:lpstr>
      <vt:lpstr>PowerPoint 簡報</vt:lpstr>
      <vt:lpstr>PowerPoint 簡報</vt:lpstr>
      <vt:lpstr>PowerPoint 簡報</vt:lpstr>
      <vt:lpstr>Manual Mode For Checking or Engineering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Serge Wang</dc:creator>
  <cp:lastModifiedBy>Cao_Arkhan(曹正宏)</cp:lastModifiedBy>
  <cp:revision>1017</cp:revision>
  <cp:lastPrinted>2001-06-21T13:15:50Z</cp:lastPrinted>
  <dcterms:created xsi:type="dcterms:W3CDTF">2001-01-30T08:58:49Z</dcterms:created>
  <dcterms:modified xsi:type="dcterms:W3CDTF">2016-09-29T10:10:45Z</dcterms:modified>
</cp:coreProperties>
</file>