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4" r:id="rId2"/>
    <p:sldId id="273" r:id="rId3"/>
    <p:sldId id="268" r:id="rId4"/>
    <p:sldId id="274" r:id="rId5"/>
    <p:sldId id="270" r:id="rId6"/>
    <p:sldId id="269" r:id="rId7"/>
    <p:sldId id="272" r:id="rId8"/>
    <p:sldId id="271" r:id="rId9"/>
    <p:sldId id="275" r:id="rId10"/>
    <p:sldId id="276" r:id="rId11"/>
    <p:sldId id="277" r:id="rId12"/>
    <p:sldId id="278" r:id="rId13"/>
    <p:sldId id="279" r:id="rId14"/>
    <p:sldId id="280" r:id="rId15"/>
  </p:sldIdLst>
  <p:sldSz cx="9144000" cy="6858000" type="screen4x3"/>
  <p:notesSz cx="7008813" cy="9294813"/>
  <p:defaultTextStyle>
    <a:defPPr>
      <a:defRPr lang="en-GB"/>
    </a:defPPr>
    <a:lvl1pPr algn="ctr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ahoma" charset="0"/>
        <a:ea typeface="新細明體" charset="0"/>
        <a:cs typeface="新細明體" charset="0"/>
      </a:defRPr>
    </a:lvl1pPr>
    <a:lvl2pPr marL="742950" indent="-285750" algn="ctr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ahoma" charset="0"/>
        <a:ea typeface="新細明體" charset="0"/>
        <a:cs typeface="新細明體" charset="0"/>
      </a:defRPr>
    </a:lvl2pPr>
    <a:lvl3pPr marL="1143000" indent="-228600" algn="ctr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ahoma" charset="0"/>
        <a:ea typeface="新細明體" charset="0"/>
        <a:cs typeface="新細明體" charset="0"/>
      </a:defRPr>
    </a:lvl3pPr>
    <a:lvl4pPr marL="1600200" indent="-228600" algn="ctr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ahoma" charset="0"/>
        <a:ea typeface="新細明體" charset="0"/>
        <a:cs typeface="新細明體" charset="0"/>
      </a:defRPr>
    </a:lvl4pPr>
    <a:lvl5pPr marL="2057400" indent="-228600" algn="ctr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ahoma" charset="0"/>
        <a:ea typeface="新細明體" charset="0"/>
        <a:cs typeface="新細明體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Tahoma" charset="0"/>
        <a:ea typeface="新細明體" charset="0"/>
        <a:cs typeface="新細明體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Tahoma" charset="0"/>
        <a:ea typeface="新細明體" charset="0"/>
        <a:cs typeface="新細明體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Tahoma" charset="0"/>
        <a:ea typeface="新細明體" charset="0"/>
        <a:cs typeface="新細明體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Tahoma" charset="0"/>
        <a:ea typeface="新細明體" charset="0"/>
        <a:cs typeface="新細明體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85332" autoAdjust="0"/>
  </p:normalViewPr>
  <p:slideViewPr>
    <p:cSldViewPr>
      <p:cViewPr>
        <p:scale>
          <a:sx n="120" d="100"/>
          <a:sy n="120" d="100"/>
        </p:scale>
        <p:origin x="-600" y="55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0328"/>
    </p:cViewPr>
  </p:outlineViewPr>
  <p:notesTextViewPr>
    <p:cViewPr>
      <p:scale>
        <a:sx n="100" d="100"/>
        <a:sy n="100" d="100"/>
      </p:scale>
      <p:origin x="0" y="192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688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pPr>
              <a:defRPr/>
            </a:pPr>
            <a:fld id="{1A8E013B-400B-D941-AE80-BEEB095608AD}" type="datetime1">
              <a:rPr lang="zh-TW" altLang="en-US"/>
              <a:pPr>
                <a:defRPr/>
              </a:pPr>
              <a:t>2017/5/8</a:t>
            </a:fld>
            <a:endParaRPr lang="en-US" altLang="zh-TW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8088"/>
            <a:ext cx="303688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pPr>
              <a:defRPr/>
            </a:pPr>
            <a:fld id="{C0BB2E5B-96D8-F343-BAB0-07050DC5B5D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3664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1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27" name="AutoShape 2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30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6613" cy="348456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35038" y="4416425"/>
            <a:ext cx="5137150" cy="4179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600" tIns="46800" rIns="936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noProof="0"/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971925" y="8831263"/>
            <a:ext cx="3035300" cy="461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600" tIns="46800" rIns="936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B1A1CA3-8530-F546-8773-50FCB6633C9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19829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pitchFamily="16" charset="0"/>
        <a:ea typeface="新細明體" charset="0"/>
        <a:cs typeface="新細明體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pitchFamily="16" charset="0"/>
        <a:ea typeface="新細明體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pitchFamily="16" charset="0"/>
        <a:ea typeface="新細明體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pitchFamily="16" charset="0"/>
        <a:ea typeface="新細明體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pitchFamily="16" charset="0"/>
        <a:ea typeface="新細明體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團隊協作就是不停地在 </a:t>
            </a:r>
            <a:r>
              <a:rPr lang="en-US" altLang="zh-TW" dirty="0" smtClean="0"/>
              <a:t>Commit-&gt; Push-&gt;</a:t>
            </a:r>
            <a:r>
              <a:rPr lang="en-US" altLang="zh-TW" baseline="0" dirty="0" smtClean="0"/>
              <a:t> Pull-&gt; Merge/Update-&gt; Push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B1A1CA3-8530-F546-8773-50FCB6633C93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0265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此頁</a:t>
            </a:r>
            <a:r>
              <a:rPr lang="en-US" altLang="zh-TW" dirty="0" smtClean="0"/>
              <a:t>slide</a:t>
            </a:r>
            <a:r>
              <a:rPr lang="zh-TW" altLang="en-US" dirty="0" smtClean="0"/>
              <a:t>是個</a:t>
            </a:r>
            <a:r>
              <a:rPr lang="en-US" altLang="zh-TW" dirty="0" smtClean="0"/>
              <a:t>Source Control</a:t>
            </a:r>
            <a:r>
              <a:rPr lang="en-US" altLang="zh-TW" baseline="0" dirty="0" smtClean="0"/>
              <a:t> Management</a:t>
            </a:r>
            <a:r>
              <a:rPr lang="zh-TW" altLang="en-US" baseline="0" dirty="0" smtClean="0"/>
              <a:t>範例</a:t>
            </a:r>
            <a:endParaRPr lang="en-US" altLang="zh-TW" baseline="0" dirty="0" smtClean="0"/>
          </a:p>
          <a:p>
            <a:r>
              <a:rPr lang="zh-TW" altLang="en-US" baseline="0" dirty="0" smtClean="0"/>
              <a:t>圖中是 </a:t>
            </a:r>
            <a:r>
              <a:rPr lang="en-US" altLang="zh-TW" baseline="0" dirty="0" err="1" smtClean="0"/>
              <a:t>GanttProject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的 </a:t>
            </a:r>
            <a:r>
              <a:rPr lang="en-US" altLang="zh-TW" baseline="0" dirty="0" smtClean="0"/>
              <a:t>source control </a:t>
            </a:r>
            <a:r>
              <a:rPr lang="zh-TW" altLang="en-US" baseline="0" dirty="0" smtClean="0"/>
              <a:t>網頁</a:t>
            </a:r>
            <a:r>
              <a:rPr lang="en-US" altLang="zh-TW" baseline="0" dirty="0" smtClean="0"/>
              <a:t>,  </a:t>
            </a:r>
            <a:r>
              <a:rPr lang="en-US" altLang="zh-TW" baseline="0" dirty="0" err="1" smtClean="0"/>
              <a:t>GanttProject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是一免費開源的甘特圖製作軟體</a:t>
            </a:r>
            <a:endParaRPr lang="en-US" altLang="zh-TW" baseline="0" dirty="0" smtClean="0"/>
          </a:p>
          <a:p>
            <a:r>
              <a:rPr lang="zh-TW" altLang="en-US" dirty="0" smtClean="0"/>
              <a:t>更有名的</a:t>
            </a:r>
            <a:r>
              <a:rPr lang="en-US" altLang="zh-TW" dirty="0" smtClean="0"/>
              <a:t>Source Control Web Service</a:t>
            </a:r>
            <a:r>
              <a:rPr lang="zh-TW" altLang="en-US" dirty="0" smtClean="0"/>
              <a:t>是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可以上 </a:t>
            </a:r>
            <a:r>
              <a:rPr lang="en-US" altLang="zh-TW" dirty="0" smtClean="0"/>
              <a:t>http://github.com</a:t>
            </a:r>
            <a:r>
              <a:rPr lang="zh-TW" altLang="en-US" baseline="0" dirty="0" smtClean="0"/>
              <a:t> 看到更多用 </a:t>
            </a:r>
            <a:r>
              <a:rPr lang="en-US" altLang="zh-TW" baseline="0" dirty="0" err="1" smtClean="0"/>
              <a:t>git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做</a:t>
            </a:r>
            <a:r>
              <a:rPr lang="en-US" altLang="zh-TW" baseline="0" dirty="0" smtClean="0"/>
              <a:t> source control</a:t>
            </a:r>
            <a:r>
              <a:rPr lang="zh-TW" altLang="en-US" baseline="0" dirty="0" smtClean="0"/>
              <a:t>管理的專案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B1A1CA3-8530-F546-8773-50FCB6633C93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983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baseline="0" dirty="0" smtClean="0"/>
              <a:t>當團隊協作一專案時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若有兩位同仁同時修改一專案內的同個檔案</a:t>
            </a:r>
            <a:r>
              <a:rPr lang="en-US" altLang="zh-TW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zh-TW" altLang="en-US" baseline="0" dirty="0" smtClean="0"/>
              <a:t>則其中一方先</a:t>
            </a:r>
            <a:r>
              <a:rPr lang="en-US" altLang="zh-TW" baseline="0" dirty="0" smtClean="0"/>
              <a:t>push</a:t>
            </a:r>
            <a:r>
              <a:rPr lang="zh-TW" altLang="en-US" baseline="0" dirty="0" smtClean="0"/>
              <a:t>更新到</a:t>
            </a:r>
            <a:r>
              <a:rPr lang="en-US" altLang="zh-TW" baseline="0" dirty="0" smtClean="0"/>
              <a:t>server</a:t>
            </a:r>
            <a:r>
              <a:rPr lang="zh-TW" altLang="en-US" baseline="0" dirty="0" smtClean="0"/>
              <a:t>上時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另一方要</a:t>
            </a:r>
            <a:r>
              <a:rPr lang="en-US" altLang="zh-TW" baseline="0" dirty="0" smtClean="0"/>
              <a:t>push</a:t>
            </a:r>
            <a:r>
              <a:rPr lang="zh-TW" altLang="en-US" baseline="0" dirty="0" smtClean="0"/>
              <a:t>時會收到失敗訊息並告知</a:t>
            </a:r>
            <a:r>
              <a:rPr lang="en-US" altLang="zh-TW" baseline="0" dirty="0" smtClean="0"/>
              <a:t>server</a:t>
            </a:r>
            <a:r>
              <a:rPr lang="zh-TW" altLang="en-US" baseline="0" dirty="0" smtClean="0"/>
              <a:t>上有最新且沒更新到本機上的版本需要 </a:t>
            </a:r>
            <a:r>
              <a:rPr lang="en-US" altLang="zh-TW" baseline="0" dirty="0" smtClean="0"/>
              <a:t>pull </a:t>
            </a:r>
            <a:r>
              <a:rPr lang="zh-TW" altLang="en-US" baseline="0" dirty="0" smtClean="0"/>
              <a:t>下來</a:t>
            </a:r>
            <a:endParaRPr lang="en-US" altLang="zh-TW" baseline="0" dirty="0" smtClean="0"/>
          </a:p>
          <a:p>
            <a:pPr marL="228600" indent="-228600">
              <a:buAutoNum type="arabicPeriod"/>
            </a:pPr>
            <a:r>
              <a:rPr lang="zh-TW" altLang="en-US" baseline="0" dirty="0" smtClean="0"/>
              <a:t>當</a:t>
            </a:r>
            <a:r>
              <a:rPr lang="en-US" altLang="zh-TW" baseline="0" dirty="0" smtClean="0"/>
              <a:t>pull </a:t>
            </a:r>
            <a:r>
              <a:rPr lang="zh-TW" altLang="en-US" baseline="0" dirty="0" smtClean="0"/>
              <a:t>下來後會發現版本圖多了一條分線 </a:t>
            </a: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如左圖</a:t>
            </a:r>
            <a:r>
              <a:rPr lang="en-US" altLang="zh-TW" baseline="0" dirty="0" smtClean="0"/>
              <a:t>), </a:t>
            </a:r>
            <a:r>
              <a:rPr lang="zh-TW" altLang="en-US" baseline="0" dirty="0" smtClean="0"/>
              <a:t>此時需要檢查是否需要</a:t>
            </a:r>
            <a:r>
              <a:rPr lang="en-US" altLang="zh-TW" baseline="0" dirty="0" smtClean="0"/>
              <a:t>merge (</a:t>
            </a:r>
            <a:r>
              <a:rPr lang="zh-TW" altLang="en-US" baseline="0" dirty="0" smtClean="0"/>
              <a:t>如右圖選</a:t>
            </a:r>
            <a:r>
              <a:rPr lang="en-US" altLang="zh-TW" baseline="0" dirty="0" smtClean="0"/>
              <a:t>Merge with Local…).</a:t>
            </a:r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B1A1CA3-8530-F546-8773-50FCB6633C93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4822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按下</a:t>
            </a:r>
            <a:r>
              <a:rPr lang="en-US" altLang="zh-TW" dirty="0" smtClean="0"/>
              <a:t>Merge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 Local</a:t>
            </a:r>
            <a:r>
              <a:rPr lang="zh-TW" altLang="en-US" dirty="0" smtClean="0"/>
              <a:t>後</a:t>
            </a:r>
            <a:r>
              <a:rPr lang="en-US" altLang="zh-TW" dirty="0" smtClean="0"/>
              <a:t>,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跳出如圖視窗</a:t>
            </a:r>
            <a:endParaRPr lang="en-US" altLang="zh-TW" baseline="0" dirty="0" smtClean="0"/>
          </a:p>
          <a:p>
            <a:pPr marL="228600" indent="-228600">
              <a:buAutoNum type="arabicPeriod"/>
            </a:pPr>
            <a:r>
              <a:rPr lang="zh-TW" altLang="en-US" baseline="0" dirty="0" smtClean="0"/>
              <a:t>若程式判斷可以繼續合併會顯示 </a:t>
            </a:r>
            <a:r>
              <a:rPr lang="en-US" altLang="zh-TW" baseline="0" dirty="0" smtClean="0"/>
              <a:t>“Clean”, </a:t>
            </a:r>
            <a:r>
              <a:rPr lang="zh-TW" altLang="en-US" baseline="0" dirty="0" smtClean="0"/>
              <a:t>若不行則會出現其他訊息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通常是</a:t>
            </a:r>
            <a:r>
              <a:rPr lang="en-US" altLang="zh-TW" baseline="0" dirty="0" smtClean="0"/>
              <a:t>Local</a:t>
            </a:r>
            <a:r>
              <a:rPr lang="zh-TW" altLang="en-US" baseline="0" dirty="0" smtClean="0"/>
              <a:t>資料庫中有還未</a:t>
            </a:r>
            <a:r>
              <a:rPr lang="en-US" altLang="zh-TW" baseline="0" dirty="0" smtClean="0"/>
              <a:t>Commit</a:t>
            </a:r>
            <a:r>
              <a:rPr lang="zh-TW" altLang="en-US" baseline="0" dirty="0" smtClean="0"/>
              <a:t>的檔案更動</a:t>
            </a:r>
            <a:r>
              <a:rPr lang="en-US" altLang="zh-TW" baseline="0" dirty="0" smtClean="0"/>
              <a:t>. </a:t>
            </a:r>
            <a:br>
              <a:rPr lang="en-US" altLang="zh-TW" baseline="0" dirty="0" smtClean="0"/>
            </a:br>
            <a:r>
              <a:rPr lang="zh-TW" altLang="en-US" baseline="0" dirty="0" smtClean="0"/>
              <a:t>這時可以選擇要拋棄那些更動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繼續合併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或是</a:t>
            </a:r>
            <a:r>
              <a:rPr lang="en-US" altLang="zh-TW" baseline="0" dirty="0" smtClean="0"/>
              <a:t>Commit</a:t>
            </a:r>
            <a:r>
              <a:rPr lang="zh-TW" altLang="en-US" baseline="0" dirty="0" smtClean="0"/>
              <a:t>後再繼續合併</a:t>
            </a:r>
            <a:endParaRPr lang="en-US" altLang="zh-TW" baseline="0" dirty="0" smtClean="0"/>
          </a:p>
          <a:p>
            <a:pPr marL="228600" indent="-228600">
              <a:buAutoNum type="arabicPeriod"/>
            </a:pPr>
            <a:r>
              <a:rPr lang="zh-TW" altLang="en-US" baseline="0" dirty="0" smtClean="0"/>
              <a:t>紅框中的兩個選項一般建議不使用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除非很明確的是資料庫要以選擇</a:t>
            </a:r>
            <a:r>
              <a:rPr lang="en-US" altLang="zh-TW" baseline="0" dirty="0" smtClean="0"/>
              <a:t>merge</a:t>
            </a:r>
            <a:r>
              <a:rPr lang="zh-TW" altLang="en-US" baseline="0" dirty="0" smtClean="0"/>
              <a:t>的版本為主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原本</a:t>
            </a:r>
            <a:r>
              <a:rPr lang="en-US" altLang="zh-TW" baseline="0" dirty="0" smtClean="0"/>
              <a:t>local</a:t>
            </a:r>
            <a:r>
              <a:rPr lang="zh-TW" altLang="en-US" baseline="0" dirty="0" smtClean="0"/>
              <a:t>的版本變動要丟棄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則可勾取 </a:t>
            </a:r>
            <a:r>
              <a:rPr lang="en-US" altLang="zh-TW" baseline="0" dirty="0" smtClean="0"/>
              <a:t>“Discard all changes from the other revision”</a:t>
            </a:r>
          </a:p>
          <a:p>
            <a:pPr marL="228600" indent="-228600">
              <a:buAutoNum type="arabicPeriod"/>
            </a:pPr>
            <a:r>
              <a:rPr lang="zh-TW" altLang="en-US" baseline="0" dirty="0" smtClean="0"/>
              <a:t>若是要交由系統自動處理 </a:t>
            </a:r>
            <a:r>
              <a:rPr lang="en-US" altLang="zh-TW" baseline="0" dirty="0" smtClean="0"/>
              <a:t>merge conflict</a:t>
            </a:r>
            <a:r>
              <a:rPr lang="zh-TW" altLang="en-US" baseline="0" dirty="0" smtClean="0"/>
              <a:t>則可勾選第二個選項</a:t>
            </a:r>
            <a:r>
              <a:rPr lang="en-US" altLang="zh-TW" baseline="0" dirty="0" smtClean="0"/>
              <a:t>,</a:t>
            </a:r>
            <a:r>
              <a:rPr lang="zh-TW" altLang="en-US" baseline="0" dirty="0" smtClean="0"/>
              <a:t> 但是建議手動處理 </a:t>
            </a:r>
            <a:r>
              <a:rPr lang="en-US" altLang="zh-TW" baseline="0" dirty="0" smtClean="0"/>
              <a:t>merge conflict </a:t>
            </a:r>
            <a:r>
              <a:rPr lang="zh-TW" altLang="en-US" baseline="0" dirty="0" smtClean="0"/>
              <a:t>通常系統自動處理容易出問題</a:t>
            </a:r>
            <a:endParaRPr lang="en-US" altLang="zh-TW" baseline="0" dirty="0" smtClean="0"/>
          </a:p>
          <a:p>
            <a:pPr marL="228600" indent="-228600">
              <a:buFont typeface="+mj-lt"/>
              <a:buAutoNum type="arabicPeriod"/>
            </a:pP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B1A1CA3-8530-F546-8773-50FCB6633C93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9188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 “Next”</a:t>
            </a:r>
            <a:r>
              <a:rPr lang="zh-TW" altLang="en-US" dirty="0" smtClean="0"/>
              <a:t>繼續後</a:t>
            </a:r>
            <a:r>
              <a:rPr lang="en-US" altLang="zh-TW" dirty="0" smtClean="0"/>
              <a:t>, </a:t>
            </a:r>
            <a:r>
              <a:rPr lang="zh-TW" altLang="en-US" dirty="0" smtClean="0"/>
              <a:t>系統會檢查且列出 </a:t>
            </a:r>
            <a:r>
              <a:rPr lang="en-US" altLang="zh-TW" dirty="0" smtClean="0"/>
              <a:t>conflict</a:t>
            </a:r>
            <a:r>
              <a:rPr lang="zh-TW" altLang="en-US" dirty="0" smtClean="0"/>
              <a:t>的部分</a:t>
            </a:r>
            <a:r>
              <a:rPr lang="en-US" altLang="zh-TW" dirty="0" smtClean="0"/>
              <a:t>,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此時按下紅框中的 </a:t>
            </a:r>
            <a:r>
              <a:rPr lang="en-US" altLang="zh-TW" baseline="0" dirty="0" smtClean="0"/>
              <a:t>“resolved”, </a:t>
            </a:r>
            <a:r>
              <a:rPr lang="zh-TW" altLang="en-US" baseline="0" dirty="0" smtClean="0"/>
              <a:t>可以開始手動處理</a:t>
            </a:r>
            <a:r>
              <a:rPr lang="en-US" altLang="zh-TW" baseline="0" dirty="0" smtClean="0"/>
              <a:t>conflict</a:t>
            </a:r>
            <a:r>
              <a:rPr lang="zh-TW" altLang="en-US" baseline="0" dirty="0" smtClean="0"/>
              <a:t>的部分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B1A1CA3-8530-F546-8773-50FCB6633C93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6608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按下 </a:t>
            </a:r>
            <a:r>
              <a:rPr lang="en-US" altLang="zh-TW" dirty="0" smtClean="0"/>
              <a:t>“resolved”</a:t>
            </a:r>
            <a:r>
              <a:rPr lang="zh-TW" altLang="en-US" dirty="0" smtClean="0"/>
              <a:t>後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會跳出視窗列出詳細有哪些檔案有 </a:t>
            </a:r>
            <a:r>
              <a:rPr lang="en-US" altLang="zh-TW" dirty="0" smtClean="0"/>
              <a:t>conflict.</a:t>
            </a:r>
          </a:p>
          <a:p>
            <a:pPr marL="228600" indent="-228600">
              <a:buAutoNum type="arabicPeriod"/>
            </a:pPr>
            <a:r>
              <a:rPr lang="zh-TW" altLang="en-US" dirty="0" smtClean="0"/>
              <a:t>注意圖上兩紅框所載資訊</a:t>
            </a:r>
            <a:r>
              <a:rPr lang="en-US" altLang="zh-TW" dirty="0" smtClean="0"/>
              <a:t>, </a:t>
            </a:r>
            <a:r>
              <a:rPr lang="zh-TW" altLang="en-US" dirty="0" smtClean="0"/>
              <a:t>左方是</a:t>
            </a:r>
            <a:r>
              <a:rPr lang="en-US" altLang="zh-TW" dirty="0" smtClean="0"/>
              <a:t>Local </a:t>
            </a:r>
            <a:r>
              <a:rPr lang="zh-TW" altLang="en-US" dirty="0" smtClean="0"/>
              <a:t>本機的版本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右方為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上 </a:t>
            </a:r>
            <a:r>
              <a:rPr lang="en-US" altLang="zh-TW" dirty="0" smtClean="0"/>
              <a:t>pull</a:t>
            </a:r>
            <a:r>
              <a:rPr lang="zh-TW" altLang="en-US" dirty="0" smtClean="0"/>
              <a:t>下來的新版本 </a:t>
            </a:r>
            <a:r>
              <a:rPr lang="en-US" altLang="zh-TW" dirty="0" smtClean="0"/>
              <a:t>(</a:t>
            </a:r>
            <a:r>
              <a:rPr lang="zh-TW" altLang="en-US" dirty="0" smtClean="0"/>
              <a:t>由另一人所做的更動</a:t>
            </a:r>
            <a:r>
              <a:rPr lang="en-US" altLang="zh-TW" dirty="0" smtClean="0"/>
              <a:t>)</a:t>
            </a:r>
          </a:p>
          <a:p>
            <a:pPr marL="228600" indent="-228600">
              <a:buAutoNum type="arabicPeriod"/>
            </a:pPr>
            <a:r>
              <a:rPr lang="zh-TW" altLang="en-US" dirty="0" smtClean="0"/>
              <a:t>若明確知道有</a:t>
            </a:r>
            <a:r>
              <a:rPr lang="en-US" altLang="zh-TW" dirty="0" smtClean="0"/>
              <a:t>conflict</a:t>
            </a:r>
            <a:r>
              <a:rPr lang="zh-TW" altLang="en-US" dirty="0" smtClean="0"/>
              <a:t>的檔案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只需要採用某一邊版本的檔案 </a:t>
            </a:r>
            <a:r>
              <a:rPr lang="en-US" altLang="zh-TW" dirty="0" smtClean="0"/>
              <a:t>(Local or Other), </a:t>
            </a:r>
            <a:br>
              <a:rPr lang="en-US" altLang="zh-TW" dirty="0" smtClean="0"/>
            </a:br>
            <a:r>
              <a:rPr lang="zh-TW" altLang="en-US" dirty="0" smtClean="0"/>
              <a:t>則可直接按右方的 </a:t>
            </a:r>
            <a:r>
              <a:rPr lang="en-US" altLang="zh-TW" dirty="0" smtClean="0"/>
              <a:t>Take</a:t>
            </a:r>
            <a:r>
              <a:rPr lang="en-US" altLang="zh-TW" baseline="0" dirty="0" smtClean="0"/>
              <a:t> Local </a:t>
            </a:r>
            <a:r>
              <a:rPr lang="zh-TW" altLang="en-US" baseline="0" dirty="0" smtClean="0"/>
              <a:t>或 </a:t>
            </a:r>
            <a:r>
              <a:rPr lang="en-US" altLang="zh-TW" baseline="0" dirty="0" smtClean="0"/>
              <a:t>Take Other</a:t>
            </a:r>
            <a:r>
              <a:rPr lang="zh-TW" altLang="en-US" baseline="0" dirty="0" smtClean="0"/>
              <a:t>即可選擇採用哪一版本的檔案</a:t>
            </a:r>
            <a:endParaRPr lang="en-US" altLang="zh-TW" baseline="0" dirty="0" smtClean="0"/>
          </a:p>
          <a:p>
            <a:pPr marL="228600" indent="-228600">
              <a:buAutoNum type="arabicPeriod"/>
            </a:pPr>
            <a:r>
              <a:rPr lang="zh-TW" altLang="en-US" baseline="0" dirty="0" smtClean="0"/>
              <a:t>若是需要將兩方的變動都採納進同一個檔案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則建議將下方紅框的 </a:t>
            </a:r>
            <a:r>
              <a:rPr lang="en-US" altLang="zh-TW" baseline="0" dirty="0" smtClean="0"/>
              <a:t>“Detected Merge/diff tool” </a:t>
            </a:r>
            <a:r>
              <a:rPr lang="zh-TW" altLang="en-US" baseline="0" dirty="0" smtClean="0"/>
              <a:t>選為 </a:t>
            </a:r>
            <a:r>
              <a:rPr lang="en-US" altLang="zh-TW" baseline="0" dirty="0" smtClean="0"/>
              <a:t>“kdiff3-nonauto”,</a:t>
            </a:r>
            <a:br>
              <a:rPr lang="en-US" altLang="zh-TW" baseline="0" dirty="0" smtClean="0"/>
            </a:br>
            <a:r>
              <a:rPr lang="zh-TW" altLang="en-US" baseline="0" dirty="0" smtClean="0"/>
              <a:t>並按下 </a:t>
            </a:r>
            <a:r>
              <a:rPr lang="en-US" altLang="zh-TW" baseline="0" dirty="0" smtClean="0"/>
              <a:t>“Tool Resolve”</a:t>
            </a:r>
            <a:r>
              <a:rPr lang="zh-TW" altLang="en-US" baseline="0" dirty="0" smtClean="0"/>
              <a:t>可開啟修改程式做手動修改</a:t>
            </a:r>
            <a:r>
              <a:rPr lang="en-US" altLang="zh-TW" baseline="0" dirty="0" smtClean="0"/>
              <a:t>.  (</a:t>
            </a:r>
            <a:r>
              <a:rPr lang="zh-TW" altLang="en-US" baseline="0" dirty="0" smtClean="0"/>
              <a:t>若兩版本檔案的變動不大時</a:t>
            </a:r>
            <a:r>
              <a:rPr lang="en-US" altLang="zh-TW" baseline="0" dirty="0" smtClean="0"/>
              <a:t>, diff too</a:t>
            </a:r>
            <a:r>
              <a:rPr lang="zh-TW" altLang="en-US" baseline="0" dirty="0" smtClean="0"/>
              <a:t>選</a:t>
            </a:r>
            <a:r>
              <a:rPr lang="en-US" altLang="zh-TW" baseline="0" dirty="0" smtClean="0"/>
              <a:t>default</a:t>
            </a:r>
            <a:r>
              <a:rPr lang="zh-TW" altLang="en-US" baseline="0" dirty="0" smtClean="0"/>
              <a:t>並按</a:t>
            </a:r>
            <a:r>
              <a:rPr lang="en-US" altLang="zh-TW" baseline="0" dirty="0" smtClean="0"/>
              <a:t>Tool Resolve</a:t>
            </a:r>
            <a:r>
              <a:rPr lang="zh-TW" altLang="en-US" baseline="0" dirty="0" smtClean="0"/>
              <a:t>可以自動解決</a:t>
            </a:r>
            <a:r>
              <a:rPr lang="en-US" altLang="zh-TW" baseline="0" dirty="0" smtClean="0"/>
              <a:t>,</a:t>
            </a:r>
            <a:br>
              <a:rPr lang="en-US" altLang="zh-TW" baseline="0" dirty="0" smtClean="0"/>
            </a:br>
            <a:r>
              <a:rPr lang="zh-TW" altLang="en-US" baseline="0" dirty="0" smtClean="0"/>
              <a:t>但一般不建議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況且自動解決後還是要開啟編輯器檢查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還是建議使用手動</a:t>
            </a:r>
            <a:r>
              <a:rPr lang="en-US" altLang="zh-TW" baseline="0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B1A1CA3-8530-F546-8773-50FCB6633C93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4719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 smtClean="0"/>
              <a:t>Kdiff3</a:t>
            </a:r>
            <a:r>
              <a:rPr lang="zh-TW" altLang="en-US" dirty="0" smtClean="0"/>
              <a:t>會被開啟並顯示 出各版本檔案所衝突之處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下方為合併的預覽視窗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可在每一個有衝突的地方選擇要採用哪一版本的內容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解決完衝突後並存檔</a:t>
            </a:r>
            <a:r>
              <a:rPr lang="en-US" altLang="zh-TW" dirty="0" smtClean="0"/>
              <a:t>, </a:t>
            </a:r>
            <a:r>
              <a:rPr lang="zh-TW" altLang="en-US" dirty="0" smtClean="0"/>
              <a:t>解決完所有衝突檔案後</a:t>
            </a:r>
            <a:r>
              <a:rPr lang="en-US" altLang="zh-TW" dirty="0" smtClean="0"/>
              <a:t>. </a:t>
            </a:r>
            <a:r>
              <a:rPr lang="zh-TW" altLang="en-US" dirty="0" smtClean="0"/>
              <a:t>即可 </a:t>
            </a:r>
            <a:r>
              <a:rPr lang="en-US" altLang="zh-TW" dirty="0" smtClean="0"/>
              <a:t>“Next”</a:t>
            </a:r>
            <a:r>
              <a:rPr lang="zh-TW" altLang="en-US" dirty="0" smtClean="0"/>
              <a:t>完成</a:t>
            </a:r>
            <a:r>
              <a:rPr lang="en-US" altLang="zh-TW" dirty="0" smtClean="0"/>
              <a:t>merge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B1A1CA3-8530-F546-8773-50FCB6633C93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7336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 smtClean="0"/>
              <a:t>Merge</a:t>
            </a:r>
            <a:r>
              <a:rPr lang="zh-TW" altLang="en-US" dirty="0" smtClean="0"/>
              <a:t> 完建議馬上做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將合併結果放入資料庫 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如左圖</a:t>
            </a:r>
            <a:r>
              <a:rPr lang="en-US" altLang="zh-TW" dirty="0" smtClean="0"/>
              <a:t>)</a:t>
            </a:r>
          </a:p>
          <a:p>
            <a:pPr marL="228600" indent="-228600">
              <a:buAutoNum type="arabicPeriod"/>
            </a:pPr>
            <a:r>
              <a:rPr lang="zh-TW" altLang="en-US" dirty="0" smtClean="0"/>
              <a:t>之後會看到如右圖</a:t>
            </a:r>
            <a:r>
              <a:rPr lang="en-US" altLang="zh-TW" dirty="0" smtClean="0"/>
              <a:t>,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分線合併為一條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此時方可以將新版本變動</a:t>
            </a:r>
            <a:r>
              <a:rPr lang="en-US" altLang="zh-TW" baseline="0" dirty="0" smtClean="0"/>
              <a:t> push</a:t>
            </a:r>
            <a:r>
              <a:rPr lang="zh-TW" altLang="en-US" baseline="0" dirty="0" smtClean="0"/>
              <a:t> 到 </a:t>
            </a:r>
            <a:r>
              <a:rPr lang="en-US" altLang="zh-TW" baseline="0" dirty="0" smtClean="0"/>
              <a:t>server</a:t>
            </a:r>
            <a:r>
              <a:rPr lang="zh-TW" altLang="en-US" baseline="0" dirty="0" smtClean="0"/>
              <a:t>上</a:t>
            </a:r>
            <a:r>
              <a:rPr lang="en-US" altLang="zh-TW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zh-TW" dirty="0" smtClean="0"/>
              <a:t>Push</a:t>
            </a:r>
            <a:r>
              <a:rPr lang="zh-TW" altLang="en-US" dirty="0" smtClean="0"/>
              <a:t>的原則是</a:t>
            </a:r>
            <a:r>
              <a:rPr lang="en-US" altLang="zh-TW" dirty="0" smtClean="0"/>
              <a:t>:</a:t>
            </a:r>
            <a:r>
              <a:rPr lang="zh-TW" altLang="en-US" dirty="0" smtClean="0"/>
              <a:t> 同一支幹</a:t>
            </a:r>
            <a:r>
              <a:rPr lang="en-US" altLang="zh-TW" dirty="0" smtClean="0"/>
              <a:t>, </a:t>
            </a:r>
            <a:r>
              <a:rPr lang="zh-TW" altLang="en-US" dirty="0" smtClean="0"/>
              <a:t>若有分線時會無法</a:t>
            </a:r>
            <a:r>
              <a:rPr lang="en-US" altLang="zh-TW" dirty="0" smtClean="0"/>
              <a:t>push</a:t>
            </a:r>
            <a:r>
              <a:rPr lang="zh-TW" altLang="en-US" dirty="0" smtClean="0"/>
              <a:t>到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上</a:t>
            </a:r>
            <a:r>
              <a:rPr lang="en-US" altLang="zh-TW" dirty="0" smtClean="0"/>
              <a:t>, </a:t>
            </a:r>
            <a:r>
              <a:rPr lang="zh-TW" altLang="en-US" dirty="0" smtClean="0"/>
              <a:t>必須合併並處理</a:t>
            </a:r>
            <a:r>
              <a:rPr lang="en-US" altLang="zh-TW" dirty="0" smtClean="0"/>
              <a:t>conflict</a:t>
            </a:r>
            <a:r>
              <a:rPr lang="zh-TW" altLang="en-US" dirty="0" smtClean="0"/>
              <a:t>後方可</a:t>
            </a:r>
            <a:r>
              <a:rPr lang="en-US" altLang="zh-TW" dirty="0" smtClean="0"/>
              <a:t>push</a:t>
            </a:r>
            <a:r>
              <a:rPr lang="zh-TW" altLang="en-US" dirty="0" smtClean="0"/>
              <a:t>到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供其他人 </a:t>
            </a:r>
            <a:r>
              <a:rPr lang="en-US" altLang="zh-TW" dirty="0" smtClean="0"/>
              <a:t>pull</a:t>
            </a:r>
            <a:r>
              <a:rPr lang="zh-TW" altLang="en-US" dirty="0" smtClean="0"/>
              <a:t>更新最新的變動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B1A1CA3-8530-F546-8773-50FCB6633C93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4261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 smtClean="0"/>
              <a:t>Branch (</a:t>
            </a:r>
            <a:r>
              <a:rPr lang="zh-TW" altLang="en-US" dirty="0" smtClean="0"/>
              <a:t>分支</a:t>
            </a:r>
            <a:r>
              <a:rPr lang="en-US" altLang="zh-TW" dirty="0" smtClean="0"/>
              <a:t>) </a:t>
            </a:r>
            <a:r>
              <a:rPr lang="zh-TW" altLang="en-US" dirty="0" smtClean="0"/>
              <a:t>為一方便替專案開發實驗性功能時所使用的控管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如圖紅框</a:t>
            </a:r>
            <a:r>
              <a:rPr lang="en-US" altLang="zh-TW" dirty="0" smtClean="0"/>
              <a:t>1. 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, SGOS</a:t>
            </a:r>
            <a:r>
              <a:rPr lang="zh-TW" altLang="en-US" dirty="0" smtClean="0"/>
              <a:t>目前有 </a:t>
            </a:r>
            <a:r>
              <a:rPr lang="en-US" altLang="zh-TW" dirty="0" smtClean="0"/>
              <a:t>default, STDF, MS</a:t>
            </a:r>
            <a:r>
              <a:rPr lang="zh-TW" altLang="en-US" dirty="0" smtClean="0"/>
              <a:t>三個分支</a:t>
            </a:r>
            <a:r>
              <a:rPr lang="en-US" altLang="zh-TW" dirty="0" smtClean="0"/>
              <a:t>, </a:t>
            </a:r>
            <a:r>
              <a:rPr lang="zh-TW" altLang="en-US" dirty="0" smtClean="0"/>
              <a:t>分別為 北興</a:t>
            </a:r>
            <a:r>
              <a:rPr lang="en-US" altLang="zh-TW" dirty="0" smtClean="0"/>
              <a:t>SGOS, </a:t>
            </a:r>
            <a:r>
              <a:rPr lang="zh-TW" altLang="en-US" dirty="0" smtClean="0"/>
              <a:t>中興</a:t>
            </a:r>
            <a:r>
              <a:rPr lang="en-US" altLang="zh-TW" dirty="0" smtClean="0"/>
              <a:t>SGOS, </a:t>
            </a:r>
            <a:r>
              <a:rPr lang="en-US" altLang="zh-TW" dirty="0" err="1" smtClean="0"/>
              <a:t>MultiStation</a:t>
            </a:r>
            <a:r>
              <a:rPr lang="en-US" altLang="zh-TW" baseline="0" dirty="0" smtClean="0"/>
              <a:t> SGOS.</a:t>
            </a:r>
            <a:r>
              <a:rPr lang="zh-TW" altLang="en-US" baseline="0" dirty="0" smtClean="0"/>
              <a:t> 三個版本 </a:t>
            </a:r>
            <a:r>
              <a:rPr lang="en-US" altLang="zh-TW" baseline="0" dirty="0" smtClean="0"/>
              <a:t>GSOS,</a:t>
            </a:r>
            <a:br>
              <a:rPr lang="en-US" altLang="zh-TW" baseline="0" dirty="0" smtClean="0"/>
            </a:br>
            <a:r>
              <a:rPr lang="zh-TW" altLang="en-US" baseline="0" dirty="0" smtClean="0"/>
              <a:t>但都同時在同一個專案控管下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並可隨時用</a:t>
            </a:r>
            <a:r>
              <a:rPr lang="en-US" altLang="zh-TW" baseline="0" dirty="0" smtClean="0"/>
              <a:t>update</a:t>
            </a:r>
            <a:r>
              <a:rPr lang="zh-TW" altLang="en-US" baseline="0" dirty="0" smtClean="0"/>
              <a:t>作切換</a:t>
            </a:r>
            <a:r>
              <a:rPr lang="en-US" altLang="zh-TW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zh-TW" altLang="en-US" baseline="0" dirty="0" smtClean="0"/>
              <a:t>紅框</a:t>
            </a:r>
            <a:r>
              <a:rPr lang="en-US" altLang="zh-TW" baseline="0" dirty="0" smtClean="0"/>
              <a:t>2. </a:t>
            </a:r>
            <a:r>
              <a:rPr lang="zh-TW" altLang="en-US" baseline="0" dirty="0" smtClean="0"/>
              <a:t>為一可控制只顯示某一分支的選項</a:t>
            </a:r>
            <a:endParaRPr lang="en-US" altLang="zh-TW" baseline="0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當想創立一個新分支時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先在紅框</a:t>
            </a:r>
            <a:r>
              <a:rPr lang="en-US" altLang="zh-TW" dirty="0" smtClean="0"/>
              <a:t>3.</a:t>
            </a:r>
            <a:r>
              <a:rPr lang="zh-TW" altLang="en-US" dirty="0" smtClean="0"/>
              <a:t>的位置按下設定</a:t>
            </a:r>
            <a:r>
              <a:rPr lang="en-US" altLang="zh-TW" dirty="0" smtClean="0"/>
              <a:t>, </a:t>
            </a:r>
            <a:r>
              <a:rPr lang="zh-TW" altLang="en-US" dirty="0" smtClean="0"/>
              <a:t>選 </a:t>
            </a:r>
            <a:r>
              <a:rPr lang="en-US" altLang="zh-TW" dirty="0" smtClean="0"/>
              <a:t>“Open</a:t>
            </a:r>
            <a:r>
              <a:rPr lang="en-US" altLang="zh-TW" baseline="0" dirty="0" smtClean="0"/>
              <a:t> a new named branch”</a:t>
            </a:r>
            <a:r>
              <a:rPr lang="zh-TW" altLang="en-US" baseline="0" dirty="0" smtClean="0"/>
              <a:t>創造一個新分支名稱</a:t>
            </a:r>
            <a:r>
              <a:rPr lang="en-US" altLang="zh-TW" baseline="0" dirty="0" smtClean="0"/>
              <a:t>. </a:t>
            </a:r>
            <a:r>
              <a:rPr lang="zh-TW" altLang="en-US" baseline="0" dirty="0" smtClean="0"/>
              <a:t>並接著做</a:t>
            </a:r>
            <a:r>
              <a:rPr lang="en-US" altLang="zh-TW" baseline="0" dirty="0" smtClean="0"/>
              <a:t>commit</a:t>
            </a:r>
            <a:r>
              <a:rPr lang="zh-TW" altLang="en-US" baseline="0" dirty="0" smtClean="0"/>
              <a:t>動作</a:t>
            </a:r>
            <a:r>
              <a:rPr lang="en-US" altLang="zh-TW" baseline="0" dirty="0" smtClean="0"/>
              <a:t>.</a:t>
            </a:r>
            <a:br>
              <a:rPr lang="en-US" altLang="zh-TW" baseline="0" dirty="0" smtClean="0"/>
            </a:br>
            <a:r>
              <a:rPr lang="zh-TW" altLang="en-US" baseline="0" dirty="0" smtClean="0"/>
              <a:t>就會將新的內容創立到新的分支上</a:t>
            </a:r>
            <a:endParaRPr lang="en-US" altLang="zh-TW" baseline="0" dirty="0" smtClean="0"/>
          </a:p>
          <a:p>
            <a:pPr marL="228600" indent="-228600">
              <a:buAutoNum type="arabicPeriod"/>
            </a:pPr>
            <a:r>
              <a:rPr lang="zh-TW" altLang="en-US" baseline="0" dirty="0" smtClean="0"/>
              <a:t>此功能在想要對專案做實驗性開發功能或嘗試時十分好用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實驗功能開發完想要合併到正式版或是丟棄時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均可做捨棄或合併等動作</a:t>
            </a:r>
            <a:r>
              <a:rPr lang="en-US" altLang="zh-TW" baseline="0" dirty="0" smtClean="0"/>
              <a:t>.</a:t>
            </a:r>
            <a:br>
              <a:rPr lang="en-US" altLang="zh-TW" baseline="0" dirty="0" smtClean="0"/>
            </a:br>
            <a:r>
              <a:rPr lang="zh-TW" altLang="en-US" baseline="0" dirty="0" smtClean="0"/>
              <a:t>而不需要多開專案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造成管理困難</a:t>
            </a:r>
            <a:r>
              <a:rPr lang="en-US" altLang="zh-TW" baseline="0" smtClean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B1A1CA3-8530-F546-8773-50FCB6633C93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510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按一下以編輯母片子標題樣式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5149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562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30701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701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95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2117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1926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6525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7851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401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0267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3110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7808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將圖片拖曳至版面配置區或按一下圖示以新增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7366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"/>
          <p:cNvSpPr txBox="1">
            <a:spLocks noChangeArrowheads="1"/>
          </p:cNvSpPr>
          <p:nvPr/>
        </p:nvSpPr>
        <p:spPr bwMode="auto">
          <a:xfrm>
            <a:off x="914400" y="6321425"/>
            <a:ext cx="1905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3352800" y="6321425"/>
            <a:ext cx="2895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781800" y="6319838"/>
            <a:ext cx="1901825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6248400" y="6324600"/>
            <a:ext cx="457200" cy="3810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FFFF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6477000" y="6248400"/>
            <a:ext cx="533400" cy="304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F0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6400800" y="6400800"/>
            <a:ext cx="533400" cy="304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33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205538"/>
            <a:ext cx="16764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33" name="AutoShape 8"/>
          <p:cNvSpPr>
            <a:spLocks noChangeArrowheads="1"/>
          </p:cNvSpPr>
          <p:nvPr/>
        </p:nvSpPr>
        <p:spPr bwMode="auto">
          <a:xfrm flipV="1">
            <a:off x="0" y="0"/>
            <a:ext cx="1066800" cy="2667000"/>
          </a:xfrm>
          <a:prstGeom prst="rtTriangle">
            <a:avLst/>
          </a:prstGeom>
          <a:gradFill rotWithShape="0">
            <a:gsLst>
              <a:gs pos="0">
                <a:srgbClr val="D8D882"/>
              </a:gs>
              <a:gs pos="100000">
                <a:srgbClr val="FFFF99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4" name="AutoShape 9"/>
          <p:cNvSpPr>
            <a:spLocks noChangeArrowheads="1"/>
          </p:cNvSpPr>
          <p:nvPr/>
        </p:nvSpPr>
        <p:spPr bwMode="auto">
          <a:xfrm>
            <a:off x="0" y="1447800"/>
            <a:ext cx="2514600" cy="5410200"/>
          </a:xfrm>
          <a:prstGeom prst="rtTriangle">
            <a:avLst/>
          </a:prstGeom>
          <a:gradFill rotWithShape="0">
            <a:gsLst>
              <a:gs pos="0">
                <a:srgbClr val="9BC1B7"/>
              </a:gs>
              <a:gs pos="100000">
                <a:srgbClr val="CDFFF2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5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dirty="0"/>
              <a:t>請按一下滑鼠，編輯標題文的格式。</a:t>
            </a:r>
          </a:p>
        </p:txBody>
      </p:sp>
      <p:sp>
        <p:nvSpPr>
          <p:cNvPr id="1036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045450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dirty="0"/>
              <a:t>請按滑鼠，編輯大綱文字格式。</a:t>
            </a:r>
          </a:p>
          <a:p>
            <a:pPr lvl="1"/>
            <a:r>
              <a:rPr lang="zh-TW" altLang="en-GB" dirty="0"/>
              <a:t>第二個大綱層次</a:t>
            </a:r>
          </a:p>
          <a:p>
            <a:pPr lvl="2"/>
            <a:r>
              <a:rPr lang="zh-TW" altLang="en-GB" dirty="0"/>
              <a:t>第三個大綱層次</a:t>
            </a:r>
          </a:p>
          <a:p>
            <a:pPr lvl="3"/>
            <a:r>
              <a:rPr lang="zh-TW" altLang="en-GB" dirty="0"/>
              <a:t>第四個大綱層次</a:t>
            </a:r>
          </a:p>
          <a:p>
            <a:pPr lvl="4"/>
            <a:r>
              <a:rPr lang="zh-TW" altLang="en-GB" dirty="0"/>
              <a:t>第五個大綱層次</a:t>
            </a:r>
          </a:p>
          <a:p>
            <a:pPr lvl="4"/>
            <a:r>
              <a:rPr lang="zh-TW" altLang="en-GB" dirty="0"/>
              <a:t>第六個大綱層次</a:t>
            </a:r>
          </a:p>
          <a:p>
            <a:pPr lvl="4"/>
            <a:r>
              <a:rPr lang="zh-TW" altLang="en-GB" dirty="0"/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3600">
          <a:solidFill>
            <a:srgbClr val="333399"/>
          </a:solidFill>
          <a:latin typeface="Tahoma"/>
          <a:ea typeface="+mj-ea"/>
          <a:cs typeface="新細明體" charset="0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9pPr>
    </p:titleStyle>
    <p:bodyStyle>
      <a:lvl1pPr marL="342900" indent="-3429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3200">
          <a:solidFill>
            <a:srgbClr val="000000"/>
          </a:solidFill>
          <a:latin typeface="Tahoma"/>
          <a:ea typeface="+mn-ea"/>
          <a:cs typeface="新細明體" charset="0"/>
        </a:defRPr>
      </a:lvl1pPr>
      <a:lvl2pPr marL="742950" indent="-285750" algn="l" defTabSz="449263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zh-hginit.readthedocs.org/en/lates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</a:t>
            </a:r>
            <a:r>
              <a:rPr lang="en-US" altLang="zh-TW" dirty="0" smtClean="0"/>
              <a:t>g </a:t>
            </a:r>
            <a:r>
              <a:rPr lang="en-US" altLang="zh-TW" dirty="0" err="1"/>
              <a:t>Init</a:t>
            </a:r>
            <a:r>
              <a:rPr lang="en-US" altLang="zh-TW" dirty="0"/>
              <a:t>: Mercurial </a:t>
            </a:r>
            <a:r>
              <a:rPr lang="en-US" altLang="zh-TW" dirty="0" smtClean="0"/>
              <a:t>Tutorial</a:t>
            </a:r>
            <a:br>
              <a:rPr lang="en-US" altLang="zh-TW" dirty="0" smtClean="0"/>
            </a:br>
            <a:r>
              <a:rPr lang="en-US" altLang="zh-TW" dirty="0" smtClean="0"/>
              <a:t>									</a:t>
            </a:r>
            <a:r>
              <a:rPr lang="en-US" altLang="zh-TW" sz="3200" spc="-150" dirty="0" smtClean="0"/>
              <a:t>Advanced Introduction</a:t>
            </a:r>
            <a:endParaRPr kumimoji="1" lang="zh-TW" altLang="en-US" sz="3200" spc="-150" dirty="0">
              <a:solidFill>
                <a:schemeClr val="tx1"/>
              </a:solidFill>
            </a:endParaRP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400" dirty="0" smtClean="0">
                <a:hlinkClick r:id="rId2"/>
              </a:rPr>
              <a:t>http</a:t>
            </a:r>
            <a:r>
              <a:rPr lang="en-US" altLang="zh-TW" sz="2400" dirty="0">
                <a:hlinkClick r:id="rId2"/>
              </a:rPr>
              <a:t>://zh-hginit.readthedocs.org/en/latest</a:t>
            </a:r>
            <a:r>
              <a:rPr lang="en-US" altLang="zh-TW" sz="2400" dirty="0" smtClean="0">
                <a:hlinkClick r:id="rId2"/>
              </a:rPr>
              <a:t>/</a:t>
            </a:r>
            <a:endParaRPr lang="en-US" altLang="zh-TW" sz="2400" dirty="0" smtClean="0"/>
          </a:p>
          <a:p>
            <a:endParaRPr kumimoji="1"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Merge conflict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816" y="1604963"/>
            <a:ext cx="4658218" cy="3975100"/>
          </a:xfrm>
        </p:spPr>
      </p:pic>
      <p:sp>
        <p:nvSpPr>
          <p:cNvPr id="5" name="矩形 4"/>
          <p:cNvSpPr/>
          <p:nvPr/>
        </p:nvSpPr>
        <p:spPr bwMode="auto">
          <a:xfrm>
            <a:off x="2411760" y="4869160"/>
            <a:ext cx="1944216" cy="14401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2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5558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Merge conflict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603" y="1604963"/>
            <a:ext cx="4146644" cy="3975100"/>
          </a:xfrm>
        </p:spPr>
      </p:pic>
      <p:sp>
        <p:nvSpPr>
          <p:cNvPr id="5" name="矩形 4"/>
          <p:cNvSpPr/>
          <p:nvPr/>
        </p:nvSpPr>
        <p:spPr bwMode="auto">
          <a:xfrm>
            <a:off x="2987824" y="2061245"/>
            <a:ext cx="1368152" cy="57606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2" charset="0"/>
              <a:ea typeface="新細明體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499992" y="2052117"/>
            <a:ext cx="1584176" cy="72008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2" charset="0"/>
              <a:ea typeface="新細明體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987824" y="4365104"/>
            <a:ext cx="1224136" cy="14401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2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9810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Merge conflict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8" y="1604963"/>
            <a:ext cx="6688514" cy="3975100"/>
          </a:xfrm>
        </p:spPr>
      </p:pic>
    </p:spTree>
    <p:extLst>
      <p:ext uri="{BB962C8B-B14F-4D97-AF65-F5344CB8AC3E}">
        <p14:creationId xmlns:p14="http://schemas.microsoft.com/office/powerpoint/2010/main" val="2428426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Merge conflict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18580"/>
            <a:ext cx="3946525" cy="2747866"/>
          </a:xfrm>
        </p:spPr>
      </p:pic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5" y="2279534"/>
            <a:ext cx="3946525" cy="2625957"/>
          </a:xfrm>
        </p:spPr>
      </p:pic>
      <p:sp>
        <p:nvSpPr>
          <p:cNvPr id="9" name="矩形 8"/>
          <p:cNvSpPr/>
          <p:nvPr/>
        </p:nvSpPr>
        <p:spPr bwMode="auto">
          <a:xfrm>
            <a:off x="4572000" y="2636912"/>
            <a:ext cx="360040" cy="72008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2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2238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Branch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49" y="1268760"/>
            <a:ext cx="7568651" cy="4537378"/>
          </a:xfrm>
        </p:spPr>
      </p:pic>
      <p:sp>
        <p:nvSpPr>
          <p:cNvPr id="7" name="矩形 6"/>
          <p:cNvSpPr/>
          <p:nvPr/>
        </p:nvSpPr>
        <p:spPr bwMode="auto">
          <a:xfrm>
            <a:off x="2267744" y="1988840"/>
            <a:ext cx="1080120" cy="136815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2" charset="0"/>
              <a:ea typeface="新細明體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092280" y="1844824"/>
            <a:ext cx="1080120" cy="21602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2" charset="0"/>
              <a:ea typeface="新細明體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084168" y="3356992"/>
            <a:ext cx="576064" cy="14401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2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012015" y="3074799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1.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296404" y="3065817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3.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092280" y="1567825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2.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0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</a:t>
            </a:r>
            <a:r>
              <a:rPr kumimoji="1" lang="en-US" altLang="zh-TW" dirty="0" smtClean="0"/>
              <a:t>g clone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/>
              <a:buChar char="•"/>
            </a:pPr>
            <a:r>
              <a:rPr kumimoji="1" lang="en-US" altLang="zh-TW" dirty="0" smtClean="0"/>
              <a:t>Use clone to get a copy from repository.</a:t>
            </a:r>
          </a:p>
          <a:p>
            <a:pPr marL="514350" indent="-514350">
              <a:buFont typeface="Arial"/>
              <a:buChar char="•"/>
            </a:pPr>
            <a:r>
              <a:rPr lang="en-US" altLang="zh-TW" dirty="0" smtClean="0"/>
              <a:t>This copy repository could push the </a:t>
            </a:r>
            <a:r>
              <a:rPr lang="en-US" altLang="zh-TW" dirty="0" err="1" smtClean="0"/>
              <a:t>changesets</a:t>
            </a:r>
            <a:r>
              <a:rPr lang="en-US" altLang="zh-TW" dirty="0" smtClean="0"/>
              <a:t> back to original.</a:t>
            </a:r>
          </a:p>
          <a:p>
            <a:pPr marL="514350" indent="-514350">
              <a:buFont typeface="Arial"/>
              <a:buChar char="•"/>
            </a:pPr>
            <a:r>
              <a:rPr kumimoji="1" lang="en-US" altLang="zh-TW" dirty="0" smtClean="0"/>
              <a:t>We can use this feature to organize our projects as “</a:t>
            </a:r>
            <a:r>
              <a:rPr kumimoji="1" lang="en-US" altLang="zh-TW" dirty="0" err="1" smtClean="0"/>
              <a:t>Dev</a:t>
            </a:r>
            <a:r>
              <a:rPr kumimoji="1" lang="en-US" altLang="zh-TW" dirty="0" smtClean="0"/>
              <a:t>” and “Stable” parts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377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</a:t>
            </a:r>
            <a:r>
              <a:rPr lang="en-US" altLang="zh-TW" dirty="0" smtClean="0"/>
              <a:t>g tag</a:t>
            </a:r>
            <a:endParaRPr kumimoji="1" lang="zh-TW" altLang="en-US" dirty="0"/>
          </a:p>
        </p:txBody>
      </p:sp>
      <p:pic>
        <p:nvPicPr>
          <p:cNvPr id="3" name="內容版面配置區 2" descr="20140429-001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642" r="-316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6000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</a:t>
            </a:r>
            <a:r>
              <a:rPr kumimoji="1" lang="en-US" altLang="zh-TW" dirty="0" smtClean="0"/>
              <a:t>g tag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kumimoji="1" lang="en-US" altLang="zh-TW" dirty="0" smtClean="0"/>
              <a:t>Add a tag to label version number on a </a:t>
            </a:r>
            <a:r>
              <a:rPr kumimoji="1" lang="en-US" altLang="zh-TW" dirty="0" err="1" smtClean="0"/>
              <a:t>changeset</a:t>
            </a:r>
            <a:r>
              <a:rPr kumimoji="1" lang="en-US" altLang="zh-TW" dirty="0" smtClean="0"/>
              <a:t>.</a:t>
            </a:r>
          </a:p>
          <a:p>
            <a:pPr marL="457200" indent="-457200">
              <a:buFont typeface="Arial"/>
              <a:buChar char="•"/>
            </a:pPr>
            <a:r>
              <a:rPr lang="en-US" altLang="zh-TW" dirty="0" smtClean="0"/>
              <a:t>So that we can use update function to switch the project between version we want to do </a:t>
            </a:r>
            <a:r>
              <a:rPr lang="en-US" altLang="zh-TW" dirty="0" err="1" smtClean="0"/>
              <a:t>bugfix</a:t>
            </a:r>
            <a:r>
              <a:rPr lang="en-US" altLang="zh-TW" dirty="0" smtClean="0"/>
              <a:t>.</a:t>
            </a:r>
          </a:p>
          <a:p>
            <a:pPr marL="457200" indent="-457200">
              <a:buFont typeface="Arial"/>
              <a:buChar char="•"/>
            </a:pPr>
            <a:r>
              <a:rPr kumimoji="1" lang="en-US" altLang="zh-TW" dirty="0" smtClean="0"/>
              <a:t>After </a:t>
            </a:r>
            <a:r>
              <a:rPr kumimoji="1" lang="en-US" altLang="zh-TW" dirty="0" err="1" smtClean="0"/>
              <a:t>bugfix</a:t>
            </a:r>
            <a:r>
              <a:rPr kumimoji="1" lang="en-US" altLang="zh-TW" dirty="0" smtClean="0"/>
              <a:t> the older version (which has a tag), we can switch to the current version we are developing to continue the work.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968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</a:t>
            </a:r>
            <a:r>
              <a:rPr kumimoji="1" lang="en-US" altLang="zh-TW" dirty="0" smtClean="0"/>
              <a:t>g update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altLang="zh-TW" dirty="0" smtClean="0"/>
              <a:t>Basic function of update was to update the project to the newest concept.</a:t>
            </a:r>
          </a:p>
          <a:p>
            <a:pPr marL="457200" indent="-457200">
              <a:buFont typeface="Arial"/>
              <a:buChar char="•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7476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Team Operate Structure</a:t>
            </a:r>
            <a:endParaRPr kumimoji="1" lang="zh-TW" altLang="en-US" dirty="0"/>
          </a:p>
        </p:txBody>
      </p:sp>
      <p:pic>
        <p:nvPicPr>
          <p:cNvPr id="3" name="內容版面配置區 2" descr="Mercurial team operate Canvas 5.jpg"/>
          <p:cNvPicPr>
            <a:picLocks noGrp="1" noChangeAspect="1"/>
          </p:cNvPicPr>
          <p:nvPr>
            <p:ph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900" r="-91900"/>
          <a:stretch/>
        </p:blipFill>
        <p:spPr>
          <a:xfrm>
            <a:off x="-1620688" y="1124744"/>
            <a:ext cx="12537248" cy="6192688"/>
          </a:xfrm>
        </p:spPr>
      </p:pic>
    </p:spTree>
    <p:extLst>
      <p:ext uri="{BB962C8B-B14F-4D97-AF65-F5344CB8AC3E}">
        <p14:creationId xmlns:p14="http://schemas.microsoft.com/office/powerpoint/2010/main" val="321891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Team Operate</a:t>
            </a:r>
            <a:endParaRPr kumimoji="1" lang="zh-TW" altLang="en-US" dirty="0"/>
          </a:p>
        </p:txBody>
      </p:sp>
      <p:pic>
        <p:nvPicPr>
          <p:cNvPr id="4" name="內容版面配置區 3" descr="螢幕快照 2014-04-29 下午3.42.15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229" r="-37229"/>
          <a:stretch>
            <a:fillRect/>
          </a:stretch>
        </p:blipFill>
        <p:spPr>
          <a:xfrm>
            <a:off x="-756592" y="1484783"/>
            <a:ext cx="10153128" cy="5016463"/>
          </a:xfrm>
        </p:spPr>
      </p:pic>
    </p:spTree>
    <p:extLst>
      <p:ext uri="{BB962C8B-B14F-4D97-AF65-F5344CB8AC3E}">
        <p14:creationId xmlns:p14="http://schemas.microsoft.com/office/powerpoint/2010/main" val="384492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/>
          <p:cNvPicPr>
            <a:picLocks noGrp="1" noChangeAspect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3721"/>
            <a:ext cx="3946525" cy="2837584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altLang="zh-TW" dirty="0" smtClean="0"/>
              <a:t>erge conflict</a:t>
            </a:r>
            <a:endParaRPr kumimoji="1"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5" y="1958181"/>
            <a:ext cx="3946525" cy="3268664"/>
          </a:xfrm>
        </p:spPr>
      </p:pic>
      <p:sp>
        <p:nvSpPr>
          <p:cNvPr id="6" name="矩形 5"/>
          <p:cNvSpPr/>
          <p:nvPr/>
        </p:nvSpPr>
        <p:spPr bwMode="auto">
          <a:xfrm>
            <a:off x="467544" y="2473474"/>
            <a:ext cx="360040" cy="52347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2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74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Merge conflict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885" y="1604963"/>
            <a:ext cx="4700079" cy="3975100"/>
          </a:xfrm>
        </p:spPr>
      </p:pic>
      <p:sp>
        <p:nvSpPr>
          <p:cNvPr id="7" name="矩形 6"/>
          <p:cNvSpPr/>
          <p:nvPr/>
        </p:nvSpPr>
        <p:spPr bwMode="auto">
          <a:xfrm>
            <a:off x="2339752" y="4365104"/>
            <a:ext cx="1800200" cy="3600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2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2848900"/>
      </p:ext>
    </p:extLst>
  </p:cSld>
  <p:clrMapOvr>
    <a:masterClrMapping/>
  </p:clrMapOvr>
</p:sld>
</file>

<file path=ppt/theme/theme1.xml><?xml version="1.0" encoding="utf-8"?>
<a:theme xmlns:a="http://schemas.openxmlformats.org/drawingml/2006/main" name="Sigurd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新細明體" charset="-120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Sigurd.potx</Template>
  <TotalTime>29960</TotalTime>
  <Words>658</Words>
  <Application>Microsoft Office PowerPoint</Application>
  <PresentationFormat>如螢幕大小 (4:3)</PresentationFormat>
  <Paragraphs>61</Paragraphs>
  <Slides>14</Slides>
  <Notes>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Sigurd</vt:lpstr>
      <vt:lpstr>hg Init: Mercurial Tutorial          Advanced Introduction</vt:lpstr>
      <vt:lpstr>hg clone</vt:lpstr>
      <vt:lpstr>hg tag</vt:lpstr>
      <vt:lpstr>hg tag</vt:lpstr>
      <vt:lpstr>hg update</vt:lpstr>
      <vt:lpstr>Team Operate Structure</vt:lpstr>
      <vt:lpstr>Team Operate</vt:lpstr>
      <vt:lpstr>merge conflict</vt:lpstr>
      <vt:lpstr>Merge conflict</vt:lpstr>
      <vt:lpstr>Merge conflict</vt:lpstr>
      <vt:lpstr>Merge conflict</vt:lpstr>
      <vt:lpstr>Merge conflict</vt:lpstr>
      <vt:lpstr>Merge conflict</vt:lpstr>
      <vt:lpstr>Branch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Serge Wang</dc:creator>
  <cp:lastModifiedBy>Cao_Arkhan(曹正宏)</cp:lastModifiedBy>
  <cp:revision>998</cp:revision>
  <cp:lastPrinted>2001-06-21T13:15:50Z</cp:lastPrinted>
  <dcterms:created xsi:type="dcterms:W3CDTF">2001-01-30T08:58:49Z</dcterms:created>
  <dcterms:modified xsi:type="dcterms:W3CDTF">2017-05-08T11:55:03Z</dcterms:modified>
</cp:coreProperties>
</file>