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4" r:id="rId2"/>
    <p:sldId id="265" r:id="rId3"/>
    <p:sldId id="266" r:id="rId4"/>
    <p:sldId id="267" r:id="rId5"/>
    <p:sldId id="268" r:id="rId6"/>
    <p:sldId id="270" r:id="rId7"/>
    <p:sldId id="269" r:id="rId8"/>
    <p:sldId id="272" r:id="rId9"/>
    <p:sldId id="271" r:id="rId10"/>
    <p:sldId id="273" r:id="rId11"/>
    <p:sldId id="274" r:id="rId12"/>
    <p:sldId id="276" r:id="rId13"/>
    <p:sldId id="277" r:id="rId14"/>
    <p:sldId id="288" r:id="rId15"/>
    <p:sldId id="289" r:id="rId16"/>
    <p:sldId id="275" r:id="rId17"/>
    <p:sldId id="279" r:id="rId18"/>
    <p:sldId id="284" r:id="rId19"/>
    <p:sldId id="280" r:id="rId20"/>
    <p:sldId id="285" r:id="rId21"/>
    <p:sldId id="283" r:id="rId22"/>
    <p:sldId id="281" r:id="rId23"/>
    <p:sldId id="286" r:id="rId24"/>
    <p:sldId id="287" r:id="rId25"/>
    <p:sldId id="282" r:id="rId26"/>
  </p:sldIdLst>
  <p:sldSz cx="9144000" cy="6858000" type="screen4x3"/>
  <p:notesSz cx="7008813" cy="9294813"/>
  <p:defaultTextStyle>
    <a:defPPr>
      <a:defRPr lang="en-GB"/>
    </a:defPPr>
    <a:lvl1pPr algn="ctr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ahoma" charset="0"/>
        <a:ea typeface="新細明體" charset="0"/>
        <a:cs typeface="新細明體" charset="0"/>
      </a:defRPr>
    </a:lvl1pPr>
    <a:lvl2pPr marL="742950" indent="-285750" algn="ctr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ahoma" charset="0"/>
        <a:ea typeface="新細明體" charset="0"/>
        <a:cs typeface="新細明體" charset="0"/>
      </a:defRPr>
    </a:lvl2pPr>
    <a:lvl3pPr marL="1143000" indent="-228600" algn="ctr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ahoma" charset="0"/>
        <a:ea typeface="新細明體" charset="0"/>
        <a:cs typeface="新細明體" charset="0"/>
      </a:defRPr>
    </a:lvl3pPr>
    <a:lvl4pPr marL="1600200" indent="-228600" algn="ctr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ahoma" charset="0"/>
        <a:ea typeface="新細明體" charset="0"/>
        <a:cs typeface="新細明體" charset="0"/>
      </a:defRPr>
    </a:lvl4pPr>
    <a:lvl5pPr marL="2057400" indent="-228600" algn="ctr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ahoma" charset="0"/>
        <a:ea typeface="新細明體" charset="0"/>
        <a:cs typeface="新細明體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Tahoma" charset="0"/>
        <a:ea typeface="新細明體" charset="0"/>
        <a:cs typeface="新細明體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Tahoma" charset="0"/>
        <a:ea typeface="新細明體" charset="0"/>
        <a:cs typeface="新細明體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Tahoma" charset="0"/>
        <a:ea typeface="新細明體" charset="0"/>
        <a:cs typeface="新細明體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Tahoma" charset="0"/>
        <a:ea typeface="新細明體" charset="0"/>
        <a:cs typeface="新細明體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83818" autoAdjust="0"/>
  </p:normalViewPr>
  <p:slideViewPr>
    <p:cSldViewPr>
      <p:cViewPr>
        <p:scale>
          <a:sx n="100" d="100"/>
          <a:sy n="100" d="100"/>
        </p:scale>
        <p:origin x="-1866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032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68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pPr>
              <a:defRPr/>
            </a:pPr>
            <a:fld id="{1A8E013B-400B-D941-AE80-BEEB095608AD}" type="datetime1">
              <a:rPr lang="zh-TW" altLang="en-US"/>
              <a:pPr>
                <a:defRPr/>
              </a:pPr>
              <a:t>2017/5/5</a:t>
            </a:fld>
            <a:endParaRPr lang="en-US" altLang="zh-TW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8088"/>
            <a:ext cx="30368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pPr>
              <a:defRPr/>
            </a:pPr>
            <a:fld id="{C0BB2E5B-96D8-F343-BAB0-07050DC5B5D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3664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1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27" name="AutoShape 2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6613" cy="348456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35038" y="4416425"/>
            <a:ext cx="5137150" cy="4179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00" tIns="46800" rIns="936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noProof="0"/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971925" y="8831263"/>
            <a:ext cx="3035300" cy="461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00" tIns="46800" rIns="936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B1A1CA3-8530-F546-8773-50FCB6633C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1982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新細明體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什麼是版本控制系統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  </a:t>
            </a:r>
            <a:r>
              <a:rPr lang="zh-TW" altLang="en-US" dirty="0" smtClean="0"/>
              <a:t>記錄開發中的檔案變化和記錄</a:t>
            </a:r>
            <a:endParaRPr lang="en-US" altLang="zh-TW" dirty="0" smtClean="0"/>
          </a:p>
          <a:p>
            <a:r>
              <a:rPr lang="en-US" altLang="zh-TW" dirty="0" smtClean="0"/>
              <a:t>  </a:t>
            </a:r>
            <a:r>
              <a:rPr lang="zh-TW" altLang="en-US" dirty="0" smtClean="0"/>
              <a:t>共同開發用的檔案庫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常見的檔案管理方式 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管它去死直接修改法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多重影分身法</a:t>
            </a:r>
            <a:endParaRPr lang="en-US" altLang="zh-TW" dirty="0" smtClean="0"/>
          </a:p>
          <a:p>
            <a:r>
              <a:rPr lang="en-US" altLang="zh-TW" dirty="0" smtClean="0"/>
              <a:t> FTP</a:t>
            </a:r>
            <a:r>
              <a:rPr lang="zh-TW" altLang="en-US" dirty="0" smtClean="0"/>
              <a:t>共同管理法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面臨問題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別人到底改了什麼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我改的東西會不會跟別人也正在改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到底是哪個畜牲把程式改爛掉害我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時當機被老闆電</a:t>
            </a:r>
            <a:r>
              <a:rPr lang="en-US" altLang="zh-TW" dirty="0" smtClean="0"/>
              <a:t>?</a:t>
            </a:r>
          </a:p>
          <a:p>
            <a:endParaRPr lang="zh-TW" altLang="en-US" dirty="0" smtClean="0"/>
          </a:p>
          <a:p>
            <a:endParaRPr lang="zh-TW" altLang="en-US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B1A1CA3-8530-F546-8773-50FCB6633C93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4394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Revert</a:t>
            </a:r>
            <a:r>
              <a:rPr kumimoji="1" lang="zh-TW" altLang="en-US" dirty="0" smtClean="0"/>
              <a:t>可以將某檔案內容回至上一版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最多回至上一版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通常不建議使用這功能</a:t>
            </a:r>
            <a:r>
              <a:rPr kumimoji="1" lang="en-US" altLang="zh-TW" dirty="0" smtClean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B1A1CA3-8530-F546-8773-50FCB6633C93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3710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Update</a:t>
            </a:r>
            <a:r>
              <a:rPr lang="zh-TW" altLang="en-US" dirty="0" smtClean="0"/>
              <a:t>指令可以將目錄內的檔案內容變更到任一時期版本</a:t>
            </a:r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下</a:t>
            </a:r>
            <a:r>
              <a:rPr lang="en-US" altLang="zh-TW" dirty="0" smtClean="0"/>
              <a:t>update</a:t>
            </a:r>
            <a:r>
              <a:rPr lang="zh-TW" altLang="en-US" dirty="0" smtClean="0"/>
              <a:t>指令時</a:t>
            </a:r>
            <a:r>
              <a:rPr lang="en-US" altLang="zh-TW" dirty="0" smtClean="0"/>
              <a:t>,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若目錄下有還未</a:t>
            </a:r>
            <a:r>
              <a:rPr lang="en-US" altLang="zh-TW" baseline="0" dirty="0" smtClean="0"/>
              <a:t>commit</a:t>
            </a:r>
            <a:r>
              <a:rPr lang="zh-TW" altLang="en-US" baseline="0" dirty="0" smtClean="0"/>
              <a:t>進資料庫的內容變更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程式會提示是否要</a:t>
            </a:r>
            <a:r>
              <a:rPr lang="en-US" altLang="zh-TW" baseline="0" dirty="0" smtClean="0"/>
              <a:t>commit</a:t>
            </a:r>
            <a:r>
              <a:rPr lang="zh-TW" altLang="en-US" baseline="0" dirty="0" smtClean="0"/>
              <a:t>或捨棄</a:t>
            </a:r>
            <a:endParaRPr lang="en-US" altLang="zh-TW" baseline="0" dirty="0" smtClean="0"/>
          </a:p>
          <a:p>
            <a:r>
              <a:rPr lang="en-US" altLang="zh-TW" baseline="0" dirty="0" smtClean="0"/>
              <a:t>3. </a:t>
            </a:r>
            <a:r>
              <a:rPr lang="zh-TW" altLang="en-US" baseline="0" dirty="0" smtClean="0"/>
              <a:t>如左圖為將目前</a:t>
            </a:r>
            <a:r>
              <a:rPr lang="en-US" altLang="zh-TW" baseline="0" dirty="0" smtClean="0"/>
              <a:t>404</a:t>
            </a:r>
            <a:r>
              <a:rPr lang="zh-TW" altLang="en-US" baseline="0" dirty="0" smtClean="0"/>
              <a:t>的版本欲</a:t>
            </a:r>
            <a:r>
              <a:rPr lang="en-US" altLang="zh-TW" baseline="0" dirty="0" smtClean="0"/>
              <a:t>update</a:t>
            </a:r>
            <a:r>
              <a:rPr lang="zh-TW" altLang="en-US" baseline="0" dirty="0" smtClean="0"/>
              <a:t>回</a:t>
            </a:r>
            <a:r>
              <a:rPr lang="en-US" altLang="zh-TW" baseline="0" dirty="0" smtClean="0"/>
              <a:t>400</a:t>
            </a:r>
            <a:r>
              <a:rPr lang="zh-TW" altLang="en-US" baseline="0" dirty="0" smtClean="0"/>
              <a:t>的版本</a:t>
            </a:r>
            <a:endParaRPr lang="en-US" altLang="zh-TW" baseline="0" dirty="0" smtClean="0"/>
          </a:p>
          <a:p>
            <a:r>
              <a:rPr lang="en-US" altLang="zh-TW" baseline="0" dirty="0" smtClean="0"/>
              <a:t>4. </a:t>
            </a:r>
            <a:r>
              <a:rPr lang="zh-TW" altLang="en-US" baseline="0" dirty="0" smtClean="0"/>
              <a:t>右圖紅框為捨棄目前目錄下的變動內容</a:t>
            </a:r>
            <a:r>
              <a:rPr lang="en-US" altLang="zh-TW" baseline="0" dirty="0" smtClean="0"/>
              <a:t>update</a:t>
            </a:r>
            <a:r>
              <a:rPr lang="zh-TW" altLang="en-US" baseline="0" dirty="0" smtClean="0"/>
              <a:t>回</a:t>
            </a:r>
            <a:r>
              <a:rPr lang="en-US" altLang="zh-TW" baseline="0" dirty="0" smtClean="0"/>
              <a:t>400</a:t>
            </a:r>
            <a:r>
              <a:rPr lang="zh-TW" altLang="en-US" baseline="0" dirty="0" smtClean="0"/>
              <a:t>版本的選項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B1A1CA3-8530-F546-8773-50FCB6633C93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5561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如要將程式</a:t>
            </a:r>
            <a:r>
              <a:rPr lang="en-US" altLang="zh-TW" dirty="0" smtClean="0"/>
              <a:t>release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建議使用</a:t>
            </a:r>
            <a:r>
              <a:rPr lang="en-US" altLang="zh-TW" dirty="0" smtClean="0"/>
              <a:t>Export-&gt;Archive</a:t>
            </a:r>
            <a:r>
              <a:rPr lang="zh-TW" altLang="en-US" dirty="0" smtClean="0"/>
              <a:t>指令 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如左圖</a:t>
            </a:r>
            <a:r>
              <a:rPr lang="en-US" altLang="zh-TW" dirty="0" smtClean="0"/>
              <a:t>)</a:t>
            </a:r>
          </a:p>
          <a:p>
            <a:pPr marL="228600" indent="-228600">
              <a:buAutoNum type="arabicPeriod"/>
            </a:pPr>
            <a:r>
              <a:rPr lang="zh-TW" altLang="en-US" dirty="0" smtClean="0"/>
              <a:t>可以做出乾淨的檔案內容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只有資料庫有紀錄的檔案才會</a:t>
            </a:r>
            <a:r>
              <a:rPr lang="en-US" altLang="zh-TW" dirty="0" smtClean="0"/>
              <a:t>export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避免</a:t>
            </a:r>
            <a:r>
              <a:rPr lang="en-US" altLang="zh-TW" dirty="0" smtClean="0"/>
              <a:t>copy</a:t>
            </a:r>
            <a:r>
              <a:rPr lang="zh-TW" altLang="en-US" dirty="0" smtClean="0"/>
              <a:t>到產線時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把</a:t>
            </a:r>
            <a:r>
              <a:rPr lang="en-US" altLang="zh-TW" dirty="0" smtClean="0"/>
              <a:t>debug</a:t>
            </a:r>
            <a:r>
              <a:rPr lang="zh-TW" altLang="en-US" dirty="0" smtClean="0"/>
              <a:t>時使用的檔案也一起</a:t>
            </a:r>
            <a:r>
              <a:rPr lang="en-US" altLang="zh-TW" dirty="0" smtClean="0"/>
              <a:t>copy</a:t>
            </a:r>
            <a:r>
              <a:rPr lang="zh-TW" altLang="en-US" dirty="0" smtClean="0"/>
              <a:t>到線上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B1A1CA3-8530-F546-8773-50FCB6633C93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0473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此頁流程可參考</a:t>
            </a:r>
            <a:r>
              <a:rPr lang="en-US" altLang="zh-TW" dirty="0" smtClean="0"/>
              <a:t>Mercurial Introduction.pptx</a:t>
            </a:r>
            <a:r>
              <a:rPr lang="zh-TW" altLang="en-US" dirty="0" smtClean="0"/>
              <a:t>的團隊協作部分說明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B1A1CA3-8530-F546-8773-50FCB6633C93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876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此處的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為</a:t>
            </a:r>
            <a:r>
              <a:rPr lang="en-US" altLang="zh-TW" dirty="0" smtClean="0"/>
              <a:t>SCM Server, link</a:t>
            </a:r>
            <a:r>
              <a:rPr lang="zh-TW" altLang="en-US" dirty="0" smtClean="0"/>
              <a:t>取得方式可參考 </a:t>
            </a:r>
            <a:r>
              <a:rPr lang="en-US" altLang="zh-TW" dirty="0" smtClean="0"/>
              <a:t>Slide: SCM_Server_Management_Guide.pptx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B1A1CA3-8530-F546-8773-50FCB6633C93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0810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Clone</a:t>
            </a:r>
            <a:r>
              <a:rPr lang="zh-TW" altLang="en-US" dirty="0" smtClean="0"/>
              <a:t>下來的資料庫</a:t>
            </a:r>
            <a:r>
              <a:rPr lang="en-US" altLang="zh-TW" dirty="0" smtClean="0"/>
              <a:t>, Add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Commit, Update</a:t>
            </a:r>
            <a:r>
              <a:rPr lang="zh-TW" altLang="en-US" dirty="0" smtClean="0"/>
              <a:t>操作均與前面介紹無異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B1A1CA3-8530-F546-8773-50FCB6633C93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90975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當想將更改變動過後的檔案內容 </a:t>
            </a:r>
            <a:r>
              <a:rPr lang="en-US" altLang="zh-TW" dirty="0" smtClean="0"/>
              <a:t>(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) </a:t>
            </a:r>
            <a:r>
              <a:rPr lang="zh-TW" altLang="en-US" dirty="0" smtClean="0"/>
              <a:t>給別人時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先用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將資料庫更新到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上</a:t>
            </a:r>
            <a:r>
              <a:rPr lang="en-US" altLang="zh-TW" dirty="0" smtClean="0"/>
              <a:t>.</a:t>
            </a:r>
          </a:p>
          <a:p>
            <a:pPr marL="228600" indent="-228600">
              <a:buAutoNum type="arabicPeriod"/>
            </a:pPr>
            <a:r>
              <a:rPr lang="zh-TW" altLang="en-US" dirty="0" smtClean="0"/>
              <a:t>協作的人員再從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上</a:t>
            </a:r>
            <a:r>
              <a:rPr lang="en-US" altLang="zh-TW" dirty="0" smtClean="0"/>
              <a:t>Clone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pull </a:t>
            </a:r>
            <a:r>
              <a:rPr lang="zh-TW" altLang="en-US" dirty="0" smtClean="0"/>
              <a:t>資料庫下來即可得到最新的動態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B1A1CA3-8530-F546-8773-50FCB6633C93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7858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Push</a:t>
            </a:r>
            <a:r>
              <a:rPr lang="zh-TW" altLang="en-US" dirty="0" smtClean="0"/>
              <a:t>前須注意</a:t>
            </a:r>
            <a:r>
              <a:rPr lang="en-US" altLang="zh-TW" dirty="0" smtClean="0"/>
              <a:t>, </a:t>
            </a:r>
            <a:r>
              <a:rPr lang="zh-TW" altLang="en-US" dirty="0" smtClean="0"/>
              <a:t>同一分支的每一版本最終必須回到同一條線才能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到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B1A1CA3-8530-F546-8773-50FCB6633C93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8668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B1A1CA3-8530-F546-8773-50FCB6633C93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8647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Pull</a:t>
            </a:r>
            <a:r>
              <a:rPr lang="zh-TW" altLang="en-US" dirty="0" smtClean="0"/>
              <a:t>指令可將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上新的變動版本更新到本機的資料庫中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B1A1CA3-8530-F546-8773-50FCB6633C93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8916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Push: </a:t>
            </a:r>
            <a:r>
              <a:rPr kumimoji="1" lang="zh-TW" altLang="en-US" dirty="0" smtClean="0"/>
              <a:t>將變更同步至中央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或其他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版本庫</a:t>
            </a:r>
            <a:endParaRPr kumimoji="1" lang="en-US" altLang="zh-TW" dirty="0" smtClean="0"/>
          </a:p>
          <a:p>
            <a:r>
              <a:rPr kumimoji="1" lang="en-US" altLang="zh-TW" dirty="0" smtClean="0"/>
              <a:t>Pull: </a:t>
            </a:r>
            <a:r>
              <a:rPr kumimoji="1" lang="zh-TW" altLang="en-US" dirty="0" smtClean="0"/>
              <a:t>將變更從中央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或其他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版本庫同步至本地庫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Changeset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對版本庫一系列的修改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添加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刪除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文件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以及修改版本庫屬性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配置等的記錄</a:t>
            </a:r>
            <a:endParaRPr kumimoji="1" lang="en-US" altLang="zh-TW" dirty="0" smtClean="0"/>
          </a:p>
          <a:p>
            <a:r>
              <a:rPr kumimoji="1" lang="en-US" altLang="zh-TW" dirty="0" smtClean="0"/>
              <a:t>Head: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變更記錄的頂</a:t>
            </a:r>
            <a:r>
              <a:rPr kumimoji="1" lang="en-US" altLang="zh-TW" baseline="0" dirty="0" smtClean="0"/>
              <a:t>	</a:t>
            </a:r>
          </a:p>
          <a:p>
            <a:r>
              <a:rPr kumimoji="1" lang="en-US" altLang="zh-TW" dirty="0" smtClean="0"/>
              <a:t>Tip: header</a:t>
            </a:r>
            <a:r>
              <a:rPr kumimoji="1" lang="zh-TW" altLang="en-US" dirty="0" smtClean="0"/>
              <a:t>的代號</a:t>
            </a:r>
            <a:r>
              <a:rPr kumimoji="1" lang="en-US" altLang="zh-TW" dirty="0" smtClean="0"/>
              <a:t>	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B1A1CA3-8530-F546-8773-50FCB6633C93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1421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從</a:t>
            </a:r>
            <a:r>
              <a:rPr lang="en-US" altLang="zh-TW" dirty="0" smtClean="0"/>
              <a:t>server pull</a:t>
            </a:r>
            <a:r>
              <a:rPr lang="zh-TW" altLang="en-US" dirty="0" smtClean="0"/>
              <a:t>下來的新內容</a:t>
            </a:r>
            <a:r>
              <a:rPr lang="en-US" altLang="zh-TW" dirty="0" smtClean="0"/>
              <a:t>, </a:t>
            </a:r>
            <a:r>
              <a:rPr lang="zh-TW" altLang="en-US" dirty="0" smtClean="0"/>
              <a:t>若資料庫有某個檔案</a:t>
            </a:r>
            <a:r>
              <a:rPr lang="en-US" altLang="zh-TW" dirty="0" smtClean="0"/>
              <a:t>, </a:t>
            </a:r>
            <a:r>
              <a:rPr lang="zh-TW" altLang="en-US" dirty="0" smtClean="0"/>
              <a:t>同時在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與本機都有更動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zh-TW" altLang="en-US" baseline="0" dirty="0" smtClean="0"/>
              <a:t>就會需要</a:t>
            </a:r>
            <a:r>
              <a:rPr lang="en-US" altLang="zh-TW" baseline="0" dirty="0" smtClean="0"/>
              <a:t>merge</a:t>
            </a:r>
            <a:r>
              <a:rPr lang="zh-TW" altLang="en-US" baseline="0" dirty="0" smtClean="0"/>
              <a:t>指令</a:t>
            </a:r>
            <a:r>
              <a:rPr lang="en-US" altLang="zh-TW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zh-TW" dirty="0" smtClean="0"/>
              <a:t>Merge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資料庫會檢查衝突的所在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並由操作人檢查並決定要合併哪些部分</a:t>
            </a:r>
            <a:r>
              <a:rPr lang="en-US" altLang="zh-TW" dirty="0" smtClean="0"/>
              <a:t>.</a:t>
            </a:r>
            <a:br>
              <a:rPr lang="en-US" altLang="zh-TW" dirty="0" smtClean="0"/>
            </a:br>
            <a:r>
              <a:rPr lang="zh-TW" altLang="en-US" dirty="0" smtClean="0"/>
              <a:t>此部分可看</a:t>
            </a:r>
            <a:r>
              <a:rPr lang="en-US" altLang="zh-TW" smtClean="0"/>
              <a:t>Mercurial Tutorial </a:t>
            </a:r>
            <a:r>
              <a:rPr lang="en-US" altLang="zh-TW" dirty="0" smtClean="0"/>
              <a:t>- Advanced</a:t>
            </a:r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B1A1CA3-8530-F546-8773-50FCB6633C93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7505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開始一個資料庫</a:t>
            </a:r>
            <a:r>
              <a:rPr lang="en-US" altLang="zh-TW" dirty="0" smtClean="0"/>
              <a:t>(Repository)</a:t>
            </a:r>
            <a:r>
              <a:rPr lang="zh-TW" altLang="en-US" dirty="0" smtClean="0"/>
              <a:t>的流程</a:t>
            </a:r>
            <a:r>
              <a:rPr lang="en-US" altLang="zh-TW" dirty="0" smtClean="0"/>
              <a:t>: </a:t>
            </a:r>
          </a:p>
          <a:p>
            <a:r>
              <a:rPr lang="en-US" altLang="zh-TW" dirty="0" smtClean="0"/>
              <a:t>Create</a:t>
            </a:r>
            <a:r>
              <a:rPr lang="en-US" altLang="zh-TW" baseline="0" dirty="0" smtClean="0"/>
              <a:t> Repository</a:t>
            </a:r>
          </a:p>
          <a:p>
            <a:r>
              <a:rPr lang="en-US" altLang="zh-TW" baseline="0" dirty="0" smtClean="0"/>
              <a:t>Add File</a:t>
            </a:r>
          </a:p>
          <a:p>
            <a:r>
              <a:rPr lang="en-US" altLang="zh-TW" baseline="0" dirty="0" smtClean="0"/>
              <a:t>Commit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B1A1CA3-8530-F546-8773-50FCB6633C93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635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首先設定一個資料夾建立一個資料庫 </a:t>
            </a:r>
            <a:r>
              <a:rPr lang="en-US" altLang="zh-TW" dirty="0" smtClean="0"/>
              <a:t>(Repository)</a:t>
            </a:r>
          </a:p>
          <a:p>
            <a:r>
              <a:rPr lang="zh-TW" altLang="en-US" dirty="0" smtClean="0"/>
              <a:t>建立後會在資料夾內建立一個</a:t>
            </a:r>
            <a:r>
              <a:rPr lang="en-US" altLang="zh-TW" dirty="0" smtClean="0"/>
              <a:t>”.hg”</a:t>
            </a:r>
            <a:r>
              <a:rPr lang="zh-TW" altLang="en-US" dirty="0" smtClean="0"/>
              <a:t>的目錄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此為資料庫所在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B1A1CA3-8530-F546-8773-50FCB6633C93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047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B1A1CA3-8530-F546-8773-50FCB6633C93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4900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接下來使用</a:t>
            </a:r>
            <a:r>
              <a:rPr lang="en-US" altLang="zh-TW" dirty="0" smtClean="0"/>
              <a:t>Add Files,</a:t>
            </a:r>
          </a:p>
          <a:p>
            <a:r>
              <a:rPr lang="zh-TW" altLang="en-US" dirty="0" smtClean="0"/>
              <a:t>將要控管的檔案加入資料庫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B1A1CA3-8530-F546-8773-50FCB6633C93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9764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檢視要加入的檔案列表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B1A1CA3-8530-F546-8773-50FCB6633C93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9603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對於不想加入的檔案可以設定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.</a:t>
            </a:r>
            <a:r>
              <a:rPr lang="en-US" altLang="zh-TW" baseline="0" dirty="0" err="1" smtClean="0"/>
              <a:t>hgignore</a:t>
            </a:r>
            <a:r>
              <a:rPr lang="zh-TW" altLang="en-US" baseline="0" dirty="0" smtClean="0"/>
              <a:t> 檔案告訴資料庫將它屏蔽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B1A1CA3-8530-F546-8773-50FCB6633C93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7489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檔案新加入完後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或是檔案有更新變動</a:t>
            </a:r>
            <a:r>
              <a:rPr lang="en-US" altLang="zh-TW" dirty="0" smtClean="0"/>
              <a:t>, </a:t>
            </a:r>
            <a:r>
              <a:rPr lang="zh-TW" altLang="en-US" dirty="0" smtClean="0"/>
              <a:t>都要做一次</a:t>
            </a:r>
            <a:r>
              <a:rPr lang="en-US" altLang="zh-TW" dirty="0" smtClean="0"/>
              <a:t>Commit </a:t>
            </a:r>
            <a:r>
              <a:rPr lang="zh-TW" altLang="en-US" dirty="0" smtClean="0"/>
              <a:t>動作 才算將變動更新入資料庫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B1A1CA3-8530-F546-8773-50FCB6633C93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414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按一下以編輯母片子標題樣式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5149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562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95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2117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1926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7851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401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0267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3110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808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將圖片拖曳至版面配置區或按一下圖示以新增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7366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"/>
          <p:cNvSpPr txBox="1">
            <a:spLocks noChangeArrowheads="1"/>
          </p:cNvSpPr>
          <p:nvPr/>
        </p:nvSpPr>
        <p:spPr bwMode="auto">
          <a:xfrm>
            <a:off x="914400" y="6321425"/>
            <a:ext cx="1905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3352800" y="6321425"/>
            <a:ext cx="289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781800" y="6319838"/>
            <a:ext cx="1901825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6248400" y="6324600"/>
            <a:ext cx="457200" cy="3810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FFFF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6477000" y="6248400"/>
            <a:ext cx="533400" cy="304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F0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6400800" y="6400800"/>
            <a:ext cx="533400" cy="304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33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205538"/>
            <a:ext cx="16764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3" name="AutoShape 8"/>
          <p:cNvSpPr>
            <a:spLocks noChangeArrowheads="1"/>
          </p:cNvSpPr>
          <p:nvPr/>
        </p:nvSpPr>
        <p:spPr bwMode="auto">
          <a:xfrm flipV="1">
            <a:off x="0" y="0"/>
            <a:ext cx="1066800" cy="2667000"/>
          </a:xfrm>
          <a:prstGeom prst="rtTriangle">
            <a:avLst/>
          </a:prstGeom>
          <a:gradFill rotWithShape="0">
            <a:gsLst>
              <a:gs pos="0">
                <a:srgbClr val="D8D882"/>
              </a:gs>
              <a:gs pos="100000">
                <a:srgbClr val="FFFF99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" name="AutoShape 9"/>
          <p:cNvSpPr>
            <a:spLocks noChangeArrowheads="1"/>
          </p:cNvSpPr>
          <p:nvPr/>
        </p:nvSpPr>
        <p:spPr bwMode="auto">
          <a:xfrm>
            <a:off x="0" y="1447800"/>
            <a:ext cx="2514600" cy="5410200"/>
          </a:xfrm>
          <a:prstGeom prst="rtTriangle">
            <a:avLst/>
          </a:prstGeom>
          <a:gradFill rotWithShape="0">
            <a:gsLst>
              <a:gs pos="0">
                <a:srgbClr val="9BC1B7"/>
              </a:gs>
              <a:gs pos="100000">
                <a:srgbClr val="CDFFF2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5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dirty="0"/>
              <a:t>請按一下滑鼠，編輯標題文的格式。</a:t>
            </a:r>
          </a:p>
        </p:txBody>
      </p:sp>
      <p:sp>
        <p:nvSpPr>
          <p:cNvPr id="1036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04545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dirty="0"/>
              <a:t>請按滑鼠，編輯大綱文字格式。</a:t>
            </a:r>
          </a:p>
          <a:p>
            <a:pPr lvl="1"/>
            <a:r>
              <a:rPr lang="zh-TW" altLang="en-GB" dirty="0"/>
              <a:t>第二個大綱層次</a:t>
            </a:r>
          </a:p>
          <a:p>
            <a:pPr lvl="2"/>
            <a:r>
              <a:rPr lang="zh-TW" altLang="en-GB" dirty="0"/>
              <a:t>第三個大綱層次</a:t>
            </a:r>
          </a:p>
          <a:p>
            <a:pPr lvl="3"/>
            <a:r>
              <a:rPr lang="zh-TW" altLang="en-GB" dirty="0"/>
              <a:t>第四個大綱層次</a:t>
            </a:r>
          </a:p>
          <a:p>
            <a:pPr lvl="4"/>
            <a:r>
              <a:rPr lang="zh-TW" altLang="en-GB" dirty="0"/>
              <a:t>第五個大綱層次</a:t>
            </a:r>
          </a:p>
          <a:p>
            <a:pPr lvl="4"/>
            <a:r>
              <a:rPr lang="zh-TW" altLang="en-GB" dirty="0"/>
              <a:t>第六個大綱層次</a:t>
            </a:r>
          </a:p>
          <a:p>
            <a:pPr lvl="4"/>
            <a:r>
              <a:rPr lang="zh-TW" altLang="en-GB" dirty="0"/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3600">
          <a:solidFill>
            <a:srgbClr val="333399"/>
          </a:solidFill>
          <a:latin typeface="Tahoma"/>
          <a:ea typeface="+mj-ea"/>
          <a:cs typeface="新細明體" charset="0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9pPr>
    </p:titleStyle>
    <p:bodyStyle>
      <a:lvl1pPr marL="342900" indent="-3429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3200">
          <a:solidFill>
            <a:srgbClr val="000000"/>
          </a:solidFill>
          <a:latin typeface="Tahoma"/>
          <a:ea typeface="+mn-ea"/>
          <a:cs typeface="新細明體" charset="0"/>
        </a:defRPr>
      </a:lvl1pPr>
      <a:lvl2pPr marL="742950" indent="-285750" algn="l" defTabSz="449263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zh-hginit.readthedocs.org/en/lates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Hg </a:t>
            </a:r>
            <a:r>
              <a:rPr lang="en-US" altLang="zh-TW" dirty="0" err="1"/>
              <a:t>Init</a:t>
            </a:r>
            <a:r>
              <a:rPr lang="en-US" altLang="zh-TW" dirty="0"/>
              <a:t>: Mercurial </a:t>
            </a:r>
            <a:r>
              <a:rPr lang="en-US" altLang="zh-TW" dirty="0" smtClean="0"/>
              <a:t>Tutorial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400" dirty="0">
                <a:hlinkClick r:id="rId2"/>
              </a:rPr>
              <a:t>http://zh-hginit.readthedocs.org/en/latest</a:t>
            </a:r>
            <a:r>
              <a:rPr lang="en-US" altLang="zh-TW" sz="2400" dirty="0" smtClean="0">
                <a:hlinkClick r:id="rId2"/>
              </a:rPr>
              <a:t>/</a:t>
            </a:r>
            <a:endParaRPr lang="en-US" altLang="zh-TW" sz="2400" dirty="0" smtClean="0"/>
          </a:p>
          <a:p>
            <a:endParaRPr kumimoji="1"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Start a Repository: </a:t>
            </a:r>
            <a:r>
              <a:rPr lang="en-US" altLang="zh-TW" dirty="0" smtClean="0"/>
              <a:t>hg commit</a:t>
            </a:r>
            <a:endParaRPr kumimoji="1" lang="zh-TW" altLang="en-US" dirty="0"/>
          </a:p>
        </p:txBody>
      </p:sp>
      <p:pic>
        <p:nvPicPr>
          <p:cNvPr id="4" name="內容版面配置區 3" descr="HgManual_08.jpg"/>
          <p:cNvPicPr>
            <a:picLocks noGrp="1" noChangeAspect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231" b="-13231"/>
          <a:stretch>
            <a:fillRect/>
          </a:stretch>
        </p:blipFill>
        <p:spPr/>
      </p:pic>
      <p:pic>
        <p:nvPicPr>
          <p:cNvPr id="6" name="內容版面配置區 5" descr="HgManual_09.jpg"/>
          <p:cNvPicPr>
            <a:picLocks noGrp="1" noChangeAspect="1"/>
          </p:cNvPicPr>
          <p:nvPr>
            <p:ph sz="half" idx="2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r="-1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351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Start a Repository: hg commit</a:t>
            </a:r>
            <a:endParaRPr kumimoji="1" lang="zh-TW" altLang="en-US" dirty="0"/>
          </a:p>
        </p:txBody>
      </p:sp>
      <p:pic>
        <p:nvPicPr>
          <p:cNvPr id="4" name="內容版面配置區 3" descr="HgManual_07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66" r="-18766"/>
          <a:stretch>
            <a:fillRect/>
          </a:stretch>
        </p:blipFill>
        <p:spPr>
          <a:xfrm>
            <a:off x="457200" y="1604962"/>
            <a:ext cx="8045450" cy="4632349"/>
          </a:xfrm>
        </p:spPr>
      </p:pic>
    </p:spTree>
    <p:extLst>
      <p:ext uri="{BB962C8B-B14F-4D97-AF65-F5344CB8AC3E}">
        <p14:creationId xmlns:p14="http://schemas.microsoft.com/office/powerpoint/2010/main" val="364393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Start a Repository: hg </a:t>
            </a:r>
            <a:r>
              <a:rPr lang="en-US" altLang="zh-TW" dirty="0" smtClean="0"/>
              <a:t>revert</a:t>
            </a:r>
            <a:endParaRPr kumimoji="1" lang="zh-TW" altLang="en-US" dirty="0"/>
          </a:p>
        </p:txBody>
      </p:sp>
      <p:pic>
        <p:nvPicPr>
          <p:cNvPr id="4" name="內容版面配置區 3" descr="HgManual_19.JP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891" r="-53891"/>
          <a:stretch>
            <a:fillRect/>
          </a:stretch>
        </p:blipFill>
        <p:spPr>
          <a:xfrm>
            <a:off x="457200" y="1604962"/>
            <a:ext cx="8045450" cy="4704357"/>
          </a:xfrm>
        </p:spPr>
      </p:pic>
    </p:spTree>
    <p:extLst>
      <p:ext uri="{BB962C8B-B14F-4D97-AF65-F5344CB8AC3E}">
        <p14:creationId xmlns:p14="http://schemas.microsoft.com/office/powerpoint/2010/main" val="336574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Start a Repository: hg </a:t>
            </a:r>
            <a:r>
              <a:rPr lang="en-US" altLang="zh-TW" dirty="0" smtClean="0"/>
              <a:t>revert</a:t>
            </a:r>
            <a:endParaRPr kumimoji="1" lang="zh-TW" altLang="en-US" dirty="0"/>
          </a:p>
        </p:txBody>
      </p:sp>
      <p:pic>
        <p:nvPicPr>
          <p:cNvPr id="6" name="內容版面配置區 5" descr="HgManual_21.JPG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64" b="14864"/>
          <a:stretch>
            <a:fillRect/>
          </a:stretch>
        </p:blipFill>
        <p:spPr/>
      </p:pic>
      <p:pic>
        <p:nvPicPr>
          <p:cNvPr id="7" name="內容版面配置區 6" descr="HgManual_20.JPG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633" b="-246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148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Start a Repository: hg </a:t>
            </a:r>
            <a:r>
              <a:rPr lang="en-US" altLang="zh-TW" dirty="0" smtClean="0"/>
              <a:t>update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48880"/>
            <a:ext cx="3946525" cy="2464423"/>
          </a:xfrm>
        </p:spPr>
      </p:pic>
      <p:pic>
        <p:nvPicPr>
          <p:cNvPr id="12" name="內容版面配置區 11"/>
          <p:cNvPicPr>
            <a:picLocks noGrp="1" noChangeAspect="1"/>
          </p:cNvPicPr>
          <p:nvPr>
            <p:ph sz="half" idx="2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5" y="2101732"/>
            <a:ext cx="3946525" cy="2981562"/>
          </a:xfrm>
        </p:spPr>
      </p:pic>
      <p:sp>
        <p:nvSpPr>
          <p:cNvPr id="9" name="矩形 8"/>
          <p:cNvSpPr/>
          <p:nvPr/>
        </p:nvSpPr>
        <p:spPr bwMode="auto">
          <a:xfrm>
            <a:off x="1403648" y="3140968"/>
            <a:ext cx="1152128" cy="1440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403648" y="2855615"/>
            <a:ext cx="1152128" cy="1440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148064" y="4581128"/>
            <a:ext cx="1512168" cy="1440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2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Start a Repository: hg </a:t>
            </a:r>
            <a:r>
              <a:rPr lang="en-US" altLang="zh-TW" dirty="0" smtClean="0"/>
              <a:t>archive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4396"/>
            <a:ext cx="3946525" cy="3396234"/>
          </a:xfr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5" y="1772816"/>
            <a:ext cx="4465959" cy="3260201"/>
          </a:xfrm>
        </p:spPr>
      </p:pic>
      <p:sp>
        <p:nvSpPr>
          <p:cNvPr id="7" name="矩形 6"/>
          <p:cNvSpPr/>
          <p:nvPr/>
        </p:nvSpPr>
        <p:spPr bwMode="auto">
          <a:xfrm>
            <a:off x="5292080" y="3068960"/>
            <a:ext cx="2448272" cy="21602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9639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Settin</a:t>
            </a:r>
            <a:r>
              <a:rPr lang="en-US" altLang="zh-TW" dirty="0" smtClean="0"/>
              <a:t>g Up for a Team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kumimoji="1" lang="en-US" altLang="zh-TW" dirty="0" smtClean="0"/>
              <a:t>Serve</a:t>
            </a:r>
          </a:p>
          <a:p>
            <a:pPr marL="457200" indent="-457200">
              <a:buFont typeface="Arial"/>
              <a:buChar char="•"/>
            </a:pPr>
            <a:r>
              <a:rPr lang="en-US" altLang="zh-TW" dirty="0" smtClean="0"/>
              <a:t>Clone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TW" dirty="0" smtClean="0"/>
              <a:t>Push</a:t>
            </a:r>
          </a:p>
          <a:p>
            <a:pPr marL="457200" indent="-457200">
              <a:buFont typeface="Arial"/>
              <a:buChar char="•"/>
            </a:pPr>
            <a:r>
              <a:rPr lang="en-US" altLang="zh-TW" dirty="0" smtClean="0"/>
              <a:t>Pull</a:t>
            </a:r>
            <a:endParaRPr kumimoji="1" lang="en-US" altLang="zh-TW" dirty="0" smtClean="0"/>
          </a:p>
          <a:p>
            <a:pPr marL="457200" indent="-457200">
              <a:buFont typeface="Arial"/>
              <a:buChar char="•"/>
            </a:pPr>
            <a:r>
              <a:rPr lang="en-US" altLang="zh-TW" dirty="0" smtClean="0"/>
              <a:t>Merge</a:t>
            </a:r>
            <a:endParaRPr kumimoji="1" lang="zh-TW" altLang="en-US" dirty="0"/>
          </a:p>
        </p:txBody>
      </p:sp>
      <p:pic>
        <p:nvPicPr>
          <p:cNvPr id="5" name="內容版面配置區 4" descr="Mercurial team operate Canvas 3.jpg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119" r="-103119"/>
          <a:stretch>
            <a:fillRect/>
          </a:stretch>
        </p:blipFill>
        <p:spPr>
          <a:xfrm>
            <a:off x="1691680" y="1484784"/>
            <a:ext cx="3946525" cy="3975100"/>
          </a:xfrm>
        </p:spPr>
      </p:pic>
      <p:pic>
        <p:nvPicPr>
          <p:cNvPr id="6" name="圖片 5" descr="Mercurial team operate Canvas 1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066" y="1124744"/>
            <a:ext cx="4097086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6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Setting Up for a Team: hg clone</a:t>
            </a:r>
            <a:endParaRPr kumimoji="1" lang="zh-TW" altLang="en-US" dirty="0"/>
          </a:p>
        </p:txBody>
      </p:sp>
      <p:pic>
        <p:nvPicPr>
          <p:cNvPr id="6" name="內容版面配置區 5" descr="HgManual_12.JP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8" r="8798"/>
          <a:stretch>
            <a:fillRect/>
          </a:stretch>
        </p:blipFill>
        <p:spPr>
          <a:xfrm>
            <a:off x="395288" y="1989138"/>
            <a:ext cx="3946525" cy="3975100"/>
          </a:xfrm>
        </p:spPr>
      </p:pic>
      <p:sp>
        <p:nvSpPr>
          <p:cNvPr id="7" name="文字版面配置區 6"/>
          <p:cNvSpPr>
            <a:spLocks noGrp="1"/>
          </p:cNvSpPr>
          <p:nvPr>
            <p:ph sz="half" idx="2"/>
          </p:nvPr>
        </p:nvSpPr>
        <p:spPr>
          <a:xfrm>
            <a:off x="323528" y="908720"/>
            <a:ext cx="8064895" cy="1728191"/>
          </a:xfrm>
        </p:spPr>
        <p:txBody>
          <a:bodyPr/>
          <a:lstStyle/>
          <a:p>
            <a:endParaRPr lang="en-US" altLang="zh-TW" sz="2000" dirty="0" smtClean="0"/>
          </a:p>
          <a:p>
            <a:r>
              <a:rPr lang="en-US" altLang="zh-TW" sz="2000" dirty="0" smtClean="0"/>
              <a:t>Start at client:</a:t>
            </a:r>
          </a:p>
          <a:p>
            <a:r>
              <a:rPr kumimoji="1" lang="en-US" altLang="zh-TW" sz="2000" dirty="0" smtClean="0"/>
              <a:t>Clone a copy from server, then edit your code. Commit each update when finish the coding.</a:t>
            </a:r>
            <a:endParaRPr kumimoji="1" lang="zh-TW" altLang="en-US" sz="2000" dirty="0"/>
          </a:p>
        </p:txBody>
      </p:sp>
      <p:pic>
        <p:nvPicPr>
          <p:cNvPr id="8" name="圖片 7" descr="HgManual_1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276872"/>
            <a:ext cx="45434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After Editing Project….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Add Files</a:t>
            </a:r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Commit</a:t>
            </a:r>
            <a:endParaRPr lang="zh-TW" altLang="en-US" dirty="0"/>
          </a:p>
        </p:txBody>
      </p:sp>
      <p:pic>
        <p:nvPicPr>
          <p:cNvPr id="5" name="圖片 4" descr="20140418-00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420888"/>
            <a:ext cx="5808960" cy="41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for a Team: hg </a:t>
            </a:r>
            <a:r>
              <a:rPr lang="en-US" altLang="zh-TW" dirty="0" smtClean="0"/>
              <a:t>push</a:t>
            </a:r>
            <a:endParaRPr kumimoji="1"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After editing and commit the updates, it’s time to push the change to server</a:t>
            </a:r>
            <a:endParaRPr kumimoji="1" lang="zh-TW" altLang="en-US" sz="2000" dirty="0"/>
          </a:p>
        </p:txBody>
      </p:sp>
      <p:pic>
        <p:nvPicPr>
          <p:cNvPr id="7" name="圖片 6" descr="HgManual_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92896"/>
            <a:ext cx="4267200" cy="3437119"/>
          </a:xfrm>
          <a:prstGeom prst="rect">
            <a:avLst/>
          </a:prstGeom>
        </p:spPr>
      </p:pic>
      <p:pic>
        <p:nvPicPr>
          <p:cNvPr id="8" name="圖片 7" descr="HgManual_17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420888"/>
            <a:ext cx="4449010" cy="357301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2555776" y="2636912"/>
            <a:ext cx="360040" cy="21602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31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Mercurial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kumimoji="1" lang="en-US" altLang="zh-TW" sz="2800" dirty="0" smtClean="0"/>
              <a:t>Mercurial is a modern, open source, distributed version control system (DVCS).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TW" sz="2800" dirty="0" smtClean="0"/>
              <a:t>Newest version: Mercurial 2.9</a:t>
            </a:r>
          </a:p>
          <a:p>
            <a:pPr marL="457200" indent="-457200">
              <a:buFont typeface="Arial"/>
              <a:buChar char="•"/>
            </a:pPr>
            <a:endParaRPr kumimoji="1" lang="en-US" altLang="zh-TW" sz="2800" dirty="0" smtClean="0"/>
          </a:p>
          <a:p>
            <a:pPr marL="457200" indent="-457200">
              <a:buFont typeface="Arial"/>
              <a:buChar char="•"/>
            </a:pPr>
            <a:r>
              <a:rPr lang="en-US" altLang="zh-TW" sz="2800" dirty="0" err="1" smtClean="0"/>
              <a:t>Tortoisehg</a:t>
            </a:r>
            <a:r>
              <a:rPr lang="en-US" altLang="zh-TW" sz="2800" dirty="0" smtClean="0"/>
              <a:t>: Window shell extension for Mercurial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TW" sz="2800" dirty="0" smtClean="0"/>
              <a:t>Newest version: </a:t>
            </a:r>
            <a:r>
              <a:rPr kumimoji="1" lang="en-US" altLang="zh-TW" sz="2800" dirty="0" err="1" smtClean="0"/>
              <a:t>Tortoisehg</a:t>
            </a:r>
            <a:r>
              <a:rPr kumimoji="1" lang="en-US" altLang="zh-TW" sz="2800" dirty="0" smtClean="0"/>
              <a:t> 2.11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27143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Push Error</a:t>
            </a:r>
            <a:endParaRPr lang="zh-TW" altLang="en-US" dirty="0"/>
          </a:p>
        </p:txBody>
      </p:sp>
      <p:pic>
        <p:nvPicPr>
          <p:cNvPr id="4" name="內容版面配置區 3" descr="螢幕快照 2014-04-14 下午3.18.54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19" r="-10719"/>
          <a:stretch>
            <a:fillRect/>
          </a:stretch>
        </p:blipFill>
        <p:spPr>
          <a:xfrm>
            <a:off x="-684585" y="1268760"/>
            <a:ext cx="10347641" cy="5112568"/>
          </a:xfrm>
        </p:spPr>
      </p:pic>
      <p:sp>
        <p:nvSpPr>
          <p:cNvPr id="3" name="矩形 2"/>
          <p:cNvSpPr/>
          <p:nvPr/>
        </p:nvSpPr>
        <p:spPr bwMode="auto">
          <a:xfrm>
            <a:off x="1835696" y="2060848"/>
            <a:ext cx="432048" cy="100811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43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Team Operation Flow</a:t>
            </a:r>
            <a:endParaRPr kumimoji="1" lang="zh-TW" altLang="en-US" dirty="0"/>
          </a:p>
        </p:txBody>
      </p:sp>
      <p:pic>
        <p:nvPicPr>
          <p:cNvPr id="4" name="內容版面配置區 3" descr="Mercurial team operate Canvas 2.jpg"/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450" t="-776" r="-103603" b="-1035"/>
          <a:stretch/>
        </p:blipFill>
        <p:spPr>
          <a:xfrm>
            <a:off x="812800" y="1592262"/>
            <a:ext cx="8045450" cy="4999037"/>
          </a:xfrm>
        </p:spPr>
      </p:pic>
    </p:spTree>
    <p:extLst>
      <p:ext uri="{BB962C8B-B14F-4D97-AF65-F5344CB8AC3E}">
        <p14:creationId xmlns:p14="http://schemas.microsoft.com/office/powerpoint/2010/main" val="12293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Setting Up for a Team: hg </a:t>
            </a:r>
            <a:r>
              <a:rPr lang="en-US" altLang="zh-TW" dirty="0" smtClean="0"/>
              <a:t>pull</a:t>
            </a:r>
            <a:endParaRPr kumimoji="1" lang="zh-TW" altLang="en-US" dirty="0"/>
          </a:p>
        </p:txBody>
      </p:sp>
      <p:pic>
        <p:nvPicPr>
          <p:cNvPr id="5" name="內容版面配置區 4" descr="HgManual_22.JP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332" r="-31332"/>
          <a:stretch>
            <a:fillRect/>
          </a:stretch>
        </p:blipFill>
        <p:spPr/>
      </p:pic>
      <p:sp>
        <p:nvSpPr>
          <p:cNvPr id="3" name="矩形 2"/>
          <p:cNvSpPr/>
          <p:nvPr/>
        </p:nvSpPr>
        <p:spPr bwMode="auto">
          <a:xfrm>
            <a:off x="4499992" y="1844824"/>
            <a:ext cx="288032" cy="1440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394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Setting Up for a Team: </a:t>
            </a:r>
            <a:r>
              <a:rPr lang="en-US" altLang="zh-TW" dirty="0" smtClean="0"/>
              <a:t>Update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1. If you start to modify a project after a period time, it’s better “</a:t>
            </a:r>
            <a:r>
              <a:rPr kumimoji="1" lang="en-US" altLang="zh-TW" dirty="0" smtClean="0">
                <a:solidFill>
                  <a:srgbClr val="FF0000"/>
                </a:solidFill>
              </a:rPr>
              <a:t>Pull First</a:t>
            </a:r>
            <a:r>
              <a:rPr kumimoji="1" lang="en-US" altLang="zh-TW" dirty="0" smtClean="0"/>
              <a:t>” to check if something new on server.</a:t>
            </a:r>
            <a:endParaRPr lang="en-US" altLang="zh-TW" dirty="0" smtClean="0"/>
          </a:p>
          <a:p>
            <a:r>
              <a:rPr kumimoji="1" lang="en-US" altLang="zh-TW" dirty="0" smtClean="0"/>
              <a:t>2. </a:t>
            </a:r>
            <a:r>
              <a:rPr lang="en-US" altLang="zh-TW" dirty="0" smtClean="0"/>
              <a:t>After pull new concepts down to computer, use “update” to combine into your project.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8625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for a Team: </a:t>
            </a:r>
            <a:r>
              <a:rPr lang="en-US" altLang="zh-TW" dirty="0" smtClean="0"/>
              <a:t>Update</a:t>
            </a:r>
            <a:endParaRPr kumimoji="1" lang="zh-TW" altLang="en-US" dirty="0"/>
          </a:p>
        </p:txBody>
      </p:sp>
      <p:pic>
        <p:nvPicPr>
          <p:cNvPr id="4" name="內容版面配置區 3" descr="20140418-002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49" r="-13249"/>
          <a:stretch>
            <a:fillRect/>
          </a:stretch>
        </p:blipFill>
        <p:spPr>
          <a:xfrm>
            <a:off x="-612576" y="1412776"/>
            <a:ext cx="10347642" cy="5112568"/>
          </a:xfrm>
        </p:spPr>
      </p:pic>
    </p:spTree>
    <p:extLst>
      <p:ext uri="{BB962C8B-B14F-4D97-AF65-F5344CB8AC3E}">
        <p14:creationId xmlns:p14="http://schemas.microsoft.com/office/powerpoint/2010/main" val="189898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for a Team: hg </a:t>
            </a:r>
            <a:r>
              <a:rPr lang="en-US" altLang="zh-TW" dirty="0" smtClean="0"/>
              <a:t>merge</a:t>
            </a:r>
            <a:endParaRPr kumimoji="1" lang="zh-TW" altLang="en-US" dirty="0"/>
          </a:p>
        </p:txBody>
      </p:sp>
      <p:pic>
        <p:nvPicPr>
          <p:cNvPr id="4" name="內容版面配置區 3" descr="HgManual_18.JP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253" r="-312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81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Terms of Mercurial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altLang="zh-TW" sz="2800" dirty="0" smtClean="0"/>
              <a:t>Push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TW" sz="2800" dirty="0" smtClean="0"/>
              <a:t>Pull</a:t>
            </a:r>
          </a:p>
          <a:p>
            <a:pPr marL="457200" indent="-457200">
              <a:buFont typeface="Arial"/>
              <a:buChar char="•"/>
            </a:pPr>
            <a:r>
              <a:rPr lang="en-US" altLang="zh-TW" sz="2800" dirty="0" err="1" smtClean="0"/>
              <a:t>Changeset</a:t>
            </a:r>
            <a:endParaRPr lang="en-US" altLang="zh-TW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en-US" altLang="zh-TW" sz="2800" dirty="0" smtClean="0"/>
              <a:t>Head</a:t>
            </a:r>
          </a:p>
          <a:p>
            <a:pPr marL="457200" indent="-457200">
              <a:buFont typeface="Arial"/>
              <a:buChar char="•"/>
            </a:pPr>
            <a:r>
              <a:rPr lang="en-US" altLang="zh-TW" sz="2800" dirty="0" smtClean="0"/>
              <a:t>Tip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948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 Start a Repository  </a:t>
            </a:r>
            <a:endParaRPr kumimoji="1" lang="zh-TW" altLang="en-US" dirty="0"/>
          </a:p>
        </p:txBody>
      </p:sp>
      <p:pic>
        <p:nvPicPr>
          <p:cNvPr id="4" name="內容版面配置區 3" descr="Mercurial team operate Canvas4.jp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293" r="-184293"/>
          <a:stretch>
            <a:fillRect/>
          </a:stretch>
        </p:blipFill>
        <p:spPr>
          <a:xfrm>
            <a:off x="457200" y="1604962"/>
            <a:ext cx="8045450" cy="4128293"/>
          </a:xfrm>
        </p:spPr>
      </p:pic>
    </p:spTree>
    <p:extLst>
      <p:ext uri="{BB962C8B-B14F-4D97-AF65-F5344CB8AC3E}">
        <p14:creationId xmlns:p14="http://schemas.microsoft.com/office/powerpoint/2010/main" val="339598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Start a </a:t>
            </a:r>
            <a:r>
              <a:rPr lang="en-US" altLang="zh-TW" dirty="0" smtClean="0"/>
              <a:t>Repository: hg </a:t>
            </a:r>
            <a:r>
              <a:rPr lang="en-US" altLang="zh-TW" dirty="0" err="1" smtClean="0"/>
              <a:t>Init</a:t>
            </a:r>
            <a:endParaRPr kumimoji="1" lang="zh-TW" altLang="en-US" dirty="0"/>
          </a:p>
        </p:txBody>
      </p:sp>
      <p:pic>
        <p:nvPicPr>
          <p:cNvPr id="4" name="內容版面配置區 3" descr="HgManual_01.jpg"/>
          <p:cNvPicPr>
            <a:picLocks noGrp="1" noChangeAspect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7" r="6427"/>
          <a:stretch>
            <a:fillRect/>
          </a:stretch>
        </p:blipFill>
        <p:spPr/>
      </p:pic>
      <p:pic>
        <p:nvPicPr>
          <p:cNvPr id="6" name="內容版面配置區 5" descr="HgManual_02.jpg"/>
          <p:cNvPicPr>
            <a:picLocks noGrp="1" noChangeAspect="1"/>
          </p:cNvPicPr>
          <p:nvPr>
            <p:ph sz="half" idx="2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0" r="98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6000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Start a Repository: hg </a:t>
            </a:r>
            <a:r>
              <a:rPr lang="en-US" altLang="zh-TW" dirty="0" err="1"/>
              <a:t>Init</a:t>
            </a:r>
            <a:endParaRPr kumimoji="1" lang="zh-TW" altLang="en-US" dirty="0"/>
          </a:p>
        </p:txBody>
      </p:sp>
      <p:pic>
        <p:nvPicPr>
          <p:cNvPr id="6" name="內容版面配置區 5" descr="HgManual_03.jp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667" r="-19667"/>
          <a:stretch>
            <a:fillRect/>
          </a:stretch>
        </p:blipFill>
        <p:spPr>
          <a:xfrm>
            <a:off x="457200" y="1604962"/>
            <a:ext cx="8426566" cy="4776366"/>
          </a:xfrm>
        </p:spPr>
      </p:pic>
    </p:spTree>
    <p:extLst>
      <p:ext uri="{BB962C8B-B14F-4D97-AF65-F5344CB8AC3E}">
        <p14:creationId xmlns:p14="http://schemas.microsoft.com/office/powerpoint/2010/main" val="347503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Start a Repository: hg </a:t>
            </a:r>
            <a:r>
              <a:rPr lang="en-US" altLang="zh-TW" dirty="0" smtClean="0"/>
              <a:t>add</a:t>
            </a:r>
            <a:endParaRPr kumimoji="1" lang="zh-TW" altLang="en-US" dirty="0"/>
          </a:p>
        </p:txBody>
      </p:sp>
      <p:pic>
        <p:nvPicPr>
          <p:cNvPr id="4" name="內容版面配置區 3" descr="HgManual_04.jp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380" r="-42380"/>
          <a:stretch>
            <a:fillRect/>
          </a:stretch>
        </p:blipFill>
        <p:spPr>
          <a:xfrm>
            <a:off x="457200" y="1604962"/>
            <a:ext cx="8045450" cy="4776365"/>
          </a:xfrm>
        </p:spPr>
      </p:pic>
    </p:spTree>
    <p:extLst>
      <p:ext uri="{BB962C8B-B14F-4D97-AF65-F5344CB8AC3E}">
        <p14:creationId xmlns:p14="http://schemas.microsoft.com/office/powerpoint/2010/main" val="27848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Start a Repository: </a:t>
            </a:r>
            <a:r>
              <a:rPr lang="en-US" altLang="zh-TW" dirty="0" smtClean="0"/>
              <a:t>hg add</a:t>
            </a:r>
            <a:endParaRPr kumimoji="1" lang="zh-TW" altLang="en-US" dirty="0"/>
          </a:p>
        </p:txBody>
      </p:sp>
      <p:pic>
        <p:nvPicPr>
          <p:cNvPr id="4" name="內容版面配置區 3" descr="HgManual_06.jp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03" r="-17503"/>
          <a:stretch>
            <a:fillRect/>
          </a:stretch>
        </p:blipFill>
        <p:spPr>
          <a:xfrm>
            <a:off x="457200" y="1604962"/>
            <a:ext cx="8045450" cy="4776365"/>
          </a:xfrm>
        </p:spPr>
      </p:pic>
    </p:spTree>
    <p:extLst>
      <p:ext uri="{BB962C8B-B14F-4D97-AF65-F5344CB8AC3E}">
        <p14:creationId xmlns:p14="http://schemas.microsoft.com/office/powerpoint/2010/main" val="283029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Start a Repository: </a:t>
            </a:r>
            <a:r>
              <a:rPr lang="en-US" altLang="zh-TW" dirty="0" smtClean="0"/>
              <a:t>Ignore</a:t>
            </a:r>
            <a:endParaRPr kumimoji="1" lang="zh-TW" altLang="en-US" b="1" dirty="0"/>
          </a:p>
        </p:txBody>
      </p:sp>
      <p:pic>
        <p:nvPicPr>
          <p:cNvPr id="4" name="內容版面配置區 3" descr="HgManual_05.jp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14" r="-21614"/>
          <a:stretch>
            <a:fillRect/>
          </a:stretch>
        </p:blipFill>
        <p:spPr>
          <a:xfrm>
            <a:off x="457200" y="1604962"/>
            <a:ext cx="8045450" cy="4200301"/>
          </a:xfrm>
        </p:spPr>
      </p:pic>
    </p:spTree>
    <p:extLst>
      <p:ext uri="{BB962C8B-B14F-4D97-AF65-F5344CB8AC3E}">
        <p14:creationId xmlns:p14="http://schemas.microsoft.com/office/powerpoint/2010/main" val="170846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gurd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新細明體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Sigurd.potx</Template>
  <TotalTime>29516</TotalTime>
  <Words>848</Words>
  <Application>Microsoft Office PowerPoint</Application>
  <PresentationFormat>如螢幕大小 (4:3)</PresentationFormat>
  <Paragraphs>115</Paragraphs>
  <Slides>25</Slides>
  <Notes>20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Sigurd</vt:lpstr>
      <vt:lpstr>Hg Init: Mercurial Tutorial</vt:lpstr>
      <vt:lpstr>Mercurial</vt:lpstr>
      <vt:lpstr>Terms of Mercurial</vt:lpstr>
      <vt:lpstr>To Start a Repository  </vt:lpstr>
      <vt:lpstr>To Start a Repository: hg Init</vt:lpstr>
      <vt:lpstr>To Start a Repository: hg Init</vt:lpstr>
      <vt:lpstr>To Start a Repository: hg add</vt:lpstr>
      <vt:lpstr>To Start a Repository: hg add</vt:lpstr>
      <vt:lpstr>To Start a Repository: Ignore</vt:lpstr>
      <vt:lpstr>To Start a Repository: hg commit</vt:lpstr>
      <vt:lpstr>To Start a Repository: hg commit</vt:lpstr>
      <vt:lpstr>To Start a Repository: hg revert</vt:lpstr>
      <vt:lpstr>To Start a Repository: hg revert</vt:lpstr>
      <vt:lpstr>To Start a Repository: hg update</vt:lpstr>
      <vt:lpstr>To Start a Repository: hg archive</vt:lpstr>
      <vt:lpstr>Setting Up for a Team</vt:lpstr>
      <vt:lpstr>Setting Up for a Team: hg clone</vt:lpstr>
      <vt:lpstr>After Editing Project….</vt:lpstr>
      <vt:lpstr>Setting Up for a Team: hg push</vt:lpstr>
      <vt:lpstr>Push Error</vt:lpstr>
      <vt:lpstr>Team Operation Flow</vt:lpstr>
      <vt:lpstr> Setting Up for a Team: hg pull</vt:lpstr>
      <vt:lpstr> Setting Up for a Team: Update</vt:lpstr>
      <vt:lpstr>Setting Up for a Team: Update</vt:lpstr>
      <vt:lpstr>Setting Up for a Team: hg merge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Serge Wang</dc:creator>
  <cp:lastModifiedBy>Cao_Arkhan(曹正宏)</cp:lastModifiedBy>
  <cp:revision>990</cp:revision>
  <cp:lastPrinted>2001-06-21T13:15:50Z</cp:lastPrinted>
  <dcterms:created xsi:type="dcterms:W3CDTF">2001-01-30T08:58:49Z</dcterms:created>
  <dcterms:modified xsi:type="dcterms:W3CDTF">2017-05-05T10:59:16Z</dcterms:modified>
</cp:coreProperties>
</file>