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5"/>
  </p:notesMasterIdLst>
  <p:handoutMasterIdLst>
    <p:handoutMasterId r:id="rId36"/>
  </p:handoutMasterIdLst>
  <p:sldIdLst>
    <p:sldId id="256" r:id="rId2"/>
    <p:sldId id="257" r:id="rId3"/>
    <p:sldId id="260" r:id="rId4"/>
    <p:sldId id="288" r:id="rId5"/>
    <p:sldId id="290" r:id="rId6"/>
    <p:sldId id="276" r:id="rId7"/>
    <p:sldId id="291" r:id="rId8"/>
    <p:sldId id="286" r:id="rId9"/>
    <p:sldId id="295" r:id="rId10"/>
    <p:sldId id="310" r:id="rId11"/>
    <p:sldId id="306" r:id="rId12"/>
    <p:sldId id="307" r:id="rId13"/>
    <p:sldId id="308" r:id="rId14"/>
    <p:sldId id="309" r:id="rId15"/>
    <p:sldId id="321" r:id="rId16"/>
    <p:sldId id="322" r:id="rId17"/>
    <p:sldId id="305" r:id="rId18"/>
    <p:sldId id="311" r:id="rId19"/>
    <p:sldId id="313" r:id="rId20"/>
    <p:sldId id="312" r:id="rId21"/>
    <p:sldId id="314" r:id="rId22"/>
    <p:sldId id="315" r:id="rId23"/>
    <p:sldId id="316" r:id="rId24"/>
    <p:sldId id="323" r:id="rId25"/>
    <p:sldId id="325" r:id="rId26"/>
    <p:sldId id="324" r:id="rId27"/>
    <p:sldId id="317" r:id="rId28"/>
    <p:sldId id="318" r:id="rId29"/>
    <p:sldId id="319" r:id="rId30"/>
    <p:sldId id="326" r:id="rId31"/>
    <p:sldId id="273" r:id="rId32"/>
    <p:sldId id="327"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0" autoAdjust="0"/>
    <p:restoredTop sz="94660"/>
  </p:normalViewPr>
  <p:slideViewPr>
    <p:cSldViewPr snapToGrid="0">
      <p:cViewPr varScale="1">
        <p:scale>
          <a:sx n="115" d="100"/>
          <a:sy n="115" d="100"/>
        </p:scale>
        <p:origin x="450" y="8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5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65AA0-FF2D-4CA5-89EA-16F640D2545F}" type="doc">
      <dgm:prSet loTypeId="urn:microsoft.com/office/officeart/2005/8/layout/matrix3" loCatId="matrix" qsTypeId="urn:microsoft.com/office/officeart/2005/8/quickstyle/simple1" qsCatId="simple" csTypeId="urn:microsoft.com/office/officeart/2005/8/colors/colorful5" csCatId="colorful" phldr="1"/>
      <dgm:spPr/>
      <dgm:t>
        <a:bodyPr/>
        <a:lstStyle/>
        <a:p>
          <a:endParaRPr lang="en-IN"/>
        </a:p>
      </dgm:t>
    </dgm:pt>
    <dgm:pt modelId="{DFA0C9CB-9BB9-418B-8786-A7CEA2E099E6}">
      <dgm:prSet custT="1"/>
      <dgm:spPr/>
      <dgm:t>
        <a:bodyPr/>
        <a:lstStyle/>
        <a:p>
          <a:pPr rtl="0"/>
          <a:r>
            <a:rPr lang="en-US" sz="2000" dirty="0">
              <a:latin typeface="Georgia" panose="02040502050405020303" pitchFamily="18" charset="0"/>
              <a:cs typeface="Times New Roman" panose="02020603050405020304" pitchFamily="18" charset="0"/>
            </a:rPr>
            <a:t>Voice Conversion (VC) refers to conversion of vocal features from source speaker to target speaker without altering linguistic content. It is a part of speech-to-speech literature.</a:t>
          </a:r>
          <a:endParaRPr lang="en-IN" sz="2000" dirty="0">
            <a:latin typeface="Georgia" panose="02040502050405020303" pitchFamily="18" charset="0"/>
            <a:cs typeface="Times New Roman" panose="02020603050405020304" pitchFamily="18" charset="0"/>
          </a:endParaRPr>
        </a:p>
      </dgm:t>
    </dgm:pt>
    <dgm:pt modelId="{1CF40CF7-D6EF-4BDC-A33E-E4F88B8F47B5}" type="parTrans" cxnId="{01808992-1724-4104-98B9-8C8539B54842}">
      <dgm:prSet/>
      <dgm:spPr/>
      <dgm:t>
        <a:bodyPr/>
        <a:lstStyle/>
        <a:p>
          <a:endParaRPr lang="en-IN"/>
        </a:p>
      </dgm:t>
    </dgm:pt>
    <dgm:pt modelId="{52E00B21-C39D-488E-BE8B-F634D8F69C82}" type="sibTrans" cxnId="{01808992-1724-4104-98B9-8C8539B54842}">
      <dgm:prSet/>
      <dgm:spPr/>
      <dgm:t>
        <a:bodyPr/>
        <a:lstStyle/>
        <a:p>
          <a:endParaRPr lang="en-IN"/>
        </a:p>
      </dgm:t>
    </dgm:pt>
    <dgm:pt modelId="{89D4F991-177C-4AB3-B094-FEA157F0DE3B}">
      <dgm:prSet custT="1"/>
      <dgm:spPr/>
      <dgm:t>
        <a:bodyPr/>
        <a:lstStyle/>
        <a:p>
          <a:pPr rtl="0"/>
          <a:r>
            <a:rPr lang="en-US" sz="2000" dirty="0">
              <a:solidFill>
                <a:srgbClr val="002060"/>
              </a:solidFill>
              <a:latin typeface="Georgia" panose="02040502050405020303" pitchFamily="18" charset="0"/>
            </a:rPr>
            <a:t>The innovation of VC technologies has expanded its potential usage from personal voice assistive technologies to voice dubbing in the entertainment industry.</a:t>
          </a:r>
          <a:endParaRPr lang="en-IN" sz="2000" dirty="0">
            <a:solidFill>
              <a:srgbClr val="002060"/>
            </a:solidFill>
            <a:latin typeface="Georgia" panose="02040502050405020303" pitchFamily="18" charset="0"/>
          </a:endParaRPr>
        </a:p>
      </dgm:t>
    </dgm:pt>
    <dgm:pt modelId="{5790677E-8FBD-4916-88EA-8FF81D9D5CFF}" type="parTrans" cxnId="{9125B69D-BECB-4B87-8077-7C6090C4ABE9}">
      <dgm:prSet/>
      <dgm:spPr/>
      <dgm:t>
        <a:bodyPr/>
        <a:lstStyle/>
        <a:p>
          <a:endParaRPr lang="en-IN"/>
        </a:p>
      </dgm:t>
    </dgm:pt>
    <dgm:pt modelId="{26D5EF7D-C07D-4F41-8BAD-E63C641403DF}" type="sibTrans" cxnId="{9125B69D-BECB-4B87-8077-7C6090C4ABE9}">
      <dgm:prSet/>
      <dgm:spPr/>
      <dgm:t>
        <a:bodyPr/>
        <a:lstStyle/>
        <a:p>
          <a:endParaRPr lang="en-IN"/>
        </a:p>
      </dgm:t>
    </dgm:pt>
    <dgm:pt modelId="{A9FE21B3-8464-47DF-8425-8839E163EECB}">
      <dgm:prSet custT="1"/>
      <dgm:spPr/>
      <dgm:t>
        <a:bodyPr/>
        <a:lstStyle/>
        <a:p>
          <a:pPr rtl="0"/>
          <a:r>
            <a:rPr lang="en-US" sz="2000" dirty="0">
              <a:solidFill>
                <a:srgbClr val="002060"/>
              </a:solidFill>
              <a:latin typeface="Georgia" panose="02040502050405020303" pitchFamily="18" charset="0"/>
            </a:rPr>
            <a:t>Moreover, recent advancements in the field of deep learning, such as GANs and VAEs, over traditional statistical methods like GMM, HMM, and VQ, have led to the production of more naturally sounding speech samples.</a:t>
          </a:r>
          <a:endParaRPr lang="en-IN" sz="2000" dirty="0">
            <a:solidFill>
              <a:srgbClr val="002060"/>
            </a:solidFill>
            <a:latin typeface="Georgia" panose="02040502050405020303" pitchFamily="18" charset="0"/>
          </a:endParaRPr>
        </a:p>
      </dgm:t>
    </dgm:pt>
    <dgm:pt modelId="{3AB6CDA4-5B8C-4A76-B530-E2CB9F843E03}" type="parTrans" cxnId="{2ED16423-8EC5-41B4-8EBA-F9864785DDD2}">
      <dgm:prSet/>
      <dgm:spPr/>
      <dgm:t>
        <a:bodyPr/>
        <a:lstStyle/>
        <a:p>
          <a:endParaRPr lang="en-IN"/>
        </a:p>
      </dgm:t>
    </dgm:pt>
    <dgm:pt modelId="{BCE87B98-87D9-45BF-B7ED-D81AD67D761F}" type="sibTrans" cxnId="{2ED16423-8EC5-41B4-8EBA-F9864785DDD2}">
      <dgm:prSet/>
      <dgm:spPr/>
      <dgm:t>
        <a:bodyPr/>
        <a:lstStyle/>
        <a:p>
          <a:endParaRPr lang="en-IN"/>
        </a:p>
      </dgm:t>
    </dgm:pt>
    <dgm:pt modelId="{F29D79CA-4477-41AA-A813-428E95C77A24}">
      <dgm:prSet custT="1"/>
      <dgm:spPr/>
      <dgm:t>
        <a:bodyPr/>
        <a:lstStyle/>
        <a:p>
          <a:pPr rtl="0"/>
          <a:r>
            <a:rPr lang="en-US" sz="2000" baseline="0" dirty="0">
              <a:solidFill>
                <a:schemeClr val="bg1"/>
              </a:solidFill>
              <a:latin typeface="Georgia" panose="02040502050405020303" pitchFamily="18" charset="0"/>
            </a:rPr>
            <a:t>Evaluating the quality of converted samples involves analysis of naturalness, degree of similarity, and intelligibility of speech content. These evaluations are carried out through objective and subjective metrics.</a:t>
          </a:r>
          <a:endParaRPr lang="en-IN" sz="2000" dirty="0">
            <a:solidFill>
              <a:schemeClr val="bg1"/>
            </a:solidFill>
            <a:latin typeface="Georgia" panose="02040502050405020303" pitchFamily="18" charset="0"/>
          </a:endParaRPr>
        </a:p>
      </dgm:t>
    </dgm:pt>
    <dgm:pt modelId="{6B33BE5E-CB5D-489F-ACD7-C2A498B25AAA}" type="parTrans" cxnId="{D50E33B1-63AD-4372-8B61-7C4771FB4E45}">
      <dgm:prSet/>
      <dgm:spPr/>
      <dgm:t>
        <a:bodyPr/>
        <a:lstStyle/>
        <a:p>
          <a:endParaRPr lang="en-IN"/>
        </a:p>
      </dgm:t>
    </dgm:pt>
    <dgm:pt modelId="{52EA40A2-0971-477F-BB0B-BB159C36FBA0}" type="sibTrans" cxnId="{D50E33B1-63AD-4372-8B61-7C4771FB4E45}">
      <dgm:prSet/>
      <dgm:spPr/>
      <dgm:t>
        <a:bodyPr/>
        <a:lstStyle/>
        <a:p>
          <a:endParaRPr lang="en-IN"/>
        </a:p>
      </dgm:t>
    </dgm:pt>
    <dgm:pt modelId="{2B5F42CC-08D1-4F10-B4BB-32AD7CBD1C4F}" type="pres">
      <dgm:prSet presAssocID="{47465AA0-FF2D-4CA5-89EA-16F640D2545F}" presName="matrix" presStyleCnt="0">
        <dgm:presLayoutVars>
          <dgm:chMax val="1"/>
          <dgm:dir/>
          <dgm:resizeHandles val="exact"/>
        </dgm:presLayoutVars>
      </dgm:prSet>
      <dgm:spPr/>
      <dgm:t>
        <a:bodyPr/>
        <a:lstStyle/>
        <a:p>
          <a:endParaRPr lang="en-IN"/>
        </a:p>
      </dgm:t>
    </dgm:pt>
    <dgm:pt modelId="{C332D152-AEC8-4520-9006-A4F56C102309}" type="pres">
      <dgm:prSet presAssocID="{47465AA0-FF2D-4CA5-89EA-16F640D2545F}" presName="diamond" presStyleLbl="bgShp" presStyleIdx="0" presStyleCnt="1" custScaleX="11514" custScaleY="15991" custLinFactNeighborX="-3625" custLinFactNeighborY="802"/>
      <dgm:spPr/>
    </dgm:pt>
    <dgm:pt modelId="{D26D7F0A-57D0-432A-9487-85BE1AF9A46A}" type="pres">
      <dgm:prSet presAssocID="{47465AA0-FF2D-4CA5-89EA-16F640D2545F}" presName="quad1" presStyleLbl="node1" presStyleIdx="0" presStyleCnt="4" custScaleX="245465" custLinFactNeighborX="-79831" custLinFactNeighborY="-31166">
        <dgm:presLayoutVars>
          <dgm:chMax val="0"/>
          <dgm:chPref val="0"/>
          <dgm:bulletEnabled val="1"/>
        </dgm:presLayoutVars>
      </dgm:prSet>
      <dgm:spPr/>
      <dgm:t>
        <a:bodyPr/>
        <a:lstStyle/>
        <a:p>
          <a:endParaRPr lang="en-IN"/>
        </a:p>
      </dgm:t>
    </dgm:pt>
    <dgm:pt modelId="{BFB7DD2B-4AFD-4758-90E5-B30B728565B7}" type="pres">
      <dgm:prSet presAssocID="{47465AA0-FF2D-4CA5-89EA-16F640D2545F}" presName="quad2" presStyleLbl="node1" presStyleIdx="1" presStyleCnt="4" custScaleX="247672" custLinFactNeighborX="78186" custLinFactNeighborY="-31720">
        <dgm:presLayoutVars>
          <dgm:chMax val="0"/>
          <dgm:chPref val="0"/>
          <dgm:bulletEnabled val="1"/>
        </dgm:presLayoutVars>
      </dgm:prSet>
      <dgm:spPr/>
      <dgm:t>
        <a:bodyPr/>
        <a:lstStyle/>
        <a:p>
          <a:endParaRPr lang="en-IN"/>
        </a:p>
      </dgm:t>
    </dgm:pt>
    <dgm:pt modelId="{4A3BFA80-AA91-45A3-9E93-E8F79217C84F}" type="pres">
      <dgm:prSet presAssocID="{47465AA0-FF2D-4CA5-89EA-16F640D2545F}" presName="quad3" presStyleLbl="node1" presStyleIdx="2" presStyleCnt="4" custScaleX="246569" custLinFactNeighborX="-79274" custLinFactNeighborY="-18041">
        <dgm:presLayoutVars>
          <dgm:chMax val="0"/>
          <dgm:chPref val="0"/>
          <dgm:bulletEnabled val="1"/>
        </dgm:presLayoutVars>
      </dgm:prSet>
      <dgm:spPr/>
      <dgm:t>
        <a:bodyPr/>
        <a:lstStyle/>
        <a:p>
          <a:endParaRPr lang="en-IN"/>
        </a:p>
      </dgm:t>
    </dgm:pt>
    <dgm:pt modelId="{E051BE54-2311-472B-A95D-E6761C9565FD}" type="pres">
      <dgm:prSet presAssocID="{47465AA0-FF2D-4CA5-89EA-16F640D2545F}" presName="quad4" presStyleLbl="node1" presStyleIdx="3" presStyleCnt="4" custScaleX="250412" custScaleY="100032" custLinFactNeighborX="78182" custLinFactNeighborY="-18587">
        <dgm:presLayoutVars>
          <dgm:chMax val="0"/>
          <dgm:chPref val="0"/>
          <dgm:bulletEnabled val="1"/>
        </dgm:presLayoutVars>
      </dgm:prSet>
      <dgm:spPr/>
      <dgm:t>
        <a:bodyPr/>
        <a:lstStyle/>
        <a:p>
          <a:endParaRPr lang="en-IN"/>
        </a:p>
      </dgm:t>
    </dgm:pt>
  </dgm:ptLst>
  <dgm:cxnLst>
    <dgm:cxn modelId="{623A2912-0A3F-431C-AE33-9F29C3A8BDCD}" type="presOf" srcId="{A9FE21B3-8464-47DF-8425-8839E163EECB}" destId="{4A3BFA80-AA91-45A3-9E93-E8F79217C84F}" srcOrd="0" destOrd="0" presId="urn:microsoft.com/office/officeart/2005/8/layout/matrix3"/>
    <dgm:cxn modelId="{8945BC4F-CFA4-46EA-BA14-525BA7C7AFD9}" type="presOf" srcId="{DFA0C9CB-9BB9-418B-8786-A7CEA2E099E6}" destId="{D26D7F0A-57D0-432A-9487-85BE1AF9A46A}" srcOrd="0" destOrd="0" presId="urn:microsoft.com/office/officeart/2005/8/layout/matrix3"/>
    <dgm:cxn modelId="{D50E33B1-63AD-4372-8B61-7C4771FB4E45}" srcId="{47465AA0-FF2D-4CA5-89EA-16F640D2545F}" destId="{F29D79CA-4477-41AA-A813-428E95C77A24}" srcOrd="3" destOrd="0" parTransId="{6B33BE5E-CB5D-489F-ACD7-C2A498B25AAA}" sibTransId="{52EA40A2-0971-477F-BB0B-BB159C36FBA0}"/>
    <dgm:cxn modelId="{A34C9503-0BA7-41DC-99D5-EE5CB4A7E241}" type="presOf" srcId="{F29D79CA-4477-41AA-A813-428E95C77A24}" destId="{E051BE54-2311-472B-A95D-E6761C9565FD}" srcOrd="0" destOrd="0" presId="urn:microsoft.com/office/officeart/2005/8/layout/matrix3"/>
    <dgm:cxn modelId="{01808992-1724-4104-98B9-8C8539B54842}" srcId="{47465AA0-FF2D-4CA5-89EA-16F640D2545F}" destId="{DFA0C9CB-9BB9-418B-8786-A7CEA2E099E6}" srcOrd="0" destOrd="0" parTransId="{1CF40CF7-D6EF-4BDC-A33E-E4F88B8F47B5}" sibTransId="{52E00B21-C39D-488E-BE8B-F634D8F69C82}"/>
    <dgm:cxn modelId="{B06A18E6-A236-4224-AC76-6883950A3C23}" type="presOf" srcId="{89D4F991-177C-4AB3-B094-FEA157F0DE3B}" destId="{BFB7DD2B-4AFD-4758-90E5-B30B728565B7}" srcOrd="0" destOrd="0" presId="urn:microsoft.com/office/officeart/2005/8/layout/matrix3"/>
    <dgm:cxn modelId="{18FED80E-B1C5-42A8-83E9-41030BD6902B}" type="presOf" srcId="{47465AA0-FF2D-4CA5-89EA-16F640D2545F}" destId="{2B5F42CC-08D1-4F10-B4BB-32AD7CBD1C4F}" srcOrd="0" destOrd="0" presId="urn:microsoft.com/office/officeart/2005/8/layout/matrix3"/>
    <dgm:cxn modelId="{2ED16423-8EC5-41B4-8EBA-F9864785DDD2}" srcId="{47465AA0-FF2D-4CA5-89EA-16F640D2545F}" destId="{A9FE21B3-8464-47DF-8425-8839E163EECB}" srcOrd="2" destOrd="0" parTransId="{3AB6CDA4-5B8C-4A76-B530-E2CB9F843E03}" sibTransId="{BCE87B98-87D9-45BF-B7ED-D81AD67D761F}"/>
    <dgm:cxn modelId="{9125B69D-BECB-4B87-8077-7C6090C4ABE9}" srcId="{47465AA0-FF2D-4CA5-89EA-16F640D2545F}" destId="{89D4F991-177C-4AB3-B094-FEA157F0DE3B}" srcOrd="1" destOrd="0" parTransId="{5790677E-8FBD-4916-88EA-8FF81D9D5CFF}" sibTransId="{26D5EF7D-C07D-4F41-8BAD-E63C641403DF}"/>
    <dgm:cxn modelId="{DC29D446-891D-4DE9-BAAD-F01C429AA09A}" type="presParOf" srcId="{2B5F42CC-08D1-4F10-B4BB-32AD7CBD1C4F}" destId="{C332D152-AEC8-4520-9006-A4F56C102309}" srcOrd="0" destOrd="0" presId="urn:microsoft.com/office/officeart/2005/8/layout/matrix3"/>
    <dgm:cxn modelId="{AB219300-48B8-4B96-8650-B1E33CC4DF76}" type="presParOf" srcId="{2B5F42CC-08D1-4F10-B4BB-32AD7CBD1C4F}" destId="{D26D7F0A-57D0-432A-9487-85BE1AF9A46A}" srcOrd="1" destOrd="0" presId="urn:microsoft.com/office/officeart/2005/8/layout/matrix3"/>
    <dgm:cxn modelId="{E1530483-A9A3-437F-9FAB-DE9183AF64ED}" type="presParOf" srcId="{2B5F42CC-08D1-4F10-B4BB-32AD7CBD1C4F}" destId="{BFB7DD2B-4AFD-4758-90E5-B30B728565B7}" srcOrd="2" destOrd="0" presId="urn:microsoft.com/office/officeart/2005/8/layout/matrix3"/>
    <dgm:cxn modelId="{C8B49060-4B05-4DF2-89CA-898540A3BDC9}" type="presParOf" srcId="{2B5F42CC-08D1-4F10-B4BB-32AD7CBD1C4F}" destId="{4A3BFA80-AA91-45A3-9E93-E8F79217C84F}" srcOrd="3" destOrd="0" presId="urn:microsoft.com/office/officeart/2005/8/layout/matrix3"/>
    <dgm:cxn modelId="{B30A6451-04C5-4204-B149-8989F749479B}" type="presParOf" srcId="{2B5F42CC-08D1-4F10-B4BB-32AD7CBD1C4F}" destId="{E051BE54-2311-472B-A95D-E6761C9565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0D76F-56CC-4CAE-842D-0258B2E561C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IN"/>
        </a:p>
      </dgm:t>
    </dgm:pt>
    <dgm:pt modelId="{89552FCD-818F-45CF-B460-C4A2816183B3}">
      <dgm:prSet custT="1"/>
      <dgm:spPr/>
      <dgm:t>
        <a:bodyPr/>
        <a:lstStyle/>
        <a:p>
          <a:pPr rtl="0"/>
          <a:r>
            <a:rPr lang="en-US" sz="1800" dirty="0">
              <a:solidFill>
                <a:srgbClr val="002060"/>
              </a:solidFill>
              <a:latin typeface="Georgia" panose="02040502050405020303" pitchFamily="18" charset="0"/>
            </a:rPr>
            <a:t>Objective metrics such as mel-cepstral distortion (MCD) and modulation spectra distance (MSD) are used to evaluate certain aspects of voice quality and similarity in a reproducible manner.   </a:t>
          </a:r>
          <a:endParaRPr lang="en-IN" sz="1800" dirty="0">
            <a:solidFill>
              <a:srgbClr val="002060"/>
            </a:solidFill>
            <a:latin typeface="Georgia" panose="02040502050405020303" pitchFamily="18" charset="0"/>
          </a:endParaRPr>
        </a:p>
      </dgm:t>
    </dgm:pt>
    <dgm:pt modelId="{934E7DEF-4AD6-4F7E-A84A-12FD9FCD4AB9}" type="parTrans" cxnId="{7C08BCCB-31CE-4EB6-8540-3585FD84E87B}">
      <dgm:prSet/>
      <dgm:spPr/>
      <dgm:t>
        <a:bodyPr/>
        <a:lstStyle/>
        <a:p>
          <a:endParaRPr lang="en-IN"/>
        </a:p>
      </dgm:t>
    </dgm:pt>
    <dgm:pt modelId="{503F98D0-A134-4C2F-82FB-9A4962940A7D}" type="sibTrans" cxnId="{7C08BCCB-31CE-4EB6-8540-3585FD84E87B}">
      <dgm:prSet/>
      <dgm:spPr/>
      <dgm:t>
        <a:bodyPr/>
        <a:lstStyle/>
        <a:p>
          <a:endParaRPr lang="en-IN"/>
        </a:p>
      </dgm:t>
    </dgm:pt>
    <dgm:pt modelId="{4B8AC7A4-2B22-4363-8AB3-02D84CDCE466}">
      <dgm:prSet custT="1"/>
      <dgm:spPr/>
      <dgm:t>
        <a:bodyPr/>
        <a:lstStyle/>
        <a:p>
          <a:pPr rtl="0"/>
          <a:r>
            <a:rPr lang="en-US" sz="1800" dirty="0">
              <a:latin typeface="Georgia" panose="02040502050405020303" pitchFamily="18" charset="0"/>
            </a:rPr>
            <a:t>Subjective metrics such as mean opinion score (MOS) has been used to capture human perceptions of voice quality and speaker similarity of converted speech samples. </a:t>
          </a:r>
          <a:endParaRPr lang="en-IN" sz="1800" dirty="0">
            <a:latin typeface="Georgia" panose="02040502050405020303" pitchFamily="18" charset="0"/>
          </a:endParaRPr>
        </a:p>
      </dgm:t>
    </dgm:pt>
    <dgm:pt modelId="{480CE994-1077-494E-BB58-A16795F5AD71}" type="parTrans" cxnId="{E72DD453-8329-4073-8E85-97072B89510D}">
      <dgm:prSet/>
      <dgm:spPr/>
      <dgm:t>
        <a:bodyPr/>
        <a:lstStyle/>
        <a:p>
          <a:endParaRPr lang="en-IN"/>
        </a:p>
      </dgm:t>
    </dgm:pt>
    <dgm:pt modelId="{7B595D1F-47F0-4ECE-B8EF-07253E03D7F0}" type="sibTrans" cxnId="{E72DD453-8329-4073-8E85-97072B89510D}">
      <dgm:prSet/>
      <dgm:spPr/>
      <dgm:t>
        <a:bodyPr/>
        <a:lstStyle/>
        <a:p>
          <a:endParaRPr lang="en-IN"/>
        </a:p>
      </dgm:t>
    </dgm:pt>
    <dgm:pt modelId="{F2A58354-702F-41E0-9222-275BDB26D1BD}">
      <dgm:prSet custT="1"/>
      <dgm:spPr>
        <a:solidFill>
          <a:schemeClr val="accent4">
            <a:lumMod val="20000"/>
            <a:lumOff val="80000"/>
          </a:schemeClr>
        </a:solidFill>
      </dgm:spPr>
      <dgm:t>
        <a:bodyPr/>
        <a:lstStyle/>
        <a:p>
          <a:pPr rtl="0"/>
          <a:r>
            <a:rPr lang="en-US" sz="1800" dirty="0">
              <a:solidFill>
                <a:schemeClr val="tx1"/>
              </a:solidFill>
              <a:latin typeface="Georgia" panose="02040502050405020303" pitchFamily="18" charset="0"/>
            </a:rPr>
            <a:t>However, the intercorrelation and intra-correlation between these evaluation metrics remains inadequately described in the VC domain, leading to discrepancies in evaluation and comparison of VC systems. </a:t>
          </a:r>
          <a:endParaRPr lang="en-IN" sz="1800" dirty="0">
            <a:solidFill>
              <a:schemeClr val="tx1"/>
            </a:solidFill>
            <a:latin typeface="Georgia" panose="02040502050405020303" pitchFamily="18" charset="0"/>
          </a:endParaRPr>
        </a:p>
      </dgm:t>
    </dgm:pt>
    <dgm:pt modelId="{800D39BD-54A2-4EC1-A54E-DC7A295E9F2E}" type="parTrans" cxnId="{E591BA30-2D8D-4251-8072-326DF19D29E3}">
      <dgm:prSet/>
      <dgm:spPr/>
      <dgm:t>
        <a:bodyPr/>
        <a:lstStyle/>
        <a:p>
          <a:endParaRPr lang="en-IN"/>
        </a:p>
      </dgm:t>
    </dgm:pt>
    <dgm:pt modelId="{0A65136C-8EC9-4D4C-95C0-8FA6CAA47D9F}" type="sibTrans" cxnId="{E591BA30-2D8D-4251-8072-326DF19D29E3}">
      <dgm:prSet/>
      <dgm:spPr/>
      <dgm:t>
        <a:bodyPr/>
        <a:lstStyle/>
        <a:p>
          <a:endParaRPr lang="en-IN"/>
        </a:p>
      </dgm:t>
    </dgm:pt>
    <dgm:pt modelId="{6E380DB1-8556-405D-92AF-AEB9402A26D4}" type="pres">
      <dgm:prSet presAssocID="{F3E0D76F-56CC-4CAE-842D-0258B2E561C0}" presName="linear" presStyleCnt="0">
        <dgm:presLayoutVars>
          <dgm:animLvl val="lvl"/>
          <dgm:resizeHandles val="exact"/>
        </dgm:presLayoutVars>
      </dgm:prSet>
      <dgm:spPr/>
      <dgm:t>
        <a:bodyPr/>
        <a:lstStyle/>
        <a:p>
          <a:endParaRPr lang="en-IN"/>
        </a:p>
      </dgm:t>
    </dgm:pt>
    <dgm:pt modelId="{460F96DD-1B33-483C-A7FA-6A42A11A30D6}" type="pres">
      <dgm:prSet presAssocID="{89552FCD-818F-45CF-B460-C4A2816183B3}" presName="parentText" presStyleLbl="node1" presStyleIdx="0" presStyleCnt="3" custLinFactNeighborY="7675">
        <dgm:presLayoutVars>
          <dgm:chMax val="0"/>
          <dgm:bulletEnabled val="1"/>
        </dgm:presLayoutVars>
      </dgm:prSet>
      <dgm:spPr/>
      <dgm:t>
        <a:bodyPr/>
        <a:lstStyle/>
        <a:p>
          <a:endParaRPr lang="en-IN"/>
        </a:p>
      </dgm:t>
    </dgm:pt>
    <dgm:pt modelId="{72822F0E-6A51-4387-9CFB-9BD02264A027}" type="pres">
      <dgm:prSet presAssocID="{503F98D0-A134-4C2F-82FB-9A4962940A7D}" presName="spacer" presStyleCnt="0"/>
      <dgm:spPr/>
    </dgm:pt>
    <dgm:pt modelId="{FF703341-C7F8-4BD4-A47F-41A350EB373D}" type="pres">
      <dgm:prSet presAssocID="{4B8AC7A4-2B22-4363-8AB3-02D84CDCE466}" presName="parentText" presStyleLbl="node1" presStyleIdx="1" presStyleCnt="3" custLinFactNeighborY="8901">
        <dgm:presLayoutVars>
          <dgm:chMax val="0"/>
          <dgm:bulletEnabled val="1"/>
        </dgm:presLayoutVars>
      </dgm:prSet>
      <dgm:spPr/>
      <dgm:t>
        <a:bodyPr/>
        <a:lstStyle/>
        <a:p>
          <a:endParaRPr lang="en-IN"/>
        </a:p>
      </dgm:t>
    </dgm:pt>
    <dgm:pt modelId="{F0636078-7A55-40DA-ACD8-0353F4C0CC0E}" type="pres">
      <dgm:prSet presAssocID="{7B595D1F-47F0-4ECE-B8EF-07253E03D7F0}" presName="spacer" presStyleCnt="0"/>
      <dgm:spPr/>
    </dgm:pt>
    <dgm:pt modelId="{9E4FF206-FF30-4E38-8106-87488AE8107E}" type="pres">
      <dgm:prSet presAssocID="{F2A58354-702F-41E0-9222-275BDB26D1BD}" presName="parentText" presStyleLbl="node1" presStyleIdx="2" presStyleCnt="3">
        <dgm:presLayoutVars>
          <dgm:chMax val="0"/>
          <dgm:bulletEnabled val="1"/>
        </dgm:presLayoutVars>
      </dgm:prSet>
      <dgm:spPr/>
      <dgm:t>
        <a:bodyPr/>
        <a:lstStyle/>
        <a:p>
          <a:endParaRPr lang="en-IN"/>
        </a:p>
      </dgm:t>
    </dgm:pt>
  </dgm:ptLst>
  <dgm:cxnLst>
    <dgm:cxn modelId="{7C08BCCB-31CE-4EB6-8540-3585FD84E87B}" srcId="{F3E0D76F-56CC-4CAE-842D-0258B2E561C0}" destId="{89552FCD-818F-45CF-B460-C4A2816183B3}" srcOrd="0" destOrd="0" parTransId="{934E7DEF-4AD6-4F7E-A84A-12FD9FCD4AB9}" sibTransId="{503F98D0-A134-4C2F-82FB-9A4962940A7D}"/>
    <dgm:cxn modelId="{CD4B02D8-64CC-41F5-8FD2-0E5095E429F6}" type="presOf" srcId="{F2A58354-702F-41E0-9222-275BDB26D1BD}" destId="{9E4FF206-FF30-4E38-8106-87488AE8107E}" srcOrd="0" destOrd="0" presId="urn:microsoft.com/office/officeart/2005/8/layout/vList2"/>
    <dgm:cxn modelId="{C8EA4011-74A0-4CC8-B091-DF685C52FBEF}" type="presOf" srcId="{F3E0D76F-56CC-4CAE-842D-0258B2E561C0}" destId="{6E380DB1-8556-405D-92AF-AEB9402A26D4}" srcOrd="0" destOrd="0" presId="urn:microsoft.com/office/officeart/2005/8/layout/vList2"/>
    <dgm:cxn modelId="{1BFE4A28-4E25-46A5-B7E2-40207CA1EDBE}" type="presOf" srcId="{89552FCD-818F-45CF-B460-C4A2816183B3}" destId="{460F96DD-1B33-483C-A7FA-6A42A11A30D6}" srcOrd="0" destOrd="0" presId="urn:microsoft.com/office/officeart/2005/8/layout/vList2"/>
    <dgm:cxn modelId="{E72DD453-8329-4073-8E85-97072B89510D}" srcId="{F3E0D76F-56CC-4CAE-842D-0258B2E561C0}" destId="{4B8AC7A4-2B22-4363-8AB3-02D84CDCE466}" srcOrd="1" destOrd="0" parTransId="{480CE994-1077-494E-BB58-A16795F5AD71}" sibTransId="{7B595D1F-47F0-4ECE-B8EF-07253E03D7F0}"/>
    <dgm:cxn modelId="{E591BA30-2D8D-4251-8072-326DF19D29E3}" srcId="{F3E0D76F-56CC-4CAE-842D-0258B2E561C0}" destId="{F2A58354-702F-41E0-9222-275BDB26D1BD}" srcOrd="2" destOrd="0" parTransId="{800D39BD-54A2-4EC1-A54E-DC7A295E9F2E}" sibTransId="{0A65136C-8EC9-4D4C-95C0-8FA6CAA47D9F}"/>
    <dgm:cxn modelId="{6E4E4F78-37A1-4B93-B269-E435A787D027}" type="presOf" srcId="{4B8AC7A4-2B22-4363-8AB3-02D84CDCE466}" destId="{FF703341-C7F8-4BD4-A47F-41A350EB373D}" srcOrd="0" destOrd="0" presId="urn:microsoft.com/office/officeart/2005/8/layout/vList2"/>
    <dgm:cxn modelId="{59645D90-DF8A-45D7-9224-67DD87DC179D}" type="presParOf" srcId="{6E380DB1-8556-405D-92AF-AEB9402A26D4}" destId="{460F96DD-1B33-483C-A7FA-6A42A11A30D6}" srcOrd="0" destOrd="0" presId="urn:microsoft.com/office/officeart/2005/8/layout/vList2"/>
    <dgm:cxn modelId="{7606B8AF-7E91-456C-A5A3-40711CA7D119}" type="presParOf" srcId="{6E380DB1-8556-405D-92AF-AEB9402A26D4}" destId="{72822F0E-6A51-4387-9CFB-9BD02264A027}" srcOrd="1" destOrd="0" presId="urn:microsoft.com/office/officeart/2005/8/layout/vList2"/>
    <dgm:cxn modelId="{736E88C9-E35D-46F9-AC22-9216CCA04727}" type="presParOf" srcId="{6E380DB1-8556-405D-92AF-AEB9402A26D4}" destId="{FF703341-C7F8-4BD4-A47F-41A350EB373D}" srcOrd="2" destOrd="0" presId="urn:microsoft.com/office/officeart/2005/8/layout/vList2"/>
    <dgm:cxn modelId="{53197095-ADBB-4ADC-B2A4-F5FABF0B1DC3}" type="presParOf" srcId="{6E380DB1-8556-405D-92AF-AEB9402A26D4}" destId="{F0636078-7A55-40DA-ACD8-0353F4C0CC0E}" srcOrd="3" destOrd="0" presId="urn:microsoft.com/office/officeart/2005/8/layout/vList2"/>
    <dgm:cxn modelId="{31932571-6011-456F-8CC6-EDCAC4CF7209}" type="presParOf" srcId="{6E380DB1-8556-405D-92AF-AEB9402A26D4}" destId="{9E4FF206-FF30-4E38-8106-87488AE8107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35C997-2DF3-4450-849B-3A3707E2042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884880A-6524-402D-815B-F1B1A3A05FF6}">
      <dgm:prSet custT="1"/>
      <dgm:spPr>
        <a:solidFill>
          <a:schemeClr val="accent4">
            <a:lumMod val="40000"/>
            <a:lumOff val="60000"/>
          </a:schemeClr>
        </a:solidFill>
      </dgm:spPr>
      <dgm:t>
        <a:bodyPr/>
        <a:lstStyle/>
        <a:p>
          <a:pPr rtl="0"/>
          <a:r>
            <a:rPr lang="en-US" sz="1800" dirty="0">
              <a:solidFill>
                <a:srgbClr val="C00000"/>
              </a:solidFill>
              <a:latin typeface="Georgia" panose="02040502050405020303" pitchFamily="18" charset="0"/>
            </a:rPr>
            <a:t>In order to address the challenges posed by manual evaluation and comparison, state-of-the-art (SOTA) VC models were developed, which uses more nuanced and comprehensive evaluation architecture to accurately assess the performance.</a:t>
          </a:r>
          <a:endParaRPr lang="en-IN" sz="1800" dirty="0">
            <a:solidFill>
              <a:srgbClr val="C00000"/>
            </a:solidFill>
            <a:latin typeface="Georgia" panose="02040502050405020303" pitchFamily="18" charset="0"/>
          </a:endParaRPr>
        </a:p>
      </dgm:t>
    </dgm:pt>
    <dgm:pt modelId="{0369E6DC-68BA-4F86-825D-A1FFAB1F8892}" type="parTrans" cxnId="{F67D2D43-AE86-45BF-86B8-6048071CBA6C}">
      <dgm:prSet/>
      <dgm:spPr/>
      <dgm:t>
        <a:bodyPr/>
        <a:lstStyle/>
        <a:p>
          <a:endParaRPr lang="en-IN"/>
        </a:p>
      </dgm:t>
    </dgm:pt>
    <dgm:pt modelId="{193B1C0A-5383-4342-B513-40697F1E8FC8}" type="sibTrans" cxnId="{F67D2D43-AE86-45BF-86B8-6048071CBA6C}">
      <dgm:prSet/>
      <dgm:spPr/>
      <dgm:t>
        <a:bodyPr/>
        <a:lstStyle/>
        <a:p>
          <a:endParaRPr lang="en-IN"/>
        </a:p>
      </dgm:t>
    </dgm:pt>
    <dgm:pt modelId="{2063F8F0-C808-4591-A9F4-5E0F0A6FE4DC}">
      <dgm:prSet custT="1"/>
      <dgm:spPr>
        <a:solidFill>
          <a:schemeClr val="accent6">
            <a:lumMod val="20000"/>
            <a:lumOff val="80000"/>
          </a:schemeClr>
        </a:solidFill>
      </dgm:spPr>
      <dgm:t>
        <a:bodyPr/>
        <a:lstStyle/>
        <a:p>
          <a:pPr rtl="0"/>
          <a:r>
            <a:rPr lang="en-US" sz="2000" dirty="0">
              <a:solidFill>
                <a:srgbClr val="7030A0"/>
              </a:solidFill>
              <a:latin typeface="Georgia" panose="02040502050405020303" pitchFamily="18" charset="0"/>
            </a:rPr>
            <a:t>Therefore, a detailed investigation of the interplay and correlation between objective and subjective evaluation metrics on SOTA VC models needs to be carried out to address the discrepancies.</a:t>
          </a:r>
          <a:endParaRPr lang="en-IN" sz="2000" dirty="0">
            <a:solidFill>
              <a:srgbClr val="7030A0"/>
            </a:solidFill>
            <a:latin typeface="Georgia" panose="02040502050405020303" pitchFamily="18" charset="0"/>
          </a:endParaRPr>
        </a:p>
      </dgm:t>
    </dgm:pt>
    <dgm:pt modelId="{F4CE4C7E-B9F2-465C-841C-B984105A0312}" type="parTrans" cxnId="{CF9C0F8A-944E-406F-86A8-F14CD21F73D1}">
      <dgm:prSet/>
      <dgm:spPr/>
      <dgm:t>
        <a:bodyPr/>
        <a:lstStyle/>
        <a:p>
          <a:endParaRPr lang="en-IN"/>
        </a:p>
      </dgm:t>
    </dgm:pt>
    <dgm:pt modelId="{200FDF77-DB2D-4DA5-A40D-75023C933F79}" type="sibTrans" cxnId="{CF9C0F8A-944E-406F-86A8-F14CD21F73D1}">
      <dgm:prSet/>
      <dgm:spPr/>
      <dgm:t>
        <a:bodyPr/>
        <a:lstStyle/>
        <a:p>
          <a:endParaRPr lang="en-IN"/>
        </a:p>
      </dgm:t>
    </dgm:pt>
    <dgm:pt modelId="{A091DE2E-58F4-409F-A887-BDE3A70DAA37}" type="pres">
      <dgm:prSet presAssocID="{EA35C997-2DF3-4450-849B-3A3707E2042D}" presName="linear" presStyleCnt="0">
        <dgm:presLayoutVars>
          <dgm:animLvl val="lvl"/>
          <dgm:resizeHandles val="exact"/>
        </dgm:presLayoutVars>
      </dgm:prSet>
      <dgm:spPr/>
      <dgm:t>
        <a:bodyPr/>
        <a:lstStyle/>
        <a:p>
          <a:endParaRPr lang="en-IN"/>
        </a:p>
      </dgm:t>
    </dgm:pt>
    <dgm:pt modelId="{0263E017-E5F9-4758-B2C4-E61015B963CB}" type="pres">
      <dgm:prSet presAssocID="{B884880A-6524-402D-815B-F1B1A3A05FF6}" presName="parentText" presStyleLbl="node1" presStyleIdx="0" presStyleCnt="2" custLinFactNeighborX="101" custLinFactNeighborY="-7477">
        <dgm:presLayoutVars>
          <dgm:chMax val="0"/>
          <dgm:bulletEnabled val="1"/>
        </dgm:presLayoutVars>
      </dgm:prSet>
      <dgm:spPr/>
      <dgm:t>
        <a:bodyPr/>
        <a:lstStyle/>
        <a:p>
          <a:endParaRPr lang="en-IN"/>
        </a:p>
      </dgm:t>
    </dgm:pt>
    <dgm:pt modelId="{36425065-2C9B-4D91-82F7-09649D6A57EE}" type="pres">
      <dgm:prSet presAssocID="{193B1C0A-5383-4342-B513-40697F1E8FC8}" presName="spacer" presStyleCnt="0"/>
      <dgm:spPr/>
    </dgm:pt>
    <dgm:pt modelId="{F6574940-955D-474A-AA3B-0AB550CCA6D2}" type="pres">
      <dgm:prSet presAssocID="{2063F8F0-C808-4591-A9F4-5E0F0A6FE4DC}" presName="parentText" presStyleLbl="node1" presStyleIdx="1" presStyleCnt="2" custLinFactY="5794" custLinFactNeighborX="80" custLinFactNeighborY="100000">
        <dgm:presLayoutVars>
          <dgm:chMax val="0"/>
          <dgm:bulletEnabled val="1"/>
        </dgm:presLayoutVars>
      </dgm:prSet>
      <dgm:spPr/>
      <dgm:t>
        <a:bodyPr/>
        <a:lstStyle/>
        <a:p>
          <a:endParaRPr lang="en-IN"/>
        </a:p>
      </dgm:t>
    </dgm:pt>
  </dgm:ptLst>
  <dgm:cxnLst>
    <dgm:cxn modelId="{CF776893-43D5-4159-A44B-389414F0F612}" type="presOf" srcId="{EA35C997-2DF3-4450-849B-3A3707E2042D}" destId="{A091DE2E-58F4-409F-A887-BDE3A70DAA37}" srcOrd="0" destOrd="0" presId="urn:microsoft.com/office/officeart/2005/8/layout/vList2"/>
    <dgm:cxn modelId="{F67D2D43-AE86-45BF-86B8-6048071CBA6C}" srcId="{EA35C997-2DF3-4450-849B-3A3707E2042D}" destId="{B884880A-6524-402D-815B-F1B1A3A05FF6}" srcOrd="0" destOrd="0" parTransId="{0369E6DC-68BA-4F86-825D-A1FFAB1F8892}" sibTransId="{193B1C0A-5383-4342-B513-40697F1E8FC8}"/>
    <dgm:cxn modelId="{CF9C0F8A-944E-406F-86A8-F14CD21F73D1}" srcId="{EA35C997-2DF3-4450-849B-3A3707E2042D}" destId="{2063F8F0-C808-4591-A9F4-5E0F0A6FE4DC}" srcOrd="1" destOrd="0" parTransId="{F4CE4C7E-B9F2-465C-841C-B984105A0312}" sibTransId="{200FDF77-DB2D-4DA5-A40D-75023C933F79}"/>
    <dgm:cxn modelId="{C375375A-80A5-4036-9F51-B5F825CD8748}" type="presOf" srcId="{B884880A-6524-402D-815B-F1B1A3A05FF6}" destId="{0263E017-E5F9-4758-B2C4-E61015B963CB}" srcOrd="0" destOrd="0" presId="urn:microsoft.com/office/officeart/2005/8/layout/vList2"/>
    <dgm:cxn modelId="{44F21195-3437-4A33-A097-6A26A94854EF}" type="presOf" srcId="{2063F8F0-C808-4591-A9F4-5E0F0A6FE4DC}" destId="{F6574940-955D-474A-AA3B-0AB550CCA6D2}" srcOrd="0" destOrd="0" presId="urn:microsoft.com/office/officeart/2005/8/layout/vList2"/>
    <dgm:cxn modelId="{8A7BFA18-4772-46BA-BF15-96FAB4A5796D}" type="presParOf" srcId="{A091DE2E-58F4-409F-A887-BDE3A70DAA37}" destId="{0263E017-E5F9-4758-B2C4-E61015B963CB}" srcOrd="0" destOrd="0" presId="urn:microsoft.com/office/officeart/2005/8/layout/vList2"/>
    <dgm:cxn modelId="{D7F7AB9D-34DC-4795-9454-C561D3D76B30}" type="presParOf" srcId="{A091DE2E-58F4-409F-A887-BDE3A70DAA37}" destId="{36425065-2C9B-4D91-82F7-09649D6A57EE}" srcOrd="1" destOrd="0" presId="urn:microsoft.com/office/officeart/2005/8/layout/vList2"/>
    <dgm:cxn modelId="{6B8F2D8E-0440-49F6-A82F-2DBF84C18904}" type="presParOf" srcId="{A091DE2E-58F4-409F-A887-BDE3A70DAA37}" destId="{F6574940-955D-474A-AA3B-0AB550CCA6D2}"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E1BDB-4D8B-4CD0-86A5-EEBF93C2E168}"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IN"/>
        </a:p>
      </dgm:t>
    </dgm:pt>
    <dgm:pt modelId="{E372DA10-2116-4CD0-90C0-4029CA8CBD9C}">
      <dgm:prSet custT="1"/>
      <dgm:spPr/>
      <dgm:t>
        <a:bodyPr/>
        <a:lstStyle/>
        <a:p>
          <a:pPr rtl="0"/>
          <a:r>
            <a:rPr lang="en-US" sz="1600" dirty="0">
              <a:solidFill>
                <a:srgbClr val="002060"/>
              </a:solidFill>
              <a:latin typeface="Georgia" panose="02040502050405020303" pitchFamily="18" charset="0"/>
            </a:rPr>
            <a:t>This study has thoroughly examined the correlations between various evaluation metrics in the context of VC technologies.</a:t>
          </a:r>
        </a:p>
      </dgm:t>
    </dgm:pt>
    <dgm:pt modelId="{7298C60A-F8B1-46E9-AE43-69D68B5944C1}" type="sibTrans" cxnId="{3E800707-74AE-4E94-BFD7-15521A6B4AA6}">
      <dgm:prSet/>
      <dgm:spPr/>
      <dgm:t>
        <a:bodyPr/>
        <a:lstStyle/>
        <a:p>
          <a:endParaRPr lang="en-IN"/>
        </a:p>
      </dgm:t>
    </dgm:pt>
    <dgm:pt modelId="{F5ABE4C4-17F5-4B1D-96EA-572FA2CD9D3F}" type="parTrans" cxnId="{3E800707-74AE-4E94-BFD7-15521A6B4AA6}">
      <dgm:prSet/>
      <dgm:spPr/>
      <dgm:t>
        <a:bodyPr/>
        <a:lstStyle/>
        <a:p>
          <a:endParaRPr lang="en-IN"/>
        </a:p>
      </dgm:t>
    </dgm:pt>
    <dgm:pt modelId="{E0784A0E-F14A-4D3E-BA8D-7F4A41B59005}" type="pres">
      <dgm:prSet presAssocID="{DE0E1BDB-4D8B-4CD0-86A5-EEBF93C2E168}" presName="linear" presStyleCnt="0">
        <dgm:presLayoutVars>
          <dgm:animLvl val="lvl"/>
          <dgm:resizeHandles val="exact"/>
        </dgm:presLayoutVars>
      </dgm:prSet>
      <dgm:spPr/>
      <dgm:t>
        <a:bodyPr/>
        <a:lstStyle/>
        <a:p>
          <a:endParaRPr lang="en-IN"/>
        </a:p>
      </dgm:t>
    </dgm:pt>
    <dgm:pt modelId="{22DEDB51-AF24-4749-A1DE-5627F302AF06}" type="pres">
      <dgm:prSet presAssocID="{E372DA10-2116-4CD0-90C0-4029CA8CBD9C}" presName="parentText" presStyleLbl="node1" presStyleIdx="0" presStyleCnt="1" custLinFactNeighborX="-2011" custLinFactNeighborY="5224">
        <dgm:presLayoutVars>
          <dgm:chMax val="0"/>
          <dgm:bulletEnabled val="1"/>
        </dgm:presLayoutVars>
      </dgm:prSet>
      <dgm:spPr/>
      <dgm:t>
        <a:bodyPr/>
        <a:lstStyle/>
        <a:p>
          <a:endParaRPr lang="en-IN"/>
        </a:p>
      </dgm:t>
    </dgm:pt>
  </dgm:ptLst>
  <dgm:cxnLst>
    <dgm:cxn modelId="{51483DCC-A39C-4F7C-9E1A-A0D1F39505E1}" type="presOf" srcId="{E372DA10-2116-4CD0-90C0-4029CA8CBD9C}" destId="{22DEDB51-AF24-4749-A1DE-5627F302AF06}" srcOrd="0" destOrd="0" presId="urn:microsoft.com/office/officeart/2005/8/layout/vList2"/>
    <dgm:cxn modelId="{0F3B7F67-BF3F-40AA-B5DC-69C4A230ED99}" type="presOf" srcId="{DE0E1BDB-4D8B-4CD0-86A5-EEBF93C2E168}" destId="{E0784A0E-F14A-4D3E-BA8D-7F4A41B59005}" srcOrd="0" destOrd="0" presId="urn:microsoft.com/office/officeart/2005/8/layout/vList2"/>
    <dgm:cxn modelId="{3E800707-74AE-4E94-BFD7-15521A6B4AA6}" srcId="{DE0E1BDB-4D8B-4CD0-86A5-EEBF93C2E168}" destId="{E372DA10-2116-4CD0-90C0-4029CA8CBD9C}" srcOrd="0" destOrd="0" parTransId="{F5ABE4C4-17F5-4B1D-96EA-572FA2CD9D3F}" sibTransId="{7298C60A-F8B1-46E9-AE43-69D68B5944C1}"/>
    <dgm:cxn modelId="{F7A3BDB3-EF77-4A83-A63C-AB56F102BC60}" type="presParOf" srcId="{E0784A0E-F14A-4D3E-BA8D-7F4A41B59005}" destId="{22DEDB51-AF24-4749-A1DE-5627F302AF0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2D152-AEC8-4520-9006-A4F56C102309}">
      <dsp:nvSpPr>
        <dsp:cNvPr id="0" name=""/>
        <dsp:cNvSpPr/>
      </dsp:nvSpPr>
      <dsp:spPr>
        <a:xfrm>
          <a:off x="2330579" y="218352"/>
          <a:ext cx="567565" cy="788252"/>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D7F0A-57D0-432A-9487-85BE1AF9A46A}">
      <dsp:nvSpPr>
        <dsp:cNvPr id="0" name=""/>
        <dsp:cNvSpPr/>
      </dsp:nvSpPr>
      <dsp:spPr>
        <a:xfrm>
          <a:off x="44603" y="158300"/>
          <a:ext cx="4718935" cy="1922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latin typeface="Georgia" panose="02040502050405020303" pitchFamily="18" charset="0"/>
              <a:cs typeface="Times New Roman" panose="02020603050405020304" pitchFamily="18" charset="0"/>
            </a:rPr>
            <a:t>Voice Conversion (VC) refers to conversion of vocal features from source speaker to target speaker without altering linguistic content. It is a part of speech-to-speech literature.</a:t>
          </a:r>
          <a:endParaRPr lang="en-IN" sz="2000" kern="1200" dirty="0">
            <a:latin typeface="Georgia" panose="02040502050405020303" pitchFamily="18" charset="0"/>
            <a:cs typeface="Times New Roman" panose="02020603050405020304" pitchFamily="18" charset="0"/>
          </a:endParaRPr>
        </a:p>
      </dsp:txBody>
      <dsp:txXfrm>
        <a:off x="138449" y="252146"/>
        <a:ext cx="4531243" cy="1734755"/>
      </dsp:txXfrm>
    </dsp:sp>
    <dsp:sp modelId="{BFB7DD2B-4AFD-4758-90E5-B30B728565B7}">
      <dsp:nvSpPr>
        <dsp:cNvPr id="0" name=""/>
        <dsp:cNvSpPr/>
      </dsp:nvSpPr>
      <dsp:spPr>
        <a:xfrm>
          <a:off x="5131510" y="147650"/>
          <a:ext cx="4761363" cy="1922447"/>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2060"/>
              </a:solidFill>
              <a:latin typeface="Georgia" panose="02040502050405020303" pitchFamily="18" charset="0"/>
            </a:rPr>
            <a:t>The innovation of VC technologies has expanded its potential usage from personal voice assistive technologies to voice dubbing in the entertainment industry.</a:t>
          </a:r>
          <a:endParaRPr lang="en-IN" sz="2000" kern="1200" dirty="0">
            <a:solidFill>
              <a:srgbClr val="002060"/>
            </a:solidFill>
            <a:latin typeface="Georgia" panose="02040502050405020303" pitchFamily="18" charset="0"/>
          </a:endParaRPr>
        </a:p>
      </dsp:txBody>
      <dsp:txXfrm>
        <a:off x="5225356" y="241496"/>
        <a:ext cx="4573671" cy="1734755"/>
      </dsp:txXfrm>
    </dsp:sp>
    <dsp:sp modelId="{4A3BFA80-AA91-45A3-9E93-E8F79217C84F}">
      <dsp:nvSpPr>
        <dsp:cNvPr id="0" name=""/>
        <dsp:cNvSpPr/>
      </dsp:nvSpPr>
      <dsp:spPr>
        <a:xfrm>
          <a:off x="44699" y="2480949"/>
          <a:ext cx="4740159" cy="1922447"/>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a:solidFill>
                <a:srgbClr val="002060"/>
              </a:solidFill>
              <a:latin typeface="Georgia" panose="02040502050405020303" pitchFamily="18" charset="0"/>
            </a:rPr>
            <a:t>Moreover, recent advancements in the field of deep learning, such as GANs and VAEs, over traditional statistical methods like GMM, HMM, and VQ, have led to the production of more naturally sounding speech samples.</a:t>
          </a:r>
          <a:endParaRPr lang="en-IN" sz="2000" kern="1200" dirty="0">
            <a:solidFill>
              <a:srgbClr val="002060"/>
            </a:solidFill>
            <a:latin typeface="Georgia" panose="02040502050405020303" pitchFamily="18" charset="0"/>
          </a:endParaRPr>
        </a:p>
      </dsp:txBody>
      <dsp:txXfrm>
        <a:off x="138545" y="2574795"/>
        <a:ext cx="4552467" cy="1734755"/>
      </dsp:txXfrm>
    </dsp:sp>
    <dsp:sp modelId="{E051BE54-2311-472B-A95D-E6761C9565FD}">
      <dsp:nvSpPr>
        <dsp:cNvPr id="0" name=""/>
        <dsp:cNvSpPr/>
      </dsp:nvSpPr>
      <dsp:spPr>
        <a:xfrm>
          <a:off x="5105096" y="2470145"/>
          <a:ext cx="4814038" cy="1923062"/>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baseline="0" dirty="0">
              <a:solidFill>
                <a:schemeClr val="bg1"/>
              </a:solidFill>
              <a:latin typeface="Georgia" panose="02040502050405020303" pitchFamily="18" charset="0"/>
            </a:rPr>
            <a:t>Evaluating the quality of converted samples involves analysis of naturalness, degree of similarity, and intelligibility of speech content. These evaluations are carried out through objective and subjective metrics.</a:t>
          </a:r>
          <a:endParaRPr lang="en-IN" sz="2000" kern="1200" dirty="0">
            <a:solidFill>
              <a:schemeClr val="bg1"/>
            </a:solidFill>
            <a:latin typeface="Georgia" panose="02040502050405020303" pitchFamily="18" charset="0"/>
          </a:endParaRPr>
        </a:p>
      </dsp:txBody>
      <dsp:txXfrm>
        <a:off x="5198972" y="2564021"/>
        <a:ext cx="4626286" cy="173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F96DD-1B33-483C-A7FA-6A42A11A30D6}">
      <dsp:nvSpPr>
        <dsp:cNvPr id="0" name=""/>
        <dsp:cNvSpPr/>
      </dsp:nvSpPr>
      <dsp:spPr>
        <a:xfrm>
          <a:off x="0" y="1262"/>
          <a:ext cx="10363200" cy="9257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002060"/>
              </a:solidFill>
              <a:latin typeface="Georgia" panose="02040502050405020303" pitchFamily="18" charset="0"/>
            </a:rPr>
            <a:t>Objective metrics such as mel-cepstral distortion (MCD) and modulation spectra distance (MSD) are used to evaluate certain aspects of voice quality and similarity in a reproducible manner.   </a:t>
          </a:r>
          <a:endParaRPr lang="en-IN" sz="1800" kern="1200" dirty="0">
            <a:solidFill>
              <a:srgbClr val="002060"/>
            </a:solidFill>
            <a:latin typeface="Georgia" panose="02040502050405020303" pitchFamily="18" charset="0"/>
          </a:endParaRPr>
        </a:p>
      </dsp:txBody>
      <dsp:txXfrm>
        <a:off x="45193" y="46455"/>
        <a:ext cx="10272814" cy="835399"/>
      </dsp:txXfrm>
    </dsp:sp>
    <dsp:sp modelId="{FF703341-C7F8-4BD4-A47F-41A350EB373D}">
      <dsp:nvSpPr>
        <dsp:cNvPr id="0" name=""/>
        <dsp:cNvSpPr/>
      </dsp:nvSpPr>
      <dsp:spPr>
        <a:xfrm>
          <a:off x="0" y="941510"/>
          <a:ext cx="10363200" cy="92578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latin typeface="Georgia" panose="02040502050405020303" pitchFamily="18" charset="0"/>
            </a:rPr>
            <a:t>Subjective metrics such as mean opinion score (MOS) has been used to capture human perceptions of voice quality and speaker similarity of converted speech samples. </a:t>
          </a:r>
          <a:endParaRPr lang="en-IN" sz="1800" kern="1200" dirty="0">
            <a:latin typeface="Georgia" panose="02040502050405020303" pitchFamily="18" charset="0"/>
          </a:endParaRPr>
        </a:p>
      </dsp:txBody>
      <dsp:txXfrm>
        <a:off x="45193" y="986703"/>
        <a:ext cx="10272814" cy="835399"/>
      </dsp:txXfrm>
    </dsp:sp>
    <dsp:sp modelId="{9E4FF206-FF30-4E38-8106-87488AE8107E}">
      <dsp:nvSpPr>
        <dsp:cNvPr id="0" name=""/>
        <dsp:cNvSpPr/>
      </dsp:nvSpPr>
      <dsp:spPr>
        <a:xfrm>
          <a:off x="0" y="1880311"/>
          <a:ext cx="10363200" cy="925785"/>
        </a:xfrm>
        <a:prstGeom prst="round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chemeClr val="tx1"/>
              </a:solidFill>
              <a:latin typeface="Georgia" panose="02040502050405020303" pitchFamily="18" charset="0"/>
            </a:rPr>
            <a:t>However, the intercorrelation and intra-correlation between these evaluation metrics remains inadequately described in the VC domain, leading to discrepancies in evaluation and comparison of VC systems. </a:t>
          </a:r>
          <a:endParaRPr lang="en-IN" sz="1800" kern="1200" dirty="0">
            <a:solidFill>
              <a:schemeClr val="tx1"/>
            </a:solidFill>
            <a:latin typeface="Georgia" panose="02040502050405020303" pitchFamily="18" charset="0"/>
          </a:endParaRPr>
        </a:p>
      </dsp:txBody>
      <dsp:txXfrm>
        <a:off x="45193" y="1925504"/>
        <a:ext cx="10272814" cy="83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3E017-E5F9-4758-B2C4-E61015B963CB}">
      <dsp:nvSpPr>
        <dsp:cNvPr id="0" name=""/>
        <dsp:cNvSpPr/>
      </dsp:nvSpPr>
      <dsp:spPr>
        <a:xfrm>
          <a:off x="0" y="8443"/>
          <a:ext cx="10394733" cy="1044224"/>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C00000"/>
              </a:solidFill>
              <a:latin typeface="Georgia" panose="02040502050405020303" pitchFamily="18" charset="0"/>
            </a:rPr>
            <a:t>In order to address the challenges posed by manual evaluation and comparison, state-of-the-art (SOTA) VC models were developed, which uses more nuanced and comprehensive evaluation architecture to accurately assess the performance.</a:t>
          </a:r>
          <a:endParaRPr lang="en-IN" sz="1800" kern="1200" dirty="0">
            <a:solidFill>
              <a:srgbClr val="C00000"/>
            </a:solidFill>
            <a:latin typeface="Georgia" panose="02040502050405020303" pitchFamily="18" charset="0"/>
          </a:endParaRPr>
        </a:p>
      </dsp:txBody>
      <dsp:txXfrm>
        <a:off x="50975" y="59418"/>
        <a:ext cx="10292783" cy="942274"/>
      </dsp:txXfrm>
    </dsp:sp>
    <dsp:sp modelId="{F6574940-955D-474A-AA3B-0AB550CCA6D2}">
      <dsp:nvSpPr>
        <dsp:cNvPr id="0" name=""/>
        <dsp:cNvSpPr/>
      </dsp:nvSpPr>
      <dsp:spPr>
        <a:xfrm>
          <a:off x="0" y="1100841"/>
          <a:ext cx="10394733" cy="1044224"/>
        </a:xfrm>
        <a:prstGeom prst="round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solidFill>
                <a:srgbClr val="7030A0"/>
              </a:solidFill>
              <a:latin typeface="Georgia" panose="02040502050405020303" pitchFamily="18" charset="0"/>
            </a:rPr>
            <a:t>Therefore, a detailed investigation of the interplay and correlation between objective and subjective evaluation metrics on SOTA VC models needs to be carried out to address the discrepancies.</a:t>
          </a:r>
          <a:endParaRPr lang="en-IN" sz="2000" kern="1200" dirty="0">
            <a:solidFill>
              <a:srgbClr val="7030A0"/>
            </a:solidFill>
            <a:latin typeface="Georgia" panose="02040502050405020303" pitchFamily="18" charset="0"/>
          </a:endParaRPr>
        </a:p>
      </dsp:txBody>
      <dsp:txXfrm>
        <a:off x="50975" y="1151816"/>
        <a:ext cx="10292783" cy="942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DB51-AF24-4749-A1DE-5627F302AF06}">
      <dsp:nvSpPr>
        <dsp:cNvPr id="0" name=""/>
        <dsp:cNvSpPr/>
      </dsp:nvSpPr>
      <dsp:spPr>
        <a:xfrm>
          <a:off x="0" y="9851"/>
          <a:ext cx="10331669" cy="63648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a:solidFill>
                <a:srgbClr val="002060"/>
              </a:solidFill>
              <a:latin typeface="Georgia" panose="02040502050405020303" pitchFamily="18" charset="0"/>
            </a:rPr>
            <a:t>This study has thoroughly examined the correlations between various evaluation metrics in the context of VC technologies.</a:t>
          </a:r>
        </a:p>
      </dsp:txBody>
      <dsp:txXfrm>
        <a:off x="31070" y="40921"/>
        <a:ext cx="10269529"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Melanoma</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DCC703-250E-4724-8A6E-31B005BAC533}" type="datetimeFigureOut">
              <a:rPr lang="en-IN" smtClean="0"/>
              <a:t>24-06-2024</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fbv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4D0A83-2E2D-4856-A7D3-5B0AB48AC114}" type="slidenum">
              <a:rPr lang="en-IN" smtClean="0"/>
              <a:t>‹#›</a:t>
            </a:fld>
            <a:endParaRPr lang="en-IN" dirty="0"/>
          </a:p>
        </p:txBody>
      </p:sp>
    </p:spTree>
    <p:extLst>
      <p:ext uri="{BB962C8B-B14F-4D97-AF65-F5344CB8AC3E}">
        <p14:creationId xmlns:p14="http://schemas.microsoft.com/office/powerpoint/2010/main" val="1123396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Melanoma</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B7E37-5860-4141-AB19-C53AB18E7ECE}" type="datetimeFigureOut">
              <a:rPr lang="en-IN" smtClean="0"/>
              <a:t>24-06-2024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fbv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F9354-E128-4E8F-8BA2-E188F8F16970}" type="slidenum">
              <a:rPr lang="en-IN" smtClean="0"/>
              <a:t>‹#›</a:t>
            </a:fld>
            <a:endParaRPr lang="en-IN" dirty="0"/>
          </a:p>
        </p:txBody>
      </p:sp>
    </p:spTree>
    <p:extLst>
      <p:ext uri="{BB962C8B-B14F-4D97-AF65-F5344CB8AC3E}">
        <p14:creationId xmlns:p14="http://schemas.microsoft.com/office/powerpoint/2010/main" val="42095803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a:t>
            </a:fld>
            <a:endParaRPr lang="en-IN" dirty="0"/>
          </a:p>
        </p:txBody>
      </p:sp>
    </p:spTree>
    <p:extLst>
      <p:ext uri="{BB962C8B-B14F-4D97-AF65-F5344CB8AC3E}">
        <p14:creationId xmlns:p14="http://schemas.microsoft.com/office/powerpoint/2010/main" val="2553839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10</a:t>
            </a:fld>
            <a:endParaRPr lang="en-IN" dirty="0"/>
          </a:p>
        </p:txBody>
      </p:sp>
    </p:spTree>
    <p:extLst>
      <p:ext uri="{BB962C8B-B14F-4D97-AF65-F5344CB8AC3E}">
        <p14:creationId xmlns:p14="http://schemas.microsoft.com/office/powerpoint/2010/main" val="187325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11</a:t>
            </a:fld>
            <a:endParaRPr lang="en-IN" dirty="0"/>
          </a:p>
        </p:txBody>
      </p:sp>
    </p:spTree>
    <p:extLst>
      <p:ext uri="{BB962C8B-B14F-4D97-AF65-F5344CB8AC3E}">
        <p14:creationId xmlns:p14="http://schemas.microsoft.com/office/powerpoint/2010/main" val="2771511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12</a:t>
            </a:fld>
            <a:endParaRPr lang="en-IN" dirty="0"/>
          </a:p>
        </p:txBody>
      </p:sp>
    </p:spTree>
    <p:extLst>
      <p:ext uri="{BB962C8B-B14F-4D97-AF65-F5344CB8AC3E}">
        <p14:creationId xmlns:p14="http://schemas.microsoft.com/office/powerpoint/2010/main" val="353781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13</a:t>
            </a:fld>
            <a:endParaRPr lang="en-IN" dirty="0"/>
          </a:p>
        </p:txBody>
      </p:sp>
    </p:spTree>
    <p:extLst>
      <p:ext uri="{BB962C8B-B14F-4D97-AF65-F5344CB8AC3E}">
        <p14:creationId xmlns:p14="http://schemas.microsoft.com/office/powerpoint/2010/main" val="798858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14</a:t>
            </a:fld>
            <a:endParaRPr lang="en-IN" dirty="0"/>
          </a:p>
        </p:txBody>
      </p:sp>
    </p:spTree>
    <p:extLst>
      <p:ext uri="{BB962C8B-B14F-4D97-AF65-F5344CB8AC3E}">
        <p14:creationId xmlns:p14="http://schemas.microsoft.com/office/powerpoint/2010/main" val="390783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15</a:t>
            </a:fld>
            <a:endParaRPr lang="en-IN" dirty="0"/>
          </a:p>
        </p:txBody>
      </p:sp>
    </p:spTree>
    <p:extLst>
      <p:ext uri="{BB962C8B-B14F-4D97-AF65-F5344CB8AC3E}">
        <p14:creationId xmlns:p14="http://schemas.microsoft.com/office/powerpoint/2010/main" val="3989577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16</a:t>
            </a:fld>
            <a:endParaRPr lang="en-IN" dirty="0"/>
          </a:p>
        </p:txBody>
      </p:sp>
    </p:spTree>
    <p:extLst>
      <p:ext uri="{BB962C8B-B14F-4D97-AF65-F5344CB8AC3E}">
        <p14:creationId xmlns:p14="http://schemas.microsoft.com/office/powerpoint/2010/main" val="409022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17</a:t>
            </a:fld>
            <a:endParaRPr lang="en-IN" dirty="0"/>
          </a:p>
        </p:txBody>
      </p:sp>
    </p:spTree>
    <p:extLst>
      <p:ext uri="{BB962C8B-B14F-4D97-AF65-F5344CB8AC3E}">
        <p14:creationId xmlns:p14="http://schemas.microsoft.com/office/powerpoint/2010/main" val="33875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18</a:t>
            </a:fld>
            <a:endParaRPr lang="en-IN" dirty="0"/>
          </a:p>
        </p:txBody>
      </p:sp>
    </p:spTree>
    <p:extLst>
      <p:ext uri="{BB962C8B-B14F-4D97-AF65-F5344CB8AC3E}">
        <p14:creationId xmlns:p14="http://schemas.microsoft.com/office/powerpoint/2010/main" val="2541090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19</a:t>
            </a:fld>
            <a:endParaRPr lang="en-IN" dirty="0"/>
          </a:p>
        </p:txBody>
      </p:sp>
    </p:spTree>
    <p:extLst>
      <p:ext uri="{BB962C8B-B14F-4D97-AF65-F5344CB8AC3E}">
        <p14:creationId xmlns:p14="http://schemas.microsoft.com/office/powerpoint/2010/main" val="40035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a:t>
            </a:fld>
            <a:endParaRPr lang="en-IN" dirty="0"/>
          </a:p>
        </p:txBody>
      </p:sp>
    </p:spTree>
    <p:extLst>
      <p:ext uri="{BB962C8B-B14F-4D97-AF65-F5344CB8AC3E}">
        <p14:creationId xmlns:p14="http://schemas.microsoft.com/office/powerpoint/2010/main" val="2965953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20</a:t>
            </a:fld>
            <a:endParaRPr lang="en-IN" dirty="0"/>
          </a:p>
        </p:txBody>
      </p:sp>
    </p:spTree>
    <p:extLst>
      <p:ext uri="{BB962C8B-B14F-4D97-AF65-F5344CB8AC3E}">
        <p14:creationId xmlns:p14="http://schemas.microsoft.com/office/powerpoint/2010/main" val="3120544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21</a:t>
            </a:fld>
            <a:endParaRPr lang="en-IN" dirty="0"/>
          </a:p>
        </p:txBody>
      </p:sp>
    </p:spTree>
    <p:extLst>
      <p:ext uri="{BB962C8B-B14F-4D97-AF65-F5344CB8AC3E}">
        <p14:creationId xmlns:p14="http://schemas.microsoft.com/office/powerpoint/2010/main" val="1549354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22</a:t>
            </a:fld>
            <a:endParaRPr lang="en-IN" dirty="0"/>
          </a:p>
        </p:txBody>
      </p:sp>
    </p:spTree>
    <p:extLst>
      <p:ext uri="{BB962C8B-B14F-4D97-AF65-F5344CB8AC3E}">
        <p14:creationId xmlns:p14="http://schemas.microsoft.com/office/powerpoint/2010/main" val="1779813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23</a:t>
            </a:fld>
            <a:endParaRPr lang="en-IN" dirty="0"/>
          </a:p>
        </p:txBody>
      </p:sp>
    </p:spTree>
    <p:extLst>
      <p:ext uri="{BB962C8B-B14F-4D97-AF65-F5344CB8AC3E}">
        <p14:creationId xmlns:p14="http://schemas.microsoft.com/office/powerpoint/2010/main" val="240185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24</a:t>
            </a:fld>
            <a:endParaRPr lang="en-IN" dirty="0"/>
          </a:p>
        </p:txBody>
      </p:sp>
    </p:spTree>
    <p:extLst>
      <p:ext uri="{BB962C8B-B14F-4D97-AF65-F5344CB8AC3E}">
        <p14:creationId xmlns:p14="http://schemas.microsoft.com/office/powerpoint/2010/main" val="3606485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25</a:t>
            </a:fld>
            <a:endParaRPr lang="en-IN" dirty="0"/>
          </a:p>
        </p:txBody>
      </p:sp>
    </p:spTree>
    <p:extLst>
      <p:ext uri="{BB962C8B-B14F-4D97-AF65-F5344CB8AC3E}">
        <p14:creationId xmlns:p14="http://schemas.microsoft.com/office/powerpoint/2010/main" val="1790392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26</a:t>
            </a:fld>
            <a:endParaRPr lang="en-IN" dirty="0"/>
          </a:p>
        </p:txBody>
      </p:sp>
    </p:spTree>
    <p:extLst>
      <p:ext uri="{BB962C8B-B14F-4D97-AF65-F5344CB8AC3E}">
        <p14:creationId xmlns:p14="http://schemas.microsoft.com/office/powerpoint/2010/main" val="2242878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27</a:t>
            </a:fld>
            <a:endParaRPr lang="en-IN" dirty="0"/>
          </a:p>
        </p:txBody>
      </p:sp>
    </p:spTree>
    <p:extLst>
      <p:ext uri="{BB962C8B-B14F-4D97-AF65-F5344CB8AC3E}">
        <p14:creationId xmlns:p14="http://schemas.microsoft.com/office/powerpoint/2010/main" val="1559599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28</a:t>
            </a:fld>
            <a:endParaRPr lang="en-IN" dirty="0"/>
          </a:p>
        </p:txBody>
      </p:sp>
    </p:spTree>
    <p:extLst>
      <p:ext uri="{BB962C8B-B14F-4D97-AF65-F5344CB8AC3E}">
        <p14:creationId xmlns:p14="http://schemas.microsoft.com/office/powerpoint/2010/main" val="3090394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29</a:t>
            </a:fld>
            <a:endParaRPr lang="en-IN" dirty="0"/>
          </a:p>
        </p:txBody>
      </p:sp>
    </p:spTree>
    <p:extLst>
      <p:ext uri="{BB962C8B-B14F-4D97-AF65-F5344CB8AC3E}">
        <p14:creationId xmlns:p14="http://schemas.microsoft.com/office/powerpoint/2010/main" val="4170236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3</a:t>
            </a:fld>
            <a:endParaRPr lang="en-IN" dirty="0"/>
          </a:p>
        </p:txBody>
      </p:sp>
    </p:spTree>
    <p:extLst>
      <p:ext uri="{BB962C8B-B14F-4D97-AF65-F5344CB8AC3E}">
        <p14:creationId xmlns:p14="http://schemas.microsoft.com/office/powerpoint/2010/main" val="1539472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30</a:t>
            </a:fld>
            <a:endParaRPr lang="en-IN" dirty="0"/>
          </a:p>
        </p:txBody>
      </p:sp>
    </p:spTree>
    <p:extLst>
      <p:ext uri="{BB962C8B-B14F-4D97-AF65-F5344CB8AC3E}">
        <p14:creationId xmlns:p14="http://schemas.microsoft.com/office/powerpoint/2010/main" val="3965917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31</a:t>
            </a:fld>
            <a:endParaRPr lang="en-IN" dirty="0"/>
          </a:p>
        </p:txBody>
      </p:sp>
    </p:spTree>
    <p:extLst>
      <p:ext uri="{BB962C8B-B14F-4D97-AF65-F5344CB8AC3E}">
        <p14:creationId xmlns:p14="http://schemas.microsoft.com/office/powerpoint/2010/main" val="1948632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32</a:t>
            </a:fld>
            <a:endParaRPr lang="en-IN" dirty="0"/>
          </a:p>
        </p:txBody>
      </p:sp>
    </p:spTree>
    <p:extLst>
      <p:ext uri="{BB962C8B-B14F-4D97-AF65-F5344CB8AC3E}">
        <p14:creationId xmlns:p14="http://schemas.microsoft.com/office/powerpoint/2010/main" val="1027947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33</a:t>
            </a:fld>
            <a:endParaRPr lang="en-IN" dirty="0"/>
          </a:p>
        </p:txBody>
      </p:sp>
    </p:spTree>
    <p:extLst>
      <p:ext uri="{BB962C8B-B14F-4D97-AF65-F5344CB8AC3E}">
        <p14:creationId xmlns:p14="http://schemas.microsoft.com/office/powerpoint/2010/main" val="671595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4</a:t>
            </a:fld>
            <a:endParaRPr lang="en-IN" dirty="0"/>
          </a:p>
        </p:txBody>
      </p:sp>
    </p:spTree>
    <p:extLst>
      <p:ext uri="{BB962C8B-B14F-4D97-AF65-F5344CB8AC3E}">
        <p14:creationId xmlns:p14="http://schemas.microsoft.com/office/powerpoint/2010/main" val="2140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5</a:t>
            </a:fld>
            <a:endParaRPr lang="en-IN" dirty="0"/>
          </a:p>
        </p:txBody>
      </p:sp>
    </p:spTree>
    <p:extLst>
      <p:ext uri="{BB962C8B-B14F-4D97-AF65-F5344CB8AC3E}">
        <p14:creationId xmlns:p14="http://schemas.microsoft.com/office/powerpoint/2010/main" val="153173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6</a:t>
            </a:fld>
            <a:endParaRPr lang="en-IN" dirty="0"/>
          </a:p>
        </p:txBody>
      </p:sp>
    </p:spTree>
    <p:extLst>
      <p:ext uri="{BB962C8B-B14F-4D97-AF65-F5344CB8AC3E}">
        <p14:creationId xmlns:p14="http://schemas.microsoft.com/office/powerpoint/2010/main" val="108671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7</a:t>
            </a:fld>
            <a:endParaRPr lang="en-IN" dirty="0"/>
          </a:p>
        </p:txBody>
      </p:sp>
    </p:spTree>
    <p:extLst>
      <p:ext uri="{BB962C8B-B14F-4D97-AF65-F5344CB8AC3E}">
        <p14:creationId xmlns:p14="http://schemas.microsoft.com/office/powerpoint/2010/main" val="382356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8</a:t>
            </a:fld>
            <a:endParaRPr lang="en-IN" dirty="0"/>
          </a:p>
        </p:txBody>
      </p:sp>
    </p:spTree>
    <p:extLst>
      <p:ext uri="{BB962C8B-B14F-4D97-AF65-F5344CB8AC3E}">
        <p14:creationId xmlns:p14="http://schemas.microsoft.com/office/powerpoint/2010/main" val="2725603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CF9354-E128-4E8F-8BA2-E188F8F16970}" type="slidenum">
              <a:rPr lang="en-IN" smtClean="0"/>
              <a:t>9</a:t>
            </a:fld>
            <a:endParaRPr lang="en-IN" dirty="0"/>
          </a:p>
        </p:txBody>
      </p:sp>
    </p:spTree>
    <p:extLst>
      <p:ext uri="{BB962C8B-B14F-4D97-AF65-F5344CB8AC3E}">
        <p14:creationId xmlns:p14="http://schemas.microsoft.com/office/powerpoint/2010/main" val="173306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483D82-034B-4861-8A74-D9057DD8FD16}" type="datetime2">
              <a:rPr lang="en-IN" smtClean="0"/>
              <a:t>Monday, 24 June 2024</a:t>
            </a:fld>
            <a:endParaRPr lang="en-IN" dirty="0"/>
          </a:p>
        </p:txBody>
      </p:sp>
      <p:sp>
        <p:nvSpPr>
          <p:cNvPr id="5" name="Footer Placeholder 4"/>
          <p:cNvSpPr>
            <a:spLocks noGrp="1"/>
          </p:cNvSpPr>
          <p:nvPr>
            <p:ph type="ftr" sz="quarter" idx="11"/>
          </p:nvPr>
        </p:nvSpPr>
        <p:spPr/>
        <p:txBody>
          <a:bodyPr/>
          <a:lstStyle/>
          <a:p>
            <a:r>
              <a:rPr lang="en-IN"/>
              <a:t>ICCCNT-24 (PID-3252)</a:t>
            </a:r>
            <a:endParaRPr lang="en-IN" dirty="0"/>
          </a:p>
        </p:txBody>
      </p:sp>
      <p:sp>
        <p:nvSpPr>
          <p:cNvPr id="6" name="Slide Number Placeholder 5"/>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1221153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BF9044-331C-40F1-9C8C-B18308C10DAE}" type="datetime2">
              <a:rPr lang="en-IN" smtClean="0"/>
              <a:t>Monday, 24 June 2024</a:t>
            </a:fld>
            <a:endParaRPr lang="en-IN" dirty="0"/>
          </a:p>
        </p:txBody>
      </p:sp>
      <p:sp>
        <p:nvSpPr>
          <p:cNvPr id="5" name="Footer Placeholder 4"/>
          <p:cNvSpPr>
            <a:spLocks noGrp="1"/>
          </p:cNvSpPr>
          <p:nvPr>
            <p:ph type="ftr" sz="quarter" idx="11"/>
          </p:nvPr>
        </p:nvSpPr>
        <p:spPr/>
        <p:txBody>
          <a:bodyPr/>
          <a:lstStyle/>
          <a:p>
            <a:r>
              <a:rPr lang="en-IN"/>
              <a:t>ICCCNT-24 (PID-3252)</a:t>
            </a:r>
            <a:endParaRPr lang="en-IN" dirty="0"/>
          </a:p>
        </p:txBody>
      </p:sp>
      <p:sp>
        <p:nvSpPr>
          <p:cNvPr id="6" name="Slide Number Placeholder 5"/>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339940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787541-2698-40F8-B375-6DBB2BA27DFD}" type="datetime2">
              <a:rPr lang="en-IN" smtClean="0"/>
              <a:t>Monday, 24 June 2024</a:t>
            </a:fld>
            <a:endParaRPr lang="en-IN" dirty="0"/>
          </a:p>
        </p:txBody>
      </p:sp>
      <p:sp>
        <p:nvSpPr>
          <p:cNvPr id="5" name="Footer Placeholder 4"/>
          <p:cNvSpPr>
            <a:spLocks noGrp="1"/>
          </p:cNvSpPr>
          <p:nvPr>
            <p:ph type="ftr" sz="quarter" idx="11"/>
          </p:nvPr>
        </p:nvSpPr>
        <p:spPr/>
        <p:txBody>
          <a:bodyPr/>
          <a:lstStyle/>
          <a:p>
            <a:r>
              <a:rPr lang="en-IN"/>
              <a:t>ICCCNT-24 (PID-3252)</a:t>
            </a:r>
            <a:endParaRPr lang="en-IN" dirty="0"/>
          </a:p>
        </p:txBody>
      </p:sp>
      <p:sp>
        <p:nvSpPr>
          <p:cNvPr id="6" name="Slide Number Placeholder 5"/>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234826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045B50-5FC1-4F90-96E5-1C3696C47221}" type="datetime2">
              <a:rPr lang="en-IN" smtClean="0"/>
              <a:t>Monday, 24 June 2024</a:t>
            </a:fld>
            <a:endParaRPr lang="en-IN" dirty="0"/>
          </a:p>
        </p:txBody>
      </p:sp>
      <p:sp>
        <p:nvSpPr>
          <p:cNvPr id="5" name="Footer Placeholder 4"/>
          <p:cNvSpPr>
            <a:spLocks noGrp="1"/>
          </p:cNvSpPr>
          <p:nvPr>
            <p:ph type="ftr" sz="quarter" idx="11"/>
          </p:nvPr>
        </p:nvSpPr>
        <p:spPr/>
        <p:txBody>
          <a:bodyPr/>
          <a:lstStyle/>
          <a:p>
            <a:r>
              <a:rPr lang="en-IN"/>
              <a:t>ICCCNT-24 (PID-3252)</a:t>
            </a:r>
            <a:endParaRPr lang="en-IN" dirty="0"/>
          </a:p>
        </p:txBody>
      </p:sp>
      <p:sp>
        <p:nvSpPr>
          <p:cNvPr id="6" name="Slide Number Placeholder 5"/>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176089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F1D1D-EDB1-47E3-A6F1-01022D2F3E98}" type="datetime2">
              <a:rPr lang="en-IN" smtClean="0"/>
              <a:t>Monday, 24 June 2024</a:t>
            </a:fld>
            <a:endParaRPr lang="en-IN" dirty="0"/>
          </a:p>
        </p:txBody>
      </p:sp>
      <p:sp>
        <p:nvSpPr>
          <p:cNvPr id="5" name="Footer Placeholder 4"/>
          <p:cNvSpPr>
            <a:spLocks noGrp="1"/>
          </p:cNvSpPr>
          <p:nvPr>
            <p:ph type="ftr" sz="quarter" idx="11"/>
          </p:nvPr>
        </p:nvSpPr>
        <p:spPr/>
        <p:txBody>
          <a:bodyPr/>
          <a:lstStyle/>
          <a:p>
            <a:r>
              <a:rPr lang="en-IN"/>
              <a:t>ICCCNT-24 (PID-3252)</a:t>
            </a:r>
            <a:endParaRPr lang="en-IN" dirty="0"/>
          </a:p>
        </p:txBody>
      </p:sp>
      <p:sp>
        <p:nvSpPr>
          <p:cNvPr id="6" name="Slide Number Placeholder 5"/>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362280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D57CFE-3535-47DF-8FE7-3697D917E844}" type="datetime2">
              <a:rPr lang="en-IN" smtClean="0"/>
              <a:t>Monday, 24 June 2024</a:t>
            </a:fld>
            <a:endParaRPr lang="en-IN" dirty="0"/>
          </a:p>
        </p:txBody>
      </p:sp>
      <p:sp>
        <p:nvSpPr>
          <p:cNvPr id="6" name="Footer Placeholder 5"/>
          <p:cNvSpPr>
            <a:spLocks noGrp="1"/>
          </p:cNvSpPr>
          <p:nvPr>
            <p:ph type="ftr" sz="quarter" idx="11"/>
          </p:nvPr>
        </p:nvSpPr>
        <p:spPr/>
        <p:txBody>
          <a:bodyPr/>
          <a:lstStyle/>
          <a:p>
            <a:r>
              <a:rPr lang="en-IN"/>
              <a:t>ICCCNT-24 (PID-3252)</a:t>
            </a:r>
            <a:endParaRPr lang="en-IN" dirty="0"/>
          </a:p>
        </p:txBody>
      </p:sp>
      <p:sp>
        <p:nvSpPr>
          <p:cNvPr id="7" name="Slide Number Placeholder 6"/>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57051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1FF8B9-A529-4AA0-938C-C051B438D2DB}" type="datetime2">
              <a:rPr lang="en-IN" smtClean="0"/>
              <a:t>Monday, 24 June 2024</a:t>
            </a:fld>
            <a:endParaRPr lang="en-IN" dirty="0"/>
          </a:p>
        </p:txBody>
      </p:sp>
      <p:sp>
        <p:nvSpPr>
          <p:cNvPr id="8" name="Footer Placeholder 7"/>
          <p:cNvSpPr>
            <a:spLocks noGrp="1"/>
          </p:cNvSpPr>
          <p:nvPr>
            <p:ph type="ftr" sz="quarter" idx="11"/>
          </p:nvPr>
        </p:nvSpPr>
        <p:spPr/>
        <p:txBody>
          <a:bodyPr/>
          <a:lstStyle/>
          <a:p>
            <a:r>
              <a:rPr lang="en-IN"/>
              <a:t>ICCCNT-24 (PID-3252)</a:t>
            </a:r>
            <a:endParaRPr lang="en-IN" dirty="0"/>
          </a:p>
        </p:txBody>
      </p:sp>
      <p:sp>
        <p:nvSpPr>
          <p:cNvPr id="9" name="Slide Number Placeholder 8"/>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302317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DD7408-0C70-4366-A1C9-4103DF0BF99F}" type="datetime2">
              <a:rPr lang="en-IN" smtClean="0"/>
              <a:t>Monday, 24 June 2024</a:t>
            </a:fld>
            <a:endParaRPr lang="en-IN" dirty="0"/>
          </a:p>
        </p:txBody>
      </p:sp>
      <p:sp>
        <p:nvSpPr>
          <p:cNvPr id="4" name="Footer Placeholder 3"/>
          <p:cNvSpPr>
            <a:spLocks noGrp="1"/>
          </p:cNvSpPr>
          <p:nvPr>
            <p:ph type="ftr" sz="quarter" idx="11"/>
          </p:nvPr>
        </p:nvSpPr>
        <p:spPr/>
        <p:txBody>
          <a:bodyPr/>
          <a:lstStyle/>
          <a:p>
            <a:r>
              <a:rPr lang="en-IN"/>
              <a:t>ICCCNT-24 (PID-3252)</a:t>
            </a:r>
            <a:endParaRPr lang="en-IN" dirty="0"/>
          </a:p>
        </p:txBody>
      </p:sp>
      <p:sp>
        <p:nvSpPr>
          <p:cNvPr id="5" name="Slide Number Placeholder 4"/>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286166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A0DAE-232A-47B7-B0F4-CBEC22DC122A}" type="datetime2">
              <a:rPr lang="en-IN" smtClean="0"/>
              <a:t>Monday, 24 June 2024</a:t>
            </a:fld>
            <a:endParaRPr lang="en-IN" dirty="0"/>
          </a:p>
        </p:txBody>
      </p:sp>
      <p:sp>
        <p:nvSpPr>
          <p:cNvPr id="3" name="Footer Placeholder 2"/>
          <p:cNvSpPr>
            <a:spLocks noGrp="1"/>
          </p:cNvSpPr>
          <p:nvPr>
            <p:ph type="ftr" sz="quarter" idx="11"/>
          </p:nvPr>
        </p:nvSpPr>
        <p:spPr/>
        <p:txBody>
          <a:bodyPr/>
          <a:lstStyle/>
          <a:p>
            <a:r>
              <a:rPr lang="en-IN"/>
              <a:t>ICCCNT-24 (PID-3252)</a:t>
            </a:r>
            <a:endParaRPr lang="en-IN" dirty="0"/>
          </a:p>
        </p:txBody>
      </p:sp>
      <p:sp>
        <p:nvSpPr>
          <p:cNvPr id="4" name="Slide Number Placeholder 3"/>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16942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A8B444-55E2-40DB-8E15-460E92F8EE5B}" type="datetime2">
              <a:rPr lang="en-IN" smtClean="0"/>
              <a:t>Monday, 24 June 2024</a:t>
            </a:fld>
            <a:endParaRPr lang="en-IN" dirty="0"/>
          </a:p>
        </p:txBody>
      </p:sp>
      <p:sp>
        <p:nvSpPr>
          <p:cNvPr id="6" name="Footer Placeholder 5"/>
          <p:cNvSpPr>
            <a:spLocks noGrp="1"/>
          </p:cNvSpPr>
          <p:nvPr>
            <p:ph type="ftr" sz="quarter" idx="11"/>
          </p:nvPr>
        </p:nvSpPr>
        <p:spPr/>
        <p:txBody>
          <a:bodyPr/>
          <a:lstStyle/>
          <a:p>
            <a:r>
              <a:rPr lang="en-IN"/>
              <a:t>ICCCNT-24 (PID-3252)</a:t>
            </a:r>
            <a:endParaRPr lang="en-IN" dirty="0"/>
          </a:p>
        </p:txBody>
      </p:sp>
      <p:sp>
        <p:nvSpPr>
          <p:cNvPr id="7" name="Slide Number Placeholder 6"/>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52712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F15E98-8DC6-48CB-8278-BC89C574904B}" type="datetime2">
              <a:rPr lang="en-IN" smtClean="0"/>
              <a:t>Monday, 24 June 2024</a:t>
            </a:fld>
            <a:endParaRPr lang="en-IN" dirty="0"/>
          </a:p>
        </p:txBody>
      </p:sp>
      <p:sp>
        <p:nvSpPr>
          <p:cNvPr id="6" name="Footer Placeholder 5"/>
          <p:cNvSpPr>
            <a:spLocks noGrp="1"/>
          </p:cNvSpPr>
          <p:nvPr>
            <p:ph type="ftr" sz="quarter" idx="11"/>
          </p:nvPr>
        </p:nvSpPr>
        <p:spPr/>
        <p:txBody>
          <a:bodyPr/>
          <a:lstStyle/>
          <a:p>
            <a:r>
              <a:rPr lang="en-IN"/>
              <a:t>ICCCNT-24 (PID-3252)</a:t>
            </a:r>
            <a:endParaRPr lang="en-IN" dirty="0"/>
          </a:p>
        </p:txBody>
      </p:sp>
      <p:sp>
        <p:nvSpPr>
          <p:cNvPr id="7" name="Slide Number Placeholder 6"/>
          <p:cNvSpPr>
            <a:spLocks noGrp="1"/>
          </p:cNvSpPr>
          <p:nvPr>
            <p:ph type="sldNum" sz="quarter" idx="12"/>
          </p:nvPr>
        </p:nvSpPr>
        <p:spPr/>
        <p:txBody>
          <a:bodyPr/>
          <a:lstStyle/>
          <a:p>
            <a:fld id="{E9080750-77B0-46EA-8810-490E7ADF60BE}" type="slidenum">
              <a:rPr lang="en-IN" smtClean="0"/>
              <a:t>‹#›</a:t>
            </a:fld>
            <a:endParaRPr lang="en-IN" dirty="0"/>
          </a:p>
        </p:txBody>
      </p:sp>
    </p:spTree>
    <p:extLst>
      <p:ext uri="{BB962C8B-B14F-4D97-AF65-F5344CB8AC3E}">
        <p14:creationId xmlns:p14="http://schemas.microsoft.com/office/powerpoint/2010/main" val="171865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10B2A-F2A8-45B2-8CDD-DB12BAFC7B09}" type="datetime2">
              <a:rPr lang="en-IN" smtClean="0"/>
              <a:t>Monday, 24 June 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ICCCNT-24 (PID-3252)</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80750-77B0-46EA-8810-490E7ADF60BE}" type="slidenum">
              <a:rPr lang="en-IN" smtClean="0"/>
              <a:t>‹#›</a:t>
            </a:fld>
            <a:endParaRPr lang="en-IN" dirty="0"/>
          </a:p>
        </p:txBody>
      </p:sp>
    </p:spTree>
    <p:extLst>
      <p:ext uri="{BB962C8B-B14F-4D97-AF65-F5344CB8AC3E}">
        <p14:creationId xmlns:p14="http://schemas.microsoft.com/office/powerpoint/2010/main" val="12019243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49" y="89198"/>
            <a:ext cx="11801302" cy="2387600"/>
          </a:xfrm>
        </p:spPr>
        <p:txBody>
          <a:bodyPr anchor="ctr">
            <a:normAutofit/>
          </a:bodyPr>
          <a:lstStyle/>
          <a:p>
            <a:pPr>
              <a:lnSpc>
                <a:spcPct val="100000"/>
              </a:lnSpc>
            </a:pPr>
            <a:r>
              <a:rPr lang="en-US" sz="3600" b="1" dirty="0">
                <a:solidFill>
                  <a:srgbClr val="C00000"/>
                </a:solidFill>
                <a:latin typeface="Times New Roman" panose="02020603050405020304" pitchFamily="18" charset="0"/>
                <a:cs typeface="Times New Roman" panose="02020603050405020304" pitchFamily="18" charset="0"/>
              </a:rPr>
              <a:t>Correlations of Evaluation Metrics for Voice Conversion: </a:t>
            </a:r>
            <a:br>
              <a:rPr lang="en-US" sz="3600" b="1" dirty="0">
                <a:solidFill>
                  <a:srgbClr val="C00000"/>
                </a:solidFill>
                <a:latin typeface="Times New Roman" panose="02020603050405020304" pitchFamily="18" charset="0"/>
                <a:cs typeface="Times New Roman" panose="02020603050405020304" pitchFamily="18" charset="0"/>
              </a:rPr>
            </a:br>
            <a:r>
              <a:rPr lang="en-US" sz="3600" b="1" dirty="0">
                <a:solidFill>
                  <a:srgbClr val="C00000"/>
                </a:solidFill>
                <a:latin typeface="Times New Roman" panose="02020603050405020304" pitchFamily="18" charset="0"/>
                <a:cs typeface="Times New Roman" panose="02020603050405020304" pitchFamily="18" charset="0"/>
              </a:rPr>
              <a:t>An Experimental Analysis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071576"/>
            <a:ext cx="9144000" cy="2307628"/>
          </a:xfrm>
          <a:noFill/>
        </p:spPr>
        <p:txBody>
          <a:bodyPr anchor="ctr">
            <a:normAutofit/>
          </a:bodyPr>
          <a:lstStyle/>
          <a:p>
            <a:pPr>
              <a:lnSpc>
                <a:spcPct val="100000"/>
              </a:lnSpc>
            </a:pPr>
            <a:r>
              <a:rPr lang="en-US" b="1" dirty="0">
                <a:solidFill>
                  <a:srgbClr val="002060"/>
                </a:solidFill>
                <a:latin typeface="Times New Roman" panose="02020603050405020304" pitchFamily="18" charset="0"/>
                <a:cs typeface="Times New Roman" panose="02020603050405020304" pitchFamily="18" charset="0"/>
              </a:rPr>
              <a:t>Arkapravo Nandi</a:t>
            </a:r>
            <a:r>
              <a:rPr lang="en-US" b="1" baseline="30000" dirty="0">
                <a:solidFill>
                  <a:srgbClr val="002060"/>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 Subhayu Ghosh</a:t>
            </a:r>
            <a:r>
              <a:rPr lang="en-US" baseline="30000" dirty="0">
                <a:solidFill>
                  <a:srgbClr val="002060"/>
                </a:solidFill>
                <a:latin typeface="Times New Roman" panose="02020603050405020304" pitchFamily="18" charset="0"/>
                <a:cs typeface="Times New Roman" panose="02020603050405020304" pitchFamily="18" charset="0"/>
              </a:rPr>
              <a:t>2</a:t>
            </a:r>
            <a:r>
              <a:rPr lang="en-US" dirty="0">
                <a:solidFill>
                  <a:srgbClr val="002060"/>
                </a:solidFill>
                <a:latin typeface="Times New Roman" panose="02020603050405020304" pitchFamily="18" charset="0"/>
                <a:cs typeface="Times New Roman" panose="02020603050405020304" pitchFamily="18" charset="0"/>
              </a:rPr>
              <a:t>, Md. Tousin Akhter</a:t>
            </a:r>
            <a:r>
              <a:rPr lang="en-US" baseline="30000" dirty="0">
                <a:solidFill>
                  <a:srgbClr val="002060"/>
                </a:solidFill>
                <a:latin typeface="Times New Roman" panose="02020603050405020304" pitchFamily="18" charset="0"/>
                <a:cs typeface="Times New Roman" panose="02020603050405020304" pitchFamily="18" charset="0"/>
              </a:rPr>
              <a:t>2</a:t>
            </a:r>
            <a:r>
              <a:rPr lang="en-US" dirty="0">
                <a:solidFill>
                  <a:srgbClr val="002060"/>
                </a:solidFill>
                <a:latin typeface="Times New Roman" panose="02020603050405020304" pitchFamily="18" charset="0"/>
                <a:cs typeface="Times New Roman" panose="02020603050405020304" pitchFamily="18" charset="0"/>
              </a:rPr>
              <a:t>,</a:t>
            </a:r>
          </a:p>
          <a:p>
            <a:pPr>
              <a:lnSpc>
                <a:spcPct val="100000"/>
              </a:lnSpc>
            </a:pPr>
            <a:r>
              <a:rPr lang="en-US" dirty="0">
                <a:solidFill>
                  <a:srgbClr val="002060"/>
                </a:solidFill>
                <a:latin typeface="Times New Roman" panose="02020603050405020304" pitchFamily="18" charset="0"/>
                <a:cs typeface="Times New Roman" panose="02020603050405020304" pitchFamily="18" charset="0"/>
              </a:rPr>
              <a:t>Sandipan Dhar</a:t>
            </a:r>
            <a:r>
              <a:rPr lang="en-US" baseline="30000" dirty="0">
                <a:solidFill>
                  <a:srgbClr val="002060"/>
                </a:solidFill>
                <a:latin typeface="Times New Roman" panose="02020603050405020304" pitchFamily="18" charset="0"/>
                <a:cs typeface="Times New Roman" panose="02020603050405020304" pitchFamily="18" charset="0"/>
              </a:rPr>
              <a:t>2</a:t>
            </a:r>
            <a:r>
              <a:rPr lang="en-US" dirty="0">
                <a:solidFill>
                  <a:srgbClr val="002060"/>
                </a:solidFill>
                <a:latin typeface="Times New Roman" panose="02020603050405020304" pitchFamily="18" charset="0"/>
                <a:cs typeface="Times New Roman" panose="02020603050405020304" pitchFamily="18" charset="0"/>
              </a:rPr>
              <a:t>, Nanda Dulal Jana</a:t>
            </a:r>
            <a:r>
              <a:rPr lang="en-US" baseline="30000" dirty="0">
                <a:solidFill>
                  <a:srgbClr val="002060"/>
                </a:solidFill>
                <a:latin typeface="Times New Roman" panose="02020603050405020304" pitchFamily="18" charset="0"/>
                <a:cs typeface="Times New Roman" panose="02020603050405020304" pitchFamily="18" charset="0"/>
              </a:rPr>
              <a:t>2</a:t>
            </a:r>
          </a:p>
          <a:p>
            <a:pPr>
              <a:lnSpc>
                <a:spcPct val="100000"/>
              </a:lnSpc>
            </a:pPr>
            <a:endParaRPr lang="en-US" sz="800" b="1" baseline="30000" dirty="0">
              <a:solidFill>
                <a:srgbClr val="002060"/>
              </a:solidFill>
              <a:latin typeface="Times New Roman" panose="02020603050405020304" pitchFamily="18" charset="0"/>
              <a:cs typeface="Times New Roman" panose="02020603050405020304" pitchFamily="18" charset="0"/>
            </a:endParaRPr>
          </a:p>
          <a:p>
            <a:r>
              <a:rPr lang="en-US" sz="1600" b="1" baseline="30000" dirty="0">
                <a:solidFill>
                  <a:srgbClr val="002060"/>
                </a:solidFill>
                <a:latin typeface="Times New Roman" panose="02020603050405020304" pitchFamily="18" charset="0"/>
                <a:cs typeface="Times New Roman" panose="02020603050405020304" pitchFamily="18" charset="0"/>
              </a:rPr>
              <a:t>1</a:t>
            </a:r>
            <a:r>
              <a:rPr lang="en-US" sz="1600" b="1" dirty="0">
                <a:solidFill>
                  <a:srgbClr val="002060"/>
                </a:solidFill>
                <a:latin typeface="Times New Roman" panose="02020603050405020304" pitchFamily="18" charset="0"/>
                <a:cs typeface="Times New Roman" panose="02020603050405020304" pitchFamily="18" charset="0"/>
              </a:rPr>
              <a:t>MCKV Institute of Engineering, West Bengal, India</a:t>
            </a:r>
            <a:endParaRPr lang="en-US" sz="1600" b="1" baseline="30000" dirty="0">
              <a:solidFill>
                <a:srgbClr val="002060"/>
              </a:solidFill>
              <a:latin typeface="Times New Roman" panose="02020603050405020304" pitchFamily="18" charset="0"/>
              <a:cs typeface="Times New Roman" panose="02020603050405020304" pitchFamily="18" charset="0"/>
            </a:endParaRPr>
          </a:p>
          <a:p>
            <a:r>
              <a:rPr lang="en-US" sz="1600" b="1" baseline="30000" dirty="0">
                <a:solidFill>
                  <a:srgbClr val="002060"/>
                </a:solidFill>
                <a:latin typeface="Times New Roman" panose="02020603050405020304" pitchFamily="18" charset="0"/>
                <a:cs typeface="Times New Roman" panose="02020603050405020304" pitchFamily="18" charset="0"/>
              </a:rPr>
              <a:t>2</a:t>
            </a:r>
            <a:r>
              <a:rPr lang="en-US" sz="1600" b="1" dirty="0">
                <a:solidFill>
                  <a:srgbClr val="002060"/>
                </a:solidFill>
                <a:latin typeface="Times New Roman" panose="02020603050405020304" pitchFamily="18" charset="0"/>
                <a:cs typeface="Times New Roman" panose="02020603050405020304" pitchFamily="18" charset="0"/>
              </a:rPr>
              <a:t>National Institute of Technology Durgapur, West Bengal, India</a:t>
            </a:r>
          </a:p>
        </p:txBody>
      </p:sp>
      <p:sp>
        <p:nvSpPr>
          <p:cNvPr id="4" name="Date Placeholder 3"/>
          <p:cNvSpPr>
            <a:spLocks noGrp="1"/>
          </p:cNvSpPr>
          <p:nvPr>
            <p:ph type="dt" sz="half" idx="10"/>
          </p:nvPr>
        </p:nvSpPr>
        <p:spPr>
          <a:xfrm>
            <a:off x="-1" y="6492875"/>
            <a:ext cx="2890345" cy="365125"/>
          </a:xfrm>
          <a:solidFill>
            <a:schemeClr val="accent4">
              <a:lumMod val="20000"/>
              <a:lumOff val="80000"/>
            </a:schemeClr>
          </a:solidFill>
        </p:spPr>
        <p:txBody>
          <a:bodyPr/>
          <a:lstStyle/>
          <a:p>
            <a:fld id="{EFCE0191-187E-4336-A248-7AF0A45FBF27}"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a:t>
            </a:fld>
            <a:r>
              <a:rPr lang="en-IN" sz="1600" b="1" dirty="0">
                <a:solidFill>
                  <a:srgbClr val="FF0000"/>
                </a:solidFill>
                <a:latin typeface="Times New Roman" panose="02020603050405020304" pitchFamily="18" charset="0"/>
                <a:cs typeface="Times New Roman" panose="02020603050405020304" pitchFamily="18" charset="0"/>
              </a:rPr>
              <a:t>/32</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0102" y="4379204"/>
            <a:ext cx="2044931" cy="1694844"/>
          </a:xfrm>
          <a:prstGeom prst="rect">
            <a:avLst/>
          </a:prstGeom>
        </p:spPr>
      </p:pic>
      <p:pic>
        <p:nvPicPr>
          <p:cNvPr id="8" name="Picture 7"/>
          <p:cNvPicPr>
            <a:picLocks noChangeAspect="1"/>
          </p:cNvPicPr>
          <p:nvPr/>
        </p:nvPicPr>
        <p:blipFill>
          <a:blip r:embed="rId4"/>
          <a:stretch>
            <a:fillRect/>
          </a:stretch>
        </p:blipFill>
        <p:spPr>
          <a:xfrm>
            <a:off x="3998422" y="4350955"/>
            <a:ext cx="2011680" cy="1834453"/>
          </a:xfrm>
          <a:prstGeom prst="rect">
            <a:avLst/>
          </a:prstGeom>
        </p:spPr>
      </p:pic>
    </p:spTree>
    <p:extLst>
      <p:ext uri="{BB962C8B-B14F-4D97-AF65-F5344CB8AC3E}">
        <p14:creationId xmlns:p14="http://schemas.microsoft.com/office/powerpoint/2010/main" val="2427162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906219CB-7D2D-414B-886B-46EE64BFB11F}"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10</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60" y="357353"/>
            <a:ext cx="11253380"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69A46133-6AB4-F55C-1500-0C4D3C5C8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09" y="994792"/>
            <a:ext cx="5204352" cy="5258635"/>
          </a:xfrm>
          <a:prstGeom prst="rect">
            <a:avLst/>
          </a:prstGeom>
        </p:spPr>
      </p:pic>
      <p:pic>
        <p:nvPicPr>
          <p:cNvPr id="3" name="Picture 2">
            <a:extLst>
              <a:ext uri="{FF2B5EF4-FFF2-40B4-BE49-F238E27FC236}">
                <a16:creationId xmlns:a16="http://schemas.microsoft.com/office/drawing/2014/main" xmlns="" id="{A50A7EB9-8842-D114-DAD6-665FD3D10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267" y="1118435"/>
            <a:ext cx="5259872" cy="5134992"/>
          </a:xfrm>
          <a:prstGeom prst="rect">
            <a:avLst/>
          </a:prstGeom>
        </p:spPr>
      </p:pic>
    </p:spTree>
    <p:extLst>
      <p:ext uri="{BB962C8B-B14F-4D97-AF65-F5344CB8AC3E}">
        <p14:creationId xmlns:p14="http://schemas.microsoft.com/office/powerpoint/2010/main" val="3656976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FB834FB2-0FC7-4248-A219-8456056A917D}"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11</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B6AC32F4-4841-8FF6-E259-468C63CB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51" y="1646942"/>
            <a:ext cx="10472671" cy="3606543"/>
          </a:xfrm>
          <a:prstGeom prst="rect">
            <a:avLst/>
          </a:prstGeom>
        </p:spPr>
      </p:pic>
      <p:sp>
        <p:nvSpPr>
          <p:cNvPr id="2" name="TextBox 1">
            <a:extLst>
              <a:ext uri="{FF2B5EF4-FFF2-40B4-BE49-F238E27FC236}">
                <a16:creationId xmlns:a16="http://schemas.microsoft.com/office/drawing/2014/main" xmlns="" id="{46367A47-120A-579A-D3D8-B6A4DDF14DFB}"/>
              </a:ext>
            </a:extLst>
          </p:cNvPr>
          <p:cNvSpPr txBox="1"/>
          <p:nvPr/>
        </p:nvSpPr>
        <p:spPr>
          <a:xfrm>
            <a:off x="589721" y="5484846"/>
            <a:ext cx="10595113"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Fig-2: Correlation Plots between Objective MetricsMCD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MelGAN-VC</a:t>
            </a:r>
            <a:r>
              <a:rPr lang="en-US" sz="1600" dirty="0">
                <a:solidFill>
                  <a:srgbClr val="002060"/>
                </a:solidFill>
                <a:latin typeface="Times New Roman" panose="02020603050405020304" pitchFamily="18" charset="0"/>
                <a:cs typeface="Times New Roman" panose="02020603050405020304" pitchFamily="18" charset="0"/>
              </a:rPr>
              <a:t> on CMU Arctic Dataset </a:t>
            </a: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497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DF1A6889-AC09-412C-BB22-44A0FE0F64E6}"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12</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1F88D6C5-3724-F407-D39C-1A1562EF5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003" y="1122218"/>
            <a:ext cx="7196797" cy="4829036"/>
          </a:xfrm>
          <a:prstGeom prst="rect">
            <a:avLst/>
          </a:prstGeom>
        </p:spPr>
      </p:pic>
      <p:sp>
        <p:nvSpPr>
          <p:cNvPr id="2" name="TextBox 1">
            <a:extLst>
              <a:ext uri="{FF2B5EF4-FFF2-40B4-BE49-F238E27FC236}">
                <a16:creationId xmlns:a16="http://schemas.microsoft.com/office/drawing/2014/main" xmlns="" id="{8246152B-6CCF-D6AC-F3C8-1F6B038C7973}"/>
              </a:ext>
            </a:extLst>
          </p:cNvPr>
          <p:cNvSpPr txBox="1"/>
          <p:nvPr/>
        </p:nvSpPr>
        <p:spPr>
          <a:xfrm>
            <a:off x="450574" y="5877323"/>
            <a:ext cx="10846904"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Fig-3: Correlation Plots between Objective Metrics MCD , MSD, F0 RMSE and Subjective Metric MOS for </a:t>
            </a:r>
            <a:r>
              <a:rPr lang="en-US" sz="1600" b="1" dirty="0">
                <a:solidFill>
                  <a:srgbClr val="002060"/>
                </a:solidFill>
                <a:latin typeface="Times New Roman" panose="02020603050405020304" pitchFamily="18" charset="0"/>
                <a:cs typeface="Times New Roman" panose="02020603050405020304" pitchFamily="18" charset="0"/>
              </a:rPr>
              <a:t>MaskCycleGAN-VC</a:t>
            </a:r>
            <a:r>
              <a:rPr lang="en-US" sz="1600" dirty="0">
                <a:solidFill>
                  <a:srgbClr val="002060"/>
                </a:solidFill>
                <a:latin typeface="Times New Roman" panose="02020603050405020304" pitchFamily="18" charset="0"/>
                <a:cs typeface="Times New Roman" panose="02020603050405020304" pitchFamily="18" charset="0"/>
              </a:rPr>
              <a:t> on CMU Arctic Dataset .</a:t>
            </a: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7322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66F38341-1AE3-4952-9ED5-C513C676AFCB}"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13</a:t>
            </a:fld>
            <a:r>
              <a:rPr lang="en-IN" sz="1600" b="1" dirty="0">
                <a:solidFill>
                  <a:srgbClr val="FF0000"/>
                </a:solidFill>
                <a:latin typeface="Times New Roman" panose="02020603050405020304" pitchFamily="18" charset="0"/>
                <a:cs typeface="Times New Roman" panose="02020603050405020304" pitchFamily="18" charset="0"/>
              </a:rPr>
              <a:t>/32</a:t>
            </a:r>
          </a:p>
        </p:txBody>
      </p:sp>
      <p:pic>
        <p:nvPicPr>
          <p:cNvPr id="7" name="Picture 6">
            <a:extLst>
              <a:ext uri="{FF2B5EF4-FFF2-40B4-BE49-F238E27FC236}">
                <a16:creationId xmlns:a16="http://schemas.microsoft.com/office/drawing/2014/main" xmlns="" id="{B8B98948-B20E-997C-D22A-88EBEF233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9856" y="1219200"/>
            <a:ext cx="9103952" cy="4044217"/>
          </a:xfrm>
          <a:prstGeom prst="rect">
            <a:avLst/>
          </a:prstGeom>
        </p:spPr>
      </p:pic>
      <p:sp>
        <p:nvSpPr>
          <p:cNvPr id="10" name="TextBox 9">
            <a:extLst>
              <a:ext uri="{FF2B5EF4-FFF2-40B4-BE49-F238E27FC236}">
                <a16:creationId xmlns:a16="http://schemas.microsoft.com/office/drawing/2014/main" xmlns="" id="{C73F0922-90F1-8AB0-3A3E-A35C530391D4}"/>
              </a:ext>
            </a:extLst>
          </p:cNvPr>
          <p:cNvSpPr txBox="1"/>
          <p:nvPr/>
        </p:nvSpPr>
        <p:spPr>
          <a:xfrm>
            <a:off x="586554" y="5555774"/>
            <a:ext cx="10717550" cy="646331"/>
          </a:xfrm>
          <a:prstGeom prst="rect">
            <a:avLst/>
          </a:prstGeom>
          <a:noFill/>
        </p:spPr>
        <p:txBody>
          <a:bodyPr wrap="square">
            <a:spAutoFit/>
          </a:bodyPr>
          <a:lstStyle/>
          <a:p>
            <a:r>
              <a:rPr lang="en-US" sz="1800" dirty="0">
                <a:solidFill>
                  <a:srgbClr val="002060"/>
                </a:solidFill>
                <a:latin typeface="Times New Roman" panose="02020603050405020304" pitchFamily="18" charset="0"/>
                <a:cs typeface="Times New Roman" panose="02020603050405020304" pitchFamily="18" charset="0"/>
              </a:rPr>
              <a:t>Fig-4: Correlation Plots between Objective Metrics MCD , MSD and Subjective Metric MOS for </a:t>
            </a:r>
            <a:r>
              <a:rPr lang="en-US" b="1" dirty="0">
                <a:solidFill>
                  <a:srgbClr val="002060"/>
                </a:solidFill>
                <a:latin typeface="Times New Roman" panose="02020603050405020304" pitchFamily="18" charset="0"/>
                <a:cs typeface="Times New Roman" panose="02020603050405020304" pitchFamily="18" charset="0"/>
              </a:rPr>
              <a:t>FLS</a:t>
            </a:r>
            <a:r>
              <a:rPr lang="en-US" sz="1800" b="1" dirty="0">
                <a:solidFill>
                  <a:srgbClr val="002060"/>
                </a:solidFill>
                <a:latin typeface="Times New Roman" panose="02020603050405020304" pitchFamily="18" charset="0"/>
                <a:cs typeface="Times New Roman" panose="02020603050405020304" pitchFamily="18" charset="0"/>
              </a:rPr>
              <a:t>GAN-VC</a:t>
            </a:r>
            <a:r>
              <a:rPr lang="en-US" sz="1800" dirty="0">
                <a:solidFill>
                  <a:srgbClr val="002060"/>
                </a:solidFill>
                <a:latin typeface="Times New Roman" panose="02020603050405020304" pitchFamily="18" charset="0"/>
                <a:cs typeface="Times New Roman" panose="02020603050405020304" pitchFamily="18" charset="0"/>
              </a:rPr>
              <a:t> on CMU Arctic Dataset </a:t>
            </a:r>
            <a:endParaRPr lang="en-IN" dirty="0"/>
          </a:p>
        </p:txBody>
      </p:sp>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56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E6E594D-3351-4CB3-9E15-A7516FFC445A}"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14</a:t>
            </a:fld>
            <a:r>
              <a:rPr lang="en-IN" sz="1600" b="1" dirty="0">
                <a:solidFill>
                  <a:srgbClr val="FF0000"/>
                </a:solidFill>
                <a:latin typeface="Times New Roman" panose="02020603050405020304" pitchFamily="18" charset="0"/>
                <a:cs typeface="Times New Roman" panose="02020603050405020304" pitchFamily="18" charset="0"/>
              </a:rPr>
              <a:t>/32</a:t>
            </a:r>
          </a:p>
        </p:txBody>
      </p:sp>
      <p:pic>
        <p:nvPicPr>
          <p:cNvPr id="3" name="Picture 2">
            <a:extLst>
              <a:ext uri="{FF2B5EF4-FFF2-40B4-BE49-F238E27FC236}">
                <a16:creationId xmlns:a16="http://schemas.microsoft.com/office/drawing/2014/main" xmlns="" id="{BA5FF3FD-E201-1868-A3DE-5C6C59DF3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796" y="1097848"/>
            <a:ext cx="6705600" cy="4699802"/>
          </a:xfrm>
          <a:prstGeom prst="rect">
            <a:avLst/>
          </a:prstGeom>
        </p:spPr>
      </p:pic>
      <p:sp>
        <p:nvSpPr>
          <p:cNvPr id="10" name="TextBox 9">
            <a:extLst>
              <a:ext uri="{FF2B5EF4-FFF2-40B4-BE49-F238E27FC236}">
                <a16:creationId xmlns:a16="http://schemas.microsoft.com/office/drawing/2014/main" xmlns="" id="{65E2CC8F-8F23-BBD5-8894-DEFF7E2C7B61}"/>
              </a:ext>
            </a:extLst>
          </p:cNvPr>
          <p:cNvSpPr txBox="1"/>
          <p:nvPr/>
        </p:nvSpPr>
        <p:spPr>
          <a:xfrm>
            <a:off x="325282" y="5761920"/>
            <a:ext cx="11346145" cy="646331"/>
          </a:xfrm>
          <a:prstGeom prst="rect">
            <a:avLst/>
          </a:prstGeom>
          <a:noFill/>
        </p:spPr>
        <p:txBody>
          <a:bodyPr wrap="square">
            <a:spAutoFit/>
          </a:bodyPr>
          <a:lstStyle/>
          <a:p>
            <a:r>
              <a:rPr lang="en-US" sz="1800" dirty="0">
                <a:solidFill>
                  <a:srgbClr val="002060"/>
                </a:solidFill>
                <a:latin typeface="Times New Roman" panose="02020603050405020304" pitchFamily="18" charset="0"/>
                <a:cs typeface="Times New Roman" panose="02020603050405020304" pitchFamily="18" charset="0"/>
              </a:rPr>
              <a:t>Fig-5: Linear Correlation Plots between Objective Metrics MCD , MSD, F0 RMSE and Subjective Metric MOS for </a:t>
            </a:r>
            <a:r>
              <a:rPr lang="en-US" b="1" dirty="0">
                <a:solidFill>
                  <a:srgbClr val="002060"/>
                </a:solidFill>
                <a:latin typeface="Times New Roman" panose="02020603050405020304" pitchFamily="18" charset="0"/>
                <a:cs typeface="Times New Roman" panose="02020603050405020304" pitchFamily="18" charset="0"/>
              </a:rPr>
              <a:t>FIDPR</a:t>
            </a:r>
            <a:r>
              <a:rPr lang="en-US" sz="1800" b="1" dirty="0">
                <a:solidFill>
                  <a:srgbClr val="002060"/>
                </a:solidFill>
                <a:latin typeface="Times New Roman" panose="02020603050405020304" pitchFamily="18" charset="0"/>
                <a:cs typeface="Times New Roman" panose="02020603050405020304" pitchFamily="18" charset="0"/>
              </a:rPr>
              <a:t>GAN-VC</a:t>
            </a:r>
            <a:r>
              <a:rPr lang="en-US" sz="1800" dirty="0">
                <a:solidFill>
                  <a:srgbClr val="002060"/>
                </a:solidFill>
                <a:latin typeface="Times New Roman" panose="02020603050405020304" pitchFamily="18" charset="0"/>
                <a:cs typeface="Times New Roman" panose="02020603050405020304" pitchFamily="18" charset="0"/>
              </a:rPr>
              <a:t> on CMU Arctic Dataset </a:t>
            </a:r>
            <a:endParaRPr lang="en-IN" dirty="0"/>
          </a:p>
        </p:txBody>
      </p:sp>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207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E6E594D-3351-4CB3-9E15-A7516FFC445A}"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15</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10" name="TextBox 9">
            <a:extLst>
              <a:ext uri="{FF2B5EF4-FFF2-40B4-BE49-F238E27FC236}">
                <a16:creationId xmlns:a16="http://schemas.microsoft.com/office/drawing/2014/main" xmlns="" id="{65E2CC8F-8F23-BBD5-8894-DEFF7E2C7B61}"/>
              </a:ext>
            </a:extLst>
          </p:cNvPr>
          <p:cNvSpPr txBox="1"/>
          <p:nvPr/>
        </p:nvSpPr>
        <p:spPr>
          <a:xfrm>
            <a:off x="325283" y="5761920"/>
            <a:ext cx="11111344" cy="923330"/>
          </a:xfrm>
          <a:prstGeom prst="rect">
            <a:avLst/>
          </a:prstGeom>
          <a:noFill/>
        </p:spPr>
        <p:txBody>
          <a:bodyPr wrap="square">
            <a:spAutoFit/>
          </a:bodyPr>
          <a:lstStyle/>
          <a:p>
            <a:r>
              <a:rPr lang="en-US" sz="1800" dirty="0">
                <a:solidFill>
                  <a:srgbClr val="002060"/>
                </a:solidFill>
                <a:latin typeface="Times New Roman" panose="02020603050405020304" pitchFamily="18" charset="0"/>
                <a:cs typeface="Times New Roman" panose="02020603050405020304" pitchFamily="18" charset="0"/>
              </a:rPr>
              <a:t>Fig-6:  Radar Plot showing Intra Class Correlation (from left) and Inter Class Correlation (on right) for voice conversion outputs from </a:t>
            </a:r>
            <a:r>
              <a:rPr lang="en-US" sz="1800" dirty="0" err="1">
                <a:solidFill>
                  <a:srgbClr val="002060"/>
                </a:solidFill>
                <a:latin typeface="Times New Roman" panose="02020603050405020304" pitchFamily="18" charset="0"/>
                <a:cs typeface="Times New Roman" panose="02020603050405020304" pitchFamily="18" charset="0"/>
              </a:rPr>
              <a:t>MaskCycleGAN</a:t>
            </a:r>
            <a:r>
              <a:rPr lang="en-US" sz="1800" dirty="0">
                <a:solidFill>
                  <a:srgbClr val="002060"/>
                </a:solidFill>
                <a:latin typeface="Times New Roman" panose="02020603050405020304" pitchFamily="18" charset="0"/>
                <a:cs typeface="Times New Roman" panose="02020603050405020304" pitchFamily="18" charset="0"/>
              </a:rPr>
              <a:t> and FIDPRGAN </a:t>
            </a:r>
          </a:p>
          <a:p>
            <a:endParaRPr lang="en-IN" dirty="0"/>
          </a:p>
        </p:txBody>
      </p:sp>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7867276-B500-6B9B-257B-0DE00745A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896" y="1336955"/>
            <a:ext cx="7825409" cy="4101234"/>
          </a:xfrm>
          <a:prstGeom prst="rect">
            <a:avLst/>
          </a:prstGeom>
        </p:spPr>
      </p:pic>
    </p:spTree>
    <p:extLst>
      <p:ext uri="{BB962C8B-B14F-4D97-AF65-F5344CB8AC3E}">
        <p14:creationId xmlns:p14="http://schemas.microsoft.com/office/powerpoint/2010/main" val="1824110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E6E594D-3351-4CB3-9E15-A7516FFC445A}"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16</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10" name="TextBox 9">
            <a:extLst>
              <a:ext uri="{FF2B5EF4-FFF2-40B4-BE49-F238E27FC236}">
                <a16:creationId xmlns:a16="http://schemas.microsoft.com/office/drawing/2014/main" xmlns="" id="{65E2CC8F-8F23-BBD5-8894-DEFF7E2C7B61}"/>
              </a:ext>
            </a:extLst>
          </p:cNvPr>
          <p:cNvSpPr txBox="1"/>
          <p:nvPr/>
        </p:nvSpPr>
        <p:spPr>
          <a:xfrm>
            <a:off x="325283" y="5761920"/>
            <a:ext cx="10760160" cy="923330"/>
          </a:xfrm>
          <a:prstGeom prst="rect">
            <a:avLst/>
          </a:prstGeom>
          <a:noFill/>
        </p:spPr>
        <p:txBody>
          <a:bodyPr wrap="square">
            <a:spAutoFit/>
          </a:bodyPr>
          <a:lstStyle/>
          <a:p>
            <a:r>
              <a:rPr lang="en-US" sz="1800" dirty="0">
                <a:solidFill>
                  <a:srgbClr val="002060"/>
                </a:solidFill>
                <a:latin typeface="Times New Roman" panose="02020603050405020304" pitchFamily="18" charset="0"/>
                <a:cs typeface="Times New Roman" panose="02020603050405020304" pitchFamily="18" charset="0"/>
              </a:rPr>
              <a:t>Fig-7:  Radar Plot showing Intra Class Correlation for voice conversion outputs from </a:t>
            </a:r>
            <a:r>
              <a:rPr lang="en-US" sz="1800" dirty="0" err="1">
                <a:solidFill>
                  <a:srgbClr val="002060"/>
                </a:solidFill>
                <a:latin typeface="Times New Roman" panose="02020603050405020304" pitchFamily="18" charset="0"/>
                <a:cs typeface="Times New Roman" panose="02020603050405020304" pitchFamily="18" charset="0"/>
              </a:rPr>
              <a:t>MelGAN</a:t>
            </a:r>
            <a:r>
              <a:rPr lang="en-US" sz="1800" dirty="0">
                <a:solidFill>
                  <a:srgbClr val="002060"/>
                </a:solidFill>
                <a:latin typeface="Times New Roman" panose="02020603050405020304" pitchFamily="18" charset="0"/>
                <a:cs typeface="Times New Roman" panose="02020603050405020304" pitchFamily="18" charset="0"/>
              </a:rPr>
              <a:t> and </a:t>
            </a:r>
            <a:r>
              <a:rPr lang="en-US" sz="1800" dirty="0" err="1">
                <a:solidFill>
                  <a:srgbClr val="002060"/>
                </a:solidFill>
                <a:latin typeface="Times New Roman" panose="02020603050405020304" pitchFamily="18" charset="0"/>
                <a:cs typeface="Times New Roman" panose="02020603050405020304" pitchFamily="18" charset="0"/>
              </a:rPr>
              <a:t>FlsGAN</a:t>
            </a:r>
            <a:endParaRPr lang="en-US" sz="1800" dirty="0">
              <a:solidFill>
                <a:srgbClr val="002060"/>
              </a:solidFill>
              <a:latin typeface="Times New Roman" panose="02020603050405020304" pitchFamily="18" charset="0"/>
              <a:cs typeface="Times New Roman" panose="02020603050405020304" pitchFamily="18" charset="0"/>
            </a:endParaRPr>
          </a:p>
          <a:p>
            <a:endParaRPr lang="en-US" sz="1800" dirty="0">
              <a:solidFill>
                <a:srgbClr val="002060"/>
              </a:solidFill>
              <a:latin typeface="Times New Roman" panose="02020603050405020304" pitchFamily="18" charset="0"/>
              <a:cs typeface="Times New Roman" panose="02020603050405020304" pitchFamily="18" charset="0"/>
            </a:endParaRPr>
          </a:p>
          <a:p>
            <a:endParaRPr lang="en-IN" dirty="0"/>
          </a:p>
        </p:txBody>
      </p:sp>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99AE163D-F045-9A7D-7187-D158AFD8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374" y="1183197"/>
            <a:ext cx="4456843" cy="4213246"/>
          </a:xfrm>
          <a:prstGeom prst="rect">
            <a:avLst/>
          </a:prstGeom>
        </p:spPr>
      </p:pic>
    </p:spTree>
    <p:extLst>
      <p:ext uri="{BB962C8B-B14F-4D97-AF65-F5344CB8AC3E}">
        <p14:creationId xmlns:p14="http://schemas.microsoft.com/office/powerpoint/2010/main" val="4287032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426BDB7F-EE42-45F2-B4CD-A8193964ED46}"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17</a:t>
            </a:fld>
            <a:r>
              <a:rPr lang="en-IN" sz="1600" b="1" dirty="0">
                <a:solidFill>
                  <a:srgbClr val="FF0000"/>
                </a:solidFill>
                <a:latin typeface="Times New Roman" panose="02020603050405020304" pitchFamily="18" charset="0"/>
                <a:cs typeface="Times New Roman" panose="02020603050405020304" pitchFamily="18" charset="0"/>
              </a:rPr>
              <a:t>/32</a:t>
            </a:r>
          </a:p>
        </p:txBody>
      </p:sp>
      <p:pic>
        <p:nvPicPr>
          <p:cNvPr id="3" name="Picture 2">
            <a:extLst>
              <a:ext uri="{FF2B5EF4-FFF2-40B4-BE49-F238E27FC236}">
                <a16:creationId xmlns:a16="http://schemas.microsoft.com/office/drawing/2014/main" xmlns="" id="{C04A34D0-24AC-40EA-325A-A17421553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088" y="1079356"/>
            <a:ext cx="3702209" cy="5311436"/>
          </a:xfrm>
          <a:prstGeom prst="rect">
            <a:avLst/>
          </a:prstGeom>
        </p:spPr>
      </p:pic>
      <p:pic>
        <p:nvPicPr>
          <p:cNvPr id="8" name="Picture 7">
            <a:extLst>
              <a:ext uri="{FF2B5EF4-FFF2-40B4-BE49-F238E27FC236}">
                <a16:creationId xmlns:a16="http://schemas.microsoft.com/office/drawing/2014/main" xmlns="" id="{5470B643-ABA3-7D3B-88F3-B3955720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467" y="1079356"/>
            <a:ext cx="4443933" cy="4992714"/>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132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9FA83C2C-1741-4DD1-A6AF-A2B0AF3D2592}"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18</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589721" y="5484846"/>
            <a:ext cx="10595113"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Fig-8: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CycleGAN-VC2</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61157575-78A8-DCB1-DCF5-9A6C74D0A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49" y="1539454"/>
            <a:ext cx="3657701" cy="3473755"/>
          </a:xfrm>
          <a:prstGeom prst="rect">
            <a:avLst/>
          </a:prstGeom>
        </p:spPr>
      </p:pic>
      <p:pic>
        <p:nvPicPr>
          <p:cNvPr id="11" name="Picture 10">
            <a:extLst>
              <a:ext uri="{FF2B5EF4-FFF2-40B4-BE49-F238E27FC236}">
                <a16:creationId xmlns:a16="http://schemas.microsoft.com/office/drawing/2014/main" xmlns="" id="{F58C6794-279D-1730-9D10-4AF117258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774" y="1835426"/>
            <a:ext cx="6344469" cy="3025383"/>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39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2B685674-01EA-4309-B606-5F9CBBF5F6B9}"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19</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589721" y="5484846"/>
            <a:ext cx="10595113"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Fig-9: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CycleGAN-VC3</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13696B80-6E71-0D25-2FDE-C95B13021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1" y="1326235"/>
            <a:ext cx="3785617" cy="3520683"/>
          </a:xfrm>
          <a:prstGeom prst="rect">
            <a:avLst/>
          </a:prstGeom>
        </p:spPr>
      </p:pic>
      <p:pic>
        <p:nvPicPr>
          <p:cNvPr id="12" name="Picture 11">
            <a:extLst>
              <a:ext uri="{FF2B5EF4-FFF2-40B4-BE49-F238E27FC236}">
                <a16:creationId xmlns:a16="http://schemas.microsoft.com/office/drawing/2014/main" xmlns="" id="{08A970C8-4D91-8E94-974E-CA221665A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012" y="1163181"/>
            <a:ext cx="6826805" cy="3749626"/>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44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84938" cy="365125"/>
          </a:xfrm>
          <a:solidFill>
            <a:schemeClr val="accent4">
              <a:lumMod val="20000"/>
              <a:lumOff val="80000"/>
            </a:schemeClr>
          </a:solidFill>
        </p:spPr>
        <p:txBody>
          <a:bodyPr/>
          <a:lstStyle/>
          <a:p>
            <a:fld id="{515747D6-DDAB-4B67-9313-40B308F9B2C0}"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Contents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340068" y="1595988"/>
            <a:ext cx="8692055" cy="373948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 Introduction</a:t>
            </a:r>
          </a:p>
          <a:p>
            <a:pPr marL="285750" indent="-285750">
              <a:lnSpc>
                <a:spcPct val="150000"/>
              </a:lnSpc>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 Evaluation Metrics</a:t>
            </a:r>
          </a:p>
          <a:p>
            <a:pPr marL="285750" indent="-285750">
              <a:lnSpc>
                <a:spcPct val="150000"/>
              </a:lnSpc>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 Dataset Descriptions</a:t>
            </a:r>
          </a:p>
          <a:p>
            <a:pPr marL="285750" indent="-285750">
              <a:lnSpc>
                <a:spcPct val="150000"/>
              </a:lnSpc>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 Results and Discussions</a:t>
            </a:r>
          </a:p>
          <a:p>
            <a:pPr marL="285750" indent="-285750">
              <a:lnSpc>
                <a:spcPct val="150000"/>
              </a:lnSpc>
              <a:buFont typeface="Wingdings" panose="05000000000000000000" pitchFamily="2" charset="2"/>
              <a:buChar char="q"/>
            </a:pPr>
            <a:r>
              <a:rPr lang="en-US" sz="2800" dirty="0">
                <a:solidFill>
                  <a:srgbClr val="002060"/>
                </a:solidFill>
                <a:latin typeface="Times New Roman" panose="02020603050405020304" pitchFamily="18" charset="0"/>
                <a:cs typeface="Times New Roman" panose="02020603050405020304" pitchFamily="18" charset="0"/>
              </a:rPr>
              <a:t> Conclusion</a:t>
            </a:r>
          </a:p>
          <a:p>
            <a:pPr marL="285750" indent="-285750">
              <a:lnSpc>
                <a:spcPct val="150000"/>
              </a:lnSpc>
              <a:buFont typeface="Wingdings" panose="05000000000000000000" pitchFamily="2" charset="2"/>
              <a:buChar char="q"/>
            </a:pPr>
            <a:endParaRPr lang="en-IN" dirty="0"/>
          </a:p>
        </p:txBody>
      </p:sp>
    </p:spTree>
    <p:extLst>
      <p:ext uri="{BB962C8B-B14F-4D97-AF65-F5344CB8AC3E}">
        <p14:creationId xmlns:p14="http://schemas.microsoft.com/office/powerpoint/2010/main" val="1552691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6A874739-9F70-43BF-A4F9-5A261F80BDB0}"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20</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589721" y="5484846"/>
            <a:ext cx="10595113"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Fig-10: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MelGAN-VC</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CB37A217-496A-99B9-06BD-9C976F623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63" y="1073309"/>
            <a:ext cx="3614567" cy="3784998"/>
          </a:xfrm>
          <a:prstGeom prst="rect">
            <a:avLst/>
          </a:prstGeom>
        </p:spPr>
      </p:pic>
      <p:pic>
        <p:nvPicPr>
          <p:cNvPr id="16" name="Picture 15">
            <a:extLst>
              <a:ext uri="{FF2B5EF4-FFF2-40B4-BE49-F238E27FC236}">
                <a16:creationId xmlns:a16="http://schemas.microsoft.com/office/drawing/2014/main" xmlns="" id="{F8D7E7D3-A17F-47A1-327D-55355C31F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769" y="1252330"/>
            <a:ext cx="6019874" cy="3332922"/>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446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82148408-8CC7-4584-9915-72BF9464777A}"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21</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24678" y="5704495"/>
            <a:ext cx="11138451"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Fig-11: Correlation Plots between Objective Metrics MCD , MSD, F0 RMSEand Subjective Metric MOS for </a:t>
            </a:r>
            <a:r>
              <a:rPr lang="en-US" sz="1600" b="1" dirty="0">
                <a:solidFill>
                  <a:srgbClr val="002060"/>
                </a:solidFill>
                <a:latin typeface="Times New Roman" panose="02020603050405020304" pitchFamily="18" charset="0"/>
                <a:cs typeface="Times New Roman" panose="02020603050405020304" pitchFamily="18" charset="0"/>
              </a:rPr>
              <a:t>MaskCycleGAN-VC</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63260A5E-E076-F1DD-820A-F0F62B63E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156" y="1055727"/>
            <a:ext cx="7374835" cy="2316676"/>
          </a:xfrm>
          <a:prstGeom prst="rect">
            <a:avLst/>
          </a:prstGeom>
        </p:spPr>
      </p:pic>
      <p:pic>
        <p:nvPicPr>
          <p:cNvPr id="12" name="Picture 11">
            <a:extLst>
              <a:ext uri="{FF2B5EF4-FFF2-40B4-BE49-F238E27FC236}">
                <a16:creationId xmlns:a16="http://schemas.microsoft.com/office/drawing/2014/main" xmlns="" id="{045580C0-1D68-CB1A-DA17-3A066ACB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193" y="3399218"/>
            <a:ext cx="4644277" cy="2278462"/>
          </a:xfrm>
          <a:prstGeom prst="rect">
            <a:avLst/>
          </a:prstGeom>
        </p:spPr>
      </p:pic>
      <p:pic>
        <p:nvPicPr>
          <p:cNvPr id="14" name="Picture 13">
            <a:extLst>
              <a:ext uri="{FF2B5EF4-FFF2-40B4-BE49-F238E27FC236}">
                <a16:creationId xmlns:a16="http://schemas.microsoft.com/office/drawing/2014/main" xmlns="" id="{5CD353AF-3569-3083-94FA-B2C247659C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008" y="3794905"/>
            <a:ext cx="2179983" cy="1718347"/>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292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CECB0784-5E6B-42BA-91DD-B2C8983B0D23}"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22</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798443" y="5824292"/>
            <a:ext cx="10595113"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Fig-12: Correlation Plots between Objective Metrics MCD , MSD, F0 RMSE and Subjective Metric MOS for </a:t>
            </a:r>
            <a:r>
              <a:rPr lang="en-US" sz="1600" b="1" dirty="0">
                <a:solidFill>
                  <a:srgbClr val="002060"/>
                </a:solidFill>
                <a:latin typeface="Times New Roman" panose="02020603050405020304" pitchFamily="18" charset="0"/>
                <a:cs typeface="Times New Roman" panose="02020603050405020304" pitchFamily="18" charset="0"/>
              </a:rPr>
              <a:t>FIDPRGAN-VC</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1B7D284A-6FE5-FE4B-6115-1EFACC954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558" y="967871"/>
            <a:ext cx="7904921" cy="2438728"/>
          </a:xfrm>
          <a:prstGeom prst="rect">
            <a:avLst/>
          </a:prstGeom>
        </p:spPr>
      </p:pic>
      <p:pic>
        <p:nvPicPr>
          <p:cNvPr id="16" name="Picture 15">
            <a:extLst>
              <a:ext uri="{FF2B5EF4-FFF2-40B4-BE49-F238E27FC236}">
                <a16:creationId xmlns:a16="http://schemas.microsoft.com/office/drawing/2014/main" xmlns="" id="{747D42F0-413E-0006-B0B5-4D98B9B9D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462" y="3451401"/>
            <a:ext cx="7899025" cy="2287495"/>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941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53CDAAC-0812-4DA5-B139-5B37ABE11BC2}"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23</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38159" y="5484846"/>
            <a:ext cx="10846675"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Fig-13: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FLSGAN-VC</a:t>
            </a:r>
            <a:r>
              <a:rPr lang="en-US" sz="1600" dirty="0">
                <a:solidFill>
                  <a:srgbClr val="002060"/>
                </a:solidFill>
                <a:latin typeface="Times New Roman" panose="02020603050405020304" pitchFamily="18" charset="0"/>
                <a:cs typeface="Times New Roman" panose="02020603050405020304" pitchFamily="18" charset="0"/>
              </a:rPr>
              <a:t> on  VCC2018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F26AA8CB-7A2B-DAD5-E6FC-58CA5F57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843" y="1603513"/>
            <a:ext cx="3928357" cy="3392557"/>
          </a:xfrm>
          <a:prstGeom prst="rect">
            <a:avLst/>
          </a:prstGeom>
        </p:spPr>
      </p:pic>
      <p:pic>
        <p:nvPicPr>
          <p:cNvPr id="12" name="Picture 11">
            <a:extLst>
              <a:ext uri="{FF2B5EF4-FFF2-40B4-BE49-F238E27FC236}">
                <a16:creationId xmlns:a16="http://schemas.microsoft.com/office/drawing/2014/main" xmlns="" id="{019681FE-E49D-27C4-1DF7-EEAA19003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8626" y="1421954"/>
            <a:ext cx="6530808" cy="3700340"/>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7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53CDAAC-0812-4DA5-B139-5B37ABE11BC2}"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24</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38159" y="5484846"/>
            <a:ext cx="10846675" cy="830997"/>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Fig-14: Radar plot for </a:t>
            </a:r>
            <a:r>
              <a:rPr lang="en-US" sz="1600" dirty="0" err="1">
                <a:solidFill>
                  <a:srgbClr val="002060"/>
                </a:solidFill>
                <a:latin typeface="Times New Roman" panose="02020603050405020304" pitchFamily="18" charset="0"/>
                <a:cs typeface="Times New Roman" panose="02020603050405020304" pitchFamily="18" charset="0"/>
              </a:rPr>
              <a:t>IntraClass</a:t>
            </a:r>
            <a:r>
              <a:rPr lang="en-US" sz="1600" dirty="0">
                <a:solidFill>
                  <a:srgbClr val="002060"/>
                </a:solidFill>
                <a:latin typeface="Times New Roman" panose="02020603050405020304" pitchFamily="18" charset="0"/>
                <a:cs typeface="Times New Roman" panose="02020603050405020304" pitchFamily="18" charset="0"/>
              </a:rPr>
              <a:t> Correlation Comparison  between </a:t>
            </a:r>
            <a:r>
              <a:rPr lang="en-US" sz="1600" dirty="0" err="1">
                <a:solidFill>
                  <a:srgbClr val="002060"/>
                </a:solidFill>
                <a:latin typeface="Times New Roman" panose="02020603050405020304" pitchFamily="18" charset="0"/>
                <a:cs typeface="Times New Roman" panose="02020603050405020304" pitchFamily="18" charset="0"/>
              </a:rPr>
              <a:t>MaskCycleGAN</a:t>
            </a:r>
            <a:r>
              <a:rPr lang="en-US" sz="1600" dirty="0">
                <a:solidFill>
                  <a:srgbClr val="002060"/>
                </a:solidFill>
                <a:latin typeface="Times New Roman" panose="02020603050405020304" pitchFamily="18" charset="0"/>
                <a:cs typeface="Times New Roman" panose="02020603050405020304" pitchFamily="18" charset="0"/>
              </a:rPr>
              <a:t> and FIDPRGAN of VCC2018 Dataset</a:t>
            </a:r>
          </a:p>
          <a:p>
            <a:pPr algn="ctr"/>
            <a:endParaRPr lang="en-US" sz="1600" dirty="0">
              <a:solidFill>
                <a:srgbClr val="002060"/>
              </a:solidFill>
              <a:latin typeface="Times New Roman" panose="02020603050405020304" pitchFamily="18" charset="0"/>
              <a:cs typeface="Times New Roman" panose="02020603050405020304" pitchFamily="18" charset="0"/>
            </a:endParaRPr>
          </a:p>
          <a:p>
            <a:pPr algn="ct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1641FDA-48D6-66CE-E531-0822BAEB2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86" y="1272208"/>
            <a:ext cx="5745836" cy="3990515"/>
          </a:xfrm>
          <a:prstGeom prst="rect">
            <a:avLst/>
          </a:prstGeom>
        </p:spPr>
      </p:pic>
    </p:spTree>
    <p:extLst>
      <p:ext uri="{BB962C8B-B14F-4D97-AF65-F5344CB8AC3E}">
        <p14:creationId xmlns:p14="http://schemas.microsoft.com/office/powerpoint/2010/main" val="4095407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53CDAAC-0812-4DA5-B139-5B37ABE11BC2}"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25</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38159" y="5484846"/>
            <a:ext cx="10846675" cy="1077218"/>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Fig-15 Radar plot for </a:t>
            </a:r>
            <a:r>
              <a:rPr lang="en-US" sz="1600" dirty="0" err="1">
                <a:solidFill>
                  <a:srgbClr val="002060"/>
                </a:solidFill>
                <a:latin typeface="Times New Roman" panose="02020603050405020304" pitchFamily="18" charset="0"/>
                <a:cs typeface="Times New Roman" panose="02020603050405020304" pitchFamily="18" charset="0"/>
              </a:rPr>
              <a:t>InterClass</a:t>
            </a:r>
            <a:r>
              <a:rPr lang="en-US" sz="1600" dirty="0">
                <a:solidFill>
                  <a:srgbClr val="002060"/>
                </a:solidFill>
                <a:latin typeface="Times New Roman" panose="02020603050405020304" pitchFamily="18" charset="0"/>
                <a:cs typeface="Times New Roman" panose="02020603050405020304" pitchFamily="18" charset="0"/>
              </a:rPr>
              <a:t> Correlation Comparison between </a:t>
            </a:r>
            <a:r>
              <a:rPr lang="en-US" sz="1600" dirty="0" err="1">
                <a:solidFill>
                  <a:srgbClr val="002060"/>
                </a:solidFill>
                <a:latin typeface="Times New Roman" panose="02020603050405020304" pitchFamily="18" charset="0"/>
                <a:cs typeface="Times New Roman" panose="02020603050405020304" pitchFamily="18" charset="0"/>
              </a:rPr>
              <a:t>MaskCycleGAN</a:t>
            </a:r>
            <a:r>
              <a:rPr lang="en-US" sz="1600" dirty="0">
                <a:solidFill>
                  <a:srgbClr val="002060"/>
                </a:solidFill>
                <a:latin typeface="Times New Roman" panose="02020603050405020304" pitchFamily="18" charset="0"/>
                <a:cs typeface="Times New Roman" panose="02020603050405020304" pitchFamily="18" charset="0"/>
              </a:rPr>
              <a:t> and FIDPRGAN of VCC2018 Dataset</a:t>
            </a:r>
          </a:p>
          <a:p>
            <a:pPr algn="ctr"/>
            <a:endParaRPr lang="en-US" sz="1600" dirty="0">
              <a:solidFill>
                <a:srgbClr val="002060"/>
              </a:solidFill>
              <a:latin typeface="Times New Roman" panose="02020603050405020304" pitchFamily="18" charset="0"/>
              <a:cs typeface="Times New Roman" panose="02020603050405020304" pitchFamily="18" charset="0"/>
            </a:endParaRPr>
          </a:p>
          <a:p>
            <a:pPr algn="ctr"/>
            <a:endParaRPr lang="en-US" sz="1600" dirty="0">
              <a:solidFill>
                <a:srgbClr val="002060"/>
              </a:solidFill>
              <a:latin typeface="Times New Roman" panose="02020603050405020304" pitchFamily="18" charset="0"/>
              <a:cs typeface="Times New Roman" panose="02020603050405020304" pitchFamily="18" charset="0"/>
            </a:endParaRPr>
          </a:p>
          <a:p>
            <a:pPr algn="ct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F52EF29C-933E-CAD6-208E-812376218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554" y="1271013"/>
            <a:ext cx="5163481" cy="4035214"/>
          </a:xfrm>
          <a:prstGeom prst="rect">
            <a:avLst/>
          </a:prstGeom>
        </p:spPr>
      </p:pic>
    </p:spTree>
    <p:extLst>
      <p:ext uri="{BB962C8B-B14F-4D97-AF65-F5344CB8AC3E}">
        <p14:creationId xmlns:p14="http://schemas.microsoft.com/office/powerpoint/2010/main" val="2898530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053CDAAC-0812-4DA5-B139-5B37ABE11BC2}"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26</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38159" y="5484846"/>
            <a:ext cx="10846675" cy="830997"/>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Fig-16: Radar plot for Correlation Comparison among </a:t>
            </a:r>
            <a:r>
              <a:rPr lang="en-US" sz="1600" dirty="0" err="1">
                <a:solidFill>
                  <a:srgbClr val="002060"/>
                </a:solidFill>
                <a:latin typeface="Times New Roman" panose="02020603050405020304" pitchFamily="18" charset="0"/>
                <a:cs typeface="Times New Roman" panose="02020603050405020304" pitchFamily="18" charset="0"/>
              </a:rPr>
              <a:t>MelGAN</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FlsGAN</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CycleGAN</a:t>
            </a:r>
            <a:r>
              <a:rPr lang="en-US" sz="1600" dirty="0">
                <a:solidFill>
                  <a:srgbClr val="002060"/>
                </a:solidFill>
                <a:latin typeface="Times New Roman" panose="02020603050405020304" pitchFamily="18" charset="0"/>
                <a:cs typeface="Times New Roman" panose="02020603050405020304" pitchFamily="18" charset="0"/>
              </a:rPr>
              <a:t> VC2 and </a:t>
            </a:r>
            <a:r>
              <a:rPr lang="en-US" sz="1600" dirty="0" err="1">
                <a:solidFill>
                  <a:srgbClr val="002060"/>
                </a:solidFill>
                <a:latin typeface="Times New Roman" panose="02020603050405020304" pitchFamily="18" charset="0"/>
                <a:cs typeface="Times New Roman" panose="02020603050405020304" pitchFamily="18" charset="0"/>
              </a:rPr>
              <a:t>CycleGAN</a:t>
            </a:r>
            <a:r>
              <a:rPr lang="en-US" sz="1600" dirty="0">
                <a:solidFill>
                  <a:srgbClr val="002060"/>
                </a:solidFill>
                <a:latin typeface="Times New Roman" panose="02020603050405020304" pitchFamily="18" charset="0"/>
                <a:cs typeface="Times New Roman" panose="02020603050405020304" pitchFamily="18" charset="0"/>
              </a:rPr>
              <a:t> VC3 of VCC2018 Dataset</a:t>
            </a:r>
          </a:p>
          <a:p>
            <a:pPr algn="ct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80FD7763-7FF7-ABD3-6F0B-41D716623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167" y="1342178"/>
            <a:ext cx="4099034" cy="3931041"/>
          </a:xfrm>
          <a:prstGeom prst="rect">
            <a:avLst/>
          </a:prstGeom>
        </p:spPr>
      </p:pic>
    </p:spTree>
    <p:extLst>
      <p:ext uri="{BB962C8B-B14F-4D97-AF65-F5344CB8AC3E}">
        <p14:creationId xmlns:p14="http://schemas.microsoft.com/office/powerpoint/2010/main" val="1638563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6E547B57-6FA5-45EA-8F74-510F7DEF8E7D}"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27</a:t>
            </a:fld>
            <a:r>
              <a:rPr lang="en-IN" sz="1600" b="1" dirty="0">
                <a:solidFill>
                  <a:srgbClr val="FF0000"/>
                </a:solidFill>
                <a:latin typeface="Times New Roman" panose="02020603050405020304" pitchFamily="18" charset="0"/>
                <a:cs typeface="Times New Roman" panose="02020603050405020304" pitchFamily="18" charset="0"/>
              </a:rPr>
              <a:t>/32</a:t>
            </a:r>
          </a:p>
        </p:txBody>
      </p:sp>
      <p:pic>
        <p:nvPicPr>
          <p:cNvPr id="7" name="Picture 6">
            <a:extLst>
              <a:ext uri="{FF2B5EF4-FFF2-40B4-BE49-F238E27FC236}">
                <a16:creationId xmlns:a16="http://schemas.microsoft.com/office/drawing/2014/main" xmlns="" id="{12C13134-2D33-5DA5-BB99-41495E28B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00" y="1343983"/>
            <a:ext cx="5799161" cy="3433426"/>
          </a:xfrm>
          <a:prstGeom prst="rect">
            <a:avLst/>
          </a:prstGeom>
        </p:spPr>
      </p:pic>
      <p:pic>
        <p:nvPicPr>
          <p:cNvPr id="11" name="Picture 10">
            <a:extLst>
              <a:ext uri="{FF2B5EF4-FFF2-40B4-BE49-F238E27FC236}">
                <a16:creationId xmlns:a16="http://schemas.microsoft.com/office/drawing/2014/main" xmlns="" id="{D4E0F4DF-228C-96E9-448C-97A34A393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852" y="1343983"/>
            <a:ext cx="5351011" cy="3433426"/>
          </a:xfrm>
          <a:prstGeom prst="rect">
            <a:avLst/>
          </a:prstGeom>
        </p:spPr>
      </p:pic>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216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2B59B0E6-896E-4CE5-AE4B-11421D8F8BF0}"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28</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58037" y="5120411"/>
            <a:ext cx="10846675"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Fig-17: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MaskCycleGAN</a:t>
            </a:r>
            <a:r>
              <a:rPr lang="en-US" sz="1600" dirty="0">
                <a:solidFill>
                  <a:srgbClr val="002060"/>
                </a:solidFill>
                <a:latin typeface="Times New Roman" panose="02020603050405020304" pitchFamily="18" charset="0"/>
                <a:cs typeface="Times New Roman" panose="02020603050405020304" pitchFamily="18" charset="0"/>
              </a:rPr>
              <a:t> on  CSTR VCTK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78142C3-7914-B8B2-CCD0-6C9C01D29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56" y="1298022"/>
            <a:ext cx="9753105" cy="3481218"/>
          </a:xfrm>
          <a:prstGeom prst="rect">
            <a:avLst/>
          </a:prstGeom>
        </p:spPr>
      </p:pic>
      <p:sp>
        <p:nvSpPr>
          <p:cNvPr id="8" name="TextBox 7"/>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433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D349E933-7C46-4BBF-AE7D-E9FD80E70FA3}"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29</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58037" y="5120411"/>
            <a:ext cx="10846675"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Fig-18: Correlation Plots between Objective Metrics MCD , MSD and Subjective Metric MOS for </a:t>
            </a:r>
            <a:r>
              <a:rPr lang="en-US" sz="1600" b="1" dirty="0">
                <a:solidFill>
                  <a:srgbClr val="002060"/>
                </a:solidFill>
                <a:latin typeface="Times New Roman" panose="02020603050405020304" pitchFamily="18" charset="0"/>
                <a:cs typeface="Times New Roman" panose="02020603050405020304" pitchFamily="18" charset="0"/>
              </a:rPr>
              <a:t>MelGAN</a:t>
            </a:r>
            <a:r>
              <a:rPr lang="en-US" sz="1600" dirty="0">
                <a:solidFill>
                  <a:srgbClr val="002060"/>
                </a:solidFill>
                <a:latin typeface="Times New Roman" panose="02020603050405020304" pitchFamily="18" charset="0"/>
                <a:cs typeface="Times New Roman" panose="02020603050405020304" pitchFamily="18" charset="0"/>
              </a:rPr>
              <a:t> on  CSTR VCTK Dataset </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F067695-E3E8-6B0A-1579-DE795907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32" y="1101123"/>
            <a:ext cx="10018643" cy="3799674"/>
          </a:xfrm>
          <a:prstGeom prst="rect">
            <a:avLst/>
          </a:prstGeom>
        </p:spPr>
      </p:pic>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491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74428" cy="365125"/>
          </a:xfrm>
          <a:solidFill>
            <a:schemeClr val="accent4">
              <a:lumMod val="20000"/>
              <a:lumOff val="80000"/>
            </a:schemeClr>
          </a:solidFill>
        </p:spPr>
        <p:txBody>
          <a:bodyPr/>
          <a:lstStyle/>
          <a:p>
            <a:fld id="{38FCD79E-A9F8-4957-8B7C-61EDC7509D67}"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3</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Introduction</a:t>
            </a:r>
            <a:endParaRPr lang="en-IN" sz="3600" b="1" dirty="0">
              <a:solidFill>
                <a:srgbClr val="FFFF00"/>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2613285787"/>
              </p:ext>
            </p:extLst>
          </p:nvPr>
        </p:nvGraphicFramePr>
        <p:xfrm>
          <a:off x="735724" y="1313793"/>
          <a:ext cx="9984828" cy="492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97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D349E933-7C46-4BBF-AE7D-E9FD80E70FA3}"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30</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2" name="TextBox 1">
            <a:extLst>
              <a:ext uri="{FF2B5EF4-FFF2-40B4-BE49-F238E27FC236}">
                <a16:creationId xmlns:a16="http://schemas.microsoft.com/office/drawing/2014/main" xmlns="" id="{46367A47-120A-579A-D3D8-B6A4DDF14DFB}"/>
              </a:ext>
            </a:extLst>
          </p:cNvPr>
          <p:cNvSpPr txBox="1"/>
          <p:nvPr/>
        </p:nvSpPr>
        <p:spPr>
          <a:xfrm>
            <a:off x="358037" y="5120411"/>
            <a:ext cx="10846675" cy="584775"/>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Fig-19: Radar Plot showing Intra Class Correlation for voice conversion outputs from </a:t>
            </a:r>
            <a:r>
              <a:rPr lang="en-US" sz="1600" dirty="0" err="1">
                <a:solidFill>
                  <a:srgbClr val="002060"/>
                </a:solidFill>
                <a:latin typeface="Times New Roman" panose="02020603050405020304" pitchFamily="18" charset="0"/>
                <a:cs typeface="Times New Roman" panose="02020603050405020304" pitchFamily="18" charset="0"/>
              </a:rPr>
              <a:t>MaskCycleGAN</a:t>
            </a:r>
            <a:r>
              <a:rPr lang="en-US" sz="1600" dirty="0">
                <a:solidFill>
                  <a:srgbClr val="002060"/>
                </a:solidFill>
                <a:latin typeface="Times New Roman" panose="02020603050405020304" pitchFamily="18" charset="0"/>
                <a:cs typeface="Times New Roman" panose="02020603050405020304" pitchFamily="18" charset="0"/>
              </a:rPr>
              <a:t> and </a:t>
            </a:r>
            <a:r>
              <a:rPr lang="en-US" sz="1600" dirty="0" err="1">
                <a:solidFill>
                  <a:srgbClr val="002060"/>
                </a:solidFill>
                <a:latin typeface="Times New Roman" panose="02020603050405020304" pitchFamily="18" charset="0"/>
                <a:cs typeface="Times New Roman" panose="02020603050405020304" pitchFamily="18" charset="0"/>
              </a:rPr>
              <a:t>MelGAN</a:t>
            </a:r>
            <a:r>
              <a:rPr lang="en-US" sz="1600" dirty="0">
                <a:solidFill>
                  <a:srgbClr val="002060"/>
                </a:solidFill>
                <a:latin typeface="Times New Roman" panose="02020603050405020304" pitchFamily="18" charset="0"/>
                <a:cs typeface="Times New Roman" panose="02020603050405020304" pitchFamily="18" charset="0"/>
              </a:rPr>
              <a:t> </a:t>
            </a:r>
          </a:p>
          <a:p>
            <a:pPr algn="ct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61072" y="366893"/>
            <a:ext cx="11525049"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Results and Discussions (Contd.):</a:t>
            </a:r>
            <a:endParaRPr lang="en-IN" sz="3600"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C34ACE6F-D456-28CF-A653-6E0C43651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483" y="1148880"/>
            <a:ext cx="3947091" cy="3806609"/>
          </a:xfrm>
          <a:prstGeom prst="rect">
            <a:avLst/>
          </a:prstGeom>
        </p:spPr>
      </p:pic>
    </p:spTree>
    <p:extLst>
      <p:ext uri="{BB962C8B-B14F-4D97-AF65-F5344CB8AC3E}">
        <p14:creationId xmlns:p14="http://schemas.microsoft.com/office/powerpoint/2010/main" val="867086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 y="6492875"/>
            <a:ext cx="2963917" cy="365125"/>
          </a:xfrm>
          <a:solidFill>
            <a:schemeClr val="accent4">
              <a:lumMod val="20000"/>
              <a:lumOff val="80000"/>
            </a:schemeClr>
          </a:solidFill>
        </p:spPr>
        <p:txBody>
          <a:bodyPr/>
          <a:lstStyle/>
          <a:p>
            <a:fld id="{B75FA94F-4E06-417B-AC74-45EAFBAF48EF}"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31</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Conclusion</a:t>
            </a:r>
            <a:endParaRPr lang="en-IN" sz="3600" b="1" dirty="0">
              <a:solidFill>
                <a:srgbClr val="FFFF00"/>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252020433"/>
              </p:ext>
            </p:extLst>
          </p:nvPr>
        </p:nvGraphicFramePr>
        <p:xfrm>
          <a:off x="567559" y="1282262"/>
          <a:ext cx="10331669"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593834" y="3175049"/>
            <a:ext cx="10331669" cy="636480"/>
            <a:chOff x="0" y="4925"/>
            <a:chExt cx="10331669" cy="636480"/>
          </a:xfrm>
          <a:scene3d>
            <a:camera prst="orthographicFront"/>
            <a:lightRig rig="flat" dir="t"/>
          </a:scene3d>
        </p:grpSpPr>
        <p:sp>
          <p:nvSpPr>
            <p:cNvPr id="10" name="Rounded Rectangle 9"/>
            <p:cNvSpPr/>
            <p:nvPr/>
          </p:nvSpPr>
          <p:spPr>
            <a:xfrm>
              <a:off x="0" y="4925"/>
              <a:ext cx="10331669" cy="63648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11" name="Rounded Rectangle 4"/>
            <p:cNvSpPr/>
            <p:nvPr/>
          </p:nvSpPr>
          <p:spPr>
            <a:xfrm>
              <a:off x="31070" y="35995"/>
              <a:ext cx="10269529" cy="574340"/>
            </a:xfrm>
            <a:prstGeom prst="rect">
              <a:avLst/>
            </a:prstGeom>
            <a:solidFill>
              <a:srgbClr val="FFC000"/>
            </a:solidFill>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sz="1600" dirty="0">
                  <a:solidFill>
                    <a:srgbClr val="002060"/>
                  </a:solidFill>
                  <a:latin typeface="Georgia" panose="02040502050405020303" pitchFamily="18" charset="0"/>
                </a:rPr>
                <a:t> The findings provide valuable insights into the reliability and consistency of different evaluation methods in assessing the quality of VC outputs.</a:t>
              </a:r>
              <a:endParaRPr lang="en-US" sz="1600" kern="1200" dirty="0">
                <a:solidFill>
                  <a:srgbClr val="002060"/>
                </a:solidFill>
                <a:latin typeface="Georgia" panose="02040502050405020303" pitchFamily="18" charset="0"/>
                <a:cs typeface="Times New Roman" panose="02020603050405020304" pitchFamily="18" charset="0"/>
              </a:endParaRPr>
            </a:p>
          </p:txBody>
        </p:sp>
      </p:grpSp>
      <p:grpSp>
        <p:nvGrpSpPr>
          <p:cNvPr id="12" name="Group 11"/>
          <p:cNvGrpSpPr/>
          <p:nvPr/>
        </p:nvGrpSpPr>
        <p:grpSpPr>
          <a:xfrm>
            <a:off x="572354" y="4163572"/>
            <a:ext cx="10331669" cy="638067"/>
            <a:chOff x="0" y="3338"/>
            <a:chExt cx="10331669" cy="638067"/>
          </a:xfrm>
          <a:scene3d>
            <a:camera prst="orthographicFront"/>
            <a:lightRig rig="flat" dir="t"/>
          </a:scene3d>
        </p:grpSpPr>
        <p:sp>
          <p:nvSpPr>
            <p:cNvPr id="13" name="Rounded Rectangle 12"/>
            <p:cNvSpPr/>
            <p:nvPr/>
          </p:nvSpPr>
          <p:spPr>
            <a:xfrm>
              <a:off x="0" y="4925"/>
              <a:ext cx="10331669" cy="63648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14" name="Rounded Rectangle 4"/>
            <p:cNvSpPr/>
            <p:nvPr/>
          </p:nvSpPr>
          <p:spPr>
            <a:xfrm>
              <a:off x="31070" y="3338"/>
              <a:ext cx="10269529" cy="574340"/>
            </a:xfrm>
            <a:prstGeom prst="rect">
              <a:avLst/>
            </a:prstGeom>
            <a:solidFill>
              <a:srgbClr val="FFFF00"/>
            </a:solidFill>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sz="1600" dirty="0">
                  <a:solidFill>
                    <a:srgbClr val="002060"/>
                  </a:solidFill>
                  <a:latin typeface="Georgia" panose="02040502050405020303" pitchFamily="18" charset="0"/>
                </a:rPr>
                <a:t>Overall, this work contributes to a deeper understanding of evaluation techniques in VC research with laying the foundation for further advancements in this field. </a:t>
              </a:r>
              <a:endParaRPr lang="en-US" sz="1600" kern="1200" dirty="0">
                <a:solidFill>
                  <a:srgbClr val="002060"/>
                </a:solidFill>
                <a:latin typeface="Georgia" panose="02040502050405020303" pitchFamily="18" charset="0"/>
              </a:endParaRPr>
            </a:p>
          </p:txBody>
        </p:sp>
      </p:grpSp>
      <p:grpSp>
        <p:nvGrpSpPr>
          <p:cNvPr id="15" name="Group 14"/>
          <p:cNvGrpSpPr/>
          <p:nvPr/>
        </p:nvGrpSpPr>
        <p:grpSpPr>
          <a:xfrm>
            <a:off x="562764" y="2262318"/>
            <a:ext cx="10331669" cy="636480"/>
            <a:chOff x="0" y="4925"/>
            <a:chExt cx="10331669" cy="636480"/>
          </a:xfrm>
          <a:scene3d>
            <a:camera prst="orthographicFront"/>
            <a:lightRig rig="flat" dir="t"/>
          </a:scene3d>
        </p:grpSpPr>
        <p:sp>
          <p:nvSpPr>
            <p:cNvPr id="16" name="Rounded Rectangle 15"/>
            <p:cNvSpPr/>
            <p:nvPr/>
          </p:nvSpPr>
          <p:spPr>
            <a:xfrm>
              <a:off x="0" y="4925"/>
              <a:ext cx="10331669" cy="63648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17" name="Rounded Rectangle 4"/>
            <p:cNvSpPr/>
            <p:nvPr/>
          </p:nvSpPr>
          <p:spPr>
            <a:xfrm>
              <a:off x="31070" y="35995"/>
              <a:ext cx="10269529" cy="574340"/>
            </a:xfrm>
            <a:prstGeom prst="rect">
              <a:avLst/>
            </a:prstGeom>
            <a:solidFill>
              <a:schemeClr val="accent4">
                <a:lumMod val="60000"/>
                <a:lumOff val="40000"/>
              </a:schemeClr>
            </a:solidFill>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sz="1600" dirty="0">
                  <a:solidFill>
                    <a:srgbClr val="002060"/>
                  </a:solidFill>
                  <a:latin typeface="Georgia" panose="02040502050405020303" pitchFamily="18" charset="0"/>
                </a:rPr>
                <a:t>The experimental analysis reveals the significant relationships between metrics such as MCD, MSD, F0-RMSE, and MOS.</a:t>
              </a:r>
              <a:endParaRPr lang="en-US" sz="1600" kern="1200" dirty="0">
                <a:solidFill>
                  <a:srgbClr val="002060"/>
                </a:solidFill>
                <a:latin typeface="Georgia" panose="02040502050405020303" pitchFamily="18" charset="0"/>
              </a:endParaRPr>
            </a:p>
          </p:txBody>
        </p:sp>
      </p:grpSp>
      <p:grpSp>
        <p:nvGrpSpPr>
          <p:cNvPr id="18" name="Group 17"/>
          <p:cNvGrpSpPr/>
          <p:nvPr/>
        </p:nvGrpSpPr>
        <p:grpSpPr>
          <a:xfrm>
            <a:off x="562763" y="5144759"/>
            <a:ext cx="10331669" cy="636480"/>
            <a:chOff x="0" y="4925"/>
            <a:chExt cx="10331669" cy="636480"/>
          </a:xfrm>
          <a:scene3d>
            <a:camera prst="orthographicFront"/>
            <a:lightRig rig="flat" dir="t"/>
          </a:scene3d>
        </p:grpSpPr>
        <p:sp>
          <p:nvSpPr>
            <p:cNvPr id="19" name="Rounded Rectangle 18"/>
            <p:cNvSpPr/>
            <p:nvPr/>
          </p:nvSpPr>
          <p:spPr>
            <a:xfrm>
              <a:off x="0" y="4925"/>
              <a:ext cx="10331669" cy="63648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20" name="Rounded Rectangle 4"/>
            <p:cNvSpPr/>
            <p:nvPr/>
          </p:nvSpPr>
          <p:spPr>
            <a:xfrm>
              <a:off x="31070" y="35995"/>
              <a:ext cx="10269529" cy="574340"/>
            </a:xfrm>
            <a:prstGeom prst="rect">
              <a:avLst/>
            </a:prstGeom>
            <a:solidFill>
              <a:schemeClr val="accent4">
                <a:lumMod val="60000"/>
                <a:lumOff val="40000"/>
              </a:schemeClr>
            </a:solidFill>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lvl="0" defTabSz="711200">
                <a:lnSpc>
                  <a:spcPct val="90000"/>
                </a:lnSpc>
                <a:spcBef>
                  <a:spcPct val="0"/>
                </a:spcBef>
                <a:spcAft>
                  <a:spcPct val="35000"/>
                </a:spcAft>
              </a:pPr>
              <a:r>
                <a:rPr lang="en-US" sz="1600" dirty="0">
                  <a:solidFill>
                    <a:srgbClr val="002060"/>
                  </a:solidFill>
                  <a:latin typeface="Georgia" panose="02040502050405020303" pitchFamily="18" charset="0"/>
                </a:rPr>
                <a:t>The future research includes the enhancement of the robustness and accuracy of VC evaluation, ultimately leading to more effective VC technologies.</a:t>
              </a:r>
              <a:endParaRPr lang="en-US" sz="1600" kern="1200" dirty="0">
                <a:solidFill>
                  <a:srgbClr val="002060"/>
                </a:solidFill>
                <a:latin typeface="Georgia" panose="02040502050405020303" pitchFamily="18" charset="0"/>
              </a:endParaRPr>
            </a:p>
          </p:txBody>
        </p:sp>
      </p:grpSp>
    </p:spTree>
    <p:extLst>
      <p:ext uri="{BB962C8B-B14F-4D97-AF65-F5344CB8AC3E}">
        <p14:creationId xmlns:p14="http://schemas.microsoft.com/office/powerpoint/2010/main" val="478879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 y="6492875"/>
            <a:ext cx="2963917" cy="365125"/>
          </a:xfrm>
          <a:solidFill>
            <a:schemeClr val="accent4">
              <a:lumMod val="20000"/>
              <a:lumOff val="80000"/>
            </a:schemeClr>
          </a:solidFill>
        </p:spPr>
        <p:txBody>
          <a:bodyPr/>
          <a:lstStyle/>
          <a:p>
            <a:fld id="{B75FA94F-4E06-417B-AC74-45EAFBAF48EF}"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32</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References</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40080" y="1272506"/>
            <a:ext cx="10099964" cy="4770537"/>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1. H</a:t>
            </a:r>
            <a:r>
              <a:rPr lang="en-US" sz="1600" dirty="0">
                <a:latin typeface="Times New Roman" panose="02020603050405020304" pitchFamily="18" charset="0"/>
                <a:cs typeface="Times New Roman" panose="02020603050405020304" pitchFamily="18" charset="0"/>
              </a:rPr>
              <a:t>. Du, X. Tian, L. Xie, and H. Li, “Optimizing voice conversion network with cycle consistency loss of speaker identity,” 2020</a:t>
            </a:r>
            <a:r>
              <a:rPr lang="en-US" sz="1600" dirty="0" smtClean="0">
                <a:latin typeface="Times New Roman" panose="02020603050405020304" pitchFamily="18" charset="0"/>
                <a:cs typeface="Times New Roman" panose="02020603050405020304" pitchFamily="18" charset="0"/>
              </a:rPr>
              <a:t>.</a:t>
            </a:r>
          </a:p>
          <a:p>
            <a:pPr marL="342900" indent="-342900">
              <a:buAutoNum type="arabicPeriod"/>
            </a:pPr>
            <a:endParaRPr lang="en-IN" sz="1600" dirty="0">
              <a:solidFill>
                <a:srgbClr val="222222"/>
              </a:solidFill>
              <a:highlight>
                <a:srgbClr val="FFFF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a:t>
            </a:r>
            <a:r>
              <a:rPr lang="en-IN" sz="1600" dirty="0">
                <a:latin typeface="Times New Roman" panose="02020603050405020304" pitchFamily="18" charset="0"/>
                <a:cs typeface="Times New Roman" panose="02020603050405020304" pitchFamily="18" charset="0"/>
              </a:rPr>
              <a:t>S. Takamichi, T. Toda, A. W. Black, G. Neubig, S. Sakti, and S. Nakamura, </a:t>
            </a:r>
            <a:r>
              <a:rPr lang="en-US" sz="1600" dirty="0">
                <a:latin typeface="Times New Roman" panose="02020603050405020304" pitchFamily="18" charset="0"/>
                <a:cs typeface="Times New Roman" panose="02020603050405020304" pitchFamily="18" charset="0"/>
              </a:rPr>
              <a:t>“Postfilters to modify the modulation spectrum for statistical parametric speech synthesis,” IEEE/ACM Transactions on Audio, </a:t>
            </a:r>
            <a:r>
              <a:rPr lang="en-US" sz="1600" dirty="0" err="1">
                <a:latin typeface="Times New Roman" panose="02020603050405020304" pitchFamily="18" charset="0"/>
                <a:cs typeface="Times New Roman" panose="02020603050405020304" pitchFamily="18" charset="0"/>
              </a:rPr>
              <a:t>Speech,and</a:t>
            </a:r>
            <a:r>
              <a:rPr lang="en-US" sz="1600" dirty="0">
                <a:latin typeface="Times New Roman" panose="02020603050405020304" pitchFamily="18" charset="0"/>
                <a:cs typeface="Times New Roman" panose="02020603050405020304" pitchFamily="18" charset="0"/>
              </a:rPr>
              <a:t> Language Processing, vol. 24, no. 4, pp. 755–767, 2016</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R. C. Streijl, S. Winkler, and D. S. Hands, “Mean opinion score (mos) revisited: methods and applications, limitations and alternatives,” </a:t>
            </a:r>
            <a:r>
              <a:rPr lang="en-IN" sz="1600" dirty="0">
                <a:latin typeface="Times New Roman" panose="02020603050405020304" pitchFamily="18" charset="0"/>
                <a:cs typeface="Times New Roman" panose="02020603050405020304" pitchFamily="18" charset="0"/>
              </a:rPr>
              <a:t>Multimedia Systems, vol. 22, no. 2, pp. 213–227, 2016</a:t>
            </a:r>
            <a:r>
              <a:rPr lang="en-IN"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 W. Black, “Cmu wilderness multilingual speech dataset,” in ICASSP 2019-2019 IEEE International Conference on Acoustics, Speech and</a:t>
            </a:r>
            <a:r>
              <a:rPr lang="en-IN" sz="1600" dirty="0">
                <a:latin typeface="Times New Roman" panose="02020603050405020304" pitchFamily="18" charset="0"/>
                <a:cs typeface="Times New Roman" panose="02020603050405020304" pitchFamily="18" charset="0"/>
              </a:rPr>
              <a:t>Signal Processing (ICASSP), pp. 5971–5975, IEEE, 2019</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solidFill>
                  <a:srgbClr val="222222"/>
                </a:solidFill>
                <a:highlight>
                  <a:srgbClr val="FFFFFF"/>
                </a:highlight>
                <a:latin typeface="Times New Roman" panose="02020603050405020304" pitchFamily="18" charset="0"/>
                <a:cs typeface="Times New Roman" panose="02020603050405020304" pitchFamily="18" charset="0"/>
              </a:rPr>
              <a:t>5. </a:t>
            </a:r>
            <a:r>
              <a:rPr lang="en-IN" sz="1600" dirty="0">
                <a:latin typeface="Times New Roman" panose="02020603050405020304" pitchFamily="18" charset="0"/>
                <a:cs typeface="Times New Roman" panose="02020603050405020304" pitchFamily="18" charset="0"/>
              </a:rPr>
              <a:t>L.-J. Liu, Z.-H. Ling, Y. Jiang, M. Zhou, and L.-R. Dai, “Wavenet </a:t>
            </a:r>
            <a:r>
              <a:rPr lang="en-US" sz="1600" dirty="0">
                <a:latin typeface="Times New Roman" panose="02020603050405020304" pitchFamily="18" charset="0"/>
                <a:cs typeface="Times New Roman" panose="02020603050405020304" pitchFamily="18" charset="0"/>
              </a:rPr>
              <a:t>vocoder with limited training data for voice conversion.,” in Interspeech, </a:t>
            </a:r>
            <a:r>
              <a:rPr lang="en-IN" sz="1600" dirty="0">
                <a:latin typeface="Times New Roman" panose="02020603050405020304" pitchFamily="18" charset="0"/>
                <a:cs typeface="Times New Roman" panose="02020603050405020304" pitchFamily="18" charset="0"/>
              </a:rPr>
              <a:t>pp. 1983–1987, 2018</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N. Liang, W. </a:t>
            </a:r>
            <a:r>
              <a:rPr lang="en-US" sz="1600" dirty="0" err="1">
                <a:latin typeface="Times New Roman" panose="02020603050405020304" pitchFamily="18" charset="0"/>
                <a:cs typeface="Times New Roman" panose="02020603050405020304" pitchFamily="18" charset="0"/>
              </a:rPr>
              <a:t>Xu</a:t>
            </a:r>
            <a:r>
              <a:rPr lang="en-US" sz="1600" dirty="0">
                <a:latin typeface="Times New Roman" panose="02020603050405020304" pitchFamily="18" charset="0"/>
                <a:cs typeface="Times New Roman" panose="02020603050405020304" pitchFamily="18" charset="0"/>
              </a:rPr>
              <a:t>, C. Luo, and W. Kang, “Learning the front-end speech feature with raw waveform for end-to-end speaker recognition,” in Proceedings of the 2020 6th International Conference on Computing and Artificial Intelligence, pp. 317–322, 2020.</a:t>
            </a:r>
            <a:endParaRPr lang="en-IN" sz="1600" dirty="0">
              <a:solidFill>
                <a:srgbClr val="222222"/>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706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72662" y="2764221"/>
            <a:ext cx="10846675" cy="923330"/>
          </a:xfrm>
          <a:prstGeom prst="rect">
            <a:avLst/>
          </a:prstGeom>
          <a:solidFill>
            <a:srgbClr val="7030A0"/>
          </a:solidFill>
        </p:spPr>
        <p:txBody>
          <a:bodyPr wrap="square" rtlCol="0">
            <a:spAutoFit/>
          </a:bodyPr>
          <a:lstStyle/>
          <a:p>
            <a:pPr algn="ctr"/>
            <a:r>
              <a:rPr lang="en-US" sz="5400" i="1" dirty="0">
                <a:solidFill>
                  <a:srgbClr val="FFFF00"/>
                </a:solidFill>
                <a:latin typeface="Georgia" panose="02040502050405020303" pitchFamily="18" charset="0"/>
                <a:cs typeface="Times New Roman" panose="02020603050405020304" pitchFamily="18" charset="0"/>
              </a:rPr>
              <a:t>Thank You!!</a:t>
            </a:r>
            <a:endParaRPr lang="en-IN" sz="5400" i="1" dirty="0">
              <a:solidFill>
                <a:srgbClr val="FFFF00"/>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426381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74428" cy="365125"/>
          </a:xfrm>
          <a:solidFill>
            <a:schemeClr val="accent4">
              <a:lumMod val="20000"/>
              <a:lumOff val="80000"/>
            </a:schemeClr>
          </a:solidFill>
        </p:spPr>
        <p:txBody>
          <a:bodyPr/>
          <a:lstStyle/>
          <a:p>
            <a:fld id="{CE863E37-1BE0-472E-A360-91CB70A1C0AF}"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4</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Introduction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163388" y="5968690"/>
            <a:ext cx="4687608" cy="338554"/>
          </a:xfrm>
          <a:prstGeom prst="rect">
            <a:avLst/>
          </a:prstGeom>
          <a:noFill/>
        </p:spPr>
        <p:txBody>
          <a:bodyPr wrap="square" rtlCol="0">
            <a:spAutoFit/>
          </a:bodyPr>
          <a:lstStyle/>
          <a:p>
            <a:pPr algn="ctr"/>
            <a:r>
              <a:rPr lang="en-US" sz="1600" dirty="0">
                <a:solidFill>
                  <a:srgbClr val="002060"/>
                </a:solidFill>
                <a:latin typeface="Times New Roman" panose="02020603050405020304" pitchFamily="18" charset="0"/>
                <a:cs typeface="Times New Roman" panose="02020603050405020304" pitchFamily="18" charset="0"/>
              </a:rPr>
              <a:t>Fig-1: An Overview of VC pipeline.</a:t>
            </a:r>
            <a:endParaRPr lang="en-IN" sz="1600" dirty="0">
              <a:solidFill>
                <a:srgbClr val="00206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A4F6C80E-FAE2-24CE-E35D-E4FE43AE8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14" y="1431766"/>
            <a:ext cx="4222555" cy="4535337"/>
          </a:xfrm>
          <a:prstGeom prst="rect">
            <a:avLst/>
          </a:prstGeom>
        </p:spPr>
      </p:pic>
    </p:spTree>
    <p:extLst>
      <p:ext uri="{BB962C8B-B14F-4D97-AF65-F5344CB8AC3E}">
        <p14:creationId xmlns:p14="http://schemas.microsoft.com/office/powerpoint/2010/main" val="3179281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74428" cy="365125"/>
          </a:xfrm>
          <a:solidFill>
            <a:schemeClr val="accent4">
              <a:lumMod val="20000"/>
              <a:lumOff val="80000"/>
            </a:schemeClr>
          </a:solidFill>
        </p:spPr>
        <p:txBody>
          <a:bodyPr/>
          <a:lstStyle/>
          <a:p>
            <a:fld id="{C4E42505-2BAD-452E-9181-F9259F65B5EB}"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5</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Introduction (contd.)</a:t>
            </a:r>
            <a:endParaRPr lang="en-IN" sz="3600" b="1" dirty="0">
              <a:solidFill>
                <a:srgbClr val="FFFF00"/>
              </a:solidFill>
              <a:latin typeface="Times New Roman" panose="02020603050405020304" pitchFamily="18"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2438005627"/>
              </p:ext>
            </p:extLst>
          </p:nvPr>
        </p:nvGraphicFramePr>
        <p:xfrm>
          <a:off x="599090" y="1219200"/>
          <a:ext cx="10363200" cy="2806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extLst>
              <p:ext uri="{D42A27DB-BD31-4B8C-83A1-F6EECF244321}">
                <p14:modId xmlns:p14="http://schemas.microsoft.com/office/powerpoint/2010/main" val="1777304332"/>
              </p:ext>
            </p:extLst>
          </p:nvPr>
        </p:nvGraphicFramePr>
        <p:xfrm>
          <a:off x="567557" y="4172607"/>
          <a:ext cx="10394733" cy="21450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557937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3048000" cy="365125"/>
          </a:xfrm>
          <a:solidFill>
            <a:schemeClr val="accent4">
              <a:lumMod val="20000"/>
              <a:lumOff val="80000"/>
            </a:schemeClr>
          </a:solidFill>
        </p:spPr>
        <p:txBody>
          <a:bodyPr/>
          <a:lstStyle/>
          <a:p>
            <a:fld id="{3FC5E41E-1607-481F-B2B8-67488088BE71}"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6</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Introduction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630621" y="1329500"/>
            <a:ext cx="10131972" cy="4659224"/>
          </a:xfrm>
          <a:prstGeom prst="rect">
            <a:avLst/>
          </a:prstGeom>
        </p:spPr>
        <p:txBody>
          <a:bodyPr wrap="square">
            <a:spAutoFit/>
          </a:bodyPr>
          <a:lstStyle/>
          <a:p>
            <a:pPr>
              <a:lnSpc>
                <a:spcPct val="150000"/>
              </a:lnSpc>
            </a:pPr>
            <a:r>
              <a:rPr lang="en-US" sz="2000" b="1" dirty="0">
                <a:latin typeface="Georgia" panose="02040502050405020303" pitchFamily="18" charset="0"/>
                <a:cs typeface="Times New Roman" panose="02020603050405020304" pitchFamily="18" charset="0"/>
              </a:rPr>
              <a:t>The key contributions of the paper are listed below:</a:t>
            </a:r>
          </a:p>
          <a:p>
            <a:pPr>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solidFill>
                  <a:srgbClr val="7030A0"/>
                </a:solidFill>
                <a:latin typeface="Times New Roman" panose="02020603050405020304" pitchFamily="18" charset="0"/>
                <a:cs typeface="Times New Roman" panose="02020603050405020304" pitchFamily="18" charset="0"/>
              </a:rPr>
              <a:t>Extensive experiments were carried out to study the correlations between the evaluation metrics, by using the SOTA VC models on CMU Arctic, VCC-2018 and CSTR VCTK datasets.</a:t>
            </a:r>
          </a:p>
          <a:p>
            <a:pPr marL="742950" lvl="1" indent="-285750">
              <a:lnSpc>
                <a:spcPct val="150000"/>
              </a:lnSpc>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Both the objective and subjective evaluation metrics involved in VC are analyzed in details to gain valuable insights into the measurement standards employed in this field.</a:t>
            </a:r>
          </a:p>
          <a:p>
            <a:pPr marL="742950" lvl="1" indent="-285750">
              <a:lnSpc>
                <a:spcPct val="150000"/>
              </a:lnSpc>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 detailed discussion on correlation study using linear and radar plots were carried out to visualize the strength of relationship  between these metrics on each of three datasets described above .</a:t>
            </a:r>
          </a:p>
          <a:p>
            <a:pPr marL="1200150" lvl="2" indent="-285750">
              <a:lnSpc>
                <a:spcPct val="150000"/>
              </a:lnSpc>
              <a:buFont typeface="Wingdings" panose="05000000000000000000" pitchFamily="2" charset="2"/>
              <a:buChar char="q"/>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110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811D19B2-95BD-4AC8-A525-9E18313BAE6E}"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7</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Evaluation Metrics</a:t>
            </a:r>
            <a:endParaRPr lang="en-IN" sz="3600" b="1" dirty="0">
              <a:solidFill>
                <a:srgbClr val="FFFF00"/>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802607" y="2596288"/>
            <a:ext cx="9921766" cy="917280"/>
            <a:chOff x="0" y="0"/>
            <a:chExt cx="9921766" cy="917280"/>
          </a:xfrm>
        </p:grpSpPr>
        <p:sp>
          <p:nvSpPr>
            <p:cNvPr id="14" name="Rounded Rectangle 13"/>
            <p:cNvSpPr/>
            <p:nvPr/>
          </p:nvSpPr>
          <p:spPr>
            <a:xfrm>
              <a:off x="0" y="0"/>
              <a:ext cx="9921766" cy="917280"/>
            </a:xfrm>
            <a:prstGeom prst="roundRect">
              <a:avLst/>
            </a:pr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5" name="Rounded Rectangle 4"/>
            <p:cNvSpPr/>
            <p:nvPr/>
          </p:nvSpPr>
          <p:spPr>
            <a:xfrm>
              <a:off x="44778" y="44778"/>
              <a:ext cx="9832210" cy="8277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002060"/>
                  </a:solidFill>
                  <a:latin typeface="Times New Roman" panose="02020603050405020304" pitchFamily="18" charset="0"/>
                  <a:cs typeface="Times New Roman" panose="02020603050405020304" pitchFamily="18" charset="0"/>
                </a:rPr>
                <a:t>MSD </a:t>
              </a:r>
              <a:r>
                <a:rPr lang="en-US" sz="1800" b="0" kern="1200" dirty="0">
                  <a:solidFill>
                    <a:srgbClr val="FF0000"/>
                  </a:solidFill>
                  <a:latin typeface="Times New Roman" panose="02020603050405020304" pitchFamily="18" charset="0"/>
                  <a:cs typeface="Times New Roman" panose="02020603050405020304" pitchFamily="18" charset="0"/>
                </a:rPr>
                <a:t>[2]</a:t>
              </a:r>
              <a:r>
                <a:rPr lang="en-US" sz="1800" kern="1200" dirty="0">
                  <a:solidFill>
                    <a:srgbClr val="002060"/>
                  </a:solidFill>
                  <a:latin typeface="Times New Roman" panose="02020603050405020304" pitchFamily="18" charset="0"/>
                  <a:cs typeface="Times New Roman" panose="02020603050405020304" pitchFamily="18" charset="0"/>
                </a:rPr>
                <a:t> quantifies the local structural differences between the spectral characteristics of the original speech samples and the corresponding converted speech samples.</a:t>
              </a:r>
              <a:endParaRPr lang="en-IN" sz="1800" kern="1200" dirty="0">
                <a:solidFill>
                  <a:srgbClr val="002060"/>
                </a:solidFill>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784215" y="3775221"/>
            <a:ext cx="9958551" cy="823680"/>
            <a:chOff x="0" y="0"/>
            <a:chExt cx="9958551" cy="823680"/>
          </a:xfrm>
        </p:grpSpPr>
        <p:sp>
          <p:nvSpPr>
            <p:cNvPr id="17" name="Rounded Rectangle 16"/>
            <p:cNvSpPr/>
            <p:nvPr/>
          </p:nvSpPr>
          <p:spPr>
            <a:xfrm>
              <a:off x="0" y="0"/>
              <a:ext cx="9958551" cy="823680"/>
            </a:xfrm>
            <a:prstGeom prst="roundRect">
              <a:avLst/>
            </a:pr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8" name="Rounded Rectangle 4"/>
            <p:cNvSpPr/>
            <p:nvPr/>
          </p:nvSpPr>
          <p:spPr>
            <a:xfrm>
              <a:off x="40209" y="40209"/>
              <a:ext cx="9878133" cy="7432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002060"/>
                  </a:solidFill>
                  <a:latin typeface="Times New Roman" panose="02020603050405020304" pitchFamily="18" charset="0"/>
                  <a:cs typeface="Times New Roman" panose="02020603050405020304" pitchFamily="18" charset="0"/>
                </a:rPr>
                <a:t>While MCD primarily evaluates the global characteristics, MSD delves into the finer, local distinctions within the acoustic data.</a:t>
              </a:r>
              <a:endParaRPr lang="en-IN" sz="1800" kern="1200" dirty="0">
                <a:solidFill>
                  <a:srgbClr val="002060"/>
                </a:solidFill>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802607" y="4860554"/>
            <a:ext cx="10011103" cy="936000"/>
            <a:chOff x="0" y="0"/>
            <a:chExt cx="10011103" cy="936000"/>
          </a:xfrm>
        </p:grpSpPr>
        <p:sp>
          <p:nvSpPr>
            <p:cNvPr id="20" name="Rounded Rectangle 19"/>
            <p:cNvSpPr/>
            <p:nvPr/>
          </p:nvSpPr>
          <p:spPr>
            <a:xfrm>
              <a:off x="0" y="0"/>
              <a:ext cx="10011103" cy="936000"/>
            </a:xfrm>
            <a:prstGeom prst="roundRect">
              <a:avLst/>
            </a:pr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ounded Rectangle 4"/>
            <p:cNvSpPr/>
            <p:nvPr/>
          </p:nvSpPr>
          <p:spPr>
            <a:xfrm>
              <a:off x="45692" y="45692"/>
              <a:ext cx="9919719" cy="8446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002060"/>
                  </a:solidFill>
                  <a:latin typeface="Times New Roman" panose="02020603050405020304" pitchFamily="18" charset="0"/>
                  <a:cs typeface="Times New Roman" panose="02020603050405020304" pitchFamily="18" charset="0"/>
                </a:rPr>
                <a:t>It is imperative to note that a lower MCD and MSD score signifies a more favorable outcome, indicating a heightened degree of similarity between the original and converted speech samples.</a:t>
              </a:r>
              <a:endParaRPr lang="en-IN" sz="1800" kern="1200" dirty="0">
                <a:solidFill>
                  <a:srgbClr val="002060"/>
                </a:solidFill>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847385" y="1417355"/>
            <a:ext cx="9921766" cy="917280"/>
            <a:chOff x="0" y="18141"/>
            <a:chExt cx="9921766" cy="917280"/>
          </a:xfrm>
        </p:grpSpPr>
        <p:sp>
          <p:nvSpPr>
            <p:cNvPr id="23" name="Rounded Rectangle 22"/>
            <p:cNvSpPr/>
            <p:nvPr/>
          </p:nvSpPr>
          <p:spPr>
            <a:xfrm>
              <a:off x="0" y="18141"/>
              <a:ext cx="9921766" cy="917280"/>
            </a:xfrm>
            <a:prstGeom prst="roundRect">
              <a:avLst/>
            </a:pr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24" name="Rounded Rectangle 4"/>
            <p:cNvSpPr/>
            <p:nvPr/>
          </p:nvSpPr>
          <p:spPr>
            <a:xfrm>
              <a:off x="44778" y="62919"/>
              <a:ext cx="9832210" cy="8277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a:solidFill>
                    <a:srgbClr val="002060"/>
                  </a:solidFill>
                  <a:latin typeface="Times New Roman" panose="02020603050405020304" pitchFamily="18" charset="0"/>
                  <a:cs typeface="Times New Roman" panose="02020603050405020304" pitchFamily="18" charset="0"/>
                </a:rPr>
                <a:t>MCD </a:t>
              </a:r>
              <a:r>
                <a:rPr lang="en-US" sz="1800" b="0" kern="1200" dirty="0">
                  <a:solidFill>
                    <a:srgbClr val="FF0000"/>
                  </a:solidFill>
                  <a:latin typeface="Times New Roman" panose="02020603050405020304" pitchFamily="18" charset="0"/>
                  <a:cs typeface="Times New Roman" panose="02020603050405020304" pitchFamily="18" charset="0"/>
                </a:rPr>
                <a:t>[1]</a:t>
              </a:r>
              <a:r>
                <a:rPr lang="en-US" sz="1800" kern="1200" dirty="0">
                  <a:solidFill>
                    <a:srgbClr val="002060"/>
                  </a:solidFill>
                  <a:latin typeface="Times New Roman" panose="02020603050405020304" pitchFamily="18" charset="0"/>
                  <a:cs typeface="Times New Roman" panose="02020603050405020304" pitchFamily="18" charset="0"/>
                </a:rPr>
                <a:t> quantifies the spectral discrepancies between the original audio features and their converted counterparts. </a:t>
              </a:r>
              <a:endParaRPr lang="en-IN" sz="1800" kern="1200" dirty="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04677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8A06CBEF-F531-4E7A-9120-85ADBE735A0F}"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8</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Evaluation Metrics (Contd.)</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7" name="Rounded Rectangle 4"/>
          <p:cNvSpPr/>
          <p:nvPr/>
        </p:nvSpPr>
        <p:spPr>
          <a:xfrm>
            <a:off x="769991" y="1506692"/>
            <a:ext cx="9832210" cy="827724"/>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defTabSz="800100">
              <a:lnSpc>
                <a:spcPct val="9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The primary method employed for evaluating the quality of the converted audio sample is the Mean Opinion Score (MOS).</a:t>
            </a:r>
          </a:p>
        </p:txBody>
      </p:sp>
      <p:sp>
        <p:nvSpPr>
          <p:cNvPr id="12" name="Rounded Rectangle 4"/>
          <p:cNvSpPr/>
          <p:nvPr/>
        </p:nvSpPr>
        <p:spPr>
          <a:xfrm>
            <a:off x="769991" y="2479190"/>
            <a:ext cx="9832210" cy="827724"/>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r>
              <a:rPr lang="en-US" dirty="0">
                <a:solidFill>
                  <a:schemeClr val="tx1"/>
                </a:solidFill>
                <a:latin typeface="Times New Roman" panose="02020603050405020304" pitchFamily="18" charset="0"/>
                <a:cs typeface="Times New Roman" panose="02020603050405020304" pitchFamily="18" charset="0"/>
              </a:rPr>
              <a:t>MOS </a:t>
            </a:r>
            <a:r>
              <a:rPr lang="en-US" dirty="0">
                <a:solidFill>
                  <a:srgbClr val="FF0000"/>
                </a:solidFill>
                <a:latin typeface="Times New Roman" panose="02020603050405020304" pitchFamily="18" charset="0"/>
                <a:cs typeface="Times New Roman" panose="02020603050405020304" pitchFamily="18" charset="0"/>
              </a:rPr>
              <a:t>[3] </a:t>
            </a:r>
            <a:r>
              <a:rPr lang="en-US" dirty="0">
                <a:solidFill>
                  <a:schemeClr val="tx1"/>
                </a:solidFill>
                <a:latin typeface="Times New Roman" panose="02020603050405020304" pitchFamily="18" charset="0"/>
                <a:cs typeface="Times New Roman" panose="02020603050405020304" pitchFamily="18" charset="0"/>
              </a:rPr>
              <a:t>involves listeners for listening to both the generated audio and the original audio and rate the quality of the generated sample based on their subjective judgment of the similarity between the two.</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903" y="3462198"/>
            <a:ext cx="7514897" cy="2634950"/>
          </a:xfrm>
          <a:prstGeom prst="rect">
            <a:avLst/>
          </a:prstGeom>
        </p:spPr>
      </p:pic>
    </p:spTree>
    <p:extLst>
      <p:ext uri="{BB962C8B-B14F-4D97-AF65-F5344CB8AC3E}">
        <p14:creationId xmlns:p14="http://schemas.microsoft.com/office/powerpoint/2010/main" val="367401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492875"/>
            <a:ext cx="2911366" cy="365125"/>
          </a:xfrm>
          <a:solidFill>
            <a:schemeClr val="accent4">
              <a:lumMod val="20000"/>
              <a:lumOff val="80000"/>
            </a:schemeClr>
          </a:solidFill>
        </p:spPr>
        <p:txBody>
          <a:bodyPr/>
          <a:lstStyle/>
          <a:p>
            <a:fld id="{FD7ED7C9-A7B6-40B2-BCDE-3653CA8C4E44}" type="datetime2">
              <a:rPr lang="en-IN" sz="1600" b="1" smtClean="0">
                <a:solidFill>
                  <a:srgbClr val="FF0000"/>
                </a:solidFill>
                <a:latin typeface="Times New Roman" panose="02020603050405020304" pitchFamily="18" charset="0"/>
                <a:cs typeface="Times New Roman" panose="02020603050405020304" pitchFamily="18" charset="0"/>
              </a:rPr>
              <a:t>Monday, 24 June 2024</a:t>
            </a:fld>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743200" y="6492875"/>
            <a:ext cx="6705600" cy="365125"/>
          </a:xfrm>
          <a:solidFill>
            <a:schemeClr val="accent4">
              <a:lumMod val="20000"/>
              <a:lumOff val="80000"/>
            </a:schemeClr>
          </a:solidFill>
        </p:spPr>
        <p:txBody>
          <a:bodyPr/>
          <a:lstStyle/>
          <a:p>
            <a:r>
              <a:rPr lang="en-IN" sz="1600" b="1">
                <a:solidFill>
                  <a:srgbClr val="FF0000"/>
                </a:solidFill>
                <a:latin typeface="Times New Roman" panose="02020603050405020304" pitchFamily="18" charset="0"/>
                <a:cs typeface="Times New Roman" panose="02020603050405020304" pitchFamily="18" charset="0"/>
              </a:rPr>
              <a:t>ICCCNT-24 (PID-3252)</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448800" y="6494462"/>
            <a:ext cx="2743200" cy="365125"/>
          </a:xfrm>
          <a:solidFill>
            <a:schemeClr val="accent4">
              <a:lumMod val="20000"/>
              <a:lumOff val="80000"/>
            </a:schemeClr>
          </a:solidFill>
        </p:spPr>
        <p:txBody>
          <a:bodyPr/>
          <a:lstStyle/>
          <a:p>
            <a:fld id="{E9080750-77B0-46EA-8810-490E7ADF60BE}" type="slidenum">
              <a:rPr lang="en-IN" sz="1600" b="1" smtClean="0">
                <a:solidFill>
                  <a:srgbClr val="FF0000"/>
                </a:solidFill>
                <a:latin typeface="Times New Roman" panose="02020603050405020304" pitchFamily="18" charset="0"/>
                <a:cs typeface="Times New Roman" panose="02020603050405020304" pitchFamily="18" charset="0"/>
              </a:rPr>
              <a:pPr/>
              <a:t>9</a:t>
            </a:fld>
            <a:r>
              <a:rPr lang="en-IN" sz="1600" b="1" dirty="0">
                <a:solidFill>
                  <a:srgbClr val="FF0000"/>
                </a:solidFill>
                <a:latin typeface="Times New Roman" panose="02020603050405020304" pitchFamily="18" charset="0"/>
                <a:cs typeface="Times New Roman" panose="02020603050405020304" pitchFamily="18" charset="0"/>
              </a:rPr>
              <a:t>/32</a:t>
            </a:r>
          </a:p>
        </p:txBody>
      </p:sp>
      <p:sp>
        <p:nvSpPr>
          <p:cNvPr id="9" name="TextBox 8"/>
          <p:cNvSpPr txBox="1"/>
          <p:nvPr/>
        </p:nvSpPr>
        <p:spPr>
          <a:xfrm>
            <a:off x="262759" y="357352"/>
            <a:ext cx="10846675" cy="646331"/>
          </a:xfrm>
          <a:prstGeom prst="rect">
            <a:avLst/>
          </a:prstGeom>
          <a:solidFill>
            <a:srgbClr val="7030A0"/>
          </a:solidFill>
        </p:spPr>
        <p:txBody>
          <a:bodyPr wrap="square" rtlCol="0">
            <a:spAutoFit/>
          </a:bodyPr>
          <a:lstStyle/>
          <a:p>
            <a:r>
              <a:rPr lang="en-US" sz="3600" b="1" dirty="0">
                <a:solidFill>
                  <a:srgbClr val="FFFF00"/>
                </a:solidFill>
                <a:latin typeface="Times New Roman" panose="02020603050405020304" pitchFamily="18" charset="0"/>
                <a:cs typeface="Times New Roman" panose="02020603050405020304" pitchFamily="18" charset="0"/>
              </a:rPr>
              <a:t>Datasets Description</a:t>
            </a:r>
            <a:endParaRPr lang="en-IN" sz="3600" b="1" dirty="0">
              <a:solidFill>
                <a:srgbClr val="FFFF00"/>
              </a:solidFill>
              <a:latin typeface="Times New Roman" panose="02020603050405020304" pitchFamily="18" charset="0"/>
              <a:cs typeface="Times New Roman" panose="02020603050405020304" pitchFamily="18" charset="0"/>
            </a:endParaRPr>
          </a:p>
        </p:txBody>
      </p:sp>
      <p:sp>
        <p:nvSpPr>
          <p:cNvPr id="7" name="Rounded Rectangle 4"/>
          <p:cNvSpPr/>
          <p:nvPr/>
        </p:nvSpPr>
        <p:spPr>
          <a:xfrm>
            <a:off x="576934" y="1812172"/>
            <a:ext cx="9832210" cy="827724"/>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defTabSz="800100">
              <a:lnSpc>
                <a:spcPct val="9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CMU Arctic dataset</a:t>
            </a:r>
            <a:r>
              <a:rPr lang="en-US" dirty="0">
                <a:solidFill>
                  <a:srgbClr val="FF0000"/>
                </a:solidFill>
                <a:latin typeface="Times New Roman" panose="02020603050405020304" pitchFamily="18" charset="0"/>
                <a:cs typeface="Times New Roman" panose="02020603050405020304" pitchFamily="18" charset="0"/>
              </a:rPr>
              <a:t> [4] </a:t>
            </a:r>
            <a:r>
              <a:rPr lang="en-US" dirty="0">
                <a:solidFill>
                  <a:schemeClr val="tx1"/>
                </a:solidFill>
                <a:latin typeface="Times New Roman" panose="02020603050405020304" pitchFamily="18" charset="0"/>
                <a:cs typeface="Times New Roman" panose="02020603050405020304" pitchFamily="18" charset="0"/>
              </a:rPr>
              <a:t>consists of 1132 phonetically balanced English speech utterances recorded under studio conditions. It includes 1078 training samples and 54 test samples for each of source and target speaker.</a:t>
            </a:r>
          </a:p>
        </p:txBody>
      </p:sp>
      <p:grpSp>
        <p:nvGrpSpPr>
          <p:cNvPr id="8" name="Group 7"/>
          <p:cNvGrpSpPr/>
          <p:nvPr/>
        </p:nvGrpSpPr>
        <p:grpSpPr>
          <a:xfrm>
            <a:off x="573794" y="1208410"/>
            <a:ext cx="3657600" cy="479250"/>
            <a:chOff x="-22556" y="22754"/>
            <a:chExt cx="3657600" cy="479250"/>
          </a:xfrm>
        </p:grpSpPr>
        <p:sp>
          <p:nvSpPr>
            <p:cNvPr id="10" name="Rounded Rectangle 9"/>
            <p:cNvSpPr/>
            <p:nvPr/>
          </p:nvSpPr>
          <p:spPr>
            <a:xfrm>
              <a:off x="-22556" y="39946"/>
              <a:ext cx="3657600" cy="462058"/>
            </a:xfrm>
            <a:prstGeom prst="roundRect">
              <a:avLst/>
            </a:pr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4"/>
            <p:cNvSpPr/>
            <p:nvPr/>
          </p:nvSpPr>
          <p:spPr>
            <a:xfrm>
              <a:off x="22556" y="22754"/>
              <a:ext cx="3612488" cy="4169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dirty="0">
                  <a:solidFill>
                    <a:srgbClr val="002060"/>
                  </a:solidFill>
                  <a:latin typeface="Georgia" panose="02040502050405020303" pitchFamily="18" charset="0"/>
                </a:rPr>
                <a:t>CMU Arctic </a:t>
              </a:r>
              <a:endParaRPr lang="en-IN" sz="2000" b="1" kern="1200" dirty="0">
                <a:solidFill>
                  <a:srgbClr val="002060"/>
                </a:solidFill>
                <a:latin typeface="Georgia" panose="02040502050405020303" pitchFamily="18" charset="0"/>
              </a:endParaRPr>
            </a:p>
          </p:txBody>
        </p:sp>
      </p:grpSp>
      <p:sp>
        <p:nvSpPr>
          <p:cNvPr id="12" name="Rounded Rectangle 4"/>
          <p:cNvSpPr/>
          <p:nvPr/>
        </p:nvSpPr>
        <p:spPr>
          <a:xfrm>
            <a:off x="609164" y="3511130"/>
            <a:ext cx="9732357" cy="827724"/>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r>
              <a:rPr lang="en-US" dirty="0">
                <a:solidFill>
                  <a:schemeClr val="tx1"/>
                </a:solidFill>
                <a:latin typeface="Times New Roman" panose="02020603050405020304" pitchFamily="18" charset="0"/>
                <a:cs typeface="Times New Roman" panose="02020603050405020304" pitchFamily="18" charset="0"/>
              </a:rPr>
              <a:t>VCC 2018 dataset</a:t>
            </a:r>
            <a:r>
              <a:rPr lang="en-US" dirty="0">
                <a:solidFill>
                  <a:srgbClr val="FF0000"/>
                </a:solidFill>
                <a:latin typeface="Times New Roman" panose="02020603050405020304" pitchFamily="18" charset="0"/>
                <a:cs typeface="Times New Roman" panose="02020603050405020304" pitchFamily="18" charset="0"/>
              </a:rPr>
              <a:t> [5] </a:t>
            </a:r>
            <a:r>
              <a:rPr lang="en-US" dirty="0">
                <a:solidFill>
                  <a:schemeClr val="tx1"/>
                </a:solidFill>
                <a:latin typeface="Times New Roman" panose="02020603050405020304" pitchFamily="18" charset="0"/>
                <a:cs typeface="Times New Roman" panose="02020603050405020304" pitchFamily="18" charset="0"/>
              </a:rPr>
              <a:t>contains speech samples of four native American English speakers, two female and two male for each voice conversion task. Each speaker has 81 training speech samples and 35 test speech samples for evaluating the performance of the model.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Rounded Rectangle 9">
            <a:extLst>
              <a:ext uri="{FF2B5EF4-FFF2-40B4-BE49-F238E27FC236}">
                <a16:creationId xmlns:a16="http://schemas.microsoft.com/office/drawing/2014/main" xmlns="" id="{DE953696-F54A-3DF6-55C0-DFF22F8DC586}"/>
              </a:ext>
            </a:extLst>
          </p:cNvPr>
          <p:cNvSpPr/>
          <p:nvPr/>
        </p:nvSpPr>
        <p:spPr>
          <a:xfrm>
            <a:off x="573794" y="2833705"/>
            <a:ext cx="3657600" cy="462058"/>
          </a:xfrm>
          <a:prstGeom prst="roundRect">
            <a:avLst/>
          </a:pr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lvl="0" algn="ctr" defTabSz="889000" rtl="0">
              <a:lnSpc>
                <a:spcPct val="90000"/>
              </a:lnSpc>
              <a:spcBef>
                <a:spcPct val="0"/>
              </a:spcBef>
              <a:spcAft>
                <a:spcPct val="35000"/>
              </a:spcAft>
            </a:pPr>
            <a:r>
              <a:rPr lang="en-US" sz="2000" b="1" kern="1200" dirty="0">
                <a:solidFill>
                  <a:srgbClr val="002060"/>
                </a:solidFill>
                <a:latin typeface="Georgia" panose="02040502050405020303" pitchFamily="18" charset="0"/>
              </a:rPr>
              <a:t>VCC 2018</a:t>
            </a:r>
            <a:endParaRPr lang="en-IN" sz="2000" b="1" kern="1200" dirty="0">
              <a:solidFill>
                <a:srgbClr val="002060"/>
              </a:solidFill>
              <a:latin typeface="Georgia" panose="02040502050405020303" pitchFamily="18" charset="0"/>
            </a:endParaRPr>
          </a:p>
        </p:txBody>
      </p:sp>
      <p:sp>
        <p:nvSpPr>
          <p:cNvPr id="15" name="Rounded Rectangle 4">
            <a:extLst>
              <a:ext uri="{FF2B5EF4-FFF2-40B4-BE49-F238E27FC236}">
                <a16:creationId xmlns:a16="http://schemas.microsoft.com/office/drawing/2014/main" xmlns="" id="{393D1D84-7578-508F-CC74-FD2A9381A415}"/>
              </a:ext>
            </a:extLst>
          </p:cNvPr>
          <p:cNvSpPr/>
          <p:nvPr/>
        </p:nvSpPr>
        <p:spPr>
          <a:xfrm>
            <a:off x="596350" y="5175842"/>
            <a:ext cx="9732357" cy="827724"/>
          </a:xfrm>
          <a:prstGeom prst="rect">
            <a:avLst/>
          </a:prstGeom>
          <a:solidFill>
            <a:schemeClr val="accent6">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r>
              <a:rPr lang="en-US" dirty="0">
                <a:solidFill>
                  <a:schemeClr val="tx1"/>
                </a:solidFill>
                <a:latin typeface="Times New Roman" panose="02020603050405020304" pitchFamily="18" charset="0"/>
                <a:cs typeface="Times New Roman" panose="02020603050405020304" pitchFamily="18" charset="0"/>
              </a:rPr>
              <a:t>It consists</a:t>
            </a:r>
            <a:r>
              <a:rPr lang="en-US" dirty="0">
                <a:solidFill>
                  <a:srgbClr val="FF0000"/>
                </a:solidFill>
                <a:latin typeface="Times New Roman" panose="02020603050405020304" pitchFamily="18" charset="0"/>
                <a:cs typeface="Times New Roman" panose="02020603050405020304" pitchFamily="18" charset="0"/>
              </a:rPr>
              <a:t> [6] </a:t>
            </a:r>
            <a:r>
              <a:rPr lang="en-US" dirty="0">
                <a:solidFill>
                  <a:schemeClr val="tx1"/>
                </a:solidFill>
                <a:latin typeface="Times New Roman" panose="02020603050405020304" pitchFamily="18" charset="0"/>
                <a:cs typeface="Times New Roman" panose="02020603050405020304" pitchFamily="18" charset="0"/>
              </a:rPr>
              <a:t>of English speech samples from 110 speakers, each having their unique style of accent. Greedy algorithm had been employed to randomly choose 400 recorded speech samples, for training of the model.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Rounded Rectangle 9">
            <a:extLst>
              <a:ext uri="{FF2B5EF4-FFF2-40B4-BE49-F238E27FC236}">
                <a16:creationId xmlns:a16="http://schemas.microsoft.com/office/drawing/2014/main" xmlns="" id="{1348F552-86EA-83AF-F126-F1CBF36C22FA}"/>
              </a:ext>
            </a:extLst>
          </p:cNvPr>
          <p:cNvSpPr/>
          <p:nvPr/>
        </p:nvSpPr>
        <p:spPr>
          <a:xfrm>
            <a:off x="609164" y="4563736"/>
            <a:ext cx="3657600" cy="462058"/>
          </a:xfrm>
          <a:prstGeom prst="roundRect">
            <a:avLst/>
          </a:pr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lvl="0" algn="ctr" defTabSz="889000" rtl="0">
              <a:lnSpc>
                <a:spcPct val="90000"/>
              </a:lnSpc>
              <a:spcBef>
                <a:spcPct val="0"/>
              </a:spcBef>
              <a:spcAft>
                <a:spcPct val="35000"/>
              </a:spcAft>
            </a:pPr>
            <a:r>
              <a:rPr lang="en-US" b="1" dirty="0">
                <a:solidFill>
                  <a:srgbClr val="002060"/>
                </a:solidFill>
                <a:latin typeface="Georgia" panose="02040502050405020303" pitchFamily="18" charset="0"/>
              </a:rPr>
              <a:t>CSTR VCTK</a:t>
            </a:r>
            <a:endParaRPr lang="en-IN" sz="1800" b="1" kern="1200" dirty="0">
              <a:solidFill>
                <a:srgbClr val="002060"/>
              </a:solidFill>
              <a:latin typeface="Georgia" panose="02040502050405020303" pitchFamily="18" charset="0"/>
            </a:endParaRPr>
          </a:p>
        </p:txBody>
      </p:sp>
    </p:spTree>
    <p:extLst>
      <p:ext uri="{BB962C8B-B14F-4D97-AF65-F5344CB8AC3E}">
        <p14:creationId xmlns:p14="http://schemas.microsoft.com/office/powerpoint/2010/main" val="3914034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2442</TotalTime>
  <Words>1867</Words>
  <Application>Microsoft Office PowerPoint</Application>
  <PresentationFormat>Widescreen</PresentationFormat>
  <Paragraphs>237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Georgia</vt:lpstr>
      <vt:lpstr>Times New Roman</vt:lpstr>
      <vt:lpstr>Wingdings</vt:lpstr>
      <vt:lpstr>Office Theme</vt:lpstr>
      <vt:lpstr>Correlations of Evaluation Metrics for Voice Conversion:  An Experimental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Melanoma Skin Cancer Detection using Ensemble of Machine Learning Models considering Deep Feature Embeddings</dc:title>
  <dc:creator>Microsoft account</dc:creator>
  <cp:lastModifiedBy>Microsoft account</cp:lastModifiedBy>
  <cp:revision>240</cp:revision>
  <dcterms:created xsi:type="dcterms:W3CDTF">2023-11-13T08:56:37Z</dcterms:created>
  <dcterms:modified xsi:type="dcterms:W3CDTF">2024-06-24T06:02:30Z</dcterms:modified>
</cp:coreProperties>
</file>