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78" r:id="rId4"/>
    <p:sldId id="262" r:id="rId5"/>
    <p:sldId id="261" r:id="rId6"/>
    <p:sldId id="260" r:id="rId7"/>
    <p:sldId id="259" r:id="rId8"/>
    <p:sldId id="258" r:id="rId9"/>
    <p:sldId id="257" r:id="rId10"/>
    <p:sldId id="276" r:id="rId11"/>
    <p:sldId id="267" r:id="rId12"/>
    <p:sldId id="263" r:id="rId13"/>
    <p:sldId id="264" r:id="rId14"/>
    <p:sldId id="265" r:id="rId15"/>
    <p:sldId id="275" r:id="rId16"/>
    <p:sldId id="268" r:id="rId17"/>
    <p:sldId id="277" r:id="rId18"/>
    <p:sldId id="269"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0D2E60-2B80-4221-B6C7-497E0CB54CE4}" v="1064" dt="2023-07-26T19:55:21.9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dshs.texas.gov/regional-local-health-operations/texas-border-health/map-dshs-border-area"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C460A-80EC-FA9D-8DAF-C1B5005CC207}"/>
              </a:ext>
            </a:extLst>
          </p:cNvPr>
          <p:cNvSpPr txBox="1"/>
          <p:nvPr/>
        </p:nvSpPr>
        <p:spPr>
          <a:xfrm>
            <a:off x="628454" y="235670"/>
            <a:ext cx="1046375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Variable definition:</a:t>
            </a:r>
          </a:p>
          <a:p>
            <a:r>
              <a:rPr lang="en-US">
                <a:cs typeface="Calibri"/>
              </a:rPr>
              <a:t>"citation" = 1 means citation only OR citation + warning -&gt; used as our target variable in the model</a:t>
            </a:r>
          </a:p>
          <a:p>
            <a:endParaRPr lang="en-US" dirty="0">
              <a:cs typeface="Calibri"/>
            </a:endParaRPr>
          </a:p>
          <a:p>
            <a:r>
              <a:rPr lang="en-US" dirty="0">
                <a:cs typeface="Calibri"/>
              </a:rPr>
              <a:t>"Outcome" = 'citation' -&gt; citation only OR citation + warning </a:t>
            </a:r>
          </a:p>
          <a:p>
            <a:r>
              <a:rPr lang="en-US" dirty="0">
                <a:cs typeface="Calibri"/>
              </a:rPr>
              <a:t>                     = 'warning' -&gt; warning only</a:t>
            </a:r>
          </a:p>
        </p:txBody>
      </p:sp>
      <p:pic>
        <p:nvPicPr>
          <p:cNvPr id="5" name="Picture 5" descr="A graph with blue and orange bars&#10;&#10;Description automatically generated">
            <a:extLst>
              <a:ext uri="{FF2B5EF4-FFF2-40B4-BE49-F238E27FC236}">
                <a16:creationId xmlns:a16="http://schemas.microsoft.com/office/drawing/2014/main" id="{554843FD-927C-1AB2-C0A7-2754FED830E5}"/>
              </a:ext>
            </a:extLst>
          </p:cNvPr>
          <p:cNvPicPr>
            <a:picLocks noChangeAspect="1"/>
          </p:cNvPicPr>
          <p:nvPr/>
        </p:nvPicPr>
        <p:blipFill>
          <a:blip r:embed="rId2"/>
          <a:stretch>
            <a:fillRect/>
          </a:stretch>
        </p:blipFill>
        <p:spPr>
          <a:xfrm>
            <a:off x="765142" y="2056076"/>
            <a:ext cx="5335570" cy="4089167"/>
          </a:xfrm>
          <a:prstGeom prst="rect">
            <a:avLst/>
          </a:prstGeom>
        </p:spPr>
      </p:pic>
      <p:sp>
        <p:nvSpPr>
          <p:cNvPr id="6" name="TextBox 5">
            <a:extLst>
              <a:ext uri="{FF2B5EF4-FFF2-40B4-BE49-F238E27FC236}">
                <a16:creationId xmlns:a16="http://schemas.microsoft.com/office/drawing/2014/main" id="{B71B8318-DC63-0C73-DBCA-960D8CAFB428}"/>
              </a:ext>
            </a:extLst>
          </p:cNvPr>
          <p:cNvSpPr txBox="1"/>
          <p:nvPr/>
        </p:nvSpPr>
        <p:spPr>
          <a:xfrm>
            <a:off x="6237402" y="3731443"/>
            <a:ext cx="56875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dirty="0">
                <a:solidFill>
                  <a:srgbClr val="000000"/>
                </a:solidFill>
                <a:latin typeface="Calibri"/>
                <a:cs typeface="Calibri"/>
              </a:rPr>
              <a:t>A drop in citation rate = an increase in warning (only) rate.</a:t>
            </a:r>
            <a:endParaRPr lang="en-US" u="sng"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BCAB67-DE54-C186-3D93-F6430F7A4404}"/>
              </a:ext>
            </a:extLst>
          </p:cNvPr>
          <p:cNvSpPr txBox="1"/>
          <p:nvPr/>
        </p:nvSpPr>
        <p:spPr>
          <a:xfrm>
            <a:off x="3707877" y="2796618"/>
            <a:ext cx="504333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solidFill>
                  <a:srgbClr val="C00000"/>
                </a:solidFill>
                <a:cs typeface="Calibri"/>
              </a:rPr>
              <a:t>Serious Offenses</a:t>
            </a:r>
            <a:endParaRPr lang="en-US" sz="5400" dirty="0">
              <a:solidFill>
                <a:srgbClr val="C00000"/>
              </a:solidFill>
              <a:cs typeface="Calibri"/>
            </a:endParaRPr>
          </a:p>
        </p:txBody>
      </p:sp>
    </p:spTree>
    <p:extLst>
      <p:ext uri="{BB962C8B-B14F-4D97-AF65-F5344CB8AC3E}">
        <p14:creationId xmlns:p14="http://schemas.microsoft.com/office/powerpoint/2010/main" val="739871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speed test&#10;&#10;Description automatically generated">
            <a:extLst>
              <a:ext uri="{FF2B5EF4-FFF2-40B4-BE49-F238E27FC236}">
                <a16:creationId xmlns:a16="http://schemas.microsoft.com/office/drawing/2014/main" id="{D6CE87CC-A803-5677-DF58-F9D298B3490A}"/>
              </a:ext>
            </a:extLst>
          </p:cNvPr>
          <p:cNvPicPr>
            <a:picLocks noChangeAspect="1"/>
          </p:cNvPicPr>
          <p:nvPr/>
        </p:nvPicPr>
        <p:blipFill>
          <a:blip r:embed="rId2"/>
          <a:stretch>
            <a:fillRect/>
          </a:stretch>
        </p:blipFill>
        <p:spPr>
          <a:xfrm>
            <a:off x="97410" y="15374"/>
            <a:ext cx="5995446" cy="6842961"/>
          </a:xfrm>
          <a:prstGeom prst="rect">
            <a:avLst/>
          </a:prstGeom>
        </p:spPr>
      </p:pic>
      <p:sp>
        <p:nvSpPr>
          <p:cNvPr id="5" name="TextBox 4">
            <a:extLst>
              <a:ext uri="{FF2B5EF4-FFF2-40B4-BE49-F238E27FC236}">
                <a16:creationId xmlns:a16="http://schemas.microsoft.com/office/drawing/2014/main" id="{2543E7C6-954F-1903-F295-946E1077EA65}"/>
              </a:ext>
            </a:extLst>
          </p:cNvPr>
          <p:cNvSpPr txBox="1"/>
          <p:nvPr/>
        </p:nvSpPr>
        <p:spPr>
          <a:xfrm>
            <a:off x="6331670" y="2183876"/>
            <a:ext cx="586032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err="1">
                <a:ea typeface="+mn-lt"/>
                <a:cs typeface="+mn-lt"/>
              </a:rPr>
              <a:t>serious_speeding_violations</a:t>
            </a:r>
            <a:r>
              <a:rPr lang="en-US" sz="2400" dirty="0">
                <a:ea typeface="+mn-lt"/>
                <a:cs typeface="+mn-lt"/>
              </a:rPr>
              <a:t> = [</a:t>
            </a:r>
            <a:endParaRPr lang="en-US" sz="2400" dirty="0">
              <a:solidFill>
                <a:srgbClr val="000000"/>
              </a:solidFill>
              <a:ea typeface="+mn-lt"/>
              <a:cs typeface="+mn-lt"/>
            </a:endParaRPr>
          </a:p>
          <a:p>
            <a:r>
              <a:rPr lang="en-US" sz="2400" dirty="0">
                <a:solidFill>
                  <a:srgbClr val="A31515"/>
                </a:solidFill>
                <a:ea typeface="+mn-lt"/>
                <a:cs typeface="+mn-lt"/>
              </a:rPr>
              <a:t>'fail to control speed'</a:t>
            </a:r>
            <a:r>
              <a:rPr lang="en-US" sz="2400" dirty="0">
                <a:ea typeface="+mn-lt"/>
                <a:cs typeface="+mn-lt"/>
              </a:rPr>
              <a:t>,</a:t>
            </a:r>
            <a:endParaRPr lang="en-US" sz="2400">
              <a:solidFill>
                <a:srgbClr val="000000"/>
              </a:solidFill>
              <a:ea typeface="+mn-lt"/>
              <a:cs typeface="+mn-lt"/>
            </a:endParaRPr>
          </a:p>
          <a:p>
            <a:r>
              <a:rPr lang="en-US" sz="2400" dirty="0">
                <a:solidFill>
                  <a:srgbClr val="A31515"/>
                </a:solidFill>
                <a:ea typeface="+mn-lt"/>
                <a:cs typeface="+mn-lt"/>
              </a:rPr>
              <a:t>'unsafe speed'</a:t>
            </a:r>
            <a:r>
              <a:rPr lang="en-US" sz="2400" dirty="0">
                <a:ea typeface="+mn-lt"/>
                <a:cs typeface="+mn-lt"/>
              </a:rPr>
              <a:t>,</a:t>
            </a:r>
            <a:endParaRPr lang="en-US" sz="2400">
              <a:solidFill>
                <a:srgbClr val="000000"/>
              </a:solidFill>
              <a:ea typeface="+mn-lt"/>
              <a:cs typeface="+mn-lt"/>
            </a:endParaRPr>
          </a:p>
          <a:p>
            <a:r>
              <a:rPr lang="en-US" sz="2400" dirty="0">
                <a:solidFill>
                  <a:srgbClr val="A31515"/>
                </a:solidFill>
                <a:ea typeface="+mn-lt"/>
                <a:cs typeface="+mn-lt"/>
              </a:rPr>
              <a:t>'speeding-10% or more above posted speed'</a:t>
            </a:r>
            <a:r>
              <a:rPr lang="en-US" sz="2400" dirty="0">
                <a:ea typeface="+mn-lt"/>
                <a:cs typeface="+mn-lt"/>
              </a:rPr>
              <a:t>,</a:t>
            </a:r>
            <a:endParaRPr lang="en-US" sz="2400">
              <a:solidFill>
                <a:srgbClr val="000000"/>
              </a:solidFill>
              <a:ea typeface="+mn-lt"/>
              <a:cs typeface="+mn-lt"/>
            </a:endParaRPr>
          </a:p>
          <a:p>
            <a:r>
              <a:rPr lang="en-US" sz="2400" dirty="0">
                <a:solidFill>
                  <a:srgbClr val="A31515"/>
                </a:solidFill>
                <a:ea typeface="+mn-lt"/>
                <a:cs typeface="+mn-lt"/>
              </a:rPr>
              <a:t>'speeding cmv 15 mph or more over limit'</a:t>
            </a:r>
            <a:endParaRPr lang="en-US" sz="2400">
              <a:solidFill>
                <a:srgbClr val="000000"/>
              </a:solidFill>
              <a:ea typeface="+mn-lt"/>
              <a:cs typeface="+mn-lt"/>
            </a:endParaRPr>
          </a:p>
          <a:p>
            <a:r>
              <a:rPr lang="en-US" sz="2400" dirty="0">
                <a:ea typeface="+mn-lt"/>
                <a:cs typeface="+mn-lt"/>
              </a:rPr>
              <a:t>]</a:t>
            </a:r>
            <a:endParaRPr lang="en-US" sz="2400" dirty="0">
              <a:cs typeface="Calibri" panose="020F0502020204030204"/>
            </a:endParaRPr>
          </a:p>
        </p:txBody>
      </p:sp>
    </p:spTree>
    <p:extLst>
      <p:ext uri="{BB962C8B-B14F-4D97-AF65-F5344CB8AC3E}">
        <p14:creationId xmlns:p14="http://schemas.microsoft.com/office/powerpoint/2010/main" val="246792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1138D8-7DC6-F4BD-B4B8-1CD8F2ECDF56}"/>
              </a:ext>
            </a:extLst>
          </p:cNvPr>
          <p:cNvSpPr txBox="1"/>
          <p:nvPr/>
        </p:nvSpPr>
        <p:spPr>
          <a:xfrm>
            <a:off x="3927835" y="502764"/>
            <a:ext cx="51218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Model for most serious speeding offenses</a:t>
            </a:r>
            <a:endParaRPr lang="en-US" dirty="0"/>
          </a:p>
        </p:txBody>
      </p:sp>
      <p:sp>
        <p:nvSpPr>
          <p:cNvPr id="3" name="TextBox 2">
            <a:extLst>
              <a:ext uri="{FF2B5EF4-FFF2-40B4-BE49-F238E27FC236}">
                <a16:creationId xmlns:a16="http://schemas.microsoft.com/office/drawing/2014/main" id="{3D2F6B37-74DA-0944-F658-017DAF5BEC05}"/>
              </a:ext>
            </a:extLst>
          </p:cNvPr>
          <p:cNvSpPr txBox="1"/>
          <p:nvPr/>
        </p:nvSpPr>
        <p:spPr>
          <a:xfrm>
            <a:off x="5530393" y="1146928"/>
            <a:ext cx="26552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Citation</a:t>
            </a:r>
            <a:endParaRPr lang="en-US" dirty="0"/>
          </a:p>
        </p:txBody>
      </p:sp>
      <p:pic>
        <p:nvPicPr>
          <p:cNvPr id="5" name="Picture 5" descr="A graph of different colored lines&#10;&#10;Description automatically generated">
            <a:extLst>
              <a:ext uri="{FF2B5EF4-FFF2-40B4-BE49-F238E27FC236}">
                <a16:creationId xmlns:a16="http://schemas.microsoft.com/office/drawing/2014/main" id="{A713AB13-496B-E204-73A2-C3F8F0E21CF5}"/>
              </a:ext>
            </a:extLst>
          </p:cNvPr>
          <p:cNvPicPr>
            <a:picLocks noChangeAspect="1"/>
          </p:cNvPicPr>
          <p:nvPr/>
        </p:nvPicPr>
        <p:blipFill>
          <a:blip r:embed="rId2"/>
          <a:stretch>
            <a:fillRect/>
          </a:stretch>
        </p:blipFill>
        <p:spPr>
          <a:xfrm>
            <a:off x="2949019" y="1711251"/>
            <a:ext cx="5877612" cy="4998775"/>
          </a:xfrm>
          <a:prstGeom prst="rect">
            <a:avLst/>
          </a:prstGeom>
        </p:spPr>
      </p:pic>
    </p:spTree>
    <p:extLst>
      <p:ext uri="{BB962C8B-B14F-4D97-AF65-F5344CB8AC3E}">
        <p14:creationId xmlns:p14="http://schemas.microsoft.com/office/powerpoint/2010/main" val="3756232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1138D8-7DC6-F4BD-B4B8-1CD8F2ECDF56}"/>
              </a:ext>
            </a:extLst>
          </p:cNvPr>
          <p:cNvSpPr txBox="1"/>
          <p:nvPr/>
        </p:nvSpPr>
        <p:spPr>
          <a:xfrm>
            <a:off x="3535052" y="439918"/>
            <a:ext cx="51218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Model for most serious speeding offenses</a:t>
            </a:r>
            <a:endParaRPr lang="en-US" dirty="0"/>
          </a:p>
        </p:txBody>
      </p:sp>
      <p:sp>
        <p:nvSpPr>
          <p:cNvPr id="3" name="TextBox 2">
            <a:extLst>
              <a:ext uri="{FF2B5EF4-FFF2-40B4-BE49-F238E27FC236}">
                <a16:creationId xmlns:a16="http://schemas.microsoft.com/office/drawing/2014/main" id="{3D2F6B37-74DA-0944-F658-017DAF5BEC05}"/>
              </a:ext>
            </a:extLst>
          </p:cNvPr>
          <p:cNvSpPr txBox="1"/>
          <p:nvPr/>
        </p:nvSpPr>
        <p:spPr>
          <a:xfrm>
            <a:off x="5011918" y="1131216"/>
            <a:ext cx="26552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Search</a:t>
            </a:r>
          </a:p>
        </p:txBody>
      </p:sp>
      <p:pic>
        <p:nvPicPr>
          <p:cNvPr id="4" name="Picture 4" descr="A graph of different colored lines&#10;&#10;Description automatically generated">
            <a:extLst>
              <a:ext uri="{FF2B5EF4-FFF2-40B4-BE49-F238E27FC236}">
                <a16:creationId xmlns:a16="http://schemas.microsoft.com/office/drawing/2014/main" id="{821DA73B-0F62-AE3E-A206-2F75730ED8CC}"/>
              </a:ext>
            </a:extLst>
          </p:cNvPr>
          <p:cNvPicPr>
            <a:picLocks noChangeAspect="1"/>
          </p:cNvPicPr>
          <p:nvPr/>
        </p:nvPicPr>
        <p:blipFill>
          <a:blip r:embed="rId2"/>
          <a:stretch>
            <a:fillRect/>
          </a:stretch>
        </p:blipFill>
        <p:spPr>
          <a:xfrm>
            <a:off x="2941163" y="1716718"/>
            <a:ext cx="5712643" cy="4893574"/>
          </a:xfrm>
          <a:prstGeom prst="rect">
            <a:avLst/>
          </a:prstGeom>
        </p:spPr>
      </p:pic>
    </p:spTree>
    <p:extLst>
      <p:ext uri="{BB962C8B-B14F-4D97-AF65-F5344CB8AC3E}">
        <p14:creationId xmlns:p14="http://schemas.microsoft.com/office/powerpoint/2010/main" val="27429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1138D8-7DC6-F4BD-B4B8-1CD8F2ECDF56}"/>
              </a:ext>
            </a:extLst>
          </p:cNvPr>
          <p:cNvSpPr txBox="1"/>
          <p:nvPr/>
        </p:nvSpPr>
        <p:spPr>
          <a:xfrm>
            <a:off x="3535052" y="439918"/>
            <a:ext cx="51218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Model for most serious speeding offenses</a:t>
            </a:r>
            <a:endParaRPr lang="en-US" dirty="0"/>
          </a:p>
        </p:txBody>
      </p:sp>
      <p:sp>
        <p:nvSpPr>
          <p:cNvPr id="3" name="TextBox 2">
            <a:extLst>
              <a:ext uri="{FF2B5EF4-FFF2-40B4-BE49-F238E27FC236}">
                <a16:creationId xmlns:a16="http://schemas.microsoft.com/office/drawing/2014/main" id="{3D2F6B37-74DA-0944-F658-017DAF5BEC05}"/>
              </a:ext>
            </a:extLst>
          </p:cNvPr>
          <p:cNvSpPr txBox="1"/>
          <p:nvPr/>
        </p:nvSpPr>
        <p:spPr>
          <a:xfrm>
            <a:off x="5011918" y="1131216"/>
            <a:ext cx="26552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Contraband</a:t>
            </a:r>
            <a:endParaRPr lang="en-US" dirty="0"/>
          </a:p>
        </p:txBody>
      </p:sp>
      <p:pic>
        <p:nvPicPr>
          <p:cNvPr id="4" name="Picture 4" descr="A graph with different colored lines&#10;&#10;Description automatically generated">
            <a:extLst>
              <a:ext uri="{FF2B5EF4-FFF2-40B4-BE49-F238E27FC236}">
                <a16:creationId xmlns:a16="http://schemas.microsoft.com/office/drawing/2014/main" id="{944E1195-B8B9-C214-477A-76BB48976D47}"/>
              </a:ext>
            </a:extLst>
          </p:cNvPr>
          <p:cNvPicPr>
            <a:picLocks noChangeAspect="1"/>
          </p:cNvPicPr>
          <p:nvPr/>
        </p:nvPicPr>
        <p:blipFill>
          <a:blip r:embed="rId2"/>
          <a:stretch>
            <a:fillRect/>
          </a:stretch>
        </p:blipFill>
        <p:spPr>
          <a:xfrm>
            <a:off x="3051143" y="1647969"/>
            <a:ext cx="5618375" cy="4905381"/>
          </a:xfrm>
          <a:prstGeom prst="rect">
            <a:avLst/>
          </a:prstGeom>
        </p:spPr>
      </p:pic>
    </p:spTree>
    <p:extLst>
      <p:ext uri="{BB962C8B-B14F-4D97-AF65-F5344CB8AC3E}">
        <p14:creationId xmlns:p14="http://schemas.microsoft.com/office/powerpoint/2010/main" val="1215595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B0DAD8-6CA9-B2B6-F221-23A4CE8723D1}"/>
              </a:ext>
            </a:extLst>
          </p:cNvPr>
          <p:cNvSpPr txBox="1"/>
          <p:nvPr/>
        </p:nvSpPr>
        <p:spPr>
          <a:xfrm>
            <a:off x="4069237" y="2600227"/>
            <a:ext cx="556181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b="1" dirty="0">
                <a:solidFill>
                  <a:srgbClr val="C00000"/>
                </a:solidFill>
                <a:cs typeface="Calibri"/>
              </a:rPr>
              <a:t>Demographics</a:t>
            </a:r>
            <a:endParaRPr lang="en-US" sz="4800" b="1" dirty="0">
              <a:solidFill>
                <a:srgbClr val="000000"/>
              </a:solidFill>
              <a:cs typeface="Calibri" panose="020F0502020204030204"/>
            </a:endParaRPr>
          </a:p>
        </p:txBody>
      </p:sp>
    </p:spTree>
    <p:extLst>
      <p:ext uri="{BB962C8B-B14F-4D97-AF65-F5344CB8AC3E}">
        <p14:creationId xmlns:p14="http://schemas.microsoft.com/office/powerpoint/2010/main" val="296756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CABACF-3129-8D06-68EA-084FDA9533B1}"/>
              </a:ext>
            </a:extLst>
          </p:cNvPr>
          <p:cNvSpPr txBox="1"/>
          <p:nvPr/>
        </p:nvSpPr>
        <p:spPr>
          <a:xfrm>
            <a:off x="2576659" y="455629"/>
            <a:ext cx="7007257"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ea typeface="+mn-lt"/>
                <a:cs typeface="+mn-lt"/>
              </a:rPr>
              <a:t>Descriptive Stats of the </a:t>
            </a:r>
            <a:r>
              <a:rPr lang="en-US" sz="3200" b="1" dirty="0">
                <a:solidFill>
                  <a:srgbClr val="C00000"/>
                </a:solidFill>
                <a:ea typeface="+mn-lt"/>
                <a:cs typeface="+mn-lt"/>
              </a:rPr>
              <a:t>Demographics</a:t>
            </a:r>
            <a:r>
              <a:rPr lang="en-US" dirty="0">
                <a:solidFill>
                  <a:srgbClr val="000000"/>
                </a:solidFill>
                <a:ea typeface="+mn-lt"/>
                <a:cs typeface="+mn-lt"/>
              </a:rPr>
              <a:t> from the Stops Data</a:t>
            </a:r>
            <a:endParaRPr lang="en-US"/>
          </a:p>
          <a:p>
            <a:pPr algn="l"/>
            <a:endParaRPr lang="en-US" dirty="0">
              <a:cs typeface="Calibri"/>
            </a:endParaRPr>
          </a:p>
        </p:txBody>
      </p:sp>
      <p:pic>
        <p:nvPicPr>
          <p:cNvPr id="3" name="Picture 3" descr="A graph of traffic stop gender composition&#10;&#10;Description automatically generated">
            <a:extLst>
              <a:ext uri="{FF2B5EF4-FFF2-40B4-BE49-F238E27FC236}">
                <a16:creationId xmlns:a16="http://schemas.microsoft.com/office/drawing/2014/main" id="{F545216E-AD17-677A-5AC3-4CB38C27B5ED}"/>
              </a:ext>
            </a:extLst>
          </p:cNvPr>
          <p:cNvPicPr>
            <a:picLocks noChangeAspect="1"/>
          </p:cNvPicPr>
          <p:nvPr/>
        </p:nvPicPr>
        <p:blipFill>
          <a:blip r:embed="rId2"/>
          <a:stretch>
            <a:fillRect/>
          </a:stretch>
        </p:blipFill>
        <p:spPr>
          <a:xfrm>
            <a:off x="105266" y="1936205"/>
            <a:ext cx="5964024" cy="4462456"/>
          </a:xfrm>
          <a:prstGeom prst="rect">
            <a:avLst/>
          </a:prstGeom>
        </p:spPr>
      </p:pic>
      <p:pic>
        <p:nvPicPr>
          <p:cNvPr id="4" name="Picture 4" descr="A graph of traffic stop race composition&#10;&#10;Description automatically generated">
            <a:extLst>
              <a:ext uri="{FF2B5EF4-FFF2-40B4-BE49-F238E27FC236}">
                <a16:creationId xmlns:a16="http://schemas.microsoft.com/office/drawing/2014/main" id="{E6E06943-2F30-760F-4003-CD8B4F3E6C91}"/>
              </a:ext>
            </a:extLst>
          </p:cNvPr>
          <p:cNvPicPr>
            <a:picLocks noChangeAspect="1"/>
          </p:cNvPicPr>
          <p:nvPr/>
        </p:nvPicPr>
        <p:blipFill>
          <a:blip r:embed="rId3"/>
          <a:stretch>
            <a:fillRect/>
          </a:stretch>
        </p:blipFill>
        <p:spPr>
          <a:xfrm>
            <a:off x="5918462" y="1887366"/>
            <a:ext cx="6050436" cy="4677968"/>
          </a:xfrm>
          <a:prstGeom prst="rect">
            <a:avLst/>
          </a:prstGeom>
        </p:spPr>
      </p:pic>
    </p:spTree>
    <p:extLst>
      <p:ext uri="{BB962C8B-B14F-4D97-AF65-F5344CB8AC3E}">
        <p14:creationId xmlns:p14="http://schemas.microsoft.com/office/powerpoint/2010/main" val="2015399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B4A987-F707-B9E7-2906-ADABDD704501}"/>
              </a:ext>
            </a:extLst>
          </p:cNvPr>
          <p:cNvSpPr txBox="1"/>
          <p:nvPr/>
        </p:nvSpPr>
        <p:spPr>
          <a:xfrm>
            <a:off x="94269" y="3047999"/>
            <a:ext cx="1245909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C00000"/>
                </a:solidFill>
                <a:latin typeface="Helvetica Neue"/>
                <a:ea typeface="Helvetica Neue"/>
                <a:cs typeface="Helvetica Neue"/>
              </a:rPr>
              <a:t>Separate Model for metropolitan, micropolitan, and non-core</a:t>
            </a:r>
            <a:endParaRPr lang="en-US" sz="3200" b="1" dirty="0">
              <a:solidFill>
                <a:srgbClr val="000000"/>
              </a:solidFill>
              <a:cs typeface="Calibri" panose="020F0502020204030204"/>
            </a:endParaRPr>
          </a:p>
        </p:txBody>
      </p:sp>
    </p:spTree>
    <p:extLst>
      <p:ext uri="{BB962C8B-B14F-4D97-AF65-F5344CB8AC3E}">
        <p14:creationId xmlns:p14="http://schemas.microsoft.com/office/powerpoint/2010/main" val="1422590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2B1DA2-AF02-545F-6D9B-568934C9C005}"/>
              </a:ext>
            </a:extLst>
          </p:cNvPr>
          <p:cNvSpPr txBox="1"/>
          <p:nvPr/>
        </p:nvSpPr>
        <p:spPr>
          <a:xfrm>
            <a:off x="439918" y="392783"/>
            <a:ext cx="116578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(speeding-only) Separate Logistic Regression Models and Odds Ratio Plots for Metropolitan, Micropolitan, and Non-core</a:t>
            </a:r>
            <a:endParaRPr lang="en-US" dirty="0"/>
          </a:p>
          <a:p>
            <a:pPr algn="l"/>
            <a:endParaRPr lang="en-US" dirty="0">
              <a:cs typeface="Calibri"/>
            </a:endParaRPr>
          </a:p>
        </p:txBody>
      </p:sp>
      <p:sp>
        <p:nvSpPr>
          <p:cNvPr id="3" name="TextBox 2">
            <a:extLst>
              <a:ext uri="{FF2B5EF4-FFF2-40B4-BE49-F238E27FC236}">
                <a16:creationId xmlns:a16="http://schemas.microsoft.com/office/drawing/2014/main" id="{A92AC500-3AD5-14C8-9838-310ACC0C5F77}"/>
              </a:ext>
            </a:extLst>
          </p:cNvPr>
          <p:cNvSpPr txBox="1"/>
          <p:nvPr/>
        </p:nvSpPr>
        <p:spPr>
          <a:xfrm>
            <a:off x="5326144" y="856267"/>
            <a:ext cx="27023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citation</a:t>
            </a:r>
            <a:endParaRPr lang="en-US" dirty="0"/>
          </a:p>
        </p:txBody>
      </p:sp>
      <p:sp>
        <p:nvSpPr>
          <p:cNvPr id="4" name="TextBox 3">
            <a:extLst>
              <a:ext uri="{FF2B5EF4-FFF2-40B4-BE49-F238E27FC236}">
                <a16:creationId xmlns:a16="http://schemas.microsoft.com/office/drawing/2014/main" id="{A3A53634-0E20-70FB-2A3D-CA8A7ABAC4DD}"/>
              </a:ext>
            </a:extLst>
          </p:cNvPr>
          <p:cNvSpPr txBox="1"/>
          <p:nvPr/>
        </p:nvSpPr>
        <p:spPr>
          <a:xfrm>
            <a:off x="534185" y="1618268"/>
            <a:ext cx="18068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Metropolitan</a:t>
            </a:r>
            <a:endParaRPr lang="en-US" dirty="0"/>
          </a:p>
        </p:txBody>
      </p:sp>
      <p:sp>
        <p:nvSpPr>
          <p:cNvPr id="5" name="TextBox 4">
            <a:extLst>
              <a:ext uri="{FF2B5EF4-FFF2-40B4-BE49-F238E27FC236}">
                <a16:creationId xmlns:a16="http://schemas.microsoft.com/office/drawing/2014/main" id="{EE7A791B-3ACE-378D-E7F5-E6BCFD6357C8}"/>
              </a:ext>
            </a:extLst>
          </p:cNvPr>
          <p:cNvSpPr txBox="1"/>
          <p:nvPr/>
        </p:nvSpPr>
        <p:spPr>
          <a:xfrm>
            <a:off x="5106185" y="1618268"/>
            <a:ext cx="18068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Micropolitan</a:t>
            </a:r>
            <a:endParaRPr lang="en-US" dirty="0"/>
          </a:p>
        </p:txBody>
      </p:sp>
      <p:sp>
        <p:nvSpPr>
          <p:cNvPr id="6" name="TextBox 5">
            <a:extLst>
              <a:ext uri="{FF2B5EF4-FFF2-40B4-BE49-F238E27FC236}">
                <a16:creationId xmlns:a16="http://schemas.microsoft.com/office/drawing/2014/main" id="{C591F074-1F4F-64F8-5F7F-F83FCA8C96C7}"/>
              </a:ext>
            </a:extLst>
          </p:cNvPr>
          <p:cNvSpPr txBox="1"/>
          <p:nvPr/>
        </p:nvSpPr>
        <p:spPr>
          <a:xfrm>
            <a:off x="9144000" y="1618268"/>
            <a:ext cx="18068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Noncore</a:t>
            </a:r>
            <a:endParaRPr lang="en-US" dirty="0"/>
          </a:p>
        </p:txBody>
      </p:sp>
      <p:pic>
        <p:nvPicPr>
          <p:cNvPr id="7" name="Picture 7" descr="A graph of different colored lines&#10;&#10;Description automatically generated">
            <a:extLst>
              <a:ext uri="{FF2B5EF4-FFF2-40B4-BE49-F238E27FC236}">
                <a16:creationId xmlns:a16="http://schemas.microsoft.com/office/drawing/2014/main" id="{35A91E7B-39EB-F5B4-B1DA-5282972CA40C}"/>
              </a:ext>
            </a:extLst>
          </p:cNvPr>
          <p:cNvPicPr>
            <a:picLocks noChangeAspect="1"/>
          </p:cNvPicPr>
          <p:nvPr/>
        </p:nvPicPr>
        <p:blipFill>
          <a:blip r:embed="rId2"/>
          <a:stretch>
            <a:fillRect/>
          </a:stretch>
        </p:blipFill>
        <p:spPr>
          <a:xfrm>
            <a:off x="3143" y="2346590"/>
            <a:ext cx="4023673" cy="3445293"/>
          </a:xfrm>
          <a:prstGeom prst="rect">
            <a:avLst/>
          </a:prstGeom>
        </p:spPr>
      </p:pic>
      <p:pic>
        <p:nvPicPr>
          <p:cNvPr id="10" name="Picture 10" descr="A graph of different colored lines&#10;&#10;Description automatically generated">
            <a:extLst>
              <a:ext uri="{FF2B5EF4-FFF2-40B4-BE49-F238E27FC236}">
                <a16:creationId xmlns:a16="http://schemas.microsoft.com/office/drawing/2014/main" id="{CFA0F3D5-7CA1-0AE7-53A8-DB0E6A483931}"/>
              </a:ext>
            </a:extLst>
          </p:cNvPr>
          <p:cNvPicPr>
            <a:picLocks noChangeAspect="1"/>
          </p:cNvPicPr>
          <p:nvPr/>
        </p:nvPicPr>
        <p:blipFill>
          <a:blip r:embed="rId3"/>
          <a:stretch>
            <a:fillRect/>
          </a:stretch>
        </p:blipFill>
        <p:spPr>
          <a:xfrm>
            <a:off x="4033101" y="2343997"/>
            <a:ext cx="4094375" cy="3434768"/>
          </a:xfrm>
          <a:prstGeom prst="rect">
            <a:avLst/>
          </a:prstGeom>
        </p:spPr>
      </p:pic>
      <p:pic>
        <p:nvPicPr>
          <p:cNvPr id="11" name="Picture 11" descr="A graph of different colored lines&#10;&#10;Description automatically generated">
            <a:extLst>
              <a:ext uri="{FF2B5EF4-FFF2-40B4-BE49-F238E27FC236}">
                <a16:creationId xmlns:a16="http://schemas.microsoft.com/office/drawing/2014/main" id="{E29F1D18-DC20-F8C2-F338-FC3E8752606F}"/>
              </a:ext>
            </a:extLst>
          </p:cNvPr>
          <p:cNvPicPr>
            <a:picLocks noChangeAspect="1"/>
          </p:cNvPicPr>
          <p:nvPr/>
        </p:nvPicPr>
        <p:blipFill>
          <a:blip r:embed="rId4"/>
          <a:stretch>
            <a:fillRect/>
          </a:stretch>
        </p:blipFill>
        <p:spPr>
          <a:xfrm>
            <a:off x="8133761" y="2347560"/>
            <a:ext cx="3960828" cy="3341229"/>
          </a:xfrm>
          <a:prstGeom prst="rect">
            <a:avLst/>
          </a:prstGeom>
        </p:spPr>
      </p:pic>
    </p:spTree>
    <p:extLst>
      <p:ext uri="{BB962C8B-B14F-4D97-AF65-F5344CB8AC3E}">
        <p14:creationId xmlns:p14="http://schemas.microsoft.com/office/powerpoint/2010/main" val="3694304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2B1DA2-AF02-545F-6D9B-568934C9C005}"/>
              </a:ext>
            </a:extLst>
          </p:cNvPr>
          <p:cNvSpPr txBox="1"/>
          <p:nvPr/>
        </p:nvSpPr>
        <p:spPr>
          <a:xfrm>
            <a:off x="439918" y="392783"/>
            <a:ext cx="116578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(speeding-only) Separate Logistic Regression Models and Odds Ratio Plots for Metropolitan, Micropolitan, and Non-core</a:t>
            </a:r>
            <a:endParaRPr lang="en-US" dirty="0"/>
          </a:p>
          <a:p>
            <a:pPr algn="l"/>
            <a:endParaRPr lang="en-US" dirty="0">
              <a:cs typeface="Calibri"/>
            </a:endParaRPr>
          </a:p>
        </p:txBody>
      </p:sp>
      <p:sp>
        <p:nvSpPr>
          <p:cNvPr id="3" name="TextBox 2">
            <a:extLst>
              <a:ext uri="{FF2B5EF4-FFF2-40B4-BE49-F238E27FC236}">
                <a16:creationId xmlns:a16="http://schemas.microsoft.com/office/drawing/2014/main" id="{A92AC500-3AD5-14C8-9838-310ACC0C5F77}"/>
              </a:ext>
            </a:extLst>
          </p:cNvPr>
          <p:cNvSpPr txBox="1"/>
          <p:nvPr/>
        </p:nvSpPr>
        <p:spPr>
          <a:xfrm>
            <a:off x="5326144" y="856267"/>
            <a:ext cx="27023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Search</a:t>
            </a:r>
            <a:endParaRPr lang="en-US" dirty="0"/>
          </a:p>
        </p:txBody>
      </p:sp>
      <p:sp>
        <p:nvSpPr>
          <p:cNvPr id="4" name="TextBox 3">
            <a:extLst>
              <a:ext uri="{FF2B5EF4-FFF2-40B4-BE49-F238E27FC236}">
                <a16:creationId xmlns:a16="http://schemas.microsoft.com/office/drawing/2014/main" id="{A3A53634-0E20-70FB-2A3D-CA8A7ABAC4DD}"/>
              </a:ext>
            </a:extLst>
          </p:cNvPr>
          <p:cNvSpPr txBox="1"/>
          <p:nvPr/>
        </p:nvSpPr>
        <p:spPr>
          <a:xfrm>
            <a:off x="534185" y="1618268"/>
            <a:ext cx="18068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Metropolitan</a:t>
            </a:r>
            <a:endParaRPr lang="en-US" dirty="0"/>
          </a:p>
        </p:txBody>
      </p:sp>
      <p:sp>
        <p:nvSpPr>
          <p:cNvPr id="5" name="TextBox 4">
            <a:extLst>
              <a:ext uri="{FF2B5EF4-FFF2-40B4-BE49-F238E27FC236}">
                <a16:creationId xmlns:a16="http://schemas.microsoft.com/office/drawing/2014/main" id="{EE7A791B-3ACE-378D-E7F5-E6BCFD6357C8}"/>
              </a:ext>
            </a:extLst>
          </p:cNvPr>
          <p:cNvSpPr txBox="1"/>
          <p:nvPr/>
        </p:nvSpPr>
        <p:spPr>
          <a:xfrm>
            <a:off x="5106185" y="1618268"/>
            <a:ext cx="18068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Micropolitan</a:t>
            </a:r>
            <a:endParaRPr lang="en-US" dirty="0"/>
          </a:p>
        </p:txBody>
      </p:sp>
      <p:sp>
        <p:nvSpPr>
          <p:cNvPr id="6" name="TextBox 5">
            <a:extLst>
              <a:ext uri="{FF2B5EF4-FFF2-40B4-BE49-F238E27FC236}">
                <a16:creationId xmlns:a16="http://schemas.microsoft.com/office/drawing/2014/main" id="{C591F074-1F4F-64F8-5F7F-F83FCA8C96C7}"/>
              </a:ext>
            </a:extLst>
          </p:cNvPr>
          <p:cNvSpPr txBox="1"/>
          <p:nvPr/>
        </p:nvSpPr>
        <p:spPr>
          <a:xfrm>
            <a:off x="9144000" y="1618268"/>
            <a:ext cx="18068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Noncore</a:t>
            </a:r>
            <a:endParaRPr lang="en-US" dirty="0"/>
          </a:p>
        </p:txBody>
      </p:sp>
      <p:pic>
        <p:nvPicPr>
          <p:cNvPr id="7" name="Picture 7" descr="A graph of different colored lines&#10;&#10;Description automatically generated">
            <a:extLst>
              <a:ext uri="{FF2B5EF4-FFF2-40B4-BE49-F238E27FC236}">
                <a16:creationId xmlns:a16="http://schemas.microsoft.com/office/drawing/2014/main" id="{657A102B-514B-567B-1BE6-3BAD814FD0C0}"/>
              </a:ext>
            </a:extLst>
          </p:cNvPr>
          <p:cNvPicPr>
            <a:picLocks noChangeAspect="1"/>
          </p:cNvPicPr>
          <p:nvPr/>
        </p:nvPicPr>
        <p:blipFill>
          <a:blip r:embed="rId2"/>
          <a:stretch>
            <a:fillRect/>
          </a:stretch>
        </p:blipFill>
        <p:spPr>
          <a:xfrm>
            <a:off x="3142" y="2221869"/>
            <a:ext cx="4141508" cy="3521909"/>
          </a:xfrm>
          <a:prstGeom prst="rect">
            <a:avLst/>
          </a:prstGeom>
        </p:spPr>
      </p:pic>
      <p:pic>
        <p:nvPicPr>
          <p:cNvPr id="8" name="Picture 8" descr="A graph of different colored lines&#10;&#10;Description automatically generated">
            <a:extLst>
              <a:ext uri="{FF2B5EF4-FFF2-40B4-BE49-F238E27FC236}">
                <a16:creationId xmlns:a16="http://schemas.microsoft.com/office/drawing/2014/main" id="{9F42D15E-ABFA-5D4A-9E6C-F612088168DE}"/>
              </a:ext>
            </a:extLst>
          </p:cNvPr>
          <p:cNvPicPr>
            <a:picLocks noChangeAspect="1"/>
          </p:cNvPicPr>
          <p:nvPr/>
        </p:nvPicPr>
        <p:blipFill>
          <a:blip r:embed="rId3"/>
          <a:stretch>
            <a:fillRect/>
          </a:stretch>
        </p:blipFill>
        <p:spPr>
          <a:xfrm>
            <a:off x="4080235" y="2229725"/>
            <a:ext cx="4141508" cy="3514053"/>
          </a:xfrm>
          <a:prstGeom prst="rect">
            <a:avLst/>
          </a:prstGeom>
        </p:spPr>
      </p:pic>
      <p:pic>
        <p:nvPicPr>
          <p:cNvPr id="9" name="Picture 9" descr="A graph of different colored lines&#10;&#10;Description automatically generated">
            <a:extLst>
              <a:ext uri="{FF2B5EF4-FFF2-40B4-BE49-F238E27FC236}">
                <a16:creationId xmlns:a16="http://schemas.microsoft.com/office/drawing/2014/main" id="{B893FBC1-202C-C98B-820E-8554CF9DC684}"/>
              </a:ext>
            </a:extLst>
          </p:cNvPr>
          <p:cNvPicPr>
            <a:picLocks noChangeAspect="1"/>
          </p:cNvPicPr>
          <p:nvPr/>
        </p:nvPicPr>
        <p:blipFill>
          <a:blip r:embed="rId4"/>
          <a:stretch>
            <a:fillRect/>
          </a:stretch>
        </p:blipFill>
        <p:spPr>
          <a:xfrm>
            <a:off x="8118049" y="2225781"/>
            <a:ext cx="3976540" cy="3506232"/>
          </a:xfrm>
          <a:prstGeom prst="rect">
            <a:avLst/>
          </a:prstGeom>
        </p:spPr>
      </p:pic>
    </p:spTree>
    <p:extLst>
      <p:ext uri="{BB962C8B-B14F-4D97-AF65-F5344CB8AC3E}">
        <p14:creationId xmlns:p14="http://schemas.microsoft.com/office/powerpoint/2010/main" val="1583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A75A68-90B0-B49B-C9E7-8DD6C1DC8733}"/>
              </a:ext>
            </a:extLst>
          </p:cNvPr>
          <p:cNvSpPr txBox="1"/>
          <p:nvPr/>
        </p:nvSpPr>
        <p:spPr>
          <a:xfrm>
            <a:off x="0" y="2859463"/>
            <a:ext cx="1219199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dirty="0">
                <a:solidFill>
                  <a:srgbClr val="C00000"/>
                </a:solidFill>
                <a:latin typeface="Helvetica Neue"/>
              </a:rPr>
              <a:t>border counties and non-border counties</a:t>
            </a:r>
            <a:endParaRPr lang="en-US" sz="4000" b="1" dirty="0">
              <a:solidFill>
                <a:srgbClr val="C00000"/>
              </a:solidFill>
              <a:cs typeface="Calibri" panose="020F0502020204030204"/>
            </a:endParaRPr>
          </a:p>
        </p:txBody>
      </p:sp>
    </p:spTree>
    <p:extLst>
      <p:ext uri="{BB962C8B-B14F-4D97-AF65-F5344CB8AC3E}">
        <p14:creationId xmlns:p14="http://schemas.microsoft.com/office/powerpoint/2010/main" val="2403659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2B1DA2-AF02-545F-6D9B-568934C9C005}"/>
              </a:ext>
            </a:extLst>
          </p:cNvPr>
          <p:cNvSpPr txBox="1"/>
          <p:nvPr/>
        </p:nvSpPr>
        <p:spPr>
          <a:xfrm>
            <a:off x="439918" y="392783"/>
            <a:ext cx="1165781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(speeding-only) Separate Logistic Regression Models and Odds Ratio Plots for Metropolitan, Micropolitan, and Non-core</a:t>
            </a:r>
            <a:endParaRPr lang="en-US" dirty="0"/>
          </a:p>
          <a:p>
            <a:pPr algn="l"/>
            <a:endParaRPr lang="en-US" dirty="0">
              <a:cs typeface="Calibri"/>
            </a:endParaRPr>
          </a:p>
        </p:txBody>
      </p:sp>
      <p:sp>
        <p:nvSpPr>
          <p:cNvPr id="3" name="TextBox 2">
            <a:extLst>
              <a:ext uri="{FF2B5EF4-FFF2-40B4-BE49-F238E27FC236}">
                <a16:creationId xmlns:a16="http://schemas.microsoft.com/office/drawing/2014/main" id="{A92AC500-3AD5-14C8-9838-310ACC0C5F77}"/>
              </a:ext>
            </a:extLst>
          </p:cNvPr>
          <p:cNvSpPr txBox="1"/>
          <p:nvPr/>
        </p:nvSpPr>
        <p:spPr>
          <a:xfrm>
            <a:off x="5326144" y="856267"/>
            <a:ext cx="27023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Contraband</a:t>
            </a:r>
          </a:p>
        </p:txBody>
      </p:sp>
      <p:sp>
        <p:nvSpPr>
          <p:cNvPr id="4" name="TextBox 3">
            <a:extLst>
              <a:ext uri="{FF2B5EF4-FFF2-40B4-BE49-F238E27FC236}">
                <a16:creationId xmlns:a16="http://schemas.microsoft.com/office/drawing/2014/main" id="{A3A53634-0E20-70FB-2A3D-CA8A7ABAC4DD}"/>
              </a:ext>
            </a:extLst>
          </p:cNvPr>
          <p:cNvSpPr txBox="1"/>
          <p:nvPr/>
        </p:nvSpPr>
        <p:spPr>
          <a:xfrm>
            <a:off x="534185" y="1618268"/>
            <a:ext cx="18068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Metropolitan</a:t>
            </a:r>
            <a:endParaRPr lang="en-US" dirty="0"/>
          </a:p>
        </p:txBody>
      </p:sp>
      <p:sp>
        <p:nvSpPr>
          <p:cNvPr id="5" name="TextBox 4">
            <a:extLst>
              <a:ext uri="{FF2B5EF4-FFF2-40B4-BE49-F238E27FC236}">
                <a16:creationId xmlns:a16="http://schemas.microsoft.com/office/drawing/2014/main" id="{EE7A791B-3ACE-378D-E7F5-E6BCFD6357C8}"/>
              </a:ext>
            </a:extLst>
          </p:cNvPr>
          <p:cNvSpPr txBox="1"/>
          <p:nvPr/>
        </p:nvSpPr>
        <p:spPr>
          <a:xfrm>
            <a:off x="5106185" y="1618268"/>
            <a:ext cx="18068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Micropolitan</a:t>
            </a:r>
            <a:endParaRPr lang="en-US" dirty="0"/>
          </a:p>
        </p:txBody>
      </p:sp>
      <p:sp>
        <p:nvSpPr>
          <p:cNvPr id="6" name="TextBox 5">
            <a:extLst>
              <a:ext uri="{FF2B5EF4-FFF2-40B4-BE49-F238E27FC236}">
                <a16:creationId xmlns:a16="http://schemas.microsoft.com/office/drawing/2014/main" id="{C591F074-1F4F-64F8-5F7F-F83FCA8C96C7}"/>
              </a:ext>
            </a:extLst>
          </p:cNvPr>
          <p:cNvSpPr txBox="1"/>
          <p:nvPr/>
        </p:nvSpPr>
        <p:spPr>
          <a:xfrm>
            <a:off x="9144000" y="1618268"/>
            <a:ext cx="18068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Noncore</a:t>
            </a:r>
            <a:endParaRPr lang="en-US" dirty="0"/>
          </a:p>
        </p:txBody>
      </p:sp>
      <p:pic>
        <p:nvPicPr>
          <p:cNvPr id="7" name="Picture 7" descr="A graph of different colored lines&#10;&#10;Description automatically generated">
            <a:extLst>
              <a:ext uri="{FF2B5EF4-FFF2-40B4-BE49-F238E27FC236}">
                <a16:creationId xmlns:a16="http://schemas.microsoft.com/office/drawing/2014/main" id="{01B423AF-F750-C250-15E2-61541AD8B6CA}"/>
              </a:ext>
            </a:extLst>
          </p:cNvPr>
          <p:cNvPicPr>
            <a:picLocks noChangeAspect="1"/>
          </p:cNvPicPr>
          <p:nvPr/>
        </p:nvPicPr>
        <p:blipFill>
          <a:blip r:embed="rId2"/>
          <a:stretch>
            <a:fillRect/>
          </a:stretch>
        </p:blipFill>
        <p:spPr>
          <a:xfrm>
            <a:off x="3142" y="2214014"/>
            <a:ext cx="4157219" cy="3561188"/>
          </a:xfrm>
          <a:prstGeom prst="rect">
            <a:avLst/>
          </a:prstGeom>
        </p:spPr>
      </p:pic>
      <p:pic>
        <p:nvPicPr>
          <p:cNvPr id="8" name="Picture 8" descr="A graph with green line&#10;&#10;Description automatically generated">
            <a:extLst>
              <a:ext uri="{FF2B5EF4-FFF2-40B4-BE49-F238E27FC236}">
                <a16:creationId xmlns:a16="http://schemas.microsoft.com/office/drawing/2014/main" id="{5C095FBD-D5CB-A4B5-A43F-7115FAD21F34}"/>
              </a:ext>
            </a:extLst>
          </p:cNvPr>
          <p:cNvPicPr>
            <a:picLocks noChangeAspect="1"/>
          </p:cNvPicPr>
          <p:nvPr/>
        </p:nvPicPr>
        <p:blipFill>
          <a:blip r:embed="rId3"/>
          <a:stretch>
            <a:fillRect/>
          </a:stretch>
        </p:blipFill>
        <p:spPr>
          <a:xfrm>
            <a:off x="4088090" y="2345861"/>
            <a:ext cx="3929406" cy="3431040"/>
          </a:xfrm>
          <a:prstGeom prst="rect">
            <a:avLst/>
          </a:prstGeom>
        </p:spPr>
      </p:pic>
      <p:pic>
        <p:nvPicPr>
          <p:cNvPr id="9" name="Picture 9" descr="A graph with different colored lines&#10;&#10;Description automatically generated">
            <a:extLst>
              <a:ext uri="{FF2B5EF4-FFF2-40B4-BE49-F238E27FC236}">
                <a16:creationId xmlns:a16="http://schemas.microsoft.com/office/drawing/2014/main" id="{2BED9041-5B77-D6A9-2E5F-AED8459531C5}"/>
              </a:ext>
            </a:extLst>
          </p:cNvPr>
          <p:cNvPicPr>
            <a:picLocks noChangeAspect="1"/>
          </p:cNvPicPr>
          <p:nvPr/>
        </p:nvPicPr>
        <p:blipFill>
          <a:blip r:embed="rId4"/>
          <a:stretch>
            <a:fillRect/>
          </a:stretch>
        </p:blipFill>
        <p:spPr>
          <a:xfrm>
            <a:off x="8063060" y="2342359"/>
            <a:ext cx="4031529" cy="3477322"/>
          </a:xfrm>
          <a:prstGeom prst="rect">
            <a:avLst/>
          </a:prstGeom>
        </p:spPr>
      </p:pic>
      <p:sp>
        <p:nvSpPr>
          <p:cNvPr id="10" name="TextBox 9">
            <a:extLst>
              <a:ext uri="{FF2B5EF4-FFF2-40B4-BE49-F238E27FC236}">
                <a16:creationId xmlns:a16="http://schemas.microsoft.com/office/drawing/2014/main" id="{13494F1A-F5FB-0923-E66F-322B50C9F047}"/>
              </a:ext>
            </a:extLst>
          </p:cNvPr>
          <p:cNvSpPr txBox="1"/>
          <p:nvPr/>
        </p:nvSpPr>
        <p:spPr>
          <a:xfrm>
            <a:off x="9191133" y="5891752"/>
            <a:ext cx="2608082"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2006, 2011:</a:t>
            </a:r>
            <a:endParaRPr lang="en-US" dirty="0">
              <a:solidFill>
                <a:srgbClr val="000000"/>
              </a:solidFill>
              <a:ea typeface="+mn-lt"/>
              <a:cs typeface="+mn-lt"/>
            </a:endParaRPr>
          </a:p>
          <a:p>
            <a:r>
              <a:rPr lang="en-US" sz="1400" dirty="0">
                <a:solidFill>
                  <a:srgbClr val="000000"/>
                </a:solidFill>
                <a:ea typeface="+mn-lt"/>
                <a:cs typeface="+mn-lt"/>
              </a:rPr>
              <a:t>Warning: Maximum number of iterations has been exceeded.</a:t>
            </a:r>
            <a:endParaRPr lang="en-US" sz="1400" dirty="0">
              <a:solidFill>
                <a:srgbClr val="000000"/>
              </a:solidFill>
              <a:cs typeface="Calibri"/>
            </a:endParaRPr>
          </a:p>
        </p:txBody>
      </p:sp>
      <p:sp>
        <p:nvSpPr>
          <p:cNvPr id="11" name="TextBox 10">
            <a:extLst>
              <a:ext uri="{FF2B5EF4-FFF2-40B4-BE49-F238E27FC236}">
                <a16:creationId xmlns:a16="http://schemas.microsoft.com/office/drawing/2014/main" id="{43F4E383-C8D3-0A0B-4A51-D422781D70B3}"/>
              </a:ext>
            </a:extLst>
          </p:cNvPr>
          <p:cNvSpPr txBox="1"/>
          <p:nvPr/>
        </p:nvSpPr>
        <p:spPr>
          <a:xfrm>
            <a:off x="4760535" y="5986020"/>
            <a:ext cx="2922309" cy="5078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212121"/>
                </a:solidFill>
                <a:ea typeface="+mn-lt"/>
                <a:cs typeface="+mn-lt"/>
              </a:rPr>
              <a:t>For multiple years: </a:t>
            </a:r>
            <a:r>
              <a:rPr lang="en-US" sz="1100" dirty="0">
                <a:solidFill>
                  <a:srgbClr val="212121"/>
                </a:solidFill>
                <a:ea typeface="+mn-lt"/>
                <a:cs typeface="+mn-lt"/>
              </a:rPr>
              <a:t>Warning: Maximum number of iterations has been exceeded.</a:t>
            </a:r>
            <a:endParaRPr lang="en-US" dirty="0"/>
          </a:p>
        </p:txBody>
      </p:sp>
    </p:spTree>
    <p:extLst>
      <p:ext uri="{BB962C8B-B14F-4D97-AF65-F5344CB8AC3E}">
        <p14:creationId xmlns:p14="http://schemas.microsoft.com/office/powerpoint/2010/main" val="2820413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7DD5B7-B358-BAE5-89FB-C773C43085D2}"/>
              </a:ext>
            </a:extLst>
          </p:cNvPr>
          <p:cNvSpPr txBox="1"/>
          <p:nvPr/>
        </p:nvSpPr>
        <p:spPr>
          <a:xfrm>
            <a:off x="864123" y="487051"/>
            <a:ext cx="84527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200" dirty="0">
                <a:cs typeface="Calibri"/>
                <a:hlinkClick r:id="rId2"/>
              </a:rPr>
              <a:t>https://www.dshs.texas.gov/regional-local-health-operations/texas-border-health/map-dshs-border-area</a:t>
            </a:r>
            <a:endParaRPr lang="en-US" sz="1200" dirty="0">
              <a:cs typeface="Calibri"/>
            </a:endParaRPr>
          </a:p>
        </p:txBody>
      </p:sp>
      <p:sp>
        <p:nvSpPr>
          <p:cNvPr id="3" name="TextBox 2">
            <a:extLst>
              <a:ext uri="{FF2B5EF4-FFF2-40B4-BE49-F238E27FC236}">
                <a16:creationId xmlns:a16="http://schemas.microsoft.com/office/drawing/2014/main" id="{D7CC167A-E560-9E86-5468-415C4B4382AE}"/>
              </a:ext>
            </a:extLst>
          </p:cNvPr>
          <p:cNvSpPr txBox="1"/>
          <p:nvPr/>
        </p:nvSpPr>
        <p:spPr>
          <a:xfrm>
            <a:off x="6975835" y="2160309"/>
            <a:ext cx="4446309"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20294F"/>
                </a:solidFill>
                <a:ea typeface="+mn-lt"/>
                <a:cs typeface="+mn-lt"/>
              </a:rPr>
              <a:t>The Department of State Health Services (DSHS) </a:t>
            </a:r>
            <a:r>
              <a:rPr lang="en-US" sz="2400" b="1" dirty="0">
                <a:solidFill>
                  <a:srgbClr val="20294F"/>
                </a:solidFill>
                <a:ea typeface="+mn-lt"/>
                <a:cs typeface="+mn-lt"/>
              </a:rPr>
              <a:t>border area</a:t>
            </a:r>
            <a:r>
              <a:rPr lang="en-US" sz="2400" dirty="0">
                <a:solidFill>
                  <a:srgbClr val="20294F"/>
                </a:solidFill>
                <a:ea typeface="+mn-lt"/>
                <a:cs typeface="+mn-lt"/>
              </a:rPr>
              <a:t> is defined as the area within 100 kilometers (or 62 miles) of the Rio Grande in the La Paz Agreement of 1983. This includes the 32 Texas Border Counties listed below and Mexico.</a:t>
            </a:r>
            <a:endParaRPr lang="en-US" sz="2400" dirty="0"/>
          </a:p>
        </p:txBody>
      </p:sp>
      <p:pic>
        <p:nvPicPr>
          <p:cNvPr id="4" name="Picture 4" descr="A map of texas with blue areas&#10;&#10;Description automatically generated">
            <a:extLst>
              <a:ext uri="{FF2B5EF4-FFF2-40B4-BE49-F238E27FC236}">
                <a16:creationId xmlns:a16="http://schemas.microsoft.com/office/drawing/2014/main" id="{CFA62C92-E4AC-D553-3E01-FFF429065AC5}"/>
              </a:ext>
            </a:extLst>
          </p:cNvPr>
          <p:cNvPicPr>
            <a:picLocks noChangeAspect="1"/>
          </p:cNvPicPr>
          <p:nvPr/>
        </p:nvPicPr>
        <p:blipFill>
          <a:blip r:embed="rId3"/>
          <a:stretch>
            <a:fillRect/>
          </a:stretch>
        </p:blipFill>
        <p:spPr>
          <a:xfrm>
            <a:off x="388070" y="763634"/>
            <a:ext cx="5822622" cy="5574259"/>
          </a:xfrm>
          <a:prstGeom prst="rect">
            <a:avLst/>
          </a:prstGeom>
        </p:spPr>
      </p:pic>
    </p:spTree>
    <p:extLst>
      <p:ext uri="{BB962C8B-B14F-4D97-AF65-F5344CB8AC3E}">
        <p14:creationId xmlns:p14="http://schemas.microsoft.com/office/powerpoint/2010/main" val="2551745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E647A5-D842-4A68-1CE5-859649350869}"/>
              </a:ext>
            </a:extLst>
          </p:cNvPr>
          <p:cNvSpPr txBox="1"/>
          <p:nvPr/>
        </p:nvSpPr>
        <p:spPr>
          <a:xfrm>
            <a:off x="2718062" y="377071"/>
            <a:ext cx="77928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ea typeface="+mn-lt"/>
                <a:cs typeface="+mn-lt"/>
              </a:rPr>
              <a:t>Separate Models for Border Counties and Non-border Counties</a:t>
            </a:r>
            <a:endParaRPr lang="en-US" dirty="0"/>
          </a:p>
          <a:p>
            <a:pPr algn="l"/>
            <a:endParaRPr lang="en-US" dirty="0">
              <a:cs typeface="Calibri"/>
            </a:endParaRPr>
          </a:p>
        </p:txBody>
      </p:sp>
      <p:sp>
        <p:nvSpPr>
          <p:cNvPr id="3" name="TextBox 2">
            <a:extLst>
              <a:ext uri="{FF2B5EF4-FFF2-40B4-BE49-F238E27FC236}">
                <a16:creationId xmlns:a16="http://schemas.microsoft.com/office/drawing/2014/main" id="{73081BA5-89B9-2C56-CB62-CB2EE69169E4}"/>
              </a:ext>
            </a:extLst>
          </p:cNvPr>
          <p:cNvSpPr txBox="1"/>
          <p:nvPr/>
        </p:nvSpPr>
        <p:spPr>
          <a:xfrm>
            <a:off x="4917650" y="958392"/>
            <a:ext cx="41792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All Stops, Citation</a:t>
            </a:r>
            <a:endParaRPr lang="en-US" dirty="0"/>
          </a:p>
        </p:txBody>
      </p:sp>
      <p:sp>
        <p:nvSpPr>
          <p:cNvPr id="4" name="TextBox 3">
            <a:extLst>
              <a:ext uri="{FF2B5EF4-FFF2-40B4-BE49-F238E27FC236}">
                <a16:creationId xmlns:a16="http://schemas.microsoft.com/office/drawing/2014/main" id="{C2F0038F-3861-DB61-5DCF-F71B993DF869}"/>
              </a:ext>
            </a:extLst>
          </p:cNvPr>
          <p:cNvSpPr txBox="1"/>
          <p:nvPr/>
        </p:nvSpPr>
        <p:spPr>
          <a:xfrm>
            <a:off x="1115505" y="1665402"/>
            <a:ext cx="27494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Border Counties</a:t>
            </a:r>
            <a:endParaRPr lang="en-US" dirty="0"/>
          </a:p>
        </p:txBody>
      </p:sp>
      <p:sp>
        <p:nvSpPr>
          <p:cNvPr id="5" name="TextBox 4">
            <a:extLst>
              <a:ext uri="{FF2B5EF4-FFF2-40B4-BE49-F238E27FC236}">
                <a16:creationId xmlns:a16="http://schemas.microsoft.com/office/drawing/2014/main" id="{117B89E2-F6BA-4539-8BDD-434127FF044B}"/>
              </a:ext>
            </a:extLst>
          </p:cNvPr>
          <p:cNvSpPr txBox="1"/>
          <p:nvPr/>
        </p:nvSpPr>
        <p:spPr>
          <a:xfrm>
            <a:off x="7855670" y="1665402"/>
            <a:ext cx="27494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Non-border Counties</a:t>
            </a:r>
            <a:endParaRPr lang="en-US" dirty="0"/>
          </a:p>
        </p:txBody>
      </p:sp>
      <p:pic>
        <p:nvPicPr>
          <p:cNvPr id="6" name="Picture 6" descr="A graph with different colored lines&#10;&#10;Description automatically generated">
            <a:extLst>
              <a:ext uri="{FF2B5EF4-FFF2-40B4-BE49-F238E27FC236}">
                <a16:creationId xmlns:a16="http://schemas.microsoft.com/office/drawing/2014/main" id="{9C9885DE-CED6-43EC-46FC-F2FA98B76E3E}"/>
              </a:ext>
            </a:extLst>
          </p:cNvPr>
          <p:cNvPicPr>
            <a:picLocks noChangeAspect="1"/>
          </p:cNvPicPr>
          <p:nvPr/>
        </p:nvPicPr>
        <p:blipFill>
          <a:blip r:embed="rId2"/>
          <a:stretch>
            <a:fillRect/>
          </a:stretch>
        </p:blipFill>
        <p:spPr>
          <a:xfrm>
            <a:off x="89555" y="2095209"/>
            <a:ext cx="5602663" cy="4765045"/>
          </a:xfrm>
          <a:prstGeom prst="rect">
            <a:avLst/>
          </a:prstGeom>
        </p:spPr>
      </p:pic>
      <p:pic>
        <p:nvPicPr>
          <p:cNvPr id="7" name="Picture 7" descr="A graph showing the number of people in the united states&#10;&#10;Description automatically generated">
            <a:extLst>
              <a:ext uri="{FF2B5EF4-FFF2-40B4-BE49-F238E27FC236}">
                <a16:creationId xmlns:a16="http://schemas.microsoft.com/office/drawing/2014/main" id="{23B79D68-706D-606A-0AC9-DA4760824C23}"/>
              </a:ext>
            </a:extLst>
          </p:cNvPr>
          <p:cNvPicPr>
            <a:picLocks noChangeAspect="1"/>
          </p:cNvPicPr>
          <p:nvPr/>
        </p:nvPicPr>
        <p:blipFill>
          <a:blip r:embed="rId3"/>
          <a:stretch>
            <a:fillRect/>
          </a:stretch>
        </p:blipFill>
        <p:spPr>
          <a:xfrm>
            <a:off x="6099143" y="2055931"/>
            <a:ext cx="5696932" cy="4835747"/>
          </a:xfrm>
          <a:prstGeom prst="rect">
            <a:avLst/>
          </a:prstGeom>
        </p:spPr>
      </p:pic>
    </p:spTree>
    <p:extLst>
      <p:ext uri="{BB962C8B-B14F-4D97-AF65-F5344CB8AC3E}">
        <p14:creationId xmlns:p14="http://schemas.microsoft.com/office/powerpoint/2010/main" val="3815800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E647A5-D842-4A68-1CE5-859649350869}"/>
              </a:ext>
            </a:extLst>
          </p:cNvPr>
          <p:cNvSpPr txBox="1"/>
          <p:nvPr/>
        </p:nvSpPr>
        <p:spPr>
          <a:xfrm>
            <a:off x="2718062" y="377071"/>
            <a:ext cx="77928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ea typeface="+mn-lt"/>
                <a:cs typeface="+mn-lt"/>
              </a:rPr>
              <a:t>Separate Models for Border Counties and Non-border Counties</a:t>
            </a:r>
            <a:endParaRPr lang="en-US" dirty="0"/>
          </a:p>
          <a:p>
            <a:pPr algn="l"/>
            <a:endParaRPr lang="en-US" dirty="0">
              <a:cs typeface="Calibri"/>
            </a:endParaRPr>
          </a:p>
        </p:txBody>
      </p:sp>
      <p:sp>
        <p:nvSpPr>
          <p:cNvPr id="3" name="TextBox 2">
            <a:extLst>
              <a:ext uri="{FF2B5EF4-FFF2-40B4-BE49-F238E27FC236}">
                <a16:creationId xmlns:a16="http://schemas.microsoft.com/office/drawing/2014/main" id="{73081BA5-89B9-2C56-CB62-CB2EE69169E4}"/>
              </a:ext>
            </a:extLst>
          </p:cNvPr>
          <p:cNvSpPr txBox="1"/>
          <p:nvPr/>
        </p:nvSpPr>
        <p:spPr>
          <a:xfrm>
            <a:off x="4917650" y="958392"/>
            <a:ext cx="41792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All Stops, Search</a:t>
            </a:r>
            <a:endParaRPr lang="en-US" dirty="0"/>
          </a:p>
        </p:txBody>
      </p:sp>
      <p:sp>
        <p:nvSpPr>
          <p:cNvPr id="4" name="TextBox 3">
            <a:extLst>
              <a:ext uri="{FF2B5EF4-FFF2-40B4-BE49-F238E27FC236}">
                <a16:creationId xmlns:a16="http://schemas.microsoft.com/office/drawing/2014/main" id="{C2F0038F-3861-DB61-5DCF-F71B993DF869}"/>
              </a:ext>
            </a:extLst>
          </p:cNvPr>
          <p:cNvSpPr txBox="1"/>
          <p:nvPr/>
        </p:nvSpPr>
        <p:spPr>
          <a:xfrm>
            <a:off x="1115505" y="1665402"/>
            <a:ext cx="27494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Border Counties</a:t>
            </a:r>
            <a:endParaRPr lang="en-US" dirty="0"/>
          </a:p>
        </p:txBody>
      </p:sp>
      <p:sp>
        <p:nvSpPr>
          <p:cNvPr id="5" name="TextBox 4">
            <a:extLst>
              <a:ext uri="{FF2B5EF4-FFF2-40B4-BE49-F238E27FC236}">
                <a16:creationId xmlns:a16="http://schemas.microsoft.com/office/drawing/2014/main" id="{117B89E2-F6BA-4539-8BDD-434127FF044B}"/>
              </a:ext>
            </a:extLst>
          </p:cNvPr>
          <p:cNvSpPr txBox="1"/>
          <p:nvPr/>
        </p:nvSpPr>
        <p:spPr>
          <a:xfrm>
            <a:off x="7855670" y="1665402"/>
            <a:ext cx="27494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Non-border Counties</a:t>
            </a:r>
            <a:endParaRPr lang="en-US" dirty="0"/>
          </a:p>
        </p:txBody>
      </p:sp>
      <p:pic>
        <p:nvPicPr>
          <p:cNvPr id="6" name="Picture 6" descr="A graph of different colored lines&#10;&#10;Description automatically generated">
            <a:extLst>
              <a:ext uri="{FF2B5EF4-FFF2-40B4-BE49-F238E27FC236}">
                <a16:creationId xmlns:a16="http://schemas.microsoft.com/office/drawing/2014/main" id="{DF2F5A97-E7CF-9669-90CC-6DB18F350008}"/>
              </a:ext>
            </a:extLst>
          </p:cNvPr>
          <p:cNvPicPr>
            <a:picLocks noChangeAspect="1"/>
          </p:cNvPicPr>
          <p:nvPr/>
        </p:nvPicPr>
        <p:blipFill>
          <a:blip r:embed="rId2"/>
          <a:stretch>
            <a:fillRect/>
          </a:stretch>
        </p:blipFill>
        <p:spPr>
          <a:xfrm>
            <a:off x="10999" y="2033334"/>
            <a:ext cx="5547673" cy="4715971"/>
          </a:xfrm>
          <a:prstGeom prst="rect">
            <a:avLst/>
          </a:prstGeom>
        </p:spPr>
      </p:pic>
      <p:pic>
        <p:nvPicPr>
          <p:cNvPr id="7" name="Picture 7" descr="A graph with different colored lines&#10;&#10;Description automatically generated">
            <a:extLst>
              <a:ext uri="{FF2B5EF4-FFF2-40B4-BE49-F238E27FC236}">
                <a16:creationId xmlns:a16="http://schemas.microsoft.com/office/drawing/2014/main" id="{D76CC64D-CAF2-DD30-267E-2E9AE6FC3F7A}"/>
              </a:ext>
            </a:extLst>
          </p:cNvPr>
          <p:cNvPicPr>
            <a:picLocks noChangeAspect="1"/>
          </p:cNvPicPr>
          <p:nvPr/>
        </p:nvPicPr>
        <p:blipFill>
          <a:blip r:embed="rId3"/>
          <a:stretch>
            <a:fillRect/>
          </a:stretch>
        </p:blipFill>
        <p:spPr>
          <a:xfrm>
            <a:off x="6169843" y="1990492"/>
            <a:ext cx="5728354" cy="4785943"/>
          </a:xfrm>
          <a:prstGeom prst="rect">
            <a:avLst/>
          </a:prstGeom>
        </p:spPr>
      </p:pic>
    </p:spTree>
    <p:extLst>
      <p:ext uri="{BB962C8B-B14F-4D97-AF65-F5344CB8AC3E}">
        <p14:creationId xmlns:p14="http://schemas.microsoft.com/office/powerpoint/2010/main" val="2564077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E647A5-D842-4A68-1CE5-859649350869}"/>
              </a:ext>
            </a:extLst>
          </p:cNvPr>
          <p:cNvSpPr txBox="1"/>
          <p:nvPr/>
        </p:nvSpPr>
        <p:spPr>
          <a:xfrm>
            <a:off x="2718062" y="377071"/>
            <a:ext cx="77928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ea typeface="+mn-lt"/>
                <a:cs typeface="+mn-lt"/>
              </a:rPr>
              <a:t>Separate Models for Border Counties and Non-border Counties</a:t>
            </a:r>
            <a:endParaRPr lang="en-US" dirty="0"/>
          </a:p>
          <a:p>
            <a:pPr algn="l"/>
            <a:endParaRPr lang="en-US" dirty="0">
              <a:cs typeface="Calibri"/>
            </a:endParaRPr>
          </a:p>
        </p:txBody>
      </p:sp>
      <p:sp>
        <p:nvSpPr>
          <p:cNvPr id="3" name="TextBox 2">
            <a:extLst>
              <a:ext uri="{FF2B5EF4-FFF2-40B4-BE49-F238E27FC236}">
                <a16:creationId xmlns:a16="http://schemas.microsoft.com/office/drawing/2014/main" id="{73081BA5-89B9-2C56-CB62-CB2EE69169E4}"/>
              </a:ext>
            </a:extLst>
          </p:cNvPr>
          <p:cNvSpPr txBox="1"/>
          <p:nvPr/>
        </p:nvSpPr>
        <p:spPr>
          <a:xfrm>
            <a:off x="4917650" y="958392"/>
            <a:ext cx="41792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All Stops, Contraband</a:t>
            </a:r>
            <a:endParaRPr lang="en-US" dirty="0"/>
          </a:p>
        </p:txBody>
      </p:sp>
      <p:sp>
        <p:nvSpPr>
          <p:cNvPr id="4" name="TextBox 3">
            <a:extLst>
              <a:ext uri="{FF2B5EF4-FFF2-40B4-BE49-F238E27FC236}">
                <a16:creationId xmlns:a16="http://schemas.microsoft.com/office/drawing/2014/main" id="{C2F0038F-3861-DB61-5DCF-F71B993DF869}"/>
              </a:ext>
            </a:extLst>
          </p:cNvPr>
          <p:cNvSpPr txBox="1"/>
          <p:nvPr/>
        </p:nvSpPr>
        <p:spPr>
          <a:xfrm>
            <a:off x="1115505" y="1665402"/>
            <a:ext cx="27494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Border Counties</a:t>
            </a:r>
            <a:endParaRPr lang="en-US" dirty="0"/>
          </a:p>
        </p:txBody>
      </p:sp>
      <p:sp>
        <p:nvSpPr>
          <p:cNvPr id="5" name="TextBox 4">
            <a:extLst>
              <a:ext uri="{FF2B5EF4-FFF2-40B4-BE49-F238E27FC236}">
                <a16:creationId xmlns:a16="http://schemas.microsoft.com/office/drawing/2014/main" id="{117B89E2-F6BA-4539-8BDD-434127FF044B}"/>
              </a:ext>
            </a:extLst>
          </p:cNvPr>
          <p:cNvSpPr txBox="1"/>
          <p:nvPr/>
        </p:nvSpPr>
        <p:spPr>
          <a:xfrm>
            <a:off x="7855670" y="1665402"/>
            <a:ext cx="27494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Non-border Counties</a:t>
            </a:r>
            <a:endParaRPr lang="en-US" dirty="0"/>
          </a:p>
        </p:txBody>
      </p:sp>
      <p:pic>
        <p:nvPicPr>
          <p:cNvPr id="6" name="Picture 6" descr="A graph of different colored lines&#10;&#10;Description automatically generated">
            <a:extLst>
              <a:ext uri="{FF2B5EF4-FFF2-40B4-BE49-F238E27FC236}">
                <a16:creationId xmlns:a16="http://schemas.microsoft.com/office/drawing/2014/main" id="{9B4A887D-2052-7AA0-BFA3-DCCD0CEBFA1F}"/>
              </a:ext>
            </a:extLst>
          </p:cNvPr>
          <p:cNvPicPr>
            <a:picLocks noChangeAspect="1"/>
          </p:cNvPicPr>
          <p:nvPr/>
        </p:nvPicPr>
        <p:blipFill>
          <a:blip r:embed="rId2"/>
          <a:stretch>
            <a:fillRect/>
          </a:stretch>
        </p:blipFill>
        <p:spPr>
          <a:xfrm>
            <a:off x="230957" y="2150732"/>
            <a:ext cx="5194169" cy="4536165"/>
          </a:xfrm>
          <a:prstGeom prst="rect">
            <a:avLst/>
          </a:prstGeom>
        </p:spPr>
      </p:pic>
      <p:pic>
        <p:nvPicPr>
          <p:cNvPr id="7" name="Picture 7" descr="A graph of different colored lines&#10;&#10;Description automatically generated">
            <a:extLst>
              <a:ext uri="{FF2B5EF4-FFF2-40B4-BE49-F238E27FC236}">
                <a16:creationId xmlns:a16="http://schemas.microsoft.com/office/drawing/2014/main" id="{311D5535-2489-7A98-5613-1544D7D5A4F0}"/>
              </a:ext>
            </a:extLst>
          </p:cNvPr>
          <p:cNvPicPr>
            <a:picLocks noChangeAspect="1"/>
          </p:cNvPicPr>
          <p:nvPr/>
        </p:nvPicPr>
        <p:blipFill>
          <a:blip r:embed="rId3"/>
          <a:stretch>
            <a:fillRect/>
          </a:stretch>
        </p:blipFill>
        <p:spPr>
          <a:xfrm>
            <a:off x="6201266" y="2031225"/>
            <a:ext cx="5492685" cy="4673056"/>
          </a:xfrm>
          <a:prstGeom prst="rect">
            <a:avLst/>
          </a:prstGeom>
        </p:spPr>
      </p:pic>
    </p:spTree>
    <p:extLst>
      <p:ext uri="{BB962C8B-B14F-4D97-AF65-F5344CB8AC3E}">
        <p14:creationId xmlns:p14="http://schemas.microsoft.com/office/powerpoint/2010/main" val="1139781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E647A5-D842-4A68-1CE5-859649350869}"/>
              </a:ext>
            </a:extLst>
          </p:cNvPr>
          <p:cNvSpPr txBox="1"/>
          <p:nvPr/>
        </p:nvSpPr>
        <p:spPr>
          <a:xfrm>
            <a:off x="2718062" y="377071"/>
            <a:ext cx="77928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ea typeface="+mn-lt"/>
                <a:cs typeface="+mn-lt"/>
              </a:rPr>
              <a:t>Separate Models for Border Counties and Non-border Counties</a:t>
            </a:r>
            <a:endParaRPr lang="en-US" dirty="0"/>
          </a:p>
          <a:p>
            <a:pPr algn="l"/>
            <a:endParaRPr lang="en-US" dirty="0">
              <a:cs typeface="Calibri"/>
            </a:endParaRPr>
          </a:p>
        </p:txBody>
      </p:sp>
      <p:sp>
        <p:nvSpPr>
          <p:cNvPr id="3" name="TextBox 2">
            <a:extLst>
              <a:ext uri="{FF2B5EF4-FFF2-40B4-BE49-F238E27FC236}">
                <a16:creationId xmlns:a16="http://schemas.microsoft.com/office/drawing/2014/main" id="{73081BA5-89B9-2C56-CB62-CB2EE69169E4}"/>
              </a:ext>
            </a:extLst>
          </p:cNvPr>
          <p:cNvSpPr txBox="1"/>
          <p:nvPr/>
        </p:nvSpPr>
        <p:spPr>
          <a:xfrm>
            <a:off x="4917650" y="958392"/>
            <a:ext cx="41792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C00000"/>
                </a:solidFill>
                <a:cs typeface="Calibri"/>
              </a:rPr>
              <a:t>Speeding-only</a:t>
            </a:r>
            <a:r>
              <a:rPr lang="en-US" dirty="0">
                <a:cs typeface="Calibri"/>
              </a:rPr>
              <a:t>, Citation</a:t>
            </a:r>
            <a:endParaRPr lang="en-US" dirty="0"/>
          </a:p>
        </p:txBody>
      </p:sp>
      <p:sp>
        <p:nvSpPr>
          <p:cNvPr id="4" name="TextBox 3">
            <a:extLst>
              <a:ext uri="{FF2B5EF4-FFF2-40B4-BE49-F238E27FC236}">
                <a16:creationId xmlns:a16="http://schemas.microsoft.com/office/drawing/2014/main" id="{C2F0038F-3861-DB61-5DCF-F71B993DF869}"/>
              </a:ext>
            </a:extLst>
          </p:cNvPr>
          <p:cNvSpPr txBox="1"/>
          <p:nvPr/>
        </p:nvSpPr>
        <p:spPr>
          <a:xfrm>
            <a:off x="1115505" y="1665402"/>
            <a:ext cx="27494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Border Counties</a:t>
            </a:r>
            <a:endParaRPr lang="en-US" dirty="0"/>
          </a:p>
        </p:txBody>
      </p:sp>
      <p:sp>
        <p:nvSpPr>
          <p:cNvPr id="5" name="TextBox 4">
            <a:extLst>
              <a:ext uri="{FF2B5EF4-FFF2-40B4-BE49-F238E27FC236}">
                <a16:creationId xmlns:a16="http://schemas.microsoft.com/office/drawing/2014/main" id="{117B89E2-F6BA-4539-8BDD-434127FF044B}"/>
              </a:ext>
            </a:extLst>
          </p:cNvPr>
          <p:cNvSpPr txBox="1"/>
          <p:nvPr/>
        </p:nvSpPr>
        <p:spPr>
          <a:xfrm>
            <a:off x="7855670" y="1665402"/>
            <a:ext cx="27494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Non-border Counties</a:t>
            </a:r>
            <a:endParaRPr lang="en-US" dirty="0"/>
          </a:p>
        </p:txBody>
      </p:sp>
      <p:pic>
        <p:nvPicPr>
          <p:cNvPr id="6" name="Picture 6" descr="A graph of different colored lines&#10;&#10;Description automatically generated">
            <a:extLst>
              <a:ext uri="{FF2B5EF4-FFF2-40B4-BE49-F238E27FC236}">
                <a16:creationId xmlns:a16="http://schemas.microsoft.com/office/drawing/2014/main" id="{57D53A2C-D193-4351-EE52-17495FD0E458}"/>
              </a:ext>
            </a:extLst>
          </p:cNvPr>
          <p:cNvPicPr>
            <a:picLocks noChangeAspect="1"/>
          </p:cNvPicPr>
          <p:nvPr/>
        </p:nvPicPr>
        <p:blipFill>
          <a:blip r:embed="rId2"/>
          <a:stretch>
            <a:fillRect/>
          </a:stretch>
        </p:blipFill>
        <p:spPr>
          <a:xfrm>
            <a:off x="3142" y="2291600"/>
            <a:ext cx="5296292" cy="4505808"/>
          </a:xfrm>
          <a:prstGeom prst="rect">
            <a:avLst/>
          </a:prstGeom>
        </p:spPr>
      </p:pic>
      <p:pic>
        <p:nvPicPr>
          <p:cNvPr id="7" name="Picture 7" descr="A graph showing the number of countries/regions in the united states&#10;&#10;Description automatically generated">
            <a:extLst>
              <a:ext uri="{FF2B5EF4-FFF2-40B4-BE49-F238E27FC236}">
                <a16:creationId xmlns:a16="http://schemas.microsoft.com/office/drawing/2014/main" id="{02625746-450D-DFEF-FDBF-563B6ABE9091}"/>
              </a:ext>
            </a:extLst>
          </p:cNvPr>
          <p:cNvPicPr>
            <a:picLocks noChangeAspect="1"/>
          </p:cNvPicPr>
          <p:nvPr/>
        </p:nvPicPr>
        <p:blipFill>
          <a:blip r:embed="rId3"/>
          <a:stretch>
            <a:fillRect/>
          </a:stretch>
        </p:blipFill>
        <p:spPr>
          <a:xfrm>
            <a:off x="6468359" y="2205188"/>
            <a:ext cx="5414127" cy="4592221"/>
          </a:xfrm>
          <a:prstGeom prst="rect">
            <a:avLst/>
          </a:prstGeom>
        </p:spPr>
      </p:pic>
    </p:spTree>
    <p:extLst>
      <p:ext uri="{BB962C8B-B14F-4D97-AF65-F5344CB8AC3E}">
        <p14:creationId xmlns:p14="http://schemas.microsoft.com/office/powerpoint/2010/main" val="24721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E647A5-D842-4A68-1CE5-859649350869}"/>
              </a:ext>
            </a:extLst>
          </p:cNvPr>
          <p:cNvSpPr txBox="1"/>
          <p:nvPr/>
        </p:nvSpPr>
        <p:spPr>
          <a:xfrm>
            <a:off x="2718062" y="377071"/>
            <a:ext cx="77928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ea typeface="+mn-lt"/>
                <a:cs typeface="+mn-lt"/>
              </a:rPr>
              <a:t>Separate Models for Border Counties and Non-border Counties</a:t>
            </a:r>
            <a:endParaRPr lang="en-US" dirty="0"/>
          </a:p>
          <a:p>
            <a:pPr algn="l"/>
            <a:endParaRPr lang="en-US" dirty="0">
              <a:cs typeface="Calibri"/>
            </a:endParaRPr>
          </a:p>
        </p:txBody>
      </p:sp>
      <p:sp>
        <p:nvSpPr>
          <p:cNvPr id="3" name="TextBox 2">
            <a:extLst>
              <a:ext uri="{FF2B5EF4-FFF2-40B4-BE49-F238E27FC236}">
                <a16:creationId xmlns:a16="http://schemas.microsoft.com/office/drawing/2014/main" id="{73081BA5-89B9-2C56-CB62-CB2EE69169E4}"/>
              </a:ext>
            </a:extLst>
          </p:cNvPr>
          <p:cNvSpPr txBox="1"/>
          <p:nvPr/>
        </p:nvSpPr>
        <p:spPr>
          <a:xfrm>
            <a:off x="4917650" y="958392"/>
            <a:ext cx="41792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C00000"/>
                </a:solidFill>
                <a:ea typeface="+mn-lt"/>
                <a:cs typeface="+mn-lt"/>
              </a:rPr>
              <a:t>Speeding-only,</a:t>
            </a:r>
            <a:r>
              <a:rPr lang="en-US" dirty="0">
                <a:ea typeface="+mn-lt"/>
                <a:cs typeface="+mn-lt"/>
              </a:rPr>
              <a:t> Search</a:t>
            </a:r>
          </a:p>
        </p:txBody>
      </p:sp>
      <p:sp>
        <p:nvSpPr>
          <p:cNvPr id="4" name="TextBox 3">
            <a:extLst>
              <a:ext uri="{FF2B5EF4-FFF2-40B4-BE49-F238E27FC236}">
                <a16:creationId xmlns:a16="http://schemas.microsoft.com/office/drawing/2014/main" id="{C2F0038F-3861-DB61-5DCF-F71B993DF869}"/>
              </a:ext>
            </a:extLst>
          </p:cNvPr>
          <p:cNvSpPr txBox="1"/>
          <p:nvPr/>
        </p:nvSpPr>
        <p:spPr>
          <a:xfrm>
            <a:off x="1115505" y="1665402"/>
            <a:ext cx="27494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Border Counties</a:t>
            </a:r>
            <a:endParaRPr lang="en-US" dirty="0"/>
          </a:p>
        </p:txBody>
      </p:sp>
      <p:sp>
        <p:nvSpPr>
          <p:cNvPr id="5" name="TextBox 4">
            <a:extLst>
              <a:ext uri="{FF2B5EF4-FFF2-40B4-BE49-F238E27FC236}">
                <a16:creationId xmlns:a16="http://schemas.microsoft.com/office/drawing/2014/main" id="{117B89E2-F6BA-4539-8BDD-434127FF044B}"/>
              </a:ext>
            </a:extLst>
          </p:cNvPr>
          <p:cNvSpPr txBox="1"/>
          <p:nvPr/>
        </p:nvSpPr>
        <p:spPr>
          <a:xfrm>
            <a:off x="7855670" y="1665402"/>
            <a:ext cx="27494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Non-border Counties</a:t>
            </a:r>
            <a:endParaRPr lang="en-US" dirty="0"/>
          </a:p>
        </p:txBody>
      </p:sp>
      <p:pic>
        <p:nvPicPr>
          <p:cNvPr id="6" name="Picture 6" descr="A graph with different colored lines&#10;&#10;Description automatically generated">
            <a:extLst>
              <a:ext uri="{FF2B5EF4-FFF2-40B4-BE49-F238E27FC236}">
                <a16:creationId xmlns:a16="http://schemas.microsoft.com/office/drawing/2014/main" id="{DCC87695-89AF-2531-C21D-4A816370C197}"/>
              </a:ext>
            </a:extLst>
          </p:cNvPr>
          <p:cNvPicPr>
            <a:picLocks noChangeAspect="1"/>
          </p:cNvPicPr>
          <p:nvPr/>
        </p:nvPicPr>
        <p:blipFill>
          <a:blip r:embed="rId2"/>
          <a:stretch>
            <a:fillRect/>
          </a:stretch>
        </p:blipFill>
        <p:spPr>
          <a:xfrm>
            <a:off x="89555" y="2237143"/>
            <a:ext cx="5571241" cy="4457608"/>
          </a:xfrm>
          <a:prstGeom prst="rect">
            <a:avLst/>
          </a:prstGeom>
        </p:spPr>
      </p:pic>
      <p:pic>
        <p:nvPicPr>
          <p:cNvPr id="7" name="Picture 7" descr="A graph of different colored lines&#10;&#10;Description automatically generated">
            <a:extLst>
              <a:ext uri="{FF2B5EF4-FFF2-40B4-BE49-F238E27FC236}">
                <a16:creationId xmlns:a16="http://schemas.microsoft.com/office/drawing/2014/main" id="{76741464-5E73-1312-A1A2-18374D209D0C}"/>
              </a:ext>
            </a:extLst>
          </p:cNvPr>
          <p:cNvPicPr>
            <a:picLocks noChangeAspect="1"/>
          </p:cNvPicPr>
          <p:nvPr/>
        </p:nvPicPr>
        <p:blipFill>
          <a:blip r:embed="rId3"/>
          <a:stretch>
            <a:fillRect/>
          </a:stretch>
        </p:blipFill>
        <p:spPr>
          <a:xfrm>
            <a:off x="5667080" y="2129655"/>
            <a:ext cx="5586951" cy="4578319"/>
          </a:xfrm>
          <a:prstGeom prst="rect">
            <a:avLst/>
          </a:prstGeom>
        </p:spPr>
      </p:pic>
    </p:spTree>
    <p:extLst>
      <p:ext uri="{BB962C8B-B14F-4D97-AF65-F5344CB8AC3E}">
        <p14:creationId xmlns:p14="http://schemas.microsoft.com/office/powerpoint/2010/main" val="1502072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E647A5-D842-4A68-1CE5-859649350869}"/>
              </a:ext>
            </a:extLst>
          </p:cNvPr>
          <p:cNvSpPr txBox="1"/>
          <p:nvPr/>
        </p:nvSpPr>
        <p:spPr>
          <a:xfrm>
            <a:off x="2718062" y="377071"/>
            <a:ext cx="77928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0000"/>
                </a:solidFill>
                <a:ea typeface="+mn-lt"/>
                <a:cs typeface="+mn-lt"/>
              </a:rPr>
              <a:t>Separate Models for Border Counties and Non-border Counties</a:t>
            </a:r>
            <a:endParaRPr lang="en-US" dirty="0"/>
          </a:p>
          <a:p>
            <a:pPr algn="l"/>
            <a:endParaRPr lang="en-US" dirty="0">
              <a:cs typeface="Calibri"/>
            </a:endParaRPr>
          </a:p>
        </p:txBody>
      </p:sp>
      <p:sp>
        <p:nvSpPr>
          <p:cNvPr id="3" name="TextBox 2">
            <a:extLst>
              <a:ext uri="{FF2B5EF4-FFF2-40B4-BE49-F238E27FC236}">
                <a16:creationId xmlns:a16="http://schemas.microsoft.com/office/drawing/2014/main" id="{73081BA5-89B9-2C56-CB62-CB2EE69169E4}"/>
              </a:ext>
            </a:extLst>
          </p:cNvPr>
          <p:cNvSpPr txBox="1"/>
          <p:nvPr/>
        </p:nvSpPr>
        <p:spPr>
          <a:xfrm>
            <a:off x="4917650" y="958392"/>
            <a:ext cx="41792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C00000"/>
                </a:solidFill>
                <a:ea typeface="+mn-lt"/>
                <a:cs typeface="+mn-lt"/>
              </a:rPr>
              <a:t>Speeding-only</a:t>
            </a:r>
            <a:r>
              <a:rPr lang="en-US" dirty="0">
                <a:ea typeface="+mn-lt"/>
                <a:cs typeface="+mn-lt"/>
              </a:rPr>
              <a:t>, Contraband</a:t>
            </a:r>
            <a:endParaRPr lang="en-US" dirty="0"/>
          </a:p>
        </p:txBody>
      </p:sp>
      <p:sp>
        <p:nvSpPr>
          <p:cNvPr id="4" name="TextBox 3">
            <a:extLst>
              <a:ext uri="{FF2B5EF4-FFF2-40B4-BE49-F238E27FC236}">
                <a16:creationId xmlns:a16="http://schemas.microsoft.com/office/drawing/2014/main" id="{C2F0038F-3861-DB61-5DCF-F71B993DF869}"/>
              </a:ext>
            </a:extLst>
          </p:cNvPr>
          <p:cNvSpPr txBox="1"/>
          <p:nvPr/>
        </p:nvSpPr>
        <p:spPr>
          <a:xfrm>
            <a:off x="1115505" y="1665402"/>
            <a:ext cx="27494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Border Counties</a:t>
            </a:r>
            <a:endParaRPr lang="en-US" dirty="0"/>
          </a:p>
        </p:txBody>
      </p:sp>
      <p:sp>
        <p:nvSpPr>
          <p:cNvPr id="5" name="TextBox 4">
            <a:extLst>
              <a:ext uri="{FF2B5EF4-FFF2-40B4-BE49-F238E27FC236}">
                <a16:creationId xmlns:a16="http://schemas.microsoft.com/office/drawing/2014/main" id="{117B89E2-F6BA-4539-8BDD-434127FF044B}"/>
              </a:ext>
            </a:extLst>
          </p:cNvPr>
          <p:cNvSpPr txBox="1"/>
          <p:nvPr/>
        </p:nvSpPr>
        <p:spPr>
          <a:xfrm>
            <a:off x="7855670" y="1665402"/>
            <a:ext cx="27494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Non-border Counties</a:t>
            </a:r>
            <a:endParaRPr lang="en-US" dirty="0"/>
          </a:p>
        </p:txBody>
      </p:sp>
      <p:pic>
        <p:nvPicPr>
          <p:cNvPr id="6" name="Picture 6" descr="A graph of different colored lines&#10;&#10;Description automatically generated">
            <a:extLst>
              <a:ext uri="{FF2B5EF4-FFF2-40B4-BE49-F238E27FC236}">
                <a16:creationId xmlns:a16="http://schemas.microsoft.com/office/drawing/2014/main" id="{26D13216-0AD0-6037-57F9-36F00F2792F5}"/>
              </a:ext>
            </a:extLst>
          </p:cNvPr>
          <p:cNvPicPr>
            <a:picLocks noChangeAspect="1"/>
          </p:cNvPicPr>
          <p:nvPr/>
        </p:nvPicPr>
        <p:blipFill>
          <a:blip r:embed="rId2"/>
          <a:stretch>
            <a:fillRect/>
          </a:stretch>
        </p:blipFill>
        <p:spPr>
          <a:xfrm>
            <a:off x="6452648" y="2245437"/>
            <a:ext cx="5280581" cy="4488157"/>
          </a:xfrm>
          <a:prstGeom prst="rect">
            <a:avLst/>
          </a:prstGeom>
        </p:spPr>
      </p:pic>
      <p:sp>
        <p:nvSpPr>
          <p:cNvPr id="7" name="TextBox 6">
            <a:extLst>
              <a:ext uri="{FF2B5EF4-FFF2-40B4-BE49-F238E27FC236}">
                <a16:creationId xmlns:a16="http://schemas.microsoft.com/office/drawing/2014/main" id="{92234349-123D-E2D2-7809-11CF2E2F37C1}"/>
              </a:ext>
            </a:extLst>
          </p:cNvPr>
          <p:cNvSpPr txBox="1"/>
          <p:nvPr/>
        </p:nvSpPr>
        <p:spPr>
          <a:xfrm>
            <a:off x="141402" y="3927834"/>
            <a:ext cx="63081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212121"/>
                </a:solidFill>
                <a:ea typeface="+mn-lt"/>
                <a:cs typeface="+mn-lt"/>
              </a:rPr>
              <a:t>Warning: Maximum number of iterations has been exceeded.</a:t>
            </a:r>
            <a:endParaRPr lang="en-US" dirty="0">
              <a:cs typeface="Calibri" panose="020F0502020204030204"/>
            </a:endParaRPr>
          </a:p>
        </p:txBody>
      </p:sp>
    </p:spTree>
    <p:extLst>
      <p:ext uri="{BB962C8B-B14F-4D97-AF65-F5344CB8AC3E}">
        <p14:creationId xmlns:p14="http://schemas.microsoft.com/office/powerpoint/2010/main" val="22124678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245</cp:revision>
  <dcterms:created xsi:type="dcterms:W3CDTF">2023-07-26T18:52:04Z</dcterms:created>
  <dcterms:modified xsi:type="dcterms:W3CDTF">2023-07-26T20:01:11Z</dcterms:modified>
</cp:coreProperties>
</file>