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1" r:id="rId2"/>
  </p:sldMasterIdLst>
  <p:notesMasterIdLst>
    <p:notesMasterId r:id="rId11"/>
  </p:notesMasterIdLst>
  <p:sldIdLst>
    <p:sldId id="256" r:id="rId3"/>
    <p:sldId id="257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2F0FD-E0A7-46E0-A755-65A414F5CDC1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D441-9661-4F3E-940B-517226305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6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64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20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422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331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914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536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217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127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9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17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92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776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84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923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37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095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8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62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9714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88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913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4985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3902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132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0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6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3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10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67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3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6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F7E0-C23F-4636-BB5C-752CF73D698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31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85115-8A98-BDFC-3B4E-0B4FD0092F94}"/>
              </a:ext>
            </a:extLst>
          </p:cNvPr>
          <p:cNvSpPr txBox="1"/>
          <p:nvPr/>
        </p:nvSpPr>
        <p:spPr>
          <a:xfrm>
            <a:off x="2413264" y="3429000"/>
            <a:ext cx="8719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Submitted by: </a:t>
            </a:r>
            <a:r>
              <a:rPr lang="en-US" sz="4000" b="1" dirty="0" err="1"/>
              <a:t>Ritam</a:t>
            </a:r>
            <a:r>
              <a:rPr lang="en-US" sz="4000" b="1" dirty="0"/>
              <a:t> </a:t>
            </a:r>
            <a:r>
              <a:rPr lang="en-US" sz="4000" b="1" dirty="0" err="1"/>
              <a:t>Rakshit</a:t>
            </a:r>
            <a:endParaRPr lang="en-IN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1E352-1FAA-9669-F516-ECBF5C8E07A5}"/>
              </a:ext>
            </a:extLst>
          </p:cNvPr>
          <p:cNvSpPr/>
          <p:nvPr/>
        </p:nvSpPr>
        <p:spPr>
          <a:xfrm>
            <a:off x="1923441" y="2248294"/>
            <a:ext cx="93510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CREDIT CARD DEFAULT PREDICTION</a:t>
            </a:r>
            <a:endParaRPr lang="en-IN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06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OVERVIEW</a:t>
            </a:r>
          </a:p>
          <a:p>
            <a:pPr marL="971550" lvl="2"/>
            <a:endParaRPr lang="en-US" dirty="0"/>
          </a:p>
          <a:p>
            <a:pPr marL="1257300" lvl="2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Banking/Financial Institutes play a significant role in providing financial services.</a:t>
            </a:r>
          </a:p>
          <a:p>
            <a:pPr marL="1257300" lvl="2" indent="-285750">
              <a:buFont typeface="Arial" panose="020B0604020202020204" pitchFamily="34" charset="0"/>
              <a:buChar char="•"/>
            </a:pPr>
            <a:endParaRPr lang="en-US" sz="2000" b="0" i="0" u="none" strike="noStrike" baseline="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dirty="0"/>
              <a:t>To maintain integrity, banks/institutes must be careful when investing in customers to avoid financial loss.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Before </a:t>
            </a:r>
            <a:r>
              <a:rPr lang="en-US" sz="2000" dirty="0"/>
              <a:t>giving credit to borrowers, the bank must come to about the potential of customers.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term credit scoring, determines the relation between defaulters and loan characteristics.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41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44211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ARCHITECTURE</a:t>
            </a:r>
          </a:p>
          <a:p>
            <a:pPr marL="971550" lvl="2"/>
            <a:endParaRPr lang="en-US" sz="20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B140B-3620-C01E-25F6-231D801F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42" y="1460026"/>
            <a:ext cx="8011800" cy="47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4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DATA PREPROCESSING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set is divided in 80:20 ratio for train and test respectively.ID column was dropped as it was unnecessary for our modelling.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attribute name ‘PAY_0’ was converted to ‘PAY_1’ and  '</a:t>
            </a:r>
            <a:r>
              <a:rPr lang="en-US" sz="2000" dirty="0" err="1"/>
              <a:t>default.payment.next.month</a:t>
            </a:r>
            <a:r>
              <a:rPr lang="en-US" sz="2000" dirty="0"/>
              <a:t>’ was converted to ‘Default’ for naming convenience.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Pay_0:No consumption of credit card=-2,Pay duly(paid on time)=-1,payment delay for one mouth=1, payment delay for two months=2,payment delay for nine months and above=-9.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No Null values in the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18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DATA ANALYSIS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There are more women than men in our dataset and men have a slightly higher chance of default.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 Neue"/>
              </a:rPr>
              <a:t>The probability of default was higher for men.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Most people in our dataset are between 25 and 40 years old. There is also an impression that around that age the chance of default is a little lower.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Most customers have a 200k or less credit limit. And it seems that we will find a higher concentration of customers in default on that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 Neue"/>
              </a:rPr>
              <a:t>T</a:t>
            </a:r>
            <a:r>
              <a:rPr lang="en-IN" sz="1600" b="0" i="0" dirty="0">
                <a:effectLst/>
                <a:latin typeface="Helvetica Neue"/>
              </a:rPr>
              <a:t>hose who have a negative bill statement have a lower chance of default than the rest. What stands out is that there is a slightly higher chance of default for those who didn't have a bill in the previous months.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There is a higher default rate among those who paid nothing in previous months and lower rates among those who paid over 25k NT dollars.</a:t>
            </a: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84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MODEL SELECTION &amp; PREDICTION</a:t>
            </a:r>
          </a:p>
          <a:p>
            <a:pPr marL="971550" lvl="2"/>
            <a:endParaRPr lang="en-US" sz="2000" dirty="0"/>
          </a:p>
          <a:p>
            <a:r>
              <a:rPr lang="en-US" sz="2000" dirty="0"/>
              <a:t>Here we train and select the best machine-learning model for predicting credit card defaults based on the provided data. We tried and tested multiple models such as </a:t>
            </a:r>
            <a:r>
              <a:rPr lang="en-US" sz="2000" dirty="0" err="1"/>
              <a:t>LogisticRegression</a:t>
            </a:r>
            <a:r>
              <a:rPr lang="en-US" sz="2000" dirty="0"/>
              <a:t>, Support Vector Classifier, </a:t>
            </a:r>
            <a:r>
              <a:rPr lang="en-US" sz="2000" dirty="0" err="1"/>
              <a:t>KNeighborsClassifier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, </a:t>
            </a:r>
            <a:r>
              <a:rPr lang="en-US" sz="2000" dirty="0" err="1"/>
              <a:t>GaussianNB</a:t>
            </a:r>
            <a:r>
              <a:rPr lang="en-US" sz="2000" dirty="0"/>
              <a:t>, </a:t>
            </a:r>
            <a:r>
              <a:rPr lang="en-US" sz="2000" dirty="0" err="1"/>
              <a:t>AdaBoostClassifier</a:t>
            </a:r>
            <a:r>
              <a:rPr lang="en-US" sz="2000" dirty="0"/>
              <a:t>, and </a:t>
            </a:r>
            <a:r>
              <a:rPr lang="en-US" sz="2000" dirty="0" err="1"/>
              <a:t>GradientBoostingClassifier</a:t>
            </a:r>
            <a:r>
              <a:rPr lang="en-US" sz="2000" dirty="0"/>
              <a:t> for the model and came up with the model with the best performance.</a:t>
            </a:r>
          </a:p>
          <a:p>
            <a:endParaRPr lang="en-US" sz="2000" dirty="0"/>
          </a:p>
          <a:p>
            <a:r>
              <a:rPr lang="en-US" sz="2000" dirty="0"/>
              <a:t>The Accuracy of </a:t>
            </a:r>
            <a:r>
              <a:rPr lang="en-US" sz="2000" dirty="0" err="1"/>
              <a:t>GradientBoostingClassifier</a:t>
            </a:r>
            <a:r>
              <a:rPr lang="en-US" sz="2000" dirty="0"/>
              <a:t> was 82.22 and F1 score was 47.50 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12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CONCLUSION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investigated the data, checking for data unbalancing, visualizing the features and understanding the relationship between different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used train-test split to evaluate the model’s effectiveness to predict the target value i.e. detecting if a credit card will default next month.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started with </a:t>
            </a:r>
            <a:r>
              <a:rPr lang="en-US" sz="2000" dirty="0" err="1"/>
              <a:t>LogisticRegression</a:t>
            </a:r>
            <a:r>
              <a:rPr lang="en-US" sz="2000" dirty="0"/>
              <a:t>, Support Vector Classifier, </a:t>
            </a:r>
            <a:r>
              <a:rPr lang="en-US" sz="2000" dirty="0" err="1"/>
              <a:t>KNeighborsClassifier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, </a:t>
            </a:r>
            <a:r>
              <a:rPr lang="en-US" sz="2000" dirty="0" err="1"/>
              <a:t>GaussianNB</a:t>
            </a:r>
            <a:r>
              <a:rPr lang="en-US" sz="2000" dirty="0"/>
              <a:t>, </a:t>
            </a:r>
            <a:r>
              <a:rPr lang="en-US" sz="2000" dirty="0" err="1"/>
              <a:t>AdaBoostClassifier</a:t>
            </a:r>
            <a:r>
              <a:rPr lang="en-US" sz="2000" dirty="0"/>
              <a:t>, and </a:t>
            </a:r>
            <a:r>
              <a:rPr lang="en-US" sz="2000" dirty="0" err="1"/>
              <a:t>GradientBoostingClassifier</a:t>
            </a:r>
            <a:r>
              <a:rPr lang="en-US" sz="2000" dirty="0"/>
              <a:t>, the accuracy all are different.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choose the </a:t>
            </a:r>
            <a:r>
              <a:rPr lang="en-US" sz="2000" dirty="0" err="1"/>
              <a:t>GradientBoostingClassifier</a:t>
            </a:r>
            <a:r>
              <a:rPr lang="en-US" sz="2000" dirty="0"/>
              <a:t> model based on the Accuracy score which was higher than other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This would also inform the issuer’s decisions on whom to give a credit card to and what credit limit to provide.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48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41E352-1FAA-9669-F516-ECBF5C8E07A5}"/>
              </a:ext>
            </a:extLst>
          </p:cNvPr>
          <p:cNvSpPr/>
          <p:nvPr/>
        </p:nvSpPr>
        <p:spPr>
          <a:xfrm>
            <a:off x="1923441" y="2248294"/>
            <a:ext cx="935101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IN" sz="60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5187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</TotalTime>
  <Words>537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Corbel</vt:lpstr>
      <vt:lpstr>Helvetica Neue</vt:lpstr>
      <vt:lpstr>Wingdings 3</vt:lpstr>
      <vt:lpstr>1_Parallax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RITAM RAKSHIT</dc:creator>
  <cp:lastModifiedBy>RITAM RAKSHIT</cp:lastModifiedBy>
  <cp:revision>1</cp:revision>
  <dcterms:created xsi:type="dcterms:W3CDTF">2024-04-24T14:02:52Z</dcterms:created>
  <dcterms:modified xsi:type="dcterms:W3CDTF">2024-04-24T15:19:41Z</dcterms:modified>
</cp:coreProperties>
</file>