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2" name="Evan Sketch"/>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1-04-23T02:59:43.775">
    <p:pos x="196" y="469"/>
    <p:text>"Each team will be allocated 15 minutes to present and demo their course projects. "</p:text>
  </p:cm>
  <p:cm authorId="0" idx="2" dt="2021-04-23T02:59:02.703">
    <p:pos x="196" y="569"/>
    <p:text>"Presentation should be no longer than 5 minutes"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Everyone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d05c84173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d05c84173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cd68cd1a6c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cd68cd1a6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cd68cd1a6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cd68cd1a6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cd68cd1a6c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cd68cd1a6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cd68cd1a6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cd68cd1a6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d05c84173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d05c84173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ADAM</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d05c841733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d05c84173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MIKE</a:t>
            </a:r>
            <a:endParaRPr/>
          </a:p>
          <a:p>
            <a:pPr indent="0" lvl="0" marL="0" rtl="0" algn="l">
              <a:spcBef>
                <a:spcPts val="0"/>
              </a:spcBef>
              <a:spcAft>
                <a:spcPts val="0"/>
              </a:spcAft>
              <a:buNone/>
            </a:pPr>
            <a:r>
              <a:rPr lang="en"/>
              <a:t>In: Account to </a:t>
            </a:r>
            <a:r>
              <a:rPr lang="en"/>
              <a:t>transfer</a:t>
            </a:r>
            <a:r>
              <a:rPr lang="en"/>
              <a:t> from, account to transfer to.</a:t>
            </a:r>
            <a:endParaRPr/>
          </a:p>
          <a:p>
            <a:pPr indent="0" lvl="0" marL="0" rtl="0" algn="l">
              <a:spcBef>
                <a:spcPts val="0"/>
              </a:spcBef>
              <a:spcAft>
                <a:spcPts val="0"/>
              </a:spcAft>
              <a:buNone/>
            </a:pPr>
            <a:r>
              <a:rPr lang="en"/>
              <a:t>Out: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d05c84173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d05c84173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ADAM</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d05c84173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d05c84173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ADAM</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d05c84173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d05c84173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d05c8418f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d05c8418f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MIKE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d05c841733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d05c841733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MIKE</a:t>
            </a:r>
            <a:endParaRPr/>
          </a:p>
          <a:p>
            <a:pPr indent="0" lvl="0" marL="0" rtl="0" algn="l">
              <a:spcBef>
                <a:spcPts val="0"/>
              </a:spcBef>
              <a:spcAft>
                <a:spcPts val="0"/>
              </a:spcAft>
              <a:buNone/>
            </a:pPr>
            <a:r>
              <a:rPr lang="en"/>
              <a:t>Input: user has clicked the delete account link from the nav bar and has at least two accounts (Checking or Savings). USer must </a:t>
            </a:r>
            <a:r>
              <a:rPr lang="en"/>
              <a:t>confit</a:t>
            </a:r>
            <a:r>
              <a:rPr lang="en"/>
              <a:t> their desire to delete, then select the account to delete and a destination for remaining balance. </a:t>
            </a:r>
            <a:endParaRPr/>
          </a:p>
          <a:p>
            <a:pPr indent="0" lvl="0" marL="0" rtl="0" algn="l">
              <a:spcBef>
                <a:spcPts val="0"/>
              </a:spcBef>
              <a:spcAft>
                <a:spcPts val="0"/>
              </a:spcAft>
              <a:buNone/>
            </a:pPr>
            <a:r>
              <a:rPr lang="en"/>
              <a:t>Output: The account to delete has been removed from ACCOUNT, and the  destination account balance is increased by the balance which the deleted account had.</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8" name="Google Shape;48;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1" name="Google Shape;4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
            <a:alphaModFix amt="26000"/>
          </a:blip>
          <a:stretch>
            <a:fillRect/>
          </a:stretch>
        </p:blipFill>
        <p:spPr>
          <a:xfrm>
            <a:off x="0" y="-171898"/>
            <a:ext cx="9144003" cy="5487298"/>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GrizzBank</a:t>
            </a:r>
            <a:endParaRPr/>
          </a:p>
        </p:txBody>
      </p:sp>
      <p:sp>
        <p:nvSpPr>
          <p:cNvPr id="56" name="Google Shape;56;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Adam Komeshak, </a:t>
            </a:r>
            <a:r>
              <a:rPr lang="en"/>
              <a:t>Evan Sketch, Mike Moore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id="110" name="Google Shape;110;p22"/>
          <p:cNvPicPr preferRelativeResize="0"/>
          <p:nvPr/>
        </p:nvPicPr>
        <p:blipFill>
          <a:blip r:embed="rId3">
            <a:alphaModFix/>
          </a:blip>
          <a:stretch>
            <a:fillRect/>
          </a:stretch>
        </p:blipFill>
        <p:spPr>
          <a:xfrm>
            <a:off x="1487750" y="219300"/>
            <a:ext cx="6168501" cy="4349575"/>
          </a:xfrm>
          <a:prstGeom prst="rect">
            <a:avLst/>
          </a:prstGeom>
          <a:noFill/>
          <a:ln>
            <a:noFill/>
          </a:ln>
        </p:spPr>
      </p:pic>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ER-diagram</a:t>
            </a:r>
            <a:endParaRPr/>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0" y="445025"/>
            <a:ext cx="914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 sz="2420"/>
              <a:t>Tools,frameworks,and technologies used for implementation</a:t>
            </a:r>
            <a:endParaRPr sz="2420"/>
          </a:p>
          <a:p>
            <a:pPr indent="0" lvl="0" marL="0" rtl="0" algn="l">
              <a:spcBef>
                <a:spcPts val="0"/>
              </a:spcBef>
              <a:spcAft>
                <a:spcPts val="0"/>
              </a:spcAft>
              <a:buSzPts val="990"/>
              <a:buNone/>
            </a:pPr>
            <a:r>
              <a:t/>
            </a:r>
            <a:endParaRPr sz="2420"/>
          </a:p>
        </p:txBody>
      </p:sp>
      <p:sp>
        <p:nvSpPr>
          <p:cNvPr id="117" name="Google Shape;117;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lang="en" sz="2000">
                <a:solidFill>
                  <a:schemeClr val="dk1"/>
                </a:solidFill>
              </a:rPr>
              <a:t>Apps - Django, MySQL, MySQLServer</a:t>
            </a:r>
            <a:endParaRPr sz="20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20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2000">
                <a:solidFill>
                  <a:schemeClr val="dk1"/>
                </a:solidFill>
              </a:rPr>
              <a:t>Languages - </a:t>
            </a:r>
            <a:r>
              <a:rPr lang="en" sz="2000">
                <a:solidFill>
                  <a:schemeClr val="dk1"/>
                </a:solidFill>
              </a:rPr>
              <a:t>SQL, CSS, HTML, Python</a:t>
            </a:r>
            <a:endParaRPr sz="20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20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2000">
                <a:solidFill>
                  <a:schemeClr val="dk1"/>
                </a:solidFill>
              </a:rPr>
              <a:t>Tools - Pipenv</a:t>
            </a:r>
            <a:endParaRPr sz="2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End of presentation!</a:t>
            </a:r>
            <a:endParaRPr/>
          </a:p>
        </p:txBody>
      </p:sp>
      <p:sp>
        <p:nvSpPr>
          <p:cNvPr id="123" name="Google Shape;123;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Now onto the demo</a:t>
            </a:r>
            <a:endParaRPr/>
          </a:p>
        </p:txBody>
      </p:sp>
      <p:pic>
        <p:nvPicPr>
          <p:cNvPr id="124" name="Google Shape;124;p24"/>
          <p:cNvPicPr preferRelativeResize="0"/>
          <p:nvPr/>
        </p:nvPicPr>
        <p:blipFill rotWithShape="1">
          <a:blip r:embed="rId3">
            <a:alphaModFix/>
          </a:blip>
          <a:srcRect b="0" l="12520" r="12908" t="6603"/>
          <a:stretch/>
        </p:blipFill>
        <p:spPr>
          <a:xfrm>
            <a:off x="3336786" y="1069325"/>
            <a:ext cx="5083913" cy="3582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Demo *for presenter use to see demo requirements*</a:t>
            </a:r>
            <a:endParaRPr/>
          </a:p>
        </p:txBody>
      </p:sp>
      <p:sp>
        <p:nvSpPr>
          <p:cNvPr id="130" name="Google Shape;130;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a:t>The demo should be done in the remaining 10 minutes addressing:</a:t>
            </a:r>
            <a:endParaRPr/>
          </a:p>
          <a:p>
            <a:pPr indent="0" lvl="0" marL="0" rtl="0" algn="l">
              <a:spcBef>
                <a:spcPts val="1200"/>
              </a:spcBef>
              <a:spcAft>
                <a:spcPts val="0"/>
              </a:spcAft>
              <a:buNone/>
            </a:pPr>
            <a:r>
              <a:rPr lang="en"/>
              <a:t>o </a:t>
            </a:r>
            <a:r>
              <a:rPr lang="en"/>
              <a:t>A walkthrough of your project setup and different components like front-end, back-end,</a:t>
            </a:r>
            <a:endParaRPr/>
          </a:p>
          <a:p>
            <a:pPr indent="0" lvl="0" marL="0" rtl="0" algn="l">
              <a:spcBef>
                <a:spcPts val="1200"/>
              </a:spcBef>
              <a:spcAft>
                <a:spcPts val="0"/>
              </a:spcAft>
              <a:buNone/>
            </a:pPr>
            <a:r>
              <a:rPr lang="en"/>
              <a:t>database etc.</a:t>
            </a:r>
            <a:endParaRPr/>
          </a:p>
          <a:p>
            <a:pPr indent="0" lvl="0" marL="0" rtl="0" algn="l">
              <a:spcBef>
                <a:spcPts val="1200"/>
              </a:spcBef>
              <a:spcAft>
                <a:spcPts val="0"/>
              </a:spcAft>
              <a:buNone/>
            </a:pPr>
            <a:r>
              <a:rPr lang="en"/>
              <a:t>o A demo of 5 unique category of operations that will specifically require access to the</a:t>
            </a:r>
            <a:endParaRPr/>
          </a:p>
          <a:p>
            <a:pPr indent="0" lvl="0" marL="0" rtl="0" algn="l">
              <a:spcBef>
                <a:spcPts val="1200"/>
              </a:spcBef>
              <a:spcAft>
                <a:spcPts val="0"/>
              </a:spcAft>
              <a:buNone/>
            </a:pPr>
            <a:r>
              <a:rPr lang="en"/>
              <a:t>database (The following five operations are mandatory)</a:t>
            </a:r>
            <a:endParaRPr/>
          </a:p>
          <a:p>
            <a:pPr indent="0" lvl="0" marL="0" rtl="0" algn="l">
              <a:spcBef>
                <a:spcPts val="1200"/>
              </a:spcBef>
              <a:spcAft>
                <a:spcPts val="0"/>
              </a:spcAft>
              <a:buNone/>
            </a:pPr>
            <a:r>
              <a:rPr lang="en"/>
              <a:t> 	Create new entries - Create Account</a:t>
            </a:r>
            <a:endParaRPr/>
          </a:p>
          <a:p>
            <a:pPr indent="0" lvl="0" marL="0" rtl="0" algn="l">
              <a:spcBef>
                <a:spcPts val="1200"/>
              </a:spcBef>
              <a:spcAft>
                <a:spcPts val="0"/>
              </a:spcAft>
              <a:buNone/>
            </a:pPr>
            <a:r>
              <a:rPr lang="en"/>
              <a:t> 	Read existing entries - Home page viewing</a:t>
            </a:r>
            <a:endParaRPr/>
          </a:p>
          <a:p>
            <a:pPr indent="0" lvl="0" marL="0" rtl="0" algn="l">
              <a:spcBef>
                <a:spcPts val="1200"/>
              </a:spcBef>
              <a:spcAft>
                <a:spcPts val="0"/>
              </a:spcAft>
              <a:buNone/>
            </a:pPr>
            <a:r>
              <a:rPr lang="en"/>
              <a:t> 	Update existing entries - Transfer</a:t>
            </a:r>
            <a:endParaRPr/>
          </a:p>
          <a:p>
            <a:pPr indent="0" lvl="0" marL="0" rtl="0" algn="l">
              <a:spcBef>
                <a:spcPts val="1200"/>
              </a:spcBef>
              <a:spcAft>
                <a:spcPts val="0"/>
              </a:spcAft>
              <a:buNone/>
            </a:pPr>
            <a:r>
              <a:rPr lang="en"/>
              <a:t> 	Delete existing entries - Delete</a:t>
            </a:r>
            <a:endParaRPr/>
          </a:p>
          <a:p>
            <a:pPr indent="0" lvl="0" marL="0" rtl="0" algn="l">
              <a:spcBef>
                <a:spcPts val="1200"/>
              </a:spcBef>
              <a:spcAft>
                <a:spcPts val="0"/>
              </a:spcAft>
              <a:buNone/>
            </a:pPr>
            <a:r>
              <a:rPr lang="en"/>
              <a:t> 	Search entries or perform user authentication (user validation through log-in</a:t>
            </a:r>
            <a:endParaRPr/>
          </a:p>
          <a:p>
            <a:pPr indent="457200" lvl="0" marL="0" rtl="0" algn="l">
              <a:spcBef>
                <a:spcPts val="1200"/>
              </a:spcBef>
              <a:spcAft>
                <a:spcPts val="1200"/>
              </a:spcAft>
              <a:buNone/>
            </a:pPr>
            <a:r>
              <a:rPr lang="en"/>
              <a:t>operations) - Login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Application scenario and problem statement</a:t>
            </a:r>
            <a:endParaRPr/>
          </a:p>
        </p:txBody>
      </p:sp>
      <p:sp>
        <p:nvSpPr>
          <p:cNvPr id="62" name="Google Shape;62;p14"/>
          <p:cNvSpPr txBox="1"/>
          <p:nvPr>
            <p:ph idx="1" type="body"/>
          </p:nvPr>
        </p:nvSpPr>
        <p:spPr>
          <a:xfrm>
            <a:off x="311700" y="1152475"/>
            <a:ext cx="4372800" cy="3416400"/>
          </a:xfrm>
          <a:prstGeom prst="rect">
            <a:avLst/>
          </a:prstGeom>
        </p:spPr>
        <p:txBody>
          <a:bodyPr anchorCtr="0" anchor="t" bIns="91425" lIns="91425" spcFirstLastPara="1" rIns="91425" wrap="square" tIns="91425">
            <a:normAutofit fontScale="70000" lnSpcReduction="10000"/>
          </a:bodyPr>
          <a:lstStyle/>
          <a:p>
            <a:pPr indent="-308610" lvl="0" marL="457200" rtl="0" algn="l">
              <a:lnSpc>
                <a:spcPct val="200000"/>
              </a:lnSpc>
              <a:spcBef>
                <a:spcPts val="0"/>
              </a:spcBef>
              <a:spcAft>
                <a:spcPts val="0"/>
              </a:spcAft>
              <a:buClr>
                <a:schemeClr val="dk1"/>
              </a:buClr>
              <a:buSzPct val="100000"/>
              <a:buChar char="●"/>
            </a:pPr>
            <a:r>
              <a:rPr lang="en">
                <a:solidFill>
                  <a:schemeClr val="dk1"/>
                </a:solidFill>
              </a:rPr>
              <a:t>A web application for clients to manage their checkings &amp; savings accounts within a Bank Management System</a:t>
            </a:r>
            <a:endParaRPr>
              <a:solidFill>
                <a:schemeClr val="dk1"/>
              </a:solidFill>
            </a:endParaRPr>
          </a:p>
          <a:p>
            <a:pPr indent="-308610" lvl="0" marL="457200" rtl="0" algn="l">
              <a:lnSpc>
                <a:spcPct val="200000"/>
              </a:lnSpc>
              <a:spcBef>
                <a:spcPts val="0"/>
              </a:spcBef>
              <a:spcAft>
                <a:spcPts val="0"/>
              </a:spcAft>
              <a:buClr>
                <a:schemeClr val="dk1"/>
              </a:buClr>
              <a:buSzPct val="100000"/>
              <a:buChar char="●"/>
            </a:pPr>
            <a:r>
              <a:rPr lang="en">
                <a:solidFill>
                  <a:schemeClr val="dk1"/>
                </a:solidFill>
              </a:rPr>
              <a:t>A database system is essential because it will update the balance given withdraw, deposit, and transfers of fees</a:t>
            </a:r>
            <a:endParaRPr>
              <a:solidFill>
                <a:schemeClr val="dk1"/>
              </a:solidFill>
            </a:endParaRPr>
          </a:p>
          <a:p>
            <a:pPr indent="-308610" lvl="0" marL="457200" rtl="0" algn="l">
              <a:lnSpc>
                <a:spcPct val="200000"/>
              </a:lnSpc>
              <a:spcBef>
                <a:spcPts val="0"/>
              </a:spcBef>
              <a:spcAft>
                <a:spcPts val="0"/>
              </a:spcAft>
              <a:buClr>
                <a:schemeClr val="dk1"/>
              </a:buClr>
              <a:buSzPct val="100000"/>
              <a:buChar char="●"/>
            </a:pPr>
            <a:r>
              <a:rPr lang="en">
                <a:solidFill>
                  <a:schemeClr val="dk1"/>
                </a:solidFill>
              </a:rPr>
              <a:t>In addition, our app will store login information for each enrolled client</a:t>
            </a:r>
            <a:endParaRPr>
              <a:solidFill>
                <a:schemeClr val="dk1"/>
              </a:solidFill>
            </a:endParaRPr>
          </a:p>
          <a:p>
            <a:pPr indent="0" lvl="0" marL="0" rtl="0" algn="l">
              <a:spcBef>
                <a:spcPts val="0"/>
              </a:spcBef>
              <a:spcAft>
                <a:spcPts val="1200"/>
              </a:spcAft>
              <a:buNone/>
            </a:pPr>
            <a:r>
              <a:t/>
            </a:r>
            <a:endParaRPr sz="2800">
              <a:solidFill>
                <a:schemeClr val="dk1"/>
              </a:solidFill>
            </a:endParaRPr>
          </a:p>
        </p:txBody>
      </p:sp>
      <p:pic>
        <p:nvPicPr>
          <p:cNvPr id="63" name="Google Shape;63;p14"/>
          <p:cNvPicPr preferRelativeResize="0"/>
          <p:nvPr/>
        </p:nvPicPr>
        <p:blipFill>
          <a:blip r:embed="rId3">
            <a:alphaModFix/>
          </a:blip>
          <a:stretch>
            <a:fillRect/>
          </a:stretch>
        </p:blipFill>
        <p:spPr>
          <a:xfrm>
            <a:off x="4684500" y="1186850"/>
            <a:ext cx="4154700" cy="2769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Functional requirements</a:t>
            </a:r>
            <a:endParaRPr/>
          </a:p>
        </p:txBody>
      </p:sp>
      <p:sp>
        <p:nvSpPr>
          <p:cNvPr id="69" name="Google Shape;69;p15"/>
          <p:cNvSpPr txBox="1"/>
          <p:nvPr>
            <p:ph idx="1" type="body"/>
          </p:nvPr>
        </p:nvSpPr>
        <p:spPr>
          <a:xfrm>
            <a:off x="311700" y="1152475"/>
            <a:ext cx="8520600" cy="3416400"/>
          </a:xfrm>
          <a:prstGeom prst="rect">
            <a:avLst/>
          </a:prstGeom>
          <a:noFill/>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b="1" lang="en" sz="1100">
                <a:solidFill>
                  <a:srgbClr val="000000"/>
                </a:solidFill>
              </a:rPr>
              <a:t>Login:</a:t>
            </a:r>
            <a:endParaRPr b="1" sz="1100">
              <a:solidFill>
                <a:srgbClr val="000000"/>
              </a:solidFill>
            </a:endParaRPr>
          </a:p>
          <a:p>
            <a:pPr indent="-298450" lvl="0" marL="457200" rtl="0" algn="l">
              <a:lnSpc>
                <a:spcPct val="200000"/>
              </a:lnSpc>
              <a:spcBef>
                <a:spcPts val="0"/>
              </a:spcBef>
              <a:spcAft>
                <a:spcPts val="0"/>
              </a:spcAft>
              <a:buClr>
                <a:srgbClr val="000000"/>
              </a:buClr>
              <a:buSzPts val="1100"/>
              <a:buChar char="●"/>
            </a:pPr>
            <a:r>
              <a:rPr lang="en" sz="1100">
                <a:solidFill>
                  <a:srgbClr val="000000"/>
                </a:solidFill>
              </a:rPr>
              <a:t>Inputs:</a:t>
            </a:r>
            <a:endParaRPr sz="1100">
              <a:solidFill>
                <a:srgbClr val="000000"/>
              </a:solidFill>
            </a:endParaRPr>
          </a:p>
          <a:p>
            <a:pPr indent="-298450" lvl="1" marL="914400" rtl="0" algn="l">
              <a:lnSpc>
                <a:spcPct val="200000"/>
              </a:lnSpc>
              <a:spcBef>
                <a:spcPts val="0"/>
              </a:spcBef>
              <a:spcAft>
                <a:spcPts val="0"/>
              </a:spcAft>
              <a:buClr>
                <a:srgbClr val="000000"/>
              </a:buClr>
              <a:buSzPts val="1100"/>
              <a:buChar char="○"/>
            </a:pPr>
            <a:r>
              <a:rPr lang="en" sz="1100">
                <a:solidFill>
                  <a:srgbClr val="000000"/>
                </a:solidFill>
              </a:rPr>
              <a:t>Account Username, password</a:t>
            </a:r>
            <a:endParaRPr sz="1100">
              <a:solidFill>
                <a:srgbClr val="000000"/>
              </a:solidFill>
            </a:endParaRPr>
          </a:p>
          <a:p>
            <a:pPr indent="-298450" lvl="0" marL="457200" rtl="0" algn="l">
              <a:lnSpc>
                <a:spcPct val="200000"/>
              </a:lnSpc>
              <a:spcBef>
                <a:spcPts val="0"/>
              </a:spcBef>
              <a:spcAft>
                <a:spcPts val="0"/>
              </a:spcAft>
              <a:buClr>
                <a:srgbClr val="000000"/>
              </a:buClr>
              <a:buSzPts val="1100"/>
              <a:buChar char="●"/>
            </a:pPr>
            <a:r>
              <a:rPr lang="en" sz="1100">
                <a:solidFill>
                  <a:srgbClr val="000000"/>
                </a:solidFill>
              </a:rPr>
              <a:t>Outputs:</a:t>
            </a:r>
            <a:endParaRPr sz="1100">
              <a:solidFill>
                <a:srgbClr val="000000"/>
              </a:solidFill>
            </a:endParaRPr>
          </a:p>
          <a:p>
            <a:pPr indent="-298450" lvl="1" marL="914400" rtl="0" algn="l">
              <a:lnSpc>
                <a:spcPct val="200000"/>
              </a:lnSpc>
              <a:spcBef>
                <a:spcPts val="0"/>
              </a:spcBef>
              <a:spcAft>
                <a:spcPts val="0"/>
              </a:spcAft>
              <a:buClr>
                <a:srgbClr val="000000"/>
              </a:buClr>
              <a:buSzPts val="1100"/>
              <a:buChar char="○"/>
            </a:pPr>
            <a:r>
              <a:rPr lang="en" sz="1100">
                <a:solidFill>
                  <a:srgbClr val="000000"/>
                </a:solidFill>
              </a:rPr>
              <a:t>Success: Redirect to user’s bank account home page with accounts registered on the screen</a:t>
            </a:r>
            <a:endParaRPr sz="1100">
              <a:solidFill>
                <a:srgbClr val="000000"/>
              </a:solidFill>
            </a:endParaRPr>
          </a:p>
          <a:p>
            <a:pPr indent="-298450" lvl="1" marL="914400" rtl="0" algn="l">
              <a:lnSpc>
                <a:spcPct val="200000"/>
              </a:lnSpc>
              <a:spcBef>
                <a:spcPts val="0"/>
              </a:spcBef>
              <a:spcAft>
                <a:spcPts val="0"/>
              </a:spcAft>
              <a:buClr>
                <a:srgbClr val="000000"/>
              </a:buClr>
              <a:buSzPts val="1100"/>
              <a:buChar char="○"/>
            </a:pPr>
            <a:r>
              <a:rPr lang="en" sz="1100">
                <a:solidFill>
                  <a:srgbClr val="000000"/>
                </a:solidFill>
              </a:rPr>
              <a:t>Failure: Remain on login page, and report password or email incorrect</a:t>
            </a:r>
            <a:endParaRPr sz="1100">
              <a:solidFill>
                <a:srgbClr val="000000"/>
              </a:solidFill>
            </a:endParaRPr>
          </a:p>
          <a:p>
            <a:pPr indent="-298450" lvl="0" marL="457200" rtl="0" algn="l">
              <a:lnSpc>
                <a:spcPct val="200000"/>
              </a:lnSpc>
              <a:spcBef>
                <a:spcPts val="0"/>
              </a:spcBef>
              <a:spcAft>
                <a:spcPts val="0"/>
              </a:spcAft>
              <a:buClr>
                <a:srgbClr val="000000"/>
              </a:buClr>
              <a:buSzPts val="1100"/>
              <a:buChar char="●"/>
            </a:pPr>
            <a:r>
              <a:rPr lang="en" sz="1100">
                <a:solidFill>
                  <a:srgbClr val="000000"/>
                </a:solidFill>
              </a:rPr>
              <a:t>Database Interactions:</a:t>
            </a:r>
            <a:endParaRPr sz="1100">
              <a:solidFill>
                <a:srgbClr val="000000"/>
              </a:solidFill>
            </a:endParaRPr>
          </a:p>
          <a:p>
            <a:pPr indent="-298450" lvl="1" marL="914400" rtl="0" algn="l">
              <a:lnSpc>
                <a:spcPct val="200000"/>
              </a:lnSpc>
              <a:spcBef>
                <a:spcPts val="0"/>
              </a:spcBef>
              <a:spcAft>
                <a:spcPts val="0"/>
              </a:spcAft>
              <a:buClr>
                <a:srgbClr val="000000"/>
              </a:buClr>
              <a:buSzPts val="1100"/>
              <a:buChar char="○"/>
            </a:pPr>
            <a:r>
              <a:rPr lang="en" sz="1100">
                <a:solidFill>
                  <a:srgbClr val="000000"/>
                </a:solidFill>
              </a:rPr>
              <a:t>Access the CLIENT table, and see if a client exists for the account Username entered.</a:t>
            </a:r>
            <a:endParaRPr sz="11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0"/>
              </a:spcAft>
              <a:buClr>
                <a:schemeClr val="dk1"/>
              </a:buClr>
              <a:buSzPts val="1100"/>
              <a:buFont typeface="Arial"/>
              <a:buNone/>
            </a:pPr>
            <a:r>
              <a:rPr b="1" lang="en" sz="1100">
                <a:solidFill>
                  <a:srgbClr val="000000"/>
                </a:solidFill>
              </a:rPr>
              <a:t>Transfer money:</a:t>
            </a:r>
            <a:endParaRPr b="1" sz="1100">
              <a:solidFill>
                <a:srgbClr val="000000"/>
              </a:solidFill>
            </a:endParaRPr>
          </a:p>
          <a:p>
            <a:pPr indent="-298450" lvl="0" marL="457200" rtl="0" algn="l">
              <a:lnSpc>
                <a:spcPct val="200000"/>
              </a:lnSpc>
              <a:spcBef>
                <a:spcPts val="0"/>
              </a:spcBef>
              <a:spcAft>
                <a:spcPts val="0"/>
              </a:spcAft>
              <a:buClr>
                <a:srgbClr val="000000"/>
              </a:buClr>
              <a:buSzPts val="1100"/>
              <a:buChar char="●"/>
            </a:pPr>
            <a:r>
              <a:rPr lang="en" sz="1100">
                <a:solidFill>
                  <a:srgbClr val="000000"/>
                </a:solidFill>
              </a:rPr>
              <a:t>Inputs:  </a:t>
            </a:r>
            <a:endParaRPr sz="1100">
              <a:solidFill>
                <a:srgbClr val="000000"/>
              </a:solidFill>
            </a:endParaRPr>
          </a:p>
          <a:p>
            <a:pPr indent="-298450" lvl="1" marL="914400" rtl="0" algn="l">
              <a:lnSpc>
                <a:spcPct val="200000"/>
              </a:lnSpc>
              <a:spcBef>
                <a:spcPts val="0"/>
              </a:spcBef>
              <a:spcAft>
                <a:spcPts val="0"/>
              </a:spcAft>
              <a:buClr>
                <a:srgbClr val="000000"/>
              </a:buClr>
              <a:buSzPts val="1100"/>
              <a:buChar char="○"/>
            </a:pPr>
            <a:r>
              <a:rPr lang="en" sz="1100">
                <a:solidFill>
                  <a:srgbClr val="000000"/>
                </a:solidFill>
              </a:rPr>
              <a:t>Transfer Amount, Originating Account, and Destination Account</a:t>
            </a:r>
            <a:endParaRPr sz="1100">
              <a:solidFill>
                <a:srgbClr val="000000"/>
              </a:solidFill>
            </a:endParaRPr>
          </a:p>
          <a:p>
            <a:pPr indent="-298450" lvl="0" marL="457200" rtl="0" algn="l">
              <a:lnSpc>
                <a:spcPct val="200000"/>
              </a:lnSpc>
              <a:spcBef>
                <a:spcPts val="0"/>
              </a:spcBef>
              <a:spcAft>
                <a:spcPts val="0"/>
              </a:spcAft>
              <a:buClr>
                <a:srgbClr val="000000"/>
              </a:buClr>
              <a:buSzPts val="1100"/>
              <a:buChar char="●"/>
            </a:pPr>
            <a:r>
              <a:rPr lang="en" sz="1100">
                <a:solidFill>
                  <a:srgbClr val="000000"/>
                </a:solidFill>
              </a:rPr>
              <a:t>Outputs:</a:t>
            </a:r>
            <a:endParaRPr sz="1100">
              <a:solidFill>
                <a:srgbClr val="000000"/>
              </a:solidFill>
            </a:endParaRPr>
          </a:p>
          <a:p>
            <a:pPr indent="-298450" lvl="1" marL="914400" rtl="0" algn="l">
              <a:lnSpc>
                <a:spcPct val="200000"/>
              </a:lnSpc>
              <a:spcBef>
                <a:spcPts val="0"/>
              </a:spcBef>
              <a:spcAft>
                <a:spcPts val="0"/>
              </a:spcAft>
              <a:buClr>
                <a:srgbClr val="000000"/>
              </a:buClr>
              <a:buSzPts val="1100"/>
              <a:buChar char="○"/>
            </a:pPr>
            <a:r>
              <a:rPr lang="en" sz="1100">
                <a:solidFill>
                  <a:srgbClr val="000000"/>
                </a:solidFill>
              </a:rPr>
              <a:t>Success: Redirect to success page, w/ update account balances for Origin/Destination accounts</a:t>
            </a:r>
            <a:endParaRPr sz="1100">
              <a:solidFill>
                <a:srgbClr val="000000"/>
              </a:solidFill>
            </a:endParaRPr>
          </a:p>
          <a:p>
            <a:pPr indent="-298450" lvl="1" marL="914400" rtl="0" algn="l">
              <a:lnSpc>
                <a:spcPct val="200000"/>
              </a:lnSpc>
              <a:spcBef>
                <a:spcPts val="0"/>
              </a:spcBef>
              <a:spcAft>
                <a:spcPts val="0"/>
              </a:spcAft>
              <a:buClr>
                <a:srgbClr val="000000"/>
              </a:buClr>
              <a:buSzPts val="1100"/>
              <a:buChar char="○"/>
            </a:pPr>
            <a:r>
              <a:rPr lang="en" sz="1100">
                <a:solidFill>
                  <a:srgbClr val="000000"/>
                </a:solidFill>
              </a:rPr>
              <a:t>Failure: Redirect to failure page, showing neither account balance chanced, and explain why transfer failed </a:t>
            </a:r>
            <a:endParaRPr sz="1100">
              <a:solidFill>
                <a:srgbClr val="000000"/>
              </a:solidFill>
            </a:endParaRPr>
          </a:p>
          <a:p>
            <a:pPr indent="-298450" lvl="0" marL="457200" rtl="0" algn="l">
              <a:lnSpc>
                <a:spcPct val="200000"/>
              </a:lnSpc>
              <a:spcBef>
                <a:spcPts val="0"/>
              </a:spcBef>
              <a:spcAft>
                <a:spcPts val="0"/>
              </a:spcAft>
              <a:buClr>
                <a:srgbClr val="000000"/>
              </a:buClr>
              <a:buSzPts val="1100"/>
              <a:buChar char="●"/>
            </a:pPr>
            <a:r>
              <a:rPr lang="en" sz="1100">
                <a:solidFill>
                  <a:srgbClr val="000000"/>
                </a:solidFill>
              </a:rPr>
              <a:t>Database Interactions:</a:t>
            </a:r>
            <a:endParaRPr sz="1100">
              <a:solidFill>
                <a:srgbClr val="000000"/>
              </a:solidFill>
            </a:endParaRPr>
          </a:p>
          <a:p>
            <a:pPr indent="-298450" lvl="1" marL="914400" rtl="0" algn="l">
              <a:lnSpc>
                <a:spcPct val="200000"/>
              </a:lnSpc>
              <a:spcBef>
                <a:spcPts val="0"/>
              </a:spcBef>
              <a:spcAft>
                <a:spcPts val="0"/>
              </a:spcAft>
              <a:buClr>
                <a:srgbClr val="000000"/>
              </a:buClr>
              <a:buSzPts val="1100"/>
              <a:buChar char="○"/>
            </a:pPr>
            <a:r>
              <a:rPr lang="en" sz="1100">
                <a:solidFill>
                  <a:srgbClr val="000000"/>
                </a:solidFill>
              </a:rPr>
              <a:t> Tables accessed: ACCOUNT, CLIENT. The origin account balance should be reduced by the transfer amount The destination account balance should be increased by the transfer</a:t>
            </a:r>
            <a:endParaRPr b="1" sz="1100">
              <a:solidFill>
                <a:srgbClr val="000000"/>
              </a:solidFill>
            </a:endParaRPr>
          </a:p>
        </p:txBody>
      </p:sp>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Functional requirements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Functional requirements</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lnSpc>
                <a:spcPct val="200000"/>
              </a:lnSpc>
              <a:spcBef>
                <a:spcPts val="0"/>
              </a:spcBef>
              <a:spcAft>
                <a:spcPts val="0"/>
              </a:spcAft>
              <a:buClr>
                <a:schemeClr val="dk1"/>
              </a:buClr>
              <a:buSzPts val="1100"/>
              <a:buFont typeface="Arial"/>
              <a:buNone/>
            </a:pPr>
            <a:r>
              <a:rPr b="1" lang="en" sz="1100">
                <a:solidFill>
                  <a:schemeClr val="dk1"/>
                </a:solidFill>
              </a:rPr>
              <a:t>Change password:</a:t>
            </a:r>
            <a:endParaRPr b="1" sz="1100">
              <a:solidFill>
                <a:schemeClr val="dk1"/>
              </a:solidFill>
            </a:endParaRPr>
          </a:p>
          <a:p>
            <a:pPr indent="-298450" lvl="0" marL="914400" rtl="0" algn="l">
              <a:lnSpc>
                <a:spcPct val="200000"/>
              </a:lnSpc>
              <a:spcBef>
                <a:spcPts val="0"/>
              </a:spcBef>
              <a:spcAft>
                <a:spcPts val="0"/>
              </a:spcAft>
              <a:buClr>
                <a:schemeClr val="dk1"/>
              </a:buClr>
              <a:buSzPts val="1100"/>
              <a:buChar char="●"/>
            </a:pPr>
            <a:r>
              <a:rPr lang="en" sz="1100">
                <a:solidFill>
                  <a:schemeClr val="dk1"/>
                </a:solidFill>
              </a:rPr>
              <a:t>Input:</a:t>
            </a:r>
            <a:endParaRPr sz="1100">
              <a:solidFill>
                <a:schemeClr val="dk1"/>
              </a:solidFill>
            </a:endParaRPr>
          </a:p>
          <a:p>
            <a:pPr indent="-298450" lvl="1" marL="1371600" rtl="0" algn="l">
              <a:lnSpc>
                <a:spcPct val="200000"/>
              </a:lnSpc>
              <a:spcBef>
                <a:spcPts val="0"/>
              </a:spcBef>
              <a:spcAft>
                <a:spcPts val="0"/>
              </a:spcAft>
              <a:buClr>
                <a:schemeClr val="dk1"/>
              </a:buClr>
              <a:buSzPts val="1100"/>
              <a:buChar char="○"/>
            </a:pPr>
            <a:r>
              <a:rPr lang="en" sz="1100">
                <a:solidFill>
                  <a:schemeClr val="dk1"/>
                </a:solidFill>
              </a:rPr>
              <a:t>Given user is logged in, request a password change. After verification of original password they would input their new password.</a:t>
            </a:r>
            <a:endParaRPr sz="1100">
              <a:solidFill>
                <a:schemeClr val="dk1"/>
              </a:solidFill>
            </a:endParaRPr>
          </a:p>
          <a:p>
            <a:pPr indent="-298450" lvl="0" marL="914400" rtl="0" algn="l">
              <a:lnSpc>
                <a:spcPct val="200000"/>
              </a:lnSpc>
              <a:spcBef>
                <a:spcPts val="0"/>
              </a:spcBef>
              <a:spcAft>
                <a:spcPts val="0"/>
              </a:spcAft>
              <a:buClr>
                <a:schemeClr val="dk1"/>
              </a:buClr>
              <a:buSzPts val="1100"/>
              <a:buChar char="●"/>
            </a:pPr>
            <a:r>
              <a:rPr lang="en" sz="1100">
                <a:solidFill>
                  <a:schemeClr val="dk1"/>
                </a:solidFill>
              </a:rPr>
              <a:t>Output:</a:t>
            </a:r>
            <a:endParaRPr sz="1100">
              <a:solidFill>
                <a:schemeClr val="dk1"/>
              </a:solidFill>
            </a:endParaRPr>
          </a:p>
          <a:p>
            <a:pPr indent="-298450" lvl="1" marL="1371600" rtl="0" algn="l">
              <a:lnSpc>
                <a:spcPct val="200000"/>
              </a:lnSpc>
              <a:spcBef>
                <a:spcPts val="0"/>
              </a:spcBef>
              <a:spcAft>
                <a:spcPts val="0"/>
              </a:spcAft>
              <a:buClr>
                <a:schemeClr val="dk1"/>
              </a:buClr>
              <a:buSzPts val="1100"/>
              <a:buChar char="○"/>
            </a:pPr>
            <a:r>
              <a:rPr lang="en" sz="1100">
                <a:solidFill>
                  <a:schemeClr val="dk1"/>
                </a:solidFill>
              </a:rPr>
              <a:t>The password would be changed and would be redirected to the index page new password updated in database or if not confirmed will not change password</a:t>
            </a:r>
            <a:endParaRPr sz="1100">
              <a:solidFill>
                <a:schemeClr val="dk1"/>
              </a:solidFill>
            </a:endParaRPr>
          </a:p>
          <a:p>
            <a:pPr indent="-298450" lvl="0" marL="914400" rtl="0" algn="l">
              <a:lnSpc>
                <a:spcPct val="200000"/>
              </a:lnSpc>
              <a:spcBef>
                <a:spcPts val="0"/>
              </a:spcBef>
              <a:spcAft>
                <a:spcPts val="0"/>
              </a:spcAft>
              <a:buClr>
                <a:schemeClr val="dk1"/>
              </a:buClr>
              <a:buSzPts val="1100"/>
              <a:buChar char="●"/>
            </a:pPr>
            <a:r>
              <a:rPr lang="en" sz="1100">
                <a:solidFill>
                  <a:schemeClr val="dk1"/>
                </a:solidFill>
              </a:rPr>
              <a:t>Database Interaction: </a:t>
            </a:r>
            <a:endParaRPr sz="1100">
              <a:solidFill>
                <a:schemeClr val="dk1"/>
              </a:solidFill>
            </a:endParaRPr>
          </a:p>
          <a:p>
            <a:pPr indent="-298450" lvl="1" marL="1371600" rtl="0" algn="l">
              <a:lnSpc>
                <a:spcPct val="200000"/>
              </a:lnSpc>
              <a:spcBef>
                <a:spcPts val="0"/>
              </a:spcBef>
              <a:spcAft>
                <a:spcPts val="0"/>
              </a:spcAft>
              <a:buClr>
                <a:schemeClr val="dk1"/>
              </a:buClr>
              <a:buSzPts val="1100"/>
              <a:buChar char="○"/>
            </a:pPr>
            <a:r>
              <a:rPr lang="en" sz="1100">
                <a:solidFill>
                  <a:schemeClr val="dk1"/>
                </a:solidFill>
              </a:rPr>
              <a:t>Would search the CLIENT table for the username/email that they are logged into and go into the CLIENT table to verify their password was correct and then go back into the CLIENT table to change the password hash/salt that they changed.</a:t>
            </a:r>
            <a:endParaRPr b="1" sz="11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Functional requirements</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lnSpc>
                <a:spcPct val="200000"/>
              </a:lnSpc>
              <a:spcBef>
                <a:spcPts val="0"/>
              </a:spcBef>
              <a:spcAft>
                <a:spcPts val="0"/>
              </a:spcAft>
              <a:buClr>
                <a:schemeClr val="dk1"/>
              </a:buClr>
              <a:buSzPts val="275"/>
              <a:buFont typeface="Arial"/>
              <a:buNone/>
            </a:pPr>
            <a:r>
              <a:rPr b="1" lang="en" sz="4400">
                <a:solidFill>
                  <a:schemeClr val="dk1"/>
                </a:solidFill>
              </a:rPr>
              <a:t>Forgot password:</a:t>
            </a:r>
            <a:endParaRPr sz="4400">
              <a:solidFill>
                <a:schemeClr val="dk1"/>
              </a:solidFill>
            </a:endParaRPr>
          </a:p>
          <a:p>
            <a:pPr indent="-298450" lvl="0" marL="914400" rtl="0" algn="l">
              <a:lnSpc>
                <a:spcPct val="200000"/>
              </a:lnSpc>
              <a:spcBef>
                <a:spcPts val="0"/>
              </a:spcBef>
              <a:spcAft>
                <a:spcPts val="0"/>
              </a:spcAft>
              <a:buClr>
                <a:schemeClr val="dk1"/>
              </a:buClr>
              <a:buSzPct val="100000"/>
              <a:buChar char="●"/>
            </a:pPr>
            <a:r>
              <a:rPr lang="en" sz="4400">
                <a:solidFill>
                  <a:schemeClr val="dk1"/>
                </a:solidFill>
              </a:rPr>
              <a:t>Input:</a:t>
            </a:r>
            <a:endParaRPr sz="4400">
              <a:solidFill>
                <a:schemeClr val="dk1"/>
              </a:solidFill>
            </a:endParaRPr>
          </a:p>
          <a:p>
            <a:pPr indent="-298450" lvl="1" marL="1371600" rtl="0" algn="l">
              <a:lnSpc>
                <a:spcPct val="200000"/>
              </a:lnSpc>
              <a:spcBef>
                <a:spcPts val="0"/>
              </a:spcBef>
              <a:spcAft>
                <a:spcPts val="0"/>
              </a:spcAft>
              <a:buClr>
                <a:schemeClr val="dk1"/>
              </a:buClr>
              <a:buSzPct val="100000"/>
              <a:buChar char="○"/>
            </a:pPr>
            <a:r>
              <a:rPr lang="en" sz="4400">
                <a:solidFill>
                  <a:schemeClr val="dk1"/>
                </a:solidFill>
              </a:rPr>
              <a:t>The user forgot their password and would input their username, get a confirmation email, then input new password</a:t>
            </a:r>
            <a:endParaRPr sz="4400">
              <a:solidFill>
                <a:schemeClr val="dk1"/>
              </a:solidFill>
            </a:endParaRPr>
          </a:p>
          <a:p>
            <a:pPr indent="-298450" lvl="0" marL="914400" rtl="0" algn="l">
              <a:lnSpc>
                <a:spcPct val="200000"/>
              </a:lnSpc>
              <a:spcBef>
                <a:spcPts val="0"/>
              </a:spcBef>
              <a:spcAft>
                <a:spcPts val="0"/>
              </a:spcAft>
              <a:buClr>
                <a:schemeClr val="dk1"/>
              </a:buClr>
              <a:buSzPct val="100000"/>
              <a:buChar char="●"/>
            </a:pPr>
            <a:r>
              <a:rPr lang="en" sz="4400">
                <a:solidFill>
                  <a:schemeClr val="dk1"/>
                </a:solidFill>
              </a:rPr>
              <a:t>Output:</a:t>
            </a:r>
            <a:endParaRPr sz="4400">
              <a:solidFill>
                <a:schemeClr val="dk1"/>
              </a:solidFill>
            </a:endParaRPr>
          </a:p>
          <a:p>
            <a:pPr indent="-298450" lvl="1" marL="1371600" rtl="0" algn="l">
              <a:lnSpc>
                <a:spcPct val="200000"/>
              </a:lnSpc>
              <a:spcBef>
                <a:spcPts val="0"/>
              </a:spcBef>
              <a:spcAft>
                <a:spcPts val="0"/>
              </a:spcAft>
              <a:buClr>
                <a:schemeClr val="dk1"/>
              </a:buClr>
              <a:buSzPct val="100000"/>
              <a:buChar char="○"/>
            </a:pPr>
            <a:r>
              <a:rPr lang="en" sz="4400">
                <a:solidFill>
                  <a:schemeClr val="dk1"/>
                </a:solidFill>
              </a:rPr>
              <a:t>User would obtain new password to be able to log into their account or if failed will be returned to the login page without password being reset</a:t>
            </a:r>
            <a:endParaRPr sz="4400">
              <a:solidFill>
                <a:schemeClr val="dk1"/>
              </a:solidFill>
            </a:endParaRPr>
          </a:p>
          <a:p>
            <a:pPr indent="-298450" lvl="0" marL="914400" rtl="0" algn="l">
              <a:lnSpc>
                <a:spcPct val="200000"/>
              </a:lnSpc>
              <a:spcBef>
                <a:spcPts val="0"/>
              </a:spcBef>
              <a:spcAft>
                <a:spcPts val="0"/>
              </a:spcAft>
              <a:buClr>
                <a:schemeClr val="dk1"/>
              </a:buClr>
              <a:buSzPct val="100000"/>
              <a:buChar char="●"/>
            </a:pPr>
            <a:r>
              <a:rPr lang="en" sz="4400">
                <a:solidFill>
                  <a:schemeClr val="dk1"/>
                </a:solidFill>
              </a:rPr>
              <a:t>Database interaction:</a:t>
            </a:r>
            <a:endParaRPr sz="4400">
              <a:solidFill>
                <a:schemeClr val="dk1"/>
              </a:solidFill>
            </a:endParaRPr>
          </a:p>
          <a:p>
            <a:pPr indent="-298450" lvl="1" marL="1371600" rtl="0" algn="l">
              <a:lnSpc>
                <a:spcPct val="200000"/>
              </a:lnSpc>
              <a:spcBef>
                <a:spcPts val="0"/>
              </a:spcBef>
              <a:spcAft>
                <a:spcPts val="0"/>
              </a:spcAft>
              <a:buClr>
                <a:schemeClr val="dk1"/>
              </a:buClr>
              <a:buSzPct val="100000"/>
              <a:buChar char="○"/>
            </a:pPr>
            <a:r>
              <a:rPr lang="en" sz="4400">
                <a:solidFill>
                  <a:schemeClr val="dk1"/>
                </a:solidFill>
              </a:rPr>
              <a:t>It would search the CLIENT table for the email that was given and after sending a verification email and entering the code then the password would be changed in the CLIENT table along with its hash and salt that is assigned to that account. Also interacts with REQUEST RESET table to store </a:t>
            </a:r>
            <a:r>
              <a:rPr lang="en" sz="4400">
                <a:solidFill>
                  <a:schemeClr val="dk1"/>
                </a:solidFill>
              </a:rPr>
              <a:t>verification</a:t>
            </a:r>
            <a:r>
              <a:rPr lang="en" sz="4400">
                <a:solidFill>
                  <a:schemeClr val="dk1"/>
                </a:solidFill>
              </a:rPr>
              <a:t> code and expiration time.</a:t>
            </a:r>
            <a:endParaRPr sz="4400">
              <a:solidFill>
                <a:schemeClr val="dk1"/>
              </a:solidFill>
            </a:endParaRPr>
          </a:p>
          <a:p>
            <a:pPr indent="0" lvl="0" marL="0" rtl="0" algn="l">
              <a:lnSpc>
                <a:spcPct val="100000"/>
              </a:lnSpc>
              <a:spcBef>
                <a:spcPts val="0"/>
              </a:spcBef>
              <a:spcAft>
                <a:spcPts val="0"/>
              </a:spcAft>
              <a:buClr>
                <a:schemeClr val="dk1"/>
              </a:buClr>
              <a:buSzPts val="275"/>
              <a:buFont typeface="Arial"/>
              <a:buNone/>
            </a:pPr>
            <a:r>
              <a:t/>
            </a:r>
            <a:endParaRPr sz="4400">
              <a:solidFill>
                <a:schemeClr val="dk1"/>
              </a:solidFill>
            </a:endParaRPr>
          </a:p>
          <a:p>
            <a:pPr indent="0" lvl="0" marL="0" rtl="0" algn="l">
              <a:lnSpc>
                <a:spcPct val="100000"/>
              </a:lnSpc>
              <a:spcBef>
                <a:spcPts val="0"/>
              </a:spcBef>
              <a:spcAft>
                <a:spcPts val="0"/>
              </a:spcAft>
              <a:buClr>
                <a:schemeClr val="dk1"/>
              </a:buClr>
              <a:buSzPts val="275"/>
              <a:buFont typeface="Arial"/>
              <a:buNone/>
            </a:pPr>
            <a:r>
              <a:t/>
            </a:r>
            <a:endParaRPr b="1" sz="4400">
              <a:solidFill>
                <a:schemeClr val="dk1"/>
              </a:solidFill>
            </a:endParaRPr>
          </a:p>
          <a:p>
            <a:pPr indent="0" lvl="0" marL="0" rtl="0" algn="l">
              <a:lnSpc>
                <a:spcPct val="100000"/>
              </a:lnSpc>
              <a:spcBef>
                <a:spcPts val="0"/>
              </a:spcBef>
              <a:spcAft>
                <a:spcPts val="0"/>
              </a:spcAft>
              <a:buClr>
                <a:schemeClr val="dk1"/>
              </a:buClr>
              <a:buSzPts val="275"/>
              <a:buFont typeface="Arial"/>
              <a:buNone/>
            </a:pPr>
            <a:r>
              <a:t/>
            </a:r>
            <a:endParaRPr b="1" sz="44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Functional requirements</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0000" lnSpcReduction="20000"/>
          </a:bodyPr>
          <a:lstStyle/>
          <a:p>
            <a:pPr indent="0" lvl="0" marL="0" rtl="0" algn="l">
              <a:lnSpc>
                <a:spcPct val="200000"/>
              </a:lnSpc>
              <a:spcBef>
                <a:spcPts val="0"/>
              </a:spcBef>
              <a:spcAft>
                <a:spcPts val="0"/>
              </a:spcAft>
              <a:buNone/>
            </a:pPr>
            <a:r>
              <a:rPr b="1" lang="en" sz="2750">
                <a:solidFill>
                  <a:schemeClr val="dk1"/>
                </a:solidFill>
              </a:rPr>
              <a:t>Create Account:</a:t>
            </a:r>
            <a:endParaRPr sz="2750">
              <a:solidFill>
                <a:schemeClr val="dk1"/>
              </a:solidFill>
            </a:endParaRPr>
          </a:p>
          <a:p>
            <a:pPr indent="-298450" lvl="0" marL="914400" rtl="0" algn="l">
              <a:lnSpc>
                <a:spcPct val="200000"/>
              </a:lnSpc>
              <a:spcBef>
                <a:spcPts val="0"/>
              </a:spcBef>
              <a:spcAft>
                <a:spcPts val="0"/>
              </a:spcAft>
              <a:buClr>
                <a:schemeClr val="dk1"/>
              </a:buClr>
              <a:buSzPct val="100000"/>
              <a:buChar char="●"/>
            </a:pPr>
            <a:r>
              <a:rPr lang="en" sz="2750">
                <a:solidFill>
                  <a:schemeClr val="dk1"/>
                </a:solidFill>
              </a:rPr>
              <a:t>Input:</a:t>
            </a:r>
            <a:endParaRPr sz="2750">
              <a:solidFill>
                <a:schemeClr val="dk1"/>
              </a:solidFill>
            </a:endParaRPr>
          </a:p>
          <a:p>
            <a:pPr indent="-298450" lvl="1" marL="1371600" rtl="0" algn="l">
              <a:lnSpc>
                <a:spcPct val="200000"/>
              </a:lnSpc>
              <a:spcBef>
                <a:spcPts val="0"/>
              </a:spcBef>
              <a:spcAft>
                <a:spcPts val="0"/>
              </a:spcAft>
              <a:buClr>
                <a:schemeClr val="dk1"/>
              </a:buClr>
              <a:buSzPct val="100000"/>
              <a:buChar char="○"/>
            </a:pPr>
            <a:r>
              <a:rPr lang="en" sz="2750">
                <a:solidFill>
                  <a:schemeClr val="dk1"/>
                </a:solidFill>
              </a:rPr>
              <a:t>The user wants to create an account. In order to do so, the user inputs their first name and last name, email, username, phone number, password, account balance.</a:t>
            </a:r>
            <a:endParaRPr sz="2750">
              <a:solidFill>
                <a:schemeClr val="dk1"/>
              </a:solidFill>
            </a:endParaRPr>
          </a:p>
          <a:p>
            <a:pPr indent="-298450" lvl="0" marL="914400" rtl="0" algn="l">
              <a:lnSpc>
                <a:spcPct val="200000"/>
              </a:lnSpc>
              <a:spcBef>
                <a:spcPts val="0"/>
              </a:spcBef>
              <a:spcAft>
                <a:spcPts val="0"/>
              </a:spcAft>
              <a:buClr>
                <a:schemeClr val="dk1"/>
              </a:buClr>
              <a:buSzPct val="100000"/>
              <a:buChar char="●"/>
            </a:pPr>
            <a:r>
              <a:rPr lang="en" sz="2750">
                <a:solidFill>
                  <a:schemeClr val="dk1"/>
                </a:solidFill>
              </a:rPr>
              <a:t>Output:</a:t>
            </a:r>
            <a:endParaRPr sz="2750">
              <a:solidFill>
                <a:schemeClr val="dk1"/>
              </a:solidFill>
            </a:endParaRPr>
          </a:p>
          <a:p>
            <a:pPr indent="-298450" lvl="1" marL="1371600" rtl="0" algn="l">
              <a:lnSpc>
                <a:spcPct val="200000"/>
              </a:lnSpc>
              <a:spcBef>
                <a:spcPts val="0"/>
              </a:spcBef>
              <a:spcAft>
                <a:spcPts val="0"/>
              </a:spcAft>
              <a:buClr>
                <a:schemeClr val="dk1"/>
              </a:buClr>
              <a:buSzPct val="100000"/>
              <a:buChar char="○"/>
            </a:pPr>
            <a:r>
              <a:rPr lang="en" sz="2750">
                <a:solidFill>
                  <a:schemeClr val="dk1"/>
                </a:solidFill>
              </a:rPr>
              <a:t>User would obtain a new account. If a user inputs a negative balance, duplicate username, email, or phone number, then the screen gives an error message popup.</a:t>
            </a:r>
            <a:endParaRPr sz="2750">
              <a:solidFill>
                <a:schemeClr val="dk1"/>
              </a:solidFill>
            </a:endParaRPr>
          </a:p>
          <a:p>
            <a:pPr indent="-298450" lvl="0" marL="914400" rtl="0" algn="l">
              <a:lnSpc>
                <a:spcPct val="200000"/>
              </a:lnSpc>
              <a:spcBef>
                <a:spcPts val="0"/>
              </a:spcBef>
              <a:spcAft>
                <a:spcPts val="0"/>
              </a:spcAft>
              <a:buClr>
                <a:schemeClr val="dk1"/>
              </a:buClr>
              <a:buSzPct val="100000"/>
              <a:buChar char="●"/>
            </a:pPr>
            <a:r>
              <a:rPr lang="en" sz="2750">
                <a:solidFill>
                  <a:schemeClr val="dk1"/>
                </a:solidFill>
              </a:rPr>
              <a:t>Database interaction:</a:t>
            </a:r>
            <a:endParaRPr sz="2750">
              <a:solidFill>
                <a:schemeClr val="dk1"/>
              </a:solidFill>
            </a:endParaRPr>
          </a:p>
          <a:p>
            <a:pPr indent="-298450" lvl="1" marL="1371600" rtl="0" algn="l">
              <a:lnSpc>
                <a:spcPct val="200000"/>
              </a:lnSpc>
              <a:spcBef>
                <a:spcPts val="0"/>
              </a:spcBef>
              <a:spcAft>
                <a:spcPts val="0"/>
              </a:spcAft>
              <a:buClr>
                <a:schemeClr val="dk1"/>
              </a:buClr>
              <a:buSzPct val="100000"/>
              <a:buChar char="○"/>
            </a:pPr>
            <a:r>
              <a:rPr lang="en" sz="2750">
                <a:solidFill>
                  <a:schemeClr val="dk1"/>
                </a:solidFill>
              </a:rPr>
              <a:t>The data inputted by the user would populate the CLIENT, USERNAME_ARCHIVE, EMAIL_ARCHIVE, PHONE_NUMBER_ARCHIVE, and ACCOUNT tables respectively.</a:t>
            </a:r>
            <a:endParaRPr b="1" sz="2750">
              <a:solidFill>
                <a:schemeClr val="dk1"/>
              </a:solidFill>
            </a:endParaRPr>
          </a:p>
          <a:p>
            <a:pPr indent="0" lvl="0" marL="0" rtl="0" algn="l">
              <a:lnSpc>
                <a:spcPct val="100000"/>
              </a:lnSpc>
              <a:spcBef>
                <a:spcPts val="0"/>
              </a:spcBef>
              <a:spcAft>
                <a:spcPts val="0"/>
              </a:spcAft>
              <a:buClr>
                <a:schemeClr val="dk1"/>
              </a:buClr>
              <a:buSzPct val="91666"/>
              <a:buFont typeface="Arial"/>
              <a:buNone/>
            </a:pPr>
            <a:r>
              <a:t/>
            </a:r>
            <a:endParaRPr b="1" sz="12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Functional requirements</a:t>
            </a: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0"/>
              </a:spcAft>
              <a:buClr>
                <a:schemeClr val="dk1"/>
              </a:buClr>
              <a:buSzPts val="1100"/>
              <a:buFont typeface="Arial"/>
              <a:buNone/>
            </a:pPr>
            <a:r>
              <a:rPr b="1" lang="en" sz="1100">
                <a:solidFill>
                  <a:schemeClr val="dk1"/>
                </a:solidFill>
              </a:rPr>
              <a:t>Deposit:</a:t>
            </a:r>
            <a:endParaRPr sz="1100">
              <a:solidFill>
                <a:schemeClr val="dk1"/>
              </a:solidFill>
            </a:endParaRPr>
          </a:p>
          <a:p>
            <a:pPr indent="-298450" lvl="0" marL="457200" rtl="0" algn="l">
              <a:lnSpc>
                <a:spcPct val="200000"/>
              </a:lnSpc>
              <a:spcBef>
                <a:spcPts val="0"/>
              </a:spcBef>
              <a:spcAft>
                <a:spcPts val="0"/>
              </a:spcAft>
              <a:buClr>
                <a:schemeClr val="dk1"/>
              </a:buClr>
              <a:buSzPts val="1100"/>
              <a:buChar char="●"/>
            </a:pPr>
            <a:r>
              <a:rPr lang="en" sz="1100">
                <a:solidFill>
                  <a:schemeClr val="dk1"/>
                </a:solidFill>
              </a:rPr>
              <a:t>Input:</a:t>
            </a:r>
            <a:endParaRPr sz="1100">
              <a:solidFill>
                <a:schemeClr val="dk1"/>
              </a:solidFill>
            </a:endParaRPr>
          </a:p>
          <a:p>
            <a:pPr indent="-298450" lvl="1" marL="914400" rtl="0" algn="l">
              <a:lnSpc>
                <a:spcPct val="200000"/>
              </a:lnSpc>
              <a:spcBef>
                <a:spcPts val="0"/>
              </a:spcBef>
              <a:spcAft>
                <a:spcPts val="0"/>
              </a:spcAft>
              <a:buClr>
                <a:schemeClr val="dk1"/>
              </a:buClr>
              <a:buSzPts val="1100"/>
              <a:buChar char="○"/>
            </a:pPr>
            <a:r>
              <a:rPr lang="en" sz="1100">
                <a:solidFill>
                  <a:schemeClr val="dk1"/>
                </a:solidFill>
              </a:rPr>
              <a:t>Desired deposit amount in terms of $, account type and number</a:t>
            </a:r>
            <a:endParaRPr sz="1100">
              <a:solidFill>
                <a:schemeClr val="dk1"/>
              </a:solidFill>
            </a:endParaRPr>
          </a:p>
          <a:p>
            <a:pPr indent="-298450" lvl="0" marL="457200" rtl="0" algn="l">
              <a:lnSpc>
                <a:spcPct val="200000"/>
              </a:lnSpc>
              <a:spcBef>
                <a:spcPts val="0"/>
              </a:spcBef>
              <a:spcAft>
                <a:spcPts val="0"/>
              </a:spcAft>
              <a:buClr>
                <a:schemeClr val="dk1"/>
              </a:buClr>
              <a:buSzPts val="1100"/>
              <a:buChar char="●"/>
            </a:pPr>
            <a:r>
              <a:rPr lang="en" sz="1100">
                <a:solidFill>
                  <a:schemeClr val="dk1"/>
                </a:solidFill>
              </a:rPr>
              <a:t>Output: Redirect user to the the home page reporting deposit success, or remain on deposit page if input is invalid</a:t>
            </a:r>
            <a:endParaRPr sz="1100">
              <a:solidFill>
                <a:schemeClr val="dk1"/>
              </a:solidFill>
            </a:endParaRPr>
          </a:p>
          <a:p>
            <a:pPr indent="-298450" lvl="0" marL="457200" rtl="0" algn="l">
              <a:lnSpc>
                <a:spcPct val="200000"/>
              </a:lnSpc>
              <a:spcBef>
                <a:spcPts val="0"/>
              </a:spcBef>
              <a:spcAft>
                <a:spcPts val="0"/>
              </a:spcAft>
              <a:buClr>
                <a:schemeClr val="dk1"/>
              </a:buClr>
              <a:buSzPts val="1100"/>
              <a:buChar char="●"/>
            </a:pPr>
            <a:r>
              <a:rPr lang="en" sz="1100">
                <a:solidFill>
                  <a:schemeClr val="dk1"/>
                </a:solidFill>
              </a:rPr>
              <a:t>Database Interaction:</a:t>
            </a:r>
            <a:endParaRPr sz="1100">
              <a:solidFill>
                <a:schemeClr val="dk1"/>
              </a:solidFill>
            </a:endParaRPr>
          </a:p>
          <a:p>
            <a:pPr indent="-298450" lvl="1" marL="914400" rtl="0" algn="l">
              <a:lnSpc>
                <a:spcPct val="200000"/>
              </a:lnSpc>
              <a:spcBef>
                <a:spcPts val="0"/>
              </a:spcBef>
              <a:spcAft>
                <a:spcPts val="0"/>
              </a:spcAft>
              <a:buClr>
                <a:schemeClr val="dk1"/>
              </a:buClr>
              <a:buSzPts val="1100"/>
              <a:buChar char="○"/>
            </a:pPr>
            <a:r>
              <a:rPr lang="en" sz="1100">
                <a:solidFill>
                  <a:schemeClr val="dk1"/>
                </a:solidFill>
              </a:rPr>
              <a:t>CLIENT Table queried to determine accounts associated with the client</a:t>
            </a:r>
            <a:endParaRPr sz="1100">
              <a:solidFill>
                <a:schemeClr val="dk1"/>
              </a:solidFill>
            </a:endParaRPr>
          </a:p>
          <a:p>
            <a:pPr indent="-298450" lvl="1" marL="914400" rtl="0" algn="l">
              <a:lnSpc>
                <a:spcPct val="200000"/>
              </a:lnSpc>
              <a:spcBef>
                <a:spcPts val="0"/>
              </a:spcBef>
              <a:spcAft>
                <a:spcPts val="0"/>
              </a:spcAft>
              <a:buClr>
                <a:schemeClr val="dk1"/>
              </a:buClr>
              <a:buSzPts val="1100"/>
              <a:buChar char="○"/>
            </a:pPr>
            <a:r>
              <a:rPr lang="en" sz="1100">
                <a:solidFill>
                  <a:schemeClr val="dk1"/>
                </a:solidFill>
              </a:rPr>
              <a:t>Balance field of destination account row in ACCOUNT table increased by deposit amount</a:t>
            </a:r>
            <a:endParaRPr sz="11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Functional requirements</a:t>
            </a:r>
            <a:endParaRPr/>
          </a:p>
        </p:txBody>
      </p:sp>
      <p:sp>
        <p:nvSpPr>
          <p:cNvPr id="105" name="Google Shape;105;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b="1" lang="en" sz="1100">
                <a:solidFill>
                  <a:schemeClr val="dk1"/>
                </a:solidFill>
              </a:rPr>
              <a:t>Delete Savings/Checking:</a:t>
            </a:r>
            <a:endParaRPr sz="1100">
              <a:solidFill>
                <a:schemeClr val="dk1"/>
              </a:solidFill>
            </a:endParaRPr>
          </a:p>
          <a:p>
            <a:pPr indent="-298450" lvl="0" marL="914400" rtl="0" algn="l">
              <a:lnSpc>
                <a:spcPct val="200000"/>
              </a:lnSpc>
              <a:spcBef>
                <a:spcPts val="0"/>
              </a:spcBef>
              <a:spcAft>
                <a:spcPts val="0"/>
              </a:spcAft>
              <a:buClr>
                <a:schemeClr val="dk1"/>
              </a:buClr>
              <a:buSzPts val="1100"/>
              <a:buChar char="●"/>
            </a:pPr>
            <a:r>
              <a:rPr lang="en" sz="1100">
                <a:solidFill>
                  <a:schemeClr val="dk1"/>
                </a:solidFill>
              </a:rPr>
              <a:t>Input:</a:t>
            </a:r>
            <a:endParaRPr sz="1100">
              <a:solidFill>
                <a:schemeClr val="dk1"/>
              </a:solidFill>
            </a:endParaRPr>
          </a:p>
          <a:p>
            <a:pPr indent="-298450" lvl="1" marL="1371600" rtl="0" algn="l">
              <a:lnSpc>
                <a:spcPct val="200000"/>
              </a:lnSpc>
              <a:spcBef>
                <a:spcPts val="0"/>
              </a:spcBef>
              <a:spcAft>
                <a:spcPts val="0"/>
              </a:spcAft>
              <a:buClr>
                <a:schemeClr val="dk1"/>
              </a:buClr>
              <a:buSzPts val="1100"/>
              <a:buChar char="○"/>
            </a:pPr>
            <a:r>
              <a:rPr lang="en" sz="1100">
                <a:solidFill>
                  <a:schemeClr val="dk1"/>
                </a:solidFill>
              </a:rPr>
              <a:t>The user wants to delete one of their checking/savings accounts. The user has at least 2 accounts open (checking or savings).</a:t>
            </a:r>
            <a:endParaRPr sz="1100">
              <a:solidFill>
                <a:schemeClr val="dk1"/>
              </a:solidFill>
            </a:endParaRPr>
          </a:p>
          <a:p>
            <a:pPr indent="-298450" lvl="1" marL="1371600" rtl="0" algn="l">
              <a:lnSpc>
                <a:spcPct val="200000"/>
              </a:lnSpc>
              <a:spcBef>
                <a:spcPts val="0"/>
              </a:spcBef>
              <a:spcAft>
                <a:spcPts val="0"/>
              </a:spcAft>
              <a:buClr>
                <a:schemeClr val="dk1"/>
              </a:buClr>
              <a:buSzPts val="1100"/>
              <a:buChar char="○"/>
            </a:pPr>
            <a:r>
              <a:rPr lang="en" sz="1100">
                <a:solidFill>
                  <a:schemeClr val="dk1"/>
                </a:solidFill>
              </a:rPr>
              <a:t>User has confirmed their desire to delete the account</a:t>
            </a:r>
            <a:endParaRPr sz="1100">
              <a:solidFill>
                <a:schemeClr val="dk1"/>
              </a:solidFill>
            </a:endParaRPr>
          </a:p>
          <a:p>
            <a:pPr indent="-298450" lvl="0" marL="914400" rtl="0" algn="l">
              <a:lnSpc>
                <a:spcPct val="200000"/>
              </a:lnSpc>
              <a:spcBef>
                <a:spcPts val="0"/>
              </a:spcBef>
              <a:spcAft>
                <a:spcPts val="0"/>
              </a:spcAft>
              <a:buClr>
                <a:schemeClr val="dk1"/>
              </a:buClr>
              <a:buSzPts val="1100"/>
              <a:buChar char="●"/>
            </a:pPr>
            <a:r>
              <a:rPr lang="en" sz="1100">
                <a:solidFill>
                  <a:schemeClr val="dk1"/>
                </a:solidFill>
              </a:rPr>
              <a:t>Output: </a:t>
            </a:r>
            <a:endParaRPr sz="1100">
              <a:solidFill>
                <a:schemeClr val="dk1"/>
              </a:solidFill>
            </a:endParaRPr>
          </a:p>
          <a:p>
            <a:pPr indent="-298450" lvl="1" marL="1371600" rtl="0" algn="l">
              <a:lnSpc>
                <a:spcPct val="200000"/>
              </a:lnSpc>
              <a:spcBef>
                <a:spcPts val="0"/>
              </a:spcBef>
              <a:spcAft>
                <a:spcPts val="0"/>
              </a:spcAft>
              <a:buClr>
                <a:schemeClr val="dk1"/>
              </a:buClr>
              <a:buSzPts val="1100"/>
              <a:buChar char="○"/>
            </a:pPr>
            <a:r>
              <a:rPr lang="en" sz="1100">
                <a:solidFill>
                  <a:schemeClr val="dk1"/>
                </a:solidFill>
              </a:rPr>
              <a:t>The account to be deleted is deleted, and its balance is transferred to the destination account, redirecting to the home page with a success message. </a:t>
            </a:r>
            <a:endParaRPr sz="1100">
              <a:solidFill>
                <a:schemeClr val="dk1"/>
              </a:solidFill>
            </a:endParaRPr>
          </a:p>
          <a:p>
            <a:pPr indent="-298450" lvl="1" marL="1371600" rtl="0" algn="l">
              <a:lnSpc>
                <a:spcPct val="200000"/>
              </a:lnSpc>
              <a:spcBef>
                <a:spcPts val="0"/>
              </a:spcBef>
              <a:spcAft>
                <a:spcPts val="0"/>
              </a:spcAft>
              <a:buClr>
                <a:schemeClr val="dk1"/>
              </a:buClr>
              <a:buSzPts val="1100"/>
              <a:buChar char="○"/>
            </a:pPr>
            <a:r>
              <a:rPr lang="en" sz="1100">
                <a:solidFill>
                  <a:schemeClr val="dk1"/>
                </a:solidFill>
              </a:rPr>
              <a:t>Database interactions:</a:t>
            </a:r>
            <a:endParaRPr sz="1100">
              <a:solidFill>
                <a:schemeClr val="dk1"/>
              </a:solidFill>
            </a:endParaRPr>
          </a:p>
          <a:p>
            <a:pPr indent="-298450" lvl="2" marL="1828800" rtl="0" algn="l">
              <a:lnSpc>
                <a:spcPct val="200000"/>
              </a:lnSpc>
              <a:spcBef>
                <a:spcPts val="0"/>
              </a:spcBef>
              <a:spcAft>
                <a:spcPts val="0"/>
              </a:spcAft>
              <a:buClr>
                <a:schemeClr val="dk1"/>
              </a:buClr>
              <a:buSzPts val="1100"/>
              <a:buChar char="■"/>
            </a:pPr>
            <a:r>
              <a:rPr lang="en" sz="1100">
                <a:solidFill>
                  <a:schemeClr val="dk1"/>
                </a:solidFill>
              </a:rPr>
              <a:t>The account selected to transfer remaining balance into has its balance increased by the amount currently in the account to delete.</a:t>
            </a:r>
            <a:endParaRPr sz="1100">
              <a:solidFill>
                <a:schemeClr val="dk1"/>
              </a:solidFill>
            </a:endParaRPr>
          </a:p>
          <a:p>
            <a:pPr indent="-298450" lvl="2" marL="1828800" rtl="0" algn="l">
              <a:lnSpc>
                <a:spcPct val="200000"/>
              </a:lnSpc>
              <a:spcBef>
                <a:spcPts val="0"/>
              </a:spcBef>
              <a:spcAft>
                <a:spcPts val="0"/>
              </a:spcAft>
              <a:buClr>
                <a:schemeClr val="dk1"/>
              </a:buClr>
              <a:buSzPts val="1100"/>
              <a:buChar char="■"/>
            </a:pPr>
            <a:r>
              <a:rPr lang="en" sz="1100">
                <a:solidFill>
                  <a:schemeClr val="dk1"/>
                </a:solidFill>
              </a:rPr>
              <a:t>The deleted account is removed from the ACCOUNT table.</a:t>
            </a:r>
            <a:endParaRPr b="1" sz="11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sz="11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sz="12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