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86" r:id="rId10"/>
    <p:sldId id="267" r:id="rId11"/>
    <p:sldId id="268" r:id="rId12"/>
    <p:sldId id="270" r:id="rId13"/>
    <p:sldId id="272" r:id="rId14"/>
    <p:sldId id="276" r:id="rId15"/>
    <p:sldId id="275" r:id="rId16"/>
    <p:sldId id="283" r:id="rId17"/>
    <p:sldId id="285" r:id="rId18"/>
    <p:sldId id="284" r:id="rId19"/>
    <p:sldId id="287" r:id="rId20"/>
    <p:sldId id="302" r:id="rId21"/>
    <p:sldId id="299" r:id="rId22"/>
    <p:sldId id="281" r:id="rId23"/>
    <p:sldId id="278" r:id="rId24"/>
    <p:sldId id="277" r:id="rId25"/>
    <p:sldId id="279" r:id="rId26"/>
    <p:sldId id="300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1" r:id="rId37"/>
    <p:sldId id="303" r:id="rId38"/>
    <p:sldId id="30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4FE70-34BE-DA47-B32A-FA37DFB85159}">
          <p14:sldIdLst>
            <p14:sldId id="256"/>
            <p14:sldId id="258"/>
            <p14:sldId id="260"/>
            <p14:sldId id="261"/>
            <p14:sldId id="262"/>
            <p14:sldId id="264"/>
            <p14:sldId id="265"/>
            <p14:sldId id="263"/>
            <p14:sldId id="286"/>
            <p14:sldId id="267"/>
            <p14:sldId id="268"/>
            <p14:sldId id="270"/>
            <p14:sldId id="272"/>
            <p14:sldId id="276"/>
            <p14:sldId id="275"/>
            <p14:sldId id="283"/>
            <p14:sldId id="285"/>
            <p14:sldId id="284"/>
            <p14:sldId id="287"/>
          </p14:sldIdLst>
        </p14:section>
        <p14:section name="PID" id="{CA8525B4-0B48-9541-968D-E67FDD1AF9BE}">
          <p14:sldIdLst>
            <p14:sldId id="302"/>
            <p14:sldId id="299"/>
            <p14:sldId id="281"/>
            <p14:sldId id="278"/>
            <p14:sldId id="277"/>
            <p14:sldId id="279"/>
            <p14:sldId id="300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27" autoAdjust="0"/>
  </p:normalViewPr>
  <p:slideViewPr>
    <p:cSldViewPr snapToGrid="0" snapToObjects="1">
      <p:cViewPr varScale="1">
        <p:scale>
          <a:sx n="139" d="100"/>
          <a:sy n="139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1134-DC6E-3040-B58B-EC62DA9F4BB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F1B7-34D1-D04D-9389-77BB37A8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autonomous mode that follows a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Sprinkler system on a timer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Motor +</a:t>
            </a:r>
            <a:r>
              <a:rPr lang="en-US" baseline="0" dirty="0" smtClean="0"/>
              <a:t> battery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“trust” that it works and assume </a:t>
            </a:r>
            <a:r>
              <a:rPr lang="en-US" baseline="0" smtClean="0"/>
              <a:t>ideal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You’re going</a:t>
            </a:r>
            <a:r>
              <a:rPr lang="en-US" baseline="0" dirty="0" smtClean="0"/>
              <a:t> to overshoot when you get to your goal (100% to 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PID controllers run in a loop, it’s iterative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Weights</a:t>
            </a:r>
            <a:r>
              <a:rPr lang="en-US" baseline="0" dirty="0" smtClean="0"/>
              <a:t> of each term depend on the system!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P, I, and D terms are summed and used as the controller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Air Conditioners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Airplanes auto-pilot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You may never reach it, or overshoot</a:t>
            </a:r>
            <a:r>
              <a:rPr lang="en-US" baseline="0" dirty="0" smtClean="0"/>
              <a:t>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VERY system dependent ^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</a:t>
            </a:r>
            <a:r>
              <a:rPr lang="en-US" baseline="0" dirty="0" smtClean="0"/>
              <a:t> term would be target distance 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Based on the previous definition, is this a closed or open loop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Explain how the students observe</a:t>
            </a:r>
            <a:r>
              <a:rPr lang="en-US" baseline="0" dirty="0" smtClean="0"/>
              <a:t> where the robot is and come up with a control command to give the robot, but this has a problem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requires training, learning, ‘piloting’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Robot might not drive perfectly straight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Might slip, or be going uphill and will require the driver to manually add more power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far, the driver has had to learn each robot.. and every robot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story is different for autonomous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How do</a:t>
            </a:r>
            <a:r>
              <a:rPr lang="en-US" baseline="0" dirty="0" smtClean="0"/>
              <a:t> you actually write this in terms of motors and sensors?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4F1B7-34D1-D04D-9389-77BB37A82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8182-7A0F-EA4E-8832-F073A3F4064B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6BBA-ECFE-F243-B736-37571A5A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PID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Sensing and Control Systems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 Kourchians</a:t>
            </a:r>
          </a:p>
          <a:p>
            <a:r>
              <a:rPr lang="en-US" dirty="0" smtClean="0"/>
              <a:t>“Mr. 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8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6224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4018" y="2679587"/>
            <a:ext cx="1697123" cy="2449375"/>
            <a:chOff x="4935149" y="1825256"/>
            <a:chExt cx="2496027" cy="3602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357968" y="4477429"/>
              <a:ext cx="0" cy="56835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57968" y="5045785"/>
              <a:ext cx="371008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056018" y="5045785"/>
              <a:ext cx="301950" cy="38186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86960" y="4592876"/>
              <a:ext cx="371008" cy="1332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118193" y="3997879"/>
              <a:ext cx="479550" cy="47955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53023" y="4060055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4887" y="4122231"/>
              <a:ext cx="175490" cy="1804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55548" y="4122231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363555" y="4184407"/>
              <a:ext cx="87745" cy="902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6447" y="4533672"/>
              <a:ext cx="154214" cy="15410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5"/>
              <a:endCxn id="29" idx="0"/>
            </p:cNvCxnSpPr>
            <p:nvPr/>
          </p:nvCxnSpPr>
          <p:spPr>
            <a:xfrm>
              <a:off x="5802875" y="4379690"/>
              <a:ext cx="130679" cy="15398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727980" y="4302679"/>
              <a:ext cx="87745" cy="902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94968" y="2782741"/>
              <a:ext cx="10125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325231" y="2249347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383781" y="2389665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807401" y="2394163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556" y="2249351"/>
              <a:ext cx="764583" cy="25484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392103" y="238967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815718" y="2394166"/>
              <a:ext cx="229045" cy="22904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Cloud 41"/>
            <p:cNvSpPr/>
            <p:nvPr/>
          </p:nvSpPr>
          <p:spPr>
            <a:xfrm>
              <a:off x="4935149" y="1825256"/>
              <a:ext cx="2496027" cy="1628167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585032" y="377707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694609" y="3591647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22379" y="3390006"/>
              <a:ext cx="85645" cy="88065"/>
            </a:xfrm>
            <a:prstGeom prst="ellipse">
              <a:avLst/>
            </a:prstGeom>
            <a:noFill/>
            <a:ln w="952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0" idx="6"/>
            </p:cNvCxnSpPr>
            <p:nvPr/>
          </p:nvCxnSpPr>
          <p:spPr>
            <a:xfrm>
              <a:off x="5815725" y="4347791"/>
              <a:ext cx="539268" cy="37502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79303" y="2782741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1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2372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robot.drive(X);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55812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324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2"/>
            <a:ext cx="2540161" cy="36816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64714" y="2842303"/>
            <a:ext cx="237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 smtClean="0"/>
              <a:t>oid go()</a:t>
            </a:r>
          </a:p>
          <a:p>
            <a:r>
              <a:rPr lang="is-IS" dirty="0" smtClean="0"/>
              <a:t>{</a:t>
            </a:r>
          </a:p>
          <a:p>
            <a:r>
              <a:rPr lang="is-IS" dirty="0" smtClean="0"/>
              <a:t>	..</a:t>
            </a:r>
          </a:p>
          <a:p>
            <a:r>
              <a:rPr lang="is-IS" dirty="0" smtClean="0"/>
              <a:t>	robot.motors(100);</a:t>
            </a:r>
          </a:p>
          <a:p>
            <a:r>
              <a:rPr lang="is-IS" dirty="0" smtClean="0"/>
              <a:t>	wait(1_SEC);</a:t>
            </a:r>
          </a:p>
          <a:p>
            <a:r>
              <a:rPr lang="is-IS" dirty="0"/>
              <a:t>	</a:t>
            </a:r>
            <a:r>
              <a:rPr lang="is-IS" dirty="0" smtClean="0"/>
              <a:t>robot.motors(0);	 ..</a:t>
            </a:r>
          </a:p>
          <a:p>
            <a:r>
              <a:rPr lang="is-IS" dirty="0" smtClean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831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499512" y="1881541"/>
            <a:ext cx="3187288" cy="43400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5509" y="342757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0478" y="360724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662900" y="361300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27530" y="4173270"/>
            <a:ext cx="39453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36492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95884" y="1881542"/>
            <a:ext cx="15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utonomous.c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3691" y="2361339"/>
            <a:ext cx="26782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is-IS" dirty="0"/>
              <a:t>oid go()</a:t>
            </a:r>
          </a:p>
          <a:p>
            <a:r>
              <a:rPr lang="is-IS" dirty="0"/>
              <a:t>{</a:t>
            </a:r>
          </a:p>
          <a:p>
            <a:r>
              <a:rPr lang="is-IS" dirty="0"/>
              <a:t>	..</a:t>
            </a:r>
          </a:p>
          <a:p>
            <a:r>
              <a:rPr lang="is-IS" dirty="0"/>
              <a:t>	robot.motors(100)</a:t>
            </a:r>
            <a:r>
              <a:rPr lang="is-IS" dirty="0" smtClean="0"/>
              <a:t>;</a:t>
            </a:r>
          </a:p>
          <a:p>
            <a:endParaRPr lang="is-IS" dirty="0"/>
          </a:p>
          <a:p>
            <a:r>
              <a:rPr lang="is-IS" dirty="0"/>
              <a:t>	while(encoder &lt; 1000)</a:t>
            </a:r>
          </a:p>
          <a:p>
            <a:r>
              <a:rPr lang="is-IS" dirty="0"/>
              <a:t>	{</a:t>
            </a:r>
          </a:p>
          <a:p>
            <a:r>
              <a:rPr lang="is-IS" dirty="0"/>
              <a:t>	 </a:t>
            </a:r>
            <a:r>
              <a:rPr lang="is-IS" dirty="0" smtClean="0"/>
              <a:t>   encoder = robot.read();</a:t>
            </a:r>
          </a:p>
          <a:p>
            <a:r>
              <a:rPr lang="is-IS" dirty="0"/>
              <a:t>	</a:t>
            </a:r>
            <a:r>
              <a:rPr lang="is-IS" dirty="0" smtClean="0"/>
              <a:t>}</a:t>
            </a:r>
            <a:r>
              <a:rPr lang="is-IS" dirty="0"/>
              <a:t>	</a:t>
            </a:r>
            <a:endParaRPr lang="is-IS" dirty="0" smtClean="0"/>
          </a:p>
          <a:p>
            <a:endParaRPr lang="is-IS" dirty="0"/>
          </a:p>
          <a:p>
            <a:r>
              <a:rPr lang="is-IS" dirty="0"/>
              <a:t>	robot.motors(0);</a:t>
            </a:r>
          </a:p>
          <a:p>
            <a:r>
              <a:rPr lang="is-IS" dirty="0"/>
              <a:t>	 ..</a:t>
            </a:r>
          </a:p>
          <a:p>
            <a:r>
              <a:rPr lang="is-I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Oval 2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15483" y="4173270"/>
            <a:ext cx="1747417" cy="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1563" y="4856065"/>
            <a:ext cx="137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X+Error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15483" y="4817323"/>
            <a:ext cx="2106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8856" y="4207999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3" y="2691354"/>
            <a:ext cx="0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8634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5089277" y="3356366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33465" y="335060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08434" y="353027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950856" y="35360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12471" y="4872177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592" y="4881476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12470" y="2608087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068" y="2256050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542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8943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P</a:t>
            </a:r>
            <a:r>
              <a:rPr lang="en-US" sz="2800" u="sng" dirty="0" smtClean="0"/>
              <a:t>roportional</a:t>
            </a:r>
          </a:p>
          <a:p>
            <a:endParaRPr lang="en-US" sz="2800" dirty="0"/>
          </a:p>
          <a:p>
            <a:r>
              <a:rPr lang="en-US" sz="2800" dirty="0" smtClean="0"/>
              <a:t>Present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/>
              <a:t>P</a:t>
            </a:r>
            <a:r>
              <a:rPr lang="en-US" sz="2400" dirty="0"/>
              <a:t>*Error </a:t>
            </a: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68580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I</a:t>
            </a:r>
            <a:r>
              <a:rPr lang="en-US" sz="2800" u="sng" dirty="0" smtClean="0"/>
              <a:t>ntegral</a:t>
            </a:r>
          </a:p>
          <a:p>
            <a:endParaRPr lang="en-US" sz="2800" dirty="0" smtClean="0"/>
          </a:p>
          <a:p>
            <a:r>
              <a:rPr lang="en-US" sz="2800" dirty="0" smtClean="0"/>
              <a:t>Past</a:t>
            </a:r>
          </a:p>
          <a:p>
            <a:endParaRPr lang="en-US" sz="2800" dirty="0" smtClean="0"/>
          </a:p>
          <a:p>
            <a:r>
              <a:rPr lang="en-US" sz="2800" b="1" dirty="0"/>
              <a:t>I</a:t>
            </a:r>
            <a:r>
              <a:rPr lang="en-US" sz="2400" dirty="0" smtClean="0"/>
              <a:t>*Sum_of_Errors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55725" y="1417639"/>
            <a:ext cx="2959637" cy="534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/>
              <a:t>D</a:t>
            </a:r>
            <a:r>
              <a:rPr lang="en-US" sz="2800" u="sng" dirty="0" smtClean="0"/>
              <a:t>erivative</a:t>
            </a:r>
          </a:p>
          <a:p>
            <a:endParaRPr lang="en-US" sz="2800" dirty="0"/>
          </a:p>
          <a:p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2800" b="1" dirty="0"/>
              <a:t>D</a:t>
            </a:r>
            <a:r>
              <a:rPr lang="en-US" sz="2400" dirty="0"/>
              <a:t>*(Error- Last_Error)</a:t>
            </a:r>
          </a:p>
          <a:p>
            <a:endParaRPr lang="en-US" sz="2800" dirty="0" smtClean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1069046" y="4173401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4227567" y="4447493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7340402" y="4541894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051988" y="5490889"/>
            <a:ext cx="1023361" cy="703501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7282142" y="5764981"/>
            <a:ext cx="651669" cy="429409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1327908" y="5859382"/>
            <a:ext cx="508407" cy="335008"/>
          </a:xfrm>
          <a:prstGeom prst="snip2SameRect">
            <a:avLst>
              <a:gd name="adj1" fmla="val 43942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1281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20918" y="30580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395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167-i1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63" y="3740575"/>
            <a:ext cx="3907247" cy="311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PID in the real world</a:t>
            </a:r>
            <a:endParaRPr lang="en-US" dirty="0"/>
          </a:p>
        </p:txBody>
      </p:sp>
      <p:pic>
        <p:nvPicPr>
          <p:cNvPr id="4" name="Picture 3" descr="PIA14839-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1278982"/>
            <a:ext cx="4894131" cy="2752460"/>
          </a:xfrm>
          <a:prstGeom prst="rect">
            <a:avLst/>
          </a:prstGeom>
        </p:spPr>
      </p:pic>
      <p:pic>
        <p:nvPicPr>
          <p:cNvPr id="6" name="Picture 5" descr="Tesla-Model-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2" y="4002058"/>
            <a:ext cx="4894132" cy="2855942"/>
          </a:xfrm>
          <a:prstGeom prst="rect">
            <a:avLst/>
          </a:prstGeom>
        </p:spPr>
      </p:pic>
      <p:pic>
        <p:nvPicPr>
          <p:cNvPr id="7" name="Picture 6" descr="141002-self-driving-car-02_f124b0329691bfb4519f2108e0a1042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45" y="1293249"/>
            <a:ext cx="3725765" cy="21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24" y="-48406"/>
            <a:ext cx="8229600" cy="1143000"/>
          </a:xfrm>
        </p:spPr>
        <p:txBody>
          <a:bodyPr/>
          <a:lstStyle/>
          <a:p>
            <a:r>
              <a:rPr lang="en-US" dirty="0" smtClean="0"/>
              <a:t>Next Time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3416781" y="3496901"/>
            <a:ext cx="1098953" cy="1764799"/>
          </a:xfrm>
          <a:prstGeom prst="can">
            <a:avLst>
              <a:gd name="adj" fmla="val 8029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5400000">
            <a:off x="4410362" y="4071051"/>
            <a:ext cx="364947" cy="628162"/>
          </a:xfrm>
          <a:prstGeom prst="can">
            <a:avLst>
              <a:gd name="adj" fmla="val 860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8783255">
            <a:off x="4276727" y="3500514"/>
            <a:ext cx="2303953" cy="36494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4773008" y="4245166"/>
            <a:ext cx="151297" cy="260567"/>
          </a:xfrm>
          <a:prstGeom prst="can">
            <a:avLst>
              <a:gd name="adj" fmla="val 8606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05455" y="2600147"/>
            <a:ext cx="734083" cy="7340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 rot="5400000">
            <a:off x="4171137" y="1972986"/>
            <a:ext cx="990430" cy="1487342"/>
          </a:xfrm>
          <a:prstGeom prst="curved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0J4617.12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70271"/>
            <a:ext cx="1171613" cy="997336"/>
          </a:xfrm>
          <a:prstGeom prst="rect">
            <a:avLst/>
          </a:prstGeom>
        </p:spPr>
      </p:pic>
      <p:pic>
        <p:nvPicPr>
          <p:cNvPr id="16" name="Picture 15" descr="0J5824.600x48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84"/>
            <a:ext cx="3083858" cy="2467087"/>
          </a:xfrm>
          <a:prstGeom prst="rect">
            <a:avLst/>
          </a:prstGeom>
        </p:spPr>
      </p:pic>
      <p:pic>
        <p:nvPicPr>
          <p:cNvPr id="17" name="Picture 16" descr="0J6021.600x48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9" y="4734565"/>
            <a:ext cx="2083270" cy="166661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01526" y="1103184"/>
            <a:ext cx="6332043" cy="546587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05649" y="1206004"/>
            <a:ext cx="493406" cy="3015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999055" y="1113575"/>
            <a:ext cx="2402169" cy="87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Hardware:</a:t>
            </a:r>
          </a:p>
          <a:p>
            <a:pPr algn="l"/>
            <a:r>
              <a:rPr lang="en-US" sz="2800" b="1" dirty="0" smtClean="0"/>
              <a:t>October 1st</a:t>
            </a:r>
          </a:p>
          <a:p>
            <a:pPr algn="l"/>
            <a:endParaRPr lang="en-US" sz="28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871134" y="4202658"/>
            <a:ext cx="2373375" cy="138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Math and Code:</a:t>
            </a:r>
          </a:p>
          <a:p>
            <a:pPr algn="l"/>
            <a:r>
              <a:rPr lang="en-US" sz="2400" b="1" dirty="0" smtClean="0"/>
              <a:t>October 8th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982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24" y="-48406"/>
            <a:ext cx="8229600" cy="1143000"/>
          </a:xfrm>
        </p:spPr>
        <p:txBody>
          <a:bodyPr/>
          <a:lstStyle/>
          <a:p>
            <a:r>
              <a:rPr lang="en-US" dirty="0" smtClean="0"/>
              <a:t>Next Time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basic_set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8" y="1094594"/>
            <a:ext cx="7354177" cy="55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8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9219" y="790368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4219689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8" name="Curved Connector 7"/>
          <p:cNvCxnSpPr>
            <a:stCxn id="5" idx="2"/>
            <a:endCxn id="4" idx="2"/>
          </p:cNvCxnSpPr>
          <p:nvPr/>
        </p:nvCxnSpPr>
        <p:spPr>
          <a:xfrm rot="10800000">
            <a:off x="3346905" y="1598499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443" y="31081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Position</a:t>
            </a:r>
            <a:r>
              <a:rPr lang="en-US" dirty="0"/>
              <a:t> </a:t>
            </a:r>
            <a:r>
              <a:rPr lang="en-US" dirty="0" smtClean="0"/>
              <a:t>Control Using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0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15483" y="4937622"/>
            <a:ext cx="175581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1604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100	 = 2 * 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59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011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9508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63750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99119" y="4937622"/>
            <a:ext cx="67217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30720" y="4946921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20</a:t>
            </a:r>
            <a:r>
              <a:rPr lang="en-US" sz="2800" dirty="0"/>
              <a:t>	</a:t>
            </a:r>
            <a:r>
              <a:rPr lang="en-US" sz="2800" dirty="0" smtClean="0"/>
              <a:t>	 = 2 *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3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92289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Control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44453" y="3416051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9422" y="359572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161844" y="3601480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874424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482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7080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660846" y="1552700"/>
            <a:ext cx="4329967" cy="4063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Motor = P * Error</a:t>
            </a:r>
          </a:p>
          <a:p>
            <a:pPr algn="l"/>
            <a:r>
              <a:rPr lang="en-US" sz="2800" dirty="0" smtClean="0"/>
              <a:t>1</a:t>
            </a:r>
            <a:r>
              <a:rPr lang="en-US" sz="2800" dirty="0"/>
              <a:t>	</a:t>
            </a:r>
            <a:r>
              <a:rPr lang="en-US" sz="2800" dirty="0" smtClean="0"/>
              <a:t>	 = 2 * 1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09681" y="4937622"/>
            <a:ext cx="3616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6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5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84096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47975" y="4937622"/>
            <a:ext cx="1755812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7824" y="341605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57192" y="4944570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36830" y="4937622"/>
            <a:ext cx="1666957" cy="69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2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138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333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70388" y="4937622"/>
            <a:ext cx="933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24781" y="342693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38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6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29800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29800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</a:t>
            </a:r>
            <a:r>
              <a:rPr lang="en-US" sz="2800" dirty="0" smtClean="0">
                <a:solidFill>
                  <a:srgbClr val="000000"/>
                </a:solidFill>
              </a:rPr>
              <a:t>	 		= 0.5 * 75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13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25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67335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0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57688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02866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</a:t>
            </a:r>
            <a:r>
              <a:rPr lang="en-US" sz="2800" dirty="0" smtClean="0">
                <a:solidFill>
                  <a:srgbClr val="000000"/>
                </a:solidFill>
              </a:rPr>
              <a:t>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-17</a:t>
            </a:r>
            <a:r>
              <a:rPr lang="en-US" sz="2800" dirty="0">
                <a:solidFill>
                  <a:srgbClr val="FFFFFF"/>
                </a:solidFill>
              </a:rPr>
              <a:t>			= 0.5 * </a:t>
            </a:r>
            <a:r>
              <a:rPr lang="en-US" sz="2800" dirty="0" smtClean="0">
                <a:solidFill>
                  <a:srgbClr val="FFFFFF"/>
                </a:solidFill>
              </a:rPr>
              <a:t>-35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0124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35452" y="3421811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71251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-85			= -35 + -50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</a:t>
            </a:r>
            <a:r>
              <a:rPr lang="en-US" sz="2800" dirty="0" smtClean="0">
                <a:solidFill>
                  <a:srgbClr val="000000"/>
                </a:solidFill>
              </a:rPr>
              <a:t>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-43	 </a:t>
            </a:r>
            <a:r>
              <a:rPr lang="en-US" sz="2800" dirty="0">
                <a:solidFill>
                  <a:srgbClr val="FFFFFF"/>
                </a:solidFill>
              </a:rPr>
              <a:t>		= 0.5 * </a:t>
            </a:r>
            <a:r>
              <a:rPr lang="en-US" sz="2800" dirty="0" smtClean="0">
                <a:solidFill>
                  <a:srgbClr val="FFFFFF"/>
                </a:solidFill>
              </a:rPr>
              <a:t>-85</a:t>
            </a:r>
            <a:endParaRPr lang="en-US" sz="2800" dirty="0">
              <a:solidFill>
                <a:srgbClr val="FFFFFF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97900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24781" y="3421811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7501" y="3425187"/>
            <a:ext cx="979006" cy="478708"/>
            <a:chOff x="157317" y="3416051"/>
            <a:chExt cx="979006" cy="478708"/>
          </a:xfrm>
        </p:grpSpPr>
        <p:sp>
          <p:nvSpPr>
            <p:cNvPr id="3" name="Rectangle 2"/>
            <p:cNvSpPr/>
            <p:nvPr/>
          </p:nvSpPr>
          <p:spPr>
            <a:xfrm>
              <a:off x="157317" y="3416051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2286" y="359572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Oval 25"/>
            <p:cNvSpPr/>
            <p:nvPr/>
          </p:nvSpPr>
          <p:spPr>
            <a:xfrm>
              <a:off x="774708" y="3601480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44582" y="4937622"/>
            <a:ext cx="12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-Error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7974" y="2673532"/>
            <a:ext cx="1" cy="24309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572" y="232149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24922" y="1417637"/>
            <a:ext cx="4065892" cy="5096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/>
              <a:t>Error_Sum</a:t>
            </a:r>
            <a:r>
              <a:rPr lang="en-US" sz="2800" b="1" dirty="0" smtClean="0"/>
              <a:t>   =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+ Error</a:t>
            </a:r>
          </a:p>
          <a:p>
            <a:pPr algn="l"/>
            <a:r>
              <a:rPr lang="en-US" sz="2800" dirty="0" smtClean="0"/>
              <a:t>50			= 0 + 50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95			= 50 + 45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95 + 20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115			= 115 + 0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75			= 115 + -40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25			= 75 + -50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-35			= 25 + -60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-75</a:t>
            </a:r>
            <a:r>
              <a:rPr lang="en-US" sz="2800" dirty="0" smtClean="0">
                <a:solidFill>
                  <a:srgbClr val="000000"/>
                </a:solidFill>
              </a:rPr>
              <a:t>		</a:t>
            </a:r>
            <a:r>
              <a:rPr lang="en-US" sz="2800" dirty="0" smtClean="0">
                <a:solidFill>
                  <a:srgbClr val="000000"/>
                </a:solidFill>
              </a:rPr>
              <a:t>	= </a:t>
            </a:r>
            <a:r>
              <a:rPr lang="en-US" sz="2800" dirty="0" smtClean="0">
                <a:solidFill>
                  <a:srgbClr val="000000"/>
                </a:solidFill>
              </a:rPr>
              <a:t>-35 + </a:t>
            </a:r>
            <a:r>
              <a:rPr lang="en-US" sz="2800" dirty="0" smtClean="0">
                <a:solidFill>
                  <a:srgbClr val="000000"/>
                </a:solidFill>
              </a:rPr>
              <a:t>-40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/>
              <a:t>Motor	= I * </a:t>
            </a:r>
            <a:r>
              <a:rPr lang="en-US" sz="2800" b="1" dirty="0" err="1" smtClean="0"/>
              <a:t>Error_Sum</a:t>
            </a:r>
            <a:r>
              <a:rPr lang="en-US" sz="2800" b="1" dirty="0" smtClean="0"/>
              <a:t> </a:t>
            </a:r>
          </a:p>
          <a:p>
            <a:pPr algn="l"/>
            <a:r>
              <a:rPr lang="en-US" sz="2800" dirty="0" smtClean="0"/>
              <a:t>25			= 0.5 * 50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48			= 0.5 * 95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56			= 0.5 * 115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38</a:t>
            </a:r>
            <a:r>
              <a:rPr lang="en-US" sz="2800" dirty="0" smtClean="0">
                <a:solidFill>
                  <a:srgbClr val="000000"/>
                </a:solidFill>
              </a:rPr>
              <a:t>	 		= 0.5 * 75</a:t>
            </a: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13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25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-17</a:t>
            </a:r>
            <a:r>
              <a:rPr lang="en-US" sz="2800" dirty="0">
                <a:solidFill>
                  <a:srgbClr val="000000"/>
                </a:solidFill>
              </a:rPr>
              <a:t>			= 0.5 * </a:t>
            </a:r>
            <a:r>
              <a:rPr lang="en-US" sz="2800" dirty="0" smtClean="0">
                <a:solidFill>
                  <a:srgbClr val="000000"/>
                </a:solidFill>
              </a:rPr>
              <a:t>-35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-38</a:t>
            </a:r>
            <a:r>
              <a:rPr lang="en-US" sz="2800" dirty="0" smtClean="0">
                <a:solidFill>
                  <a:srgbClr val="000000"/>
                </a:solidFill>
              </a:rPr>
              <a:t>	 </a:t>
            </a:r>
            <a:r>
              <a:rPr lang="en-US" sz="2800" dirty="0">
                <a:solidFill>
                  <a:srgbClr val="000000"/>
                </a:solidFill>
              </a:rPr>
              <a:t>		= 0.5 * </a:t>
            </a:r>
            <a:r>
              <a:rPr lang="en-US" sz="2800" dirty="0" smtClean="0">
                <a:solidFill>
                  <a:srgbClr val="000000"/>
                </a:solidFill>
              </a:rPr>
              <a:t>-75</a:t>
            </a:r>
            <a:endParaRPr lang="en-US" sz="2800" dirty="0">
              <a:solidFill>
                <a:srgbClr val="000000"/>
              </a:solidFill>
            </a:endParaRPr>
          </a:p>
          <a:p>
            <a:pPr algn="l"/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35452" y="4932459"/>
            <a:ext cx="8410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0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[RESULTING ERROR PLOT OF THE SYSTEM ABOVE]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5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Derivative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P, I, D Error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234"/>
            <a:ext cx="8229600" cy="1143000"/>
          </a:xfrm>
        </p:spPr>
        <p:txBody>
          <a:bodyPr/>
          <a:lstStyle/>
          <a:p>
            <a:r>
              <a:rPr lang="en-US" dirty="0" smtClean="0"/>
              <a:t>PID Tuning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39219" y="1598499"/>
            <a:ext cx="2477772" cy="1616259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Physical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sp>
        <p:nvSpPr>
          <p:cNvPr id="5" name="Cloud 4"/>
          <p:cNvSpPr/>
          <p:nvPr/>
        </p:nvSpPr>
        <p:spPr>
          <a:xfrm>
            <a:off x="3339219" y="5027820"/>
            <a:ext cx="2477772" cy="161625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Desired</a:t>
            </a:r>
          </a:p>
          <a:p>
            <a:pPr algn="ctr"/>
            <a:r>
              <a:rPr lang="en-US" sz="2000" dirty="0" smtClean="0"/>
              <a:t>World</a:t>
            </a:r>
          </a:p>
        </p:txBody>
      </p:sp>
      <p:cxnSp>
        <p:nvCxnSpPr>
          <p:cNvPr id="6" name="Curved Connector 5"/>
          <p:cNvCxnSpPr>
            <a:stCxn id="5" idx="2"/>
            <a:endCxn id="4" idx="2"/>
          </p:cNvCxnSpPr>
          <p:nvPr/>
        </p:nvCxnSpPr>
        <p:spPr>
          <a:xfrm rot="10800000">
            <a:off x="3346905" y="2406630"/>
            <a:ext cx="12700" cy="3429321"/>
          </a:xfrm>
          <a:prstGeom prst="curvedConnector3">
            <a:avLst>
              <a:gd name="adj1" fmla="val 1311898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443" y="3916322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>
            <a:off x="5814926" y="2406629"/>
            <a:ext cx="12700" cy="3429321"/>
          </a:xfrm>
          <a:prstGeom prst="curvedConnector3">
            <a:avLst>
              <a:gd name="adj1" fmla="val 1216566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83849" y="3916323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1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Loop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942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57968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4"/>
            <a:endCxn id="29" idx="0"/>
          </p:cNvCxnSpPr>
          <p:nvPr/>
        </p:nvCxnSpPr>
        <p:spPr>
          <a:xfrm>
            <a:off x="5933554" y="4392903"/>
            <a:ext cx="0" cy="1407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9681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399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464" y="3478071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9242" y="3591647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64211" y="377131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2506633" y="3777076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5333556" y="2249347"/>
            <a:ext cx="1756258" cy="533395"/>
            <a:chOff x="3479714" y="5394803"/>
            <a:chExt cx="2248792" cy="68298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942482" y="6077786"/>
              <a:ext cx="129652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749500" y="5394803"/>
              <a:ext cx="979006" cy="3263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24469" y="557447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66891" y="5580232"/>
              <a:ext cx="293279" cy="2932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79714" y="5394803"/>
              <a:ext cx="979006" cy="3263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4683" y="557447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097105" y="5580232"/>
              <a:ext cx="293279" cy="29327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013776" y="3771316"/>
            <a:ext cx="3042242" cy="3509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776" y="4122231"/>
            <a:ext cx="2607374" cy="4706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65442" y="44032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330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72" y="3434225"/>
            <a:ext cx="90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57968" y="4477429"/>
            <a:ext cx="0" cy="56835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57968" y="5045785"/>
            <a:ext cx="371008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56018" y="5045785"/>
            <a:ext cx="301950" cy="3818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960" y="4592876"/>
            <a:ext cx="371008" cy="1332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118193" y="3997879"/>
            <a:ext cx="479550" cy="479550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3023" y="4060055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4887" y="4122231"/>
            <a:ext cx="175490" cy="18044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55548" y="4122231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63555" y="4184407"/>
            <a:ext cx="87745" cy="90224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56447" y="4533672"/>
            <a:ext cx="154214" cy="15410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5"/>
            <a:endCxn id="29" idx="0"/>
          </p:cNvCxnSpPr>
          <p:nvPr/>
        </p:nvCxnSpPr>
        <p:spPr>
          <a:xfrm>
            <a:off x="5802875" y="4379690"/>
            <a:ext cx="130679" cy="1539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27980" y="4302679"/>
            <a:ext cx="87745" cy="90224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4968" y="2782741"/>
            <a:ext cx="1012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5231" y="2249347"/>
            <a:ext cx="764583" cy="254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83781" y="2389665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Oval 37"/>
          <p:cNvSpPr/>
          <p:nvPr/>
        </p:nvSpPr>
        <p:spPr>
          <a:xfrm>
            <a:off x="6807401" y="2394163"/>
            <a:ext cx="229045" cy="229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333556" y="2249351"/>
            <a:ext cx="764583" cy="25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392103" y="238967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Oval 40"/>
          <p:cNvSpPr/>
          <p:nvPr/>
        </p:nvSpPr>
        <p:spPr>
          <a:xfrm>
            <a:off x="5815718" y="2394166"/>
            <a:ext cx="229045" cy="22904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249" y="3618891"/>
            <a:ext cx="2012769" cy="5033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4935149" y="1825256"/>
            <a:ext cx="2496027" cy="162816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43" name="Oval 42"/>
          <p:cNvSpPr/>
          <p:nvPr/>
        </p:nvSpPr>
        <p:spPr>
          <a:xfrm>
            <a:off x="6585032" y="377707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94609" y="3591647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22379" y="3390006"/>
            <a:ext cx="85645" cy="88065"/>
          </a:xfrm>
          <a:prstGeom prst="ellipse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0" idx="6"/>
          </p:cNvCxnSpPr>
          <p:nvPr/>
        </p:nvCxnSpPr>
        <p:spPr>
          <a:xfrm>
            <a:off x="5815725" y="4347791"/>
            <a:ext cx="539268" cy="3750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968547" y="3917930"/>
            <a:ext cx="1652603" cy="67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86147" y="4316491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36477" y="3429883"/>
            <a:ext cx="979006" cy="32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46" y="360955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1553868" y="3615312"/>
            <a:ext cx="293279" cy="29327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cxnSp>
        <p:nvCxnSpPr>
          <p:cNvPr id="56" name="Straight Arrow Connector 55"/>
          <p:cNvCxnSpPr>
            <a:stCxn id="49" idx="3"/>
            <a:endCxn id="3" idx="1"/>
          </p:cNvCxnSpPr>
          <p:nvPr/>
        </p:nvCxnSpPr>
        <p:spPr>
          <a:xfrm flipV="1">
            <a:off x="1915483" y="3583699"/>
            <a:ext cx="962005" cy="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55548" y="3917930"/>
            <a:ext cx="178318" cy="2218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52201" y="4060055"/>
            <a:ext cx="260625" cy="911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0533" y="41089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488" y="3420544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52457" y="360021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3494879" y="3605973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6079303" y="278274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44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477" y="3439222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1446" y="361889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1553868" y="3624651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19341" y="4184407"/>
            <a:ext cx="17554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15483" y="4212455"/>
            <a:ext cx="7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92289" y="3433462"/>
            <a:ext cx="979006" cy="478708"/>
            <a:chOff x="1519282" y="3424872"/>
            <a:chExt cx="764583" cy="373861"/>
          </a:xfrm>
        </p:grpSpPr>
        <p:sp>
          <p:nvSpPr>
            <p:cNvPr id="52" name="Rectangle 51"/>
            <p:cNvSpPr/>
            <p:nvPr/>
          </p:nvSpPr>
          <p:spPr>
            <a:xfrm>
              <a:off x="1519282" y="3424872"/>
              <a:ext cx="764583" cy="2548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77832" y="3565190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001452" y="3569688"/>
              <a:ext cx="229045" cy="2290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80326" y="2914024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1560" y="2914024"/>
            <a:ext cx="67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0957" y="5197666"/>
            <a:ext cx="979006" cy="326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55926" y="537733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Oval 50"/>
          <p:cNvSpPr/>
          <p:nvPr/>
        </p:nvSpPr>
        <p:spPr>
          <a:xfrm>
            <a:off x="6098348" y="5383095"/>
            <a:ext cx="293279" cy="29327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047460" y="5313682"/>
            <a:ext cx="385092" cy="41325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391627" y="4394602"/>
            <a:ext cx="260216" cy="91522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4p_webproduct_05_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8736" r="13530" b="4156"/>
          <a:stretch/>
        </p:blipFill>
        <p:spPr>
          <a:xfrm>
            <a:off x="6713519" y="2795734"/>
            <a:ext cx="2272750" cy="1501532"/>
          </a:xfrm>
          <a:prstGeom prst="rect">
            <a:avLst/>
          </a:prstGeom>
        </p:spPr>
      </p:pic>
      <p:pic>
        <p:nvPicPr>
          <p:cNvPr id="8" name="Picture 7" descr="217-2000-cim-mo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06" y="2317765"/>
            <a:ext cx="2076837" cy="20768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164288" y="2317765"/>
            <a:ext cx="78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72546" y="231776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722</Words>
  <Application>Microsoft Macintosh PowerPoint</Application>
  <PresentationFormat>On-screen Show (4:3)</PresentationFormat>
  <Paragraphs>400</Paragraphs>
  <Slides>38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PID Sensing and Control Systems</vt:lpstr>
      <vt:lpstr>PowerPoint Presentation</vt:lpstr>
      <vt:lpstr>Open Loop</vt:lpstr>
      <vt:lpstr>Closed Loop</vt:lpstr>
      <vt:lpstr>??? Loop</vt:lpstr>
      <vt:lpstr>Closed Loop</vt:lpstr>
      <vt:lpstr>Closed Loop</vt:lpstr>
      <vt:lpstr>Closed Loop</vt:lpstr>
      <vt:lpstr>Some terminology</vt:lpstr>
      <vt:lpstr>Autonomous Mode</vt:lpstr>
      <vt:lpstr>Autonomous Mode</vt:lpstr>
      <vt:lpstr>Autonomous Mode</vt:lpstr>
      <vt:lpstr>Autonomous Mode</vt:lpstr>
      <vt:lpstr>Autonomous Mode</vt:lpstr>
      <vt:lpstr>PID Control</vt:lpstr>
      <vt:lpstr>PID Control</vt:lpstr>
      <vt:lpstr>PID in the real world</vt:lpstr>
      <vt:lpstr>Next Time…</vt:lpstr>
      <vt:lpstr>Next Time…</vt:lpstr>
      <vt:lpstr>Position Control Using PID</vt:lpstr>
      <vt:lpstr>Proportional Control</vt:lpstr>
      <vt:lpstr>Proportional Control</vt:lpstr>
      <vt:lpstr>Proportional Control</vt:lpstr>
      <vt:lpstr>Proportional Control</vt:lpstr>
      <vt:lpstr>Proportional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Integral Control</vt:lpstr>
      <vt:lpstr>Derivative Control</vt:lpstr>
      <vt:lpstr>P, I, D Error Plots</vt:lpstr>
      <vt:lpstr>PID Tuning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Sensing and Control Systems</dc:title>
  <dc:creator>Ara Kourchians</dc:creator>
  <cp:lastModifiedBy>Ara Kourchians</cp:lastModifiedBy>
  <cp:revision>80</cp:revision>
  <dcterms:created xsi:type="dcterms:W3CDTF">2016-09-07T03:57:41Z</dcterms:created>
  <dcterms:modified xsi:type="dcterms:W3CDTF">2016-10-01T04:20:42Z</dcterms:modified>
</cp:coreProperties>
</file>