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Microsoft_Equation1.bin" ContentType="application/vnd.openxmlformats-officedocument.oleObject"/>
  <Override PartName="/ppt/embeddings/oleObject5.bin" ContentType="application/vnd.openxmlformats-officedocument.oleObject"/>
  <Override PartName="/ppt/embeddings/Microsoft_Equation2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oleObject9.bin" ContentType="application/vnd.openxmlformats-officedocument.oleObject"/>
  <Override PartName="/ppt/embeddings/Microsoft_Equation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0"/>
  </p:notesMasterIdLst>
  <p:sldIdLst>
    <p:sldId id="324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02" r:id="rId18"/>
    <p:sldId id="350" r:id="rId19"/>
    <p:sldId id="347" r:id="rId20"/>
    <p:sldId id="348" r:id="rId21"/>
    <p:sldId id="299" r:id="rId22"/>
    <p:sldId id="281" r:id="rId23"/>
    <p:sldId id="278" r:id="rId24"/>
    <p:sldId id="277" r:id="rId25"/>
    <p:sldId id="279" r:id="rId26"/>
    <p:sldId id="305" r:id="rId27"/>
    <p:sldId id="300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301" r:id="rId38"/>
    <p:sldId id="308" r:id="rId39"/>
    <p:sldId id="325" r:id="rId40"/>
    <p:sldId id="326" r:id="rId41"/>
    <p:sldId id="327" r:id="rId42"/>
    <p:sldId id="306" r:id="rId43"/>
    <p:sldId id="303" r:id="rId44"/>
    <p:sldId id="329" r:id="rId45"/>
    <p:sldId id="328" r:id="rId46"/>
    <p:sldId id="330" r:id="rId47"/>
    <p:sldId id="331" r:id="rId48"/>
    <p:sldId id="332" r:id="rId49"/>
    <p:sldId id="333" r:id="rId50"/>
    <p:sldId id="334" r:id="rId51"/>
    <p:sldId id="335" r:id="rId52"/>
    <p:sldId id="336" r:id="rId53"/>
    <p:sldId id="304" r:id="rId54"/>
    <p:sldId id="346" r:id="rId55"/>
    <p:sldId id="307" r:id="rId56"/>
    <p:sldId id="337" r:id="rId57"/>
    <p:sldId id="338" r:id="rId58"/>
    <p:sldId id="339" r:id="rId59"/>
    <p:sldId id="340" r:id="rId60"/>
    <p:sldId id="341" r:id="rId61"/>
    <p:sldId id="342" r:id="rId62"/>
    <p:sldId id="343" r:id="rId63"/>
    <p:sldId id="344" r:id="rId64"/>
    <p:sldId id="351" r:id="rId65"/>
    <p:sldId id="352" r:id="rId66"/>
    <p:sldId id="353" r:id="rId67"/>
    <p:sldId id="354" r:id="rId68"/>
    <p:sldId id="355" r:id="rId69"/>
    <p:sldId id="356" r:id="rId70"/>
    <p:sldId id="357" r:id="rId71"/>
    <p:sldId id="358" r:id="rId72"/>
    <p:sldId id="360" r:id="rId73"/>
    <p:sldId id="361" r:id="rId74"/>
    <p:sldId id="362" r:id="rId75"/>
    <p:sldId id="363" r:id="rId76"/>
    <p:sldId id="364" r:id="rId77"/>
    <p:sldId id="365" r:id="rId78"/>
    <p:sldId id="366" r:id="rId79"/>
    <p:sldId id="367" r:id="rId80"/>
    <p:sldId id="368" r:id="rId81"/>
    <p:sldId id="369" r:id="rId82"/>
    <p:sldId id="345" r:id="rId83"/>
    <p:sldId id="349" r:id="rId84"/>
    <p:sldId id="370" r:id="rId85"/>
    <p:sldId id="371" r:id="rId86"/>
    <p:sldId id="372" r:id="rId87"/>
    <p:sldId id="373" r:id="rId88"/>
    <p:sldId id="374" r:id="rId8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ID" id="{CA8525B4-0B48-9541-968D-E67FDD1AF9BE}">
          <p14:sldIdLst>
            <p14:sldId id="324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02"/>
            <p14:sldId id="350"/>
            <p14:sldId id="347"/>
            <p14:sldId id="348"/>
            <p14:sldId id="299"/>
            <p14:sldId id="281"/>
            <p14:sldId id="278"/>
            <p14:sldId id="277"/>
            <p14:sldId id="279"/>
            <p14:sldId id="305"/>
            <p14:sldId id="300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1"/>
            <p14:sldId id="308"/>
            <p14:sldId id="325"/>
            <p14:sldId id="326"/>
            <p14:sldId id="327"/>
            <p14:sldId id="306"/>
            <p14:sldId id="303"/>
            <p14:sldId id="329"/>
            <p14:sldId id="328"/>
            <p14:sldId id="330"/>
            <p14:sldId id="331"/>
            <p14:sldId id="332"/>
            <p14:sldId id="333"/>
            <p14:sldId id="334"/>
            <p14:sldId id="335"/>
            <p14:sldId id="336"/>
            <p14:sldId id="304"/>
            <p14:sldId id="346"/>
            <p14:sldId id="307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45"/>
            <p14:sldId id="349"/>
            <p14:sldId id="370"/>
            <p14:sldId id="371"/>
            <p14:sldId id="372"/>
            <p14:sldId id="373"/>
            <p14:sldId id="3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27" autoAdjust="0"/>
  </p:normalViewPr>
  <p:slideViewPr>
    <p:cSldViewPr snapToGrid="0" snapToObjects="1">
      <p:cViewPr varScale="1">
        <p:scale>
          <a:sx n="109" d="100"/>
          <a:sy n="109" d="100"/>
        </p:scale>
        <p:origin x="-1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notesMaster" Target="notesMasters/notesMaster1.xml"/><Relationship Id="rId91" Type="http://schemas.openxmlformats.org/officeDocument/2006/relationships/printerSettings" Target="printerSettings/printerSettings1.bin"/><Relationship Id="rId92" Type="http://schemas.openxmlformats.org/officeDocument/2006/relationships/presProps" Target="presProps.xml"/><Relationship Id="rId93" Type="http://schemas.openxmlformats.org/officeDocument/2006/relationships/viewProps" Target="viewProps.xml"/><Relationship Id="rId94" Type="http://schemas.openxmlformats.org/officeDocument/2006/relationships/theme" Target="theme/theme1.xml"/><Relationship Id="rId95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5" Type="http://schemas.openxmlformats.org/officeDocument/2006/relationships/image" Target="../media/image30.emf"/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3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81134-DC6E-3040-B58B-EC62DA9F4BBE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4F1B7-34D1-D04D-9389-77BB37A8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14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Simple</a:t>
            </a:r>
            <a:r>
              <a:rPr lang="en-US" baseline="0" dirty="0" smtClean="0"/>
              <a:t> autonomous mode that follows a script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Sprinkler system on a timer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Motor +</a:t>
            </a:r>
            <a:r>
              <a:rPr lang="en-US" baseline="0" dirty="0" smtClean="0"/>
              <a:t> battery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You “trust” that it works and assume </a:t>
            </a:r>
            <a:r>
              <a:rPr lang="en-US" baseline="0" smtClean="0"/>
              <a:t>ideal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00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You’re going</a:t>
            </a:r>
            <a:r>
              <a:rPr lang="en-US" baseline="0" dirty="0" smtClean="0"/>
              <a:t> to overshoot when you get to your goal (100% to 0%)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PID controllers run in a loop, it’s iterative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Weights</a:t>
            </a:r>
            <a:r>
              <a:rPr lang="en-US" baseline="0" dirty="0" smtClean="0"/>
              <a:t> of each term depend on the system!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P, I, and D terms are summed and used as the controller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Air Conditioners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Airplanes auto-pilot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Drones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93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Based on the previous definition, is this a closed or open loop system?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2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Explain how the students observe</a:t>
            </a:r>
            <a:r>
              <a:rPr lang="en-US" baseline="0" dirty="0" smtClean="0"/>
              <a:t> where the robot is and come up with a control command to give the robot, but this has a problem</a:t>
            </a:r>
            <a:r>
              <a:rPr lang="is-IS" baseline="0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12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This</a:t>
            </a:r>
            <a:r>
              <a:rPr lang="en-US" baseline="0" dirty="0" smtClean="0"/>
              <a:t> requires training, learning, ‘piloting’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Robot might not drive perfectly straight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Might slip, or be going uphill and will require the driver to manually add more power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 far, the driver has had to learn each robot.. and every robot is different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 story is different for autonomous</a:t>
            </a:r>
            <a:r>
              <a:rPr lang="en-US" baseline="0" dirty="0" smtClean="0"/>
              <a:t>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 story is different for autonomous</a:t>
            </a:r>
            <a:r>
              <a:rPr lang="en-US" baseline="0" dirty="0" smtClean="0"/>
              <a:t>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How do</a:t>
            </a:r>
            <a:r>
              <a:rPr lang="en-US" baseline="0" dirty="0" smtClean="0"/>
              <a:t> you actually write this in terms of motors and sensors?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9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4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3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4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5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8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7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1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7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9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68182-7A0F-EA4E-8832-F073A3F4064B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9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1.bin"/><Relationship Id="rId12" Type="http://schemas.openxmlformats.org/officeDocument/2006/relationships/image" Target="../media/image2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1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22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23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20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21.emf"/><Relationship Id="rId7" Type="http://schemas.openxmlformats.org/officeDocument/2006/relationships/image" Target="../media/image2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3.bin"/><Relationship Id="rId12" Type="http://schemas.openxmlformats.org/officeDocument/2006/relationships/image" Target="../media/image3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26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27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28.emf"/><Relationship Id="rId9" Type="http://schemas.openxmlformats.org/officeDocument/2006/relationships/oleObject" Target="../embeddings/oleObject8.bin"/><Relationship Id="rId10" Type="http://schemas.openxmlformats.org/officeDocument/2006/relationships/image" Target="../media/image29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3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4.bin"/><Relationship Id="rId4" Type="http://schemas.openxmlformats.org/officeDocument/2006/relationships/image" Target="../media/image3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33.emf"/><Relationship Id="rId5" Type="http://schemas.openxmlformats.org/officeDocument/2006/relationships/package" Target="../embeddings/Microsoft_Word_Document4.docx"/><Relationship Id="rId6" Type="http://schemas.openxmlformats.org/officeDocument/2006/relationships/image" Target="../media/image3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32.emf"/><Relationship Id="rId5" Type="http://schemas.openxmlformats.org/officeDocument/2006/relationships/oleObject" Target="../embeddings/Microsoft_Equation5.bin"/><Relationship Id="rId6" Type="http://schemas.openxmlformats.org/officeDocument/2006/relationships/image" Target="../media/image3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300" dirty="0" smtClean="0"/>
              <a:t>PID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Ara Kourchians</a:t>
            </a:r>
          </a:p>
        </p:txBody>
      </p:sp>
    </p:spTree>
    <p:extLst>
      <p:ext uri="{BB962C8B-B14F-4D97-AF65-F5344CB8AC3E}">
        <p14:creationId xmlns:p14="http://schemas.microsoft.com/office/powerpoint/2010/main" val="1828688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Mode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57968" y="4477429"/>
            <a:ext cx="0" cy="56835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57968" y="5045785"/>
            <a:ext cx="371008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056018" y="5045785"/>
            <a:ext cx="301950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86960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118193" y="3997879"/>
            <a:ext cx="479550" cy="479550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53023" y="4060055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44887" y="4122231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55548" y="4122231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63555" y="4184407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56447" y="4533672"/>
            <a:ext cx="154214" cy="154101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5"/>
            <a:endCxn id="29" idx="0"/>
          </p:cNvCxnSpPr>
          <p:nvPr/>
        </p:nvCxnSpPr>
        <p:spPr>
          <a:xfrm>
            <a:off x="5802875" y="4379690"/>
            <a:ext cx="130679" cy="15398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727980" y="4302679"/>
            <a:ext cx="87745" cy="90224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36477" y="3439222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11446" y="3618891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1553868" y="3624651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694968" y="2782741"/>
            <a:ext cx="10125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25231" y="2249347"/>
            <a:ext cx="764583" cy="254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383781" y="2389665"/>
            <a:ext cx="229045" cy="229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Oval 37"/>
          <p:cNvSpPr/>
          <p:nvPr/>
        </p:nvSpPr>
        <p:spPr>
          <a:xfrm>
            <a:off x="6807401" y="2394163"/>
            <a:ext cx="229045" cy="229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5333556" y="2249351"/>
            <a:ext cx="764583" cy="2548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392103" y="2389676"/>
            <a:ext cx="229045" cy="229046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1" name="Oval 40"/>
          <p:cNvSpPr/>
          <p:nvPr/>
        </p:nvSpPr>
        <p:spPr>
          <a:xfrm>
            <a:off x="5815718" y="2394166"/>
            <a:ext cx="229045" cy="229046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2" name="Cloud 41"/>
          <p:cNvSpPr/>
          <p:nvPr/>
        </p:nvSpPr>
        <p:spPr>
          <a:xfrm>
            <a:off x="4935149" y="1825256"/>
            <a:ext cx="2496027" cy="1628167"/>
          </a:xfrm>
          <a:prstGeom prst="clou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43" name="Oval 42"/>
          <p:cNvSpPr/>
          <p:nvPr/>
        </p:nvSpPr>
        <p:spPr>
          <a:xfrm>
            <a:off x="6585032" y="377707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694609" y="3591647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22379" y="339000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30" idx="6"/>
          </p:cNvCxnSpPr>
          <p:nvPr/>
        </p:nvCxnSpPr>
        <p:spPr>
          <a:xfrm>
            <a:off x="5815725" y="4347791"/>
            <a:ext cx="539268" cy="37502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419341" y="4184407"/>
            <a:ext cx="175549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15483" y="421245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2692289" y="3433462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780326" y="2914024"/>
            <a:ext cx="78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111560" y="2914024"/>
            <a:ext cx="67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079303" y="278274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37388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99512" y="1881542"/>
            <a:ext cx="2540161" cy="368167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Mode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6477" y="3439222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11446" y="3618891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1553868" y="3624651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419341" y="4184407"/>
            <a:ext cx="175549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15483" y="421245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2692289" y="3433462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780326" y="2914024"/>
            <a:ext cx="78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111560" y="2914024"/>
            <a:ext cx="67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014018" y="2679587"/>
            <a:ext cx="1697123" cy="2449375"/>
            <a:chOff x="4935149" y="1825256"/>
            <a:chExt cx="2496027" cy="360239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357968" y="4477429"/>
              <a:ext cx="0" cy="56835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357968" y="5045785"/>
              <a:ext cx="371008" cy="38186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6056018" y="5045785"/>
              <a:ext cx="301950" cy="38186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986960" y="4592876"/>
              <a:ext cx="371008" cy="13320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6118193" y="3997879"/>
              <a:ext cx="479550" cy="47955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53023" y="4060055"/>
              <a:ext cx="175490" cy="18044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344887" y="4122231"/>
              <a:ext cx="175490" cy="18044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155548" y="4122231"/>
              <a:ext cx="87745" cy="9022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363555" y="4184407"/>
              <a:ext cx="87745" cy="9022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856447" y="4533672"/>
              <a:ext cx="154214" cy="154101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30" idx="5"/>
              <a:endCxn id="29" idx="0"/>
            </p:cNvCxnSpPr>
            <p:nvPr/>
          </p:nvCxnSpPr>
          <p:spPr>
            <a:xfrm>
              <a:off x="5802875" y="4379690"/>
              <a:ext cx="130679" cy="15398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5727980" y="4302679"/>
              <a:ext cx="87745" cy="90224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5694968" y="2782741"/>
              <a:ext cx="101255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6325231" y="2249347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383781" y="2389665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8" name="Oval 37"/>
            <p:cNvSpPr/>
            <p:nvPr/>
          </p:nvSpPr>
          <p:spPr>
            <a:xfrm>
              <a:off x="6807401" y="2394163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333556" y="2249351"/>
              <a:ext cx="764583" cy="2548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392103" y="2389676"/>
              <a:ext cx="229045" cy="22904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41" name="Oval 40"/>
            <p:cNvSpPr/>
            <p:nvPr/>
          </p:nvSpPr>
          <p:spPr>
            <a:xfrm>
              <a:off x="5815718" y="2394166"/>
              <a:ext cx="229045" cy="22904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2" name="Cloud 41"/>
            <p:cNvSpPr/>
            <p:nvPr/>
          </p:nvSpPr>
          <p:spPr>
            <a:xfrm>
              <a:off x="4935149" y="1825256"/>
              <a:ext cx="2496027" cy="1628167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/>
            </a:p>
          </p:txBody>
        </p:sp>
        <p:sp>
          <p:nvSpPr>
            <p:cNvPr id="43" name="Oval 42"/>
            <p:cNvSpPr/>
            <p:nvPr/>
          </p:nvSpPr>
          <p:spPr>
            <a:xfrm>
              <a:off x="6585032" y="3777076"/>
              <a:ext cx="85645" cy="88065"/>
            </a:xfrm>
            <a:prstGeom prst="ellipse">
              <a:avLst/>
            </a:prstGeom>
            <a:noFill/>
            <a:ln w="952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694609" y="3591647"/>
              <a:ext cx="85645" cy="88065"/>
            </a:xfrm>
            <a:prstGeom prst="ellipse">
              <a:avLst/>
            </a:prstGeom>
            <a:noFill/>
            <a:ln w="952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722379" y="3390006"/>
              <a:ext cx="85645" cy="88065"/>
            </a:xfrm>
            <a:prstGeom prst="ellipse">
              <a:avLst/>
            </a:prstGeom>
            <a:noFill/>
            <a:ln w="952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30" idx="6"/>
            </p:cNvCxnSpPr>
            <p:nvPr/>
          </p:nvCxnSpPr>
          <p:spPr>
            <a:xfrm>
              <a:off x="5815725" y="4347791"/>
              <a:ext cx="539268" cy="37502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079303" y="2782741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495884" y="1881542"/>
            <a:ext cx="153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utonomous.c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45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692289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5499512" y="1881542"/>
            <a:ext cx="2540161" cy="368167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Mode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95884" y="1881542"/>
            <a:ext cx="153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utonomous.c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664714" y="2842303"/>
            <a:ext cx="22372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is-IS" dirty="0" smtClean="0"/>
              <a:t>oid go()</a:t>
            </a:r>
          </a:p>
          <a:p>
            <a:r>
              <a:rPr lang="is-IS" dirty="0" smtClean="0"/>
              <a:t>{</a:t>
            </a:r>
          </a:p>
          <a:p>
            <a:r>
              <a:rPr lang="is-IS" dirty="0" smtClean="0"/>
              <a:t>	..</a:t>
            </a:r>
          </a:p>
          <a:p>
            <a:r>
              <a:rPr lang="is-IS" dirty="0" smtClean="0"/>
              <a:t>	robot.drive(X);</a:t>
            </a:r>
          </a:p>
          <a:p>
            <a:r>
              <a:rPr lang="is-IS" dirty="0" smtClean="0"/>
              <a:t>	..</a:t>
            </a:r>
          </a:p>
          <a:p>
            <a:r>
              <a:rPr lang="is-IS" dirty="0" smtClean="0"/>
              <a:t>}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915483" y="4173270"/>
            <a:ext cx="1755812" cy="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78856" y="4207999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483" y="2691354"/>
            <a:ext cx="0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7080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36477" y="3416051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11446" y="359572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Oval 37"/>
          <p:cNvSpPr/>
          <p:nvPr/>
        </p:nvSpPr>
        <p:spPr>
          <a:xfrm>
            <a:off x="1553868" y="360148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331145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692289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5499512" y="1881542"/>
            <a:ext cx="2540161" cy="368167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Mode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5509" y="3427571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20478" y="360724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3662900" y="361300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627530" y="4173270"/>
            <a:ext cx="39453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36492" y="4207999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95884" y="1881542"/>
            <a:ext cx="153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utonomous.c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664714" y="2842303"/>
            <a:ext cx="23749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is-IS" dirty="0" smtClean="0"/>
              <a:t>oid go()</a:t>
            </a:r>
          </a:p>
          <a:p>
            <a:r>
              <a:rPr lang="is-IS" dirty="0" smtClean="0"/>
              <a:t>{</a:t>
            </a:r>
          </a:p>
          <a:p>
            <a:r>
              <a:rPr lang="is-IS" dirty="0" smtClean="0"/>
              <a:t>	..</a:t>
            </a:r>
          </a:p>
          <a:p>
            <a:r>
              <a:rPr lang="is-IS" dirty="0" smtClean="0"/>
              <a:t>	robot.motors(100);</a:t>
            </a:r>
          </a:p>
          <a:p>
            <a:r>
              <a:rPr lang="is-IS" dirty="0" smtClean="0"/>
              <a:t>	wait(1_SEC);</a:t>
            </a:r>
          </a:p>
          <a:p>
            <a:r>
              <a:rPr lang="is-IS" dirty="0"/>
              <a:t>	</a:t>
            </a:r>
            <a:r>
              <a:rPr lang="is-IS" dirty="0" smtClean="0"/>
              <a:t>robot.motors(0);	 ..</a:t>
            </a:r>
          </a:p>
          <a:p>
            <a:r>
              <a:rPr lang="is-IS" dirty="0" smtClean="0"/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36477" y="3429883"/>
            <a:ext cx="979006" cy="32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11446" y="3609552"/>
            <a:ext cx="293279" cy="29327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1" name="Oval 20"/>
          <p:cNvSpPr/>
          <p:nvPr/>
        </p:nvSpPr>
        <p:spPr>
          <a:xfrm>
            <a:off x="1553868" y="3615312"/>
            <a:ext cx="293279" cy="29327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915483" y="4173270"/>
            <a:ext cx="1747417" cy="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81563" y="4856065"/>
            <a:ext cx="137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X+Error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915483" y="4817323"/>
            <a:ext cx="21065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78856" y="4207999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483" y="2691354"/>
            <a:ext cx="0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7080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35560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692289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5499512" y="1881541"/>
            <a:ext cx="3187288" cy="434002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Mode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5509" y="3427571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20478" y="360724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3662900" y="361300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627530" y="4173270"/>
            <a:ext cx="39453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36492" y="4207999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95884" y="1881542"/>
            <a:ext cx="153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utonomous.c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863691" y="2361339"/>
            <a:ext cx="26782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is-IS" dirty="0"/>
              <a:t>oid go()</a:t>
            </a:r>
          </a:p>
          <a:p>
            <a:r>
              <a:rPr lang="is-IS" dirty="0"/>
              <a:t>{</a:t>
            </a:r>
          </a:p>
          <a:p>
            <a:r>
              <a:rPr lang="is-IS" dirty="0"/>
              <a:t>	..</a:t>
            </a:r>
          </a:p>
          <a:p>
            <a:r>
              <a:rPr lang="is-IS" dirty="0"/>
              <a:t>	robot.motors(100)</a:t>
            </a:r>
            <a:r>
              <a:rPr lang="is-IS" dirty="0" smtClean="0"/>
              <a:t>;</a:t>
            </a:r>
          </a:p>
          <a:p>
            <a:endParaRPr lang="is-IS" dirty="0"/>
          </a:p>
          <a:p>
            <a:r>
              <a:rPr lang="is-IS" dirty="0"/>
              <a:t>	while(encoder &lt; 1000)</a:t>
            </a:r>
          </a:p>
          <a:p>
            <a:r>
              <a:rPr lang="is-IS" dirty="0"/>
              <a:t>	{</a:t>
            </a:r>
          </a:p>
          <a:p>
            <a:r>
              <a:rPr lang="is-IS" dirty="0"/>
              <a:t>	 </a:t>
            </a:r>
            <a:r>
              <a:rPr lang="is-IS" dirty="0" smtClean="0"/>
              <a:t>   encoder = robot.read();</a:t>
            </a:r>
          </a:p>
          <a:p>
            <a:r>
              <a:rPr lang="is-IS" dirty="0"/>
              <a:t>	</a:t>
            </a:r>
            <a:r>
              <a:rPr lang="is-IS" dirty="0" smtClean="0"/>
              <a:t>}</a:t>
            </a:r>
            <a:r>
              <a:rPr lang="is-IS" dirty="0"/>
              <a:t>	</a:t>
            </a:r>
            <a:endParaRPr lang="is-IS" dirty="0" smtClean="0"/>
          </a:p>
          <a:p>
            <a:endParaRPr lang="is-IS" dirty="0"/>
          </a:p>
          <a:p>
            <a:r>
              <a:rPr lang="is-IS" dirty="0"/>
              <a:t>	robot.motors(0);</a:t>
            </a:r>
          </a:p>
          <a:p>
            <a:r>
              <a:rPr lang="is-IS" dirty="0"/>
              <a:t>	 ..</a:t>
            </a:r>
          </a:p>
          <a:p>
            <a:r>
              <a:rPr lang="is-IS" dirty="0"/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36477" y="3429883"/>
            <a:ext cx="979006" cy="32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11446" y="3609552"/>
            <a:ext cx="293279" cy="29327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1" name="Oval 20"/>
          <p:cNvSpPr/>
          <p:nvPr/>
        </p:nvSpPr>
        <p:spPr>
          <a:xfrm>
            <a:off x="1553868" y="3615312"/>
            <a:ext cx="293279" cy="29327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915483" y="4173270"/>
            <a:ext cx="1747417" cy="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81563" y="4856065"/>
            <a:ext cx="137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X+Error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915483" y="4817323"/>
            <a:ext cx="21065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78856" y="4207999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483" y="2691354"/>
            <a:ext cx="0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7080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87601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5089277" y="3356366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Control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33465" y="3350606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08434" y="3530275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3950856" y="3536035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312471" y="4872177"/>
            <a:ext cx="175581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48592" y="4881476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312470" y="2608087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24068" y="2256050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04530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Control</a:t>
            </a:r>
            <a:endParaRPr lang="en-US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08943" y="1417639"/>
            <a:ext cx="2959637" cy="5343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 smtClean="0"/>
              <a:t>P</a:t>
            </a:r>
            <a:r>
              <a:rPr lang="en-US" sz="2800" u="sng" dirty="0" smtClean="0"/>
              <a:t>roportional</a:t>
            </a:r>
          </a:p>
          <a:p>
            <a:endParaRPr lang="en-US" sz="2800" dirty="0"/>
          </a:p>
          <a:p>
            <a:r>
              <a:rPr lang="en-US" sz="2800" dirty="0" smtClean="0"/>
              <a:t>Present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3200" b="1" dirty="0"/>
              <a:t>P</a:t>
            </a:r>
            <a:r>
              <a:rPr lang="en-US" sz="2400" dirty="0"/>
              <a:t>*Error </a:t>
            </a:r>
            <a:endParaRPr lang="en-US" sz="24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68580" y="1417639"/>
            <a:ext cx="2959637" cy="5343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 smtClean="0"/>
              <a:t>I</a:t>
            </a:r>
            <a:r>
              <a:rPr lang="en-US" sz="2800" u="sng" dirty="0" smtClean="0"/>
              <a:t>ntegral</a:t>
            </a:r>
          </a:p>
          <a:p>
            <a:endParaRPr lang="en-US" sz="2800" dirty="0" smtClean="0"/>
          </a:p>
          <a:p>
            <a:r>
              <a:rPr lang="en-US" sz="2800" dirty="0" smtClean="0"/>
              <a:t>Past</a:t>
            </a:r>
          </a:p>
          <a:p>
            <a:endParaRPr lang="en-US" sz="2800" dirty="0" smtClean="0"/>
          </a:p>
          <a:p>
            <a:r>
              <a:rPr lang="en-US" sz="3200" b="1" dirty="0"/>
              <a:t>I</a:t>
            </a:r>
            <a:r>
              <a:rPr lang="en-US" sz="2400" dirty="0" smtClean="0"/>
              <a:t>*Sum_of_Errors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55725" y="1417639"/>
            <a:ext cx="2959637" cy="5343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 smtClean="0"/>
              <a:t>D</a:t>
            </a:r>
            <a:r>
              <a:rPr lang="en-US" sz="2800" u="sng" dirty="0" smtClean="0"/>
              <a:t>erivative</a:t>
            </a:r>
          </a:p>
          <a:p>
            <a:endParaRPr lang="en-US" sz="2800" dirty="0"/>
          </a:p>
          <a:p>
            <a:r>
              <a:rPr lang="en-US" sz="2800" dirty="0" smtClean="0"/>
              <a:t>Future</a:t>
            </a:r>
          </a:p>
          <a:p>
            <a:endParaRPr lang="en-US" sz="2800" dirty="0" smtClean="0"/>
          </a:p>
          <a:p>
            <a:r>
              <a:rPr lang="en-US" sz="3200" b="1" dirty="0"/>
              <a:t>D</a:t>
            </a:r>
            <a:r>
              <a:rPr lang="en-US" sz="2400" dirty="0"/>
              <a:t>*(Error- Last_Error)</a:t>
            </a:r>
          </a:p>
          <a:p>
            <a:endParaRPr lang="en-US" sz="2800" dirty="0" smtClean="0"/>
          </a:p>
        </p:txBody>
      </p:sp>
      <p:sp>
        <p:nvSpPr>
          <p:cNvPr id="3" name="Snip Same Side Corner Rectangle 2"/>
          <p:cNvSpPr/>
          <p:nvPr/>
        </p:nvSpPr>
        <p:spPr>
          <a:xfrm>
            <a:off x="1069046" y="4173401"/>
            <a:ext cx="1023361" cy="703501"/>
          </a:xfrm>
          <a:prstGeom prst="snip2SameRect">
            <a:avLst>
              <a:gd name="adj1" fmla="val 43942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Snip Same Side Corner Rectangle 6"/>
          <p:cNvSpPr/>
          <p:nvPr/>
        </p:nvSpPr>
        <p:spPr>
          <a:xfrm>
            <a:off x="4227567" y="4447493"/>
            <a:ext cx="651669" cy="429409"/>
          </a:xfrm>
          <a:prstGeom prst="snip2SameRect">
            <a:avLst>
              <a:gd name="adj1" fmla="val 43942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Snip Same Side Corner Rectangle 7"/>
          <p:cNvSpPr/>
          <p:nvPr/>
        </p:nvSpPr>
        <p:spPr>
          <a:xfrm>
            <a:off x="7340402" y="4541894"/>
            <a:ext cx="508407" cy="335008"/>
          </a:xfrm>
          <a:prstGeom prst="snip2SameRect">
            <a:avLst>
              <a:gd name="adj1" fmla="val 43942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Snip Same Side Corner Rectangle 8"/>
          <p:cNvSpPr/>
          <p:nvPr/>
        </p:nvSpPr>
        <p:spPr>
          <a:xfrm>
            <a:off x="4051988" y="5490889"/>
            <a:ext cx="1023361" cy="703501"/>
          </a:xfrm>
          <a:prstGeom prst="snip2SameRect">
            <a:avLst>
              <a:gd name="adj1" fmla="val 43942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Snip Same Side Corner Rectangle 9"/>
          <p:cNvSpPr/>
          <p:nvPr/>
        </p:nvSpPr>
        <p:spPr>
          <a:xfrm>
            <a:off x="7282142" y="5764981"/>
            <a:ext cx="651669" cy="429409"/>
          </a:xfrm>
          <a:prstGeom prst="snip2SameRect">
            <a:avLst>
              <a:gd name="adj1" fmla="val 43942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Snip Same Side Corner Rectangle 10"/>
          <p:cNvSpPr/>
          <p:nvPr/>
        </p:nvSpPr>
        <p:spPr>
          <a:xfrm>
            <a:off x="1327908" y="5859382"/>
            <a:ext cx="508407" cy="335008"/>
          </a:xfrm>
          <a:prstGeom prst="snip2SameRect">
            <a:avLst>
              <a:gd name="adj1" fmla="val 43942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61281" y="3058062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+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820918" y="3058062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+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06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023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Position</a:t>
            </a:r>
            <a:r>
              <a:rPr lang="en-US" dirty="0"/>
              <a:t> </a:t>
            </a:r>
            <a:r>
              <a:rPr lang="en-US" dirty="0" smtClean="0"/>
              <a:t>Control Using PID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76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870658" y="2358571"/>
            <a:ext cx="1294191" cy="82247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64849" y="2697240"/>
            <a:ext cx="774095" cy="1451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38944" y="2317449"/>
            <a:ext cx="125790" cy="8998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64734" y="3660021"/>
            <a:ext cx="774095" cy="1451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38944" y="3280231"/>
            <a:ext cx="125790" cy="8998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38828" y="2917373"/>
            <a:ext cx="237067" cy="16425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169134" y="2601055"/>
            <a:ext cx="701524" cy="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169134" y="2936725"/>
            <a:ext cx="701524" cy="0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02286" y="187629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Gearbox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60105" y="2473050"/>
            <a:ext cx="79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Wheel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47243" y="2360511"/>
            <a:ext cx="1521892" cy="822477"/>
          </a:xfrm>
          <a:prstGeom prst="round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PID CONTROLLER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075895" y="3667279"/>
            <a:ext cx="421065" cy="1451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496960" y="3333448"/>
            <a:ext cx="1294191" cy="82247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ENCODER</a:t>
            </a:r>
            <a:endParaRPr lang="en-US" dirty="0"/>
          </a:p>
        </p:txBody>
      </p:sp>
      <p:cxnSp>
        <p:nvCxnSpPr>
          <p:cNvPr id="16" name="Elbow Connector 15"/>
          <p:cNvCxnSpPr>
            <a:stCxn id="24" idx="3"/>
            <a:endCxn id="17" idx="2"/>
          </p:cNvCxnSpPr>
          <p:nvPr/>
        </p:nvCxnSpPr>
        <p:spPr>
          <a:xfrm flipH="1" flipV="1">
            <a:off x="1408189" y="3182988"/>
            <a:ext cx="6382962" cy="561699"/>
          </a:xfrm>
          <a:prstGeom prst="bentConnector4">
            <a:avLst>
              <a:gd name="adj1" fmla="val -3581"/>
              <a:gd name="adj2" fmla="val -325479"/>
            </a:avLst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895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Block Diagram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26302" y="3355219"/>
            <a:ext cx="724043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8" idx="3"/>
          </p:cNvCxnSpPr>
          <p:nvPr/>
        </p:nvCxnSpPr>
        <p:spPr>
          <a:xfrm>
            <a:off x="7394109" y="3355219"/>
            <a:ext cx="1331294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498197" y="1824535"/>
            <a:ext cx="1234433" cy="747821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59676" y="2981308"/>
            <a:ext cx="1234433" cy="747821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Motor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825278" y="3355219"/>
            <a:ext cx="0" cy="2015837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940889" y="5345922"/>
            <a:ext cx="5884389" cy="0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52127" y="3557002"/>
            <a:ext cx="0" cy="181405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2904721" y="2198446"/>
            <a:ext cx="593476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7" idx="3"/>
          </p:cNvCxnSpPr>
          <p:nvPr/>
        </p:nvCxnSpPr>
        <p:spPr>
          <a:xfrm>
            <a:off x="4732630" y="3355219"/>
            <a:ext cx="475864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06876" y="3170553"/>
            <a:ext cx="29050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498197" y="2981308"/>
            <a:ext cx="1234433" cy="747821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8" name="Straight Arrow Connector 17"/>
          <p:cNvCxnSpPr>
            <a:stCxn id="4" idx="6"/>
            <a:endCxn id="17" idx="1"/>
          </p:cNvCxnSpPr>
          <p:nvPr/>
        </p:nvCxnSpPr>
        <p:spPr>
          <a:xfrm flipV="1">
            <a:off x="2176907" y="3355219"/>
            <a:ext cx="1321290" cy="3336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498197" y="4178669"/>
            <a:ext cx="1234433" cy="747821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endCxn id="19" idx="1"/>
          </p:cNvCxnSpPr>
          <p:nvPr/>
        </p:nvCxnSpPr>
        <p:spPr>
          <a:xfrm>
            <a:off x="2904721" y="4552580"/>
            <a:ext cx="593476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710872" y="3125537"/>
            <a:ext cx="466035" cy="46603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208494" y="3125537"/>
            <a:ext cx="466035" cy="46603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>
            <a:endCxn id="7" idx="3"/>
          </p:cNvCxnSpPr>
          <p:nvPr/>
        </p:nvCxnSpPr>
        <p:spPr>
          <a:xfrm flipH="1">
            <a:off x="4732630" y="2198446"/>
            <a:ext cx="708906" cy="0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441536" y="3608766"/>
            <a:ext cx="0" cy="94381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9" idx="3"/>
          </p:cNvCxnSpPr>
          <p:nvPr/>
        </p:nvCxnSpPr>
        <p:spPr>
          <a:xfrm flipH="1">
            <a:off x="4732630" y="4552580"/>
            <a:ext cx="708906" cy="0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4" idx="0"/>
          </p:cNvCxnSpPr>
          <p:nvPr/>
        </p:nvCxnSpPr>
        <p:spPr>
          <a:xfrm flipH="1">
            <a:off x="5441512" y="2198446"/>
            <a:ext cx="24" cy="92709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6"/>
            <a:endCxn id="8" idx="1"/>
          </p:cNvCxnSpPr>
          <p:nvPr/>
        </p:nvCxnSpPr>
        <p:spPr>
          <a:xfrm flipV="1">
            <a:off x="5674529" y="3355219"/>
            <a:ext cx="485147" cy="3336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904721" y="2166030"/>
            <a:ext cx="0" cy="1192525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904721" y="3378521"/>
            <a:ext cx="0" cy="1192525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306264" y="3013746"/>
            <a:ext cx="35661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166485" y="3152942"/>
            <a:ext cx="35661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308349" y="3272752"/>
            <a:ext cx="35661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54" name="Straight Connector 53"/>
          <p:cNvCxnSpPr>
            <a:stCxn id="24" idx="1"/>
            <a:endCxn id="24" idx="5"/>
          </p:cNvCxnSpPr>
          <p:nvPr/>
        </p:nvCxnSpPr>
        <p:spPr>
          <a:xfrm>
            <a:off x="5276743" y="3193786"/>
            <a:ext cx="329537" cy="3295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4" idx="7"/>
            <a:endCxn id="24" idx="3"/>
          </p:cNvCxnSpPr>
          <p:nvPr/>
        </p:nvCxnSpPr>
        <p:spPr>
          <a:xfrm flipH="1">
            <a:off x="5276743" y="3193786"/>
            <a:ext cx="329537" cy="3295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767841" y="3193068"/>
            <a:ext cx="329537" cy="3295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767841" y="3193068"/>
            <a:ext cx="329537" cy="3295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18527" y="3270301"/>
            <a:ext cx="26318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662273" y="3158115"/>
            <a:ext cx="35661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37279" y="3152942"/>
            <a:ext cx="78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270100" y="4164011"/>
            <a:ext cx="67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209233" y="2968276"/>
            <a:ext cx="66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613261" y="2894267"/>
            <a:ext cx="85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79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3339219" y="790368"/>
            <a:ext cx="2477772" cy="1616259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Physical</a:t>
            </a:r>
          </a:p>
          <a:p>
            <a:pPr algn="ctr"/>
            <a:r>
              <a:rPr lang="en-US" sz="2000" dirty="0" smtClean="0"/>
              <a:t>World</a:t>
            </a:r>
          </a:p>
        </p:txBody>
      </p:sp>
      <p:sp>
        <p:nvSpPr>
          <p:cNvPr id="5" name="Cloud 4"/>
          <p:cNvSpPr/>
          <p:nvPr/>
        </p:nvSpPr>
        <p:spPr>
          <a:xfrm>
            <a:off x="3339219" y="4219689"/>
            <a:ext cx="2477772" cy="1616259"/>
          </a:xfrm>
          <a:prstGeom prst="clou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Desired</a:t>
            </a:r>
          </a:p>
          <a:p>
            <a:pPr algn="ctr"/>
            <a:r>
              <a:rPr lang="en-US" sz="2000" dirty="0" smtClean="0"/>
              <a:t>World</a:t>
            </a:r>
          </a:p>
        </p:txBody>
      </p:sp>
      <p:cxnSp>
        <p:nvCxnSpPr>
          <p:cNvPr id="8" name="Curved Connector 7"/>
          <p:cNvCxnSpPr>
            <a:stCxn id="5" idx="2"/>
            <a:endCxn id="4" idx="2"/>
          </p:cNvCxnSpPr>
          <p:nvPr/>
        </p:nvCxnSpPr>
        <p:spPr>
          <a:xfrm rot="10800000">
            <a:off x="3346905" y="1598499"/>
            <a:ext cx="12700" cy="3429321"/>
          </a:xfrm>
          <a:prstGeom prst="curvedConnector3">
            <a:avLst>
              <a:gd name="adj1" fmla="val 13118984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6443" y="3108191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105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Block Diagram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26302" y="3355219"/>
            <a:ext cx="724043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8" idx="3"/>
          </p:cNvCxnSpPr>
          <p:nvPr/>
        </p:nvCxnSpPr>
        <p:spPr>
          <a:xfrm>
            <a:off x="7394109" y="3355219"/>
            <a:ext cx="1331294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498197" y="1824535"/>
            <a:ext cx="1234433" cy="747821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59676" y="2981308"/>
            <a:ext cx="1234433" cy="747821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Motor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825278" y="3355219"/>
            <a:ext cx="0" cy="2015837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940889" y="5345922"/>
            <a:ext cx="5884389" cy="0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52127" y="3557002"/>
            <a:ext cx="0" cy="181405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2904721" y="2198446"/>
            <a:ext cx="593476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7" idx="3"/>
          </p:cNvCxnSpPr>
          <p:nvPr/>
        </p:nvCxnSpPr>
        <p:spPr>
          <a:xfrm>
            <a:off x="4732630" y="3355219"/>
            <a:ext cx="475864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06876" y="3170553"/>
            <a:ext cx="29050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498197" y="2981308"/>
            <a:ext cx="1234433" cy="747821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8" name="Straight Arrow Connector 17"/>
          <p:cNvCxnSpPr>
            <a:stCxn id="4" idx="6"/>
            <a:endCxn id="17" idx="1"/>
          </p:cNvCxnSpPr>
          <p:nvPr/>
        </p:nvCxnSpPr>
        <p:spPr>
          <a:xfrm flipV="1">
            <a:off x="2176907" y="3355219"/>
            <a:ext cx="1321290" cy="3336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498197" y="4178669"/>
            <a:ext cx="1234433" cy="747821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endCxn id="19" idx="1"/>
          </p:cNvCxnSpPr>
          <p:nvPr/>
        </p:nvCxnSpPr>
        <p:spPr>
          <a:xfrm>
            <a:off x="2904721" y="4552580"/>
            <a:ext cx="593476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710872" y="3125537"/>
            <a:ext cx="466035" cy="46603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208494" y="3125537"/>
            <a:ext cx="466035" cy="46603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>
            <a:endCxn id="7" idx="3"/>
          </p:cNvCxnSpPr>
          <p:nvPr/>
        </p:nvCxnSpPr>
        <p:spPr>
          <a:xfrm flipH="1">
            <a:off x="4732630" y="2198446"/>
            <a:ext cx="708906" cy="0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441536" y="3608766"/>
            <a:ext cx="0" cy="94381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9" idx="3"/>
          </p:cNvCxnSpPr>
          <p:nvPr/>
        </p:nvCxnSpPr>
        <p:spPr>
          <a:xfrm flipH="1">
            <a:off x="4732630" y="4552580"/>
            <a:ext cx="708906" cy="0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4" idx="0"/>
          </p:cNvCxnSpPr>
          <p:nvPr/>
        </p:nvCxnSpPr>
        <p:spPr>
          <a:xfrm flipH="1">
            <a:off x="5441512" y="2198446"/>
            <a:ext cx="24" cy="92709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6"/>
            <a:endCxn id="8" idx="1"/>
          </p:cNvCxnSpPr>
          <p:nvPr/>
        </p:nvCxnSpPr>
        <p:spPr>
          <a:xfrm flipV="1">
            <a:off x="5674529" y="3355219"/>
            <a:ext cx="485147" cy="3336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904721" y="2166030"/>
            <a:ext cx="0" cy="1192525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904721" y="3378521"/>
            <a:ext cx="0" cy="1192525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306264" y="3013746"/>
            <a:ext cx="35661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166485" y="3152942"/>
            <a:ext cx="35661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308349" y="3272752"/>
            <a:ext cx="35661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54" name="Straight Connector 53"/>
          <p:cNvCxnSpPr>
            <a:stCxn id="24" idx="1"/>
            <a:endCxn id="24" idx="5"/>
          </p:cNvCxnSpPr>
          <p:nvPr/>
        </p:nvCxnSpPr>
        <p:spPr>
          <a:xfrm>
            <a:off x="5276743" y="3193786"/>
            <a:ext cx="329537" cy="3295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4" idx="7"/>
            <a:endCxn id="24" idx="3"/>
          </p:cNvCxnSpPr>
          <p:nvPr/>
        </p:nvCxnSpPr>
        <p:spPr>
          <a:xfrm flipH="1">
            <a:off x="5276743" y="3193786"/>
            <a:ext cx="329537" cy="3295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767841" y="3193068"/>
            <a:ext cx="329537" cy="3295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767841" y="3193068"/>
            <a:ext cx="329537" cy="3295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18527" y="3270301"/>
            <a:ext cx="26318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662273" y="3158115"/>
            <a:ext cx="35661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37279" y="3152942"/>
            <a:ext cx="78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270100" y="4164011"/>
            <a:ext cx="67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209233" y="2968276"/>
            <a:ext cx="66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613261" y="2894267"/>
            <a:ext cx="85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8016658" y="3608766"/>
            <a:ext cx="198086" cy="6417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7663081" y="3243429"/>
            <a:ext cx="353577" cy="353577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910536" y="4250503"/>
            <a:ext cx="95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87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0234"/>
            <a:ext cx="8229600" cy="1143000"/>
          </a:xfrm>
        </p:spPr>
        <p:txBody>
          <a:bodyPr/>
          <a:lstStyle/>
          <a:p>
            <a:r>
              <a:rPr lang="en-US" dirty="0" smtClean="0"/>
              <a:t>Proportional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82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692289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Control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6477" y="3416051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11446" y="359572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1553868" y="360148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915483" y="4937622"/>
            <a:ext cx="175581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51604" y="4946921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482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7080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660846" y="1552700"/>
            <a:ext cx="4329967" cy="4063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/>
              <a:t>Motor = P * Error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9609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692289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Control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6477" y="3416051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11446" y="359572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1553868" y="360148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915483" y="4937622"/>
            <a:ext cx="175581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51604" y="4946921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482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7080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660846" y="1552700"/>
            <a:ext cx="4329967" cy="4063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/>
              <a:t>Motor = P * Error</a:t>
            </a:r>
          </a:p>
          <a:p>
            <a:pPr algn="l"/>
            <a:r>
              <a:rPr lang="en-US" sz="2800" dirty="0" smtClean="0"/>
              <a:t>100	 = 2 * 50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7599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692289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Control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20113" y="3416051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095082" y="359572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2637504" y="360148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999119" y="4937622"/>
            <a:ext cx="67217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30720" y="4946921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482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7080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660846" y="1552700"/>
            <a:ext cx="4329967" cy="4063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/>
              <a:t>Motor = P * Error</a:t>
            </a:r>
          </a:p>
          <a:p>
            <a:pPr algn="l"/>
            <a:r>
              <a:rPr lang="en-US" sz="2800" dirty="0" smtClean="0"/>
              <a:t>20</a:t>
            </a:r>
            <a:r>
              <a:rPr lang="en-US" sz="2800" dirty="0"/>
              <a:t>	</a:t>
            </a:r>
            <a:r>
              <a:rPr lang="en-US" sz="2800" dirty="0" smtClean="0"/>
              <a:t>	 = 2 * 10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734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692289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Control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44453" y="3416051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19422" y="359572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3161844" y="360148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4" name="TextBox 23"/>
          <p:cNvSpPr txBox="1"/>
          <p:nvPr/>
        </p:nvSpPr>
        <p:spPr>
          <a:xfrm>
            <a:off x="2874424" y="4944570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482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7080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660846" y="1552700"/>
            <a:ext cx="4329967" cy="4063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/>
              <a:t>Motor = P * Error</a:t>
            </a:r>
          </a:p>
          <a:p>
            <a:pPr algn="l"/>
            <a:r>
              <a:rPr lang="en-US" sz="2800" dirty="0" smtClean="0"/>
              <a:t>1</a:t>
            </a:r>
            <a:r>
              <a:rPr lang="en-US" sz="2800" dirty="0"/>
              <a:t>	</a:t>
            </a:r>
            <a:r>
              <a:rPr lang="en-US" sz="2800" dirty="0" smtClean="0"/>
              <a:t>	 = 2 * 1</a:t>
            </a:r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309681" y="4937622"/>
            <a:ext cx="36161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369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Control</a:t>
            </a:r>
            <a:endParaRPr lang="en-US" dirty="0"/>
          </a:p>
        </p:txBody>
      </p:sp>
      <p:pic>
        <p:nvPicPr>
          <p:cNvPr id="4" name="Content Placeholder 3" descr="P_5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75337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0234"/>
            <a:ext cx="8229600" cy="1143000"/>
          </a:xfrm>
        </p:spPr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7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6454" y="341605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384096" y="4944570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24922" y="1417637"/>
            <a:ext cx="4065892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 smtClean="0"/>
              <a:t>Error_Sum</a:t>
            </a:r>
            <a:r>
              <a:rPr lang="en-US" sz="2800" b="1" dirty="0" smtClean="0"/>
              <a:t>   =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+ Error</a:t>
            </a:r>
          </a:p>
          <a:p>
            <a:pPr algn="l"/>
            <a:r>
              <a:rPr lang="en-US" sz="2800" dirty="0" smtClean="0"/>
              <a:t>50			= 0 + 50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95			= 50 + 45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115			= 95 + 20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115			= 115 + 0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75			= 115 + -40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25			= 75 + -50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-35			= 25 + -60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-85			= -35 + -50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b="1" dirty="0" smtClean="0"/>
              <a:t>Motor	= I *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</a:t>
            </a:r>
          </a:p>
          <a:p>
            <a:pPr algn="l"/>
            <a:r>
              <a:rPr lang="en-US" sz="2800" dirty="0" smtClean="0"/>
              <a:t>25			= 0.5 * 50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48			= 0.5 * 95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38	 		= 0.5 * 75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13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25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-17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-35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-43	 </a:t>
            </a:r>
            <a:r>
              <a:rPr lang="en-US" sz="2800" dirty="0">
                <a:solidFill>
                  <a:srgbClr val="FFFFFF"/>
                </a:solidFill>
              </a:rPr>
              <a:t>		= 0.5 * </a:t>
            </a:r>
            <a:r>
              <a:rPr lang="en-US" sz="2800" dirty="0" smtClean="0">
                <a:solidFill>
                  <a:srgbClr val="FFFFFF"/>
                </a:solidFill>
              </a:rPr>
              <a:t>-85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147975" y="4937622"/>
            <a:ext cx="1755812" cy="694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27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7824" y="341605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457192" y="4944570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24922" y="1417637"/>
            <a:ext cx="4065892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 smtClean="0"/>
              <a:t>Error_Sum</a:t>
            </a:r>
            <a:r>
              <a:rPr lang="en-US" sz="2800" b="1" dirty="0" smtClean="0"/>
              <a:t>   =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+ Error</a:t>
            </a:r>
          </a:p>
          <a:p>
            <a:pPr algn="l"/>
            <a:r>
              <a:rPr lang="en-US" sz="2800" dirty="0" smtClean="0"/>
              <a:t>50			= 0 + 50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95			= 50 + 45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115			= 95 + 20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115			= 115 + 0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75			= 115 + -40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25			= 75 + -50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-35			= 25 + -60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-85			= -35 + -50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b="1" dirty="0" smtClean="0"/>
              <a:t>Motor	= I *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</a:t>
            </a:r>
          </a:p>
          <a:p>
            <a:pPr algn="l"/>
            <a:r>
              <a:rPr lang="en-US" sz="2800" dirty="0" smtClean="0"/>
              <a:t>25			= 0.5 *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48			= 0.5 * 95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38	 		= 0.5 * 75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13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25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-17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-35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-43	 </a:t>
            </a:r>
            <a:r>
              <a:rPr lang="en-US" sz="2800" dirty="0">
                <a:solidFill>
                  <a:srgbClr val="FFFFFF"/>
                </a:solidFill>
              </a:rPr>
              <a:t>		= 0.5 * </a:t>
            </a:r>
            <a:r>
              <a:rPr lang="en-US" sz="2800" dirty="0" smtClean="0">
                <a:solidFill>
                  <a:srgbClr val="FFFFFF"/>
                </a:solidFill>
              </a:rPr>
              <a:t>-85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236830" y="4937622"/>
            <a:ext cx="1666957" cy="694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620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Loop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339219" y="1598499"/>
            <a:ext cx="2477772" cy="1616259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Physical</a:t>
            </a:r>
          </a:p>
          <a:p>
            <a:pPr algn="ctr"/>
            <a:r>
              <a:rPr lang="en-US" sz="2000" dirty="0" smtClean="0"/>
              <a:t>World</a:t>
            </a:r>
          </a:p>
        </p:txBody>
      </p:sp>
      <p:sp>
        <p:nvSpPr>
          <p:cNvPr id="5" name="Cloud 4"/>
          <p:cNvSpPr/>
          <p:nvPr/>
        </p:nvSpPr>
        <p:spPr>
          <a:xfrm>
            <a:off x="3339219" y="5027820"/>
            <a:ext cx="2477772" cy="1616259"/>
          </a:xfrm>
          <a:prstGeom prst="clou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Desired</a:t>
            </a:r>
          </a:p>
          <a:p>
            <a:pPr algn="ctr"/>
            <a:r>
              <a:rPr lang="en-US" sz="2000" dirty="0" smtClean="0"/>
              <a:t>World</a:t>
            </a:r>
          </a:p>
        </p:txBody>
      </p:sp>
      <p:cxnSp>
        <p:nvCxnSpPr>
          <p:cNvPr id="6" name="Curved Connector 5"/>
          <p:cNvCxnSpPr>
            <a:stCxn id="5" idx="2"/>
            <a:endCxn id="4" idx="2"/>
          </p:cNvCxnSpPr>
          <p:nvPr/>
        </p:nvCxnSpPr>
        <p:spPr>
          <a:xfrm rot="10800000">
            <a:off x="3346905" y="2406630"/>
            <a:ext cx="12700" cy="3429321"/>
          </a:xfrm>
          <a:prstGeom prst="curvedConnector3">
            <a:avLst>
              <a:gd name="adj1" fmla="val 13118984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6443" y="3916322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84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91382" y="342181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833330" y="4937622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24922" y="1417637"/>
            <a:ext cx="4065892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 smtClean="0"/>
              <a:t>Error_Sum</a:t>
            </a:r>
            <a:r>
              <a:rPr lang="en-US" sz="2800" b="1" dirty="0" smtClean="0"/>
              <a:t>   =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+ Error</a:t>
            </a:r>
          </a:p>
          <a:p>
            <a:pPr algn="l"/>
            <a:r>
              <a:rPr lang="en-US" sz="2800" dirty="0" smtClean="0"/>
              <a:t>50			= 0 + 50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95			= 50 + 45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95 + 20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115			= 115 + 0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75			= 115 + -40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25			= 75 + -50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-35			= 25 + -60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-85			= -35 + -50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b="1" dirty="0" smtClean="0"/>
              <a:t>Motor	= I *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</a:t>
            </a:r>
          </a:p>
          <a:p>
            <a:pPr algn="l"/>
            <a:r>
              <a:rPr lang="en-US" sz="2800" dirty="0" smtClean="0"/>
              <a:t>25			= 0.5 *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48			= 0.5 * 95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38	 		= 0.5 * 75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13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25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-17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-35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-43	 </a:t>
            </a:r>
            <a:r>
              <a:rPr lang="en-US" sz="2800" dirty="0">
                <a:solidFill>
                  <a:srgbClr val="FFFFFF"/>
                </a:solidFill>
              </a:rPr>
              <a:t>		= 0.5 * </a:t>
            </a:r>
            <a:r>
              <a:rPr lang="en-US" sz="2800" dirty="0" smtClean="0">
                <a:solidFill>
                  <a:srgbClr val="FFFFFF"/>
                </a:solidFill>
              </a:rPr>
              <a:t>-85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970388" y="4937622"/>
            <a:ext cx="9334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901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24781" y="342693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24922" y="1417637"/>
            <a:ext cx="4065892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 smtClean="0"/>
              <a:t>Error_Sum</a:t>
            </a:r>
            <a:r>
              <a:rPr lang="en-US" sz="2800" b="1" dirty="0" smtClean="0"/>
              <a:t>   =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+ Error</a:t>
            </a:r>
          </a:p>
          <a:p>
            <a:pPr algn="l"/>
            <a:r>
              <a:rPr lang="en-US" sz="2800" dirty="0" smtClean="0"/>
              <a:t>50			= 0 + 50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95			= 50 + 45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95 + 20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115 + 0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75			= 115 + -40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25			= 75 + -50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-35			= 25 + -60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-85			= -35 + -50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b="1" dirty="0" smtClean="0"/>
              <a:t>Motor	= I *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</a:t>
            </a:r>
          </a:p>
          <a:p>
            <a:pPr algn="l"/>
            <a:r>
              <a:rPr lang="en-US" sz="2800" dirty="0" smtClean="0"/>
              <a:t>25			= 0.5 *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48			= 0.5 * 95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38	 		= 0.5 * 75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13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25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-17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-35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-43	 </a:t>
            </a:r>
            <a:r>
              <a:rPr lang="en-US" sz="2800" dirty="0">
                <a:solidFill>
                  <a:srgbClr val="FFFFFF"/>
                </a:solidFill>
              </a:rPr>
              <a:t>		= 0.5 * </a:t>
            </a:r>
            <a:r>
              <a:rPr lang="en-US" sz="2800" dirty="0" smtClean="0">
                <a:solidFill>
                  <a:srgbClr val="FFFFFF"/>
                </a:solidFill>
              </a:rPr>
              <a:t>-85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661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29800" y="342181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529800" y="4937622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24922" y="1417637"/>
            <a:ext cx="4065892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 smtClean="0"/>
              <a:t>Error_Sum</a:t>
            </a:r>
            <a:r>
              <a:rPr lang="en-US" sz="2800" b="1" dirty="0" smtClean="0"/>
              <a:t>   =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+ Error</a:t>
            </a:r>
          </a:p>
          <a:p>
            <a:pPr algn="l"/>
            <a:r>
              <a:rPr lang="en-US" sz="2800" dirty="0" smtClean="0"/>
              <a:t>50			= 0 + 50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95			= 50 + 45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95 + 20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115 + 0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75			= 115 + -40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25			= 75 + -50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-35			= 25 + -60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-85			= -35 + -50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b="1" dirty="0" smtClean="0"/>
              <a:t>Motor	= I *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</a:t>
            </a:r>
          </a:p>
          <a:p>
            <a:pPr algn="l"/>
            <a:r>
              <a:rPr lang="en-US" sz="2800" dirty="0" smtClean="0"/>
              <a:t>25			= 0.5 *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48			= 0.5 * 95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38	 		= 0.5 * 75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13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25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-17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-35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-43	 </a:t>
            </a:r>
            <a:r>
              <a:rPr lang="en-US" sz="2800" dirty="0">
                <a:solidFill>
                  <a:srgbClr val="FFFFFF"/>
                </a:solidFill>
              </a:rPr>
              <a:t>		= 0.5 * </a:t>
            </a:r>
            <a:r>
              <a:rPr lang="en-US" sz="2800" dirty="0" smtClean="0">
                <a:solidFill>
                  <a:srgbClr val="FFFFFF"/>
                </a:solidFill>
              </a:rPr>
              <a:t>-85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835452" y="4932459"/>
            <a:ext cx="67335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700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57688" y="342181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602866" y="4937622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24922" y="1417637"/>
            <a:ext cx="4065892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 smtClean="0"/>
              <a:t>Error_Sum</a:t>
            </a:r>
            <a:r>
              <a:rPr lang="en-US" sz="2800" b="1" dirty="0" smtClean="0"/>
              <a:t>   =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+ Error</a:t>
            </a:r>
          </a:p>
          <a:p>
            <a:pPr algn="l"/>
            <a:r>
              <a:rPr lang="en-US" sz="2800" dirty="0" smtClean="0"/>
              <a:t>50			= 0 + 50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95			= 50 + 45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95 + 20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115 + 0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75			= 115 + -40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25			= 75 + -50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-35			= 25 + -60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-85			= -35 + -50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b="1" dirty="0" smtClean="0"/>
              <a:t>Motor	= I *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</a:t>
            </a:r>
          </a:p>
          <a:p>
            <a:pPr algn="l"/>
            <a:r>
              <a:rPr lang="en-US" sz="2800" dirty="0" smtClean="0"/>
              <a:t>25			= 0.5 *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48			= 0.5 * 95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38	 		= 0.5 * 75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13</a:t>
            </a:r>
            <a:r>
              <a:rPr lang="en-US" sz="2800" dirty="0">
                <a:solidFill>
                  <a:srgbClr val="000000"/>
                </a:solidFill>
              </a:rPr>
              <a:t>			= 0.5 * </a:t>
            </a:r>
            <a:r>
              <a:rPr lang="en-US" sz="2800" dirty="0" smtClean="0">
                <a:solidFill>
                  <a:srgbClr val="000000"/>
                </a:solidFill>
              </a:rPr>
              <a:t>25</a:t>
            </a:r>
            <a:endParaRPr lang="en-US" sz="2800" dirty="0">
              <a:solidFill>
                <a:srgbClr val="000000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-17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-35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-43	 </a:t>
            </a:r>
            <a:r>
              <a:rPr lang="en-US" sz="2800" dirty="0">
                <a:solidFill>
                  <a:srgbClr val="FFFFFF"/>
                </a:solidFill>
              </a:rPr>
              <a:t>		= 0.5 * </a:t>
            </a:r>
            <a:r>
              <a:rPr lang="en-US" sz="2800" dirty="0" smtClean="0">
                <a:solidFill>
                  <a:srgbClr val="FFFFFF"/>
                </a:solidFill>
              </a:rPr>
              <a:t>-85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835452" y="4932459"/>
            <a:ext cx="80124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11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835452" y="342181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712512" y="4937622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24922" y="1417637"/>
            <a:ext cx="4065892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 smtClean="0"/>
              <a:t>Error_Sum</a:t>
            </a:r>
            <a:r>
              <a:rPr lang="en-US" sz="2800" b="1" dirty="0" smtClean="0"/>
              <a:t>   =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+ Error</a:t>
            </a:r>
          </a:p>
          <a:p>
            <a:pPr algn="l"/>
            <a:r>
              <a:rPr lang="en-US" sz="2800" dirty="0" smtClean="0"/>
              <a:t>50			= 0 + 50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95			= 50 + 45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95 + 20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115 + 0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75			= 115 + -40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25			= 75 + -50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-35			= 25 + -60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-85			= -35 + -50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b="1" dirty="0" smtClean="0"/>
              <a:t>Motor	= I *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</a:t>
            </a:r>
          </a:p>
          <a:p>
            <a:pPr algn="l"/>
            <a:r>
              <a:rPr lang="en-US" sz="2800" dirty="0" smtClean="0"/>
              <a:t>25			= 0.5 *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48			= 0.5 * 95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38	 		= 0.5 * 75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13</a:t>
            </a:r>
            <a:r>
              <a:rPr lang="en-US" sz="2800" dirty="0">
                <a:solidFill>
                  <a:srgbClr val="000000"/>
                </a:solidFill>
              </a:rPr>
              <a:t>			= 0.5 * </a:t>
            </a:r>
            <a:r>
              <a:rPr lang="en-US" sz="2800" dirty="0" smtClean="0">
                <a:solidFill>
                  <a:srgbClr val="000000"/>
                </a:solidFill>
              </a:rPr>
              <a:t>25</a:t>
            </a:r>
            <a:endParaRPr lang="en-US" sz="2800" dirty="0">
              <a:solidFill>
                <a:srgbClr val="000000"/>
              </a:solidFill>
            </a:endParaRP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-17</a:t>
            </a:r>
            <a:r>
              <a:rPr lang="en-US" sz="2800" dirty="0">
                <a:solidFill>
                  <a:srgbClr val="000000"/>
                </a:solidFill>
              </a:rPr>
              <a:t>			= 0.5 * </a:t>
            </a:r>
            <a:r>
              <a:rPr lang="en-US" sz="2800" dirty="0" smtClean="0">
                <a:solidFill>
                  <a:srgbClr val="000000"/>
                </a:solidFill>
              </a:rPr>
              <a:t>-35</a:t>
            </a:r>
            <a:endParaRPr lang="en-US" sz="2800" dirty="0">
              <a:solidFill>
                <a:srgbClr val="000000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-43	 </a:t>
            </a:r>
            <a:r>
              <a:rPr lang="en-US" sz="2800" dirty="0">
                <a:solidFill>
                  <a:srgbClr val="FFFFFF"/>
                </a:solidFill>
              </a:rPr>
              <a:t>		= 0.5 * </a:t>
            </a:r>
            <a:r>
              <a:rPr lang="en-US" sz="2800" dirty="0" smtClean="0">
                <a:solidFill>
                  <a:srgbClr val="FFFFFF"/>
                </a:solidFill>
              </a:rPr>
              <a:t>-85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835452" y="4932459"/>
            <a:ext cx="97900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111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97501" y="3425187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644582" y="4937622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24922" y="1417637"/>
            <a:ext cx="4065892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 smtClean="0"/>
              <a:t>Error_Sum</a:t>
            </a:r>
            <a:r>
              <a:rPr lang="en-US" sz="2800" b="1" dirty="0" smtClean="0"/>
              <a:t>   =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+ Error</a:t>
            </a:r>
          </a:p>
          <a:p>
            <a:pPr algn="l"/>
            <a:r>
              <a:rPr lang="en-US" sz="2800" dirty="0" smtClean="0"/>
              <a:t>50			= 0 + 50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95			= 50 + 45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95 + 20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115 + 0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75			= 115 + -40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25			= 75 + -50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-35			= 25 + -60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-75			= -35 + -40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b="1" dirty="0" smtClean="0"/>
              <a:t>Motor	= I *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</a:t>
            </a:r>
          </a:p>
          <a:p>
            <a:pPr algn="l"/>
            <a:r>
              <a:rPr lang="en-US" sz="2800" dirty="0" smtClean="0"/>
              <a:t>25			= 0.5 *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48			= 0.5 * 95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38	 		= 0.5 * 75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13</a:t>
            </a:r>
            <a:r>
              <a:rPr lang="en-US" sz="2800" dirty="0">
                <a:solidFill>
                  <a:srgbClr val="000000"/>
                </a:solidFill>
              </a:rPr>
              <a:t>			= 0.5 * </a:t>
            </a:r>
            <a:r>
              <a:rPr lang="en-US" sz="2800" dirty="0" smtClean="0">
                <a:solidFill>
                  <a:srgbClr val="000000"/>
                </a:solidFill>
              </a:rPr>
              <a:t>25</a:t>
            </a:r>
            <a:endParaRPr lang="en-US" sz="2800" dirty="0">
              <a:solidFill>
                <a:srgbClr val="000000"/>
              </a:solidFill>
            </a:endParaRP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-17</a:t>
            </a:r>
            <a:r>
              <a:rPr lang="en-US" sz="2800" dirty="0">
                <a:solidFill>
                  <a:srgbClr val="000000"/>
                </a:solidFill>
              </a:rPr>
              <a:t>			= 0.5 * </a:t>
            </a:r>
            <a:r>
              <a:rPr lang="en-US" sz="2800" dirty="0" smtClean="0">
                <a:solidFill>
                  <a:srgbClr val="000000"/>
                </a:solidFill>
              </a:rPr>
              <a:t>-35</a:t>
            </a:r>
            <a:endParaRPr lang="en-US" sz="2800" dirty="0">
              <a:solidFill>
                <a:srgbClr val="000000"/>
              </a:solidFill>
            </a:endParaRP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-38	 </a:t>
            </a:r>
            <a:r>
              <a:rPr lang="en-US" sz="2800" dirty="0">
                <a:solidFill>
                  <a:srgbClr val="000000"/>
                </a:solidFill>
              </a:rPr>
              <a:t>		= 0.5 * </a:t>
            </a:r>
            <a:r>
              <a:rPr lang="en-US" sz="2800" dirty="0" smtClean="0">
                <a:solidFill>
                  <a:srgbClr val="000000"/>
                </a:solidFill>
              </a:rPr>
              <a:t>-75</a:t>
            </a:r>
            <a:endParaRPr lang="en-US" sz="2800" dirty="0">
              <a:solidFill>
                <a:srgbClr val="000000"/>
              </a:solidFill>
            </a:endParaRPr>
          </a:p>
          <a:p>
            <a:pPr algn="l"/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835452" y="4932459"/>
            <a:ext cx="84105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802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  <p:pic>
        <p:nvPicPr>
          <p:cNvPr id="4" name="Content Placeholder 3" descr="I_5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9251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0234"/>
            <a:ext cx="8229600" cy="1143000"/>
          </a:xfrm>
        </p:spPr>
        <p:txBody>
          <a:bodyPr/>
          <a:lstStyle/>
          <a:p>
            <a:r>
              <a:rPr lang="en-US" dirty="0" smtClean="0"/>
              <a:t>Derivative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7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6454" y="341605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384096" y="4944570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800468" y="1417637"/>
            <a:ext cx="5190346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/>
          </a:p>
          <a:p>
            <a:pPr algn="l"/>
            <a:r>
              <a:rPr lang="en-US" sz="2800" b="1" dirty="0" smtClean="0"/>
              <a:t>Motor	= D* (Error – </a:t>
            </a:r>
            <a:r>
              <a:rPr lang="en-US" sz="2800" b="1" dirty="0" err="1" smtClean="0"/>
              <a:t>Last_Error</a:t>
            </a:r>
            <a:r>
              <a:rPr lang="en-US" sz="2800" b="1" dirty="0"/>
              <a:t>)</a:t>
            </a:r>
            <a:endParaRPr lang="en-US" sz="2800" b="1" dirty="0" smtClean="0"/>
          </a:p>
          <a:p>
            <a:pPr marL="514350" indent="-514350" algn="l">
              <a:buAutoNum type="arabicPlain" startAt="25"/>
            </a:pPr>
            <a:r>
              <a:rPr lang="en-US" sz="2800" dirty="0" smtClean="0"/>
              <a:t>         	= 0.5 * (50 – 0)</a:t>
            </a:r>
          </a:p>
          <a:p>
            <a:pPr algn="l"/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147975" y="4937622"/>
            <a:ext cx="1755812" cy="694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014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05090" y="341605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522982" y="4954174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800468" y="1417637"/>
            <a:ext cx="5190346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/>
          </a:p>
          <a:p>
            <a:pPr algn="l"/>
            <a:r>
              <a:rPr lang="en-US" sz="2800" b="1" dirty="0" smtClean="0"/>
              <a:t>Motor	= D* (Error – </a:t>
            </a:r>
            <a:r>
              <a:rPr lang="en-US" sz="2800" b="1" dirty="0" err="1" smtClean="0"/>
              <a:t>Last_Error</a:t>
            </a:r>
            <a:r>
              <a:rPr lang="en-US" sz="2800" b="1" dirty="0"/>
              <a:t>)</a:t>
            </a:r>
            <a:endParaRPr lang="en-US" sz="2800" b="1" dirty="0" smtClean="0"/>
          </a:p>
          <a:p>
            <a:pPr algn="l"/>
            <a:r>
              <a:rPr lang="en-US" sz="2800" dirty="0" smtClean="0"/>
              <a:t>25			= 0.5 * (50 – 0)</a:t>
            </a:r>
          </a:p>
          <a:p>
            <a:pPr algn="l"/>
            <a:r>
              <a:rPr lang="en-US" sz="2800" dirty="0" smtClean="0"/>
              <a:t>-5			= 0.5 * (40 – 50)</a:t>
            </a:r>
          </a:p>
          <a:p>
            <a:pPr algn="l"/>
            <a:endParaRPr lang="en-US" sz="2800" dirty="0" smtClean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384096" y="4937622"/>
            <a:ext cx="151969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298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Loop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339219" y="1598499"/>
            <a:ext cx="2477772" cy="1616259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Physical</a:t>
            </a:r>
          </a:p>
          <a:p>
            <a:pPr algn="ctr"/>
            <a:r>
              <a:rPr lang="en-US" sz="2000" dirty="0" smtClean="0"/>
              <a:t>World</a:t>
            </a:r>
          </a:p>
        </p:txBody>
      </p:sp>
      <p:sp>
        <p:nvSpPr>
          <p:cNvPr id="5" name="Cloud 4"/>
          <p:cNvSpPr/>
          <p:nvPr/>
        </p:nvSpPr>
        <p:spPr>
          <a:xfrm>
            <a:off x="3339219" y="5027820"/>
            <a:ext cx="2477772" cy="1616259"/>
          </a:xfrm>
          <a:prstGeom prst="clou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Desired</a:t>
            </a:r>
          </a:p>
          <a:p>
            <a:pPr algn="ctr"/>
            <a:r>
              <a:rPr lang="en-US" sz="2000" dirty="0" smtClean="0"/>
              <a:t>World</a:t>
            </a:r>
          </a:p>
        </p:txBody>
      </p:sp>
      <p:cxnSp>
        <p:nvCxnSpPr>
          <p:cNvPr id="6" name="Curved Connector 5"/>
          <p:cNvCxnSpPr>
            <a:stCxn id="5" idx="2"/>
            <a:endCxn id="4" idx="2"/>
          </p:cNvCxnSpPr>
          <p:nvPr/>
        </p:nvCxnSpPr>
        <p:spPr>
          <a:xfrm rot="10800000">
            <a:off x="3346905" y="2406630"/>
            <a:ext cx="12700" cy="3429321"/>
          </a:xfrm>
          <a:prstGeom prst="curvedConnector3">
            <a:avLst>
              <a:gd name="adj1" fmla="val 13118984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6443" y="3916322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</a:p>
        </p:txBody>
      </p:sp>
      <p:cxnSp>
        <p:nvCxnSpPr>
          <p:cNvPr id="8" name="Curved Connector 7"/>
          <p:cNvCxnSpPr>
            <a:stCxn id="4" idx="0"/>
            <a:endCxn id="5" idx="0"/>
          </p:cNvCxnSpPr>
          <p:nvPr/>
        </p:nvCxnSpPr>
        <p:spPr>
          <a:xfrm>
            <a:off x="5814926" y="2406629"/>
            <a:ext cx="12700" cy="3429321"/>
          </a:xfrm>
          <a:prstGeom prst="curvedConnector3">
            <a:avLst>
              <a:gd name="adj1" fmla="val 12165661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83849" y="3916323"/>
            <a:ext cx="90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218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80059" y="341605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536378" y="4954174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800468" y="1417637"/>
            <a:ext cx="5190346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/>
          </a:p>
          <a:p>
            <a:pPr algn="l"/>
            <a:r>
              <a:rPr lang="en-US" sz="2800" b="1" dirty="0" smtClean="0"/>
              <a:t>Motor	= D* (Error – </a:t>
            </a:r>
            <a:r>
              <a:rPr lang="en-US" sz="2800" b="1" dirty="0" err="1" smtClean="0"/>
              <a:t>Last_Error</a:t>
            </a:r>
            <a:r>
              <a:rPr lang="en-US" sz="2800" b="1" dirty="0"/>
              <a:t>)</a:t>
            </a:r>
            <a:endParaRPr lang="en-US" sz="2800" b="1" dirty="0" smtClean="0"/>
          </a:p>
          <a:p>
            <a:pPr algn="l"/>
            <a:r>
              <a:rPr lang="en-US" sz="2800" dirty="0" smtClean="0"/>
              <a:t>25			= 0.5 * (50 – 0)</a:t>
            </a:r>
          </a:p>
          <a:p>
            <a:pPr algn="l"/>
            <a:r>
              <a:rPr lang="en-US" sz="2800" dirty="0" smtClean="0"/>
              <a:t>-5			= 0.5 * (40 – 50)</a:t>
            </a:r>
          </a:p>
          <a:p>
            <a:pPr algn="l"/>
            <a:r>
              <a:rPr lang="en-US" sz="2800" dirty="0" smtClean="0"/>
              <a:t>-2.5		= 0.5 * (35 – 40)</a:t>
            </a:r>
          </a:p>
          <a:p>
            <a:pPr algn="l"/>
            <a:endParaRPr lang="en-US" sz="2800" dirty="0" smtClean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459065" y="4937622"/>
            <a:ext cx="1444723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182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80059" y="341605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536378" y="4954174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800468" y="1417637"/>
            <a:ext cx="5190346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/>
          </a:p>
          <a:p>
            <a:pPr algn="l"/>
            <a:r>
              <a:rPr lang="en-US" sz="2800" b="1" dirty="0" smtClean="0"/>
              <a:t>Motor	= D* (Error – </a:t>
            </a:r>
            <a:r>
              <a:rPr lang="en-US" sz="2800" b="1" dirty="0" err="1" smtClean="0"/>
              <a:t>Last_Error</a:t>
            </a:r>
            <a:r>
              <a:rPr lang="en-US" sz="2800" b="1" dirty="0"/>
              <a:t>)</a:t>
            </a:r>
            <a:endParaRPr lang="en-US" sz="2800" b="1" dirty="0" smtClean="0"/>
          </a:p>
          <a:p>
            <a:pPr algn="l"/>
            <a:r>
              <a:rPr lang="en-US" sz="2800" dirty="0" smtClean="0"/>
              <a:t>25			= 0.5 * (50 – 0)</a:t>
            </a:r>
          </a:p>
          <a:p>
            <a:pPr algn="l"/>
            <a:r>
              <a:rPr lang="en-US" sz="2800" dirty="0" smtClean="0"/>
              <a:t>-5			= 0.5 * (40 – 50)</a:t>
            </a:r>
          </a:p>
          <a:p>
            <a:pPr algn="l"/>
            <a:r>
              <a:rPr lang="en-US" sz="2800" dirty="0" smtClean="0"/>
              <a:t>-2.5		= 0.5 * (35 – 40)</a:t>
            </a:r>
          </a:p>
          <a:p>
            <a:pPr algn="l"/>
            <a:r>
              <a:rPr lang="en-US" sz="2800" dirty="0" smtClean="0"/>
              <a:t>0			= 0.5 * (35 – 35)</a:t>
            </a:r>
          </a:p>
          <a:p>
            <a:pPr algn="l"/>
            <a:endParaRPr lang="en-US" sz="2800" dirty="0" smtClean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459065" y="4937622"/>
            <a:ext cx="1444723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29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Control</a:t>
            </a:r>
            <a:endParaRPr lang="en-US" dirty="0"/>
          </a:p>
        </p:txBody>
      </p:sp>
      <p:pic>
        <p:nvPicPr>
          <p:cNvPr id="4" name="Content Placeholder 3" descr="D_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961955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0234"/>
            <a:ext cx="8229600" cy="1143000"/>
          </a:xfrm>
        </p:spPr>
        <p:txBody>
          <a:bodyPr/>
          <a:lstStyle/>
          <a:p>
            <a:r>
              <a:rPr lang="en-US" dirty="0" smtClean="0"/>
              <a:t>PID Plot Terminology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92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3" descr="P_3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Plot Terminology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53232" y="2544036"/>
            <a:ext cx="0" cy="66303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318761" y="5927574"/>
            <a:ext cx="308159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626920" y="3427248"/>
            <a:ext cx="0" cy="2500326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318761" y="5780564"/>
            <a:ext cx="0" cy="476267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204128" y="3280238"/>
            <a:ext cx="0" cy="2976593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318761" y="6256831"/>
            <a:ext cx="288536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60485" y="2786598"/>
            <a:ext cx="0" cy="44788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960485" y="3427248"/>
            <a:ext cx="0" cy="42299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33796" y="5742908"/>
            <a:ext cx="984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Rise Time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051579" y="6273636"/>
            <a:ext cx="126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Settling Time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2318761" y="2114746"/>
            <a:ext cx="1060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Overshoot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5103970" y="2455240"/>
            <a:ext cx="1713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Steady-State Error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563990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= 50</a:t>
            </a:r>
            <a:endParaRPr lang="en-US" dirty="0"/>
          </a:p>
        </p:txBody>
      </p:sp>
      <p:pic>
        <p:nvPicPr>
          <p:cNvPr id="4" name="Content Placeholder 3" descr="P_5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895698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= 100</a:t>
            </a:r>
            <a:endParaRPr lang="en-US" dirty="0"/>
          </a:p>
        </p:txBody>
      </p:sp>
      <p:pic>
        <p:nvPicPr>
          <p:cNvPr id="5" name="Content Placeholder 4" descr="P_10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801593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= 300</a:t>
            </a:r>
            <a:endParaRPr lang="en-US" dirty="0"/>
          </a:p>
        </p:txBody>
      </p:sp>
      <p:pic>
        <p:nvPicPr>
          <p:cNvPr id="4" name="Content Placeholder 3" descr="P_30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782021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 = 10</a:t>
            </a:r>
            <a:endParaRPr lang="en-US" dirty="0"/>
          </a:p>
        </p:txBody>
      </p:sp>
      <p:pic>
        <p:nvPicPr>
          <p:cNvPr id="5" name="Content Placeholder 4" descr="I_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731217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 = 50</a:t>
            </a:r>
            <a:endParaRPr lang="en-US" dirty="0"/>
          </a:p>
        </p:txBody>
      </p:sp>
      <p:pic>
        <p:nvPicPr>
          <p:cNvPr id="4" name="Content Placeholder 3" descr="I_5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4040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??? Loop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57968" y="4477429"/>
            <a:ext cx="0" cy="56835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57968" y="5045785"/>
            <a:ext cx="371008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056018" y="5045785"/>
            <a:ext cx="301950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86960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357968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118193" y="3997879"/>
            <a:ext cx="479550" cy="479550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53023" y="4060055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44887" y="4122231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55548" y="4122231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63555" y="4184407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56447" y="4533672"/>
            <a:ext cx="154214" cy="154101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4"/>
            <a:endCxn id="29" idx="0"/>
          </p:cNvCxnSpPr>
          <p:nvPr/>
        </p:nvCxnSpPr>
        <p:spPr>
          <a:xfrm>
            <a:off x="5933554" y="4392903"/>
            <a:ext cx="0" cy="14076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889681" y="4302679"/>
            <a:ext cx="87745" cy="90224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89242" y="3591647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64211" y="3771316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2506633" y="3777076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469436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 = 80</a:t>
            </a:r>
            <a:endParaRPr lang="en-US" dirty="0"/>
          </a:p>
        </p:txBody>
      </p:sp>
      <p:pic>
        <p:nvPicPr>
          <p:cNvPr id="5" name="Content Placeholder 4" descr="I_8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636023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= 10</a:t>
            </a:r>
            <a:endParaRPr lang="en-US" dirty="0"/>
          </a:p>
        </p:txBody>
      </p:sp>
      <p:pic>
        <p:nvPicPr>
          <p:cNvPr id="4" name="Content Placeholder 3" descr="D_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972061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= 100</a:t>
            </a:r>
            <a:endParaRPr lang="en-US" dirty="0"/>
          </a:p>
        </p:txBody>
      </p:sp>
      <p:pic>
        <p:nvPicPr>
          <p:cNvPr id="5" name="Content Placeholder 4" descr="D_10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768124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0234"/>
            <a:ext cx="8229600" cy="1143000"/>
          </a:xfrm>
        </p:spPr>
        <p:txBody>
          <a:bodyPr/>
          <a:lstStyle/>
          <a:p>
            <a:r>
              <a:rPr lang="en-US" dirty="0" smtClean="0"/>
              <a:t>PID Tuning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4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3" descr="P_3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Plot Terminology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53232" y="2544036"/>
            <a:ext cx="0" cy="66303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318761" y="5927574"/>
            <a:ext cx="308159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626920" y="3427248"/>
            <a:ext cx="0" cy="2500326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318761" y="5780564"/>
            <a:ext cx="0" cy="476267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204128" y="3280238"/>
            <a:ext cx="0" cy="2976593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318761" y="6256831"/>
            <a:ext cx="288536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60485" y="2786598"/>
            <a:ext cx="0" cy="44788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960485" y="3427248"/>
            <a:ext cx="0" cy="42299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33796" y="5742908"/>
            <a:ext cx="984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Rise Time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051579" y="6273636"/>
            <a:ext cx="126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Settling Time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2318761" y="2114746"/>
            <a:ext cx="1060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Overshoot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5103970" y="2455240"/>
            <a:ext cx="1713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Steady-State Error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414635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Tuning Methods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076273"/>
              </p:ext>
            </p:extLst>
          </p:nvPr>
        </p:nvGraphicFramePr>
        <p:xfrm>
          <a:off x="1524000" y="2468861"/>
          <a:ext cx="6096000" cy="2560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 Increase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Rise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Overshoot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Settling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Steady-State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Change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307647" y="3228048"/>
            <a:ext cx="0" cy="42027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07647" y="3864677"/>
            <a:ext cx="0" cy="42027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65642" y="4504223"/>
            <a:ext cx="0" cy="42027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808294" y="4504223"/>
            <a:ext cx="0" cy="42027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996123" y="3228048"/>
            <a:ext cx="0" cy="42027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49929" y="3864677"/>
            <a:ext cx="0" cy="42027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197140" y="3864677"/>
            <a:ext cx="0" cy="42027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565642" y="3228047"/>
            <a:ext cx="0" cy="420275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565642" y="3864677"/>
            <a:ext cx="0" cy="420275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808294" y="3864676"/>
            <a:ext cx="0" cy="420275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8253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= 30, I = 0, D = 0</a:t>
            </a:r>
            <a:endParaRPr lang="en-US" dirty="0"/>
          </a:p>
        </p:txBody>
      </p:sp>
      <p:pic>
        <p:nvPicPr>
          <p:cNvPr id="4" name="Content Placeholder 3" descr="P_30_I_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176354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= 30, I = 15, D = 0</a:t>
            </a:r>
            <a:endParaRPr lang="en-US" dirty="0"/>
          </a:p>
        </p:txBody>
      </p:sp>
      <p:pic>
        <p:nvPicPr>
          <p:cNvPr id="5" name="Content Placeholder 4" descr="P_30_I_1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91241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= 30, I = 30, D = 0</a:t>
            </a:r>
            <a:endParaRPr lang="en-US" dirty="0"/>
          </a:p>
        </p:txBody>
      </p:sp>
      <p:pic>
        <p:nvPicPr>
          <p:cNvPr id="4" name="Content Placeholder 3" descr="P_30_I_3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478367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= 30, I = 60, D = 0</a:t>
            </a:r>
            <a:endParaRPr lang="en-US" dirty="0"/>
          </a:p>
        </p:txBody>
      </p:sp>
      <p:pic>
        <p:nvPicPr>
          <p:cNvPr id="5" name="Content Placeholder 4" descr="P_30_I_6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52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Loop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5464" y="3478071"/>
            <a:ext cx="90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Sensing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57968" y="4477429"/>
            <a:ext cx="0" cy="56835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57968" y="5045785"/>
            <a:ext cx="371008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056018" y="5045785"/>
            <a:ext cx="301950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86960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357968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118193" y="3997879"/>
            <a:ext cx="479550" cy="479550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53023" y="4060055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44887" y="4122231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55548" y="4122231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63555" y="4184407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56447" y="4533672"/>
            <a:ext cx="154214" cy="154101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4"/>
            <a:endCxn id="29" idx="0"/>
          </p:cNvCxnSpPr>
          <p:nvPr/>
        </p:nvCxnSpPr>
        <p:spPr>
          <a:xfrm>
            <a:off x="5933554" y="4392903"/>
            <a:ext cx="0" cy="14076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889681" y="4302679"/>
            <a:ext cx="87745" cy="90224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89242" y="3591647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64211" y="3771316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2506633" y="3777076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22" name="Group 21"/>
          <p:cNvGrpSpPr/>
          <p:nvPr/>
        </p:nvGrpSpPr>
        <p:grpSpPr>
          <a:xfrm>
            <a:off x="5333556" y="2249347"/>
            <a:ext cx="1756258" cy="533395"/>
            <a:chOff x="3479714" y="5394803"/>
            <a:chExt cx="2248792" cy="682983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3942482" y="6077786"/>
              <a:ext cx="129652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4749500" y="5394803"/>
              <a:ext cx="979006" cy="3263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824469" y="5574472"/>
              <a:ext cx="293279" cy="29327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8" name="Oval 37"/>
            <p:cNvSpPr/>
            <p:nvPr/>
          </p:nvSpPr>
          <p:spPr>
            <a:xfrm>
              <a:off x="5366891" y="5580232"/>
              <a:ext cx="293279" cy="29327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479714" y="5394803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554683" y="5574472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41" name="Oval 40"/>
            <p:cNvSpPr/>
            <p:nvPr/>
          </p:nvSpPr>
          <p:spPr>
            <a:xfrm>
              <a:off x="4097105" y="5580232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3013776" y="3771316"/>
            <a:ext cx="3042242" cy="3509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4935149" y="1825256"/>
            <a:ext cx="2496027" cy="1628167"/>
          </a:xfrm>
          <a:prstGeom prst="clou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43" name="Oval 42"/>
          <p:cNvSpPr/>
          <p:nvPr/>
        </p:nvSpPr>
        <p:spPr>
          <a:xfrm>
            <a:off x="6585032" y="377707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694609" y="3591647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22379" y="339000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079303" y="278274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80343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= 30, I = 80, D = 0</a:t>
            </a:r>
            <a:endParaRPr lang="en-US" dirty="0"/>
          </a:p>
        </p:txBody>
      </p:sp>
      <p:pic>
        <p:nvPicPr>
          <p:cNvPr id="4" name="Content Placeholder 3" descr="P_30_I_8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71939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= 30, I = 70, D = 0</a:t>
            </a:r>
            <a:endParaRPr lang="en-US" dirty="0"/>
          </a:p>
        </p:txBody>
      </p:sp>
      <p:pic>
        <p:nvPicPr>
          <p:cNvPr id="5" name="Content Placeholder 4" descr="P_30_I_7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225411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= 30, I = 70, D = 10</a:t>
            </a:r>
            <a:endParaRPr lang="en-US" dirty="0"/>
          </a:p>
        </p:txBody>
      </p:sp>
      <p:pic>
        <p:nvPicPr>
          <p:cNvPr id="7" name="Content Placeholder 6" descr="P_30_I_70_D_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590414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= 30, I = 70, D = 1</a:t>
            </a:r>
            <a:endParaRPr lang="en-US" dirty="0"/>
          </a:p>
        </p:txBody>
      </p:sp>
      <p:pic>
        <p:nvPicPr>
          <p:cNvPr id="4" name="Content Placeholder 3" descr="P_30_I_70_D_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20305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12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300" dirty="0" smtClean="0"/>
              <a:t>“The Right Way”</a:t>
            </a:r>
            <a:br>
              <a:rPr lang="en-US" sz="5300" dirty="0" smtClean="0"/>
            </a:br>
            <a:r>
              <a:rPr lang="en-US" sz="3600" dirty="0" smtClean="0"/>
              <a:t>(beyond our scope)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700939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09214" y="2919808"/>
            <a:ext cx="724043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9" idx="3"/>
          </p:cNvCxnSpPr>
          <p:nvPr/>
        </p:nvCxnSpPr>
        <p:spPr>
          <a:xfrm>
            <a:off x="6099041" y="2919808"/>
            <a:ext cx="1331294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1565" y="2169016"/>
            <a:ext cx="15913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Digital </a:t>
            </a:r>
          </a:p>
          <a:p>
            <a:pPr algn="ctr"/>
            <a:r>
              <a:rPr lang="en-US" dirty="0" smtClean="0"/>
              <a:t>Motor Speed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Digital </a:t>
            </a:r>
          </a:p>
          <a:p>
            <a:pPr algn="ctr"/>
            <a:r>
              <a:rPr lang="en-US" dirty="0" smtClean="0"/>
              <a:t>Motor Position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16288" y="2169016"/>
            <a:ext cx="15913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Physical </a:t>
            </a:r>
          </a:p>
          <a:p>
            <a:pPr algn="ctr"/>
            <a:r>
              <a:rPr lang="en-US" dirty="0" smtClean="0"/>
              <a:t>Motor Speed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Physical </a:t>
            </a:r>
          </a:p>
          <a:p>
            <a:pPr algn="ctr"/>
            <a:r>
              <a:rPr lang="en-US" dirty="0" smtClean="0"/>
              <a:t>Motor Position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228515" y="2545897"/>
            <a:ext cx="1234433" cy="747821"/>
          </a:xfrm>
          <a:prstGeom prst="roundRect">
            <a:avLst/>
          </a:prstGeom>
          <a:solidFill>
            <a:srgbClr val="595959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864608" y="2545897"/>
            <a:ext cx="1234433" cy="747821"/>
          </a:xfrm>
          <a:prstGeom prst="roundRect">
            <a:avLst/>
          </a:prstGeom>
          <a:solidFill>
            <a:srgbClr val="595959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433257" y="2718026"/>
            <a:ext cx="403564" cy="40356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635075" y="2919808"/>
            <a:ext cx="0" cy="1341589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35039" y="4261397"/>
            <a:ext cx="4000036" cy="0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4"/>
          </p:cNvCxnSpPr>
          <p:nvPr/>
        </p:nvCxnSpPr>
        <p:spPr>
          <a:xfrm flipV="1">
            <a:off x="2635039" y="3121590"/>
            <a:ext cx="0" cy="1139807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2836821" y="2919808"/>
            <a:ext cx="391694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462948" y="2919808"/>
            <a:ext cx="391694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33175" y="24536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09153" y="3277012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89788" y="2735142"/>
            <a:ext cx="29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Σ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1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09214" y="2919808"/>
            <a:ext cx="724043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9" idx="3"/>
          </p:cNvCxnSpPr>
          <p:nvPr/>
        </p:nvCxnSpPr>
        <p:spPr>
          <a:xfrm>
            <a:off x="6099041" y="2919808"/>
            <a:ext cx="1331294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1565" y="2169016"/>
            <a:ext cx="15913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Digital </a:t>
            </a:r>
          </a:p>
          <a:p>
            <a:pPr algn="ctr"/>
            <a:r>
              <a:rPr lang="en-US" dirty="0" smtClean="0"/>
              <a:t>Motor Speed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Digital </a:t>
            </a:r>
          </a:p>
          <a:p>
            <a:pPr algn="ctr"/>
            <a:r>
              <a:rPr lang="en-US" dirty="0" smtClean="0"/>
              <a:t>Motor Position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16288" y="2169016"/>
            <a:ext cx="15913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Physical </a:t>
            </a:r>
          </a:p>
          <a:p>
            <a:pPr algn="ctr"/>
            <a:r>
              <a:rPr lang="en-US" dirty="0" smtClean="0"/>
              <a:t>Motor Speed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Physical </a:t>
            </a:r>
          </a:p>
          <a:p>
            <a:pPr algn="ctr"/>
            <a:r>
              <a:rPr lang="en-US" dirty="0" smtClean="0"/>
              <a:t>Motor Position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228515" y="2545897"/>
            <a:ext cx="1234433" cy="747821"/>
          </a:xfrm>
          <a:prstGeom prst="roundRect">
            <a:avLst/>
          </a:prstGeom>
          <a:solidFill>
            <a:srgbClr val="595959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864608" y="2545897"/>
            <a:ext cx="1234433" cy="747821"/>
          </a:xfrm>
          <a:prstGeom prst="roundRect">
            <a:avLst/>
          </a:prstGeom>
          <a:solidFill>
            <a:srgbClr val="595959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433257" y="2718026"/>
            <a:ext cx="403564" cy="40356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635075" y="2919808"/>
            <a:ext cx="0" cy="1341589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35039" y="4261397"/>
            <a:ext cx="4000036" cy="0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4"/>
          </p:cNvCxnSpPr>
          <p:nvPr/>
        </p:nvCxnSpPr>
        <p:spPr>
          <a:xfrm flipV="1">
            <a:off x="2635039" y="3121590"/>
            <a:ext cx="0" cy="1139807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2836821" y="2919808"/>
            <a:ext cx="391694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462948" y="2919808"/>
            <a:ext cx="391694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33175" y="24536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09153" y="3277012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89788" y="2735142"/>
            <a:ext cx="29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64489" y="2286000"/>
            <a:ext cx="3361321" cy="1270000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64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09214" y="2919808"/>
            <a:ext cx="724043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9" idx="3"/>
          </p:cNvCxnSpPr>
          <p:nvPr/>
        </p:nvCxnSpPr>
        <p:spPr>
          <a:xfrm>
            <a:off x="6099041" y="2919808"/>
            <a:ext cx="1331294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1565" y="2169016"/>
            <a:ext cx="15913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Digital </a:t>
            </a:r>
          </a:p>
          <a:p>
            <a:pPr algn="ctr"/>
            <a:r>
              <a:rPr lang="en-US" dirty="0" smtClean="0"/>
              <a:t>Motor Speed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Digital </a:t>
            </a:r>
          </a:p>
          <a:p>
            <a:pPr algn="ctr"/>
            <a:r>
              <a:rPr lang="en-US" dirty="0" smtClean="0"/>
              <a:t>Motor Position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16288" y="2169016"/>
            <a:ext cx="15913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Physical </a:t>
            </a:r>
          </a:p>
          <a:p>
            <a:pPr algn="ctr"/>
            <a:r>
              <a:rPr lang="en-US" dirty="0" smtClean="0"/>
              <a:t>Motor Speed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Physical </a:t>
            </a:r>
          </a:p>
          <a:p>
            <a:pPr algn="ctr"/>
            <a:r>
              <a:rPr lang="en-US" dirty="0" smtClean="0"/>
              <a:t>Motor Position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228515" y="2545897"/>
            <a:ext cx="1234433" cy="747821"/>
          </a:xfrm>
          <a:prstGeom prst="roundRect">
            <a:avLst/>
          </a:prstGeom>
          <a:solidFill>
            <a:srgbClr val="595959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864608" y="2545897"/>
            <a:ext cx="1234433" cy="747821"/>
          </a:xfrm>
          <a:prstGeom prst="roundRect">
            <a:avLst/>
          </a:prstGeom>
          <a:solidFill>
            <a:srgbClr val="595959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433257" y="2718026"/>
            <a:ext cx="403564" cy="40356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635075" y="2919808"/>
            <a:ext cx="0" cy="1341589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35039" y="4261397"/>
            <a:ext cx="4000036" cy="0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4"/>
          </p:cNvCxnSpPr>
          <p:nvPr/>
        </p:nvCxnSpPr>
        <p:spPr>
          <a:xfrm flipV="1">
            <a:off x="2635039" y="3121590"/>
            <a:ext cx="0" cy="1139807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2836821" y="2919808"/>
            <a:ext cx="391694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462948" y="2919808"/>
            <a:ext cx="391694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33175" y="24536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09153" y="3277012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89788" y="2735142"/>
            <a:ext cx="29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72190" y="2286000"/>
            <a:ext cx="1536096" cy="1270000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736300" y="2291678"/>
            <a:ext cx="1536096" cy="1270000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8" idx="2"/>
          </p:cNvCxnSpPr>
          <p:nvPr/>
        </p:nvCxnSpPr>
        <p:spPr>
          <a:xfrm flipH="1">
            <a:off x="2019905" y="3556000"/>
            <a:ext cx="1820333" cy="1608667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18453" y="3573773"/>
            <a:ext cx="753943" cy="159089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4222" y="5391351"/>
            <a:ext cx="2648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PID Control Loop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19636" y="5391351"/>
            <a:ext cx="3717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Physical Motor &amp; Wheel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3029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09214" y="2919808"/>
            <a:ext cx="724043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9" idx="3"/>
          </p:cNvCxnSpPr>
          <p:nvPr/>
        </p:nvCxnSpPr>
        <p:spPr>
          <a:xfrm>
            <a:off x="6099041" y="2919808"/>
            <a:ext cx="1331294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1565" y="2169016"/>
            <a:ext cx="15913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Digital </a:t>
            </a:r>
          </a:p>
          <a:p>
            <a:pPr algn="ctr"/>
            <a:r>
              <a:rPr lang="en-US" dirty="0" smtClean="0"/>
              <a:t>Motor Speed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Digital </a:t>
            </a:r>
          </a:p>
          <a:p>
            <a:pPr algn="ctr"/>
            <a:r>
              <a:rPr lang="en-US" dirty="0" smtClean="0"/>
              <a:t>Motor Position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16288" y="2169016"/>
            <a:ext cx="15913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Physical </a:t>
            </a:r>
          </a:p>
          <a:p>
            <a:pPr algn="ctr"/>
            <a:r>
              <a:rPr lang="en-US" dirty="0" smtClean="0"/>
              <a:t>Motor Speed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Physical </a:t>
            </a:r>
          </a:p>
          <a:p>
            <a:pPr algn="ctr"/>
            <a:r>
              <a:rPr lang="en-US" dirty="0" smtClean="0"/>
              <a:t>Motor Position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228515" y="2545897"/>
            <a:ext cx="1234433" cy="747821"/>
          </a:xfrm>
          <a:prstGeom prst="roundRect">
            <a:avLst/>
          </a:prstGeom>
          <a:solidFill>
            <a:srgbClr val="595959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864608" y="2545897"/>
            <a:ext cx="1234433" cy="747821"/>
          </a:xfrm>
          <a:prstGeom prst="roundRect">
            <a:avLst/>
          </a:prstGeom>
          <a:solidFill>
            <a:srgbClr val="595959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433257" y="2718026"/>
            <a:ext cx="403564" cy="40356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635075" y="2919808"/>
            <a:ext cx="0" cy="1341589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35039" y="4261397"/>
            <a:ext cx="4000036" cy="0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4"/>
          </p:cNvCxnSpPr>
          <p:nvPr/>
        </p:nvCxnSpPr>
        <p:spPr>
          <a:xfrm flipV="1">
            <a:off x="2635039" y="3121590"/>
            <a:ext cx="0" cy="1139807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2836821" y="2919808"/>
            <a:ext cx="391694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462948" y="2919808"/>
            <a:ext cx="391694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33175" y="24536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09153" y="3277012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89788" y="2735142"/>
            <a:ext cx="29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72190" y="2286000"/>
            <a:ext cx="1536096" cy="1270000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736300" y="2291678"/>
            <a:ext cx="1536096" cy="1270000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8" idx="2"/>
          </p:cNvCxnSpPr>
          <p:nvPr/>
        </p:nvCxnSpPr>
        <p:spPr>
          <a:xfrm flipH="1">
            <a:off x="2019905" y="3556000"/>
            <a:ext cx="1820333" cy="1608667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18453" y="3573773"/>
            <a:ext cx="753943" cy="159089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9608" y="5386866"/>
            <a:ext cx="2648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PID Control </a:t>
            </a:r>
            <a:r>
              <a:rPr lang="en-US" sz="2800" dirty="0" smtClean="0"/>
              <a:t>Loop</a:t>
            </a:r>
            <a:endParaRPr lang="en-US" sz="28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4819636" y="5391351"/>
            <a:ext cx="3717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Physical Motor &amp; </a:t>
            </a:r>
            <a:r>
              <a:rPr lang="en-US" sz="2800" dirty="0" smtClean="0"/>
              <a:t>Wheel</a:t>
            </a:r>
            <a:endParaRPr lang="en-US" sz="2800" dirty="0" smtClean="0"/>
          </a:p>
        </p:txBody>
      </p:sp>
      <p:sp>
        <p:nvSpPr>
          <p:cNvPr id="26" name="Rounded Rectangle 25"/>
          <p:cNvSpPr/>
          <p:nvPr/>
        </p:nvSpPr>
        <p:spPr>
          <a:xfrm>
            <a:off x="6436892" y="2735142"/>
            <a:ext cx="396918" cy="435663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635075" y="1741714"/>
            <a:ext cx="198735" cy="976312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72396" y="1261465"/>
            <a:ext cx="1382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Encoder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8266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and S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Mass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Damper: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Spring: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08158" y="1600200"/>
            <a:ext cx="734084" cy="734084"/>
          </a:xfrm>
          <a:prstGeom prst="rect">
            <a:avLst/>
          </a:prstGeom>
          <a:noFill/>
          <a:ln w="571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983862" y="3471961"/>
            <a:ext cx="0" cy="524290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972210" y="3496201"/>
            <a:ext cx="466085" cy="0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72210" y="3974825"/>
            <a:ext cx="466085" cy="0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17777" y="3754396"/>
            <a:ext cx="466085" cy="0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334348" y="3754396"/>
            <a:ext cx="466085" cy="0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6193" y="3569858"/>
            <a:ext cx="0" cy="345774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28668" y="2400419"/>
            <a:ext cx="117176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M*s^2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65844" y="4005486"/>
            <a:ext cx="72485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D*s</a:t>
            </a:r>
            <a:endParaRPr lang="en-US" sz="2800" dirty="0"/>
          </a:p>
          <a:p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 rot="5141596">
            <a:off x="3054222" y="5098752"/>
            <a:ext cx="354658" cy="822476"/>
          </a:xfrm>
          <a:custGeom>
            <a:avLst/>
            <a:gdLst>
              <a:gd name="connsiteX0" fmla="*/ 160554 w 354658"/>
              <a:gd name="connsiteY0" fmla="*/ 0 h 822476"/>
              <a:gd name="connsiteX1" fmla="*/ 148459 w 354658"/>
              <a:gd name="connsiteY1" fmla="*/ 193524 h 822476"/>
              <a:gd name="connsiteX2" fmla="*/ 160554 w 354658"/>
              <a:gd name="connsiteY2" fmla="*/ 229810 h 822476"/>
              <a:gd name="connsiteX3" fmla="*/ 329887 w 354658"/>
              <a:gd name="connsiteY3" fmla="*/ 241905 h 822476"/>
              <a:gd name="connsiteX4" fmla="*/ 354078 w 354658"/>
              <a:gd name="connsiteY4" fmla="*/ 266095 h 822476"/>
              <a:gd name="connsiteX5" fmla="*/ 281507 w 354658"/>
              <a:gd name="connsiteY5" fmla="*/ 374952 h 822476"/>
              <a:gd name="connsiteX6" fmla="*/ 245221 w 354658"/>
              <a:gd name="connsiteY6" fmla="*/ 387048 h 822476"/>
              <a:gd name="connsiteX7" fmla="*/ 172649 w 354658"/>
              <a:gd name="connsiteY7" fmla="*/ 423333 h 822476"/>
              <a:gd name="connsiteX8" fmla="*/ 112173 w 354658"/>
              <a:gd name="connsiteY8" fmla="*/ 435429 h 822476"/>
              <a:gd name="connsiteX9" fmla="*/ 27507 w 354658"/>
              <a:gd name="connsiteY9" fmla="*/ 423333 h 822476"/>
              <a:gd name="connsiteX10" fmla="*/ 39602 w 354658"/>
              <a:gd name="connsiteY10" fmla="*/ 362857 h 822476"/>
              <a:gd name="connsiteX11" fmla="*/ 112173 w 354658"/>
              <a:gd name="connsiteY11" fmla="*/ 326572 h 822476"/>
              <a:gd name="connsiteX12" fmla="*/ 257316 w 354658"/>
              <a:gd name="connsiteY12" fmla="*/ 338667 h 822476"/>
              <a:gd name="connsiteX13" fmla="*/ 281507 w 354658"/>
              <a:gd name="connsiteY13" fmla="*/ 411238 h 822476"/>
              <a:gd name="connsiteX14" fmla="*/ 269411 w 354658"/>
              <a:gd name="connsiteY14" fmla="*/ 520095 h 822476"/>
              <a:gd name="connsiteX15" fmla="*/ 233126 w 354658"/>
              <a:gd name="connsiteY15" fmla="*/ 532191 h 822476"/>
              <a:gd name="connsiteX16" fmla="*/ 100078 w 354658"/>
              <a:gd name="connsiteY16" fmla="*/ 544286 h 822476"/>
              <a:gd name="connsiteX17" fmla="*/ 3316 w 354658"/>
              <a:gd name="connsiteY17" fmla="*/ 532191 h 822476"/>
              <a:gd name="connsiteX18" fmla="*/ 27507 w 354658"/>
              <a:gd name="connsiteY18" fmla="*/ 495905 h 822476"/>
              <a:gd name="connsiteX19" fmla="*/ 100078 w 354658"/>
              <a:gd name="connsiteY19" fmla="*/ 471714 h 822476"/>
              <a:gd name="connsiteX20" fmla="*/ 245221 w 354658"/>
              <a:gd name="connsiteY20" fmla="*/ 483810 h 822476"/>
              <a:gd name="connsiteX21" fmla="*/ 269411 w 354658"/>
              <a:gd name="connsiteY21" fmla="*/ 556381 h 822476"/>
              <a:gd name="connsiteX22" fmla="*/ 257316 w 354658"/>
              <a:gd name="connsiteY22" fmla="*/ 628952 h 822476"/>
              <a:gd name="connsiteX23" fmla="*/ 184745 w 354658"/>
              <a:gd name="connsiteY23" fmla="*/ 653143 h 822476"/>
              <a:gd name="connsiteX24" fmla="*/ 51697 w 354658"/>
              <a:gd name="connsiteY24" fmla="*/ 641048 h 822476"/>
              <a:gd name="connsiteX25" fmla="*/ 75887 w 354658"/>
              <a:gd name="connsiteY25" fmla="*/ 616857 h 822476"/>
              <a:gd name="connsiteX26" fmla="*/ 148459 w 354658"/>
              <a:gd name="connsiteY26" fmla="*/ 592667 h 822476"/>
              <a:gd name="connsiteX27" fmla="*/ 184745 w 354658"/>
              <a:gd name="connsiteY27" fmla="*/ 580572 h 822476"/>
              <a:gd name="connsiteX28" fmla="*/ 172649 w 354658"/>
              <a:gd name="connsiteY28" fmla="*/ 713619 h 822476"/>
              <a:gd name="connsiteX29" fmla="*/ 160554 w 354658"/>
              <a:gd name="connsiteY29" fmla="*/ 822476 h 82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4658" h="822476">
                <a:moveTo>
                  <a:pt x="160554" y="0"/>
                </a:moveTo>
                <a:cubicBezTo>
                  <a:pt x="156522" y="64508"/>
                  <a:pt x="148459" y="128890"/>
                  <a:pt x="148459" y="193524"/>
                </a:cubicBezTo>
                <a:cubicBezTo>
                  <a:pt x="148459" y="206274"/>
                  <a:pt x="148235" y="226525"/>
                  <a:pt x="160554" y="229810"/>
                </a:cubicBezTo>
                <a:cubicBezTo>
                  <a:pt x="215231" y="244391"/>
                  <a:pt x="273443" y="237873"/>
                  <a:pt x="329887" y="241905"/>
                </a:cubicBezTo>
                <a:cubicBezTo>
                  <a:pt x="337951" y="249968"/>
                  <a:pt x="352203" y="254847"/>
                  <a:pt x="354078" y="266095"/>
                </a:cubicBezTo>
                <a:cubicBezTo>
                  <a:pt x="360651" y="305528"/>
                  <a:pt x="309865" y="365499"/>
                  <a:pt x="281507" y="374952"/>
                </a:cubicBezTo>
                <a:cubicBezTo>
                  <a:pt x="269412" y="378984"/>
                  <a:pt x="256625" y="381346"/>
                  <a:pt x="245221" y="387048"/>
                </a:cubicBezTo>
                <a:cubicBezTo>
                  <a:pt x="186096" y="416611"/>
                  <a:pt x="233453" y="408132"/>
                  <a:pt x="172649" y="423333"/>
                </a:cubicBezTo>
                <a:cubicBezTo>
                  <a:pt x="152705" y="428319"/>
                  <a:pt x="132332" y="431397"/>
                  <a:pt x="112173" y="435429"/>
                </a:cubicBezTo>
                <a:cubicBezTo>
                  <a:pt x="83951" y="431397"/>
                  <a:pt x="47665" y="443492"/>
                  <a:pt x="27507" y="423333"/>
                </a:cubicBezTo>
                <a:cubicBezTo>
                  <a:pt x="12970" y="408796"/>
                  <a:pt x="29403" y="380706"/>
                  <a:pt x="39602" y="362857"/>
                </a:cubicBezTo>
                <a:cubicBezTo>
                  <a:pt x="50636" y="343548"/>
                  <a:pt x="93548" y="332780"/>
                  <a:pt x="112173" y="326572"/>
                </a:cubicBezTo>
                <a:cubicBezTo>
                  <a:pt x="160554" y="330604"/>
                  <a:pt x="213893" y="316956"/>
                  <a:pt x="257316" y="338667"/>
                </a:cubicBezTo>
                <a:cubicBezTo>
                  <a:pt x="280123" y="350070"/>
                  <a:pt x="281507" y="411238"/>
                  <a:pt x="281507" y="411238"/>
                </a:cubicBezTo>
                <a:cubicBezTo>
                  <a:pt x="277475" y="447524"/>
                  <a:pt x="282970" y="486197"/>
                  <a:pt x="269411" y="520095"/>
                </a:cubicBezTo>
                <a:cubicBezTo>
                  <a:pt x="264676" y="531932"/>
                  <a:pt x="245747" y="530388"/>
                  <a:pt x="233126" y="532191"/>
                </a:cubicBezTo>
                <a:cubicBezTo>
                  <a:pt x="189041" y="538489"/>
                  <a:pt x="144427" y="540254"/>
                  <a:pt x="100078" y="544286"/>
                </a:cubicBezTo>
                <a:cubicBezTo>
                  <a:pt x="67824" y="540254"/>
                  <a:pt x="30362" y="550222"/>
                  <a:pt x="3316" y="532191"/>
                </a:cubicBezTo>
                <a:cubicBezTo>
                  <a:pt x="-8779" y="524127"/>
                  <a:pt x="15180" y="503610"/>
                  <a:pt x="27507" y="495905"/>
                </a:cubicBezTo>
                <a:cubicBezTo>
                  <a:pt x="49130" y="482390"/>
                  <a:pt x="100078" y="471714"/>
                  <a:pt x="100078" y="471714"/>
                </a:cubicBezTo>
                <a:cubicBezTo>
                  <a:pt x="148459" y="475746"/>
                  <a:pt x="201798" y="462098"/>
                  <a:pt x="245221" y="483810"/>
                </a:cubicBezTo>
                <a:cubicBezTo>
                  <a:pt x="268028" y="495213"/>
                  <a:pt x="269411" y="556381"/>
                  <a:pt x="269411" y="556381"/>
                </a:cubicBezTo>
                <a:cubicBezTo>
                  <a:pt x="265379" y="580571"/>
                  <a:pt x="273465" y="610496"/>
                  <a:pt x="257316" y="628952"/>
                </a:cubicBezTo>
                <a:cubicBezTo>
                  <a:pt x="240525" y="648142"/>
                  <a:pt x="184745" y="653143"/>
                  <a:pt x="184745" y="653143"/>
                </a:cubicBezTo>
                <a:cubicBezTo>
                  <a:pt x="140396" y="649111"/>
                  <a:pt x="93944" y="655130"/>
                  <a:pt x="51697" y="641048"/>
                </a:cubicBezTo>
                <a:cubicBezTo>
                  <a:pt x="40879" y="637442"/>
                  <a:pt x="65687" y="621957"/>
                  <a:pt x="75887" y="616857"/>
                </a:cubicBezTo>
                <a:cubicBezTo>
                  <a:pt x="98694" y="605453"/>
                  <a:pt x="124268" y="600730"/>
                  <a:pt x="148459" y="592667"/>
                </a:cubicBezTo>
                <a:lnTo>
                  <a:pt x="184745" y="580572"/>
                </a:lnTo>
                <a:cubicBezTo>
                  <a:pt x="180713" y="624921"/>
                  <a:pt x="178535" y="669478"/>
                  <a:pt x="172649" y="713619"/>
                </a:cubicBezTo>
                <a:cubicBezTo>
                  <a:pt x="155665" y="840997"/>
                  <a:pt x="160554" y="673296"/>
                  <a:pt x="160554" y="822476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051224" y="5893866"/>
            <a:ext cx="37121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81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Loop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5464" y="3478071"/>
            <a:ext cx="90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Sensing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57968" y="4477429"/>
            <a:ext cx="0" cy="56835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57968" y="5045785"/>
            <a:ext cx="371008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056018" y="5045785"/>
            <a:ext cx="301950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86960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118193" y="3997879"/>
            <a:ext cx="479550" cy="479550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53023" y="4060055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44887" y="4122231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55548" y="4122231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63555" y="4184407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56447" y="4533672"/>
            <a:ext cx="154214" cy="154101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5"/>
            <a:endCxn id="29" idx="0"/>
          </p:cNvCxnSpPr>
          <p:nvPr/>
        </p:nvCxnSpPr>
        <p:spPr>
          <a:xfrm>
            <a:off x="5802875" y="4379690"/>
            <a:ext cx="130679" cy="15398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727980" y="4302679"/>
            <a:ext cx="87745" cy="90224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89242" y="3591647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64211" y="3771316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2506633" y="3777076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22" name="Group 21"/>
          <p:cNvGrpSpPr/>
          <p:nvPr/>
        </p:nvGrpSpPr>
        <p:grpSpPr>
          <a:xfrm>
            <a:off x="5333556" y="2249347"/>
            <a:ext cx="1756258" cy="533395"/>
            <a:chOff x="3479714" y="5394803"/>
            <a:chExt cx="2248792" cy="682983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3942482" y="6077786"/>
              <a:ext cx="129652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4749500" y="5394803"/>
              <a:ext cx="979006" cy="3263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824469" y="5574472"/>
              <a:ext cx="293279" cy="29327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8" name="Oval 37"/>
            <p:cNvSpPr/>
            <p:nvPr/>
          </p:nvSpPr>
          <p:spPr>
            <a:xfrm>
              <a:off x="5366891" y="5580232"/>
              <a:ext cx="293279" cy="29327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479714" y="5394803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554683" y="5574472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41" name="Oval 40"/>
            <p:cNvSpPr/>
            <p:nvPr/>
          </p:nvSpPr>
          <p:spPr>
            <a:xfrm>
              <a:off x="4097105" y="5580232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3013776" y="3771316"/>
            <a:ext cx="3042242" cy="3509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4935149" y="1825256"/>
            <a:ext cx="2496027" cy="1628167"/>
          </a:xfrm>
          <a:prstGeom prst="clou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43" name="Oval 42"/>
          <p:cNvSpPr/>
          <p:nvPr/>
        </p:nvSpPr>
        <p:spPr>
          <a:xfrm>
            <a:off x="6585032" y="377707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694609" y="3591647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22379" y="339000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30" idx="6"/>
          </p:cNvCxnSpPr>
          <p:nvPr/>
        </p:nvCxnSpPr>
        <p:spPr>
          <a:xfrm>
            <a:off x="5815725" y="4347791"/>
            <a:ext cx="539268" cy="37502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013776" y="4122231"/>
            <a:ext cx="2607374" cy="4706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65442" y="4403220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079303" y="278274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51675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Motor &amp; Wheel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443238" y="2358571"/>
            <a:ext cx="1294191" cy="82247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7429" y="2697240"/>
            <a:ext cx="774095" cy="1451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11524" y="2317449"/>
            <a:ext cx="125790" cy="8998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37314" y="3660021"/>
            <a:ext cx="774095" cy="1451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11524" y="3280231"/>
            <a:ext cx="125790" cy="8998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11408" y="2917373"/>
            <a:ext cx="237067" cy="16425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741714" y="2540000"/>
            <a:ext cx="701524" cy="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741714" y="2936725"/>
            <a:ext cx="701524" cy="0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85333" y="2257718"/>
            <a:ext cx="4079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</a:p>
          <a:p>
            <a:r>
              <a:rPr lang="en-US" dirty="0" smtClean="0"/>
              <a:t>Ea</a:t>
            </a:r>
          </a:p>
          <a:p>
            <a:r>
              <a:rPr lang="en-US" dirty="0"/>
              <a:t>-</a:t>
            </a:r>
          </a:p>
        </p:txBody>
      </p:sp>
      <p:sp>
        <p:nvSpPr>
          <p:cNvPr id="18" name="Curved Down Arrow 17"/>
          <p:cNvSpPr/>
          <p:nvPr/>
        </p:nvSpPr>
        <p:spPr>
          <a:xfrm>
            <a:off x="5926667" y="2960917"/>
            <a:ext cx="967619" cy="1560286"/>
          </a:xfrm>
          <a:prstGeom prst="curvedDownArrow">
            <a:avLst>
              <a:gd name="adj1" fmla="val 4970"/>
              <a:gd name="adj2" fmla="val 38731"/>
              <a:gd name="adj3" fmla="val 187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4866" y="187629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Gearbox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32685" y="2473050"/>
            <a:ext cx="79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Wheel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94286" y="3620497"/>
            <a:ext cx="49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θm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43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Motor &amp; Wheel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11524" y="2697240"/>
            <a:ext cx="774095" cy="1451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22039" y="2317449"/>
            <a:ext cx="125790" cy="8998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47829" y="3660021"/>
            <a:ext cx="774095" cy="1451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22039" y="3280231"/>
            <a:ext cx="125790" cy="8998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21923" y="2917373"/>
            <a:ext cx="237067" cy="16425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2243" y="2257718"/>
            <a:ext cx="4079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</a:p>
          <a:p>
            <a:r>
              <a:rPr lang="en-US" dirty="0" smtClean="0"/>
              <a:t>Ea</a:t>
            </a:r>
          </a:p>
          <a:p>
            <a:r>
              <a:rPr lang="en-US" dirty="0"/>
              <a:t>-</a:t>
            </a:r>
          </a:p>
        </p:txBody>
      </p:sp>
      <p:sp>
        <p:nvSpPr>
          <p:cNvPr id="18" name="Curved Down Arrow 17"/>
          <p:cNvSpPr/>
          <p:nvPr/>
        </p:nvSpPr>
        <p:spPr>
          <a:xfrm>
            <a:off x="7668381" y="2960917"/>
            <a:ext cx="621161" cy="1560286"/>
          </a:xfrm>
          <a:prstGeom prst="curvedDownArrow">
            <a:avLst>
              <a:gd name="adj1" fmla="val 4970"/>
              <a:gd name="adj2" fmla="val 38731"/>
              <a:gd name="adj3" fmla="val 187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85381" y="187629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Gearbox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43200" y="2473050"/>
            <a:ext cx="79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Wheel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289542" y="3620497"/>
            <a:ext cx="49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θm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29618" y="1693333"/>
            <a:ext cx="2781905" cy="2111830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040190" y="2509336"/>
            <a:ext cx="701524" cy="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040190" y="2906061"/>
            <a:ext cx="701524" cy="0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29619" y="2509336"/>
            <a:ext cx="33866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068286" y="2093222"/>
            <a:ext cx="0" cy="41611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075542" y="2090021"/>
            <a:ext cx="268514" cy="32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344056" y="2090021"/>
            <a:ext cx="99182" cy="1556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443238" y="1990803"/>
            <a:ext cx="133048" cy="26691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76286" y="1962521"/>
            <a:ext cx="137885" cy="2951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714171" y="2090021"/>
            <a:ext cx="91924" cy="1556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815770" y="2093222"/>
            <a:ext cx="933754" cy="32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reeform 47"/>
          <p:cNvSpPr/>
          <p:nvPr/>
        </p:nvSpPr>
        <p:spPr>
          <a:xfrm>
            <a:off x="3584290" y="2419050"/>
            <a:ext cx="354658" cy="822476"/>
          </a:xfrm>
          <a:custGeom>
            <a:avLst/>
            <a:gdLst>
              <a:gd name="connsiteX0" fmla="*/ 160554 w 354658"/>
              <a:gd name="connsiteY0" fmla="*/ 0 h 822476"/>
              <a:gd name="connsiteX1" fmla="*/ 148459 w 354658"/>
              <a:gd name="connsiteY1" fmla="*/ 193524 h 822476"/>
              <a:gd name="connsiteX2" fmla="*/ 160554 w 354658"/>
              <a:gd name="connsiteY2" fmla="*/ 229810 h 822476"/>
              <a:gd name="connsiteX3" fmla="*/ 329887 w 354658"/>
              <a:gd name="connsiteY3" fmla="*/ 241905 h 822476"/>
              <a:gd name="connsiteX4" fmla="*/ 354078 w 354658"/>
              <a:gd name="connsiteY4" fmla="*/ 266095 h 822476"/>
              <a:gd name="connsiteX5" fmla="*/ 281507 w 354658"/>
              <a:gd name="connsiteY5" fmla="*/ 374952 h 822476"/>
              <a:gd name="connsiteX6" fmla="*/ 245221 w 354658"/>
              <a:gd name="connsiteY6" fmla="*/ 387048 h 822476"/>
              <a:gd name="connsiteX7" fmla="*/ 172649 w 354658"/>
              <a:gd name="connsiteY7" fmla="*/ 423333 h 822476"/>
              <a:gd name="connsiteX8" fmla="*/ 112173 w 354658"/>
              <a:gd name="connsiteY8" fmla="*/ 435429 h 822476"/>
              <a:gd name="connsiteX9" fmla="*/ 27507 w 354658"/>
              <a:gd name="connsiteY9" fmla="*/ 423333 h 822476"/>
              <a:gd name="connsiteX10" fmla="*/ 39602 w 354658"/>
              <a:gd name="connsiteY10" fmla="*/ 362857 h 822476"/>
              <a:gd name="connsiteX11" fmla="*/ 112173 w 354658"/>
              <a:gd name="connsiteY11" fmla="*/ 326572 h 822476"/>
              <a:gd name="connsiteX12" fmla="*/ 257316 w 354658"/>
              <a:gd name="connsiteY12" fmla="*/ 338667 h 822476"/>
              <a:gd name="connsiteX13" fmla="*/ 281507 w 354658"/>
              <a:gd name="connsiteY13" fmla="*/ 411238 h 822476"/>
              <a:gd name="connsiteX14" fmla="*/ 269411 w 354658"/>
              <a:gd name="connsiteY14" fmla="*/ 520095 h 822476"/>
              <a:gd name="connsiteX15" fmla="*/ 233126 w 354658"/>
              <a:gd name="connsiteY15" fmla="*/ 532191 h 822476"/>
              <a:gd name="connsiteX16" fmla="*/ 100078 w 354658"/>
              <a:gd name="connsiteY16" fmla="*/ 544286 h 822476"/>
              <a:gd name="connsiteX17" fmla="*/ 3316 w 354658"/>
              <a:gd name="connsiteY17" fmla="*/ 532191 h 822476"/>
              <a:gd name="connsiteX18" fmla="*/ 27507 w 354658"/>
              <a:gd name="connsiteY18" fmla="*/ 495905 h 822476"/>
              <a:gd name="connsiteX19" fmla="*/ 100078 w 354658"/>
              <a:gd name="connsiteY19" fmla="*/ 471714 h 822476"/>
              <a:gd name="connsiteX20" fmla="*/ 245221 w 354658"/>
              <a:gd name="connsiteY20" fmla="*/ 483810 h 822476"/>
              <a:gd name="connsiteX21" fmla="*/ 269411 w 354658"/>
              <a:gd name="connsiteY21" fmla="*/ 556381 h 822476"/>
              <a:gd name="connsiteX22" fmla="*/ 257316 w 354658"/>
              <a:gd name="connsiteY22" fmla="*/ 628952 h 822476"/>
              <a:gd name="connsiteX23" fmla="*/ 184745 w 354658"/>
              <a:gd name="connsiteY23" fmla="*/ 653143 h 822476"/>
              <a:gd name="connsiteX24" fmla="*/ 51697 w 354658"/>
              <a:gd name="connsiteY24" fmla="*/ 641048 h 822476"/>
              <a:gd name="connsiteX25" fmla="*/ 75887 w 354658"/>
              <a:gd name="connsiteY25" fmla="*/ 616857 h 822476"/>
              <a:gd name="connsiteX26" fmla="*/ 148459 w 354658"/>
              <a:gd name="connsiteY26" fmla="*/ 592667 h 822476"/>
              <a:gd name="connsiteX27" fmla="*/ 184745 w 354658"/>
              <a:gd name="connsiteY27" fmla="*/ 580572 h 822476"/>
              <a:gd name="connsiteX28" fmla="*/ 172649 w 354658"/>
              <a:gd name="connsiteY28" fmla="*/ 713619 h 822476"/>
              <a:gd name="connsiteX29" fmla="*/ 160554 w 354658"/>
              <a:gd name="connsiteY29" fmla="*/ 822476 h 82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4658" h="822476">
                <a:moveTo>
                  <a:pt x="160554" y="0"/>
                </a:moveTo>
                <a:cubicBezTo>
                  <a:pt x="156522" y="64508"/>
                  <a:pt x="148459" y="128890"/>
                  <a:pt x="148459" y="193524"/>
                </a:cubicBezTo>
                <a:cubicBezTo>
                  <a:pt x="148459" y="206274"/>
                  <a:pt x="148235" y="226525"/>
                  <a:pt x="160554" y="229810"/>
                </a:cubicBezTo>
                <a:cubicBezTo>
                  <a:pt x="215231" y="244391"/>
                  <a:pt x="273443" y="237873"/>
                  <a:pt x="329887" y="241905"/>
                </a:cubicBezTo>
                <a:cubicBezTo>
                  <a:pt x="337951" y="249968"/>
                  <a:pt x="352203" y="254847"/>
                  <a:pt x="354078" y="266095"/>
                </a:cubicBezTo>
                <a:cubicBezTo>
                  <a:pt x="360651" y="305528"/>
                  <a:pt x="309865" y="365499"/>
                  <a:pt x="281507" y="374952"/>
                </a:cubicBezTo>
                <a:cubicBezTo>
                  <a:pt x="269412" y="378984"/>
                  <a:pt x="256625" y="381346"/>
                  <a:pt x="245221" y="387048"/>
                </a:cubicBezTo>
                <a:cubicBezTo>
                  <a:pt x="186096" y="416611"/>
                  <a:pt x="233453" y="408132"/>
                  <a:pt x="172649" y="423333"/>
                </a:cubicBezTo>
                <a:cubicBezTo>
                  <a:pt x="152705" y="428319"/>
                  <a:pt x="132332" y="431397"/>
                  <a:pt x="112173" y="435429"/>
                </a:cubicBezTo>
                <a:cubicBezTo>
                  <a:pt x="83951" y="431397"/>
                  <a:pt x="47665" y="443492"/>
                  <a:pt x="27507" y="423333"/>
                </a:cubicBezTo>
                <a:cubicBezTo>
                  <a:pt x="12970" y="408796"/>
                  <a:pt x="29403" y="380706"/>
                  <a:pt x="39602" y="362857"/>
                </a:cubicBezTo>
                <a:cubicBezTo>
                  <a:pt x="50636" y="343548"/>
                  <a:pt x="93548" y="332780"/>
                  <a:pt x="112173" y="326572"/>
                </a:cubicBezTo>
                <a:cubicBezTo>
                  <a:pt x="160554" y="330604"/>
                  <a:pt x="213893" y="316956"/>
                  <a:pt x="257316" y="338667"/>
                </a:cubicBezTo>
                <a:cubicBezTo>
                  <a:pt x="280123" y="350070"/>
                  <a:pt x="281507" y="411238"/>
                  <a:pt x="281507" y="411238"/>
                </a:cubicBezTo>
                <a:cubicBezTo>
                  <a:pt x="277475" y="447524"/>
                  <a:pt x="282970" y="486197"/>
                  <a:pt x="269411" y="520095"/>
                </a:cubicBezTo>
                <a:cubicBezTo>
                  <a:pt x="264676" y="531932"/>
                  <a:pt x="245747" y="530388"/>
                  <a:pt x="233126" y="532191"/>
                </a:cubicBezTo>
                <a:cubicBezTo>
                  <a:pt x="189041" y="538489"/>
                  <a:pt x="144427" y="540254"/>
                  <a:pt x="100078" y="544286"/>
                </a:cubicBezTo>
                <a:cubicBezTo>
                  <a:pt x="67824" y="540254"/>
                  <a:pt x="30362" y="550222"/>
                  <a:pt x="3316" y="532191"/>
                </a:cubicBezTo>
                <a:cubicBezTo>
                  <a:pt x="-8779" y="524127"/>
                  <a:pt x="15180" y="503610"/>
                  <a:pt x="27507" y="495905"/>
                </a:cubicBezTo>
                <a:cubicBezTo>
                  <a:pt x="49130" y="482390"/>
                  <a:pt x="100078" y="471714"/>
                  <a:pt x="100078" y="471714"/>
                </a:cubicBezTo>
                <a:cubicBezTo>
                  <a:pt x="148459" y="475746"/>
                  <a:pt x="201798" y="462098"/>
                  <a:pt x="245221" y="483810"/>
                </a:cubicBezTo>
                <a:cubicBezTo>
                  <a:pt x="268028" y="495213"/>
                  <a:pt x="269411" y="556381"/>
                  <a:pt x="269411" y="556381"/>
                </a:cubicBezTo>
                <a:cubicBezTo>
                  <a:pt x="265379" y="580571"/>
                  <a:pt x="273465" y="610496"/>
                  <a:pt x="257316" y="628952"/>
                </a:cubicBezTo>
                <a:cubicBezTo>
                  <a:pt x="240525" y="648142"/>
                  <a:pt x="184745" y="653143"/>
                  <a:pt x="184745" y="653143"/>
                </a:cubicBezTo>
                <a:cubicBezTo>
                  <a:pt x="140396" y="649111"/>
                  <a:pt x="93944" y="655130"/>
                  <a:pt x="51697" y="641048"/>
                </a:cubicBezTo>
                <a:cubicBezTo>
                  <a:pt x="40879" y="637442"/>
                  <a:pt x="65687" y="621957"/>
                  <a:pt x="75887" y="616857"/>
                </a:cubicBezTo>
                <a:cubicBezTo>
                  <a:pt x="98694" y="605453"/>
                  <a:pt x="124268" y="600730"/>
                  <a:pt x="148459" y="592667"/>
                </a:cubicBezTo>
                <a:lnTo>
                  <a:pt x="184745" y="580572"/>
                </a:lnTo>
                <a:cubicBezTo>
                  <a:pt x="180713" y="624921"/>
                  <a:pt x="178535" y="669478"/>
                  <a:pt x="172649" y="713619"/>
                </a:cubicBezTo>
                <a:cubicBezTo>
                  <a:pt x="155665" y="840997"/>
                  <a:pt x="160554" y="673296"/>
                  <a:pt x="160554" y="822476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3744686" y="2090021"/>
            <a:ext cx="0" cy="41611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749524" y="3204384"/>
            <a:ext cx="0" cy="2306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68286" y="3435048"/>
            <a:ext cx="50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741714" y="2917373"/>
            <a:ext cx="33866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080381" y="2917373"/>
            <a:ext cx="0" cy="51767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380341" y="2246479"/>
            <a:ext cx="42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938948" y="2697240"/>
            <a:ext cx="39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</a:t>
            </a:r>
            <a:endParaRPr lang="en-US" dirty="0"/>
          </a:p>
        </p:txBody>
      </p:sp>
      <p:sp>
        <p:nvSpPr>
          <p:cNvPr id="61" name="Curved Down Arrow 60"/>
          <p:cNvSpPr/>
          <p:nvPr/>
        </p:nvSpPr>
        <p:spPr>
          <a:xfrm>
            <a:off x="5347243" y="2453659"/>
            <a:ext cx="337520" cy="750725"/>
          </a:xfrm>
          <a:prstGeom prst="curvedDownArrow">
            <a:avLst>
              <a:gd name="adj1" fmla="val 4970"/>
              <a:gd name="adj2" fmla="val 38731"/>
              <a:gd name="adj3" fmla="val 187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285620" y="3251165"/>
            <a:ext cx="556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</a:t>
            </a:r>
          </a:p>
          <a:p>
            <a:r>
              <a:rPr lang="en-US" dirty="0" smtClean="0"/>
              <a:t>Da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068286" y="3805163"/>
            <a:ext cx="2116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Kt </a:t>
            </a:r>
          </a:p>
          <a:p>
            <a:r>
              <a:rPr lang="en-US" dirty="0" smtClean="0"/>
              <a:t>Kb 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714171" y="1319090"/>
            <a:ext cx="78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76286" y="3172582"/>
            <a:ext cx="524932" cy="5249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3101218" y="3437700"/>
            <a:ext cx="64346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479032" y="2835052"/>
            <a:ext cx="7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Vemf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99363" y="3239808"/>
            <a:ext cx="60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  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Spec'ing Motors</a:t>
            </a:r>
            <a:endParaRPr lang="en-US" dirty="0"/>
          </a:p>
        </p:txBody>
      </p:sp>
      <p:pic>
        <p:nvPicPr>
          <p:cNvPr id="4" name="Content Placeholder 3" descr="Screen Shot 2015-09-18 at 6.55.0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" b="565"/>
          <a:stretch>
            <a:fillRect/>
          </a:stretch>
        </p:blipFill>
        <p:spPr>
          <a:xfrm>
            <a:off x="47480" y="1417638"/>
            <a:ext cx="9067226" cy="4986625"/>
          </a:xfrm>
        </p:spPr>
      </p:pic>
      <p:sp>
        <p:nvSpPr>
          <p:cNvPr id="5" name="Rounded Rectangle 4"/>
          <p:cNvSpPr/>
          <p:nvPr/>
        </p:nvSpPr>
        <p:spPr>
          <a:xfrm>
            <a:off x="1221619" y="4854906"/>
            <a:ext cx="4285849" cy="344235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614294" y="5068569"/>
            <a:ext cx="1186955" cy="2730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45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Spec'ing Motors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13507" y="1903930"/>
            <a:ext cx="4120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Load Speed: 320 RPM -&gt; 33.51 rad/sec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13507" y="2370212"/>
            <a:ext cx="355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Stall Torque: 30 oz-in -&gt; 0.2118 N-m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278952" y="2510860"/>
            <a:ext cx="0" cy="306250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78952" y="5573368"/>
            <a:ext cx="4605383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78952" y="3294292"/>
            <a:ext cx="3679559" cy="22790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100908" y="3294292"/>
            <a:ext cx="3560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956606" y="5400294"/>
            <a:ext cx="0" cy="346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21209" y="2042741"/>
            <a:ext cx="91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τ</a:t>
            </a:r>
            <a:r>
              <a:rPr lang="en-US" i="1" dirty="0" smtClean="0"/>
              <a:t> </a:t>
            </a:r>
            <a:r>
              <a:rPr lang="en-US" dirty="0" smtClean="0"/>
              <a:t>(N-m)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09817" y="5284777"/>
            <a:ext cx="1310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ω</a:t>
            </a:r>
            <a:r>
              <a:rPr lang="en-US" dirty="0" smtClean="0"/>
              <a:t> (rad/sec)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40942" y="3109626"/>
            <a:ext cx="1284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0.2118 N-m</a:t>
            </a:r>
          </a:p>
          <a:p>
            <a:r>
              <a:rPr lang="en-US" dirty="0" smtClean="0"/>
              <a:t>(1.6A)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24851" y="5769263"/>
            <a:ext cx="1467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33.51 rad/sec</a:t>
            </a:r>
          </a:p>
          <a:p>
            <a:r>
              <a:rPr lang="en-US" dirty="0" smtClean="0"/>
              <a:t>(6V)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1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Motor &amp; Wheel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11524" y="2697240"/>
            <a:ext cx="774095" cy="1451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22039" y="2317449"/>
            <a:ext cx="125790" cy="8998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47829" y="3660021"/>
            <a:ext cx="774095" cy="1451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22039" y="3280231"/>
            <a:ext cx="125790" cy="8998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21923" y="2917373"/>
            <a:ext cx="237067" cy="16425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0453" y="2257718"/>
            <a:ext cx="4079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</a:p>
          <a:p>
            <a:r>
              <a:rPr lang="en-US" dirty="0" smtClean="0"/>
              <a:t>Ea</a:t>
            </a:r>
          </a:p>
          <a:p>
            <a:r>
              <a:rPr lang="en-US" dirty="0"/>
              <a:t>-</a:t>
            </a:r>
          </a:p>
        </p:txBody>
      </p:sp>
      <p:sp>
        <p:nvSpPr>
          <p:cNvPr id="18" name="Curved Down Arrow 17"/>
          <p:cNvSpPr/>
          <p:nvPr/>
        </p:nvSpPr>
        <p:spPr>
          <a:xfrm>
            <a:off x="7668381" y="2960917"/>
            <a:ext cx="621161" cy="1560286"/>
          </a:xfrm>
          <a:prstGeom prst="curvedDownArrow">
            <a:avLst>
              <a:gd name="adj1" fmla="val 4970"/>
              <a:gd name="adj2" fmla="val 38731"/>
              <a:gd name="adj3" fmla="val 187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85381" y="187629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Gearbox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43200" y="2473050"/>
            <a:ext cx="79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Wheel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289542" y="3620497"/>
            <a:ext cx="49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θm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527830" y="1693333"/>
            <a:ext cx="2983694" cy="2111830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838400" y="2509336"/>
            <a:ext cx="701524" cy="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838400" y="2906061"/>
            <a:ext cx="701524" cy="0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27829" y="2509336"/>
            <a:ext cx="33866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66496" y="2093222"/>
            <a:ext cx="0" cy="41611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873752" y="2090021"/>
            <a:ext cx="268514" cy="32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42266" y="2090021"/>
            <a:ext cx="99182" cy="1556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241448" y="1990803"/>
            <a:ext cx="133048" cy="26691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74496" y="1962521"/>
            <a:ext cx="137885" cy="2951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12381" y="2090021"/>
            <a:ext cx="91924" cy="1556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613980" y="2093222"/>
            <a:ext cx="933754" cy="32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reeform 47"/>
          <p:cNvSpPr/>
          <p:nvPr/>
        </p:nvSpPr>
        <p:spPr>
          <a:xfrm>
            <a:off x="3382275" y="2419050"/>
            <a:ext cx="354658" cy="822476"/>
          </a:xfrm>
          <a:custGeom>
            <a:avLst/>
            <a:gdLst>
              <a:gd name="connsiteX0" fmla="*/ 160554 w 354658"/>
              <a:gd name="connsiteY0" fmla="*/ 0 h 822476"/>
              <a:gd name="connsiteX1" fmla="*/ 148459 w 354658"/>
              <a:gd name="connsiteY1" fmla="*/ 193524 h 822476"/>
              <a:gd name="connsiteX2" fmla="*/ 160554 w 354658"/>
              <a:gd name="connsiteY2" fmla="*/ 229810 h 822476"/>
              <a:gd name="connsiteX3" fmla="*/ 329887 w 354658"/>
              <a:gd name="connsiteY3" fmla="*/ 241905 h 822476"/>
              <a:gd name="connsiteX4" fmla="*/ 354078 w 354658"/>
              <a:gd name="connsiteY4" fmla="*/ 266095 h 822476"/>
              <a:gd name="connsiteX5" fmla="*/ 281507 w 354658"/>
              <a:gd name="connsiteY5" fmla="*/ 374952 h 822476"/>
              <a:gd name="connsiteX6" fmla="*/ 245221 w 354658"/>
              <a:gd name="connsiteY6" fmla="*/ 387048 h 822476"/>
              <a:gd name="connsiteX7" fmla="*/ 172649 w 354658"/>
              <a:gd name="connsiteY7" fmla="*/ 423333 h 822476"/>
              <a:gd name="connsiteX8" fmla="*/ 112173 w 354658"/>
              <a:gd name="connsiteY8" fmla="*/ 435429 h 822476"/>
              <a:gd name="connsiteX9" fmla="*/ 27507 w 354658"/>
              <a:gd name="connsiteY9" fmla="*/ 423333 h 822476"/>
              <a:gd name="connsiteX10" fmla="*/ 39602 w 354658"/>
              <a:gd name="connsiteY10" fmla="*/ 362857 h 822476"/>
              <a:gd name="connsiteX11" fmla="*/ 112173 w 354658"/>
              <a:gd name="connsiteY11" fmla="*/ 326572 h 822476"/>
              <a:gd name="connsiteX12" fmla="*/ 257316 w 354658"/>
              <a:gd name="connsiteY12" fmla="*/ 338667 h 822476"/>
              <a:gd name="connsiteX13" fmla="*/ 281507 w 354658"/>
              <a:gd name="connsiteY13" fmla="*/ 411238 h 822476"/>
              <a:gd name="connsiteX14" fmla="*/ 269411 w 354658"/>
              <a:gd name="connsiteY14" fmla="*/ 520095 h 822476"/>
              <a:gd name="connsiteX15" fmla="*/ 233126 w 354658"/>
              <a:gd name="connsiteY15" fmla="*/ 532191 h 822476"/>
              <a:gd name="connsiteX16" fmla="*/ 100078 w 354658"/>
              <a:gd name="connsiteY16" fmla="*/ 544286 h 822476"/>
              <a:gd name="connsiteX17" fmla="*/ 3316 w 354658"/>
              <a:gd name="connsiteY17" fmla="*/ 532191 h 822476"/>
              <a:gd name="connsiteX18" fmla="*/ 27507 w 354658"/>
              <a:gd name="connsiteY18" fmla="*/ 495905 h 822476"/>
              <a:gd name="connsiteX19" fmla="*/ 100078 w 354658"/>
              <a:gd name="connsiteY19" fmla="*/ 471714 h 822476"/>
              <a:gd name="connsiteX20" fmla="*/ 245221 w 354658"/>
              <a:gd name="connsiteY20" fmla="*/ 483810 h 822476"/>
              <a:gd name="connsiteX21" fmla="*/ 269411 w 354658"/>
              <a:gd name="connsiteY21" fmla="*/ 556381 h 822476"/>
              <a:gd name="connsiteX22" fmla="*/ 257316 w 354658"/>
              <a:gd name="connsiteY22" fmla="*/ 628952 h 822476"/>
              <a:gd name="connsiteX23" fmla="*/ 184745 w 354658"/>
              <a:gd name="connsiteY23" fmla="*/ 653143 h 822476"/>
              <a:gd name="connsiteX24" fmla="*/ 51697 w 354658"/>
              <a:gd name="connsiteY24" fmla="*/ 641048 h 822476"/>
              <a:gd name="connsiteX25" fmla="*/ 75887 w 354658"/>
              <a:gd name="connsiteY25" fmla="*/ 616857 h 822476"/>
              <a:gd name="connsiteX26" fmla="*/ 148459 w 354658"/>
              <a:gd name="connsiteY26" fmla="*/ 592667 h 822476"/>
              <a:gd name="connsiteX27" fmla="*/ 184745 w 354658"/>
              <a:gd name="connsiteY27" fmla="*/ 580572 h 822476"/>
              <a:gd name="connsiteX28" fmla="*/ 172649 w 354658"/>
              <a:gd name="connsiteY28" fmla="*/ 713619 h 822476"/>
              <a:gd name="connsiteX29" fmla="*/ 160554 w 354658"/>
              <a:gd name="connsiteY29" fmla="*/ 822476 h 82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4658" h="822476">
                <a:moveTo>
                  <a:pt x="160554" y="0"/>
                </a:moveTo>
                <a:cubicBezTo>
                  <a:pt x="156522" y="64508"/>
                  <a:pt x="148459" y="128890"/>
                  <a:pt x="148459" y="193524"/>
                </a:cubicBezTo>
                <a:cubicBezTo>
                  <a:pt x="148459" y="206274"/>
                  <a:pt x="148235" y="226525"/>
                  <a:pt x="160554" y="229810"/>
                </a:cubicBezTo>
                <a:cubicBezTo>
                  <a:pt x="215231" y="244391"/>
                  <a:pt x="273443" y="237873"/>
                  <a:pt x="329887" y="241905"/>
                </a:cubicBezTo>
                <a:cubicBezTo>
                  <a:pt x="337951" y="249968"/>
                  <a:pt x="352203" y="254847"/>
                  <a:pt x="354078" y="266095"/>
                </a:cubicBezTo>
                <a:cubicBezTo>
                  <a:pt x="360651" y="305528"/>
                  <a:pt x="309865" y="365499"/>
                  <a:pt x="281507" y="374952"/>
                </a:cubicBezTo>
                <a:cubicBezTo>
                  <a:pt x="269412" y="378984"/>
                  <a:pt x="256625" y="381346"/>
                  <a:pt x="245221" y="387048"/>
                </a:cubicBezTo>
                <a:cubicBezTo>
                  <a:pt x="186096" y="416611"/>
                  <a:pt x="233453" y="408132"/>
                  <a:pt x="172649" y="423333"/>
                </a:cubicBezTo>
                <a:cubicBezTo>
                  <a:pt x="152705" y="428319"/>
                  <a:pt x="132332" y="431397"/>
                  <a:pt x="112173" y="435429"/>
                </a:cubicBezTo>
                <a:cubicBezTo>
                  <a:pt x="83951" y="431397"/>
                  <a:pt x="47665" y="443492"/>
                  <a:pt x="27507" y="423333"/>
                </a:cubicBezTo>
                <a:cubicBezTo>
                  <a:pt x="12970" y="408796"/>
                  <a:pt x="29403" y="380706"/>
                  <a:pt x="39602" y="362857"/>
                </a:cubicBezTo>
                <a:cubicBezTo>
                  <a:pt x="50636" y="343548"/>
                  <a:pt x="93548" y="332780"/>
                  <a:pt x="112173" y="326572"/>
                </a:cubicBezTo>
                <a:cubicBezTo>
                  <a:pt x="160554" y="330604"/>
                  <a:pt x="213893" y="316956"/>
                  <a:pt x="257316" y="338667"/>
                </a:cubicBezTo>
                <a:cubicBezTo>
                  <a:pt x="280123" y="350070"/>
                  <a:pt x="281507" y="411238"/>
                  <a:pt x="281507" y="411238"/>
                </a:cubicBezTo>
                <a:cubicBezTo>
                  <a:pt x="277475" y="447524"/>
                  <a:pt x="282970" y="486197"/>
                  <a:pt x="269411" y="520095"/>
                </a:cubicBezTo>
                <a:cubicBezTo>
                  <a:pt x="264676" y="531932"/>
                  <a:pt x="245747" y="530388"/>
                  <a:pt x="233126" y="532191"/>
                </a:cubicBezTo>
                <a:cubicBezTo>
                  <a:pt x="189041" y="538489"/>
                  <a:pt x="144427" y="540254"/>
                  <a:pt x="100078" y="544286"/>
                </a:cubicBezTo>
                <a:cubicBezTo>
                  <a:pt x="67824" y="540254"/>
                  <a:pt x="30362" y="550222"/>
                  <a:pt x="3316" y="532191"/>
                </a:cubicBezTo>
                <a:cubicBezTo>
                  <a:pt x="-8779" y="524127"/>
                  <a:pt x="15180" y="503610"/>
                  <a:pt x="27507" y="495905"/>
                </a:cubicBezTo>
                <a:cubicBezTo>
                  <a:pt x="49130" y="482390"/>
                  <a:pt x="100078" y="471714"/>
                  <a:pt x="100078" y="471714"/>
                </a:cubicBezTo>
                <a:cubicBezTo>
                  <a:pt x="148459" y="475746"/>
                  <a:pt x="201798" y="462098"/>
                  <a:pt x="245221" y="483810"/>
                </a:cubicBezTo>
                <a:cubicBezTo>
                  <a:pt x="268028" y="495213"/>
                  <a:pt x="269411" y="556381"/>
                  <a:pt x="269411" y="556381"/>
                </a:cubicBezTo>
                <a:cubicBezTo>
                  <a:pt x="265379" y="580571"/>
                  <a:pt x="273465" y="610496"/>
                  <a:pt x="257316" y="628952"/>
                </a:cubicBezTo>
                <a:cubicBezTo>
                  <a:pt x="240525" y="648142"/>
                  <a:pt x="184745" y="653143"/>
                  <a:pt x="184745" y="653143"/>
                </a:cubicBezTo>
                <a:cubicBezTo>
                  <a:pt x="140396" y="649111"/>
                  <a:pt x="93944" y="655130"/>
                  <a:pt x="51697" y="641048"/>
                </a:cubicBezTo>
                <a:cubicBezTo>
                  <a:pt x="40879" y="637442"/>
                  <a:pt x="65687" y="621957"/>
                  <a:pt x="75887" y="616857"/>
                </a:cubicBezTo>
                <a:cubicBezTo>
                  <a:pt x="98694" y="605453"/>
                  <a:pt x="124268" y="600730"/>
                  <a:pt x="148459" y="592667"/>
                </a:cubicBezTo>
                <a:lnTo>
                  <a:pt x="184745" y="580572"/>
                </a:lnTo>
                <a:cubicBezTo>
                  <a:pt x="180713" y="624921"/>
                  <a:pt x="178535" y="669478"/>
                  <a:pt x="172649" y="713619"/>
                </a:cubicBezTo>
                <a:cubicBezTo>
                  <a:pt x="155665" y="840997"/>
                  <a:pt x="160554" y="673296"/>
                  <a:pt x="160554" y="822476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3542896" y="2090021"/>
            <a:ext cx="0" cy="41611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547734" y="3204384"/>
            <a:ext cx="0" cy="2306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539924" y="2917373"/>
            <a:ext cx="33866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878591" y="2917373"/>
            <a:ext cx="0" cy="51767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893309" y="2257718"/>
            <a:ext cx="96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  = 1Ω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604605" y="1980719"/>
            <a:ext cx="906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 =</a:t>
            </a:r>
          </a:p>
          <a:p>
            <a:r>
              <a:rPr lang="en-US" dirty="0" smtClean="0"/>
              <a:t> 0.005H</a:t>
            </a:r>
            <a:endParaRPr lang="en-US" dirty="0"/>
          </a:p>
        </p:txBody>
      </p:sp>
      <p:sp>
        <p:nvSpPr>
          <p:cNvPr id="61" name="Curved Down Arrow 60"/>
          <p:cNvSpPr/>
          <p:nvPr/>
        </p:nvSpPr>
        <p:spPr>
          <a:xfrm>
            <a:off x="5347243" y="2453659"/>
            <a:ext cx="337520" cy="750725"/>
          </a:xfrm>
          <a:prstGeom prst="curvedDownArrow">
            <a:avLst>
              <a:gd name="adj1" fmla="val 4970"/>
              <a:gd name="adj2" fmla="val 38731"/>
              <a:gd name="adj3" fmla="val 187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922762" y="3251165"/>
            <a:ext cx="91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 = 0</a:t>
            </a:r>
          </a:p>
          <a:p>
            <a:r>
              <a:rPr lang="en-US" dirty="0" smtClean="0"/>
              <a:t>Da = 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96098" y="2571414"/>
            <a:ext cx="41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θa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14171" y="1319090"/>
            <a:ext cx="78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Motor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029175"/>
              </p:ext>
            </p:extLst>
          </p:nvPr>
        </p:nvGraphicFramePr>
        <p:xfrm>
          <a:off x="457200" y="5101847"/>
          <a:ext cx="445770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3" imgW="2336800" imgH="609600" progId="Equation.3">
                  <p:embed/>
                </p:oleObj>
              </mc:Choice>
              <mc:Fallback>
                <p:oleObj name="Equation" r:id="rId3" imgW="2336800" imgH="60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5101847"/>
                        <a:ext cx="4457700" cy="102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197455"/>
              </p:ext>
            </p:extLst>
          </p:nvPr>
        </p:nvGraphicFramePr>
        <p:xfrm>
          <a:off x="480796" y="4027722"/>
          <a:ext cx="4441965" cy="807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5" imgW="2514600" imgH="457200" progId="Equation.3">
                  <p:embed/>
                </p:oleObj>
              </mc:Choice>
              <mc:Fallback>
                <p:oleObj name="Equation" r:id="rId5" imgW="2514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0796" y="4027722"/>
                        <a:ext cx="4441965" cy="807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34025"/>
              </p:ext>
            </p:extLst>
          </p:nvPr>
        </p:nvGraphicFramePr>
        <p:xfrm>
          <a:off x="5744093" y="5469313"/>
          <a:ext cx="2401887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7" imgW="1358900" imgH="241300" progId="Equation.3">
                  <p:embed/>
                </p:oleObj>
              </mc:Choice>
              <mc:Fallback>
                <p:oleObj name="Equation" r:id="rId7" imgW="1358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44093" y="5469313"/>
                        <a:ext cx="2401887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458797"/>
              </p:ext>
            </p:extLst>
          </p:nvPr>
        </p:nvGraphicFramePr>
        <p:xfrm>
          <a:off x="5744093" y="5970131"/>
          <a:ext cx="320833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9" imgW="1816100" imgH="241300" progId="Equation.3">
                  <p:embed/>
                </p:oleObj>
              </mc:Choice>
              <mc:Fallback>
                <p:oleObj name="Equation" r:id="rId9" imgW="1816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44093" y="5970131"/>
                        <a:ext cx="3208338" cy="427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767025"/>
              </p:ext>
            </p:extLst>
          </p:nvPr>
        </p:nvGraphicFramePr>
        <p:xfrm>
          <a:off x="5744093" y="4968875"/>
          <a:ext cx="213518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11" imgW="1206500" imgH="241300" progId="Equation.3">
                  <p:embed/>
                </p:oleObj>
              </mc:Choice>
              <mc:Fallback>
                <p:oleObj name="Equation" r:id="rId11" imgW="1206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44093" y="4968875"/>
                        <a:ext cx="2135188" cy="423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1866496" y="3435048"/>
            <a:ext cx="50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374496" y="3172582"/>
            <a:ext cx="524932" cy="5249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2899428" y="3437700"/>
            <a:ext cx="64346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382392" y="3227835"/>
            <a:ext cx="60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  +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300982" y="2811716"/>
            <a:ext cx="7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Vemf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Motor &amp; Wheel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11524" y="2697240"/>
            <a:ext cx="774095" cy="1451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85088" y="2303754"/>
            <a:ext cx="125790" cy="8998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10878" y="3646326"/>
            <a:ext cx="774095" cy="1451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85088" y="3266536"/>
            <a:ext cx="125790" cy="8998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84972" y="2903678"/>
            <a:ext cx="237067" cy="16425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rved Down Arrow 17"/>
          <p:cNvSpPr/>
          <p:nvPr/>
        </p:nvSpPr>
        <p:spPr>
          <a:xfrm>
            <a:off x="6531430" y="3266536"/>
            <a:ext cx="621161" cy="953109"/>
          </a:xfrm>
          <a:prstGeom prst="curvedDownArrow">
            <a:avLst>
              <a:gd name="adj1" fmla="val 4970"/>
              <a:gd name="adj2" fmla="val 38731"/>
              <a:gd name="adj3" fmla="val 187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48431" y="132434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Gearbox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06249" y="2459355"/>
            <a:ext cx="79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Wheel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52591" y="3606802"/>
            <a:ext cx="49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θm</a:t>
            </a:r>
            <a:endParaRPr lang="en-US" dirty="0"/>
          </a:p>
        </p:txBody>
      </p:sp>
      <p:sp>
        <p:nvSpPr>
          <p:cNvPr id="61" name="Curved Down Arrow 60"/>
          <p:cNvSpPr/>
          <p:nvPr/>
        </p:nvSpPr>
        <p:spPr>
          <a:xfrm>
            <a:off x="4754002" y="2392442"/>
            <a:ext cx="337520" cy="750725"/>
          </a:xfrm>
          <a:prstGeom prst="curvedDownArrow">
            <a:avLst>
              <a:gd name="adj1" fmla="val 4970"/>
              <a:gd name="adj2" fmla="val 38731"/>
              <a:gd name="adj3" fmla="val 187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14171" y="1319090"/>
            <a:ext cx="78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946954" y="1875103"/>
            <a:ext cx="79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N1 = 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90287" y="4219645"/>
            <a:ext cx="111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N2 = 100</a:t>
            </a:r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504371"/>
              </p:ext>
            </p:extLst>
          </p:nvPr>
        </p:nvGraphicFramePr>
        <p:xfrm>
          <a:off x="198659" y="5663102"/>
          <a:ext cx="445770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3" imgW="2336800" imgH="609600" progId="Equation.3">
                  <p:embed/>
                </p:oleObj>
              </mc:Choice>
              <mc:Fallback>
                <p:oleObj name="Equation" r:id="rId3" imgW="2336800" imgH="60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659" y="5663102"/>
                        <a:ext cx="4457700" cy="102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539144"/>
              </p:ext>
            </p:extLst>
          </p:nvPr>
        </p:nvGraphicFramePr>
        <p:xfrm>
          <a:off x="222255" y="4588977"/>
          <a:ext cx="4441965" cy="807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5" imgW="2514600" imgH="457200" progId="Equation.3">
                  <p:embed/>
                </p:oleObj>
              </mc:Choice>
              <mc:Fallback>
                <p:oleObj name="Equation" r:id="rId5" imgW="2514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2255" y="4588977"/>
                        <a:ext cx="4441965" cy="807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 descr="Screen Shot 2015-09-20 at 3.19.55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374" y="4615208"/>
            <a:ext cx="3568095" cy="209578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30453" y="2257718"/>
            <a:ext cx="4079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</a:p>
          <a:p>
            <a:r>
              <a:rPr lang="en-US" dirty="0" smtClean="0"/>
              <a:t>Ea</a:t>
            </a:r>
          </a:p>
          <a:p>
            <a:r>
              <a:rPr lang="en-US" dirty="0"/>
              <a:t>-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527830" y="1693333"/>
            <a:ext cx="2983694" cy="2111830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838400" y="2509336"/>
            <a:ext cx="701524" cy="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838400" y="2906061"/>
            <a:ext cx="701524" cy="0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527829" y="2509336"/>
            <a:ext cx="33866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866496" y="2093222"/>
            <a:ext cx="0" cy="41611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873752" y="2090021"/>
            <a:ext cx="268514" cy="32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142266" y="2090021"/>
            <a:ext cx="99182" cy="1556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241448" y="1990803"/>
            <a:ext cx="133048" cy="26691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374496" y="1962521"/>
            <a:ext cx="137885" cy="2951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2512381" y="2090021"/>
            <a:ext cx="91924" cy="1556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613980" y="2093222"/>
            <a:ext cx="933754" cy="32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Freeform 63"/>
          <p:cNvSpPr/>
          <p:nvPr/>
        </p:nvSpPr>
        <p:spPr>
          <a:xfrm>
            <a:off x="3382275" y="2419050"/>
            <a:ext cx="354658" cy="822476"/>
          </a:xfrm>
          <a:custGeom>
            <a:avLst/>
            <a:gdLst>
              <a:gd name="connsiteX0" fmla="*/ 160554 w 354658"/>
              <a:gd name="connsiteY0" fmla="*/ 0 h 822476"/>
              <a:gd name="connsiteX1" fmla="*/ 148459 w 354658"/>
              <a:gd name="connsiteY1" fmla="*/ 193524 h 822476"/>
              <a:gd name="connsiteX2" fmla="*/ 160554 w 354658"/>
              <a:gd name="connsiteY2" fmla="*/ 229810 h 822476"/>
              <a:gd name="connsiteX3" fmla="*/ 329887 w 354658"/>
              <a:gd name="connsiteY3" fmla="*/ 241905 h 822476"/>
              <a:gd name="connsiteX4" fmla="*/ 354078 w 354658"/>
              <a:gd name="connsiteY4" fmla="*/ 266095 h 822476"/>
              <a:gd name="connsiteX5" fmla="*/ 281507 w 354658"/>
              <a:gd name="connsiteY5" fmla="*/ 374952 h 822476"/>
              <a:gd name="connsiteX6" fmla="*/ 245221 w 354658"/>
              <a:gd name="connsiteY6" fmla="*/ 387048 h 822476"/>
              <a:gd name="connsiteX7" fmla="*/ 172649 w 354658"/>
              <a:gd name="connsiteY7" fmla="*/ 423333 h 822476"/>
              <a:gd name="connsiteX8" fmla="*/ 112173 w 354658"/>
              <a:gd name="connsiteY8" fmla="*/ 435429 h 822476"/>
              <a:gd name="connsiteX9" fmla="*/ 27507 w 354658"/>
              <a:gd name="connsiteY9" fmla="*/ 423333 h 822476"/>
              <a:gd name="connsiteX10" fmla="*/ 39602 w 354658"/>
              <a:gd name="connsiteY10" fmla="*/ 362857 h 822476"/>
              <a:gd name="connsiteX11" fmla="*/ 112173 w 354658"/>
              <a:gd name="connsiteY11" fmla="*/ 326572 h 822476"/>
              <a:gd name="connsiteX12" fmla="*/ 257316 w 354658"/>
              <a:gd name="connsiteY12" fmla="*/ 338667 h 822476"/>
              <a:gd name="connsiteX13" fmla="*/ 281507 w 354658"/>
              <a:gd name="connsiteY13" fmla="*/ 411238 h 822476"/>
              <a:gd name="connsiteX14" fmla="*/ 269411 w 354658"/>
              <a:gd name="connsiteY14" fmla="*/ 520095 h 822476"/>
              <a:gd name="connsiteX15" fmla="*/ 233126 w 354658"/>
              <a:gd name="connsiteY15" fmla="*/ 532191 h 822476"/>
              <a:gd name="connsiteX16" fmla="*/ 100078 w 354658"/>
              <a:gd name="connsiteY16" fmla="*/ 544286 h 822476"/>
              <a:gd name="connsiteX17" fmla="*/ 3316 w 354658"/>
              <a:gd name="connsiteY17" fmla="*/ 532191 h 822476"/>
              <a:gd name="connsiteX18" fmla="*/ 27507 w 354658"/>
              <a:gd name="connsiteY18" fmla="*/ 495905 h 822476"/>
              <a:gd name="connsiteX19" fmla="*/ 100078 w 354658"/>
              <a:gd name="connsiteY19" fmla="*/ 471714 h 822476"/>
              <a:gd name="connsiteX20" fmla="*/ 245221 w 354658"/>
              <a:gd name="connsiteY20" fmla="*/ 483810 h 822476"/>
              <a:gd name="connsiteX21" fmla="*/ 269411 w 354658"/>
              <a:gd name="connsiteY21" fmla="*/ 556381 h 822476"/>
              <a:gd name="connsiteX22" fmla="*/ 257316 w 354658"/>
              <a:gd name="connsiteY22" fmla="*/ 628952 h 822476"/>
              <a:gd name="connsiteX23" fmla="*/ 184745 w 354658"/>
              <a:gd name="connsiteY23" fmla="*/ 653143 h 822476"/>
              <a:gd name="connsiteX24" fmla="*/ 51697 w 354658"/>
              <a:gd name="connsiteY24" fmla="*/ 641048 h 822476"/>
              <a:gd name="connsiteX25" fmla="*/ 75887 w 354658"/>
              <a:gd name="connsiteY25" fmla="*/ 616857 h 822476"/>
              <a:gd name="connsiteX26" fmla="*/ 148459 w 354658"/>
              <a:gd name="connsiteY26" fmla="*/ 592667 h 822476"/>
              <a:gd name="connsiteX27" fmla="*/ 184745 w 354658"/>
              <a:gd name="connsiteY27" fmla="*/ 580572 h 822476"/>
              <a:gd name="connsiteX28" fmla="*/ 172649 w 354658"/>
              <a:gd name="connsiteY28" fmla="*/ 713619 h 822476"/>
              <a:gd name="connsiteX29" fmla="*/ 160554 w 354658"/>
              <a:gd name="connsiteY29" fmla="*/ 822476 h 82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4658" h="822476">
                <a:moveTo>
                  <a:pt x="160554" y="0"/>
                </a:moveTo>
                <a:cubicBezTo>
                  <a:pt x="156522" y="64508"/>
                  <a:pt x="148459" y="128890"/>
                  <a:pt x="148459" y="193524"/>
                </a:cubicBezTo>
                <a:cubicBezTo>
                  <a:pt x="148459" y="206274"/>
                  <a:pt x="148235" y="226525"/>
                  <a:pt x="160554" y="229810"/>
                </a:cubicBezTo>
                <a:cubicBezTo>
                  <a:pt x="215231" y="244391"/>
                  <a:pt x="273443" y="237873"/>
                  <a:pt x="329887" y="241905"/>
                </a:cubicBezTo>
                <a:cubicBezTo>
                  <a:pt x="337951" y="249968"/>
                  <a:pt x="352203" y="254847"/>
                  <a:pt x="354078" y="266095"/>
                </a:cubicBezTo>
                <a:cubicBezTo>
                  <a:pt x="360651" y="305528"/>
                  <a:pt x="309865" y="365499"/>
                  <a:pt x="281507" y="374952"/>
                </a:cubicBezTo>
                <a:cubicBezTo>
                  <a:pt x="269412" y="378984"/>
                  <a:pt x="256625" y="381346"/>
                  <a:pt x="245221" y="387048"/>
                </a:cubicBezTo>
                <a:cubicBezTo>
                  <a:pt x="186096" y="416611"/>
                  <a:pt x="233453" y="408132"/>
                  <a:pt x="172649" y="423333"/>
                </a:cubicBezTo>
                <a:cubicBezTo>
                  <a:pt x="152705" y="428319"/>
                  <a:pt x="132332" y="431397"/>
                  <a:pt x="112173" y="435429"/>
                </a:cubicBezTo>
                <a:cubicBezTo>
                  <a:pt x="83951" y="431397"/>
                  <a:pt x="47665" y="443492"/>
                  <a:pt x="27507" y="423333"/>
                </a:cubicBezTo>
                <a:cubicBezTo>
                  <a:pt x="12970" y="408796"/>
                  <a:pt x="29403" y="380706"/>
                  <a:pt x="39602" y="362857"/>
                </a:cubicBezTo>
                <a:cubicBezTo>
                  <a:pt x="50636" y="343548"/>
                  <a:pt x="93548" y="332780"/>
                  <a:pt x="112173" y="326572"/>
                </a:cubicBezTo>
                <a:cubicBezTo>
                  <a:pt x="160554" y="330604"/>
                  <a:pt x="213893" y="316956"/>
                  <a:pt x="257316" y="338667"/>
                </a:cubicBezTo>
                <a:cubicBezTo>
                  <a:pt x="280123" y="350070"/>
                  <a:pt x="281507" y="411238"/>
                  <a:pt x="281507" y="411238"/>
                </a:cubicBezTo>
                <a:cubicBezTo>
                  <a:pt x="277475" y="447524"/>
                  <a:pt x="282970" y="486197"/>
                  <a:pt x="269411" y="520095"/>
                </a:cubicBezTo>
                <a:cubicBezTo>
                  <a:pt x="264676" y="531932"/>
                  <a:pt x="245747" y="530388"/>
                  <a:pt x="233126" y="532191"/>
                </a:cubicBezTo>
                <a:cubicBezTo>
                  <a:pt x="189041" y="538489"/>
                  <a:pt x="144427" y="540254"/>
                  <a:pt x="100078" y="544286"/>
                </a:cubicBezTo>
                <a:cubicBezTo>
                  <a:pt x="67824" y="540254"/>
                  <a:pt x="30362" y="550222"/>
                  <a:pt x="3316" y="532191"/>
                </a:cubicBezTo>
                <a:cubicBezTo>
                  <a:pt x="-8779" y="524127"/>
                  <a:pt x="15180" y="503610"/>
                  <a:pt x="27507" y="495905"/>
                </a:cubicBezTo>
                <a:cubicBezTo>
                  <a:pt x="49130" y="482390"/>
                  <a:pt x="100078" y="471714"/>
                  <a:pt x="100078" y="471714"/>
                </a:cubicBezTo>
                <a:cubicBezTo>
                  <a:pt x="148459" y="475746"/>
                  <a:pt x="201798" y="462098"/>
                  <a:pt x="245221" y="483810"/>
                </a:cubicBezTo>
                <a:cubicBezTo>
                  <a:pt x="268028" y="495213"/>
                  <a:pt x="269411" y="556381"/>
                  <a:pt x="269411" y="556381"/>
                </a:cubicBezTo>
                <a:cubicBezTo>
                  <a:pt x="265379" y="580571"/>
                  <a:pt x="273465" y="610496"/>
                  <a:pt x="257316" y="628952"/>
                </a:cubicBezTo>
                <a:cubicBezTo>
                  <a:pt x="240525" y="648142"/>
                  <a:pt x="184745" y="653143"/>
                  <a:pt x="184745" y="653143"/>
                </a:cubicBezTo>
                <a:cubicBezTo>
                  <a:pt x="140396" y="649111"/>
                  <a:pt x="93944" y="655130"/>
                  <a:pt x="51697" y="641048"/>
                </a:cubicBezTo>
                <a:cubicBezTo>
                  <a:pt x="40879" y="637442"/>
                  <a:pt x="65687" y="621957"/>
                  <a:pt x="75887" y="616857"/>
                </a:cubicBezTo>
                <a:cubicBezTo>
                  <a:pt x="98694" y="605453"/>
                  <a:pt x="124268" y="600730"/>
                  <a:pt x="148459" y="592667"/>
                </a:cubicBezTo>
                <a:lnTo>
                  <a:pt x="184745" y="580572"/>
                </a:lnTo>
                <a:cubicBezTo>
                  <a:pt x="180713" y="624921"/>
                  <a:pt x="178535" y="669478"/>
                  <a:pt x="172649" y="713619"/>
                </a:cubicBezTo>
                <a:cubicBezTo>
                  <a:pt x="155665" y="840997"/>
                  <a:pt x="160554" y="673296"/>
                  <a:pt x="160554" y="822476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3542896" y="2090021"/>
            <a:ext cx="0" cy="41611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547734" y="3204384"/>
            <a:ext cx="0" cy="2306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539924" y="2917373"/>
            <a:ext cx="33866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878591" y="2917373"/>
            <a:ext cx="0" cy="51767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893309" y="2257718"/>
            <a:ext cx="96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  = 1Ω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604605" y="1980719"/>
            <a:ext cx="906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 =</a:t>
            </a:r>
          </a:p>
          <a:p>
            <a:r>
              <a:rPr lang="en-US" dirty="0" smtClean="0"/>
              <a:t> 0.005H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1866496" y="3435048"/>
            <a:ext cx="50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2374496" y="3172582"/>
            <a:ext cx="524932" cy="5249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>
            <a:off x="2899428" y="3437700"/>
            <a:ext cx="64346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382392" y="3227835"/>
            <a:ext cx="60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  +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300982" y="2811716"/>
            <a:ext cx="7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Vemf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Motor &amp; Wheel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11524" y="2697240"/>
            <a:ext cx="774095" cy="1451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85088" y="2303754"/>
            <a:ext cx="125790" cy="8998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10878" y="3646326"/>
            <a:ext cx="774095" cy="1451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85088" y="3266536"/>
            <a:ext cx="125790" cy="8998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84972" y="2903678"/>
            <a:ext cx="237067" cy="16425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rved Down Arrow 17"/>
          <p:cNvSpPr/>
          <p:nvPr/>
        </p:nvSpPr>
        <p:spPr>
          <a:xfrm>
            <a:off x="6531430" y="3266536"/>
            <a:ext cx="621161" cy="953109"/>
          </a:xfrm>
          <a:prstGeom prst="curvedDownArrow">
            <a:avLst>
              <a:gd name="adj1" fmla="val 4970"/>
              <a:gd name="adj2" fmla="val 38731"/>
              <a:gd name="adj3" fmla="val 187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48431" y="132434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Gearbox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06249" y="2459355"/>
            <a:ext cx="79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Wheel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52591" y="3606802"/>
            <a:ext cx="49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θm</a:t>
            </a:r>
            <a:endParaRPr lang="en-US" dirty="0"/>
          </a:p>
        </p:txBody>
      </p:sp>
      <p:sp>
        <p:nvSpPr>
          <p:cNvPr id="61" name="Curved Down Arrow 60"/>
          <p:cNvSpPr/>
          <p:nvPr/>
        </p:nvSpPr>
        <p:spPr>
          <a:xfrm>
            <a:off x="4754002" y="2392442"/>
            <a:ext cx="337520" cy="750725"/>
          </a:xfrm>
          <a:prstGeom prst="curvedDownArrow">
            <a:avLst>
              <a:gd name="adj1" fmla="val 4970"/>
              <a:gd name="adj2" fmla="val 38731"/>
              <a:gd name="adj3" fmla="val 187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46954" y="1875103"/>
            <a:ext cx="79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N1 = 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90287" y="4219645"/>
            <a:ext cx="111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N2 = 100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824241"/>
              </p:ext>
            </p:extLst>
          </p:nvPr>
        </p:nvGraphicFramePr>
        <p:xfrm>
          <a:off x="-2132672" y="5377194"/>
          <a:ext cx="9896884" cy="1214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Document" r:id="rId3" imgW="5486400" imgH="673100" progId="Word.Document.12">
                  <p:embed/>
                </p:oleObj>
              </mc:Choice>
              <mc:Fallback>
                <p:oleObj name="Document" r:id="rId3" imgW="5486400" imgH="673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132672" y="5377194"/>
                        <a:ext cx="9896884" cy="1214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159049"/>
              </p:ext>
            </p:extLst>
          </p:nvPr>
        </p:nvGraphicFramePr>
        <p:xfrm>
          <a:off x="2552883" y="3922090"/>
          <a:ext cx="18891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5" imgW="990600" imgH="584200" progId="Equation.3">
                  <p:embed/>
                </p:oleObj>
              </mc:Choice>
              <mc:Fallback>
                <p:oleObj name="Equation" r:id="rId5" imgW="990600" imgH="584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2883" y="3922090"/>
                        <a:ext cx="18891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248405"/>
              </p:ext>
            </p:extLst>
          </p:nvPr>
        </p:nvGraphicFramePr>
        <p:xfrm>
          <a:off x="244669" y="3922090"/>
          <a:ext cx="19748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7" imgW="1117600" imgH="393700" progId="Equation.3">
                  <p:embed/>
                </p:oleObj>
              </mc:Choice>
              <mc:Fallback>
                <p:oleObj name="Equation" r:id="rId7" imgW="1117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4669" y="3922090"/>
                        <a:ext cx="1974850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619616"/>
              </p:ext>
            </p:extLst>
          </p:nvPr>
        </p:nvGraphicFramePr>
        <p:xfrm>
          <a:off x="5828186" y="4649020"/>
          <a:ext cx="24907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9" imgW="1409700" imgH="241300" progId="Equation.3">
                  <p:embed/>
                </p:oleObj>
              </mc:Choice>
              <mc:Fallback>
                <p:oleObj name="Equation" r:id="rId9" imgW="1409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28186" y="4649020"/>
                        <a:ext cx="2490788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774114"/>
              </p:ext>
            </p:extLst>
          </p:nvPr>
        </p:nvGraphicFramePr>
        <p:xfrm>
          <a:off x="5828186" y="5074470"/>
          <a:ext cx="3276601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quation" r:id="rId11" imgW="1854200" imgH="241300" progId="Equation.3">
                  <p:embed/>
                </p:oleObj>
              </mc:Choice>
              <mc:Fallback>
                <p:oleObj name="Equation" r:id="rId11" imgW="1854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28186" y="5074470"/>
                        <a:ext cx="3276601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1341258" y="4748074"/>
            <a:ext cx="593478" cy="326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806095" y="4588977"/>
            <a:ext cx="0" cy="462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423946" y="4846988"/>
            <a:ext cx="333217" cy="243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719496" y="5499920"/>
            <a:ext cx="373505" cy="296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36125" y="5199141"/>
            <a:ext cx="5454430" cy="1483773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30453" y="2257718"/>
            <a:ext cx="4079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</a:p>
          <a:p>
            <a:r>
              <a:rPr lang="en-US" dirty="0" smtClean="0"/>
              <a:t>Ea</a:t>
            </a:r>
          </a:p>
          <a:p>
            <a:r>
              <a:rPr lang="en-US" dirty="0"/>
              <a:t>-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1527830" y="1693333"/>
            <a:ext cx="2983694" cy="2111830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838400" y="2509336"/>
            <a:ext cx="701524" cy="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838400" y="2906061"/>
            <a:ext cx="701524" cy="0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527829" y="2509336"/>
            <a:ext cx="33866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866496" y="2093222"/>
            <a:ext cx="0" cy="41611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1873752" y="2090021"/>
            <a:ext cx="268514" cy="32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142266" y="2090021"/>
            <a:ext cx="99182" cy="1556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2241448" y="1990803"/>
            <a:ext cx="133048" cy="26691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374496" y="1962521"/>
            <a:ext cx="137885" cy="2951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2512381" y="2090021"/>
            <a:ext cx="91924" cy="1556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2613980" y="2093222"/>
            <a:ext cx="933754" cy="32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Freeform 69"/>
          <p:cNvSpPr/>
          <p:nvPr/>
        </p:nvSpPr>
        <p:spPr>
          <a:xfrm>
            <a:off x="3382275" y="2419050"/>
            <a:ext cx="354658" cy="822476"/>
          </a:xfrm>
          <a:custGeom>
            <a:avLst/>
            <a:gdLst>
              <a:gd name="connsiteX0" fmla="*/ 160554 w 354658"/>
              <a:gd name="connsiteY0" fmla="*/ 0 h 822476"/>
              <a:gd name="connsiteX1" fmla="*/ 148459 w 354658"/>
              <a:gd name="connsiteY1" fmla="*/ 193524 h 822476"/>
              <a:gd name="connsiteX2" fmla="*/ 160554 w 354658"/>
              <a:gd name="connsiteY2" fmla="*/ 229810 h 822476"/>
              <a:gd name="connsiteX3" fmla="*/ 329887 w 354658"/>
              <a:gd name="connsiteY3" fmla="*/ 241905 h 822476"/>
              <a:gd name="connsiteX4" fmla="*/ 354078 w 354658"/>
              <a:gd name="connsiteY4" fmla="*/ 266095 h 822476"/>
              <a:gd name="connsiteX5" fmla="*/ 281507 w 354658"/>
              <a:gd name="connsiteY5" fmla="*/ 374952 h 822476"/>
              <a:gd name="connsiteX6" fmla="*/ 245221 w 354658"/>
              <a:gd name="connsiteY6" fmla="*/ 387048 h 822476"/>
              <a:gd name="connsiteX7" fmla="*/ 172649 w 354658"/>
              <a:gd name="connsiteY7" fmla="*/ 423333 h 822476"/>
              <a:gd name="connsiteX8" fmla="*/ 112173 w 354658"/>
              <a:gd name="connsiteY8" fmla="*/ 435429 h 822476"/>
              <a:gd name="connsiteX9" fmla="*/ 27507 w 354658"/>
              <a:gd name="connsiteY9" fmla="*/ 423333 h 822476"/>
              <a:gd name="connsiteX10" fmla="*/ 39602 w 354658"/>
              <a:gd name="connsiteY10" fmla="*/ 362857 h 822476"/>
              <a:gd name="connsiteX11" fmla="*/ 112173 w 354658"/>
              <a:gd name="connsiteY11" fmla="*/ 326572 h 822476"/>
              <a:gd name="connsiteX12" fmla="*/ 257316 w 354658"/>
              <a:gd name="connsiteY12" fmla="*/ 338667 h 822476"/>
              <a:gd name="connsiteX13" fmla="*/ 281507 w 354658"/>
              <a:gd name="connsiteY13" fmla="*/ 411238 h 822476"/>
              <a:gd name="connsiteX14" fmla="*/ 269411 w 354658"/>
              <a:gd name="connsiteY14" fmla="*/ 520095 h 822476"/>
              <a:gd name="connsiteX15" fmla="*/ 233126 w 354658"/>
              <a:gd name="connsiteY15" fmla="*/ 532191 h 822476"/>
              <a:gd name="connsiteX16" fmla="*/ 100078 w 354658"/>
              <a:gd name="connsiteY16" fmla="*/ 544286 h 822476"/>
              <a:gd name="connsiteX17" fmla="*/ 3316 w 354658"/>
              <a:gd name="connsiteY17" fmla="*/ 532191 h 822476"/>
              <a:gd name="connsiteX18" fmla="*/ 27507 w 354658"/>
              <a:gd name="connsiteY18" fmla="*/ 495905 h 822476"/>
              <a:gd name="connsiteX19" fmla="*/ 100078 w 354658"/>
              <a:gd name="connsiteY19" fmla="*/ 471714 h 822476"/>
              <a:gd name="connsiteX20" fmla="*/ 245221 w 354658"/>
              <a:gd name="connsiteY20" fmla="*/ 483810 h 822476"/>
              <a:gd name="connsiteX21" fmla="*/ 269411 w 354658"/>
              <a:gd name="connsiteY21" fmla="*/ 556381 h 822476"/>
              <a:gd name="connsiteX22" fmla="*/ 257316 w 354658"/>
              <a:gd name="connsiteY22" fmla="*/ 628952 h 822476"/>
              <a:gd name="connsiteX23" fmla="*/ 184745 w 354658"/>
              <a:gd name="connsiteY23" fmla="*/ 653143 h 822476"/>
              <a:gd name="connsiteX24" fmla="*/ 51697 w 354658"/>
              <a:gd name="connsiteY24" fmla="*/ 641048 h 822476"/>
              <a:gd name="connsiteX25" fmla="*/ 75887 w 354658"/>
              <a:gd name="connsiteY25" fmla="*/ 616857 h 822476"/>
              <a:gd name="connsiteX26" fmla="*/ 148459 w 354658"/>
              <a:gd name="connsiteY26" fmla="*/ 592667 h 822476"/>
              <a:gd name="connsiteX27" fmla="*/ 184745 w 354658"/>
              <a:gd name="connsiteY27" fmla="*/ 580572 h 822476"/>
              <a:gd name="connsiteX28" fmla="*/ 172649 w 354658"/>
              <a:gd name="connsiteY28" fmla="*/ 713619 h 822476"/>
              <a:gd name="connsiteX29" fmla="*/ 160554 w 354658"/>
              <a:gd name="connsiteY29" fmla="*/ 822476 h 82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4658" h="822476">
                <a:moveTo>
                  <a:pt x="160554" y="0"/>
                </a:moveTo>
                <a:cubicBezTo>
                  <a:pt x="156522" y="64508"/>
                  <a:pt x="148459" y="128890"/>
                  <a:pt x="148459" y="193524"/>
                </a:cubicBezTo>
                <a:cubicBezTo>
                  <a:pt x="148459" y="206274"/>
                  <a:pt x="148235" y="226525"/>
                  <a:pt x="160554" y="229810"/>
                </a:cubicBezTo>
                <a:cubicBezTo>
                  <a:pt x="215231" y="244391"/>
                  <a:pt x="273443" y="237873"/>
                  <a:pt x="329887" y="241905"/>
                </a:cubicBezTo>
                <a:cubicBezTo>
                  <a:pt x="337951" y="249968"/>
                  <a:pt x="352203" y="254847"/>
                  <a:pt x="354078" y="266095"/>
                </a:cubicBezTo>
                <a:cubicBezTo>
                  <a:pt x="360651" y="305528"/>
                  <a:pt x="309865" y="365499"/>
                  <a:pt x="281507" y="374952"/>
                </a:cubicBezTo>
                <a:cubicBezTo>
                  <a:pt x="269412" y="378984"/>
                  <a:pt x="256625" y="381346"/>
                  <a:pt x="245221" y="387048"/>
                </a:cubicBezTo>
                <a:cubicBezTo>
                  <a:pt x="186096" y="416611"/>
                  <a:pt x="233453" y="408132"/>
                  <a:pt x="172649" y="423333"/>
                </a:cubicBezTo>
                <a:cubicBezTo>
                  <a:pt x="152705" y="428319"/>
                  <a:pt x="132332" y="431397"/>
                  <a:pt x="112173" y="435429"/>
                </a:cubicBezTo>
                <a:cubicBezTo>
                  <a:pt x="83951" y="431397"/>
                  <a:pt x="47665" y="443492"/>
                  <a:pt x="27507" y="423333"/>
                </a:cubicBezTo>
                <a:cubicBezTo>
                  <a:pt x="12970" y="408796"/>
                  <a:pt x="29403" y="380706"/>
                  <a:pt x="39602" y="362857"/>
                </a:cubicBezTo>
                <a:cubicBezTo>
                  <a:pt x="50636" y="343548"/>
                  <a:pt x="93548" y="332780"/>
                  <a:pt x="112173" y="326572"/>
                </a:cubicBezTo>
                <a:cubicBezTo>
                  <a:pt x="160554" y="330604"/>
                  <a:pt x="213893" y="316956"/>
                  <a:pt x="257316" y="338667"/>
                </a:cubicBezTo>
                <a:cubicBezTo>
                  <a:pt x="280123" y="350070"/>
                  <a:pt x="281507" y="411238"/>
                  <a:pt x="281507" y="411238"/>
                </a:cubicBezTo>
                <a:cubicBezTo>
                  <a:pt x="277475" y="447524"/>
                  <a:pt x="282970" y="486197"/>
                  <a:pt x="269411" y="520095"/>
                </a:cubicBezTo>
                <a:cubicBezTo>
                  <a:pt x="264676" y="531932"/>
                  <a:pt x="245747" y="530388"/>
                  <a:pt x="233126" y="532191"/>
                </a:cubicBezTo>
                <a:cubicBezTo>
                  <a:pt x="189041" y="538489"/>
                  <a:pt x="144427" y="540254"/>
                  <a:pt x="100078" y="544286"/>
                </a:cubicBezTo>
                <a:cubicBezTo>
                  <a:pt x="67824" y="540254"/>
                  <a:pt x="30362" y="550222"/>
                  <a:pt x="3316" y="532191"/>
                </a:cubicBezTo>
                <a:cubicBezTo>
                  <a:pt x="-8779" y="524127"/>
                  <a:pt x="15180" y="503610"/>
                  <a:pt x="27507" y="495905"/>
                </a:cubicBezTo>
                <a:cubicBezTo>
                  <a:pt x="49130" y="482390"/>
                  <a:pt x="100078" y="471714"/>
                  <a:pt x="100078" y="471714"/>
                </a:cubicBezTo>
                <a:cubicBezTo>
                  <a:pt x="148459" y="475746"/>
                  <a:pt x="201798" y="462098"/>
                  <a:pt x="245221" y="483810"/>
                </a:cubicBezTo>
                <a:cubicBezTo>
                  <a:pt x="268028" y="495213"/>
                  <a:pt x="269411" y="556381"/>
                  <a:pt x="269411" y="556381"/>
                </a:cubicBezTo>
                <a:cubicBezTo>
                  <a:pt x="265379" y="580571"/>
                  <a:pt x="273465" y="610496"/>
                  <a:pt x="257316" y="628952"/>
                </a:cubicBezTo>
                <a:cubicBezTo>
                  <a:pt x="240525" y="648142"/>
                  <a:pt x="184745" y="653143"/>
                  <a:pt x="184745" y="653143"/>
                </a:cubicBezTo>
                <a:cubicBezTo>
                  <a:pt x="140396" y="649111"/>
                  <a:pt x="93944" y="655130"/>
                  <a:pt x="51697" y="641048"/>
                </a:cubicBezTo>
                <a:cubicBezTo>
                  <a:pt x="40879" y="637442"/>
                  <a:pt x="65687" y="621957"/>
                  <a:pt x="75887" y="616857"/>
                </a:cubicBezTo>
                <a:cubicBezTo>
                  <a:pt x="98694" y="605453"/>
                  <a:pt x="124268" y="600730"/>
                  <a:pt x="148459" y="592667"/>
                </a:cubicBezTo>
                <a:lnTo>
                  <a:pt x="184745" y="580572"/>
                </a:lnTo>
                <a:cubicBezTo>
                  <a:pt x="180713" y="624921"/>
                  <a:pt x="178535" y="669478"/>
                  <a:pt x="172649" y="713619"/>
                </a:cubicBezTo>
                <a:cubicBezTo>
                  <a:pt x="155665" y="840997"/>
                  <a:pt x="160554" y="673296"/>
                  <a:pt x="160554" y="822476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>
            <a:off x="3542896" y="2090021"/>
            <a:ext cx="0" cy="41611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547734" y="3204384"/>
            <a:ext cx="0" cy="2306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539924" y="2917373"/>
            <a:ext cx="33866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878591" y="2917373"/>
            <a:ext cx="0" cy="51767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893309" y="2257718"/>
            <a:ext cx="96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  = 1Ω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604605" y="1980719"/>
            <a:ext cx="906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 =</a:t>
            </a:r>
          </a:p>
          <a:p>
            <a:r>
              <a:rPr lang="en-US" dirty="0" smtClean="0"/>
              <a:t> 0.005H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714171" y="1319090"/>
            <a:ext cx="78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Motor</a:t>
            </a:r>
            <a:endParaRPr lang="en-US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1866496" y="3435048"/>
            <a:ext cx="50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2374496" y="3172582"/>
            <a:ext cx="524932" cy="5249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>
            <a:off x="2899428" y="3437700"/>
            <a:ext cx="64346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382392" y="3227835"/>
            <a:ext cx="60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  +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300982" y="2811716"/>
            <a:ext cx="7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Vemf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91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Motor &amp; Wheel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11524" y="2697240"/>
            <a:ext cx="774095" cy="1451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85088" y="2303754"/>
            <a:ext cx="125790" cy="8998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10878" y="3646326"/>
            <a:ext cx="774095" cy="1451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85088" y="3266536"/>
            <a:ext cx="125790" cy="8998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84972" y="2903678"/>
            <a:ext cx="237067" cy="16425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rved Down Arrow 17"/>
          <p:cNvSpPr/>
          <p:nvPr/>
        </p:nvSpPr>
        <p:spPr>
          <a:xfrm>
            <a:off x="6531430" y="3266536"/>
            <a:ext cx="621161" cy="953109"/>
          </a:xfrm>
          <a:prstGeom prst="curvedDownArrow">
            <a:avLst>
              <a:gd name="adj1" fmla="val 4970"/>
              <a:gd name="adj2" fmla="val 38731"/>
              <a:gd name="adj3" fmla="val 187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48431" y="132434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Gearbox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06249" y="2459355"/>
            <a:ext cx="79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Wheel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52591" y="3606802"/>
            <a:ext cx="49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θm</a:t>
            </a:r>
            <a:endParaRPr lang="en-US" dirty="0"/>
          </a:p>
        </p:txBody>
      </p:sp>
      <p:sp>
        <p:nvSpPr>
          <p:cNvPr id="61" name="Curved Down Arrow 60"/>
          <p:cNvSpPr/>
          <p:nvPr/>
        </p:nvSpPr>
        <p:spPr>
          <a:xfrm>
            <a:off x="4754002" y="2392442"/>
            <a:ext cx="337520" cy="750725"/>
          </a:xfrm>
          <a:prstGeom prst="curvedDownArrow">
            <a:avLst>
              <a:gd name="adj1" fmla="val 4970"/>
              <a:gd name="adj2" fmla="val 38731"/>
              <a:gd name="adj3" fmla="val 187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051833"/>
              </p:ext>
            </p:extLst>
          </p:nvPr>
        </p:nvGraphicFramePr>
        <p:xfrm>
          <a:off x="-436563" y="5473700"/>
          <a:ext cx="9896476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Document" r:id="rId3" imgW="5486400" imgH="393700" progId="Word.Document.12">
                  <p:embed/>
                </p:oleObj>
              </mc:Choice>
              <mc:Fallback>
                <p:oleObj name="Document" r:id="rId3" imgW="5486400" imgH="393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436563" y="5473700"/>
                        <a:ext cx="9896476" cy="70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30453" y="2257718"/>
            <a:ext cx="4079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</a:p>
          <a:p>
            <a:r>
              <a:rPr lang="en-US" dirty="0" smtClean="0"/>
              <a:t>Ea</a:t>
            </a:r>
          </a:p>
          <a:p>
            <a:r>
              <a:rPr lang="en-US" dirty="0"/>
              <a:t>-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527830" y="1693333"/>
            <a:ext cx="2983694" cy="2111830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838400" y="2509336"/>
            <a:ext cx="701524" cy="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838400" y="2906061"/>
            <a:ext cx="701524" cy="0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527829" y="2509336"/>
            <a:ext cx="33866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866496" y="2093222"/>
            <a:ext cx="0" cy="41611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873752" y="2090021"/>
            <a:ext cx="268514" cy="32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142266" y="2090021"/>
            <a:ext cx="99182" cy="1556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241448" y="1990803"/>
            <a:ext cx="133048" cy="26691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374496" y="1962521"/>
            <a:ext cx="137885" cy="2951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512381" y="2090021"/>
            <a:ext cx="91924" cy="1556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613980" y="2093222"/>
            <a:ext cx="933754" cy="32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Freeform 51"/>
          <p:cNvSpPr/>
          <p:nvPr/>
        </p:nvSpPr>
        <p:spPr>
          <a:xfrm>
            <a:off x="3382275" y="2419050"/>
            <a:ext cx="354658" cy="822476"/>
          </a:xfrm>
          <a:custGeom>
            <a:avLst/>
            <a:gdLst>
              <a:gd name="connsiteX0" fmla="*/ 160554 w 354658"/>
              <a:gd name="connsiteY0" fmla="*/ 0 h 822476"/>
              <a:gd name="connsiteX1" fmla="*/ 148459 w 354658"/>
              <a:gd name="connsiteY1" fmla="*/ 193524 h 822476"/>
              <a:gd name="connsiteX2" fmla="*/ 160554 w 354658"/>
              <a:gd name="connsiteY2" fmla="*/ 229810 h 822476"/>
              <a:gd name="connsiteX3" fmla="*/ 329887 w 354658"/>
              <a:gd name="connsiteY3" fmla="*/ 241905 h 822476"/>
              <a:gd name="connsiteX4" fmla="*/ 354078 w 354658"/>
              <a:gd name="connsiteY4" fmla="*/ 266095 h 822476"/>
              <a:gd name="connsiteX5" fmla="*/ 281507 w 354658"/>
              <a:gd name="connsiteY5" fmla="*/ 374952 h 822476"/>
              <a:gd name="connsiteX6" fmla="*/ 245221 w 354658"/>
              <a:gd name="connsiteY6" fmla="*/ 387048 h 822476"/>
              <a:gd name="connsiteX7" fmla="*/ 172649 w 354658"/>
              <a:gd name="connsiteY7" fmla="*/ 423333 h 822476"/>
              <a:gd name="connsiteX8" fmla="*/ 112173 w 354658"/>
              <a:gd name="connsiteY8" fmla="*/ 435429 h 822476"/>
              <a:gd name="connsiteX9" fmla="*/ 27507 w 354658"/>
              <a:gd name="connsiteY9" fmla="*/ 423333 h 822476"/>
              <a:gd name="connsiteX10" fmla="*/ 39602 w 354658"/>
              <a:gd name="connsiteY10" fmla="*/ 362857 h 822476"/>
              <a:gd name="connsiteX11" fmla="*/ 112173 w 354658"/>
              <a:gd name="connsiteY11" fmla="*/ 326572 h 822476"/>
              <a:gd name="connsiteX12" fmla="*/ 257316 w 354658"/>
              <a:gd name="connsiteY12" fmla="*/ 338667 h 822476"/>
              <a:gd name="connsiteX13" fmla="*/ 281507 w 354658"/>
              <a:gd name="connsiteY13" fmla="*/ 411238 h 822476"/>
              <a:gd name="connsiteX14" fmla="*/ 269411 w 354658"/>
              <a:gd name="connsiteY14" fmla="*/ 520095 h 822476"/>
              <a:gd name="connsiteX15" fmla="*/ 233126 w 354658"/>
              <a:gd name="connsiteY15" fmla="*/ 532191 h 822476"/>
              <a:gd name="connsiteX16" fmla="*/ 100078 w 354658"/>
              <a:gd name="connsiteY16" fmla="*/ 544286 h 822476"/>
              <a:gd name="connsiteX17" fmla="*/ 3316 w 354658"/>
              <a:gd name="connsiteY17" fmla="*/ 532191 h 822476"/>
              <a:gd name="connsiteX18" fmla="*/ 27507 w 354658"/>
              <a:gd name="connsiteY18" fmla="*/ 495905 h 822476"/>
              <a:gd name="connsiteX19" fmla="*/ 100078 w 354658"/>
              <a:gd name="connsiteY19" fmla="*/ 471714 h 822476"/>
              <a:gd name="connsiteX20" fmla="*/ 245221 w 354658"/>
              <a:gd name="connsiteY20" fmla="*/ 483810 h 822476"/>
              <a:gd name="connsiteX21" fmla="*/ 269411 w 354658"/>
              <a:gd name="connsiteY21" fmla="*/ 556381 h 822476"/>
              <a:gd name="connsiteX22" fmla="*/ 257316 w 354658"/>
              <a:gd name="connsiteY22" fmla="*/ 628952 h 822476"/>
              <a:gd name="connsiteX23" fmla="*/ 184745 w 354658"/>
              <a:gd name="connsiteY23" fmla="*/ 653143 h 822476"/>
              <a:gd name="connsiteX24" fmla="*/ 51697 w 354658"/>
              <a:gd name="connsiteY24" fmla="*/ 641048 h 822476"/>
              <a:gd name="connsiteX25" fmla="*/ 75887 w 354658"/>
              <a:gd name="connsiteY25" fmla="*/ 616857 h 822476"/>
              <a:gd name="connsiteX26" fmla="*/ 148459 w 354658"/>
              <a:gd name="connsiteY26" fmla="*/ 592667 h 822476"/>
              <a:gd name="connsiteX27" fmla="*/ 184745 w 354658"/>
              <a:gd name="connsiteY27" fmla="*/ 580572 h 822476"/>
              <a:gd name="connsiteX28" fmla="*/ 172649 w 354658"/>
              <a:gd name="connsiteY28" fmla="*/ 713619 h 822476"/>
              <a:gd name="connsiteX29" fmla="*/ 160554 w 354658"/>
              <a:gd name="connsiteY29" fmla="*/ 822476 h 82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4658" h="822476">
                <a:moveTo>
                  <a:pt x="160554" y="0"/>
                </a:moveTo>
                <a:cubicBezTo>
                  <a:pt x="156522" y="64508"/>
                  <a:pt x="148459" y="128890"/>
                  <a:pt x="148459" y="193524"/>
                </a:cubicBezTo>
                <a:cubicBezTo>
                  <a:pt x="148459" y="206274"/>
                  <a:pt x="148235" y="226525"/>
                  <a:pt x="160554" y="229810"/>
                </a:cubicBezTo>
                <a:cubicBezTo>
                  <a:pt x="215231" y="244391"/>
                  <a:pt x="273443" y="237873"/>
                  <a:pt x="329887" y="241905"/>
                </a:cubicBezTo>
                <a:cubicBezTo>
                  <a:pt x="337951" y="249968"/>
                  <a:pt x="352203" y="254847"/>
                  <a:pt x="354078" y="266095"/>
                </a:cubicBezTo>
                <a:cubicBezTo>
                  <a:pt x="360651" y="305528"/>
                  <a:pt x="309865" y="365499"/>
                  <a:pt x="281507" y="374952"/>
                </a:cubicBezTo>
                <a:cubicBezTo>
                  <a:pt x="269412" y="378984"/>
                  <a:pt x="256625" y="381346"/>
                  <a:pt x="245221" y="387048"/>
                </a:cubicBezTo>
                <a:cubicBezTo>
                  <a:pt x="186096" y="416611"/>
                  <a:pt x="233453" y="408132"/>
                  <a:pt x="172649" y="423333"/>
                </a:cubicBezTo>
                <a:cubicBezTo>
                  <a:pt x="152705" y="428319"/>
                  <a:pt x="132332" y="431397"/>
                  <a:pt x="112173" y="435429"/>
                </a:cubicBezTo>
                <a:cubicBezTo>
                  <a:pt x="83951" y="431397"/>
                  <a:pt x="47665" y="443492"/>
                  <a:pt x="27507" y="423333"/>
                </a:cubicBezTo>
                <a:cubicBezTo>
                  <a:pt x="12970" y="408796"/>
                  <a:pt x="29403" y="380706"/>
                  <a:pt x="39602" y="362857"/>
                </a:cubicBezTo>
                <a:cubicBezTo>
                  <a:pt x="50636" y="343548"/>
                  <a:pt x="93548" y="332780"/>
                  <a:pt x="112173" y="326572"/>
                </a:cubicBezTo>
                <a:cubicBezTo>
                  <a:pt x="160554" y="330604"/>
                  <a:pt x="213893" y="316956"/>
                  <a:pt x="257316" y="338667"/>
                </a:cubicBezTo>
                <a:cubicBezTo>
                  <a:pt x="280123" y="350070"/>
                  <a:pt x="281507" y="411238"/>
                  <a:pt x="281507" y="411238"/>
                </a:cubicBezTo>
                <a:cubicBezTo>
                  <a:pt x="277475" y="447524"/>
                  <a:pt x="282970" y="486197"/>
                  <a:pt x="269411" y="520095"/>
                </a:cubicBezTo>
                <a:cubicBezTo>
                  <a:pt x="264676" y="531932"/>
                  <a:pt x="245747" y="530388"/>
                  <a:pt x="233126" y="532191"/>
                </a:cubicBezTo>
                <a:cubicBezTo>
                  <a:pt x="189041" y="538489"/>
                  <a:pt x="144427" y="540254"/>
                  <a:pt x="100078" y="544286"/>
                </a:cubicBezTo>
                <a:cubicBezTo>
                  <a:pt x="67824" y="540254"/>
                  <a:pt x="30362" y="550222"/>
                  <a:pt x="3316" y="532191"/>
                </a:cubicBezTo>
                <a:cubicBezTo>
                  <a:pt x="-8779" y="524127"/>
                  <a:pt x="15180" y="503610"/>
                  <a:pt x="27507" y="495905"/>
                </a:cubicBezTo>
                <a:cubicBezTo>
                  <a:pt x="49130" y="482390"/>
                  <a:pt x="100078" y="471714"/>
                  <a:pt x="100078" y="471714"/>
                </a:cubicBezTo>
                <a:cubicBezTo>
                  <a:pt x="148459" y="475746"/>
                  <a:pt x="201798" y="462098"/>
                  <a:pt x="245221" y="483810"/>
                </a:cubicBezTo>
                <a:cubicBezTo>
                  <a:pt x="268028" y="495213"/>
                  <a:pt x="269411" y="556381"/>
                  <a:pt x="269411" y="556381"/>
                </a:cubicBezTo>
                <a:cubicBezTo>
                  <a:pt x="265379" y="580571"/>
                  <a:pt x="273465" y="610496"/>
                  <a:pt x="257316" y="628952"/>
                </a:cubicBezTo>
                <a:cubicBezTo>
                  <a:pt x="240525" y="648142"/>
                  <a:pt x="184745" y="653143"/>
                  <a:pt x="184745" y="653143"/>
                </a:cubicBezTo>
                <a:cubicBezTo>
                  <a:pt x="140396" y="649111"/>
                  <a:pt x="93944" y="655130"/>
                  <a:pt x="51697" y="641048"/>
                </a:cubicBezTo>
                <a:cubicBezTo>
                  <a:pt x="40879" y="637442"/>
                  <a:pt x="65687" y="621957"/>
                  <a:pt x="75887" y="616857"/>
                </a:cubicBezTo>
                <a:cubicBezTo>
                  <a:pt x="98694" y="605453"/>
                  <a:pt x="124268" y="600730"/>
                  <a:pt x="148459" y="592667"/>
                </a:cubicBezTo>
                <a:lnTo>
                  <a:pt x="184745" y="580572"/>
                </a:lnTo>
                <a:cubicBezTo>
                  <a:pt x="180713" y="624921"/>
                  <a:pt x="178535" y="669478"/>
                  <a:pt x="172649" y="713619"/>
                </a:cubicBezTo>
                <a:cubicBezTo>
                  <a:pt x="155665" y="840997"/>
                  <a:pt x="160554" y="673296"/>
                  <a:pt x="160554" y="822476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>
            <a:off x="3542896" y="2090021"/>
            <a:ext cx="0" cy="41611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547734" y="3204384"/>
            <a:ext cx="0" cy="2306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539924" y="2917373"/>
            <a:ext cx="33866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878591" y="2917373"/>
            <a:ext cx="0" cy="51767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714171" y="1319090"/>
            <a:ext cx="78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Motor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1866496" y="3435048"/>
            <a:ext cx="50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2374496" y="3172582"/>
            <a:ext cx="524932" cy="5249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2899428" y="3437700"/>
            <a:ext cx="64346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382392" y="3227835"/>
            <a:ext cx="60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  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30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09214" y="2919808"/>
            <a:ext cx="724043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468902" y="2919808"/>
            <a:ext cx="961433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1565" y="2169016"/>
            <a:ext cx="15913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Digital </a:t>
            </a:r>
          </a:p>
          <a:p>
            <a:pPr algn="ctr"/>
            <a:r>
              <a:rPr lang="en-US" dirty="0" smtClean="0"/>
              <a:t>Motor Speed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Digital </a:t>
            </a:r>
          </a:p>
          <a:p>
            <a:pPr algn="ctr"/>
            <a:r>
              <a:rPr lang="en-US" dirty="0" smtClean="0"/>
              <a:t>Motor Position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16288" y="2169016"/>
            <a:ext cx="15913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Physical </a:t>
            </a:r>
          </a:p>
          <a:p>
            <a:pPr algn="ctr"/>
            <a:r>
              <a:rPr lang="en-US" dirty="0" smtClean="0"/>
              <a:t>Motor Speed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Physical </a:t>
            </a:r>
          </a:p>
          <a:p>
            <a:pPr algn="ctr"/>
            <a:r>
              <a:rPr lang="en-US" dirty="0" smtClean="0"/>
              <a:t>Motor Position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228515" y="2545897"/>
            <a:ext cx="1234433" cy="747821"/>
          </a:xfrm>
          <a:prstGeom prst="roundRect">
            <a:avLst/>
          </a:prstGeom>
          <a:solidFill>
            <a:srgbClr val="595959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864608" y="2350297"/>
            <a:ext cx="1604294" cy="11395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433257" y="2718026"/>
            <a:ext cx="403564" cy="40356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635075" y="2919808"/>
            <a:ext cx="0" cy="1341589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35039" y="4261397"/>
            <a:ext cx="4000036" cy="0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4"/>
          </p:cNvCxnSpPr>
          <p:nvPr/>
        </p:nvCxnSpPr>
        <p:spPr>
          <a:xfrm flipV="1">
            <a:off x="2635039" y="3121590"/>
            <a:ext cx="0" cy="1139807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2836821" y="2919808"/>
            <a:ext cx="391694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462948" y="2919808"/>
            <a:ext cx="391694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33175" y="24536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09153" y="3277012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89788" y="2735142"/>
            <a:ext cx="29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Σ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800744"/>
              </p:ext>
            </p:extLst>
          </p:nvPr>
        </p:nvGraphicFramePr>
        <p:xfrm>
          <a:off x="5018088" y="2632075"/>
          <a:ext cx="13509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3" imgW="990600" imgH="393700" progId="Equation.3">
                  <p:embed/>
                </p:oleObj>
              </mc:Choice>
              <mc:Fallback>
                <p:oleObj name="Equation" r:id="rId3" imgW="990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18088" y="2632075"/>
                        <a:ext cx="1350962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3367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741441"/>
              </p:ext>
            </p:extLst>
          </p:nvPr>
        </p:nvGraphicFramePr>
        <p:xfrm>
          <a:off x="1086300" y="5204475"/>
          <a:ext cx="13844232" cy="737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Document" r:id="rId3" imgW="5486400" imgH="292100" progId="Word.Document.12">
                  <p:embed/>
                </p:oleObj>
              </mc:Choice>
              <mc:Fallback>
                <p:oleObj name="Document" r:id="rId3" imgW="5486400" imgH="29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6300" y="5204475"/>
                        <a:ext cx="13844232" cy="737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740474"/>
              </p:ext>
            </p:extLst>
          </p:nvPr>
        </p:nvGraphicFramePr>
        <p:xfrm>
          <a:off x="-2406883" y="3415989"/>
          <a:ext cx="13844588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Document" r:id="rId5" imgW="5486400" imgH="406400" progId="Word.Document.12">
                  <p:embed/>
                </p:oleObj>
              </mc:Choice>
              <mc:Fallback>
                <p:oleObj name="Document" r:id="rId5" imgW="5486400" imgH="406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2406883" y="3415989"/>
                        <a:ext cx="13844588" cy="1027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23808" y="1611851"/>
            <a:ext cx="97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NOW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708061" y="1611851"/>
            <a:ext cx="917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PAST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857435" y="1611851"/>
            <a:ext cx="1355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FUTURE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22230" y="1617719"/>
            <a:ext cx="1822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ACTION    =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916167" y="1611851"/>
            <a:ext cx="36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034756" y="1611851"/>
            <a:ext cx="36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13" name="Straight Arrow Connector 12"/>
          <p:cNvCxnSpPr>
            <a:stCxn id="3" idx="2"/>
          </p:cNvCxnSpPr>
          <p:nvPr/>
        </p:nvCxnSpPr>
        <p:spPr>
          <a:xfrm flipH="1">
            <a:off x="2540170" y="2135071"/>
            <a:ext cx="670460" cy="893256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2276516" y="2634271"/>
            <a:ext cx="428393" cy="143983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 rot="16200000">
            <a:off x="4651908" y="2185537"/>
            <a:ext cx="428393" cy="233730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 rot="16200000">
            <a:off x="7161557" y="2376693"/>
            <a:ext cx="428393" cy="195499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8" idx="2"/>
          </p:cNvCxnSpPr>
          <p:nvPr/>
        </p:nvCxnSpPr>
        <p:spPr>
          <a:xfrm flipH="1">
            <a:off x="4872730" y="2135071"/>
            <a:ext cx="294276" cy="893256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</p:cNvCxnSpPr>
          <p:nvPr/>
        </p:nvCxnSpPr>
        <p:spPr>
          <a:xfrm flipH="1">
            <a:off x="7357689" y="2135071"/>
            <a:ext cx="177589" cy="899124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ight Brace 25"/>
          <p:cNvSpPr/>
          <p:nvPr/>
        </p:nvSpPr>
        <p:spPr>
          <a:xfrm rot="16200000">
            <a:off x="736694" y="2945387"/>
            <a:ext cx="428393" cy="81760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10" idx="2"/>
          </p:cNvCxnSpPr>
          <p:nvPr/>
        </p:nvCxnSpPr>
        <p:spPr>
          <a:xfrm flipH="1">
            <a:off x="933991" y="2140939"/>
            <a:ext cx="599444" cy="893256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506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Loop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27772" y="3434225"/>
            <a:ext cx="90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Sensing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57968" y="4477429"/>
            <a:ext cx="0" cy="56835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57968" y="5045785"/>
            <a:ext cx="371008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056018" y="5045785"/>
            <a:ext cx="301950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86960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118193" y="3997879"/>
            <a:ext cx="479550" cy="479550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53023" y="4060055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44887" y="4122231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55548" y="4122231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63555" y="4184407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56447" y="4533672"/>
            <a:ext cx="154214" cy="154101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5"/>
            <a:endCxn id="29" idx="0"/>
          </p:cNvCxnSpPr>
          <p:nvPr/>
        </p:nvCxnSpPr>
        <p:spPr>
          <a:xfrm>
            <a:off x="5802875" y="4379690"/>
            <a:ext cx="130679" cy="15398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727980" y="4302679"/>
            <a:ext cx="87745" cy="90224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694968" y="2782741"/>
            <a:ext cx="10125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25231" y="2249347"/>
            <a:ext cx="764583" cy="254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383781" y="2389665"/>
            <a:ext cx="229045" cy="229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Oval 37"/>
          <p:cNvSpPr/>
          <p:nvPr/>
        </p:nvSpPr>
        <p:spPr>
          <a:xfrm>
            <a:off x="6807401" y="2394163"/>
            <a:ext cx="229045" cy="229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5333556" y="2249351"/>
            <a:ext cx="764583" cy="2548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392103" y="2389676"/>
            <a:ext cx="229045" cy="229046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1" name="Oval 40"/>
          <p:cNvSpPr/>
          <p:nvPr/>
        </p:nvSpPr>
        <p:spPr>
          <a:xfrm>
            <a:off x="5815718" y="2394166"/>
            <a:ext cx="229045" cy="229046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7" name="Straight Connector 16"/>
          <p:cNvCxnSpPr/>
          <p:nvPr/>
        </p:nvCxnSpPr>
        <p:spPr>
          <a:xfrm>
            <a:off x="4043249" y="3618891"/>
            <a:ext cx="2012769" cy="50334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4935149" y="1825256"/>
            <a:ext cx="2496027" cy="1628167"/>
          </a:xfrm>
          <a:prstGeom prst="clou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43" name="Oval 42"/>
          <p:cNvSpPr/>
          <p:nvPr/>
        </p:nvSpPr>
        <p:spPr>
          <a:xfrm>
            <a:off x="6585032" y="377707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694609" y="3591647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22379" y="339000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30" idx="6"/>
          </p:cNvCxnSpPr>
          <p:nvPr/>
        </p:nvCxnSpPr>
        <p:spPr>
          <a:xfrm>
            <a:off x="5815725" y="4347791"/>
            <a:ext cx="539268" cy="37502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968547" y="3917930"/>
            <a:ext cx="1652603" cy="6749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86147" y="4316491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936477" y="3429883"/>
            <a:ext cx="979006" cy="32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011446" y="3609552"/>
            <a:ext cx="293279" cy="29327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1" name="Oval 50"/>
          <p:cNvSpPr/>
          <p:nvPr/>
        </p:nvSpPr>
        <p:spPr>
          <a:xfrm>
            <a:off x="1553868" y="3615312"/>
            <a:ext cx="293279" cy="29327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55" name="Group 54"/>
          <p:cNvGrpSpPr/>
          <p:nvPr/>
        </p:nvGrpSpPr>
        <p:grpSpPr>
          <a:xfrm>
            <a:off x="2692289" y="3433462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cxnSp>
        <p:nvCxnSpPr>
          <p:cNvPr id="56" name="Straight Arrow Connector 55"/>
          <p:cNvCxnSpPr>
            <a:stCxn id="49" idx="3"/>
            <a:endCxn id="3" idx="1"/>
          </p:cNvCxnSpPr>
          <p:nvPr/>
        </p:nvCxnSpPr>
        <p:spPr>
          <a:xfrm flipV="1">
            <a:off x="1915483" y="3583699"/>
            <a:ext cx="962005" cy="93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155548" y="3917930"/>
            <a:ext cx="178318" cy="22187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6352201" y="4060055"/>
            <a:ext cx="260625" cy="9117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530533" y="41089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77488" y="3420544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952457" y="3600213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3494879" y="3605973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7" name="TextBox 46"/>
          <p:cNvSpPr txBox="1"/>
          <p:nvPr/>
        </p:nvSpPr>
        <p:spPr>
          <a:xfrm>
            <a:off x="6079303" y="278274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63263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95554" y="2919808"/>
            <a:ext cx="724043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813120" y="2919808"/>
            <a:ext cx="664695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7905" y="2169016"/>
            <a:ext cx="15913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Digital </a:t>
            </a:r>
          </a:p>
          <a:p>
            <a:pPr algn="ctr"/>
            <a:r>
              <a:rPr lang="en-US" dirty="0" smtClean="0"/>
              <a:t>Motor Speed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Digital </a:t>
            </a:r>
          </a:p>
          <a:p>
            <a:pPr algn="ctr"/>
            <a:r>
              <a:rPr lang="en-US" dirty="0" smtClean="0"/>
              <a:t>Motor Position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63768" y="2169016"/>
            <a:ext cx="15913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Physical </a:t>
            </a:r>
          </a:p>
          <a:p>
            <a:pPr algn="ctr"/>
            <a:r>
              <a:rPr lang="en-US" dirty="0" smtClean="0"/>
              <a:t>Motor Speed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Physical </a:t>
            </a:r>
          </a:p>
          <a:p>
            <a:pPr algn="ctr"/>
            <a:r>
              <a:rPr lang="en-US" dirty="0" smtClean="0"/>
              <a:t>Motor Position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196968" y="2350297"/>
            <a:ext cx="1604294" cy="11395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19597" y="2718026"/>
            <a:ext cx="403564" cy="40356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26774" y="2923196"/>
            <a:ext cx="0" cy="1341589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2421380" y="4261397"/>
            <a:ext cx="4605394" cy="3388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4"/>
          </p:cNvCxnSpPr>
          <p:nvPr/>
        </p:nvCxnSpPr>
        <p:spPr>
          <a:xfrm flipV="1">
            <a:off x="2421379" y="3121590"/>
            <a:ext cx="0" cy="1139807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9" idx="1"/>
          </p:cNvCxnSpPr>
          <p:nvPr/>
        </p:nvCxnSpPr>
        <p:spPr>
          <a:xfrm>
            <a:off x="2623161" y="2919808"/>
            <a:ext cx="388808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712211" y="2919808"/>
            <a:ext cx="484757" cy="3388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19515" y="24536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31103" y="3277012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76128" y="2735142"/>
            <a:ext cx="29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Σ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129464"/>
              </p:ext>
            </p:extLst>
          </p:nvPr>
        </p:nvGraphicFramePr>
        <p:xfrm>
          <a:off x="5350448" y="2632075"/>
          <a:ext cx="13509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3" imgW="990600" imgH="393700" progId="Equation.3">
                  <p:embed/>
                </p:oleObj>
              </mc:Choice>
              <mc:Fallback>
                <p:oleObj name="Equation" r:id="rId3" imgW="990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50448" y="2632075"/>
                        <a:ext cx="1350962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ounded Rectangle 18"/>
          <p:cNvSpPr/>
          <p:nvPr/>
        </p:nvSpPr>
        <p:spPr>
          <a:xfrm>
            <a:off x="3011969" y="2350039"/>
            <a:ext cx="1700242" cy="11395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338389"/>
              </p:ext>
            </p:extLst>
          </p:nvPr>
        </p:nvGraphicFramePr>
        <p:xfrm>
          <a:off x="3073255" y="2614613"/>
          <a:ext cx="15240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5" imgW="1117600" imgH="419100" progId="Equation.3">
                  <p:embed/>
                </p:oleObj>
              </mc:Choice>
              <mc:Fallback>
                <p:oleObj name="Equation" r:id="rId5" imgW="11176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73255" y="2614613"/>
                        <a:ext cx="1524000" cy="61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ounded Rectangle 28"/>
          <p:cNvSpPr/>
          <p:nvPr/>
        </p:nvSpPr>
        <p:spPr>
          <a:xfrm>
            <a:off x="4512443" y="3979900"/>
            <a:ext cx="569748" cy="5697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40993" y="40682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50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74687" y="2674208"/>
            <a:ext cx="1587606" cy="158760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Kp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779469" y="2674208"/>
            <a:ext cx="1587606" cy="158760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Ki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490611" y="2674208"/>
            <a:ext cx="1587606" cy="158760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Kd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19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1099"/>
            <a:ext cx="8229600" cy="1143000"/>
          </a:xfrm>
        </p:spPr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5036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pic>
        <p:nvPicPr>
          <p:cNvPr id="4" name="Picture 3" descr="Screen Shot 2016-10-06 at 10.21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817"/>
            <a:ext cx="8447786" cy="45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435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PID loop in non timer based interrupt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2271805"/>
            <a:ext cx="83967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loop() </a:t>
            </a:r>
            <a:endParaRPr lang="en-US" dirty="0" smtClean="0"/>
          </a:p>
          <a:p>
            <a:r>
              <a:rPr lang="en-US" dirty="0" smtClean="0"/>
              <a:t>{ 					  /</a:t>
            </a:r>
            <a:r>
              <a:rPr lang="en-US" dirty="0"/>
              <a:t>/ Update the angle using the gyro as often as possible. 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err="1" smtClean="0"/>
              <a:t>updateAngleGyro</a:t>
            </a:r>
            <a:r>
              <a:rPr lang="en-US" dirty="0"/>
              <a:t>(); </a:t>
            </a:r>
            <a:r>
              <a:rPr lang="en-US" dirty="0" smtClean="0"/>
              <a:t> /</a:t>
            </a:r>
            <a:r>
              <a:rPr lang="en-US" dirty="0"/>
              <a:t>/ Every 20 </a:t>
            </a:r>
            <a:r>
              <a:rPr lang="en-US" dirty="0" err="1"/>
              <a:t>ms</a:t>
            </a:r>
            <a:r>
              <a:rPr lang="en-US" dirty="0"/>
              <a:t> (50 Hz), correct the angle using the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	  /</a:t>
            </a:r>
            <a:r>
              <a:rPr lang="en-US" dirty="0"/>
              <a:t>/ accelerometer, print it, and set the motor speeds.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static </a:t>
            </a:r>
            <a:r>
              <a:rPr lang="en-US" dirty="0"/>
              <a:t>byte </a:t>
            </a:r>
            <a:r>
              <a:rPr lang="en-US" dirty="0" err="1" smtClean="0"/>
              <a:t>lastCorrectionTime</a:t>
            </a:r>
            <a:r>
              <a:rPr lang="en-US" dirty="0" smtClean="0"/>
              <a:t> </a:t>
            </a:r>
            <a:r>
              <a:rPr lang="en-US" dirty="0"/>
              <a:t>= 0;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byte </a:t>
            </a:r>
            <a:r>
              <a:rPr lang="en-US" dirty="0"/>
              <a:t>m = </a:t>
            </a:r>
            <a:r>
              <a:rPr lang="en-US" dirty="0" err="1"/>
              <a:t>millis</a:t>
            </a:r>
            <a:r>
              <a:rPr lang="en-US" dirty="0"/>
              <a:t>();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/>
              <a:t>((byte)(m - </a:t>
            </a:r>
            <a:r>
              <a:rPr lang="en-US" dirty="0" err="1"/>
              <a:t>lastCorrectionTime</a:t>
            </a:r>
            <a:r>
              <a:rPr lang="en-US" dirty="0"/>
              <a:t>) &gt;= 20) 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lastCorrectionTime</a:t>
            </a:r>
            <a:r>
              <a:rPr lang="en-US" dirty="0" smtClean="0"/>
              <a:t> </a:t>
            </a:r>
            <a:r>
              <a:rPr lang="en-US" dirty="0"/>
              <a:t>= m;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correctAngleAccel</a:t>
            </a:r>
            <a:r>
              <a:rPr lang="en-US" dirty="0"/>
              <a:t>(); </a:t>
            </a:r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printAngles</a:t>
            </a:r>
            <a:r>
              <a:rPr lang="en-US" dirty="0"/>
              <a:t>();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setMotors</a:t>
            </a:r>
            <a:r>
              <a:rPr lang="en-US" dirty="0"/>
              <a:t>(); </a:t>
            </a:r>
            <a:r>
              <a:rPr lang="en-US" dirty="0" smtClean="0"/>
              <a:t>	// PID Loop</a:t>
            </a:r>
            <a:endParaRPr lang="en-US" dirty="0"/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 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393924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PID loop in non timer based interrupt</a:t>
            </a:r>
          </a:p>
          <a:p>
            <a:pPr lvl="1"/>
            <a:r>
              <a:rPr lang="en-US" dirty="0" smtClean="0"/>
              <a:t>Why is this such a bad thing to do?</a:t>
            </a:r>
          </a:p>
          <a:p>
            <a:pPr lvl="2"/>
            <a:r>
              <a:rPr lang="en-US" dirty="0"/>
              <a:t>H</a:t>
            </a:r>
            <a:r>
              <a:rPr lang="en-US" dirty="0" smtClean="0"/>
              <a:t>olding up the system kills the PID controller</a:t>
            </a:r>
          </a:p>
          <a:p>
            <a:pPr lvl="2"/>
            <a:r>
              <a:rPr lang="en-US" dirty="0" smtClean="0"/>
              <a:t>Variation in execution time means changing dt in integration and derivative terms</a:t>
            </a:r>
          </a:p>
          <a:p>
            <a:pPr lvl="1"/>
            <a:r>
              <a:rPr lang="en-US" dirty="0" smtClean="0"/>
              <a:t>What does this mean?</a:t>
            </a:r>
          </a:p>
          <a:p>
            <a:pPr lvl="2"/>
            <a:r>
              <a:rPr lang="en-US" dirty="0" smtClean="0"/>
              <a:t>No longer meeting </a:t>
            </a:r>
            <a:r>
              <a:rPr lang="en-US" dirty="0" smtClean="0"/>
              <a:t>timing/control authority constraints</a:t>
            </a:r>
            <a:endParaRPr lang="en-US" dirty="0" smtClean="0"/>
          </a:p>
          <a:p>
            <a:pPr lvl="2"/>
            <a:r>
              <a:rPr lang="en-US" dirty="0" smtClean="0"/>
              <a:t>Possibly unstable system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89229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653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Not recording &amp; plotting e(t) and c(t) during the tuning process</a:t>
            </a:r>
          </a:p>
          <a:p>
            <a:pPr lvl="2"/>
            <a:r>
              <a:rPr lang="en-US" dirty="0" smtClean="0"/>
              <a:t>You’re left to visually </a:t>
            </a:r>
            <a:r>
              <a:rPr lang="en-US" dirty="0" smtClean="0"/>
              <a:t>observe systems response</a:t>
            </a:r>
            <a:endParaRPr lang="en-US" dirty="0" smtClean="0"/>
          </a:p>
          <a:p>
            <a:pPr lvl="2"/>
            <a:r>
              <a:rPr lang="en-US" dirty="0" smtClean="0"/>
              <a:t>There maybe more going on than what’s visible</a:t>
            </a:r>
          </a:p>
          <a:p>
            <a:pPr lvl="2"/>
            <a:r>
              <a:rPr lang="en-US" dirty="0" smtClean="0"/>
              <a:t>Time wasted trying different gain values without quantitatively knowing how it effects the response time</a:t>
            </a:r>
          </a:p>
          <a:p>
            <a:r>
              <a:rPr lang="en-US" dirty="0" smtClean="0"/>
              <a:t>Not recording &amp; plotting the P, I, D terms individually</a:t>
            </a:r>
          </a:p>
          <a:p>
            <a:pPr lvl="2"/>
            <a:r>
              <a:rPr lang="en-US" dirty="0" smtClean="0"/>
              <a:t>Not knowing how each term is contributing to c(t)</a:t>
            </a:r>
          </a:p>
          <a:p>
            <a:pPr lvl="2"/>
            <a:r>
              <a:rPr lang="en-US" dirty="0" smtClean="0"/>
              <a:t>Hard to work back where noise/problems are coming from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412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7233"/>
            <a:ext cx="8229600" cy="5035234"/>
          </a:xfrm>
        </p:spPr>
        <p:txBody>
          <a:bodyPr/>
          <a:lstStyle/>
          <a:p>
            <a:r>
              <a:rPr lang="en-US" dirty="0" smtClean="0"/>
              <a:t>Not methodically tuning</a:t>
            </a:r>
          </a:p>
          <a:p>
            <a:pPr lvl="1"/>
            <a:r>
              <a:rPr lang="en-US" dirty="0" smtClean="0"/>
              <a:t>Doing random P, I, D term tuning can be a HUGE time sink</a:t>
            </a:r>
          </a:p>
          <a:p>
            <a:pPr lvl="1"/>
            <a:r>
              <a:rPr lang="en-US" dirty="0" smtClean="0"/>
              <a:t>Solution?</a:t>
            </a:r>
          </a:p>
          <a:p>
            <a:pPr lvl="2"/>
            <a:r>
              <a:rPr lang="en-US" dirty="0" smtClean="0"/>
              <a:t>Follow a method</a:t>
            </a:r>
          </a:p>
          <a:p>
            <a:pPr lvl="2"/>
            <a:r>
              <a:rPr lang="en-US" dirty="0" smtClean="0"/>
              <a:t>Understand the response</a:t>
            </a:r>
          </a:p>
          <a:p>
            <a:pPr lvl="2"/>
            <a:r>
              <a:rPr lang="en-US" u="sng" dirty="0" smtClean="0"/>
              <a:t>Make educated changes to your gain values</a:t>
            </a:r>
          </a:p>
          <a:p>
            <a:r>
              <a:rPr lang="en-US" dirty="0" smtClean="0"/>
              <a:t>Not knowing which terms you need</a:t>
            </a:r>
          </a:p>
          <a:p>
            <a:pPr lvl="1"/>
            <a:r>
              <a:rPr lang="en-US" dirty="0" smtClean="0"/>
              <a:t>PID? PI? PD?</a:t>
            </a:r>
          </a:p>
          <a:p>
            <a:pPr lvl="1"/>
            <a:r>
              <a:rPr lang="en-US" dirty="0" smtClean="0"/>
              <a:t>I.E. – using D term on a noisy accelerometer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4121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normalizing/mapping</a:t>
            </a:r>
          </a:p>
          <a:p>
            <a:pPr lvl="1"/>
            <a:r>
              <a:rPr lang="en-US" dirty="0" smtClean="0"/>
              <a:t>P = 2432, I = 1693, D = 303</a:t>
            </a:r>
            <a:r>
              <a:rPr lang="is-IS" dirty="0" smtClean="0"/>
              <a:t>… wat</a:t>
            </a:r>
          </a:p>
          <a:p>
            <a:pPr lvl="1"/>
            <a:r>
              <a:rPr lang="is-IS" dirty="0" smtClean="0"/>
              <a:t>N</a:t>
            </a:r>
            <a:r>
              <a:rPr lang="is-IS" dirty="0" smtClean="0"/>
              <a:t>ormalize/Unity Gain: </a:t>
            </a:r>
            <a:r>
              <a:rPr lang="is-IS" dirty="0" smtClean="0"/>
              <a:t>0.0 – 1.0 (assuming FPU)</a:t>
            </a:r>
          </a:p>
          <a:p>
            <a:r>
              <a:rPr lang="is-IS" dirty="0" smtClean="0"/>
              <a:t>Using floating point variables</a:t>
            </a:r>
          </a:p>
          <a:p>
            <a:pPr lvl="1"/>
            <a:r>
              <a:rPr lang="is-IS" dirty="0" smtClean="0"/>
              <a:t>Dangerous to do floating point math on embedded systems without FPU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09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terminology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6477" y="3439222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11446" y="3618891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1553868" y="3624651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419341" y="4184407"/>
            <a:ext cx="175549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15483" y="421245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2692289" y="3433462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780326" y="2914024"/>
            <a:ext cx="78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111560" y="2914024"/>
            <a:ext cx="67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480957" y="5197666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555926" y="5377335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1" name="Oval 50"/>
          <p:cNvSpPr/>
          <p:nvPr/>
        </p:nvSpPr>
        <p:spPr>
          <a:xfrm>
            <a:off x="6098348" y="5383095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6047460" y="5313682"/>
            <a:ext cx="385092" cy="413252"/>
          </a:xfrm>
          <a:prstGeom prst="round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6391627" y="4394602"/>
            <a:ext cx="260216" cy="915223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e4p_webproduct_05_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5" t="8736" r="13530" b="4156"/>
          <a:stretch/>
        </p:blipFill>
        <p:spPr>
          <a:xfrm>
            <a:off x="6713519" y="2795734"/>
            <a:ext cx="2272750" cy="1501532"/>
          </a:xfrm>
          <a:prstGeom prst="rect">
            <a:avLst/>
          </a:prstGeom>
        </p:spPr>
      </p:pic>
      <p:pic>
        <p:nvPicPr>
          <p:cNvPr id="8" name="Picture 7" descr="217-2000-cim-moto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006" y="2317765"/>
            <a:ext cx="2076837" cy="2076837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164288" y="2317765"/>
            <a:ext cx="78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372546" y="2317765"/>
            <a:ext cx="95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914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5914</TotalTime>
  <Words>1598</Words>
  <Application>Microsoft Macintosh PowerPoint</Application>
  <PresentationFormat>On-screen Show (4:3)</PresentationFormat>
  <Paragraphs>777</Paragraphs>
  <Slides>88</Slides>
  <Notes>29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88</vt:i4>
      </vt:variant>
    </vt:vector>
  </HeadingPairs>
  <TitlesOfParts>
    <vt:vector size="93" baseType="lpstr">
      <vt:lpstr>Office Theme</vt:lpstr>
      <vt:lpstr>Equation</vt:lpstr>
      <vt:lpstr>Microsoft Equation</vt:lpstr>
      <vt:lpstr>Document</vt:lpstr>
      <vt:lpstr>Microsoft Word Document</vt:lpstr>
      <vt:lpstr>PID</vt:lpstr>
      <vt:lpstr>PowerPoint Presentation</vt:lpstr>
      <vt:lpstr>Open Loop</vt:lpstr>
      <vt:lpstr>Closed Loop</vt:lpstr>
      <vt:lpstr>??? Loop</vt:lpstr>
      <vt:lpstr>Closed Loop</vt:lpstr>
      <vt:lpstr>Closed Loop</vt:lpstr>
      <vt:lpstr>Closed Loop</vt:lpstr>
      <vt:lpstr>Some terminology</vt:lpstr>
      <vt:lpstr>Autonomous Mode</vt:lpstr>
      <vt:lpstr>Autonomous Mode</vt:lpstr>
      <vt:lpstr>Autonomous Mode</vt:lpstr>
      <vt:lpstr>Autonomous Mode</vt:lpstr>
      <vt:lpstr>Autonomous Mode</vt:lpstr>
      <vt:lpstr>PID Control</vt:lpstr>
      <vt:lpstr>PID Control</vt:lpstr>
      <vt:lpstr>Position Control Using PID</vt:lpstr>
      <vt:lpstr>Design</vt:lpstr>
      <vt:lpstr>PID Block Diagram</vt:lpstr>
      <vt:lpstr>PID Block Diagram</vt:lpstr>
      <vt:lpstr>Proportional Control</vt:lpstr>
      <vt:lpstr>Proportional Control</vt:lpstr>
      <vt:lpstr>Proportional Control</vt:lpstr>
      <vt:lpstr>Proportional Control</vt:lpstr>
      <vt:lpstr>Proportional Control</vt:lpstr>
      <vt:lpstr>Proportional Control</vt:lpstr>
      <vt:lpstr>Integral Control</vt:lpstr>
      <vt:lpstr>Integral Control</vt:lpstr>
      <vt:lpstr>Integral Control</vt:lpstr>
      <vt:lpstr>Integral Control</vt:lpstr>
      <vt:lpstr>Integral Control</vt:lpstr>
      <vt:lpstr>Integral Control</vt:lpstr>
      <vt:lpstr>Integral Control</vt:lpstr>
      <vt:lpstr>Integral Control</vt:lpstr>
      <vt:lpstr>Integral Control</vt:lpstr>
      <vt:lpstr>Integral Control</vt:lpstr>
      <vt:lpstr>Derivative Control</vt:lpstr>
      <vt:lpstr>Derivative Control</vt:lpstr>
      <vt:lpstr>Derivative Control</vt:lpstr>
      <vt:lpstr>Derivative Control</vt:lpstr>
      <vt:lpstr>Derivative Control</vt:lpstr>
      <vt:lpstr>Derivative Control</vt:lpstr>
      <vt:lpstr>PID Plot Terminology</vt:lpstr>
      <vt:lpstr>PID Plot Terminology</vt:lpstr>
      <vt:lpstr>P = 50</vt:lpstr>
      <vt:lpstr>P = 100</vt:lpstr>
      <vt:lpstr>P = 300</vt:lpstr>
      <vt:lpstr>I = 10</vt:lpstr>
      <vt:lpstr>I = 50</vt:lpstr>
      <vt:lpstr>I = 80</vt:lpstr>
      <vt:lpstr>D = 10</vt:lpstr>
      <vt:lpstr>D = 100</vt:lpstr>
      <vt:lpstr>PID Tuning Methods</vt:lpstr>
      <vt:lpstr>PID Plot Terminology</vt:lpstr>
      <vt:lpstr>PID Tuning Methods</vt:lpstr>
      <vt:lpstr>P = 30, I = 0, D = 0</vt:lpstr>
      <vt:lpstr>P = 30, I = 15, D = 0</vt:lpstr>
      <vt:lpstr>P = 30, I = 30, D = 0</vt:lpstr>
      <vt:lpstr>P = 30, I = 60, D = 0</vt:lpstr>
      <vt:lpstr>P = 30, I = 80, D = 0</vt:lpstr>
      <vt:lpstr>P = 30, I = 70, D = 0</vt:lpstr>
      <vt:lpstr>P = 30, I = 70, D = 10</vt:lpstr>
      <vt:lpstr>P = 30, I = 70, D = 1</vt:lpstr>
      <vt:lpstr>“The Right Way” (beyond our scope)</vt:lpstr>
      <vt:lpstr>Model</vt:lpstr>
      <vt:lpstr>Model</vt:lpstr>
      <vt:lpstr>Model</vt:lpstr>
      <vt:lpstr>Model</vt:lpstr>
      <vt:lpstr>Time and S Domain</vt:lpstr>
      <vt:lpstr>Physical Motor &amp; Wheel</vt:lpstr>
      <vt:lpstr>Physical Motor &amp; Wheel</vt:lpstr>
      <vt:lpstr>Spec'ing Motors</vt:lpstr>
      <vt:lpstr>Spec'ing Motors</vt:lpstr>
      <vt:lpstr>Physical Motor &amp; Wheel</vt:lpstr>
      <vt:lpstr>Physical Motor &amp; Wheel</vt:lpstr>
      <vt:lpstr>Physical Motor &amp; Wheel</vt:lpstr>
      <vt:lpstr>Physical Motor &amp; Wheel</vt:lpstr>
      <vt:lpstr>Design</vt:lpstr>
      <vt:lpstr>Controller</vt:lpstr>
      <vt:lpstr>Model</vt:lpstr>
      <vt:lpstr>Controller</vt:lpstr>
      <vt:lpstr>DEMO!</vt:lpstr>
      <vt:lpstr>Hardware</vt:lpstr>
      <vt:lpstr>Common Mistakes</vt:lpstr>
      <vt:lpstr>Common Mistakes</vt:lpstr>
      <vt:lpstr>Common Mistakes</vt:lpstr>
      <vt:lpstr>Common Mistakes</vt:lpstr>
      <vt:lpstr>Common Mistakes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PID Sensing and Control Systems</dc:title>
  <dc:creator>Ara Kourchians</dc:creator>
  <cp:lastModifiedBy>Ara Kourchians</cp:lastModifiedBy>
  <cp:revision>104</cp:revision>
  <dcterms:created xsi:type="dcterms:W3CDTF">2016-09-07T03:57:41Z</dcterms:created>
  <dcterms:modified xsi:type="dcterms:W3CDTF">2016-11-19T05:34:36Z</dcterms:modified>
</cp:coreProperties>
</file>