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24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02" r:id="rId18"/>
    <p:sldId id="347" r:id="rId19"/>
    <p:sldId id="348" r:id="rId20"/>
    <p:sldId id="299" r:id="rId21"/>
    <p:sldId id="281" r:id="rId22"/>
    <p:sldId id="278" r:id="rId23"/>
    <p:sldId id="277" r:id="rId24"/>
    <p:sldId id="279" r:id="rId25"/>
    <p:sldId id="305" r:id="rId26"/>
    <p:sldId id="300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1" r:id="rId37"/>
    <p:sldId id="308" r:id="rId38"/>
    <p:sldId id="325" r:id="rId39"/>
    <p:sldId id="326" r:id="rId40"/>
    <p:sldId id="327" r:id="rId41"/>
    <p:sldId id="306" r:id="rId42"/>
    <p:sldId id="303" r:id="rId43"/>
    <p:sldId id="329" r:id="rId44"/>
    <p:sldId id="328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04" r:id="rId53"/>
    <p:sldId id="346" r:id="rId54"/>
    <p:sldId id="307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D" id="{CA8525B4-0B48-9541-968D-E67FDD1AF9BE}">
          <p14:sldIdLst>
            <p14:sldId id="32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02"/>
            <p14:sldId id="347"/>
            <p14:sldId id="348"/>
            <p14:sldId id="299"/>
            <p14:sldId id="281"/>
            <p14:sldId id="278"/>
            <p14:sldId id="277"/>
            <p14:sldId id="279"/>
            <p14:sldId id="305"/>
            <p14:sldId id="300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8"/>
            <p14:sldId id="325"/>
            <p14:sldId id="326"/>
            <p14:sldId id="327"/>
            <p14:sldId id="306"/>
            <p14:sldId id="303"/>
            <p14:sldId id="329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04"/>
            <p14:sldId id="346"/>
            <p14:sldId id="307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27" autoAdjust="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1134-DC6E-3040-B58B-EC62DA9F4BBE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F1B7-34D1-D04D-9389-77BB37A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autonomous mode that follows a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Sprinkler system on a timer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Motor +</a:t>
            </a:r>
            <a:r>
              <a:rPr lang="en-US" baseline="0" dirty="0" smtClean="0"/>
              <a:t> battery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“trust” that it works and assume </a:t>
            </a:r>
            <a:r>
              <a:rPr lang="en-US" baseline="0" smtClean="0"/>
              <a:t>ideal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You’re going</a:t>
            </a:r>
            <a:r>
              <a:rPr lang="en-US" baseline="0" dirty="0" smtClean="0"/>
              <a:t> to overshoot when you get to your goal (100% to 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PID controllers run in a loop, it’s iterative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Weights</a:t>
            </a:r>
            <a:r>
              <a:rPr lang="en-US" baseline="0" dirty="0" smtClean="0"/>
              <a:t> of each term depend on the system!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P, I, and D terms are summed and used as the controller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Air Conditioners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Airplanes auto-pilot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Based on the previous definition, is this a closed or open loop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how the students observe</a:t>
            </a:r>
            <a:r>
              <a:rPr lang="en-US" baseline="0" dirty="0" smtClean="0"/>
              <a:t> where the robot is and come up with a control command to give the robot, but this has a problem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requires training, learning, ‘piloting’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Robot might not drive perfectly straight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slip, or be going uphill and will require the driver to manually add more power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far, the driver has had to learn each robot.. and every robot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</a:t>
            </a:r>
            <a:r>
              <a:rPr lang="en-US" baseline="0" dirty="0" smtClean="0"/>
              <a:t> you actually write this in terms of motors and sensors?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8182-7A0F-EA4E-8832-F073A3F4064B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PID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 Kourchians</a:t>
            </a:r>
          </a:p>
        </p:txBody>
      </p:sp>
    </p:spTree>
    <p:extLst>
      <p:ext uri="{BB962C8B-B14F-4D97-AF65-F5344CB8AC3E}">
        <p14:creationId xmlns:p14="http://schemas.microsoft.com/office/powerpoint/2010/main" val="182868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38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4018" y="2679587"/>
            <a:ext cx="1697123" cy="2449375"/>
            <a:chOff x="4935149" y="1825256"/>
            <a:chExt cx="2496027" cy="3602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357968" y="4477429"/>
              <a:ext cx="0" cy="5683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7968" y="5045785"/>
              <a:ext cx="371008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56018" y="5045785"/>
              <a:ext cx="301950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86960" y="4592876"/>
              <a:ext cx="371008" cy="1332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118193" y="3997879"/>
              <a:ext cx="479550" cy="4795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53023" y="4060055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4887" y="4122231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5548" y="4122231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63555" y="4184407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6447" y="4533672"/>
              <a:ext cx="154214" cy="15410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5"/>
              <a:endCxn id="29" idx="0"/>
            </p:cNvCxnSpPr>
            <p:nvPr/>
          </p:nvCxnSpPr>
          <p:spPr>
            <a:xfrm>
              <a:off x="5802875" y="4379690"/>
              <a:ext cx="130679" cy="15398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27980" y="4302679"/>
              <a:ext cx="87745" cy="902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94968" y="2782741"/>
              <a:ext cx="1012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25231" y="2249347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83781" y="2389665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807401" y="2394163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556" y="2249351"/>
              <a:ext cx="764583" cy="2548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92103" y="238967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815718" y="239416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Cloud 41"/>
            <p:cNvSpPr/>
            <p:nvPr/>
          </p:nvSpPr>
          <p:spPr>
            <a:xfrm>
              <a:off x="4935149" y="1825256"/>
              <a:ext cx="2496027" cy="1628167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585032" y="377707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94609" y="3591647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2379" y="339000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0" idx="6"/>
            </p:cNvCxnSpPr>
            <p:nvPr/>
          </p:nvCxnSpPr>
          <p:spPr>
            <a:xfrm>
              <a:off x="5815725" y="4347791"/>
              <a:ext cx="539268" cy="3750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79303" y="2782741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2372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robot.drive(X);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55812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114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37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robot.motors(100);</a:t>
            </a:r>
          </a:p>
          <a:p>
            <a:r>
              <a:rPr lang="is-IS" dirty="0" smtClean="0"/>
              <a:t>	wait(1_SEC);</a:t>
            </a:r>
          </a:p>
          <a:p>
            <a:r>
              <a:rPr lang="is-IS" dirty="0"/>
              <a:t>	</a:t>
            </a:r>
            <a:r>
              <a:rPr lang="is-IS" dirty="0" smtClean="0"/>
              <a:t>robot.motors(0);	 ..</a:t>
            </a:r>
          </a:p>
          <a:p>
            <a:r>
              <a:rPr lang="is-IS" dirty="0" smtClean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556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1"/>
            <a:ext cx="3187288" cy="4340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3691" y="2361339"/>
            <a:ext cx="267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/>
              <a:t>oid go()</a:t>
            </a:r>
          </a:p>
          <a:p>
            <a:r>
              <a:rPr lang="is-IS" dirty="0"/>
              <a:t>{</a:t>
            </a:r>
          </a:p>
          <a:p>
            <a:r>
              <a:rPr lang="is-IS" dirty="0"/>
              <a:t>	..</a:t>
            </a:r>
          </a:p>
          <a:p>
            <a:r>
              <a:rPr lang="is-IS" dirty="0"/>
              <a:t>	robot.motors(100)</a:t>
            </a:r>
            <a:r>
              <a:rPr lang="is-IS" dirty="0" smtClean="0"/>
              <a:t>;</a:t>
            </a:r>
          </a:p>
          <a:p>
            <a:endParaRPr lang="is-IS" dirty="0"/>
          </a:p>
          <a:p>
            <a:r>
              <a:rPr lang="is-IS" dirty="0"/>
              <a:t>	while(encoder &lt; 1000)</a:t>
            </a:r>
          </a:p>
          <a:p>
            <a:r>
              <a:rPr lang="is-IS" dirty="0"/>
              <a:t>	{</a:t>
            </a:r>
          </a:p>
          <a:p>
            <a:r>
              <a:rPr lang="is-IS" dirty="0"/>
              <a:t>	 </a:t>
            </a:r>
            <a:r>
              <a:rPr lang="is-IS" dirty="0" smtClean="0"/>
              <a:t>   encoder = robot.read();</a:t>
            </a:r>
          </a:p>
          <a:p>
            <a:r>
              <a:rPr lang="is-IS" dirty="0"/>
              <a:t>	</a:t>
            </a:r>
            <a:r>
              <a:rPr lang="is-IS" dirty="0" smtClean="0"/>
              <a:t>}</a:t>
            </a:r>
            <a:r>
              <a:rPr lang="is-IS" dirty="0"/>
              <a:t>	</a:t>
            </a:r>
            <a:endParaRPr lang="is-IS" dirty="0" smtClean="0"/>
          </a:p>
          <a:p>
            <a:endParaRPr lang="is-IS" dirty="0"/>
          </a:p>
          <a:p>
            <a:r>
              <a:rPr lang="is-IS" dirty="0"/>
              <a:t>	robot.motors(0);</a:t>
            </a:r>
          </a:p>
          <a:p>
            <a:r>
              <a:rPr lang="is-IS" dirty="0"/>
              <a:t>	 ..</a:t>
            </a:r>
          </a:p>
          <a:p>
            <a:r>
              <a:rPr lang="is-I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760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089277" y="3356366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465" y="335060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08434" y="353027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950856" y="35360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12471" y="4872177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592" y="4881476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12470" y="2608087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068" y="2256050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453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943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P</a:t>
            </a:r>
            <a:r>
              <a:rPr lang="en-US" sz="2800" u="sng" dirty="0" smtClean="0"/>
              <a:t>roportional</a:t>
            </a:r>
          </a:p>
          <a:p>
            <a:endParaRPr lang="en-US" sz="2800" dirty="0"/>
          </a:p>
          <a:p>
            <a:r>
              <a:rPr lang="en-US" sz="2800" dirty="0" smtClean="0"/>
              <a:t>Present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/>
              <a:t>P</a:t>
            </a:r>
            <a:r>
              <a:rPr lang="en-US" sz="2400" dirty="0"/>
              <a:t>*Error </a:t>
            </a: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8580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I</a:t>
            </a:r>
            <a:r>
              <a:rPr lang="en-US" sz="2800" u="sng" dirty="0" smtClean="0"/>
              <a:t>ntegral</a:t>
            </a:r>
          </a:p>
          <a:p>
            <a:endParaRPr lang="en-US" sz="2800" dirty="0" smtClean="0"/>
          </a:p>
          <a:p>
            <a:r>
              <a:rPr lang="en-US" sz="2800" dirty="0" smtClean="0"/>
              <a:t>Past</a:t>
            </a:r>
          </a:p>
          <a:p>
            <a:endParaRPr lang="en-US" sz="2800" dirty="0" smtClean="0"/>
          </a:p>
          <a:p>
            <a:r>
              <a:rPr lang="en-US" sz="2800" b="1" dirty="0"/>
              <a:t>I</a:t>
            </a:r>
            <a:r>
              <a:rPr lang="en-US" sz="2400" dirty="0" smtClean="0"/>
              <a:t>*Sum_of_Errors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5725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D</a:t>
            </a:r>
            <a:r>
              <a:rPr lang="en-US" sz="2800" u="sng" dirty="0" smtClean="0"/>
              <a:t>erivative</a:t>
            </a:r>
          </a:p>
          <a:p>
            <a:endParaRPr lang="en-US" sz="2800" dirty="0"/>
          </a:p>
          <a:p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2800" b="1" dirty="0"/>
              <a:t>D</a:t>
            </a:r>
            <a:r>
              <a:rPr lang="en-US" sz="2400" dirty="0"/>
              <a:t>*(Error- Last_Error)</a:t>
            </a:r>
          </a:p>
          <a:p>
            <a:endParaRPr lang="en-US" sz="2800" dirty="0" smtClean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1069046" y="4173401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4227567" y="4447493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7340402" y="4541894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51988" y="5490889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7282142" y="5764981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1327908" y="5859382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1281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20918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Position</a:t>
            </a:r>
            <a:r>
              <a:rPr lang="en-US" dirty="0"/>
              <a:t> </a:t>
            </a:r>
            <a:r>
              <a:rPr lang="en-US" dirty="0" smtClean="0"/>
              <a:t>Control Using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Block Diagram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6302" y="3355219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7394109" y="3355219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98197" y="1824535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9676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25278" y="3355219"/>
            <a:ext cx="0" cy="2015837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40889" y="5345922"/>
            <a:ext cx="5884389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2127" y="3557002"/>
            <a:ext cx="0" cy="181405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904721" y="2198446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</p:cNvCxnSpPr>
          <p:nvPr/>
        </p:nvCxnSpPr>
        <p:spPr>
          <a:xfrm>
            <a:off x="4732630" y="3355219"/>
            <a:ext cx="47586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6876" y="3170553"/>
            <a:ext cx="2905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197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8" name="Straight Arrow Connector 17"/>
          <p:cNvCxnSpPr>
            <a:stCxn id="4" idx="6"/>
            <a:endCxn id="17" idx="1"/>
          </p:cNvCxnSpPr>
          <p:nvPr/>
        </p:nvCxnSpPr>
        <p:spPr>
          <a:xfrm flipV="1">
            <a:off x="2176907" y="3355219"/>
            <a:ext cx="1321290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98197" y="4178669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904721" y="4552580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0872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08494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7" idx="3"/>
          </p:cNvCxnSpPr>
          <p:nvPr/>
        </p:nvCxnSpPr>
        <p:spPr>
          <a:xfrm flipH="1">
            <a:off x="4732630" y="2198446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41536" y="3608766"/>
            <a:ext cx="0" cy="94381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3"/>
          </p:cNvCxnSpPr>
          <p:nvPr/>
        </p:nvCxnSpPr>
        <p:spPr>
          <a:xfrm flipH="1">
            <a:off x="4732630" y="4552580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5441512" y="2198446"/>
            <a:ext cx="24" cy="92709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8" idx="1"/>
          </p:cNvCxnSpPr>
          <p:nvPr/>
        </p:nvCxnSpPr>
        <p:spPr>
          <a:xfrm flipV="1">
            <a:off x="5674529" y="3355219"/>
            <a:ext cx="485147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04721" y="2166030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04721" y="3378521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06264" y="3013746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66485" y="315294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8349" y="327275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4" name="Straight Connector 53"/>
          <p:cNvCxnSpPr>
            <a:stCxn id="24" idx="1"/>
            <a:endCxn id="24" idx="5"/>
          </p:cNvCxnSpPr>
          <p:nvPr/>
        </p:nvCxnSpPr>
        <p:spPr>
          <a:xfrm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7"/>
            <a:endCxn id="24" idx="3"/>
          </p:cNvCxnSpPr>
          <p:nvPr/>
        </p:nvCxnSpPr>
        <p:spPr>
          <a:xfrm flipH="1"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527" y="3270301"/>
            <a:ext cx="2631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2273" y="3158115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7279" y="3152942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0100" y="4164011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09233" y="2968276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3261" y="2894267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Block Diagram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6302" y="3355219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7394109" y="3355219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98197" y="1824535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9676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25278" y="3355219"/>
            <a:ext cx="0" cy="2015837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40889" y="5345922"/>
            <a:ext cx="5884389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2127" y="3557002"/>
            <a:ext cx="0" cy="181405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904721" y="2198446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</p:cNvCxnSpPr>
          <p:nvPr/>
        </p:nvCxnSpPr>
        <p:spPr>
          <a:xfrm>
            <a:off x="4732630" y="3355219"/>
            <a:ext cx="47586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6876" y="3170553"/>
            <a:ext cx="2905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197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8" name="Straight Arrow Connector 17"/>
          <p:cNvCxnSpPr>
            <a:stCxn id="4" idx="6"/>
            <a:endCxn id="17" idx="1"/>
          </p:cNvCxnSpPr>
          <p:nvPr/>
        </p:nvCxnSpPr>
        <p:spPr>
          <a:xfrm flipV="1">
            <a:off x="2176907" y="3355219"/>
            <a:ext cx="1321290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98197" y="4178669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904721" y="4552580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0872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08494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7" idx="3"/>
          </p:cNvCxnSpPr>
          <p:nvPr/>
        </p:nvCxnSpPr>
        <p:spPr>
          <a:xfrm flipH="1">
            <a:off x="4732630" y="2198446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41536" y="3608766"/>
            <a:ext cx="0" cy="94381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3"/>
          </p:cNvCxnSpPr>
          <p:nvPr/>
        </p:nvCxnSpPr>
        <p:spPr>
          <a:xfrm flipH="1">
            <a:off x="4732630" y="4552580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5441512" y="2198446"/>
            <a:ext cx="24" cy="92709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8" idx="1"/>
          </p:cNvCxnSpPr>
          <p:nvPr/>
        </p:nvCxnSpPr>
        <p:spPr>
          <a:xfrm flipV="1">
            <a:off x="5674529" y="3355219"/>
            <a:ext cx="485147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04721" y="2166030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04721" y="3378521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06264" y="3013746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66485" y="315294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8349" y="327275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4" name="Straight Connector 53"/>
          <p:cNvCxnSpPr>
            <a:stCxn id="24" idx="1"/>
            <a:endCxn id="24" idx="5"/>
          </p:cNvCxnSpPr>
          <p:nvPr/>
        </p:nvCxnSpPr>
        <p:spPr>
          <a:xfrm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7"/>
            <a:endCxn id="24" idx="3"/>
          </p:cNvCxnSpPr>
          <p:nvPr/>
        </p:nvCxnSpPr>
        <p:spPr>
          <a:xfrm flipH="1"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527" y="3270301"/>
            <a:ext cx="2631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2273" y="3158115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7279" y="3152942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0100" y="4164011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09233" y="2968276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3261" y="2894267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016658" y="3608766"/>
            <a:ext cx="198086" cy="641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663081" y="3243429"/>
            <a:ext cx="353577" cy="35357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10536" y="4250503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9219" y="790368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4219689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8" name="Curved Connector 7"/>
          <p:cNvCxnSpPr>
            <a:stCxn id="5" idx="2"/>
            <a:endCxn id="4" idx="2"/>
          </p:cNvCxnSpPr>
          <p:nvPr/>
        </p:nvCxnSpPr>
        <p:spPr>
          <a:xfrm rot="10800000">
            <a:off x="3346905" y="1598499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443" y="31081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0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100	 = 2 * 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59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011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9508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63750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99119" y="4937622"/>
            <a:ext cx="67217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30720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20</a:t>
            </a:r>
            <a:r>
              <a:rPr lang="en-US" sz="2800" dirty="0"/>
              <a:t>	</a:t>
            </a:r>
            <a:r>
              <a:rPr lang="en-US" sz="2800" dirty="0" smtClean="0"/>
              <a:t>	 = 2 *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3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4445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942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16184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874424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</a:t>
            </a:r>
            <a:r>
              <a:rPr lang="en-US" sz="2800" dirty="0"/>
              <a:t>	</a:t>
            </a:r>
            <a:r>
              <a:rPr lang="en-US" sz="2800" dirty="0" smtClean="0"/>
              <a:t>	 = 2 * 1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09681" y="4937622"/>
            <a:ext cx="3616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6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5337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782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57192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36830" y="4937622"/>
            <a:ext cx="1666957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2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138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333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70388" y="4937622"/>
            <a:ext cx="933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24781" y="342693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6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29800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2980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67335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0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57688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02866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0124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3545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1251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97900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7501" y="3425187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458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-75			= -35 + -40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-38	 </a:t>
            </a:r>
            <a:r>
              <a:rPr lang="en-US" sz="2800" dirty="0">
                <a:solidFill>
                  <a:srgbClr val="000000"/>
                </a:solidFill>
              </a:rPr>
              <a:t>		= 0.5 * </a:t>
            </a:r>
            <a:r>
              <a:rPr lang="en-US" sz="2800" dirty="0" smtClean="0">
                <a:solidFill>
                  <a:srgbClr val="000000"/>
                </a:solidFill>
              </a:rPr>
              <a:t>-75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410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0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925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marL="514350" indent="-514350" algn="l">
              <a:buAutoNum type="arabicPlain" startAt="25"/>
            </a:pPr>
            <a:r>
              <a:rPr lang="en-US" sz="2800" dirty="0" smtClean="0"/>
              <a:t>         	= 0.5 * (50 – 0)</a:t>
            </a: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5090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2982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84096" y="4937622"/>
            <a:ext cx="15196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9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8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>
            <a:off x="5814926" y="2406629"/>
            <a:ext cx="12700" cy="3429321"/>
          </a:xfrm>
          <a:prstGeom prst="curvedConnector3">
            <a:avLst>
              <a:gd name="adj1" fmla="val 1216566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3849" y="3916323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r>
              <a:rPr lang="en-US" sz="2800" dirty="0" smtClean="0"/>
              <a:t>0			= 0.5 * (35 – 35)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6195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 descr="P_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3232" y="2544036"/>
            <a:ext cx="0" cy="663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761" y="5927574"/>
            <a:ext cx="3081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6920" y="3427248"/>
            <a:ext cx="0" cy="250032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18761" y="5780564"/>
            <a:ext cx="0" cy="47626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04128" y="3280238"/>
            <a:ext cx="0" cy="2976593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18761" y="6256831"/>
            <a:ext cx="2885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60485" y="2786598"/>
            <a:ext cx="0" cy="4478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0485" y="3427248"/>
            <a:ext cx="0" cy="422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3796" y="5742908"/>
            <a:ext cx="98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Rise Time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1579" y="6273636"/>
            <a:ext cx="126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Settling Time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18761" y="2114746"/>
            <a:ext cx="10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Overshoot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03970" y="2455240"/>
            <a:ext cx="1713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Steady-State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6399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50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9569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100</a:t>
            </a:r>
            <a:endParaRPr lang="en-US" dirty="0"/>
          </a:p>
        </p:txBody>
      </p:sp>
      <p:pic>
        <p:nvPicPr>
          <p:cNvPr id="5" name="Content Placeholder 4" descr="P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0159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300</a:t>
            </a:r>
            <a:endParaRPr lang="en-US" dirty="0"/>
          </a:p>
        </p:txBody>
      </p:sp>
      <p:pic>
        <p:nvPicPr>
          <p:cNvPr id="4" name="Content Placeholder 3" descr="P_3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8202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5" name="Content Placeholder 4" descr="I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3121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50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0403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80</a:t>
            </a:r>
            <a:endParaRPr lang="en-US" dirty="0"/>
          </a:p>
        </p:txBody>
      </p:sp>
      <p:pic>
        <p:nvPicPr>
          <p:cNvPr id="5" name="Content Placeholder 4" descr="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60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Loop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6943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206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100</a:t>
            </a:r>
            <a:endParaRPr lang="en-US" dirty="0"/>
          </a:p>
        </p:txBody>
      </p:sp>
      <p:pic>
        <p:nvPicPr>
          <p:cNvPr id="5" name="Content Placeholder 4" descr="D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6812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 descr="P_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3232" y="2544036"/>
            <a:ext cx="0" cy="663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761" y="5927574"/>
            <a:ext cx="3081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6920" y="3427248"/>
            <a:ext cx="0" cy="250032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18761" y="5780564"/>
            <a:ext cx="0" cy="47626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04128" y="3280238"/>
            <a:ext cx="0" cy="2976593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18761" y="6256831"/>
            <a:ext cx="2885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60485" y="2786598"/>
            <a:ext cx="0" cy="4478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0485" y="3427248"/>
            <a:ext cx="0" cy="422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3796" y="5742908"/>
            <a:ext cx="98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Rise Time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1579" y="6273636"/>
            <a:ext cx="126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Settling Time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18761" y="2114746"/>
            <a:ext cx="10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Overshoot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03970" y="2455240"/>
            <a:ext cx="1713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Steady-State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1463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76273"/>
              </p:ext>
            </p:extLst>
          </p:nvPr>
        </p:nvGraphicFramePr>
        <p:xfrm>
          <a:off x="1524000" y="2468861"/>
          <a:ext cx="6096000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Settling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Steady-State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07647" y="3228048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07647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65642" y="4504223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08294" y="4504223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6123" y="3228048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49929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7140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65642" y="3228047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65642" y="3864677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08294" y="3864676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25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0, D = 0</a:t>
            </a:r>
            <a:endParaRPr lang="en-US" dirty="0"/>
          </a:p>
        </p:txBody>
      </p:sp>
      <p:pic>
        <p:nvPicPr>
          <p:cNvPr id="4" name="Content Placeholder 3" descr="P_30_I_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7635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15, D = 0</a:t>
            </a:r>
            <a:endParaRPr lang="en-US" dirty="0"/>
          </a:p>
        </p:txBody>
      </p:sp>
      <p:pic>
        <p:nvPicPr>
          <p:cNvPr id="5" name="Content Placeholder 4" descr="P_30_I_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124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30, D = 0</a:t>
            </a:r>
            <a:endParaRPr lang="en-US" dirty="0"/>
          </a:p>
        </p:txBody>
      </p:sp>
      <p:pic>
        <p:nvPicPr>
          <p:cNvPr id="4" name="Content Placeholder 3" descr="P_30_I_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78367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60, D = 0</a:t>
            </a:r>
            <a:endParaRPr lang="en-US" dirty="0"/>
          </a:p>
        </p:txBody>
      </p:sp>
      <p:pic>
        <p:nvPicPr>
          <p:cNvPr id="5" name="Content Placeholder 4" descr="P_30_I_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528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80, D = 0</a:t>
            </a:r>
            <a:endParaRPr lang="en-US" dirty="0"/>
          </a:p>
        </p:txBody>
      </p:sp>
      <p:pic>
        <p:nvPicPr>
          <p:cNvPr id="4" name="Content Placeholder 3" descr="P_30_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71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8034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0</a:t>
            </a:r>
            <a:endParaRPr lang="en-US" dirty="0"/>
          </a:p>
        </p:txBody>
      </p:sp>
      <p:pic>
        <p:nvPicPr>
          <p:cNvPr id="5" name="Content Placeholder 4" descr="P_30_I_7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541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10</a:t>
            </a:r>
            <a:endParaRPr lang="en-US" dirty="0"/>
          </a:p>
        </p:txBody>
      </p:sp>
      <p:pic>
        <p:nvPicPr>
          <p:cNvPr id="7" name="Content Placeholder 6" descr="P_30_I_70_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9041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</a:t>
            </a:r>
            <a:endParaRPr lang="en-US" dirty="0"/>
          </a:p>
        </p:txBody>
      </p:sp>
      <p:pic>
        <p:nvPicPr>
          <p:cNvPr id="4" name="Content Placeholder 3" descr="P_30_I_70_D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2030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1099"/>
            <a:ext cx="8229600" cy="1143000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0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 descr="Screen Shot 2016-10-06 at 10.2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817"/>
            <a:ext cx="8447786" cy="45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776" y="4122231"/>
            <a:ext cx="2607374" cy="47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65442" y="44032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167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72" y="3434225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249" y="3618891"/>
            <a:ext cx="2012769" cy="5033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8547" y="3917930"/>
            <a:ext cx="1652603" cy="67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86147" y="43164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56" name="Straight Arrow Connector 55"/>
          <p:cNvCxnSpPr>
            <a:stCxn id="49" idx="3"/>
            <a:endCxn id="3" idx="1"/>
          </p:cNvCxnSpPr>
          <p:nvPr/>
        </p:nvCxnSpPr>
        <p:spPr>
          <a:xfrm flipV="1">
            <a:off x="1915483" y="3583699"/>
            <a:ext cx="962005" cy="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5548" y="3917930"/>
            <a:ext cx="178318" cy="2218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52201" y="4060055"/>
            <a:ext cx="260625" cy="911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0533" y="41089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488" y="3420544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52457" y="360021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494879" y="360597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32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0957" y="519766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5926" y="53773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098348" y="538309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047460" y="5313682"/>
            <a:ext cx="385092" cy="41325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391627" y="4394602"/>
            <a:ext cx="260216" cy="91522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4p_webproduct_05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8736" r="13530" b="4156"/>
          <a:stretch/>
        </p:blipFill>
        <p:spPr>
          <a:xfrm>
            <a:off x="6713519" y="2795734"/>
            <a:ext cx="2272750" cy="1501532"/>
          </a:xfrm>
          <a:prstGeom prst="rect">
            <a:avLst/>
          </a:prstGeom>
        </p:spPr>
      </p:pic>
      <p:pic>
        <p:nvPicPr>
          <p:cNvPr id="8" name="Picture 7" descr="217-2000-cim-mo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6" y="2317765"/>
            <a:ext cx="2076837" cy="20768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64288" y="2317765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72546" y="231776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988</Words>
  <Application>Microsoft Macintosh PowerPoint</Application>
  <PresentationFormat>On-screen Show (4:3)</PresentationFormat>
  <Paragraphs>510</Paragraphs>
  <Slides>64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PID</vt:lpstr>
      <vt:lpstr>PowerPoint Presentation</vt:lpstr>
      <vt:lpstr>Open Loop</vt:lpstr>
      <vt:lpstr>Closed Loop</vt:lpstr>
      <vt:lpstr>??? Loop</vt:lpstr>
      <vt:lpstr>Closed Loop</vt:lpstr>
      <vt:lpstr>Closed Loop</vt:lpstr>
      <vt:lpstr>Closed Loop</vt:lpstr>
      <vt:lpstr>Some terminology</vt:lpstr>
      <vt:lpstr>Autonomous Mode</vt:lpstr>
      <vt:lpstr>Autonomous Mode</vt:lpstr>
      <vt:lpstr>Autonomous Mode</vt:lpstr>
      <vt:lpstr>Autonomous Mode</vt:lpstr>
      <vt:lpstr>Autonomous Mode</vt:lpstr>
      <vt:lpstr>PID Control</vt:lpstr>
      <vt:lpstr>PID Control</vt:lpstr>
      <vt:lpstr>Position Control Using PID</vt:lpstr>
      <vt:lpstr>PID Block Diagram</vt:lpstr>
      <vt:lpstr>PID Block Diagram</vt:lpstr>
      <vt:lpstr>Proportional Control</vt:lpstr>
      <vt:lpstr>Proportional Control</vt:lpstr>
      <vt:lpstr>Proportional Control</vt:lpstr>
      <vt:lpstr>Proportional Control</vt:lpstr>
      <vt:lpstr>Proportional Control</vt:lpstr>
      <vt:lpstr>Proportional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Derivative Control</vt:lpstr>
      <vt:lpstr>Derivative Control</vt:lpstr>
      <vt:lpstr>Derivative Control</vt:lpstr>
      <vt:lpstr>Derivative Control</vt:lpstr>
      <vt:lpstr>Derivative Control</vt:lpstr>
      <vt:lpstr>Derivative Control</vt:lpstr>
      <vt:lpstr>PID Plot Terminology</vt:lpstr>
      <vt:lpstr>PID Plot Terminology</vt:lpstr>
      <vt:lpstr>P = 50</vt:lpstr>
      <vt:lpstr>P = 100</vt:lpstr>
      <vt:lpstr>P = 300</vt:lpstr>
      <vt:lpstr>I = 10</vt:lpstr>
      <vt:lpstr>I = 50</vt:lpstr>
      <vt:lpstr>I = 80</vt:lpstr>
      <vt:lpstr>D = 10</vt:lpstr>
      <vt:lpstr>D = 100</vt:lpstr>
      <vt:lpstr>PID Tuning Methods</vt:lpstr>
      <vt:lpstr>PID Plot Terminology</vt:lpstr>
      <vt:lpstr>PID Tuning Methods</vt:lpstr>
      <vt:lpstr>P = 30, I = 0, D = 0</vt:lpstr>
      <vt:lpstr>P = 30, I = 15, D = 0</vt:lpstr>
      <vt:lpstr>P = 30, I = 30, D = 0</vt:lpstr>
      <vt:lpstr>P = 30, I = 60, D = 0</vt:lpstr>
      <vt:lpstr>P = 30, I = 80, D = 0</vt:lpstr>
      <vt:lpstr>P = 30, I = 70, D = 0</vt:lpstr>
      <vt:lpstr>P = 30, I = 70, D = 10</vt:lpstr>
      <vt:lpstr>P = 30, I = 70, D = 1</vt:lpstr>
      <vt:lpstr>DEMO!</vt:lpstr>
      <vt:lpstr>Hardware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Sensing and Control Systems</dc:title>
  <dc:creator>Ara Kourchians</dc:creator>
  <cp:lastModifiedBy>Ara Kourchians</cp:lastModifiedBy>
  <cp:revision>93</cp:revision>
  <dcterms:created xsi:type="dcterms:W3CDTF">2016-09-07T03:57:41Z</dcterms:created>
  <dcterms:modified xsi:type="dcterms:W3CDTF">2016-10-09T20:04:45Z</dcterms:modified>
</cp:coreProperties>
</file>