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5"/>
  </p:notesMasterIdLst>
  <p:sldIdLst>
    <p:sldId id="256" r:id="rId2"/>
    <p:sldId id="258" r:id="rId3"/>
    <p:sldId id="260" r:id="rId4"/>
    <p:sldId id="261" r:id="rId5"/>
    <p:sldId id="262" r:id="rId6"/>
    <p:sldId id="264" r:id="rId7"/>
    <p:sldId id="265" r:id="rId8"/>
    <p:sldId id="263" r:id="rId9"/>
    <p:sldId id="286" r:id="rId10"/>
    <p:sldId id="267" r:id="rId11"/>
    <p:sldId id="268" r:id="rId12"/>
    <p:sldId id="270" r:id="rId13"/>
    <p:sldId id="272" r:id="rId14"/>
    <p:sldId id="276" r:id="rId15"/>
    <p:sldId id="275" r:id="rId16"/>
    <p:sldId id="283" r:id="rId17"/>
    <p:sldId id="285" r:id="rId18"/>
    <p:sldId id="284" r:id="rId19"/>
    <p:sldId id="287" r:id="rId20"/>
    <p:sldId id="324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02" r:id="rId37"/>
    <p:sldId id="347" r:id="rId38"/>
    <p:sldId id="348" r:id="rId39"/>
    <p:sldId id="299" r:id="rId40"/>
    <p:sldId id="281" r:id="rId41"/>
    <p:sldId id="278" r:id="rId42"/>
    <p:sldId id="277" r:id="rId43"/>
    <p:sldId id="279" r:id="rId44"/>
    <p:sldId id="305" r:id="rId45"/>
    <p:sldId id="300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301" r:id="rId56"/>
    <p:sldId id="308" r:id="rId57"/>
    <p:sldId id="325" r:id="rId58"/>
    <p:sldId id="326" r:id="rId59"/>
    <p:sldId id="327" r:id="rId60"/>
    <p:sldId id="306" r:id="rId61"/>
    <p:sldId id="303" r:id="rId62"/>
    <p:sldId id="329" r:id="rId63"/>
    <p:sldId id="328" r:id="rId64"/>
    <p:sldId id="330" r:id="rId65"/>
    <p:sldId id="331" r:id="rId66"/>
    <p:sldId id="332" r:id="rId67"/>
    <p:sldId id="333" r:id="rId68"/>
    <p:sldId id="334" r:id="rId69"/>
    <p:sldId id="335" r:id="rId70"/>
    <p:sldId id="336" r:id="rId71"/>
    <p:sldId id="304" r:id="rId72"/>
    <p:sldId id="346" r:id="rId73"/>
    <p:sldId id="307" r:id="rId74"/>
    <p:sldId id="337" r:id="rId75"/>
    <p:sldId id="338" r:id="rId76"/>
    <p:sldId id="339" r:id="rId77"/>
    <p:sldId id="340" r:id="rId78"/>
    <p:sldId id="341" r:id="rId79"/>
    <p:sldId id="342" r:id="rId80"/>
    <p:sldId id="343" r:id="rId81"/>
    <p:sldId id="344" r:id="rId82"/>
    <p:sldId id="345" r:id="rId83"/>
    <p:sldId id="349" r:id="rId8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64FE70-34BE-DA47-B32A-FA37DFB85159}">
          <p14:sldIdLst>
            <p14:sldId id="256"/>
            <p14:sldId id="258"/>
            <p14:sldId id="260"/>
            <p14:sldId id="261"/>
            <p14:sldId id="262"/>
            <p14:sldId id="264"/>
            <p14:sldId id="265"/>
            <p14:sldId id="263"/>
            <p14:sldId id="286"/>
            <p14:sldId id="267"/>
            <p14:sldId id="268"/>
            <p14:sldId id="270"/>
            <p14:sldId id="272"/>
            <p14:sldId id="276"/>
            <p14:sldId id="275"/>
            <p14:sldId id="283"/>
            <p14:sldId id="285"/>
            <p14:sldId id="284"/>
            <p14:sldId id="287"/>
          </p14:sldIdLst>
        </p14:section>
        <p14:section name="PID" id="{CA8525B4-0B48-9541-968D-E67FDD1AF9BE}">
          <p14:sldIdLst>
            <p14:sldId id="324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02"/>
            <p14:sldId id="347"/>
            <p14:sldId id="348"/>
            <p14:sldId id="299"/>
            <p14:sldId id="281"/>
            <p14:sldId id="278"/>
            <p14:sldId id="277"/>
            <p14:sldId id="279"/>
            <p14:sldId id="305"/>
            <p14:sldId id="300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1"/>
            <p14:sldId id="308"/>
            <p14:sldId id="325"/>
            <p14:sldId id="326"/>
            <p14:sldId id="327"/>
            <p14:sldId id="306"/>
            <p14:sldId id="303"/>
            <p14:sldId id="329"/>
            <p14:sldId id="328"/>
            <p14:sldId id="330"/>
            <p14:sldId id="331"/>
            <p14:sldId id="332"/>
            <p14:sldId id="333"/>
            <p14:sldId id="334"/>
            <p14:sldId id="335"/>
            <p14:sldId id="336"/>
            <p14:sldId id="304"/>
            <p14:sldId id="346"/>
            <p14:sldId id="307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27" autoAdjust="0"/>
  </p:normalViewPr>
  <p:slideViewPr>
    <p:cSldViewPr snapToGrid="0" snapToObjects="1">
      <p:cViewPr varScale="1">
        <p:scale>
          <a:sx n="109" d="100"/>
          <a:sy n="109" d="100"/>
        </p:scale>
        <p:origin x="-1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notesMaster" Target="notesMasters/notesMaster1.xml"/><Relationship Id="rId86" Type="http://schemas.openxmlformats.org/officeDocument/2006/relationships/printerSettings" Target="printerSettings/printerSettings1.bin"/><Relationship Id="rId87" Type="http://schemas.openxmlformats.org/officeDocument/2006/relationships/presProps" Target="presProps.xml"/><Relationship Id="rId88" Type="http://schemas.openxmlformats.org/officeDocument/2006/relationships/viewProps" Target="viewProps.xml"/><Relationship Id="rId8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81134-DC6E-3040-B58B-EC62DA9F4BB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4F1B7-34D1-D04D-9389-77BB37A8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14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Simple</a:t>
            </a:r>
            <a:r>
              <a:rPr lang="en-US" baseline="0" dirty="0" smtClean="0"/>
              <a:t> autonomous mode that follows a script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Sprinkler system on a timer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Motor +</a:t>
            </a:r>
            <a:r>
              <a:rPr lang="en-US" baseline="0" dirty="0" smtClean="0"/>
              <a:t> battery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You “trust” that it works and assume </a:t>
            </a:r>
            <a:r>
              <a:rPr lang="en-US" baseline="0" smtClean="0"/>
              <a:t>ideal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00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You’re going</a:t>
            </a:r>
            <a:r>
              <a:rPr lang="en-US" baseline="0" dirty="0" smtClean="0"/>
              <a:t> to overshoot when you get to your goal (100% to 0%)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PID controllers run in a loop, it’s iterative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Weights</a:t>
            </a:r>
            <a:r>
              <a:rPr lang="en-US" baseline="0" dirty="0" smtClean="0"/>
              <a:t> of each term depend on the system!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P, I, and D terms are summed and used as the controller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Simple</a:t>
            </a:r>
            <a:r>
              <a:rPr lang="en-US" baseline="0" dirty="0" smtClean="0"/>
              <a:t> autonomous mode that follows a script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Sprinkler system on a timer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Motor +</a:t>
            </a:r>
            <a:r>
              <a:rPr lang="en-US" baseline="0" dirty="0" smtClean="0"/>
              <a:t> battery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You “trust” that it works and assume </a:t>
            </a:r>
            <a:r>
              <a:rPr lang="en-US" baseline="0" smtClean="0"/>
              <a:t>ideal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00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Air Conditioners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Airplanes auto-pilot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Drones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93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Based on the previous definition, is this a closed or open loop system?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2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Explain how the students observe</a:t>
            </a:r>
            <a:r>
              <a:rPr lang="en-US" baseline="0" dirty="0" smtClean="0"/>
              <a:t> where the robot is and come up with a control command to give the robot, but this has a problem</a:t>
            </a:r>
            <a:r>
              <a:rPr lang="is-IS" baseline="0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12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This</a:t>
            </a:r>
            <a:r>
              <a:rPr lang="en-US" baseline="0" dirty="0" smtClean="0"/>
              <a:t> requires training, learning, ‘piloting’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Robot might not drive perfectly straight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Might slip, or be going uphill and will require the driver to manually add more power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 far, the driver has had to learn each robot.. and every robot is different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 story is different for autonomous</a:t>
            </a:r>
            <a:r>
              <a:rPr lang="en-US" baseline="0" dirty="0" smtClean="0"/>
              <a:t>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Air Conditioners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Airplanes auto-pilot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Drones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93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 story is different for autonomous</a:t>
            </a:r>
            <a:r>
              <a:rPr lang="en-US" baseline="0" dirty="0" smtClean="0"/>
              <a:t>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How do</a:t>
            </a:r>
            <a:r>
              <a:rPr lang="en-US" baseline="0" dirty="0" smtClean="0"/>
              <a:t> you actually write this in terms of motors and sensors?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You’re going</a:t>
            </a:r>
            <a:r>
              <a:rPr lang="en-US" baseline="0" dirty="0" smtClean="0"/>
              <a:t> to overshoot when you get to your goal (100% to 0%)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PID controllers run in a loop, it’s iterative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Weights</a:t>
            </a:r>
            <a:r>
              <a:rPr lang="en-US" baseline="0" dirty="0" smtClean="0"/>
              <a:t> of each term depend on the system!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P, I, and D terms are summed and used as the controller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Based on the previous definition, is this a closed or open loop system?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28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Explain how the students observe</a:t>
            </a:r>
            <a:r>
              <a:rPr lang="en-US" baseline="0" dirty="0" smtClean="0"/>
              <a:t> where the robot is and come up with a control command to give the robot, but this has a problem</a:t>
            </a:r>
            <a:r>
              <a:rPr lang="is-IS" baseline="0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128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This</a:t>
            </a:r>
            <a:r>
              <a:rPr lang="en-US" baseline="0" dirty="0" smtClean="0"/>
              <a:t> requires training, learning, ‘piloting’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Robot might not drive perfectly straight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Might slip, or be going uphill and will require the driver to manually add more power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 far, the driver has had to learn each robot.. and every robot is different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 story is different for autonomous</a:t>
            </a:r>
            <a:r>
              <a:rPr lang="en-US" baseline="0" dirty="0" smtClean="0"/>
              <a:t>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 story is different for autonomous</a:t>
            </a:r>
            <a:r>
              <a:rPr lang="en-US" baseline="0" dirty="0" smtClean="0"/>
              <a:t>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How do</a:t>
            </a:r>
            <a:r>
              <a:rPr lang="en-US" baseline="0" dirty="0" smtClean="0"/>
              <a:t> you actually write this in terms of motors and sensors?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9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4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3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4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5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8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7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1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7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9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68182-7A0F-EA4E-8832-F073A3F4064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9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300" dirty="0" smtClean="0"/>
              <a:t>PID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Sensing and Control Systems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Ara </a:t>
            </a:r>
            <a:r>
              <a:rPr lang="en-US" dirty="0" smtClean="0"/>
              <a:t>Kourchians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8188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Mode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57968" y="4477429"/>
            <a:ext cx="0" cy="56835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57968" y="5045785"/>
            <a:ext cx="371008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056018" y="5045785"/>
            <a:ext cx="301950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86960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118193" y="3997879"/>
            <a:ext cx="479550" cy="479550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53023" y="4060055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44887" y="4122231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55548" y="4122231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63555" y="4184407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56447" y="4533672"/>
            <a:ext cx="154214" cy="154101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5"/>
            <a:endCxn id="29" idx="0"/>
          </p:cNvCxnSpPr>
          <p:nvPr/>
        </p:nvCxnSpPr>
        <p:spPr>
          <a:xfrm>
            <a:off x="5802875" y="4379690"/>
            <a:ext cx="130679" cy="15398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727980" y="4302679"/>
            <a:ext cx="87745" cy="90224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36477" y="3439222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11446" y="3618891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1553868" y="3624651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694968" y="2782741"/>
            <a:ext cx="10125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25231" y="2249347"/>
            <a:ext cx="764583" cy="254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383781" y="2389665"/>
            <a:ext cx="229045" cy="229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Oval 37"/>
          <p:cNvSpPr/>
          <p:nvPr/>
        </p:nvSpPr>
        <p:spPr>
          <a:xfrm>
            <a:off x="6807401" y="2394163"/>
            <a:ext cx="229045" cy="229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5333556" y="2249351"/>
            <a:ext cx="764583" cy="2548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392103" y="2389676"/>
            <a:ext cx="229045" cy="229046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1" name="Oval 40"/>
          <p:cNvSpPr/>
          <p:nvPr/>
        </p:nvSpPr>
        <p:spPr>
          <a:xfrm>
            <a:off x="5815718" y="2394166"/>
            <a:ext cx="229045" cy="229046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2" name="Cloud 41"/>
          <p:cNvSpPr/>
          <p:nvPr/>
        </p:nvSpPr>
        <p:spPr>
          <a:xfrm>
            <a:off x="4935149" y="1825256"/>
            <a:ext cx="2496027" cy="1628167"/>
          </a:xfrm>
          <a:prstGeom prst="clou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43" name="Oval 42"/>
          <p:cNvSpPr/>
          <p:nvPr/>
        </p:nvSpPr>
        <p:spPr>
          <a:xfrm>
            <a:off x="6585032" y="377707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694609" y="3591647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22379" y="339000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30" idx="6"/>
          </p:cNvCxnSpPr>
          <p:nvPr/>
        </p:nvCxnSpPr>
        <p:spPr>
          <a:xfrm>
            <a:off x="5815725" y="4347791"/>
            <a:ext cx="539268" cy="37502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419341" y="4184407"/>
            <a:ext cx="175549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15483" y="421245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2692289" y="3433462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780326" y="2914024"/>
            <a:ext cx="78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111560" y="2914024"/>
            <a:ext cx="67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079303" y="278274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62245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99512" y="1881542"/>
            <a:ext cx="2540161" cy="368167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Mode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6477" y="3439222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11446" y="3618891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1553868" y="3624651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419341" y="4184407"/>
            <a:ext cx="175549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15483" y="421245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2692289" y="3433462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780326" y="2914024"/>
            <a:ext cx="78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111560" y="2914024"/>
            <a:ext cx="67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014018" y="2679587"/>
            <a:ext cx="1697123" cy="2449375"/>
            <a:chOff x="4935149" y="1825256"/>
            <a:chExt cx="2496027" cy="360239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357968" y="4477429"/>
              <a:ext cx="0" cy="56835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357968" y="5045785"/>
              <a:ext cx="371008" cy="38186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6056018" y="5045785"/>
              <a:ext cx="301950" cy="38186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986960" y="4592876"/>
              <a:ext cx="371008" cy="13320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6118193" y="3997879"/>
              <a:ext cx="479550" cy="47955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53023" y="4060055"/>
              <a:ext cx="175490" cy="18044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344887" y="4122231"/>
              <a:ext cx="175490" cy="18044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155548" y="4122231"/>
              <a:ext cx="87745" cy="9022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363555" y="4184407"/>
              <a:ext cx="87745" cy="9022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856447" y="4533672"/>
              <a:ext cx="154214" cy="154101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30" idx="5"/>
              <a:endCxn id="29" idx="0"/>
            </p:cNvCxnSpPr>
            <p:nvPr/>
          </p:nvCxnSpPr>
          <p:spPr>
            <a:xfrm>
              <a:off x="5802875" y="4379690"/>
              <a:ext cx="130679" cy="15398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5727980" y="4302679"/>
              <a:ext cx="87745" cy="90224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5694968" y="2782741"/>
              <a:ext cx="101255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6325231" y="2249347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383781" y="2389665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8" name="Oval 37"/>
            <p:cNvSpPr/>
            <p:nvPr/>
          </p:nvSpPr>
          <p:spPr>
            <a:xfrm>
              <a:off x="6807401" y="2394163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333556" y="2249351"/>
              <a:ext cx="764583" cy="2548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392103" y="2389676"/>
              <a:ext cx="229045" cy="22904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41" name="Oval 40"/>
            <p:cNvSpPr/>
            <p:nvPr/>
          </p:nvSpPr>
          <p:spPr>
            <a:xfrm>
              <a:off x="5815718" y="2394166"/>
              <a:ext cx="229045" cy="22904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2" name="Cloud 41"/>
            <p:cNvSpPr/>
            <p:nvPr/>
          </p:nvSpPr>
          <p:spPr>
            <a:xfrm>
              <a:off x="4935149" y="1825256"/>
              <a:ext cx="2496027" cy="1628167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/>
            </a:p>
          </p:txBody>
        </p:sp>
        <p:sp>
          <p:nvSpPr>
            <p:cNvPr id="43" name="Oval 42"/>
            <p:cNvSpPr/>
            <p:nvPr/>
          </p:nvSpPr>
          <p:spPr>
            <a:xfrm>
              <a:off x="6585032" y="3777076"/>
              <a:ext cx="85645" cy="88065"/>
            </a:xfrm>
            <a:prstGeom prst="ellipse">
              <a:avLst/>
            </a:prstGeom>
            <a:noFill/>
            <a:ln w="952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694609" y="3591647"/>
              <a:ext cx="85645" cy="88065"/>
            </a:xfrm>
            <a:prstGeom prst="ellipse">
              <a:avLst/>
            </a:prstGeom>
            <a:noFill/>
            <a:ln w="952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722379" y="3390006"/>
              <a:ext cx="85645" cy="88065"/>
            </a:xfrm>
            <a:prstGeom prst="ellipse">
              <a:avLst/>
            </a:prstGeom>
            <a:noFill/>
            <a:ln w="952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30" idx="6"/>
            </p:cNvCxnSpPr>
            <p:nvPr/>
          </p:nvCxnSpPr>
          <p:spPr>
            <a:xfrm>
              <a:off x="5815725" y="4347791"/>
              <a:ext cx="539268" cy="37502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079303" y="2782741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495884" y="1881542"/>
            <a:ext cx="153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utonomous.c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16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692289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5499512" y="1881542"/>
            <a:ext cx="2540161" cy="368167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Mode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95884" y="1881542"/>
            <a:ext cx="153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utonomous.c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664714" y="2842303"/>
            <a:ext cx="22372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is-IS" dirty="0" smtClean="0"/>
              <a:t>oid go()</a:t>
            </a:r>
          </a:p>
          <a:p>
            <a:r>
              <a:rPr lang="is-IS" dirty="0" smtClean="0"/>
              <a:t>{</a:t>
            </a:r>
          </a:p>
          <a:p>
            <a:r>
              <a:rPr lang="is-IS" dirty="0" smtClean="0"/>
              <a:t>	..</a:t>
            </a:r>
          </a:p>
          <a:p>
            <a:r>
              <a:rPr lang="is-IS" dirty="0" smtClean="0"/>
              <a:t>	robot.drive(X);</a:t>
            </a:r>
          </a:p>
          <a:p>
            <a:r>
              <a:rPr lang="is-IS" dirty="0" smtClean="0"/>
              <a:t>	..</a:t>
            </a:r>
          </a:p>
          <a:p>
            <a:r>
              <a:rPr lang="is-IS" dirty="0" smtClean="0"/>
              <a:t>}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915483" y="4173270"/>
            <a:ext cx="1755812" cy="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78856" y="4207999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483" y="2691354"/>
            <a:ext cx="0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7080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36477" y="3416051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11446" y="359572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Oval 37"/>
          <p:cNvSpPr/>
          <p:nvPr/>
        </p:nvSpPr>
        <p:spPr>
          <a:xfrm>
            <a:off x="1553868" y="360148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883246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692289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5499512" y="1881542"/>
            <a:ext cx="2540161" cy="368167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Mode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5509" y="3427571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20478" y="360724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3662900" y="361300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627530" y="4173270"/>
            <a:ext cx="39453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36492" y="4207999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95884" y="1881542"/>
            <a:ext cx="153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utonomous.c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664714" y="2842303"/>
            <a:ext cx="23749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is-IS" dirty="0" smtClean="0"/>
              <a:t>oid go()</a:t>
            </a:r>
          </a:p>
          <a:p>
            <a:r>
              <a:rPr lang="is-IS" dirty="0" smtClean="0"/>
              <a:t>{</a:t>
            </a:r>
          </a:p>
          <a:p>
            <a:r>
              <a:rPr lang="is-IS" dirty="0" smtClean="0"/>
              <a:t>	..</a:t>
            </a:r>
          </a:p>
          <a:p>
            <a:r>
              <a:rPr lang="is-IS" dirty="0" smtClean="0"/>
              <a:t>	robot.motors(100);</a:t>
            </a:r>
          </a:p>
          <a:p>
            <a:r>
              <a:rPr lang="is-IS" dirty="0" smtClean="0"/>
              <a:t>	wait(1_SEC);</a:t>
            </a:r>
          </a:p>
          <a:p>
            <a:r>
              <a:rPr lang="is-IS" dirty="0"/>
              <a:t>	</a:t>
            </a:r>
            <a:r>
              <a:rPr lang="is-IS" dirty="0" smtClean="0"/>
              <a:t>robot.motors(0);	 ..</a:t>
            </a:r>
          </a:p>
          <a:p>
            <a:r>
              <a:rPr lang="is-IS" dirty="0" smtClean="0"/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36477" y="3429883"/>
            <a:ext cx="979006" cy="32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11446" y="3609552"/>
            <a:ext cx="293279" cy="29327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1" name="Oval 20"/>
          <p:cNvSpPr/>
          <p:nvPr/>
        </p:nvSpPr>
        <p:spPr>
          <a:xfrm>
            <a:off x="1553868" y="3615312"/>
            <a:ext cx="293279" cy="29327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915483" y="4173270"/>
            <a:ext cx="1747417" cy="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81563" y="4856065"/>
            <a:ext cx="137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X+Error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915483" y="4817323"/>
            <a:ext cx="21065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78856" y="4207999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483" y="2691354"/>
            <a:ext cx="0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7080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18310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692289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5499512" y="1881541"/>
            <a:ext cx="3187288" cy="434002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Mode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5509" y="3427571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20478" y="360724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3662900" y="361300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627530" y="4173270"/>
            <a:ext cx="39453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36492" y="4207999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95884" y="1881542"/>
            <a:ext cx="153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utonomous.c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863691" y="2361339"/>
            <a:ext cx="26782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is-IS" dirty="0"/>
              <a:t>oid go()</a:t>
            </a:r>
          </a:p>
          <a:p>
            <a:r>
              <a:rPr lang="is-IS" dirty="0"/>
              <a:t>{</a:t>
            </a:r>
          </a:p>
          <a:p>
            <a:r>
              <a:rPr lang="is-IS" dirty="0"/>
              <a:t>	..</a:t>
            </a:r>
          </a:p>
          <a:p>
            <a:r>
              <a:rPr lang="is-IS" dirty="0"/>
              <a:t>	robot.motors(100)</a:t>
            </a:r>
            <a:r>
              <a:rPr lang="is-IS" dirty="0" smtClean="0"/>
              <a:t>;</a:t>
            </a:r>
          </a:p>
          <a:p>
            <a:endParaRPr lang="is-IS" dirty="0"/>
          </a:p>
          <a:p>
            <a:r>
              <a:rPr lang="is-IS" dirty="0"/>
              <a:t>	while(encoder &lt; 1000)</a:t>
            </a:r>
          </a:p>
          <a:p>
            <a:r>
              <a:rPr lang="is-IS" dirty="0"/>
              <a:t>	{</a:t>
            </a:r>
          </a:p>
          <a:p>
            <a:r>
              <a:rPr lang="is-IS" dirty="0"/>
              <a:t>	 </a:t>
            </a:r>
            <a:r>
              <a:rPr lang="is-IS" dirty="0" smtClean="0"/>
              <a:t>   encoder = robot.read();</a:t>
            </a:r>
          </a:p>
          <a:p>
            <a:r>
              <a:rPr lang="is-IS" dirty="0"/>
              <a:t>	</a:t>
            </a:r>
            <a:r>
              <a:rPr lang="is-IS" dirty="0" smtClean="0"/>
              <a:t>}</a:t>
            </a:r>
            <a:r>
              <a:rPr lang="is-IS" dirty="0"/>
              <a:t>	</a:t>
            </a:r>
            <a:endParaRPr lang="is-IS" dirty="0" smtClean="0"/>
          </a:p>
          <a:p>
            <a:endParaRPr lang="is-IS" dirty="0"/>
          </a:p>
          <a:p>
            <a:r>
              <a:rPr lang="is-IS" dirty="0"/>
              <a:t>	robot.motors(0);</a:t>
            </a:r>
          </a:p>
          <a:p>
            <a:r>
              <a:rPr lang="is-IS" dirty="0"/>
              <a:t>	 ..</a:t>
            </a:r>
          </a:p>
          <a:p>
            <a:r>
              <a:rPr lang="is-IS" dirty="0"/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36477" y="3429883"/>
            <a:ext cx="979006" cy="32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11446" y="3609552"/>
            <a:ext cx="293279" cy="29327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1" name="Oval 20"/>
          <p:cNvSpPr/>
          <p:nvPr/>
        </p:nvSpPr>
        <p:spPr>
          <a:xfrm>
            <a:off x="1553868" y="3615312"/>
            <a:ext cx="293279" cy="29327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915483" y="4173270"/>
            <a:ext cx="1747417" cy="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81563" y="4856065"/>
            <a:ext cx="137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X+Error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915483" y="4817323"/>
            <a:ext cx="21065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78856" y="4207999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483" y="2691354"/>
            <a:ext cx="0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7080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86342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5089277" y="3356366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Control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33465" y="3350606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08434" y="3530275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3950856" y="3536035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312471" y="4872177"/>
            <a:ext cx="175581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48592" y="4881476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312470" y="2608087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24068" y="2256050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05427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Control</a:t>
            </a:r>
            <a:endParaRPr lang="en-US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08943" y="1417639"/>
            <a:ext cx="2959637" cy="5343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 smtClean="0"/>
              <a:t>P</a:t>
            </a:r>
            <a:r>
              <a:rPr lang="en-US" sz="2800" u="sng" dirty="0" smtClean="0"/>
              <a:t>roportional</a:t>
            </a:r>
          </a:p>
          <a:p>
            <a:endParaRPr lang="en-US" sz="2800" dirty="0"/>
          </a:p>
          <a:p>
            <a:r>
              <a:rPr lang="en-US" sz="2800" dirty="0" smtClean="0"/>
              <a:t>Present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b="1" dirty="0"/>
              <a:t>P</a:t>
            </a:r>
            <a:r>
              <a:rPr lang="en-US" sz="2400" dirty="0"/>
              <a:t>*Error </a:t>
            </a:r>
            <a:endParaRPr lang="en-US" sz="24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68580" y="1417639"/>
            <a:ext cx="2959637" cy="5343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 smtClean="0"/>
              <a:t>I</a:t>
            </a:r>
            <a:r>
              <a:rPr lang="en-US" sz="2800" u="sng" dirty="0" smtClean="0"/>
              <a:t>ntegral</a:t>
            </a:r>
          </a:p>
          <a:p>
            <a:endParaRPr lang="en-US" sz="2800" dirty="0" smtClean="0"/>
          </a:p>
          <a:p>
            <a:r>
              <a:rPr lang="en-US" sz="2800" dirty="0" smtClean="0"/>
              <a:t>Past</a:t>
            </a:r>
          </a:p>
          <a:p>
            <a:endParaRPr lang="en-US" sz="2800" dirty="0" smtClean="0"/>
          </a:p>
          <a:p>
            <a:r>
              <a:rPr lang="en-US" sz="2800" b="1" dirty="0"/>
              <a:t>I</a:t>
            </a:r>
            <a:r>
              <a:rPr lang="en-US" sz="2400" dirty="0" smtClean="0"/>
              <a:t>*Sum_of_Errors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55725" y="1417639"/>
            <a:ext cx="2959637" cy="5343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 smtClean="0"/>
              <a:t>D</a:t>
            </a:r>
            <a:r>
              <a:rPr lang="en-US" sz="2800" u="sng" dirty="0" smtClean="0"/>
              <a:t>erivative</a:t>
            </a:r>
          </a:p>
          <a:p>
            <a:endParaRPr lang="en-US" sz="2800" dirty="0"/>
          </a:p>
          <a:p>
            <a:r>
              <a:rPr lang="en-US" sz="2800" dirty="0" smtClean="0"/>
              <a:t>Future</a:t>
            </a:r>
          </a:p>
          <a:p>
            <a:endParaRPr lang="en-US" sz="2800" dirty="0" smtClean="0"/>
          </a:p>
          <a:p>
            <a:r>
              <a:rPr lang="en-US" sz="2800" b="1" dirty="0"/>
              <a:t>D</a:t>
            </a:r>
            <a:r>
              <a:rPr lang="en-US" sz="2400" dirty="0"/>
              <a:t>*(Error- Last_Error)</a:t>
            </a:r>
          </a:p>
          <a:p>
            <a:endParaRPr lang="en-US" sz="2800" dirty="0" smtClean="0"/>
          </a:p>
        </p:txBody>
      </p:sp>
      <p:sp>
        <p:nvSpPr>
          <p:cNvPr id="3" name="Snip Same Side Corner Rectangle 2"/>
          <p:cNvSpPr/>
          <p:nvPr/>
        </p:nvSpPr>
        <p:spPr>
          <a:xfrm>
            <a:off x="1069046" y="4173401"/>
            <a:ext cx="1023361" cy="703501"/>
          </a:xfrm>
          <a:prstGeom prst="snip2SameRect">
            <a:avLst>
              <a:gd name="adj1" fmla="val 43942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Snip Same Side Corner Rectangle 6"/>
          <p:cNvSpPr/>
          <p:nvPr/>
        </p:nvSpPr>
        <p:spPr>
          <a:xfrm>
            <a:off x="4227567" y="4447493"/>
            <a:ext cx="651669" cy="429409"/>
          </a:xfrm>
          <a:prstGeom prst="snip2SameRect">
            <a:avLst>
              <a:gd name="adj1" fmla="val 43942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Snip Same Side Corner Rectangle 7"/>
          <p:cNvSpPr/>
          <p:nvPr/>
        </p:nvSpPr>
        <p:spPr>
          <a:xfrm>
            <a:off x="7340402" y="4541894"/>
            <a:ext cx="508407" cy="335008"/>
          </a:xfrm>
          <a:prstGeom prst="snip2SameRect">
            <a:avLst>
              <a:gd name="adj1" fmla="val 43942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Snip Same Side Corner Rectangle 8"/>
          <p:cNvSpPr/>
          <p:nvPr/>
        </p:nvSpPr>
        <p:spPr>
          <a:xfrm>
            <a:off x="4051988" y="5490889"/>
            <a:ext cx="1023361" cy="703501"/>
          </a:xfrm>
          <a:prstGeom prst="snip2SameRect">
            <a:avLst>
              <a:gd name="adj1" fmla="val 43942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Snip Same Side Corner Rectangle 9"/>
          <p:cNvSpPr/>
          <p:nvPr/>
        </p:nvSpPr>
        <p:spPr>
          <a:xfrm>
            <a:off x="7282142" y="5764981"/>
            <a:ext cx="651669" cy="429409"/>
          </a:xfrm>
          <a:prstGeom prst="snip2SameRect">
            <a:avLst>
              <a:gd name="adj1" fmla="val 43942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Snip Same Side Corner Rectangle 10"/>
          <p:cNvSpPr/>
          <p:nvPr/>
        </p:nvSpPr>
        <p:spPr>
          <a:xfrm>
            <a:off x="1327908" y="5859382"/>
            <a:ext cx="508407" cy="335008"/>
          </a:xfrm>
          <a:prstGeom prst="snip2SameRect">
            <a:avLst>
              <a:gd name="adj1" fmla="val 43942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61281" y="3058062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+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820918" y="3058062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+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3954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167-i17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563" y="3740575"/>
            <a:ext cx="3907247" cy="311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PID in the real world</a:t>
            </a:r>
            <a:endParaRPr lang="en-US" dirty="0"/>
          </a:p>
        </p:txBody>
      </p:sp>
      <p:pic>
        <p:nvPicPr>
          <p:cNvPr id="4" name="Picture 3" descr="PIA14839-fu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2" y="1278982"/>
            <a:ext cx="4894131" cy="2752460"/>
          </a:xfrm>
          <a:prstGeom prst="rect">
            <a:avLst/>
          </a:prstGeom>
        </p:spPr>
      </p:pic>
      <p:pic>
        <p:nvPicPr>
          <p:cNvPr id="6" name="Picture 5" descr="Tesla-Model-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2" y="4002058"/>
            <a:ext cx="4894132" cy="2855942"/>
          </a:xfrm>
          <a:prstGeom prst="rect">
            <a:avLst/>
          </a:prstGeom>
        </p:spPr>
      </p:pic>
      <p:pic>
        <p:nvPicPr>
          <p:cNvPr id="7" name="Picture 6" descr="141002-self-driving-car-02_f124b0329691bfb4519f2108e0a10427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045" y="1293249"/>
            <a:ext cx="3725765" cy="218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49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124" y="-48406"/>
            <a:ext cx="8229600" cy="1143000"/>
          </a:xfrm>
        </p:spPr>
        <p:txBody>
          <a:bodyPr/>
          <a:lstStyle/>
          <a:p>
            <a:r>
              <a:rPr lang="en-US" dirty="0" smtClean="0"/>
              <a:t>Next Time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 rot="5400000">
            <a:off x="3416781" y="3496901"/>
            <a:ext cx="1098953" cy="1764799"/>
          </a:xfrm>
          <a:prstGeom prst="can">
            <a:avLst>
              <a:gd name="adj" fmla="val 80295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 rot="5400000">
            <a:off x="4410362" y="4071051"/>
            <a:ext cx="364947" cy="628162"/>
          </a:xfrm>
          <a:prstGeom prst="can">
            <a:avLst>
              <a:gd name="adj" fmla="val 86062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 rot="18783255">
            <a:off x="4276727" y="3500514"/>
            <a:ext cx="2303953" cy="364948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/>
          <p:nvPr/>
        </p:nvSpPr>
        <p:spPr>
          <a:xfrm rot="5400000">
            <a:off x="4773008" y="4245166"/>
            <a:ext cx="151297" cy="260567"/>
          </a:xfrm>
          <a:prstGeom prst="can">
            <a:avLst>
              <a:gd name="adj" fmla="val 86062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05455" y="2600147"/>
            <a:ext cx="734083" cy="7340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urved Right Arrow 12"/>
          <p:cNvSpPr/>
          <p:nvPr/>
        </p:nvSpPr>
        <p:spPr>
          <a:xfrm rot="5400000">
            <a:off x="4171137" y="1972986"/>
            <a:ext cx="990430" cy="1487342"/>
          </a:xfrm>
          <a:prstGeom prst="curved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 descr="0J4617.12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70271"/>
            <a:ext cx="1171613" cy="997336"/>
          </a:xfrm>
          <a:prstGeom prst="rect">
            <a:avLst/>
          </a:prstGeom>
        </p:spPr>
      </p:pic>
      <p:pic>
        <p:nvPicPr>
          <p:cNvPr id="16" name="Picture 15" descr="0J5824.600x48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3184"/>
            <a:ext cx="3083858" cy="2467087"/>
          </a:xfrm>
          <a:prstGeom prst="rect">
            <a:avLst/>
          </a:prstGeom>
        </p:spPr>
      </p:pic>
      <p:pic>
        <p:nvPicPr>
          <p:cNvPr id="17" name="Picture 16" descr="0J6021.600x48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59" y="4734565"/>
            <a:ext cx="2083270" cy="1666616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301526" y="1103184"/>
            <a:ext cx="6332043" cy="5465877"/>
          </a:xfrm>
          <a:prstGeom prst="round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505649" y="1206004"/>
            <a:ext cx="493406" cy="30150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6999055" y="1113575"/>
            <a:ext cx="2402169" cy="87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/>
              <a:t>Hardware:</a:t>
            </a:r>
          </a:p>
          <a:p>
            <a:pPr algn="l"/>
            <a:r>
              <a:rPr lang="en-US" sz="2800" b="1" dirty="0" smtClean="0"/>
              <a:t>October 1st</a:t>
            </a:r>
          </a:p>
          <a:p>
            <a:pPr algn="l"/>
            <a:endParaRPr lang="en-US" sz="280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6871134" y="4202658"/>
            <a:ext cx="2373375" cy="138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Math and Code:</a:t>
            </a:r>
          </a:p>
          <a:p>
            <a:pPr algn="l"/>
            <a:r>
              <a:rPr lang="en-US" sz="2400" b="1" dirty="0" smtClean="0"/>
              <a:t>October 8th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9829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124" y="-48406"/>
            <a:ext cx="8229600" cy="1143000"/>
          </a:xfrm>
        </p:spPr>
        <p:txBody>
          <a:bodyPr/>
          <a:lstStyle/>
          <a:p>
            <a:r>
              <a:rPr lang="en-US" dirty="0" smtClean="0"/>
              <a:t>Next Time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3" name="Picture 2" descr="basic_setu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8" y="1094594"/>
            <a:ext cx="7354177" cy="551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82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3339219" y="790368"/>
            <a:ext cx="2477772" cy="1616259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Physical</a:t>
            </a:r>
          </a:p>
          <a:p>
            <a:pPr algn="ctr"/>
            <a:r>
              <a:rPr lang="en-US" sz="2000" dirty="0" smtClean="0"/>
              <a:t>World</a:t>
            </a:r>
          </a:p>
        </p:txBody>
      </p:sp>
      <p:sp>
        <p:nvSpPr>
          <p:cNvPr id="5" name="Cloud 4"/>
          <p:cNvSpPr/>
          <p:nvPr/>
        </p:nvSpPr>
        <p:spPr>
          <a:xfrm>
            <a:off x="3339219" y="4219689"/>
            <a:ext cx="2477772" cy="1616259"/>
          </a:xfrm>
          <a:prstGeom prst="clou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Desired</a:t>
            </a:r>
          </a:p>
          <a:p>
            <a:pPr algn="ctr"/>
            <a:r>
              <a:rPr lang="en-US" sz="2000" dirty="0" smtClean="0"/>
              <a:t>World</a:t>
            </a:r>
          </a:p>
        </p:txBody>
      </p:sp>
      <p:cxnSp>
        <p:nvCxnSpPr>
          <p:cNvPr id="8" name="Curved Connector 7"/>
          <p:cNvCxnSpPr>
            <a:stCxn id="5" idx="2"/>
            <a:endCxn id="4" idx="2"/>
          </p:cNvCxnSpPr>
          <p:nvPr/>
        </p:nvCxnSpPr>
        <p:spPr>
          <a:xfrm rot="10800000">
            <a:off x="3346905" y="1598499"/>
            <a:ext cx="12700" cy="3429321"/>
          </a:xfrm>
          <a:prstGeom prst="curvedConnector3">
            <a:avLst>
              <a:gd name="adj1" fmla="val 13118984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6443" y="3108191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36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300" dirty="0" smtClean="0"/>
              <a:t>PID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Ara </a:t>
            </a:r>
            <a:r>
              <a:rPr lang="en-US" dirty="0" smtClean="0"/>
              <a:t>Kourchians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688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3339219" y="790368"/>
            <a:ext cx="2477772" cy="1616259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Physical</a:t>
            </a:r>
          </a:p>
          <a:p>
            <a:pPr algn="ctr"/>
            <a:r>
              <a:rPr lang="en-US" sz="2000" dirty="0" smtClean="0"/>
              <a:t>World</a:t>
            </a:r>
          </a:p>
        </p:txBody>
      </p:sp>
      <p:sp>
        <p:nvSpPr>
          <p:cNvPr id="5" name="Cloud 4"/>
          <p:cNvSpPr/>
          <p:nvPr/>
        </p:nvSpPr>
        <p:spPr>
          <a:xfrm>
            <a:off x="3339219" y="4219689"/>
            <a:ext cx="2477772" cy="1616259"/>
          </a:xfrm>
          <a:prstGeom prst="clou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Desired</a:t>
            </a:r>
          </a:p>
          <a:p>
            <a:pPr algn="ctr"/>
            <a:r>
              <a:rPr lang="en-US" sz="2000" dirty="0" smtClean="0"/>
              <a:t>World</a:t>
            </a:r>
          </a:p>
        </p:txBody>
      </p:sp>
      <p:cxnSp>
        <p:nvCxnSpPr>
          <p:cNvPr id="8" name="Curved Connector 7"/>
          <p:cNvCxnSpPr>
            <a:stCxn id="5" idx="2"/>
            <a:endCxn id="4" idx="2"/>
          </p:cNvCxnSpPr>
          <p:nvPr/>
        </p:nvCxnSpPr>
        <p:spPr>
          <a:xfrm rot="10800000">
            <a:off x="3346905" y="1598499"/>
            <a:ext cx="12700" cy="3429321"/>
          </a:xfrm>
          <a:prstGeom prst="curvedConnector3">
            <a:avLst>
              <a:gd name="adj1" fmla="val 13118984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6443" y="3108191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105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Loop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339219" y="1598499"/>
            <a:ext cx="2477772" cy="1616259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Physical</a:t>
            </a:r>
          </a:p>
          <a:p>
            <a:pPr algn="ctr"/>
            <a:r>
              <a:rPr lang="en-US" sz="2000" dirty="0" smtClean="0"/>
              <a:t>World</a:t>
            </a:r>
          </a:p>
        </p:txBody>
      </p:sp>
      <p:sp>
        <p:nvSpPr>
          <p:cNvPr id="5" name="Cloud 4"/>
          <p:cNvSpPr/>
          <p:nvPr/>
        </p:nvSpPr>
        <p:spPr>
          <a:xfrm>
            <a:off x="3339219" y="5027820"/>
            <a:ext cx="2477772" cy="1616259"/>
          </a:xfrm>
          <a:prstGeom prst="clou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Desired</a:t>
            </a:r>
          </a:p>
          <a:p>
            <a:pPr algn="ctr"/>
            <a:r>
              <a:rPr lang="en-US" sz="2000" dirty="0" smtClean="0"/>
              <a:t>World</a:t>
            </a:r>
          </a:p>
        </p:txBody>
      </p:sp>
      <p:cxnSp>
        <p:nvCxnSpPr>
          <p:cNvPr id="6" name="Curved Connector 5"/>
          <p:cNvCxnSpPr>
            <a:stCxn id="5" idx="2"/>
            <a:endCxn id="4" idx="2"/>
          </p:cNvCxnSpPr>
          <p:nvPr/>
        </p:nvCxnSpPr>
        <p:spPr>
          <a:xfrm rot="10800000">
            <a:off x="3346905" y="2406630"/>
            <a:ext cx="12700" cy="3429321"/>
          </a:xfrm>
          <a:prstGeom prst="curvedConnector3">
            <a:avLst>
              <a:gd name="adj1" fmla="val 13118984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6443" y="3916322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84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Loop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339219" y="1598499"/>
            <a:ext cx="2477772" cy="1616259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Physical</a:t>
            </a:r>
          </a:p>
          <a:p>
            <a:pPr algn="ctr"/>
            <a:r>
              <a:rPr lang="en-US" sz="2000" dirty="0" smtClean="0"/>
              <a:t>World</a:t>
            </a:r>
          </a:p>
        </p:txBody>
      </p:sp>
      <p:sp>
        <p:nvSpPr>
          <p:cNvPr id="5" name="Cloud 4"/>
          <p:cNvSpPr/>
          <p:nvPr/>
        </p:nvSpPr>
        <p:spPr>
          <a:xfrm>
            <a:off x="3339219" y="5027820"/>
            <a:ext cx="2477772" cy="1616259"/>
          </a:xfrm>
          <a:prstGeom prst="clou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Desired</a:t>
            </a:r>
          </a:p>
          <a:p>
            <a:pPr algn="ctr"/>
            <a:r>
              <a:rPr lang="en-US" sz="2000" dirty="0" smtClean="0"/>
              <a:t>World</a:t>
            </a:r>
          </a:p>
        </p:txBody>
      </p:sp>
      <p:cxnSp>
        <p:nvCxnSpPr>
          <p:cNvPr id="6" name="Curved Connector 5"/>
          <p:cNvCxnSpPr>
            <a:stCxn id="5" idx="2"/>
            <a:endCxn id="4" idx="2"/>
          </p:cNvCxnSpPr>
          <p:nvPr/>
        </p:nvCxnSpPr>
        <p:spPr>
          <a:xfrm rot="10800000">
            <a:off x="3346905" y="2406630"/>
            <a:ext cx="12700" cy="3429321"/>
          </a:xfrm>
          <a:prstGeom prst="curvedConnector3">
            <a:avLst>
              <a:gd name="adj1" fmla="val 13118984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6443" y="3916322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</a:p>
        </p:txBody>
      </p:sp>
      <p:cxnSp>
        <p:nvCxnSpPr>
          <p:cNvPr id="8" name="Curved Connector 7"/>
          <p:cNvCxnSpPr>
            <a:stCxn id="4" idx="0"/>
            <a:endCxn id="5" idx="0"/>
          </p:cNvCxnSpPr>
          <p:nvPr/>
        </p:nvCxnSpPr>
        <p:spPr>
          <a:xfrm>
            <a:off x="5814926" y="2406629"/>
            <a:ext cx="12700" cy="3429321"/>
          </a:xfrm>
          <a:prstGeom prst="curvedConnector3">
            <a:avLst>
              <a:gd name="adj1" fmla="val 12165661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83849" y="3916323"/>
            <a:ext cx="90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218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??? Loop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57968" y="4477429"/>
            <a:ext cx="0" cy="56835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57968" y="5045785"/>
            <a:ext cx="371008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056018" y="5045785"/>
            <a:ext cx="301950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86960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357968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118193" y="3997879"/>
            <a:ext cx="479550" cy="479550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53023" y="4060055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44887" y="4122231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55548" y="4122231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63555" y="4184407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56447" y="4533672"/>
            <a:ext cx="154214" cy="154101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4"/>
            <a:endCxn id="29" idx="0"/>
          </p:cNvCxnSpPr>
          <p:nvPr/>
        </p:nvCxnSpPr>
        <p:spPr>
          <a:xfrm>
            <a:off x="5933554" y="4392903"/>
            <a:ext cx="0" cy="14076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889681" y="4302679"/>
            <a:ext cx="87745" cy="90224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89242" y="3591647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64211" y="3771316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2506633" y="3777076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469436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Loop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5464" y="3478071"/>
            <a:ext cx="90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Sensing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57968" y="4477429"/>
            <a:ext cx="0" cy="56835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57968" y="5045785"/>
            <a:ext cx="371008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056018" y="5045785"/>
            <a:ext cx="301950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86960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357968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118193" y="3997879"/>
            <a:ext cx="479550" cy="479550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53023" y="4060055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44887" y="4122231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55548" y="4122231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63555" y="4184407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56447" y="4533672"/>
            <a:ext cx="154214" cy="154101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4"/>
            <a:endCxn id="29" idx="0"/>
          </p:cNvCxnSpPr>
          <p:nvPr/>
        </p:nvCxnSpPr>
        <p:spPr>
          <a:xfrm>
            <a:off x="5933554" y="4392903"/>
            <a:ext cx="0" cy="14076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889681" y="4302679"/>
            <a:ext cx="87745" cy="90224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89242" y="3591647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64211" y="3771316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2506633" y="3777076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22" name="Group 21"/>
          <p:cNvGrpSpPr/>
          <p:nvPr/>
        </p:nvGrpSpPr>
        <p:grpSpPr>
          <a:xfrm>
            <a:off x="5333556" y="2249347"/>
            <a:ext cx="1756258" cy="533395"/>
            <a:chOff x="3479714" y="5394803"/>
            <a:chExt cx="2248792" cy="682983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3942482" y="6077786"/>
              <a:ext cx="129652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4749500" y="5394803"/>
              <a:ext cx="979006" cy="3263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824469" y="5574472"/>
              <a:ext cx="293279" cy="29327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8" name="Oval 37"/>
            <p:cNvSpPr/>
            <p:nvPr/>
          </p:nvSpPr>
          <p:spPr>
            <a:xfrm>
              <a:off x="5366891" y="5580232"/>
              <a:ext cx="293279" cy="29327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479714" y="5394803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554683" y="5574472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41" name="Oval 40"/>
            <p:cNvSpPr/>
            <p:nvPr/>
          </p:nvSpPr>
          <p:spPr>
            <a:xfrm>
              <a:off x="4097105" y="5580232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3013776" y="3771316"/>
            <a:ext cx="3042242" cy="3509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4935149" y="1825256"/>
            <a:ext cx="2496027" cy="1628167"/>
          </a:xfrm>
          <a:prstGeom prst="clou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43" name="Oval 42"/>
          <p:cNvSpPr/>
          <p:nvPr/>
        </p:nvSpPr>
        <p:spPr>
          <a:xfrm>
            <a:off x="6585032" y="377707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694609" y="3591647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22379" y="339000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079303" y="278274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80343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Loop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5464" y="3478071"/>
            <a:ext cx="90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Sensing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57968" y="4477429"/>
            <a:ext cx="0" cy="56835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57968" y="5045785"/>
            <a:ext cx="371008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056018" y="5045785"/>
            <a:ext cx="301950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86960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118193" y="3997879"/>
            <a:ext cx="479550" cy="479550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53023" y="4060055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44887" y="4122231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55548" y="4122231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63555" y="4184407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56447" y="4533672"/>
            <a:ext cx="154214" cy="154101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5"/>
            <a:endCxn id="29" idx="0"/>
          </p:cNvCxnSpPr>
          <p:nvPr/>
        </p:nvCxnSpPr>
        <p:spPr>
          <a:xfrm>
            <a:off x="5802875" y="4379690"/>
            <a:ext cx="130679" cy="15398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727980" y="4302679"/>
            <a:ext cx="87745" cy="90224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89242" y="3591647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64211" y="3771316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2506633" y="3777076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22" name="Group 21"/>
          <p:cNvGrpSpPr/>
          <p:nvPr/>
        </p:nvGrpSpPr>
        <p:grpSpPr>
          <a:xfrm>
            <a:off x="5333556" y="2249347"/>
            <a:ext cx="1756258" cy="533395"/>
            <a:chOff x="3479714" y="5394803"/>
            <a:chExt cx="2248792" cy="682983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3942482" y="6077786"/>
              <a:ext cx="129652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4749500" y="5394803"/>
              <a:ext cx="979006" cy="3263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824469" y="5574472"/>
              <a:ext cx="293279" cy="29327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8" name="Oval 37"/>
            <p:cNvSpPr/>
            <p:nvPr/>
          </p:nvSpPr>
          <p:spPr>
            <a:xfrm>
              <a:off x="5366891" y="5580232"/>
              <a:ext cx="293279" cy="29327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479714" y="5394803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554683" y="5574472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41" name="Oval 40"/>
            <p:cNvSpPr/>
            <p:nvPr/>
          </p:nvSpPr>
          <p:spPr>
            <a:xfrm>
              <a:off x="4097105" y="5580232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3013776" y="3771316"/>
            <a:ext cx="3042242" cy="3509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4935149" y="1825256"/>
            <a:ext cx="2496027" cy="1628167"/>
          </a:xfrm>
          <a:prstGeom prst="clou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43" name="Oval 42"/>
          <p:cNvSpPr/>
          <p:nvPr/>
        </p:nvSpPr>
        <p:spPr>
          <a:xfrm>
            <a:off x="6585032" y="377707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694609" y="3591647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22379" y="339000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30" idx="6"/>
          </p:cNvCxnSpPr>
          <p:nvPr/>
        </p:nvCxnSpPr>
        <p:spPr>
          <a:xfrm>
            <a:off x="5815725" y="4347791"/>
            <a:ext cx="539268" cy="37502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013776" y="4122231"/>
            <a:ext cx="2607374" cy="4706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65442" y="4403220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079303" y="278274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51675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Loop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27772" y="3434225"/>
            <a:ext cx="90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Sensing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57968" y="4477429"/>
            <a:ext cx="0" cy="56835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57968" y="5045785"/>
            <a:ext cx="371008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056018" y="5045785"/>
            <a:ext cx="301950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86960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118193" y="3997879"/>
            <a:ext cx="479550" cy="479550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53023" y="4060055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44887" y="4122231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55548" y="4122231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63555" y="4184407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56447" y="4533672"/>
            <a:ext cx="154214" cy="154101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5"/>
            <a:endCxn id="29" idx="0"/>
          </p:cNvCxnSpPr>
          <p:nvPr/>
        </p:nvCxnSpPr>
        <p:spPr>
          <a:xfrm>
            <a:off x="5802875" y="4379690"/>
            <a:ext cx="130679" cy="15398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727980" y="4302679"/>
            <a:ext cx="87745" cy="90224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694968" y="2782741"/>
            <a:ext cx="10125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25231" y="2249347"/>
            <a:ext cx="764583" cy="254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383781" y="2389665"/>
            <a:ext cx="229045" cy="229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Oval 37"/>
          <p:cNvSpPr/>
          <p:nvPr/>
        </p:nvSpPr>
        <p:spPr>
          <a:xfrm>
            <a:off x="6807401" y="2394163"/>
            <a:ext cx="229045" cy="229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5333556" y="2249351"/>
            <a:ext cx="764583" cy="2548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392103" y="2389676"/>
            <a:ext cx="229045" cy="229046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1" name="Oval 40"/>
          <p:cNvSpPr/>
          <p:nvPr/>
        </p:nvSpPr>
        <p:spPr>
          <a:xfrm>
            <a:off x="5815718" y="2394166"/>
            <a:ext cx="229045" cy="229046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7" name="Straight Connector 16"/>
          <p:cNvCxnSpPr/>
          <p:nvPr/>
        </p:nvCxnSpPr>
        <p:spPr>
          <a:xfrm>
            <a:off x="4043249" y="3618891"/>
            <a:ext cx="2012769" cy="50334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4935149" y="1825256"/>
            <a:ext cx="2496027" cy="1628167"/>
          </a:xfrm>
          <a:prstGeom prst="clou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43" name="Oval 42"/>
          <p:cNvSpPr/>
          <p:nvPr/>
        </p:nvSpPr>
        <p:spPr>
          <a:xfrm>
            <a:off x="6585032" y="377707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694609" y="3591647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22379" y="339000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30" idx="6"/>
          </p:cNvCxnSpPr>
          <p:nvPr/>
        </p:nvCxnSpPr>
        <p:spPr>
          <a:xfrm>
            <a:off x="5815725" y="4347791"/>
            <a:ext cx="539268" cy="37502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968547" y="3917930"/>
            <a:ext cx="1652603" cy="6749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86147" y="4316491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936477" y="3429883"/>
            <a:ext cx="979006" cy="32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011446" y="3609552"/>
            <a:ext cx="293279" cy="29327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1" name="Oval 50"/>
          <p:cNvSpPr/>
          <p:nvPr/>
        </p:nvSpPr>
        <p:spPr>
          <a:xfrm>
            <a:off x="1553868" y="3615312"/>
            <a:ext cx="293279" cy="29327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55" name="Group 54"/>
          <p:cNvGrpSpPr/>
          <p:nvPr/>
        </p:nvGrpSpPr>
        <p:grpSpPr>
          <a:xfrm>
            <a:off x="2692289" y="3433462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cxnSp>
        <p:nvCxnSpPr>
          <p:cNvPr id="56" name="Straight Arrow Connector 55"/>
          <p:cNvCxnSpPr>
            <a:stCxn id="49" idx="3"/>
            <a:endCxn id="3" idx="1"/>
          </p:cNvCxnSpPr>
          <p:nvPr/>
        </p:nvCxnSpPr>
        <p:spPr>
          <a:xfrm flipV="1">
            <a:off x="1915483" y="3583699"/>
            <a:ext cx="962005" cy="93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155548" y="3917930"/>
            <a:ext cx="178318" cy="22187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6352201" y="4060055"/>
            <a:ext cx="260625" cy="9117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530533" y="41089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77488" y="3420544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952457" y="3600213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3494879" y="3605973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7" name="TextBox 46"/>
          <p:cNvSpPr txBox="1"/>
          <p:nvPr/>
        </p:nvSpPr>
        <p:spPr>
          <a:xfrm>
            <a:off x="6079303" y="278274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63263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terminology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6477" y="3439222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11446" y="3618891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1553868" y="3624651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419341" y="4184407"/>
            <a:ext cx="175549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15483" y="421245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2692289" y="3433462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780326" y="2914024"/>
            <a:ext cx="78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111560" y="2914024"/>
            <a:ext cx="67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480957" y="5197666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555926" y="5377335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1" name="Oval 50"/>
          <p:cNvSpPr/>
          <p:nvPr/>
        </p:nvSpPr>
        <p:spPr>
          <a:xfrm>
            <a:off x="6098348" y="5383095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6047460" y="5313682"/>
            <a:ext cx="385092" cy="413252"/>
          </a:xfrm>
          <a:prstGeom prst="round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6391627" y="4394602"/>
            <a:ext cx="260216" cy="915223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e4p_webproduct_05_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5" t="8736" r="13530" b="4156"/>
          <a:stretch/>
        </p:blipFill>
        <p:spPr>
          <a:xfrm>
            <a:off x="6713519" y="2795734"/>
            <a:ext cx="2272750" cy="1501532"/>
          </a:xfrm>
          <a:prstGeom prst="rect">
            <a:avLst/>
          </a:prstGeom>
        </p:spPr>
      </p:pic>
      <p:pic>
        <p:nvPicPr>
          <p:cNvPr id="8" name="Picture 7" descr="217-2000-cim-moto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006" y="2317765"/>
            <a:ext cx="2076837" cy="2076837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164288" y="2317765"/>
            <a:ext cx="78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372546" y="2317765"/>
            <a:ext cx="95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914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Mode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57968" y="4477429"/>
            <a:ext cx="0" cy="56835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57968" y="5045785"/>
            <a:ext cx="371008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056018" y="5045785"/>
            <a:ext cx="301950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86960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118193" y="3997879"/>
            <a:ext cx="479550" cy="479550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53023" y="4060055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44887" y="4122231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55548" y="4122231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63555" y="4184407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56447" y="4533672"/>
            <a:ext cx="154214" cy="154101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5"/>
            <a:endCxn id="29" idx="0"/>
          </p:cNvCxnSpPr>
          <p:nvPr/>
        </p:nvCxnSpPr>
        <p:spPr>
          <a:xfrm>
            <a:off x="5802875" y="4379690"/>
            <a:ext cx="130679" cy="15398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727980" y="4302679"/>
            <a:ext cx="87745" cy="90224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36477" y="3439222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11446" y="3618891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1553868" y="3624651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694968" y="2782741"/>
            <a:ext cx="10125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25231" y="2249347"/>
            <a:ext cx="764583" cy="254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383781" y="2389665"/>
            <a:ext cx="229045" cy="229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Oval 37"/>
          <p:cNvSpPr/>
          <p:nvPr/>
        </p:nvSpPr>
        <p:spPr>
          <a:xfrm>
            <a:off x="6807401" y="2394163"/>
            <a:ext cx="229045" cy="229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5333556" y="2249351"/>
            <a:ext cx="764583" cy="2548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392103" y="2389676"/>
            <a:ext cx="229045" cy="229046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1" name="Oval 40"/>
          <p:cNvSpPr/>
          <p:nvPr/>
        </p:nvSpPr>
        <p:spPr>
          <a:xfrm>
            <a:off x="5815718" y="2394166"/>
            <a:ext cx="229045" cy="229046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2" name="Cloud 41"/>
          <p:cNvSpPr/>
          <p:nvPr/>
        </p:nvSpPr>
        <p:spPr>
          <a:xfrm>
            <a:off x="4935149" y="1825256"/>
            <a:ext cx="2496027" cy="1628167"/>
          </a:xfrm>
          <a:prstGeom prst="clou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43" name="Oval 42"/>
          <p:cNvSpPr/>
          <p:nvPr/>
        </p:nvSpPr>
        <p:spPr>
          <a:xfrm>
            <a:off x="6585032" y="377707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694609" y="3591647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22379" y="339000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30" idx="6"/>
          </p:cNvCxnSpPr>
          <p:nvPr/>
        </p:nvCxnSpPr>
        <p:spPr>
          <a:xfrm>
            <a:off x="5815725" y="4347791"/>
            <a:ext cx="539268" cy="37502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419341" y="4184407"/>
            <a:ext cx="175549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15483" y="421245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2692289" y="3433462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780326" y="2914024"/>
            <a:ext cx="78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111560" y="2914024"/>
            <a:ext cx="67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079303" y="278274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37388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Loop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339219" y="1598499"/>
            <a:ext cx="2477772" cy="1616259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Physical</a:t>
            </a:r>
          </a:p>
          <a:p>
            <a:pPr algn="ctr"/>
            <a:r>
              <a:rPr lang="en-US" sz="2000" dirty="0" smtClean="0"/>
              <a:t>World</a:t>
            </a:r>
          </a:p>
        </p:txBody>
      </p:sp>
      <p:sp>
        <p:nvSpPr>
          <p:cNvPr id="5" name="Cloud 4"/>
          <p:cNvSpPr/>
          <p:nvPr/>
        </p:nvSpPr>
        <p:spPr>
          <a:xfrm>
            <a:off x="3339219" y="5027820"/>
            <a:ext cx="2477772" cy="1616259"/>
          </a:xfrm>
          <a:prstGeom prst="clou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Desired</a:t>
            </a:r>
          </a:p>
          <a:p>
            <a:pPr algn="ctr"/>
            <a:r>
              <a:rPr lang="en-US" sz="2000" dirty="0" smtClean="0"/>
              <a:t>World</a:t>
            </a:r>
          </a:p>
        </p:txBody>
      </p:sp>
      <p:cxnSp>
        <p:nvCxnSpPr>
          <p:cNvPr id="6" name="Curved Connector 5"/>
          <p:cNvCxnSpPr>
            <a:stCxn id="5" idx="2"/>
            <a:endCxn id="4" idx="2"/>
          </p:cNvCxnSpPr>
          <p:nvPr/>
        </p:nvCxnSpPr>
        <p:spPr>
          <a:xfrm rot="10800000">
            <a:off x="3346905" y="2406630"/>
            <a:ext cx="12700" cy="3429321"/>
          </a:xfrm>
          <a:prstGeom prst="curvedConnector3">
            <a:avLst>
              <a:gd name="adj1" fmla="val 13118984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6443" y="3916322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548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99512" y="1881542"/>
            <a:ext cx="2540161" cy="368167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Mode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6477" y="3439222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11446" y="3618891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1553868" y="3624651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419341" y="4184407"/>
            <a:ext cx="175549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15483" y="421245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2692289" y="3433462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780326" y="2914024"/>
            <a:ext cx="78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111560" y="2914024"/>
            <a:ext cx="67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014018" y="2679587"/>
            <a:ext cx="1697123" cy="2449375"/>
            <a:chOff x="4935149" y="1825256"/>
            <a:chExt cx="2496027" cy="360239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357968" y="4477429"/>
              <a:ext cx="0" cy="56835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357968" y="5045785"/>
              <a:ext cx="371008" cy="38186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6056018" y="5045785"/>
              <a:ext cx="301950" cy="38186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986960" y="4592876"/>
              <a:ext cx="371008" cy="13320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6118193" y="3997879"/>
              <a:ext cx="479550" cy="47955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53023" y="4060055"/>
              <a:ext cx="175490" cy="18044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344887" y="4122231"/>
              <a:ext cx="175490" cy="18044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155548" y="4122231"/>
              <a:ext cx="87745" cy="9022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363555" y="4184407"/>
              <a:ext cx="87745" cy="9022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856447" y="4533672"/>
              <a:ext cx="154214" cy="154101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30" idx="5"/>
              <a:endCxn id="29" idx="0"/>
            </p:cNvCxnSpPr>
            <p:nvPr/>
          </p:nvCxnSpPr>
          <p:spPr>
            <a:xfrm>
              <a:off x="5802875" y="4379690"/>
              <a:ext cx="130679" cy="15398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5727980" y="4302679"/>
              <a:ext cx="87745" cy="90224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5694968" y="2782741"/>
              <a:ext cx="101255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6325231" y="2249347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383781" y="2389665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8" name="Oval 37"/>
            <p:cNvSpPr/>
            <p:nvPr/>
          </p:nvSpPr>
          <p:spPr>
            <a:xfrm>
              <a:off x="6807401" y="2394163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333556" y="2249351"/>
              <a:ext cx="764583" cy="2548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392103" y="2389676"/>
              <a:ext cx="229045" cy="22904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41" name="Oval 40"/>
            <p:cNvSpPr/>
            <p:nvPr/>
          </p:nvSpPr>
          <p:spPr>
            <a:xfrm>
              <a:off x="5815718" y="2394166"/>
              <a:ext cx="229045" cy="22904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2" name="Cloud 41"/>
            <p:cNvSpPr/>
            <p:nvPr/>
          </p:nvSpPr>
          <p:spPr>
            <a:xfrm>
              <a:off x="4935149" y="1825256"/>
              <a:ext cx="2496027" cy="1628167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/>
            </a:p>
          </p:txBody>
        </p:sp>
        <p:sp>
          <p:nvSpPr>
            <p:cNvPr id="43" name="Oval 42"/>
            <p:cNvSpPr/>
            <p:nvPr/>
          </p:nvSpPr>
          <p:spPr>
            <a:xfrm>
              <a:off x="6585032" y="3777076"/>
              <a:ext cx="85645" cy="88065"/>
            </a:xfrm>
            <a:prstGeom prst="ellipse">
              <a:avLst/>
            </a:prstGeom>
            <a:noFill/>
            <a:ln w="952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694609" y="3591647"/>
              <a:ext cx="85645" cy="88065"/>
            </a:xfrm>
            <a:prstGeom prst="ellipse">
              <a:avLst/>
            </a:prstGeom>
            <a:noFill/>
            <a:ln w="952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722379" y="3390006"/>
              <a:ext cx="85645" cy="88065"/>
            </a:xfrm>
            <a:prstGeom prst="ellipse">
              <a:avLst/>
            </a:prstGeom>
            <a:noFill/>
            <a:ln w="952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30" idx="6"/>
            </p:cNvCxnSpPr>
            <p:nvPr/>
          </p:nvCxnSpPr>
          <p:spPr>
            <a:xfrm>
              <a:off x="5815725" y="4347791"/>
              <a:ext cx="539268" cy="37502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079303" y="2782741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495884" y="1881542"/>
            <a:ext cx="153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utonomous.c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45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692289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5499512" y="1881542"/>
            <a:ext cx="2540161" cy="368167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Mode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95884" y="1881542"/>
            <a:ext cx="153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utonomous.c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664714" y="2842303"/>
            <a:ext cx="22372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is-IS" dirty="0" smtClean="0"/>
              <a:t>oid go()</a:t>
            </a:r>
          </a:p>
          <a:p>
            <a:r>
              <a:rPr lang="is-IS" dirty="0" smtClean="0"/>
              <a:t>{</a:t>
            </a:r>
          </a:p>
          <a:p>
            <a:r>
              <a:rPr lang="is-IS" dirty="0" smtClean="0"/>
              <a:t>	..</a:t>
            </a:r>
          </a:p>
          <a:p>
            <a:r>
              <a:rPr lang="is-IS" dirty="0" smtClean="0"/>
              <a:t>	robot.drive(X);</a:t>
            </a:r>
          </a:p>
          <a:p>
            <a:r>
              <a:rPr lang="is-IS" dirty="0" smtClean="0"/>
              <a:t>	..</a:t>
            </a:r>
          </a:p>
          <a:p>
            <a:r>
              <a:rPr lang="is-IS" dirty="0" smtClean="0"/>
              <a:t>}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915483" y="4173270"/>
            <a:ext cx="1755812" cy="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78856" y="4207999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483" y="2691354"/>
            <a:ext cx="0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7080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36477" y="3416051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11446" y="359572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Oval 37"/>
          <p:cNvSpPr/>
          <p:nvPr/>
        </p:nvSpPr>
        <p:spPr>
          <a:xfrm>
            <a:off x="1553868" y="360148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331145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692289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5499512" y="1881542"/>
            <a:ext cx="2540161" cy="368167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Mode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5509" y="3427571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20478" y="360724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3662900" y="361300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627530" y="4173270"/>
            <a:ext cx="39453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36492" y="4207999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95884" y="1881542"/>
            <a:ext cx="153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utonomous.c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664714" y="2842303"/>
            <a:ext cx="23749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is-IS" dirty="0" smtClean="0"/>
              <a:t>oid go()</a:t>
            </a:r>
          </a:p>
          <a:p>
            <a:r>
              <a:rPr lang="is-IS" dirty="0" smtClean="0"/>
              <a:t>{</a:t>
            </a:r>
          </a:p>
          <a:p>
            <a:r>
              <a:rPr lang="is-IS" dirty="0" smtClean="0"/>
              <a:t>	..</a:t>
            </a:r>
          </a:p>
          <a:p>
            <a:r>
              <a:rPr lang="is-IS" dirty="0" smtClean="0"/>
              <a:t>	robot.motors(100);</a:t>
            </a:r>
          </a:p>
          <a:p>
            <a:r>
              <a:rPr lang="is-IS" dirty="0" smtClean="0"/>
              <a:t>	wait(1_SEC);</a:t>
            </a:r>
          </a:p>
          <a:p>
            <a:r>
              <a:rPr lang="is-IS" dirty="0"/>
              <a:t>	</a:t>
            </a:r>
            <a:r>
              <a:rPr lang="is-IS" dirty="0" smtClean="0"/>
              <a:t>robot.motors(0);	 ..</a:t>
            </a:r>
          </a:p>
          <a:p>
            <a:r>
              <a:rPr lang="is-IS" dirty="0" smtClean="0"/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36477" y="3429883"/>
            <a:ext cx="979006" cy="32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11446" y="3609552"/>
            <a:ext cx="293279" cy="29327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1" name="Oval 20"/>
          <p:cNvSpPr/>
          <p:nvPr/>
        </p:nvSpPr>
        <p:spPr>
          <a:xfrm>
            <a:off x="1553868" y="3615312"/>
            <a:ext cx="293279" cy="29327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915483" y="4173270"/>
            <a:ext cx="1747417" cy="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81563" y="4856065"/>
            <a:ext cx="137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X+Error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915483" y="4817323"/>
            <a:ext cx="21065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78856" y="4207999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483" y="2691354"/>
            <a:ext cx="0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7080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35560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692289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5499512" y="1881541"/>
            <a:ext cx="3187288" cy="434002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Mode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5509" y="3427571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20478" y="360724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3662900" y="361300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627530" y="4173270"/>
            <a:ext cx="39453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36492" y="4207999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95884" y="1881542"/>
            <a:ext cx="153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utonomous.c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863691" y="2361339"/>
            <a:ext cx="26782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is-IS" dirty="0"/>
              <a:t>oid go()</a:t>
            </a:r>
          </a:p>
          <a:p>
            <a:r>
              <a:rPr lang="is-IS" dirty="0"/>
              <a:t>{</a:t>
            </a:r>
          </a:p>
          <a:p>
            <a:r>
              <a:rPr lang="is-IS" dirty="0"/>
              <a:t>	..</a:t>
            </a:r>
          </a:p>
          <a:p>
            <a:r>
              <a:rPr lang="is-IS" dirty="0"/>
              <a:t>	robot.motors(100)</a:t>
            </a:r>
            <a:r>
              <a:rPr lang="is-IS" dirty="0" smtClean="0"/>
              <a:t>;</a:t>
            </a:r>
          </a:p>
          <a:p>
            <a:endParaRPr lang="is-IS" dirty="0"/>
          </a:p>
          <a:p>
            <a:r>
              <a:rPr lang="is-IS" dirty="0"/>
              <a:t>	while(encoder &lt; 1000)</a:t>
            </a:r>
          </a:p>
          <a:p>
            <a:r>
              <a:rPr lang="is-IS" dirty="0"/>
              <a:t>	{</a:t>
            </a:r>
          </a:p>
          <a:p>
            <a:r>
              <a:rPr lang="is-IS" dirty="0"/>
              <a:t>	 </a:t>
            </a:r>
            <a:r>
              <a:rPr lang="is-IS" dirty="0" smtClean="0"/>
              <a:t>   encoder = robot.read();</a:t>
            </a:r>
          </a:p>
          <a:p>
            <a:r>
              <a:rPr lang="is-IS" dirty="0"/>
              <a:t>	</a:t>
            </a:r>
            <a:r>
              <a:rPr lang="is-IS" dirty="0" smtClean="0"/>
              <a:t>}</a:t>
            </a:r>
            <a:r>
              <a:rPr lang="is-IS" dirty="0"/>
              <a:t>	</a:t>
            </a:r>
            <a:endParaRPr lang="is-IS" dirty="0" smtClean="0"/>
          </a:p>
          <a:p>
            <a:endParaRPr lang="is-IS" dirty="0"/>
          </a:p>
          <a:p>
            <a:r>
              <a:rPr lang="is-IS" dirty="0"/>
              <a:t>	robot.motors(0);</a:t>
            </a:r>
          </a:p>
          <a:p>
            <a:r>
              <a:rPr lang="is-IS" dirty="0"/>
              <a:t>	 ..</a:t>
            </a:r>
          </a:p>
          <a:p>
            <a:r>
              <a:rPr lang="is-IS" dirty="0"/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36477" y="3429883"/>
            <a:ext cx="979006" cy="32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11446" y="3609552"/>
            <a:ext cx="293279" cy="29327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1" name="Oval 20"/>
          <p:cNvSpPr/>
          <p:nvPr/>
        </p:nvSpPr>
        <p:spPr>
          <a:xfrm>
            <a:off x="1553868" y="3615312"/>
            <a:ext cx="293279" cy="29327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915483" y="4173270"/>
            <a:ext cx="1747417" cy="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81563" y="4856065"/>
            <a:ext cx="137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X+Error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915483" y="4817323"/>
            <a:ext cx="21065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78856" y="4207999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483" y="2691354"/>
            <a:ext cx="0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7080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87601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5089277" y="3356366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Control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33465" y="3350606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08434" y="3530275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3950856" y="3536035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312471" y="4872177"/>
            <a:ext cx="175581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48592" y="4881476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312470" y="2608087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24068" y="2256050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04530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Control</a:t>
            </a:r>
            <a:endParaRPr lang="en-US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08943" y="1417639"/>
            <a:ext cx="2959637" cy="5343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 smtClean="0"/>
              <a:t>P</a:t>
            </a:r>
            <a:r>
              <a:rPr lang="en-US" sz="2800" u="sng" dirty="0" smtClean="0"/>
              <a:t>roportional</a:t>
            </a:r>
          </a:p>
          <a:p>
            <a:endParaRPr lang="en-US" sz="2800" dirty="0"/>
          </a:p>
          <a:p>
            <a:r>
              <a:rPr lang="en-US" sz="2800" dirty="0" smtClean="0"/>
              <a:t>Present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b="1" dirty="0"/>
              <a:t>P</a:t>
            </a:r>
            <a:r>
              <a:rPr lang="en-US" sz="2400" dirty="0"/>
              <a:t>*Error </a:t>
            </a:r>
            <a:endParaRPr lang="en-US" sz="24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68580" y="1417639"/>
            <a:ext cx="2959637" cy="5343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 smtClean="0"/>
              <a:t>I</a:t>
            </a:r>
            <a:r>
              <a:rPr lang="en-US" sz="2800" u="sng" dirty="0" smtClean="0"/>
              <a:t>ntegral</a:t>
            </a:r>
          </a:p>
          <a:p>
            <a:endParaRPr lang="en-US" sz="2800" dirty="0" smtClean="0"/>
          </a:p>
          <a:p>
            <a:r>
              <a:rPr lang="en-US" sz="2800" dirty="0" smtClean="0"/>
              <a:t>Past</a:t>
            </a:r>
          </a:p>
          <a:p>
            <a:endParaRPr lang="en-US" sz="2800" dirty="0" smtClean="0"/>
          </a:p>
          <a:p>
            <a:r>
              <a:rPr lang="en-US" sz="2800" b="1" dirty="0"/>
              <a:t>I</a:t>
            </a:r>
            <a:r>
              <a:rPr lang="en-US" sz="2400" dirty="0" smtClean="0"/>
              <a:t>*Sum_of_Errors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55725" y="1417639"/>
            <a:ext cx="2959637" cy="5343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 smtClean="0"/>
              <a:t>D</a:t>
            </a:r>
            <a:r>
              <a:rPr lang="en-US" sz="2800" u="sng" dirty="0" smtClean="0"/>
              <a:t>erivative</a:t>
            </a:r>
          </a:p>
          <a:p>
            <a:endParaRPr lang="en-US" sz="2800" dirty="0"/>
          </a:p>
          <a:p>
            <a:r>
              <a:rPr lang="en-US" sz="2800" dirty="0" smtClean="0"/>
              <a:t>Future</a:t>
            </a:r>
          </a:p>
          <a:p>
            <a:endParaRPr lang="en-US" sz="2800" dirty="0" smtClean="0"/>
          </a:p>
          <a:p>
            <a:r>
              <a:rPr lang="en-US" sz="2800" b="1" dirty="0"/>
              <a:t>D</a:t>
            </a:r>
            <a:r>
              <a:rPr lang="en-US" sz="2400" dirty="0"/>
              <a:t>*(Error- Last_Error)</a:t>
            </a:r>
          </a:p>
          <a:p>
            <a:endParaRPr lang="en-US" sz="2800" dirty="0" smtClean="0"/>
          </a:p>
        </p:txBody>
      </p:sp>
      <p:sp>
        <p:nvSpPr>
          <p:cNvPr id="3" name="Snip Same Side Corner Rectangle 2"/>
          <p:cNvSpPr/>
          <p:nvPr/>
        </p:nvSpPr>
        <p:spPr>
          <a:xfrm>
            <a:off x="1069046" y="4173401"/>
            <a:ext cx="1023361" cy="703501"/>
          </a:xfrm>
          <a:prstGeom prst="snip2SameRect">
            <a:avLst>
              <a:gd name="adj1" fmla="val 43942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Snip Same Side Corner Rectangle 6"/>
          <p:cNvSpPr/>
          <p:nvPr/>
        </p:nvSpPr>
        <p:spPr>
          <a:xfrm>
            <a:off x="4227567" y="4447493"/>
            <a:ext cx="651669" cy="429409"/>
          </a:xfrm>
          <a:prstGeom prst="snip2SameRect">
            <a:avLst>
              <a:gd name="adj1" fmla="val 43942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Snip Same Side Corner Rectangle 7"/>
          <p:cNvSpPr/>
          <p:nvPr/>
        </p:nvSpPr>
        <p:spPr>
          <a:xfrm>
            <a:off x="7340402" y="4541894"/>
            <a:ext cx="508407" cy="335008"/>
          </a:xfrm>
          <a:prstGeom prst="snip2SameRect">
            <a:avLst>
              <a:gd name="adj1" fmla="val 43942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Snip Same Side Corner Rectangle 8"/>
          <p:cNvSpPr/>
          <p:nvPr/>
        </p:nvSpPr>
        <p:spPr>
          <a:xfrm>
            <a:off x="4051988" y="5490889"/>
            <a:ext cx="1023361" cy="703501"/>
          </a:xfrm>
          <a:prstGeom prst="snip2SameRect">
            <a:avLst>
              <a:gd name="adj1" fmla="val 43942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Snip Same Side Corner Rectangle 9"/>
          <p:cNvSpPr/>
          <p:nvPr/>
        </p:nvSpPr>
        <p:spPr>
          <a:xfrm>
            <a:off x="7282142" y="5764981"/>
            <a:ext cx="651669" cy="429409"/>
          </a:xfrm>
          <a:prstGeom prst="snip2SameRect">
            <a:avLst>
              <a:gd name="adj1" fmla="val 43942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Snip Same Side Corner Rectangle 10"/>
          <p:cNvSpPr/>
          <p:nvPr/>
        </p:nvSpPr>
        <p:spPr>
          <a:xfrm>
            <a:off x="1327908" y="5859382"/>
            <a:ext cx="508407" cy="335008"/>
          </a:xfrm>
          <a:prstGeom prst="snip2SameRect">
            <a:avLst>
              <a:gd name="adj1" fmla="val 43942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61281" y="3058062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+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820918" y="3058062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+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06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023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Position</a:t>
            </a:r>
            <a:r>
              <a:rPr lang="en-US" dirty="0"/>
              <a:t> </a:t>
            </a:r>
            <a:r>
              <a:rPr lang="en-US" dirty="0" smtClean="0"/>
              <a:t>Control Using PID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76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Block Diagram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26302" y="3355219"/>
            <a:ext cx="724043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8" idx="3"/>
          </p:cNvCxnSpPr>
          <p:nvPr/>
        </p:nvCxnSpPr>
        <p:spPr>
          <a:xfrm>
            <a:off x="7394109" y="3355219"/>
            <a:ext cx="1331294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498197" y="1824535"/>
            <a:ext cx="1234433" cy="747821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59676" y="2981308"/>
            <a:ext cx="1234433" cy="747821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Motor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825278" y="3355219"/>
            <a:ext cx="0" cy="2015837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940889" y="5345922"/>
            <a:ext cx="5884389" cy="0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52127" y="3557002"/>
            <a:ext cx="0" cy="181405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2904721" y="2198446"/>
            <a:ext cx="593476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7" idx="3"/>
          </p:cNvCxnSpPr>
          <p:nvPr/>
        </p:nvCxnSpPr>
        <p:spPr>
          <a:xfrm>
            <a:off x="4732630" y="3355219"/>
            <a:ext cx="475864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06876" y="3170553"/>
            <a:ext cx="29050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498197" y="2981308"/>
            <a:ext cx="1234433" cy="747821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8" name="Straight Arrow Connector 17"/>
          <p:cNvCxnSpPr>
            <a:stCxn id="4" idx="6"/>
            <a:endCxn id="17" idx="1"/>
          </p:cNvCxnSpPr>
          <p:nvPr/>
        </p:nvCxnSpPr>
        <p:spPr>
          <a:xfrm flipV="1">
            <a:off x="2176907" y="3355219"/>
            <a:ext cx="1321290" cy="3336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498197" y="4178669"/>
            <a:ext cx="1234433" cy="747821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endCxn id="19" idx="1"/>
          </p:cNvCxnSpPr>
          <p:nvPr/>
        </p:nvCxnSpPr>
        <p:spPr>
          <a:xfrm>
            <a:off x="2904721" y="4552580"/>
            <a:ext cx="593476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710872" y="3125537"/>
            <a:ext cx="466035" cy="46603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208494" y="3125537"/>
            <a:ext cx="466035" cy="46603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>
            <a:endCxn id="7" idx="3"/>
          </p:cNvCxnSpPr>
          <p:nvPr/>
        </p:nvCxnSpPr>
        <p:spPr>
          <a:xfrm flipH="1">
            <a:off x="4732630" y="2198446"/>
            <a:ext cx="708906" cy="0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441536" y="3608766"/>
            <a:ext cx="0" cy="94381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9" idx="3"/>
          </p:cNvCxnSpPr>
          <p:nvPr/>
        </p:nvCxnSpPr>
        <p:spPr>
          <a:xfrm flipH="1">
            <a:off x="4732630" y="4552580"/>
            <a:ext cx="708906" cy="0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4" idx="0"/>
          </p:cNvCxnSpPr>
          <p:nvPr/>
        </p:nvCxnSpPr>
        <p:spPr>
          <a:xfrm flipH="1">
            <a:off x="5441512" y="2198446"/>
            <a:ext cx="24" cy="92709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6"/>
            <a:endCxn id="8" idx="1"/>
          </p:cNvCxnSpPr>
          <p:nvPr/>
        </p:nvCxnSpPr>
        <p:spPr>
          <a:xfrm flipV="1">
            <a:off x="5674529" y="3355219"/>
            <a:ext cx="485147" cy="3336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904721" y="2166030"/>
            <a:ext cx="0" cy="1192525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904721" y="3378521"/>
            <a:ext cx="0" cy="1192525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306264" y="3013746"/>
            <a:ext cx="35661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166485" y="3152942"/>
            <a:ext cx="35661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308349" y="3272752"/>
            <a:ext cx="35661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54" name="Straight Connector 53"/>
          <p:cNvCxnSpPr>
            <a:stCxn id="24" idx="1"/>
            <a:endCxn id="24" idx="5"/>
          </p:cNvCxnSpPr>
          <p:nvPr/>
        </p:nvCxnSpPr>
        <p:spPr>
          <a:xfrm>
            <a:off x="5276743" y="3193786"/>
            <a:ext cx="329537" cy="3295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4" idx="7"/>
            <a:endCxn id="24" idx="3"/>
          </p:cNvCxnSpPr>
          <p:nvPr/>
        </p:nvCxnSpPr>
        <p:spPr>
          <a:xfrm flipH="1">
            <a:off x="5276743" y="3193786"/>
            <a:ext cx="329537" cy="3295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767841" y="3193068"/>
            <a:ext cx="329537" cy="3295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767841" y="3193068"/>
            <a:ext cx="329537" cy="3295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18527" y="3270301"/>
            <a:ext cx="26318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662273" y="3158115"/>
            <a:ext cx="35661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37279" y="3152942"/>
            <a:ext cx="78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270100" y="4164011"/>
            <a:ext cx="67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209233" y="2968276"/>
            <a:ext cx="66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613261" y="2894267"/>
            <a:ext cx="85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7930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Block Diagram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26302" y="3355219"/>
            <a:ext cx="724043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8" idx="3"/>
          </p:cNvCxnSpPr>
          <p:nvPr/>
        </p:nvCxnSpPr>
        <p:spPr>
          <a:xfrm>
            <a:off x="7394109" y="3355219"/>
            <a:ext cx="1331294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498197" y="1824535"/>
            <a:ext cx="1234433" cy="747821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59676" y="2981308"/>
            <a:ext cx="1234433" cy="747821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Motor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825278" y="3355219"/>
            <a:ext cx="0" cy="2015837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940889" y="5345922"/>
            <a:ext cx="5884389" cy="0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52127" y="3557002"/>
            <a:ext cx="0" cy="181405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2904721" y="2198446"/>
            <a:ext cx="593476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7" idx="3"/>
          </p:cNvCxnSpPr>
          <p:nvPr/>
        </p:nvCxnSpPr>
        <p:spPr>
          <a:xfrm>
            <a:off x="4732630" y="3355219"/>
            <a:ext cx="475864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06876" y="3170553"/>
            <a:ext cx="29050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498197" y="2981308"/>
            <a:ext cx="1234433" cy="747821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8" name="Straight Arrow Connector 17"/>
          <p:cNvCxnSpPr>
            <a:stCxn id="4" idx="6"/>
            <a:endCxn id="17" idx="1"/>
          </p:cNvCxnSpPr>
          <p:nvPr/>
        </p:nvCxnSpPr>
        <p:spPr>
          <a:xfrm flipV="1">
            <a:off x="2176907" y="3355219"/>
            <a:ext cx="1321290" cy="3336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498197" y="4178669"/>
            <a:ext cx="1234433" cy="747821"/>
          </a:xfrm>
          <a:prstGeom prst="round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endCxn id="19" idx="1"/>
          </p:cNvCxnSpPr>
          <p:nvPr/>
        </p:nvCxnSpPr>
        <p:spPr>
          <a:xfrm>
            <a:off x="2904721" y="4552580"/>
            <a:ext cx="593476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710872" y="3125537"/>
            <a:ext cx="466035" cy="46603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208494" y="3125537"/>
            <a:ext cx="466035" cy="46603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>
            <a:endCxn id="7" idx="3"/>
          </p:cNvCxnSpPr>
          <p:nvPr/>
        </p:nvCxnSpPr>
        <p:spPr>
          <a:xfrm flipH="1">
            <a:off x="4732630" y="2198446"/>
            <a:ext cx="708906" cy="0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441536" y="3608766"/>
            <a:ext cx="0" cy="94381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9" idx="3"/>
          </p:cNvCxnSpPr>
          <p:nvPr/>
        </p:nvCxnSpPr>
        <p:spPr>
          <a:xfrm flipH="1">
            <a:off x="4732630" y="4552580"/>
            <a:ext cx="708906" cy="0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4" idx="0"/>
          </p:cNvCxnSpPr>
          <p:nvPr/>
        </p:nvCxnSpPr>
        <p:spPr>
          <a:xfrm flipH="1">
            <a:off x="5441512" y="2198446"/>
            <a:ext cx="24" cy="92709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6"/>
            <a:endCxn id="8" idx="1"/>
          </p:cNvCxnSpPr>
          <p:nvPr/>
        </p:nvCxnSpPr>
        <p:spPr>
          <a:xfrm flipV="1">
            <a:off x="5674529" y="3355219"/>
            <a:ext cx="485147" cy="3336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904721" y="2166030"/>
            <a:ext cx="0" cy="1192525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904721" y="3378521"/>
            <a:ext cx="0" cy="1192525"/>
          </a:xfrm>
          <a:prstGeom prst="line">
            <a:avLst/>
          </a:prstGeom>
          <a:ln w="571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306264" y="3013746"/>
            <a:ext cx="35661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166485" y="3152942"/>
            <a:ext cx="35661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308349" y="3272752"/>
            <a:ext cx="35661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54" name="Straight Connector 53"/>
          <p:cNvCxnSpPr>
            <a:stCxn id="24" idx="1"/>
            <a:endCxn id="24" idx="5"/>
          </p:cNvCxnSpPr>
          <p:nvPr/>
        </p:nvCxnSpPr>
        <p:spPr>
          <a:xfrm>
            <a:off x="5276743" y="3193786"/>
            <a:ext cx="329537" cy="3295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4" idx="7"/>
            <a:endCxn id="24" idx="3"/>
          </p:cNvCxnSpPr>
          <p:nvPr/>
        </p:nvCxnSpPr>
        <p:spPr>
          <a:xfrm flipH="1">
            <a:off x="5276743" y="3193786"/>
            <a:ext cx="329537" cy="3295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767841" y="3193068"/>
            <a:ext cx="329537" cy="3295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767841" y="3193068"/>
            <a:ext cx="329537" cy="3295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18527" y="3270301"/>
            <a:ext cx="26318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662273" y="3158115"/>
            <a:ext cx="35661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37279" y="3152942"/>
            <a:ext cx="78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270100" y="4164011"/>
            <a:ext cx="67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209233" y="2968276"/>
            <a:ext cx="66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613261" y="2894267"/>
            <a:ext cx="85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8016658" y="3608766"/>
            <a:ext cx="198086" cy="6417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7663081" y="3243429"/>
            <a:ext cx="353577" cy="353577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910536" y="4250503"/>
            <a:ext cx="95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872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0234"/>
            <a:ext cx="8229600" cy="1143000"/>
          </a:xfrm>
        </p:spPr>
        <p:txBody>
          <a:bodyPr/>
          <a:lstStyle/>
          <a:p>
            <a:r>
              <a:rPr lang="en-US" dirty="0" smtClean="0"/>
              <a:t>Proportional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82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Loop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339219" y="1598499"/>
            <a:ext cx="2477772" cy="1616259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Physical</a:t>
            </a:r>
          </a:p>
          <a:p>
            <a:pPr algn="ctr"/>
            <a:r>
              <a:rPr lang="en-US" sz="2000" dirty="0" smtClean="0"/>
              <a:t>World</a:t>
            </a:r>
          </a:p>
        </p:txBody>
      </p:sp>
      <p:sp>
        <p:nvSpPr>
          <p:cNvPr id="5" name="Cloud 4"/>
          <p:cNvSpPr/>
          <p:nvPr/>
        </p:nvSpPr>
        <p:spPr>
          <a:xfrm>
            <a:off x="3339219" y="5027820"/>
            <a:ext cx="2477772" cy="1616259"/>
          </a:xfrm>
          <a:prstGeom prst="clou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Desired</a:t>
            </a:r>
          </a:p>
          <a:p>
            <a:pPr algn="ctr"/>
            <a:r>
              <a:rPr lang="en-US" sz="2000" dirty="0" smtClean="0"/>
              <a:t>World</a:t>
            </a:r>
          </a:p>
        </p:txBody>
      </p:sp>
      <p:cxnSp>
        <p:nvCxnSpPr>
          <p:cNvPr id="6" name="Curved Connector 5"/>
          <p:cNvCxnSpPr>
            <a:stCxn id="5" idx="2"/>
            <a:endCxn id="4" idx="2"/>
          </p:cNvCxnSpPr>
          <p:nvPr/>
        </p:nvCxnSpPr>
        <p:spPr>
          <a:xfrm rot="10800000">
            <a:off x="3346905" y="2406630"/>
            <a:ext cx="12700" cy="3429321"/>
          </a:xfrm>
          <a:prstGeom prst="curvedConnector3">
            <a:avLst>
              <a:gd name="adj1" fmla="val 13118984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6443" y="3916322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</a:p>
        </p:txBody>
      </p:sp>
      <p:cxnSp>
        <p:nvCxnSpPr>
          <p:cNvPr id="8" name="Curved Connector 7"/>
          <p:cNvCxnSpPr>
            <a:stCxn id="4" idx="0"/>
            <a:endCxn id="5" idx="0"/>
          </p:cNvCxnSpPr>
          <p:nvPr/>
        </p:nvCxnSpPr>
        <p:spPr>
          <a:xfrm>
            <a:off x="5814926" y="2406629"/>
            <a:ext cx="12700" cy="3429321"/>
          </a:xfrm>
          <a:prstGeom prst="curvedConnector3">
            <a:avLst>
              <a:gd name="adj1" fmla="val 12165661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83849" y="3916323"/>
            <a:ext cx="90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14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692289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Control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6477" y="3416051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11446" y="359572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1553868" y="360148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915483" y="4937622"/>
            <a:ext cx="175581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51604" y="4946921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482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7080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660846" y="1552700"/>
            <a:ext cx="4329967" cy="4063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/>
              <a:t>Motor = P * Error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9609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692289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Control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6477" y="3416051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11446" y="359572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1553868" y="360148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915483" y="4937622"/>
            <a:ext cx="175581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51604" y="4946921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482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7080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660846" y="1552700"/>
            <a:ext cx="4329967" cy="4063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/>
              <a:t>Motor = P * Error</a:t>
            </a:r>
          </a:p>
          <a:p>
            <a:pPr algn="l"/>
            <a:r>
              <a:rPr lang="en-US" sz="2800" dirty="0" smtClean="0"/>
              <a:t>100	 = 2 * 50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7599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692289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Control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20113" y="3416051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095082" y="359572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2637504" y="360148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999119" y="4937622"/>
            <a:ext cx="67217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30720" y="4946921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482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7080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660846" y="1552700"/>
            <a:ext cx="4329967" cy="4063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/>
              <a:t>Motor = P * Error</a:t>
            </a:r>
          </a:p>
          <a:p>
            <a:pPr algn="l"/>
            <a:r>
              <a:rPr lang="en-US" sz="2800" dirty="0" smtClean="0"/>
              <a:t>20</a:t>
            </a:r>
            <a:r>
              <a:rPr lang="en-US" sz="2800" dirty="0"/>
              <a:t>	</a:t>
            </a:r>
            <a:r>
              <a:rPr lang="en-US" sz="2800" dirty="0" smtClean="0"/>
              <a:t>	 = 2 * 10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734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692289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Control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44453" y="3416051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19422" y="359572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3161844" y="360148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4" name="TextBox 23"/>
          <p:cNvSpPr txBox="1"/>
          <p:nvPr/>
        </p:nvSpPr>
        <p:spPr>
          <a:xfrm>
            <a:off x="2874424" y="4944570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482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7080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660846" y="1552700"/>
            <a:ext cx="4329967" cy="4063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/>
              <a:t>Motor = P * Error</a:t>
            </a:r>
          </a:p>
          <a:p>
            <a:pPr algn="l"/>
            <a:r>
              <a:rPr lang="en-US" sz="2800" dirty="0" smtClean="0"/>
              <a:t>1</a:t>
            </a:r>
            <a:r>
              <a:rPr lang="en-US" sz="2800" dirty="0"/>
              <a:t>	</a:t>
            </a:r>
            <a:r>
              <a:rPr lang="en-US" sz="2800" dirty="0" smtClean="0"/>
              <a:t>	 = 2 * 1</a:t>
            </a:r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309681" y="4937622"/>
            <a:ext cx="36161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369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Control</a:t>
            </a:r>
            <a:endParaRPr lang="en-US" dirty="0"/>
          </a:p>
        </p:txBody>
      </p:sp>
      <p:pic>
        <p:nvPicPr>
          <p:cNvPr id="4" name="Content Placeholder 3" descr="P_5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753379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0234"/>
            <a:ext cx="8229600" cy="1143000"/>
          </a:xfrm>
        </p:spPr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7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6454" y="341605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384096" y="4944570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24922" y="1417637"/>
            <a:ext cx="4065892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 smtClean="0"/>
              <a:t>Error_Sum</a:t>
            </a:r>
            <a:r>
              <a:rPr lang="en-US" sz="2800" b="1" dirty="0" smtClean="0"/>
              <a:t>   =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+ Error</a:t>
            </a:r>
          </a:p>
          <a:p>
            <a:pPr algn="l"/>
            <a:r>
              <a:rPr lang="en-US" sz="2800" dirty="0" smtClean="0"/>
              <a:t>50			= 0 + 50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95			= 50 + 45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115			= 95 + 20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115			= 115 + 0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75			= 115 + -40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25			= 75 + -50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-35			= 25 + -60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-85			= -35 + -50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b="1" dirty="0" smtClean="0"/>
              <a:t>Motor	= I *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</a:t>
            </a:r>
          </a:p>
          <a:p>
            <a:pPr algn="l"/>
            <a:r>
              <a:rPr lang="en-US" sz="2800" dirty="0" smtClean="0"/>
              <a:t>25			= 0.5 * 50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48			= 0.5 * 95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38	 		= 0.5 * 75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13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25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-17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-35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-43	 </a:t>
            </a:r>
            <a:r>
              <a:rPr lang="en-US" sz="2800" dirty="0">
                <a:solidFill>
                  <a:srgbClr val="FFFFFF"/>
                </a:solidFill>
              </a:rPr>
              <a:t>		= 0.5 * </a:t>
            </a:r>
            <a:r>
              <a:rPr lang="en-US" sz="2800" dirty="0" smtClean="0">
                <a:solidFill>
                  <a:srgbClr val="FFFFFF"/>
                </a:solidFill>
              </a:rPr>
              <a:t>-85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147975" y="4937622"/>
            <a:ext cx="1755812" cy="694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27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7824" y="341605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457192" y="4944570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24922" y="1417637"/>
            <a:ext cx="4065892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 smtClean="0"/>
              <a:t>Error_Sum</a:t>
            </a:r>
            <a:r>
              <a:rPr lang="en-US" sz="2800" b="1" dirty="0" smtClean="0"/>
              <a:t>   =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+ Error</a:t>
            </a:r>
          </a:p>
          <a:p>
            <a:pPr algn="l"/>
            <a:r>
              <a:rPr lang="en-US" sz="2800" dirty="0" smtClean="0"/>
              <a:t>50			= 0 + 50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95			= 50 + 45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115			= 95 + 20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115			= 115 + 0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75			= 115 + -40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25			= 75 + -50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-35			= 25 + -60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-85			= -35 + -50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b="1" dirty="0" smtClean="0"/>
              <a:t>Motor	= I *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</a:t>
            </a:r>
          </a:p>
          <a:p>
            <a:pPr algn="l"/>
            <a:r>
              <a:rPr lang="en-US" sz="2800" dirty="0" smtClean="0"/>
              <a:t>25			= 0.5 *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48			= 0.5 * 95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38	 		= 0.5 * 75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13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25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-17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-35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-43	 </a:t>
            </a:r>
            <a:r>
              <a:rPr lang="en-US" sz="2800" dirty="0">
                <a:solidFill>
                  <a:srgbClr val="FFFFFF"/>
                </a:solidFill>
              </a:rPr>
              <a:t>		= 0.5 * </a:t>
            </a:r>
            <a:r>
              <a:rPr lang="en-US" sz="2800" dirty="0" smtClean="0">
                <a:solidFill>
                  <a:srgbClr val="FFFFFF"/>
                </a:solidFill>
              </a:rPr>
              <a:t>-85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236830" y="4937622"/>
            <a:ext cx="1666957" cy="694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620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91382" y="342181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833330" y="4937622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24922" y="1417637"/>
            <a:ext cx="4065892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 smtClean="0"/>
              <a:t>Error_Sum</a:t>
            </a:r>
            <a:r>
              <a:rPr lang="en-US" sz="2800" b="1" dirty="0" smtClean="0"/>
              <a:t>   =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+ Error</a:t>
            </a:r>
          </a:p>
          <a:p>
            <a:pPr algn="l"/>
            <a:r>
              <a:rPr lang="en-US" sz="2800" dirty="0" smtClean="0"/>
              <a:t>50			= 0 + 50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95			= 50 + 45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95 + 20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115			= 115 + 0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75			= 115 + -40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25			= 75 + -50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-35			= 25 + -60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-85			= -35 + -50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b="1" dirty="0" smtClean="0"/>
              <a:t>Motor	= I *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</a:t>
            </a:r>
          </a:p>
          <a:p>
            <a:pPr algn="l"/>
            <a:r>
              <a:rPr lang="en-US" sz="2800" dirty="0" smtClean="0"/>
              <a:t>25			= 0.5 *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48			= 0.5 * 95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38	 		= 0.5 * 75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13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25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-17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-35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-43	 </a:t>
            </a:r>
            <a:r>
              <a:rPr lang="en-US" sz="2800" dirty="0">
                <a:solidFill>
                  <a:srgbClr val="FFFFFF"/>
                </a:solidFill>
              </a:rPr>
              <a:t>		= 0.5 * </a:t>
            </a:r>
            <a:r>
              <a:rPr lang="en-US" sz="2800" dirty="0" smtClean="0">
                <a:solidFill>
                  <a:srgbClr val="FFFFFF"/>
                </a:solidFill>
              </a:rPr>
              <a:t>-85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970388" y="4937622"/>
            <a:ext cx="9334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901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24781" y="342693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24922" y="1417637"/>
            <a:ext cx="4065892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 smtClean="0"/>
              <a:t>Error_Sum</a:t>
            </a:r>
            <a:r>
              <a:rPr lang="en-US" sz="2800" b="1" dirty="0" smtClean="0"/>
              <a:t>   =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+ Error</a:t>
            </a:r>
          </a:p>
          <a:p>
            <a:pPr algn="l"/>
            <a:r>
              <a:rPr lang="en-US" sz="2800" dirty="0" smtClean="0"/>
              <a:t>50			= 0 + 50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95			= 50 + 45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95 + 20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115 + 0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75			= 115 + -40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25			= 75 + -50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-35			= 25 + -60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-85			= -35 + -50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b="1" dirty="0" smtClean="0"/>
              <a:t>Motor	= I *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</a:t>
            </a:r>
          </a:p>
          <a:p>
            <a:pPr algn="l"/>
            <a:r>
              <a:rPr lang="en-US" sz="2800" dirty="0" smtClean="0"/>
              <a:t>25			= 0.5 *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48			= 0.5 * 95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38	 		= 0.5 * 75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13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25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-17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-35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-43	 </a:t>
            </a:r>
            <a:r>
              <a:rPr lang="en-US" sz="2800" dirty="0">
                <a:solidFill>
                  <a:srgbClr val="FFFFFF"/>
                </a:solidFill>
              </a:rPr>
              <a:t>		= 0.5 * </a:t>
            </a:r>
            <a:r>
              <a:rPr lang="en-US" sz="2800" dirty="0" smtClean="0">
                <a:solidFill>
                  <a:srgbClr val="FFFFFF"/>
                </a:solidFill>
              </a:rPr>
              <a:t>-85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661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??? Loop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57968" y="4477429"/>
            <a:ext cx="0" cy="56835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57968" y="5045785"/>
            <a:ext cx="371008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056018" y="5045785"/>
            <a:ext cx="301950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86960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357968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118193" y="3997879"/>
            <a:ext cx="479550" cy="479550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53023" y="4060055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44887" y="4122231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55548" y="4122231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63555" y="4184407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56447" y="4533672"/>
            <a:ext cx="154214" cy="154101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4"/>
            <a:endCxn id="29" idx="0"/>
          </p:cNvCxnSpPr>
          <p:nvPr/>
        </p:nvCxnSpPr>
        <p:spPr>
          <a:xfrm>
            <a:off x="5933554" y="4392903"/>
            <a:ext cx="0" cy="14076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889681" y="4302679"/>
            <a:ext cx="87745" cy="90224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89242" y="3591647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64211" y="3771316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2506633" y="3777076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49422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29800" y="342181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529800" y="4937622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24922" y="1417637"/>
            <a:ext cx="4065892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 smtClean="0"/>
              <a:t>Error_Sum</a:t>
            </a:r>
            <a:r>
              <a:rPr lang="en-US" sz="2800" b="1" dirty="0" smtClean="0"/>
              <a:t>   =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+ Error</a:t>
            </a:r>
          </a:p>
          <a:p>
            <a:pPr algn="l"/>
            <a:r>
              <a:rPr lang="en-US" sz="2800" dirty="0" smtClean="0"/>
              <a:t>50			= 0 + 50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95			= 50 + 45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95 + 20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115 + 0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75			= 115 + -40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25			= 75 + -50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-35			= 25 + -60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-85			= -35 + -50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b="1" dirty="0" smtClean="0"/>
              <a:t>Motor	= I *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</a:t>
            </a:r>
          </a:p>
          <a:p>
            <a:pPr algn="l"/>
            <a:r>
              <a:rPr lang="en-US" sz="2800" dirty="0" smtClean="0"/>
              <a:t>25			= 0.5 *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48			= 0.5 * 95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38	 		= 0.5 * 75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13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25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-17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-35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-43	 </a:t>
            </a:r>
            <a:r>
              <a:rPr lang="en-US" sz="2800" dirty="0">
                <a:solidFill>
                  <a:srgbClr val="FFFFFF"/>
                </a:solidFill>
              </a:rPr>
              <a:t>		= 0.5 * </a:t>
            </a:r>
            <a:r>
              <a:rPr lang="en-US" sz="2800" dirty="0" smtClean="0">
                <a:solidFill>
                  <a:srgbClr val="FFFFFF"/>
                </a:solidFill>
              </a:rPr>
              <a:t>-85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835452" y="4932459"/>
            <a:ext cx="67335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700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57688" y="342181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602866" y="4937622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24922" y="1417637"/>
            <a:ext cx="4065892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 smtClean="0"/>
              <a:t>Error_Sum</a:t>
            </a:r>
            <a:r>
              <a:rPr lang="en-US" sz="2800" b="1" dirty="0" smtClean="0"/>
              <a:t>   =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+ Error</a:t>
            </a:r>
          </a:p>
          <a:p>
            <a:pPr algn="l"/>
            <a:r>
              <a:rPr lang="en-US" sz="2800" dirty="0" smtClean="0"/>
              <a:t>50			= 0 + 50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95			= 50 + 45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95 + 20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115 + 0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75			= 115 + -40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25			= 75 + -50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-35			= 25 + -60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-85			= -35 + -50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b="1" dirty="0" smtClean="0"/>
              <a:t>Motor	= I *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</a:t>
            </a:r>
          </a:p>
          <a:p>
            <a:pPr algn="l"/>
            <a:r>
              <a:rPr lang="en-US" sz="2800" dirty="0" smtClean="0"/>
              <a:t>25			= 0.5 *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48			= 0.5 * 95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38	 		= 0.5 * 75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13</a:t>
            </a:r>
            <a:r>
              <a:rPr lang="en-US" sz="2800" dirty="0">
                <a:solidFill>
                  <a:srgbClr val="000000"/>
                </a:solidFill>
              </a:rPr>
              <a:t>			= 0.5 * </a:t>
            </a:r>
            <a:r>
              <a:rPr lang="en-US" sz="2800" dirty="0" smtClean="0">
                <a:solidFill>
                  <a:srgbClr val="000000"/>
                </a:solidFill>
              </a:rPr>
              <a:t>25</a:t>
            </a:r>
            <a:endParaRPr lang="en-US" sz="2800" dirty="0">
              <a:solidFill>
                <a:srgbClr val="000000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-17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-35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-43	 </a:t>
            </a:r>
            <a:r>
              <a:rPr lang="en-US" sz="2800" dirty="0">
                <a:solidFill>
                  <a:srgbClr val="FFFFFF"/>
                </a:solidFill>
              </a:rPr>
              <a:t>		= 0.5 * </a:t>
            </a:r>
            <a:r>
              <a:rPr lang="en-US" sz="2800" dirty="0" smtClean="0">
                <a:solidFill>
                  <a:srgbClr val="FFFFFF"/>
                </a:solidFill>
              </a:rPr>
              <a:t>-85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835452" y="4932459"/>
            <a:ext cx="80124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11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835452" y="342181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712512" y="4937622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24922" y="1417637"/>
            <a:ext cx="4065892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 smtClean="0"/>
              <a:t>Error_Sum</a:t>
            </a:r>
            <a:r>
              <a:rPr lang="en-US" sz="2800" b="1" dirty="0" smtClean="0"/>
              <a:t>   =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+ Error</a:t>
            </a:r>
          </a:p>
          <a:p>
            <a:pPr algn="l"/>
            <a:r>
              <a:rPr lang="en-US" sz="2800" dirty="0" smtClean="0"/>
              <a:t>50			= 0 + 50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95			= 50 + 45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95 + 20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115 + 0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75			= 115 + -40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25			= 75 + -50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-35			= 25 + -60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-85			= -35 + -50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b="1" dirty="0" smtClean="0"/>
              <a:t>Motor	= I *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</a:t>
            </a:r>
          </a:p>
          <a:p>
            <a:pPr algn="l"/>
            <a:r>
              <a:rPr lang="en-US" sz="2800" dirty="0" smtClean="0"/>
              <a:t>25			= 0.5 *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48			= 0.5 * 95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38	 		= 0.5 * 75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13</a:t>
            </a:r>
            <a:r>
              <a:rPr lang="en-US" sz="2800" dirty="0">
                <a:solidFill>
                  <a:srgbClr val="000000"/>
                </a:solidFill>
              </a:rPr>
              <a:t>			= 0.5 * </a:t>
            </a:r>
            <a:r>
              <a:rPr lang="en-US" sz="2800" dirty="0" smtClean="0">
                <a:solidFill>
                  <a:srgbClr val="000000"/>
                </a:solidFill>
              </a:rPr>
              <a:t>25</a:t>
            </a:r>
            <a:endParaRPr lang="en-US" sz="2800" dirty="0">
              <a:solidFill>
                <a:srgbClr val="000000"/>
              </a:solidFill>
            </a:endParaRP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-17</a:t>
            </a:r>
            <a:r>
              <a:rPr lang="en-US" sz="2800" dirty="0">
                <a:solidFill>
                  <a:srgbClr val="000000"/>
                </a:solidFill>
              </a:rPr>
              <a:t>			= 0.5 * </a:t>
            </a:r>
            <a:r>
              <a:rPr lang="en-US" sz="2800" dirty="0" smtClean="0">
                <a:solidFill>
                  <a:srgbClr val="000000"/>
                </a:solidFill>
              </a:rPr>
              <a:t>-35</a:t>
            </a:r>
            <a:endParaRPr lang="en-US" sz="2800" dirty="0">
              <a:solidFill>
                <a:srgbClr val="000000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-43	 </a:t>
            </a:r>
            <a:r>
              <a:rPr lang="en-US" sz="2800" dirty="0">
                <a:solidFill>
                  <a:srgbClr val="FFFFFF"/>
                </a:solidFill>
              </a:rPr>
              <a:t>		= 0.5 * </a:t>
            </a:r>
            <a:r>
              <a:rPr lang="en-US" sz="2800" dirty="0" smtClean="0">
                <a:solidFill>
                  <a:srgbClr val="FFFFFF"/>
                </a:solidFill>
              </a:rPr>
              <a:t>-85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835452" y="4932459"/>
            <a:ext cx="97900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111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97501" y="3425187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644582" y="4937622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24922" y="1417637"/>
            <a:ext cx="4065892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 smtClean="0"/>
              <a:t>Error_Sum</a:t>
            </a:r>
            <a:r>
              <a:rPr lang="en-US" sz="2800" b="1" dirty="0" smtClean="0"/>
              <a:t>   =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+ Error</a:t>
            </a:r>
          </a:p>
          <a:p>
            <a:pPr algn="l"/>
            <a:r>
              <a:rPr lang="en-US" sz="2800" dirty="0" smtClean="0"/>
              <a:t>50			= 0 + 50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95			= 50 + 45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95 + 20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115 + 0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75			= 115 + -40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25			= 75 + -50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-35			= 25 + -60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-75			= -35 + -40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b="1" dirty="0" smtClean="0"/>
              <a:t>Motor	= I *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</a:t>
            </a:r>
          </a:p>
          <a:p>
            <a:pPr algn="l"/>
            <a:r>
              <a:rPr lang="en-US" sz="2800" dirty="0" smtClean="0"/>
              <a:t>25			= 0.5 *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48			= 0.5 * 95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38	 		= 0.5 * 75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13</a:t>
            </a:r>
            <a:r>
              <a:rPr lang="en-US" sz="2800" dirty="0">
                <a:solidFill>
                  <a:srgbClr val="000000"/>
                </a:solidFill>
              </a:rPr>
              <a:t>			= 0.5 * </a:t>
            </a:r>
            <a:r>
              <a:rPr lang="en-US" sz="2800" dirty="0" smtClean="0">
                <a:solidFill>
                  <a:srgbClr val="000000"/>
                </a:solidFill>
              </a:rPr>
              <a:t>25</a:t>
            </a:r>
            <a:endParaRPr lang="en-US" sz="2800" dirty="0">
              <a:solidFill>
                <a:srgbClr val="000000"/>
              </a:solidFill>
            </a:endParaRP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-17</a:t>
            </a:r>
            <a:r>
              <a:rPr lang="en-US" sz="2800" dirty="0">
                <a:solidFill>
                  <a:srgbClr val="000000"/>
                </a:solidFill>
              </a:rPr>
              <a:t>			= 0.5 * </a:t>
            </a:r>
            <a:r>
              <a:rPr lang="en-US" sz="2800" dirty="0" smtClean="0">
                <a:solidFill>
                  <a:srgbClr val="000000"/>
                </a:solidFill>
              </a:rPr>
              <a:t>-35</a:t>
            </a:r>
            <a:endParaRPr lang="en-US" sz="2800" dirty="0">
              <a:solidFill>
                <a:srgbClr val="000000"/>
              </a:solidFill>
            </a:endParaRP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-38	 </a:t>
            </a:r>
            <a:r>
              <a:rPr lang="en-US" sz="2800" dirty="0">
                <a:solidFill>
                  <a:srgbClr val="000000"/>
                </a:solidFill>
              </a:rPr>
              <a:t>		= 0.5 * </a:t>
            </a:r>
            <a:r>
              <a:rPr lang="en-US" sz="2800" dirty="0" smtClean="0">
                <a:solidFill>
                  <a:srgbClr val="000000"/>
                </a:solidFill>
              </a:rPr>
              <a:t>-75</a:t>
            </a:r>
            <a:endParaRPr lang="en-US" sz="2800" dirty="0">
              <a:solidFill>
                <a:srgbClr val="000000"/>
              </a:solidFill>
            </a:endParaRPr>
          </a:p>
          <a:p>
            <a:pPr algn="l"/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835452" y="4932459"/>
            <a:ext cx="84105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802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  <p:pic>
        <p:nvPicPr>
          <p:cNvPr id="4" name="Content Placeholder 3" descr="I_5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9251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0234"/>
            <a:ext cx="8229600" cy="1143000"/>
          </a:xfrm>
        </p:spPr>
        <p:txBody>
          <a:bodyPr/>
          <a:lstStyle/>
          <a:p>
            <a:r>
              <a:rPr lang="en-US" dirty="0" smtClean="0"/>
              <a:t>Derivative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7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6454" y="341605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384096" y="4944570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800468" y="1417637"/>
            <a:ext cx="5190346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/>
          </a:p>
          <a:p>
            <a:pPr algn="l"/>
            <a:r>
              <a:rPr lang="en-US" sz="2800" b="1" dirty="0" smtClean="0"/>
              <a:t>Motor	= D* (Error – </a:t>
            </a:r>
            <a:r>
              <a:rPr lang="en-US" sz="2800" b="1" dirty="0" err="1" smtClean="0"/>
              <a:t>Last_Error</a:t>
            </a:r>
            <a:r>
              <a:rPr lang="en-US" sz="2800" b="1" dirty="0"/>
              <a:t>)</a:t>
            </a:r>
            <a:endParaRPr lang="en-US" sz="2800" b="1" dirty="0" smtClean="0"/>
          </a:p>
          <a:p>
            <a:pPr marL="514350" indent="-514350" algn="l">
              <a:buAutoNum type="arabicPlain" startAt="25"/>
            </a:pPr>
            <a:r>
              <a:rPr lang="en-US" sz="2800" dirty="0" smtClean="0"/>
              <a:t>         	= 0.5 * (50 – 0)</a:t>
            </a:r>
          </a:p>
          <a:p>
            <a:pPr algn="l"/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147975" y="4937622"/>
            <a:ext cx="1755812" cy="694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014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05090" y="341605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522982" y="4954174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800468" y="1417637"/>
            <a:ext cx="5190346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/>
          </a:p>
          <a:p>
            <a:pPr algn="l"/>
            <a:r>
              <a:rPr lang="en-US" sz="2800" b="1" dirty="0" smtClean="0"/>
              <a:t>Motor	= D* (Error – </a:t>
            </a:r>
            <a:r>
              <a:rPr lang="en-US" sz="2800" b="1" dirty="0" err="1" smtClean="0"/>
              <a:t>Last_Error</a:t>
            </a:r>
            <a:r>
              <a:rPr lang="en-US" sz="2800" b="1" dirty="0"/>
              <a:t>)</a:t>
            </a:r>
            <a:endParaRPr lang="en-US" sz="2800" b="1" dirty="0" smtClean="0"/>
          </a:p>
          <a:p>
            <a:pPr algn="l"/>
            <a:r>
              <a:rPr lang="en-US" sz="2800" dirty="0" smtClean="0"/>
              <a:t>25			= 0.5 * (50 – 0)</a:t>
            </a:r>
          </a:p>
          <a:p>
            <a:pPr algn="l"/>
            <a:r>
              <a:rPr lang="en-US" sz="2800" dirty="0" smtClean="0"/>
              <a:t>-5			= 0.5 * (40 – 50)</a:t>
            </a:r>
          </a:p>
          <a:p>
            <a:pPr algn="l"/>
            <a:endParaRPr lang="en-US" sz="2800" dirty="0" smtClean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384096" y="4937622"/>
            <a:ext cx="151969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298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80059" y="341605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536378" y="4954174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800468" y="1417637"/>
            <a:ext cx="5190346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/>
          </a:p>
          <a:p>
            <a:pPr algn="l"/>
            <a:r>
              <a:rPr lang="en-US" sz="2800" b="1" dirty="0" smtClean="0"/>
              <a:t>Motor	= D* (Error – </a:t>
            </a:r>
            <a:r>
              <a:rPr lang="en-US" sz="2800" b="1" dirty="0" err="1" smtClean="0"/>
              <a:t>Last_Error</a:t>
            </a:r>
            <a:r>
              <a:rPr lang="en-US" sz="2800" b="1" dirty="0"/>
              <a:t>)</a:t>
            </a:r>
            <a:endParaRPr lang="en-US" sz="2800" b="1" dirty="0" smtClean="0"/>
          </a:p>
          <a:p>
            <a:pPr algn="l"/>
            <a:r>
              <a:rPr lang="en-US" sz="2800" dirty="0" smtClean="0"/>
              <a:t>25			= 0.5 * (50 – 0)</a:t>
            </a:r>
          </a:p>
          <a:p>
            <a:pPr algn="l"/>
            <a:r>
              <a:rPr lang="en-US" sz="2800" dirty="0" smtClean="0"/>
              <a:t>-5			= 0.5 * (40 – 50)</a:t>
            </a:r>
          </a:p>
          <a:p>
            <a:pPr algn="l"/>
            <a:r>
              <a:rPr lang="en-US" sz="2800" dirty="0" smtClean="0"/>
              <a:t>-2.5		= 0.5 * (35 – 40)</a:t>
            </a:r>
          </a:p>
          <a:p>
            <a:pPr algn="l"/>
            <a:endParaRPr lang="en-US" sz="2800" dirty="0" smtClean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459065" y="4937622"/>
            <a:ext cx="1444723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182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80059" y="341605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536378" y="4954174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800468" y="1417637"/>
            <a:ext cx="5190346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/>
          </a:p>
          <a:p>
            <a:pPr algn="l"/>
            <a:r>
              <a:rPr lang="en-US" sz="2800" b="1" dirty="0" smtClean="0"/>
              <a:t>Motor	= D* (Error – </a:t>
            </a:r>
            <a:r>
              <a:rPr lang="en-US" sz="2800" b="1" dirty="0" err="1" smtClean="0"/>
              <a:t>Last_Error</a:t>
            </a:r>
            <a:r>
              <a:rPr lang="en-US" sz="2800" b="1" dirty="0"/>
              <a:t>)</a:t>
            </a:r>
            <a:endParaRPr lang="en-US" sz="2800" b="1" dirty="0" smtClean="0"/>
          </a:p>
          <a:p>
            <a:pPr algn="l"/>
            <a:r>
              <a:rPr lang="en-US" sz="2800" dirty="0" smtClean="0"/>
              <a:t>25			= 0.5 * (50 – 0)</a:t>
            </a:r>
          </a:p>
          <a:p>
            <a:pPr algn="l"/>
            <a:r>
              <a:rPr lang="en-US" sz="2800" dirty="0" smtClean="0"/>
              <a:t>-5			= 0.5 * (40 – 50)</a:t>
            </a:r>
          </a:p>
          <a:p>
            <a:pPr algn="l"/>
            <a:r>
              <a:rPr lang="en-US" sz="2800" dirty="0" smtClean="0"/>
              <a:t>-2.5		= 0.5 * (35 – 40)</a:t>
            </a:r>
          </a:p>
          <a:p>
            <a:pPr algn="l"/>
            <a:r>
              <a:rPr lang="en-US" sz="2800" dirty="0" smtClean="0"/>
              <a:t>0			= 0.5 * (35 – 35)</a:t>
            </a:r>
          </a:p>
          <a:p>
            <a:pPr algn="l"/>
            <a:endParaRPr lang="en-US" sz="2800" dirty="0" smtClean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459065" y="4937622"/>
            <a:ext cx="1444723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29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Loop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5464" y="3478071"/>
            <a:ext cx="90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Sensing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57968" y="4477429"/>
            <a:ext cx="0" cy="56835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57968" y="5045785"/>
            <a:ext cx="371008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056018" y="5045785"/>
            <a:ext cx="301950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86960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357968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118193" y="3997879"/>
            <a:ext cx="479550" cy="479550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53023" y="4060055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44887" y="4122231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55548" y="4122231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63555" y="4184407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56447" y="4533672"/>
            <a:ext cx="154214" cy="154101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4"/>
            <a:endCxn id="29" idx="0"/>
          </p:cNvCxnSpPr>
          <p:nvPr/>
        </p:nvCxnSpPr>
        <p:spPr>
          <a:xfrm>
            <a:off x="5933554" y="4392903"/>
            <a:ext cx="0" cy="14076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889681" y="4302679"/>
            <a:ext cx="87745" cy="90224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89242" y="3591647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64211" y="3771316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2506633" y="3777076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22" name="Group 21"/>
          <p:cNvGrpSpPr/>
          <p:nvPr/>
        </p:nvGrpSpPr>
        <p:grpSpPr>
          <a:xfrm>
            <a:off x="5333556" y="2249347"/>
            <a:ext cx="1756258" cy="533395"/>
            <a:chOff x="3479714" y="5394803"/>
            <a:chExt cx="2248792" cy="682983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3942482" y="6077786"/>
              <a:ext cx="129652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4749500" y="5394803"/>
              <a:ext cx="979006" cy="3263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824469" y="5574472"/>
              <a:ext cx="293279" cy="29327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8" name="Oval 37"/>
            <p:cNvSpPr/>
            <p:nvPr/>
          </p:nvSpPr>
          <p:spPr>
            <a:xfrm>
              <a:off x="5366891" y="5580232"/>
              <a:ext cx="293279" cy="29327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479714" y="5394803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554683" y="5574472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41" name="Oval 40"/>
            <p:cNvSpPr/>
            <p:nvPr/>
          </p:nvSpPr>
          <p:spPr>
            <a:xfrm>
              <a:off x="4097105" y="5580232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3013776" y="3771316"/>
            <a:ext cx="3042242" cy="3509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4935149" y="1825256"/>
            <a:ext cx="2496027" cy="1628167"/>
          </a:xfrm>
          <a:prstGeom prst="clou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43" name="Oval 42"/>
          <p:cNvSpPr/>
          <p:nvPr/>
        </p:nvSpPr>
        <p:spPr>
          <a:xfrm>
            <a:off x="6585032" y="377707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694609" y="3591647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22379" y="339000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079303" y="278274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39997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Control</a:t>
            </a:r>
            <a:endParaRPr lang="en-US" dirty="0"/>
          </a:p>
        </p:txBody>
      </p:sp>
      <p:pic>
        <p:nvPicPr>
          <p:cNvPr id="4" name="Content Placeholder 3" descr="D_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961955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0234"/>
            <a:ext cx="8229600" cy="1143000"/>
          </a:xfrm>
        </p:spPr>
        <p:txBody>
          <a:bodyPr/>
          <a:lstStyle/>
          <a:p>
            <a:r>
              <a:rPr lang="en-US" dirty="0" smtClean="0"/>
              <a:t>PID Plot Terminology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92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3" descr="P_3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Plot Terminology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53232" y="2544036"/>
            <a:ext cx="0" cy="66303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318761" y="5927574"/>
            <a:ext cx="308159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626920" y="3427248"/>
            <a:ext cx="0" cy="2500326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318761" y="5780564"/>
            <a:ext cx="0" cy="476267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204128" y="3280238"/>
            <a:ext cx="0" cy="2976593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318761" y="6256831"/>
            <a:ext cx="288536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60485" y="2786598"/>
            <a:ext cx="0" cy="44788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960485" y="3427248"/>
            <a:ext cx="0" cy="42299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33796" y="5742908"/>
            <a:ext cx="984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Rise Time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051579" y="6273636"/>
            <a:ext cx="126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Settling Time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2318761" y="2114746"/>
            <a:ext cx="1060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Overshoot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5103970" y="2455240"/>
            <a:ext cx="1713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Steady-State Error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563990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= 50</a:t>
            </a:r>
            <a:endParaRPr lang="en-US" dirty="0"/>
          </a:p>
        </p:txBody>
      </p:sp>
      <p:pic>
        <p:nvPicPr>
          <p:cNvPr id="4" name="Content Placeholder 3" descr="P_5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895698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= 100</a:t>
            </a:r>
            <a:endParaRPr lang="en-US" dirty="0"/>
          </a:p>
        </p:txBody>
      </p:sp>
      <p:pic>
        <p:nvPicPr>
          <p:cNvPr id="5" name="Content Placeholder 4" descr="P_10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801593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= 300</a:t>
            </a:r>
            <a:endParaRPr lang="en-US" dirty="0"/>
          </a:p>
        </p:txBody>
      </p:sp>
      <p:pic>
        <p:nvPicPr>
          <p:cNvPr id="4" name="Content Placeholder 3" descr="P_30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782021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 = 10</a:t>
            </a:r>
            <a:endParaRPr lang="en-US" dirty="0"/>
          </a:p>
        </p:txBody>
      </p:sp>
      <p:pic>
        <p:nvPicPr>
          <p:cNvPr id="5" name="Content Placeholder 4" descr="I_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731217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 = 50</a:t>
            </a:r>
            <a:endParaRPr lang="en-US" dirty="0"/>
          </a:p>
        </p:txBody>
      </p:sp>
      <p:pic>
        <p:nvPicPr>
          <p:cNvPr id="4" name="Content Placeholder 3" descr="I_5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404035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 = 80</a:t>
            </a:r>
            <a:endParaRPr lang="en-US" dirty="0"/>
          </a:p>
        </p:txBody>
      </p:sp>
      <p:pic>
        <p:nvPicPr>
          <p:cNvPr id="5" name="Content Placeholder 4" descr="I_8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636023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= 10</a:t>
            </a:r>
            <a:endParaRPr lang="en-US" dirty="0"/>
          </a:p>
        </p:txBody>
      </p:sp>
      <p:pic>
        <p:nvPicPr>
          <p:cNvPr id="4" name="Content Placeholder 3" descr="D_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9720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Loop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5464" y="3478071"/>
            <a:ext cx="90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Sensing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57968" y="4477429"/>
            <a:ext cx="0" cy="56835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57968" y="5045785"/>
            <a:ext cx="371008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056018" y="5045785"/>
            <a:ext cx="301950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86960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118193" y="3997879"/>
            <a:ext cx="479550" cy="479550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53023" y="4060055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44887" y="4122231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55548" y="4122231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63555" y="4184407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56447" y="4533672"/>
            <a:ext cx="154214" cy="154101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5"/>
            <a:endCxn id="29" idx="0"/>
          </p:cNvCxnSpPr>
          <p:nvPr/>
        </p:nvCxnSpPr>
        <p:spPr>
          <a:xfrm>
            <a:off x="5802875" y="4379690"/>
            <a:ext cx="130679" cy="15398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727980" y="4302679"/>
            <a:ext cx="87745" cy="90224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89242" y="3591647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64211" y="3771316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2506633" y="3777076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22" name="Group 21"/>
          <p:cNvGrpSpPr/>
          <p:nvPr/>
        </p:nvGrpSpPr>
        <p:grpSpPr>
          <a:xfrm>
            <a:off x="5333556" y="2249347"/>
            <a:ext cx="1756258" cy="533395"/>
            <a:chOff x="3479714" y="5394803"/>
            <a:chExt cx="2248792" cy="682983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3942482" y="6077786"/>
              <a:ext cx="129652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4749500" y="5394803"/>
              <a:ext cx="979006" cy="3263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824469" y="5574472"/>
              <a:ext cx="293279" cy="29327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8" name="Oval 37"/>
            <p:cNvSpPr/>
            <p:nvPr/>
          </p:nvSpPr>
          <p:spPr>
            <a:xfrm>
              <a:off x="5366891" y="5580232"/>
              <a:ext cx="293279" cy="29327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479714" y="5394803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554683" y="5574472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41" name="Oval 40"/>
            <p:cNvSpPr/>
            <p:nvPr/>
          </p:nvSpPr>
          <p:spPr>
            <a:xfrm>
              <a:off x="4097105" y="5580232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3013776" y="3771316"/>
            <a:ext cx="3042242" cy="3509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4935149" y="1825256"/>
            <a:ext cx="2496027" cy="1628167"/>
          </a:xfrm>
          <a:prstGeom prst="clou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43" name="Oval 42"/>
          <p:cNvSpPr/>
          <p:nvPr/>
        </p:nvSpPr>
        <p:spPr>
          <a:xfrm>
            <a:off x="6585032" y="377707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694609" y="3591647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22379" y="339000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30" idx="6"/>
          </p:cNvCxnSpPr>
          <p:nvPr/>
        </p:nvCxnSpPr>
        <p:spPr>
          <a:xfrm>
            <a:off x="5815725" y="4347791"/>
            <a:ext cx="539268" cy="37502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013776" y="4122231"/>
            <a:ext cx="2607374" cy="4706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65442" y="4403220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079303" y="278274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03307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= 100</a:t>
            </a:r>
            <a:endParaRPr lang="en-US" dirty="0"/>
          </a:p>
        </p:txBody>
      </p:sp>
      <p:pic>
        <p:nvPicPr>
          <p:cNvPr id="5" name="Content Placeholder 4" descr="D_10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768124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0234"/>
            <a:ext cx="8229600" cy="1143000"/>
          </a:xfrm>
        </p:spPr>
        <p:txBody>
          <a:bodyPr/>
          <a:lstStyle/>
          <a:p>
            <a:r>
              <a:rPr lang="en-US" dirty="0" smtClean="0"/>
              <a:t>PID Tuning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4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3" descr="P_3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Plot Terminology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53232" y="2544036"/>
            <a:ext cx="0" cy="66303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318761" y="5927574"/>
            <a:ext cx="308159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626920" y="3427248"/>
            <a:ext cx="0" cy="2500326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318761" y="5780564"/>
            <a:ext cx="0" cy="476267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204128" y="3280238"/>
            <a:ext cx="0" cy="2976593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318761" y="6256831"/>
            <a:ext cx="288536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60485" y="2786598"/>
            <a:ext cx="0" cy="44788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960485" y="3427248"/>
            <a:ext cx="0" cy="42299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33796" y="5742908"/>
            <a:ext cx="984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Rise Time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051579" y="6273636"/>
            <a:ext cx="126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Settling Time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2318761" y="2114746"/>
            <a:ext cx="1060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Overshoot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5103970" y="2455240"/>
            <a:ext cx="1713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Steady-State Error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414635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Tuning Methods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076273"/>
              </p:ext>
            </p:extLst>
          </p:nvPr>
        </p:nvGraphicFramePr>
        <p:xfrm>
          <a:off x="1524000" y="2468861"/>
          <a:ext cx="6096000" cy="2560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 Increase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Rise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Overshoot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Settling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Steady-State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Change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307647" y="3228048"/>
            <a:ext cx="0" cy="42027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07647" y="3864677"/>
            <a:ext cx="0" cy="42027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65642" y="4504223"/>
            <a:ext cx="0" cy="42027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808294" y="4504223"/>
            <a:ext cx="0" cy="42027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996123" y="3228048"/>
            <a:ext cx="0" cy="42027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49929" y="3864677"/>
            <a:ext cx="0" cy="42027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197140" y="3864677"/>
            <a:ext cx="0" cy="42027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565642" y="3228047"/>
            <a:ext cx="0" cy="420275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565642" y="3864677"/>
            <a:ext cx="0" cy="420275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808294" y="3864676"/>
            <a:ext cx="0" cy="420275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8253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= 30, I = 0, D = 0</a:t>
            </a:r>
            <a:endParaRPr lang="en-US" dirty="0"/>
          </a:p>
        </p:txBody>
      </p:sp>
      <p:pic>
        <p:nvPicPr>
          <p:cNvPr id="4" name="Content Placeholder 3" descr="P_30_I_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176354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= 30, I = 15, D = 0</a:t>
            </a:r>
            <a:endParaRPr lang="en-US" dirty="0"/>
          </a:p>
        </p:txBody>
      </p:sp>
      <p:pic>
        <p:nvPicPr>
          <p:cNvPr id="5" name="Content Placeholder 4" descr="P_30_I_1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91241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= 30, I = 30, D = 0</a:t>
            </a:r>
            <a:endParaRPr lang="en-US" dirty="0"/>
          </a:p>
        </p:txBody>
      </p:sp>
      <p:pic>
        <p:nvPicPr>
          <p:cNvPr id="4" name="Content Placeholder 3" descr="P_30_I_3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4783676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= 30, I = 60, D = 0</a:t>
            </a:r>
            <a:endParaRPr lang="en-US" dirty="0"/>
          </a:p>
        </p:txBody>
      </p:sp>
      <p:pic>
        <p:nvPicPr>
          <p:cNvPr id="5" name="Content Placeholder 4" descr="P_30_I_6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5287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= 30, I = 80, D = 0</a:t>
            </a:r>
            <a:endParaRPr lang="en-US" dirty="0"/>
          </a:p>
        </p:txBody>
      </p:sp>
      <p:pic>
        <p:nvPicPr>
          <p:cNvPr id="4" name="Content Placeholder 3" descr="P_30_I_8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71939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= 30, I = 70, D = 0</a:t>
            </a:r>
            <a:endParaRPr lang="en-US" dirty="0"/>
          </a:p>
        </p:txBody>
      </p:sp>
      <p:pic>
        <p:nvPicPr>
          <p:cNvPr id="5" name="Content Placeholder 4" descr="P_30_I_7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22541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Loop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27772" y="3434225"/>
            <a:ext cx="90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Sensing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57968" y="4477429"/>
            <a:ext cx="0" cy="56835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57968" y="5045785"/>
            <a:ext cx="371008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056018" y="5045785"/>
            <a:ext cx="301950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86960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118193" y="3997879"/>
            <a:ext cx="479550" cy="479550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53023" y="4060055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44887" y="4122231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55548" y="4122231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63555" y="4184407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56447" y="4533672"/>
            <a:ext cx="154214" cy="154101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5"/>
            <a:endCxn id="29" idx="0"/>
          </p:cNvCxnSpPr>
          <p:nvPr/>
        </p:nvCxnSpPr>
        <p:spPr>
          <a:xfrm>
            <a:off x="5802875" y="4379690"/>
            <a:ext cx="130679" cy="15398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727980" y="4302679"/>
            <a:ext cx="87745" cy="90224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694968" y="2782741"/>
            <a:ext cx="10125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25231" y="2249347"/>
            <a:ext cx="764583" cy="254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383781" y="2389665"/>
            <a:ext cx="229045" cy="229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Oval 37"/>
          <p:cNvSpPr/>
          <p:nvPr/>
        </p:nvSpPr>
        <p:spPr>
          <a:xfrm>
            <a:off x="6807401" y="2394163"/>
            <a:ext cx="229045" cy="229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5333556" y="2249351"/>
            <a:ext cx="764583" cy="2548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392103" y="2389676"/>
            <a:ext cx="229045" cy="229046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1" name="Oval 40"/>
          <p:cNvSpPr/>
          <p:nvPr/>
        </p:nvSpPr>
        <p:spPr>
          <a:xfrm>
            <a:off x="5815718" y="2394166"/>
            <a:ext cx="229045" cy="229046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7" name="Straight Connector 16"/>
          <p:cNvCxnSpPr/>
          <p:nvPr/>
        </p:nvCxnSpPr>
        <p:spPr>
          <a:xfrm>
            <a:off x="4043249" y="3618891"/>
            <a:ext cx="2012769" cy="50334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4935149" y="1825256"/>
            <a:ext cx="2496027" cy="1628167"/>
          </a:xfrm>
          <a:prstGeom prst="clou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43" name="Oval 42"/>
          <p:cNvSpPr/>
          <p:nvPr/>
        </p:nvSpPr>
        <p:spPr>
          <a:xfrm>
            <a:off x="6585032" y="377707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694609" y="3591647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22379" y="339000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30" idx="6"/>
          </p:cNvCxnSpPr>
          <p:nvPr/>
        </p:nvCxnSpPr>
        <p:spPr>
          <a:xfrm>
            <a:off x="5815725" y="4347791"/>
            <a:ext cx="539268" cy="37502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968547" y="3917930"/>
            <a:ext cx="1652603" cy="6749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86147" y="4316491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936477" y="3429883"/>
            <a:ext cx="979006" cy="32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011446" y="3609552"/>
            <a:ext cx="293279" cy="29327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1" name="Oval 50"/>
          <p:cNvSpPr/>
          <p:nvPr/>
        </p:nvSpPr>
        <p:spPr>
          <a:xfrm>
            <a:off x="1553868" y="3615312"/>
            <a:ext cx="293279" cy="29327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55" name="Group 54"/>
          <p:cNvGrpSpPr/>
          <p:nvPr/>
        </p:nvGrpSpPr>
        <p:grpSpPr>
          <a:xfrm>
            <a:off x="2692289" y="3433462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cxnSp>
        <p:nvCxnSpPr>
          <p:cNvPr id="56" name="Straight Arrow Connector 55"/>
          <p:cNvCxnSpPr>
            <a:stCxn id="49" idx="3"/>
            <a:endCxn id="3" idx="1"/>
          </p:cNvCxnSpPr>
          <p:nvPr/>
        </p:nvCxnSpPr>
        <p:spPr>
          <a:xfrm flipV="1">
            <a:off x="1915483" y="3583699"/>
            <a:ext cx="962005" cy="93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155548" y="3917930"/>
            <a:ext cx="178318" cy="22187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6352201" y="4060055"/>
            <a:ext cx="260625" cy="9117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530533" y="41089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77488" y="3420544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952457" y="3600213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3494879" y="3605973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7" name="TextBox 46"/>
          <p:cNvSpPr txBox="1"/>
          <p:nvPr/>
        </p:nvSpPr>
        <p:spPr>
          <a:xfrm>
            <a:off x="6079303" y="278274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24445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= 30, I = 70, D = 10</a:t>
            </a:r>
            <a:endParaRPr lang="en-US" dirty="0"/>
          </a:p>
        </p:txBody>
      </p:sp>
      <p:pic>
        <p:nvPicPr>
          <p:cNvPr id="7" name="Content Placeholder 6" descr="P_30_I_70_D_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590414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= 30, I = 70, D = 1</a:t>
            </a:r>
            <a:endParaRPr lang="en-US" dirty="0"/>
          </a:p>
        </p:txBody>
      </p:sp>
      <p:pic>
        <p:nvPicPr>
          <p:cNvPr id="4" name="Content Placeholder 3" descr="P_30_I_70_D_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203059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1099"/>
            <a:ext cx="8229600" cy="1143000"/>
          </a:xfrm>
        </p:spPr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5036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pic>
        <p:nvPicPr>
          <p:cNvPr id="4" name="Picture 3" descr="Screen Shot 2016-10-06 at 10.21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817"/>
            <a:ext cx="8447786" cy="45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4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terminology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6477" y="3439222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11446" y="3618891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1553868" y="3624651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419341" y="4184407"/>
            <a:ext cx="175549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15483" y="421245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2692289" y="3433462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780326" y="2914024"/>
            <a:ext cx="78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111560" y="2914024"/>
            <a:ext cx="67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480957" y="5197666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555926" y="5377335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1" name="Oval 50"/>
          <p:cNvSpPr/>
          <p:nvPr/>
        </p:nvSpPr>
        <p:spPr>
          <a:xfrm>
            <a:off x="6098348" y="5383095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6047460" y="5313682"/>
            <a:ext cx="385092" cy="413252"/>
          </a:xfrm>
          <a:prstGeom prst="round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6391627" y="4394602"/>
            <a:ext cx="260216" cy="915223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e4p_webproduct_05_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5" t="8736" r="13530" b="4156"/>
          <a:stretch/>
        </p:blipFill>
        <p:spPr>
          <a:xfrm>
            <a:off x="6713519" y="2795734"/>
            <a:ext cx="2272750" cy="1501532"/>
          </a:xfrm>
          <a:prstGeom prst="rect">
            <a:avLst/>
          </a:prstGeom>
        </p:spPr>
      </p:pic>
      <p:pic>
        <p:nvPicPr>
          <p:cNvPr id="8" name="Picture 7" descr="217-2000-cim-moto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006" y="2317765"/>
            <a:ext cx="2076837" cy="2076837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164288" y="2317765"/>
            <a:ext cx="78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372546" y="2317765"/>
            <a:ext cx="95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6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5883</TotalTime>
  <Words>1360</Words>
  <Application>Microsoft Macintosh PowerPoint</Application>
  <PresentationFormat>On-screen Show (4:3)</PresentationFormat>
  <Paragraphs>668</Paragraphs>
  <Slides>83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4" baseType="lpstr">
      <vt:lpstr>Office Theme</vt:lpstr>
      <vt:lpstr>PID Sensing and Control Systems</vt:lpstr>
      <vt:lpstr>PowerPoint Presentation</vt:lpstr>
      <vt:lpstr>Open Loop</vt:lpstr>
      <vt:lpstr>Closed Loop</vt:lpstr>
      <vt:lpstr>??? Loop</vt:lpstr>
      <vt:lpstr>Closed Loop</vt:lpstr>
      <vt:lpstr>Closed Loop</vt:lpstr>
      <vt:lpstr>Closed Loop</vt:lpstr>
      <vt:lpstr>Some terminology</vt:lpstr>
      <vt:lpstr>Autonomous Mode</vt:lpstr>
      <vt:lpstr>Autonomous Mode</vt:lpstr>
      <vt:lpstr>Autonomous Mode</vt:lpstr>
      <vt:lpstr>Autonomous Mode</vt:lpstr>
      <vt:lpstr>Autonomous Mode</vt:lpstr>
      <vt:lpstr>PID Control</vt:lpstr>
      <vt:lpstr>PID Control</vt:lpstr>
      <vt:lpstr>PID in the real world</vt:lpstr>
      <vt:lpstr>Next Time…</vt:lpstr>
      <vt:lpstr>Next Time…</vt:lpstr>
      <vt:lpstr>PID</vt:lpstr>
      <vt:lpstr>PowerPoint Presentation</vt:lpstr>
      <vt:lpstr>Open Loop</vt:lpstr>
      <vt:lpstr>Closed Loop</vt:lpstr>
      <vt:lpstr>??? Loop</vt:lpstr>
      <vt:lpstr>Closed Loop</vt:lpstr>
      <vt:lpstr>Closed Loop</vt:lpstr>
      <vt:lpstr>Closed Loop</vt:lpstr>
      <vt:lpstr>Some terminology</vt:lpstr>
      <vt:lpstr>Autonomous Mode</vt:lpstr>
      <vt:lpstr>Autonomous Mode</vt:lpstr>
      <vt:lpstr>Autonomous Mode</vt:lpstr>
      <vt:lpstr>Autonomous Mode</vt:lpstr>
      <vt:lpstr>Autonomous Mode</vt:lpstr>
      <vt:lpstr>PID Control</vt:lpstr>
      <vt:lpstr>PID Control</vt:lpstr>
      <vt:lpstr>Position Control Using PID</vt:lpstr>
      <vt:lpstr>PID Block Diagram</vt:lpstr>
      <vt:lpstr>PID Block Diagram</vt:lpstr>
      <vt:lpstr>Proportional Control</vt:lpstr>
      <vt:lpstr>Proportional Control</vt:lpstr>
      <vt:lpstr>Proportional Control</vt:lpstr>
      <vt:lpstr>Proportional Control</vt:lpstr>
      <vt:lpstr>Proportional Control</vt:lpstr>
      <vt:lpstr>Proportional Control</vt:lpstr>
      <vt:lpstr>Integral Control</vt:lpstr>
      <vt:lpstr>Integral Control</vt:lpstr>
      <vt:lpstr>Integral Control</vt:lpstr>
      <vt:lpstr>Integral Control</vt:lpstr>
      <vt:lpstr>Integral Control</vt:lpstr>
      <vt:lpstr>Integral Control</vt:lpstr>
      <vt:lpstr>Integral Control</vt:lpstr>
      <vt:lpstr>Integral Control</vt:lpstr>
      <vt:lpstr>Integral Control</vt:lpstr>
      <vt:lpstr>Integral Control</vt:lpstr>
      <vt:lpstr>Derivative Control</vt:lpstr>
      <vt:lpstr>Derivative Control</vt:lpstr>
      <vt:lpstr>Derivative Control</vt:lpstr>
      <vt:lpstr>Derivative Control</vt:lpstr>
      <vt:lpstr>Derivative Control</vt:lpstr>
      <vt:lpstr>Derivative Control</vt:lpstr>
      <vt:lpstr>PID Plot Terminology</vt:lpstr>
      <vt:lpstr>PID Plot Terminology</vt:lpstr>
      <vt:lpstr>P = 50</vt:lpstr>
      <vt:lpstr>P = 100</vt:lpstr>
      <vt:lpstr>P = 300</vt:lpstr>
      <vt:lpstr>I = 10</vt:lpstr>
      <vt:lpstr>I = 50</vt:lpstr>
      <vt:lpstr>I = 80</vt:lpstr>
      <vt:lpstr>D = 10</vt:lpstr>
      <vt:lpstr>D = 100</vt:lpstr>
      <vt:lpstr>PID Tuning Methods</vt:lpstr>
      <vt:lpstr>PID Plot Terminology</vt:lpstr>
      <vt:lpstr>PID Tuning Methods</vt:lpstr>
      <vt:lpstr>P = 30, I = 0, D = 0</vt:lpstr>
      <vt:lpstr>P = 30, I = 15, D = 0</vt:lpstr>
      <vt:lpstr>P = 30, I = 30, D = 0</vt:lpstr>
      <vt:lpstr>P = 30, I = 60, D = 0</vt:lpstr>
      <vt:lpstr>P = 30, I = 80, D = 0</vt:lpstr>
      <vt:lpstr>P = 30, I = 70, D = 0</vt:lpstr>
      <vt:lpstr>P = 30, I = 70, D = 10</vt:lpstr>
      <vt:lpstr>P = 30, I = 70, D = 1</vt:lpstr>
      <vt:lpstr>DEMO!</vt:lpstr>
      <vt:lpstr>Hardware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PID Sensing and Control Systems</dc:title>
  <dc:creator>Ara Kourchians</dc:creator>
  <cp:lastModifiedBy>Ara Kourchians</cp:lastModifiedBy>
  <cp:revision>92</cp:revision>
  <dcterms:created xsi:type="dcterms:W3CDTF">2016-09-07T03:57:41Z</dcterms:created>
  <dcterms:modified xsi:type="dcterms:W3CDTF">2016-10-07T05:23:30Z</dcterms:modified>
</cp:coreProperties>
</file>