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86" r:id="rId10"/>
    <p:sldId id="267" r:id="rId11"/>
    <p:sldId id="268" r:id="rId12"/>
    <p:sldId id="270" r:id="rId13"/>
    <p:sldId id="272" r:id="rId14"/>
    <p:sldId id="276" r:id="rId15"/>
    <p:sldId id="275" r:id="rId16"/>
    <p:sldId id="283" r:id="rId17"/>
    <p:sldId id="285" r:id="rId18"/>
    <p:sldId id="284" r:id="rId19"/>
    <p:sldId id="287" r:id="rId20"/>
    <p:sldId id="324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02" r:id="rId37"/>
    <p:sldId id="299" r:id="rId38"/>
    <p:sldId id="281" r:id="rId39"/>
    <p:sldId id="278" r:id="rId40"/>
    <p:sldId id="277" r:id="rId41"/>
    <p:sldId id="279" r:id="rId42"/>
    <p:sldId id="305" r:id="rId43"/>
    <p:sldId id="300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301" r:id="rId54"/>
    <p:sldId id="308" r:id="rId55"/>
    <p:sldId id="325" r:id="rId56"/>
    <p:sldId id="326" r:id="rId57"/>
    <p:sldId id="327" r:id="rId58"/>
    <p:sldId id="306" r:id="rId59"/>
    <p:sldId id="303" r:id="rId60"/>
    <p:sldId id="329" r:id="rId61"/>
    <p:sldId id="328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04" r:id="rId70"/>
    <p:sldId id="307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4FE70-34BE-DA47-B32A-FA37DFB85159}">
          <p14:sldIdLst>
            <p14:sldId id="256"/>
            <p14:sldId id="258"/>
            <p14:sldId id="260"/>
            <p14:sldId id="261"/>
            <p14:sldId id="262"/>
            <p14:sldId id="264"/>
            <p14:sldId id="265"/>
            <p14:sldId id="263"/>
            <p14:sldId id="286"/>
            <p14:sldId id="267"/>
            <p14:sldId id="268"/>
            <p14:sldId id="270"/>
            <p14:sldId id="272"/>
            <p14:sldId id="276"/>
            <p14:sldId id="275"/>
            <p14:sldId id="283"/>
            <p14:sldId id="285"/>
            <p14:sldId id="284"/>
            <p14:sldId id="287"/>
          </p14:sldIdLst>
        </p14:section>
        <p14:section name="PID" id="{CA8525B4-0B48-9541-968D-E67FDD1AF9BE}">
          <p14:sldIdLst>
            <p14:sldId id="32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02"/>
            <p14:sldId id="299"/>
            <p14:sldId id="281"/>
            <p14:sldId id="278"/>
            <p14:sldId id="277"/>
            <p14:sldId id="279"/>
            <p14:sldId id="305"/>
            <p14:sldId id="300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8"/>
            <p14:sldId id="325"/>
            <p14:sldId id="326"/>
            <p14:sldId id="327"/>
            <p14:sldId id="306"/>
            <p14:sldId id="303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04"/>
            <p14:sldId id="30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27" autoAdjust="0"/>
  </p:normalViewPr>
  <p:slideViewPr>
    <p:cSldViewPr snapToGrid="0" snapToObjects="1">
      <p:cViewPr varScale="1">
        <p:scale>
          <a:sx n="139" d="100"/>
          <a:sy n="139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1134-DC6E-3040-B58B-EC62DA9F4BB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F1B7-34D1-D04D-9389-77BB37A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8182-7A0F-EA4E-8832-F073A3F406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Sensing and Control 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</a:t>
            </a:r>
            <a:r>
              <a:rPr lang="en-US" dirty="0" smtClean="0"/>
              <a:t>Kourchians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18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6224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1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324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83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8634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542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28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95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167-i1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63" y="3740575"/>
            <a:ext cx="3907247" cy="311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PID in the real world</a:t>
            </a:r>
            <a:endParaRPr lang="en-US" dirty="0"/>
          </a:p>
        </p:txBody>
      </p:sp>
      <p:pic>
        <p:nvPicPr>
          <p:cNvPr id="4" name="Picture 3" descr="PIA14839-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1278982"/>
            <a:ext cx="4894131" cy="2752460"/>
          </a:xfrm>
          <a:prstGeom prst="rect">
            <a:avLst/>
          </a:prstGeom>
        </p:spPr>
      </p:pic>
      <p:pic>
        <p:nvPicPr>
          <p:cNvPr id="6" name="Picture 5" descr="Tesla-Model-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4002058"/>
            <a:ext cx="4894132" cy="2855942"/>
          </a:xfrm>
          <a:prstGeom prst="rect">
            <a:avLst/>
          </a:prstGeom>
        </p:spPr>
      </p:pic>
      <p:pic>
        <p:nvPicPr>
          <p:cNvPr id="7" name="Picture 6" descr="141002-self-driving-car-02_f124b0329691bfb4519f2108e0a1042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45" y="1293249"/>
            <a:ext cx="3725765" cy="21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4" y="-48406"/>
            <a:ext cx="8229600" cy="1143000"/>
          </a:xfrm>
        </p:spPr>
        <p:txBody>
          <a:bodyPr/>
          <a:lstStyle/>
          <a:p>
            <a:r>
              <a:rPr lang="en-US" dirty="0" smtClean="0"/>
              <a:t>Next Time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3416781" y="3496901"/>
            <a:ext cx="1098953" cy="1764799"/>
          </a:xfrm>
          <a:prstGeom prst="can">
            <a:avLst>
              <a:gd name="adj" fmla="val 8029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5400000">
            <a:off x="4410362" y="4071051"/>
            <a:ext cx="364947" cy="628162"/>
          </a:xfrm>
          <a:prstGeom prst="can">
            <a:avLst>
              <a:gd name="adj" fmla="val 860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8783255">
            <a:off x="4276727" y="3500514"/>
            <a:ext cx="2303953" cy="36494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4773008" y="4245166"/>
            <a:ext cx="151297" cy="260567"/>
          </a:xfrm>
          <a:prstGeom prst="can">
            <a:avLst>
              <a:gd name="adj" fmla="val 860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05455" y="2600147"/>
            <a:ext cx="734083" cy="7340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rot="5400000">
            <a:off x="4171137" y="1972986"/>
            <a:ext cx="990430" cy="1487342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0J4617.12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0271"/>
            <a:ext cx="1171613" cy="997336"/>
          </a:xfrm>
          <a:prstGeom prst="rect">
            <a:avLst/>
          </a:prstGeom>
        </p:spPr>
      </p:pic>
      <p:pic>
        <p:nvPicPr>
          <p:cNvPr id="16" name="Picture 15" descr="0J5824.600x4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84"/>
            <a:ext cx="3083858" cy="2467087"/>
          </a:xfrm>
          <a:prstGeom prst="rect">
            <a:avLst/>
          </a:prstGeom>
        </p:spPr>
      </p:pic>
      <p:pic>
        <p:nvPicPr>
          <p:cNvPr id="17" name="Picture 16" descr="0J6021.600x48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9" y="4734565"/>
            <a:ext cx="2083270" cy="166661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01526" y="1103184"/>
            <a:ext cx="6332043" cy="546587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05649" y="1206004"/>
            <a:ext cx="493406" cy="3015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999055" y="1113575"/>
            <a:ext cx="2402169" cy="87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Hardware:</a:t>
            </a:r>
          </a:p>
          <a:p>
            <a:pPr algn="l"/>
            <a:r>
              <a:rPr lang="en-US" sz="2800" b="1" dirty="0" smtClean="0"/>
              <a:t>October 1st</a:t>
            </a:r>
          </a:p>
          <a:p>
            <a:pPr algn="l"/>
            <a:endParaRPr lang="en-US" sz="28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871134" y="4202658"/>
            <a:ext cx="2373375" cy="138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Math and Code:</a:t>
            </a:r>
          </a:p>
          <a:p>
            <a:pPr algn="l"/>
            <a:r>
              <a:rPr lang="en-US" sz="2400" b="1" dirty="0" smtClean="0"/>
              <a:t>October 8th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982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4" y="-48406"/>
            <a:ext cx="8229600" cy="1143000"/>
          </a:xfrm>
        </p:spPr>
        <p:txBody>
          <a:bodyPr/>
          <a:lstStyle/>
          <a:p>
            <a:r>
              <a:rPr lang="en-US" dirty="0" smtClean="0"/>
              <a:t>Next Time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basic_set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8" y="1094594"/>
            <a:ext cx="7354177" cy="5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</a:t>
            </a:r>
            <a:r>
              <a:rPr lang="en-US" dirty="0" smtClean="0"/>
              <a:t>Kourchians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68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6943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8034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167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32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38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114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556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760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453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28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</a:t>
            </a:r>
            <a:r>
              <a:rPr lang="en-US" dirty="0"/>
              <a:t> </a:t>
            </a:r>
            <a:r>
              <a:rPr lang="en-US" dirty="0" smtClean="0"/>
              <a:t>Control Using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0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100	 = 2 * 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59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1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011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9508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63750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99119" y="4937622"/>
            <a:ext cx="67217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30720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20</a:t>
            </a:r>
            <a:r>
              <a:rPr lang="en-US" sz="2800" dirty="0"/>
              <a:t>	</a:t>
            </a:r>
            <a:r>
              <a:rPr lang="en-US" sz="2800" dirty="0" smtClean="0"/>
              <a:t>	 = 2 *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445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942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16184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874424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</a:t>
            </a:r>
            <a:r>
              <a:rPr lang="en-US" sz="2800" dirty="0"/>
              <a:t>	</a:t>
            </a:r>
            <a:r>
              <a:rPr lang="en-US" sz="2800" dirty="0" smtClean="0"/>
              <a:t>	 = 2 * 1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09681" y="4937622"/>
            <a:ext cx="3616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5337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82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57192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36830" y="4937622"/>
            <a:ext cx="1666957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8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333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70388" y="4937622"/>
            <a:ext cx="933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24781" y="342693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29800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2980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67335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0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7688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02866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0124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942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3545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1251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97900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7501" y="3425187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458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-75			= -35 + -40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-38	 </a:t>
            </a:r>
            <a:r>
              <a:rPr lang="en-US" sz="2800" dirty="0">
                <a:solidFill>
                  <a:srgbClr val="000000"/>
                </a:solidFill>
              </a:rPr>
              <a:t>		= 0.5 * </a:t>
            </a:r>
            <a:r>
              <a:rPr lang="en-US" sz="2800" dirty="0" smtClean="0">
                <a:solidFill>
                  <a:srgbClr val="000000"/>
                </a:solidFill>
              </a:rPr>
              <a:t>-75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410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0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92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marL="514350" indent="-514350" algn="l">
              <a:buAutoNum type="arabicPlain" startAt="25"/>
            </a:pPr>
            <a:r>
              <a:rPr lang="en-US" sz="2800" dirty="0" smtClean="0"/>
              <a:t>         	= 0.5 * (50 – 0)</a:t>
            </a: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5090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2982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84096" y="4937622"/>
            <a:ext cx="15196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9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r>
              <a:rPr lang="en-US" sz="2800" dirty="0" smtClean="0"/>
              <a:t>0			= 0.5 * (35 – 35)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6195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399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pic>
        <p:nvPicPr>
          <p:cNvPr id="4" name="Content Placeholder 3" descr="12fbdcae1636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69" b="-646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634256" y="6507392"/>
            <a:ext cx="431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http://</a:t>
            </a:r>
            <a:r>
              <a:rPr lang="en-US" sz="1200" dirty="0" err="1">
                <a:solidFill>
                  <a:srgbClr val="7F7F7F"/>
                </a:solidFill>
              </a:rPr>
              <a:t>www.ni.com</a:t>
            </a:r>
            <a:r>
              <a:rPr lang="en-US" sz="1200" dirty="0">
                <a:solidFill>
                  <a:srgbClr val="7F7F7F"/>
                </a:solidFill>
              </a:rPr>
              <a:t>/</a:t>
            </a:r>
            <a:r>
              <a:rPr lang="en-US" sz="1200" dirty="0" err="1">
                <a:solidFill>
                  <a:srgbClr val="7F7F7F"/>
                </a:solidFill>
              </a:rPr>
              <a:t>cms</a:t>
            </a:r>
            <a:r>
              <a:rPr lang="en-US" sz="1200" dirty="0">
                <a:solidFill>
                  <a:srgbClr val="7F7F7F"/>
                </a:solidFill>
              </a:rPr>
              <a:t>/images/</a:t>
            </a:r>
            <a:r>
              <a:rPr lang="en-US" sz="1200" dirty="0" err="1">
                <a:solidFill>
                  <a:srgbClr val="7F7F7F"/>
                </a:solidFill>
              </a:rPr>
              <a:t>devzone</a:t>
            </a:r>
            <a:r>
              <a:rPr lang="en-US" sz="1200" dirty="0">
                <a:solidFill>
                  <a:srgbClr val="7F7F7F"/>
                </a:solidFill>
              </a:rPr>
              <a:t>/tut/a/12fbdcae1636.gif</a:t>
            </a:r>
          </a:p>
        </p:txBody>
      </p:sp>
    </p:spTree>
    <p:extLst>
      <p:ext uri="{BB962C8B-B14F-4D97-AF65-F5344CB8AC3E}">
        <p14:creationId xmlns:p14="http://schemas.microsoft.com/office/powerpoint/2010/main" val="20563990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50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9569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100</a:t>
            </a:r>
            <a:endParaRPr lang="en-US" dirty="0"/>
          </a:p>
        </p:txBody>
      </p:sp>
      <p:pic>
        <p:nvPicPr>
          <p:cNvPr id="5" name="Content Placeholder 4" descr="P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0159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300</a:t>
            </a:r>
            <a:endParaRPr lang="en-US" dirty="0"/>
          </a:p>
        </p:txBody>
      </p:sp>
      <p:pic>
        <p:nvPicPr>
          <p:cNvPr id="4" name="Content Placeholder 3" descr="P_3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8202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5" name="Content Placeholder 4" descr="I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3121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50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403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80</a:t>
            </a:r>
            <a:endParaRPr lang="en-US" dirty="0"/>
          </a:p>
        </p:txBody>
      </p:sp>
      <p:pic>
        <p:nvPicPr>
          <p:cNvPr id="5" name="Content Placeholder 4" descr="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602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2061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100</a:t>
            </a:r>
            <a:endParaRPr lang="en-US" dirty="0"/>
          </a:p>
        </p:txBody>
      </p:sp>
      <p:pic>
        <p:nvPicPr>
          <p:cNvPr id="5" name="Content Placeholder 4" descr="D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6812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330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  <p:pic>
        <p:nvPicPr>
          <p:cNvPr id="5" name="Content Placeholder 4" descr="pidtab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58" b="-46758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950917" y="6502454"/>
            <a:ext cx="706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people.ece.cornell.edu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/land/courses/ece4760/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FinalProjects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/s2012/fas57_nyp7/Site/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pidcontroller.html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253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0, D = 0</a:t>
            </a:r>
            <a:endParaRPr lang="en-US" dirty="0"/>
          </a:p>
        </p:txBody>
      </p:sp>
      <p:pic>
        <p:nvPicPr>
          <p:cNvPr id="4" name="Content Placeholder 3" descr="P_30_I_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76354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15, D = 0</a:t>
            </a:r>
            <a:endParaRPr lang="en-US" dirty="0"/>
          </a:p>
        </p:txBody>
      </p:sp>
      <p:pic>
        <p:nvPicPr>
          <p:cNvPr id="5" name="Content Placeholder 4" descr="P_30_I_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4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30, D = 0</a:t>
            </a:r>
            <a:endParaRPr lang="en-US" dirty="0"/>
          </a:p>
        </p:txBody>
      </p:sp>
      <p:pic>
        <p:nvPicPr>
          <p:cNvPr id="4" name="Content Placeholder 3" descr="P_30_I_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78367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60, D = 0</a:t>
            </a:r>
            <a:endParaRPr lang="en-US" dirty="0"/>
          </a:p>
        </p:txBody>
      </p:sp>
      <p:pic>
        <p:nvPicPr>
          <p:cNvPr id="5" name="Content Placeholder 4" descr="P_30_I_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5287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80, D = 0</a:t>
            </a:r>
            <a:endParaRPr lang="en-US" dirty="0"/>
          </a:p>
        </p:txBody>
      </p:sp>
      <p:pic>
        <p:nvPicPr>
          <p:cNvPr id="4" name="Content Placeholder 3" descr="P_30_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7193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0</a:t>
            </a:r>
            <a:endParaRPr lang="en-US" dirty="0"/>
          </a:p>
        </p:txBody>
      </p:sp>
      <p:pic>
        <p:nvPicPr>
          <p:cNvPr id="5" name="Content Placeholder 4" descr="P_30_I_7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5411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10</a:t>
            </a:r>
            <a:endParaRPr lang="en-US" dirty="0"/>
          </a:p>
        </p:txBody>
      </p:sp>
      <p:pic>
        <p:nvPicPr>
          <p:cNvPr id="7" name="Content Placeholder 6" descr="P_30_I_70_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041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</a:t>
            </a:r>
            <a:endParaRPr lang="en-US" dirty="0"/>
          </a:p>
        </p:txBody>
      </p:sp>
      <p:pic>
        <p:nvPicPr>
          <p:cNvPr id="4" name="Content Placeholder 3" descr="P_30_I_70_D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20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44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1321</Words>
  <Application>Microsoft Macintosh PowerPoint</Application>
  <PresentationFormat>On-screen Show (4:3)</PresentationFormat>
  <Paragraphs>617</Paragraphs>
  <Slides>78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PID Sensing and Control Systems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PID in the real world</vt:lpstr>
      <vt:lpstr>Next Time…</vt:lpstr>
      <vt:lpstr>Next Time…</vt:lpstr>
      <vt:lpstr>PID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Position Control Using PID</vt:lpstr>
      <vt:lpstr>Proportional Control</vt:lpstr>
      <vt:lpstr>Proportional Control</vt:lpstr>
      <vt:lpstr>Proportional Control</vt:lpstr>
      <vt:lpstr>Proportional Control</vt:lpstr>
      <vt:lpstr>Proportional Control</vt:lpstr>
      <vt:lpstr>Proportional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Derivative Control</vt:lpstr>
      <vt:lpstr>Derivative Control</vt:lpstr>
      <vt:lpstr>Derivative Control</vt:lpstr>
      <vt:lpstr>Derivative Control</vt:lpstr>
      <vt:lpstr>Derivative Control</vt:lpstr>
      <vt:lpstr>Derivative Control</vt:lpstr>
      <vt:lpstr>PID Plot Terminology</vt:lpstr>
      <vt:lpstr>PID Plot Terminology</vt:lpstr>
      <vt:lpstr>P = 50</vt:lpstr>
      <vt:lpstr>P = 100</vt:lpstr>
      <vt:lpstr>P = 300</vt:lpstr>
      <vt:lpstr>I = 10</vt:lpstr>
      <vt:lpstr>I = 50</vt:lpstr>
      <vt:lpstr>I = 80</vt:lpstr>
      <vt:lpstr>D = 10</vt:lpstr>
      <vt:lpstr>D = 100</vt:lpstr>
      <vt:lpstr>PID Tuning Methods</vt:lpstr>
      <vt:lpstr>PID Tuning Methods</vt:lpstr>
      <vt:lpstr>P = 30, I = 0, D = 0</vt:lpstr>
      <vt:lpstr>P = 30, I = 15, D = 0</vt:lpstr>
      <vt:lpstr>P = 30, I = 30, D = 0</vt:lpstr>
      <vt:lpstr>P = 30, I = 60, D = 0</vt:lpstr>
      <vt:lpstr>P = 30, I = 80, D = 0</vt:lpstr>
      <vt:lpstr>P = 30, I = 70, D = 0</vt:lpstr>
      <vt:lpstr>P = 30, I = 70, D = 10</vt:lpstr>
      <vt:lpstr>P = 30, I = 70, D =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Sensing and Control Systems</dc:title>
  <dc:creator>Ara Kourchians</dc:creator>
  <cp:lastModifiedBy>Ara Kourchians</cp:lastModifiedBy>
  <cp:revision>85</cp:revision>
  <dcterms:created xsi:type="dcterms:W3CDTF">2016-09-07T03:57:41Z</dcterms:created>
  <dcterms:modified xsi:type="dcterms:W3CDTF">2016-10-05T05:05:05Z</dcterms:modified>
</cp:coreProperties>
</file>